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85A5-2905-43B0-AFD0-C91A731231E1}" type="datetimeFigureOut">
              <a:rPr lang="en-US" smtClean="0"/>
              <a:pPr/>
              <a:t>4/30/2013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C0AE-BB1A-4049-81B0-FAAD76B6EC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85A5-2905-43B0-AFD0-C91A731231E1}" type="datetimeFigureOut">
              <a:rPr lang="en-US" smtClean="0"/>
              <a:pPr/>
              <a:t>4/30/2013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C0AE-BB1A-4049-81B0-FAAD76B6EC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85A5-2905-43B0-AFD0-C91A731231E1}" type="datetimeFigureOut">
              <a:rPr lang="en-US" smtClean="0"/>
              <a:pPr/>
              <a:t>4/30/2013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C0AE-BB1A-4049-81B0-FAAD76B6EC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85A5-2905-43B0-AFD0-C91A731231E1}" type="datetimeFigureOut">
              <a:rPr lang="en-US" smtClean="0"/>
              <a:pPr/>
              <a:t>4/30/2013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C0AE-BB1A-4049-81B0-FAAD76B6EC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85A5-2905-43B0-AFD0-C91A731231E1}" type="datetimeFigureOut">
              <a:rPr lang="en-US" smtClean="0"/>
              <a:pPr/>
              <a:t>4/30/2013</a:t>
            </a:fld>
            <a:endParaRPr lang="en-US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C0AE-BB1A-4049-81B0-FAAD76B6EC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85A5-2905-43B0-AFD0-C91A731231E1}" type="datetimeFigureOut">
              <a:rPr lang="en-US" smtClean="0"/>
              <a:pPr/>
              <a:t>4/30/2013</a:t>
            </a:fld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C0AE-BB1A-4049-81B0-FAAD76B6EC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85A5-2905-43B0-AFD0-C91A731231E1}" type="datetimeFigureOut">
              <a:rPr lang="en-US" smtClean="0"/>
              <a:pPr/>
              <a:t>4/30/2013</a:t>
            </a:fld>
            <a:endParaRPr lang="en-US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C0AE-BB1A-4049-81B0-FAAD76B6EC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85A5-2905-43B0-AFD0-C91A731231E1}" type="datetimeFigureOut">
              <a:rPr lang="en-US" smtClean="0"/>
              <a:pPr/>
              <a:t>4/30/2013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C0AE-BB1A-4049-81B0-FAAD76B6EC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85A5-2905-43B0-AFD0-C91A731231E1}" type="datetimeFigureOut">
              <a:rPr lang="en-US" smtClean="0"/>
              <a:pPr/>
              <a:t>4/30/2013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C0AE-BB1A-4049-81B0-FAAD76B6EC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85A5-2905-43B0-AFD0-C91A731231E1}" type="datetimeFigureOut">
              <a:rPr lang="en-US" smtClean="0"/>
              <a:pPr/>
              <a:t>4/30/2013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C0AE-BB1A-4049-81B0-FAAD76B6EC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85A5-2905-43B0-AFD0-C91A731231E1}" type="datetimeFigureOut">
              <a:rPr lang="en-US" smtClean="0"/>
              <a:pPr/>
              <a:t>4/30/2013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C0AE-BB1A-4049-81B0-FAAD76B6EC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985A5-2905-43B0-AFD0-C91A731231E1}" type="datetimeFigureOut">
              <a:rPr lang="en-US" smtClean="0"/>
              <a:pPr/>
              <a:t>4/30/2013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4C0AE-BB1A-4049-81B0-FAAD76B6EC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785918" y="285728"/>
            <a:ext cx="6357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dirty="0" smtClean="0">
                <a:solidFill>
                  <a:srgbClr val="FF0000"/>
                </a:solidFill>
              </a:rPr>
              <a:t>صمم نموذجاً للإختبار السوسيومتري يقيس العلاقات الإجتماعية بحيث يتناول :</a:t>
            </a:r>
          </a:p>
          <a:p>
            <a:pPr algn="r"/>
            <a:r>
              <a:rPr lang="ar-SA" dirty="0" smtClean="0">
                <a:solidFill>
                  <a:srgbClr val="FF0000"/>
                </a:solidFill>
              </a:rPr>
              <a:t>1 – إختبار لخطوط التواصل </a:t>
            </a:r>
          </a:p>
          <a:p>
            <a:pPr algn="r"/>
            <a:r>
              <a:rPr lang="ar-SA" dirty="0" smtClean="0">
                <a:solidFill>
                  <a:srgbClr val="FF0000"/>
                </a:solidFill>
              </a:rPr>
              <a:t>  2- إختبار لخطوط النفوذ أو التأثير</a:t>
            </a:r>
          </a:p>
          <a:p>
            <a:pPr algn="r"/>
            <a:r>
              <a:rPr lang="ar-SA" dirty="0" smtClean="0">
                <a:solidFill>
                  <a:srgbClr val="FF0000"/>
                </a:solidFill>
              </a:rPr>
              <a:t>        3 – إختبار لجماعات الأقلية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2500298" y="1500174"/>
            <a:ext cx="61436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  </a:t>
            </a:r>
            <a:r>
              <a:rPr lang="ar-SA" dirty="0" smtClean="0"/>
              <a:t>  الحل  :   حسب فهمي  ؟ ؟ ؟ </a:t>
            </a:r>
          </a:p>
          <a:p>
            <a:pPr algn="r"/>
            <a:r>
              <a:rPr lang="ar-SA" dirty="0" smtClean="0"/>
              <a:t>إختبار خطوط التواصل   =    م  ،  س  ،  ت  ،  ع   ،  د  </a:t>
            </a:r>
          </a:p>
          <a:p>
            <a:pPr algn="r"/>
            <a:r>
              <a:rPr lang="ar-SA" dirty="0" smtClean="0"/>
              <a:t>                                   5      2      3      2     3</a:t>
            </a:r>
          </a:p>
          <a:p>
            <a:pPr algn="r"/>
            <a:r>
              <a:rPr lang="ar-SA" dirty="0" smtClean="0"/>
              <a:t>إختبار لخطوط النفوذ أو التأثير  =  م  ،  ت  ،   د</a:t>
            </a:r>
          </a:p>
          <a:p>
            <a:pPr algn="r"/>
            <a:r>
              <a:rPr lang="ar-SA" dirty="0" smtClean="0"/>
              <a:t>                                        5      3      3</a:t>
            </a:r>
            <a:endParaRPr lang="ar-SA" dirty="0"/>
          </a:p>
          <a:p>
            <a:pPr algn="r"/>
            <a:r>
              <a:rPr lang="ar-SA" dirty="0" smtClean="0"/>
              <a:t>إختبار لجماعات الأقلية   =   ها   </a:t>
            </a:r>
          </a:p>
          <a:p>
            <a:pPr algn="r"/>
            <a:r>
              <a:rPr lang="ar-SA" dirty="0" smtClean="0"/>
              <a:t>                                   1                              </a:t>
            </a:r>
          </a:p>
        </p:txBody>
      </p:sp>
      <p:cxnSp>
        <p:nvCxnSpPr>
          <p:cNvPr id="9" name="رابط كسهم مستقيم 8"/>
          <p:cNvCxnSpPr/>
          <p:nvPr/>
        </p:nvCxnSpPr>
        <p:spPr>
          <a:xfrm rot="10800000">
            <a:off x="3428992" y="3643314"/>
            <a:ext cx="2000264" cy="64294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rot="10800000">
            <a:off x="2428860" y="4286256"/>
            <a:ext cx="3000396" cy="14287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rot="10800000" flipV="1">
            <a:off x="2000232" y="4572008"/>
            <a:ext cx="3429024" cy="57150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rot="10800000" flipV="1">
            <a:off x="2643174" y="4786322"/>
            <a:ext cx="2928958" cy="121444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 rot="10800000" flipV="1">
            <a:off x="2500298" y="3714752"/>
            <a:ext cx="85725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 rot="16200000" flipV="1">
            <a:off x="1821637" y="5322107"/>
            <a:ext cx="785818" cy="57150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 rot="5400000" flipH="1" flipV="1">
            <a:off x="1821637" y="4536289"/>
            <a:ext cx="642942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مربع نص 25"/>
          <p:cNvSpPr txBox="1"/>
          <p:nvPr/>
        </p:nvSpPr>
        <p:spPr>
          <a:xfrm>
            <a:off x="5572132" y="4143380"/>
            <a:ext cx="114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م</a:t>
            </a:r>
            <a:endParaRPr lang="en-US" sz="2800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3143240" y="3286124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س</a:t>
            </a:r>
            <a:endParaRPr lang="en-US" sz="2800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1857356" y="3857628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ت</a:t>
            </a:r>
            <a:endParaRPr lang="en-US" sz="2800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1428728" y="492919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ع</a:t>
            </a:r>
            <a:endParaRPr lang="en-US" sz="2800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1857356" y="6000768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2285984" y="5857892"/>
            <a:ext cx="928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د</a:t>
            </a:r>
            <a:endParaRPr lang="en-US" sz="2800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5143504" y="5857892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ها</a:t>
            </a:r>
            <a:endParaRPr lang="en-US" sz="2800" dirty="0"/>
          </a:p>
        </p:txBody>
      </p:sp>
      <p:cxnSp>
        <p:nvCxnSpPr>
          <p:cNvPr id="38" name="رابط كسهم مستقيم 37"/>
          <p:cNvCxnSpPr/>
          <p:nvPr/>
        </p:nvCxnSpPr>
        <p:spPr>
          <a:xfrm rot="10800000" flipV="1">
            <a:off x="2786050" y="6000768"/>
            <a:ext cx="2214578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رابط كسهم مستقيم 39"/>
          <p:cNvCxnSpPr/>
          <p:nvPr/>
        </p:nvCxnSpPr>
        <p:spPr>
          <a:xfrm rot="5400000" flipH="1" flipV="1">
            <a:off x="4857752" y="5072074"/>
            <a:ext cx="1071570" cy="64294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مربع نص 19"/>
          <p:cNvSpPr txBox="1"/>
          <p:nvPr/>
        </p:nvSpPr>
        <p:spPr>
          <a:xfrm>
            <a:off x="785786" y="1500174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>
                <a:solidFill>
                  <a:srgbClr val="00B0F0"/>
                </a:solidFill>
              </a:rPr>
              <a:t>(</a:t>
            </a:r>
            <a:r>
              <a:rPr lang="ar-SA" dirty="0" smtClean="0">
                <a:solidFill>
                  <a:srgbClr val="00B0F0"/>
                </a:solidFill>
              </a:rPr>
              <a:t>ممكن </a:t>
            </a:r>
            <a:r>
              <a:rPr lang="ar-SA" dirty="0" smtClean="0">
                <a:solidFill>
                  <a:srgbClr val="00B0F0"/>
                </a:solidFill>
              </a:rPr>
              <a:t>يحتاج إلى تصحيح </a:t>
            </a:r>
            <a:r>
              <a:rPr lang="ar-SA" dirty="0" smtClean="0">
                <a:solidFill>
                  <a:srgbClr val="00B0F0"/>
                </a:solidFill>
              </a:rPr>
              <a:t>)  </a:t>
            </a:r>
            <a:r>
              <a:rPr lang="ar-SA" dirty="0" smtClean="0"/>
              <a:t>؟</a:t>
            </a:r>
            <a:endParaRPr lang="en-US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6072198" y="5500702"/>
            <a:ext cx="27860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200" u="sng" dirty="0" smtClean="0">
                <a:solidFill>
                  <a:srgbClr val="FF0000"/>
                </a:solidFill>
              </a:rPr>
              <a:t>بالإمكان </a:t>
            </a:r>
            <a:r>
              <a:rPr lang="ar-SA" sz="1200" u="sng" dirty="0" smtClean="0">
                <a:solidFill>
                  <a:srgbClr val="FF0000"/>
                </a:solidFill>
              </a:rPr>
              <a:t>إستخدام</a:t>
            </a:r>
            <a:r>
              <a:rPr lang="ar-SA" sz="1200" u="sng" dirty="0" smtClean="0">
                <a:solidFill>
                  <a:srgbClr val="FF0000"/>
                </a:solidFill>
              </a:rPr>
              <a:t> هذا الحل للجواب الثاني </a:t>
            </a:r>
            <a:r>
              <a:rPr lang="ar-SA" sz="1200" u="sng" dirty="0" smtClean="0">
                <a:solidFill>
                  <a:srgbClr val="FF0000"/>
                </a:solidFill>
              </a:rPr>
              <a:t>كمصفوفه</a:t>
            </a:r>
            <a:r>
              <a:rPr lang="ar-SA" sz="1200" u="sng" dirty="0" smtClean="0">
                <a:solidFill>
                  <a:srgbClr val="FF0000"/>
                </a:solidFill>
              </a:rPr>
              <a:t>  </a:t>
            </a:r>
            <a:r>
              <a:rPr lang="ar-SA" sz="1200" dirty="0" smtClean="0">
                <a:solidFill>
                  <a:srgbClr val="FF0000"/>
                </a:solidFill>
              </a:rPr>
              <a:t>إجتماعيه</a:t>
            </a:r>
            <a:r>
              <a:rPr lang="ar-SA" sz="1200" dirty="0" smtClean="0">
                <a:solidFill>
                  <a:srgbClr val="FF0000"/>
                </a:solidFill>
              </a:rPr>
              <a:t> ذات مضمون إيجابي إذا وضعنا سهم  إيجابي</a:t>
            </a:r>
          </a:p>
          <a:p>
            <a:pPr algn="r"/>
            <a:endParaRPr lang="ar-SA" sz="1200" dirty="0" smtClean="0">
              <a:solidFill>
                <a:srgbClr val="FF0000"/>
              </a:solidFill>
            </a:endParaRPr>
          </a:p>
          <a:p>
            <a:pPr algn="r"/>
            <a:r>
              <a:rPr lang="ar-SA" sz="1200" dirty="0" smtClean="0">
                <a:solidFill>
                  <a:srgbClr val="FF0000"/>
                </a:solidFill>
              </a:rPr>
              <a:t>       مابين </a:t>
            </a:r>
            <a:r>
              <a:rPr lang="ar-SA" sz="1200" dirty="0" smtClean="0">
                <a:solidFill>
                  <a:srgbClr val="FF0000"/>
                </a:solidFill>
              </a:rPr>
              <a:t>ال</a:t>
            </a:r>
            <a:r>
              <a:rPr lang="ar-SA" sz="1200" dirty="0" smtClean="0">
                <a:solidFill>
                  <a:srgbClr val="FF0000"/>
                </a:solidFill>
              </a:rPr>
              <a:t>  </a:t>
            </a:r>
            <a:r>
              <a:rPr lang="ar-SA" sz="1600" dirty="0" smtClean="0"/>
              <a:t>ها </a:t>
            </a:r>
            <a:r>
              <a:rPr lang="ar-SA" sz="1200" dirty="0" smtClean="0">
                <a:solidFill>
                  <a:srgbClr val="FF0000"/>
                </a:solidFill>
              </a:rPr>
              <a:t> </a:t>
            </a:r>
            <a:r>
              <a:rPr lang="ar-SA" sz="1200" dirty="0" smtClean="0">
                <a:solidFill>
                  <a:srgbClr val="FF0000"/>
                </a:solidFill>
              </a:rPr>
              <a:t>و</a:t>
            </a:r>
            <a:r>
              <a:rPr lang="ar-SA" sz="1200" dirty="0" smtClean="0">
                <a:solidFill>
                  <a:srgbClr val="FF0000"/>
                </a:solidFill>
              </a:rPr>
              <a:t> </a:t>
            </a:r>
            <a:r>
              <a:rPr lang="ar-SA" sz="1200" dirty="0" smtClean="0">
                <a:solidFill>
                  <a:srgbClr val="FF0000"/>
                </a:solidFill>
              </a:rPr>
              <a:t>ال</a:t>
            </a:r>
            <a:r>
              <a:rPr lang="ar-SA" sz="1200" dirty="0" smtClean="0">
                <a:solidFill>
                  <a:srgbClr val="FF0000"/>
                </a:solidFill>
              </a:rPr>
              <a:t>   </a:t>
            </a:r>
            <a:r>
              <a:rPr lang="ar-SA" sz="1600" dirty="0" smtClean="0"/>
              <a:t>د</a:t>
            </a:r>
          </a:p>
          <a:p>
            <a:r>
              <a:rPr lang="ar-SA" sz="1200" dirty="0" smtClean="0">
                <a:solidFill>
                  <a:srgbClr val="FF0000"/>
                </a:solidFill>
              </a:rPr>
              <a:t>  ومن  ثم  تصبح  قيمة  ها = </a:t>
            </a:r>
            <a:r>
              <a:rPr lang="ar-SA" sz="1400" dirty="0" smtClean="0"/>
              <a:t>2 </a:t>
            </a:r>
            <a:r>
              <a:rPr lang="ar-SA" sz="1200" dirty="0" smtClean="0">
                <a:solidFill>
                  <a:srgbClr val="FF0000"/>
                </a:solidFill>
              </a:rPr>
              <a:t>                     </a:t>
            </a:r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24" name="رابط كسهم مستقيم 23"/>
          <p:cNvCxnSpPr/>
          <p:nvPr/>
        </p:nvCxnSpPr>
        <p:spPr>
          <a:xfrm rot="10800000">
            <a:off x="7286644" y="6072206"/>
            <a:ext cx="785818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مربع نص 28"/>
          <p:cNvSpPr txBox="1"/>
          <p:nvPr/>
        </p:nvSpPr>
        <p:spPr>
          <a:xfrm>
            <a:off x="642910" y="142852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u="sng" dirty="0" smtClean="0"/>
              <a:t>السؤال الأول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1" name="مربع نص 40"/>
          <p:cNvSpPr txBox="1"/>
          <p:nvPr/>
        </p:nvSpPr>
        <p:spPr>
          <a:xfrm>
            <a:off x="6429388" y="4286256"/>
            <a:ext cx="2571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u="sng" dirty="0" smtClean="0"/>
              <a:t>السؤال الثاني    </a:t>
            </a:r>
            <a:r>
              <a:rPr lang="ar-SA" dirty="0" smtClean="0"/>
              <a:t>:  </a:t>
            </a:r>
            <a:r>
              <a:rPr lang="ar-SA" sz="1200" dirty="0" smtClean="0"/>
              <a:t>نأخذ </a:t>
            </a:r>
            <a:r>
              <a:rPr lang="ar-SA" sz="1200" dirty="0" smtClean="0"/>
              <a:t>الخريطه</a:t>
            </a:r>
            <a:r>
              <a:rPr lang="ar-SA" sz="1200" dirty="0" smtClean="0"/>
              <a:t> التي أمامنا  والجدول </a:t>
            </a:r>
            <a:r>
              <a:rPr lang="ar-SA" sz="1200" dirty="0" smtClean="0"/>
              <a:t>بالشريحه</a:t>
            </a:r>
            <a:r>
              <a:rPr lang="ar-SA" sz="1200" dirty="0" smtClean="0"/>
              <a:t> </a:t>
            </a:r>
            <a:r>
              <a:rPr lang="ar-SA" sz="1200" dirty="0" smtClean="0"/>
              <a:t>الثانيه</a:t>
            </a:r>
            <a:r>
              <a:rPr lang="ar-SA" sz="1200" dirty="0" smtClean="0"/>
              <a:t> فقط من دون الكتابات في الأعلى      ومن ثم يكون جواب   </a:t>
            </a:r>
            <a:r>
              <a:rPr lang="ar-SA" sz="1200" dirty="0" smtClean="0"/>
              <a:t>كمصفوفه</a:t>
            </a:r>
            <a:r>
              <a:rPr lang="ar-SA" sz="1200" dirty="0" smtClean="0"/>
              <a:t>  </a:t>
            </a:r>
            <a:r>
              <a:rPr lang="ar-SA" sz="1200" dirty="0" smtClean="0"/>
              <a:t>إجتماعيه</a:t>
            </a:r>
            <a:r>
              <a:rPr lang="ar-SA" sz="1200" dirty="0" smtClean="0"/>
              <a:t>  ذات مضمون  إيجابي  حسب   تطبيق خطوه واحده  وهي أدنا </a:t>
            </a:r>
            <a:r>
              <a:rPr lang="ar-SA" sz="1200" dirty="0" smtClean="0"/>
              <a:t>ه</a:t>
            </a:r>
            <a:r>
              <a:rPr lang="ar-SA" sz="1200" dirty="0" smtClean="0"/>
              <a:t>  </a:t>
            </a:r>
            <a:r>
              <a:rPr lang="ar-SA" dirty="0" smtClean="0"/>
              <a:t>:</a:t>
            </a:r>
            <a:r>
              <a:rPr lang="ar-SA" sz="1200" dirty="0" smtClean="0"/>
              <a:t> 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24000" y="1397000"/>
          <a:ext cx="6095999" cy="4145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r>
                        <a:rPr lang="ar-SA" sz="2800" dirty="0" smtClean="0"/>
                        <a:t>ها</a:t>
                      </a:r>
                      <a:r>
                        <a:rPr lang="ar-SA" sz="2800" baseline="0" dirty="0" smtClean="0"/>
                        <a:t> 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dirty="0" smtClean="0"/>
                        <a:t>د  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dirty="0" smtClean="0"/>
                        <a:t>ع  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dirty="0" smtClean="0"/>
                        <a:t>ت 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dirty="0" smtClean="0"/>
                        <a:t>س 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  </a:t>
                      </a:r>
                      <a:r>
                        <a:rPr lang="ar-SA" sz="2800" dirty="0" smtClean="0"/>
                        <a:t>م  </a:t>
                      </a:r>
                      <a:r>
                        <a:rPr lang="ar-SA" dirty="0" smtClean="0"/>
                        <a:t>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/>
                        <a:t>1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0</a:t>
                      </a:r>
                      <a:r>
                        <a:rPr lang="ar-SA" baseline="0" dirty="0" smtClean="0"/>
                        <a:t>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baseline="0" dirty="0" smtClean="0"/>
                        <a:t>  م  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/>
                        <a:t>0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0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0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0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dirty="0" smtClean="0"/>
                        <a:t>س 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/>
                        <a:t>0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0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0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0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dirty="0" smtClean="0"/>
                        <a:t>  ت 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/>
                        <a:t>0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0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  1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0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dirty="0" smtClean="0"/>
                        <a:t>ع  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/>
                        <a:t>0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0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</a:t>
                      </a:r>
                      <a:r>
                        <a:rPr lang="ar-SA" baseline="0" dirty="0" smtClean="0"/>
                        <a:t>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0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0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dirty="0" smtClean="0"/>
                        <a:t>د  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/>
                        <a:t>0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0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0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0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dirty="0" smtClean="0"/>
                        <a:t>ها  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/>
                        <a:t>1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3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2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3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2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5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800" dirty="0" smtClean="0"/>
                        <a:t>مج   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1857356" y="5857892"/>
            <a:ext cx="557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 إنشاء الله ما أتوهكّم  . هذا حسب </a:t>
            </a:r>
            <a:r>
              <a:rPr lang="ar-SA" dirty="0" smtClean="0"/>
              <a:t>مافهمت</a:t>
            </a:r>
            <a:r>
              <a:rPr lang="ar-SA" dirty="0" smtClean="0"/>
              <a:t> </a:t>
            </a:r>
            <a:r>
              <a:rPr lang="ar-SA" dirty="0" smtClean="0"/>
              <a:t>، وإذا فيه أحد لديه توضيح  يوضّح أكثر  ؟                                   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233</Words>
  <Application>Microsoft Office PowerPoint</Application>
  <PresentationFormat>عرض على الشاشة (3:4)‏</PresentationFormat>
  <Paragraphs>81</Paragraphs>
  <Slides>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3" baseType="lpstr">
      <vt:lpstr>سمة Office</vt:lpstr>
      <vt:lpstr>الشريحة 1</vt:lpstr>
      <vt:lpstr>الشريحة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mmalharbi mufareh mutlag al harbi</dc:creator>
  <cp:lastModifiedBy>mmalharbi mufareh mutlag al harbi</cp:lastModifiedBy>
  <cp:revision>15</cp:revision>
  <dcterms:created xsi:type="dcterms:W3CDTF">2013-04-30T07:53:29Z</dcterms:created>
  <dcterms:modified xsi:type="dcterms:W3CDTF">2013-04-30T09:51:51Z</dcterms:modified>
</cp:coreProperties>
</file>