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9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F16DC5F-F172-4A20-A458-F73589257571}" type="datetimeFigureOut">
              <a:rPr lang="en-US" smtClean="0"/>
              <a:pPr/>
              <a:t>5/19/2013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D2116F1-F021-4F8D-B6F9-347D049AF3F0}"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16DC5F-F172-4A20-A458-F73589257571}"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16DC5F-F172-4A20-A458-F73589257571}"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F16DC5F-F172-4A20-A458-F73589257571}" type="datetimeFigureOut">
              <a:rPr lang="en-US" smtClean="0"/>
              <a:pPr/>
              <a:t>5/19/2013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16F1-F021-4F8D-B6F9-347D049AF3F0}"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16DC5F-F172-4A20-A458-F73589257571}" type="datetimeFigureOut">
              <a:rPr lang="en-US" smtClean="0"/>
              <a:pPr/>
              <a:t>5/19/2013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16DC5F-F172-4A20-A458-F73589257571}" type="datetimeFigureOut">
              <a:rPr lang="en-US" smtClean="0"/>
              <a:pPr/>
              <a:t>5/19/2013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6DC5F-F172-4A20-A458-F73589257571}" type="datetimeFigureOut">
              <a:rPr lang="en-US" smtClean="0"/>
              <a:pPr/>
              <a:t>5/19/2013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F16DC5F-F172-4A20-A458-F73589257571}" type="datetimeFigureOut">
              <a:rPr lang="en-US" smtClean="0"/>
              <a:pPr/>
              <a:t>5/19/2013</a:t>
            </a:fld>
            <a:endParaRPr lang="en-US"/>
          </a:p>
        </p:txBody>
      </p:sp>
      <p:sp>
        <p:nvSpPr>
          <p:cNvPr id="7" name="Slide Number Placeholder 6"/>
          <p:cNvSpPr>
            <a:spLocks noGrp="1"/>
          </p:cNvSpPr>
          <p:nvPr>
            <p:ph type="sldNum" sz="quarter" idx="12"/>
          </p:nvPr>
        </p:nvSpPr>
        <p:spPr/>
        <p:txBody>
          <a:bodyPr/>
          <a:lstStyle/>
          <a:p>
            <a:fld id="{5D2116F1-F021-4F8D-B6F9-347D049AF3F0}"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16DC5F-F172-4A20-A458-F73589257571}" type="datetimeFigureOut">
              <a:rPr lang="en-US" smtClean="0"/>
              <a:pPr/>
              <a:t>5/19/2013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16DC5F-F172-4A20-A458-F73589257571}"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16DC5F-F172-4A20-A458-F73589257571}"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16F1-F021-4F8D-B6F9-347D049AF3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F16DC5F-F172-4A20-A458-F73589257571}" type="datetimeFigureOut">
              <a:rPr lang="en-US" smtClean="0"/>
              <a:pPr/>
              <a:t>5/19/2013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D2116F1-F021-4F8D-B6F9-347D049AF3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ar-EG" dirty="0" smtClean="0"/>
              <a:t>المحاضرة الخامسة عشر من مقرر علم الاجتماع الطبى</a:t>
            </a:r>
            <a:endParaRPr lang="en-US" dirty="0"/>
          </a:p>
        </p:txBody>
      </p:sp>
      <p:sp>
        <p:nvSpPr>
          <p:cNvPr id="3" name="Subtitle 2"/>
          <p:cNvSpPr>
            <a:spLocks noGrp="1"/>
          </p:cNvSpPr>
          <p:nvPr>
            <p:ph type="subTitle" idx="1"/>
          </p:nvPr>
        </p:nvSpPr>
        <p:spPr/>
        <p:txBody>
          <a:bodyPr/>
          <a:lstStyle/>
          <a:p>
            <a:r>
              <a:rPr lang="ar-EG" dirty="0" smtClean="0"/>
              <a:t>مراجعة عامة على المقرر</a:t>
            </a:r>
            <a:endParaRPr lang="en-US" dirty="0"/>
          </a:p>
        </p:txBody>
      </p:sp>
    </p:spTree>
    <p:extLst>
      <p:ext uri="{BB962C8B-B14F-4D97-AF65-F5344CB8AC3E}">
        <p14:creationId xmlns:p14="http://schemas.microsoft.com/office/powerpoint/2010/main" xmlns="" val="1303758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اولا :عرض عام على محتويات المقرر</a:t>
            </a:r>
            <a:endParaRPr lang="en-US" dirty="0"/>
          </a:p>
        </p:txBody>
      </p:sp>
      <p:sp>
        <p:nvSpPr>
          <p:cNvPr id="3" name="Content Placeholder 2"/>
          <p:cNvSpPr>
            <a:spLocks noGrp="1"/>
          </p:cNvSpPr>
          <p:nvPr>
            <p:ph idx="1"/>
          </p:nvPr>
        </p:nvSpPr>
        <p:spPr/>
        <p:txBody>
          <a:bodyPr/>
          <a:lstStyle/>
          <a:p>
            <a:pPr algn="r"/>
            <a:r>
              <a:rPr lang="ar-EG" dirty="0" smtClean="0"/>
              <a:t>تناول المقرر الدراسى مجموعة موضوعات هى:</a:t>
            </a:r>
          </a:p>
          <a:p>
            <a:pPr algn="r"/>
            <a:r>
              <a:rPr lang="ar-EG" dirty="0" smtClean="0"/>
              <a:t>1-علم الاجتماع وملائمته للطب </a:t>
            </a:r>
          </a:p>
          <a:p>
            <a:pPr algn="r"/>
            <a:r>
              <a:rPr lang="ar-EG" dirty="0" smtClean="0"/>
              <a:t>2-ميدان علم الاجتماع الطبى</a:t>
            </a:r>
          </a:p>
          <a:p>
            <a:pPr algn="r"/>
            <a:r>
              <a:rPr lang="ar-EG" dirty="0" smtClean="0"/>
              <a:t>3-منظورات العلوم السلوكية</a:t>
            </a:r>
          </a:p>
          <a:p>
            <a:pPr algn="r"/>
            <a:r>
              <a:rPr lang="ar-EG" dirty="0" smtClean="0"/>
              <a:t>4-المداخل المنهجية لعلم الاجتماع الطبى</a:t>
            </a:r>
          </a:p>
          <a:p>
            <a:pPr algn="r"/>
            <a:r>
              <a:rPr lang="ar-EG" dirty="0" smtClean="0"/>
              <a:t>5-الصحة والمرض والسلوك الانحرافى</a:t>
            </a:r>
          </a:p>
          <a:p>
            <a:pPr algn="r"/>
            <a:r>
              <a:rPr lang="ar-EG" dirty="0" smtClean="0"/>
              <a:t>6-نطاق المرض وقياسة فى الجماعات الانسانية    </a:t>
            </a:r>
            <a:endParaRPr lang="en-US" dirty="0"/>
          </a:p>
        </p:txBody>
      </p:sp>
    </p:spTree>
    <p:extLst>
      <p:ext uri="{BB962C8B-B14F-4D97-AF65-F5344CB8AC3E}">
        <p14:creationId xmlns:p14="http://schemas.microsoft.com/office/powerpoint/2010/main" xmlns="" val="2468746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a:r>
              <a:rPr lang="ar-EG" dirty="0" smtClean="0"/>
              <a:t>7-نظرة الطبيب الى المرض والمريض</a:t>
            </a:r>
          </a:p>
          <a:p>
            <a:pPr algn="r"/>
            <a:r>
              <a:rPr lang="ar-EG" dirty="0" smtClean="0"/>
              <a:t>8-الأطباء والمرضى تحليل سوسيولوجى</a:t>
            </a:r>
          </a:p>
          <a:p>
            <a:pPr algn="r"/>
            <a:r>
              <a:rPr lang="ar-EG" dirty="0" smtClean="0"/>
              <a:t>9-الصحة والتنمية القومية فى بلدان العالم النامى</a:t>
            </a:r>
          </a:p>
          <a:p>
            <a:pPr algn="r"/>
            <a:r>
              <a:rPr lang="ar-EG" dirty="0" smtClean="0"/>
              <a:t>10-البناء الاجتماعى للمستشفى الحديث</a:t>
            </a:r>
          </a:p>
          <a:p>
            <a:pPr algn="r"/>
            <a:r>
              <a:rPr lang="ar-EG" dirty="0" smtClean="0"/>
              <a:t>11-الثقافة الصحية فى المجتمع المدرسى</a:t>
            </a:r>
          </a:p>
          <a:p>
            <a:pPr algn="r"/>
            <a:r>
              <a:rPr lang="ar-EG" dirty="0" smtClean="0"/>
              <a:t>من خلال هذه الموضوعات تم تناول عناصر فرعية كثيرة يمكن تصنيف بعضها على النحو التالى  :       </a:t>
            </a:r>
            <a:endParaRPr lang="en-US" dirty="0"/>
          </a:p>
        </p:txBody>
      </p:sp>
    </p:spTree>
    <p:extLst>
      <p:ext uri="{BB962C8B-B14F-4D97-AF65-F5344CB8AC3E}">
        <p14:creationId xmlns:p14="http://schemas.microsoft.com/office/powerpoint/2010/main" xmlns="" val="376616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b="1" u="sng" dirty="0" smtClean="0"/>
              <a:t>اولا</a:t>
            </a:r>
            <a:r>
              <a:rPr lang="ar-EG" dirty="0" smtClean="0"/>
              <a:t> المصطلحات التى تم تناولها والتى منها:</a:t>
            </a:r>
          </a:p>
          <a:p>
            <a:r>
              <a:rPr lang="ar-EG" dirty="0" smtClean="0"/>
              <a:t>علم الاجتماع الطبى ،علم الاجتماع فى الطب، الوفيات ، علم الاوبئة،الصحة العامة،السياسة الصحية ،منظمات صحة  المجتمع ، التعليم الطبى،الدراسة السوسيولوجية، سوسيولوجية المستشفى،مجال الحدوث ، مجال الانتشار ،العينة الملائمة ، المجموعات الضابطة، الصحة المدرسية </a:t>
            </a:r>
          </a:p>
          <a:p>
            <a:r>
              <a:rPr lang="ar-EG" dirty="0" smtClean="0"/>
              <a:t>الثقافة الصحية ، التربية المدرسية ،</a:t>
            </a:r>
            <a:endParaRPr lang="en-US" dirty="0"/>
          </a:p>
        </p:txBody>
      </p:sp>
    </p:spTree>
    <p:extLst>
      <p:ext uri="{BB962C8B-B14F-4D97-AF65-F5344CB8AC3E}">
        <p14:creationId xmlns:p14="http://schemas.microsoft.com/office/powerpoint/2010/main" xmlns="" val="23677078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lgn="r">
              <a:buNone/>
            </a:pPr>
            <a:r>
              <a:rPr lang="ar-EG" b="1" u="sng" dirty="0" smtClean="0"/>
              <a:t>  ثانيا</a:t>
            </a:r>
            <a:r>
              <a:rPr lang="ar-EG" dirty="0" smtClean="0"/>
              <a:t>:نماذج ،منظورات ، مداخل</a:t>
            </a:r>
          </a:p>
          <a:p>
            <a:pPr marL="0" indent="0" algn="r">
              <a:buNone/>
            </a:pPr>
            <a:r>
              <a:rPr lang="ar-EG" dirty="0" smtClean="0"/>
              <a:t>تم تناول مجموعة من ا</a:t>
            </a:r>
            <a:r>
              <a:rPr lang="ar-EG" b="1" dirty="0" smtClean="0"/>
              <a:t>لنماذج</a:t>
            </a:r>
            <a:r>
              <a:rPr lang="ar-EG" dirty="0" smtClean="0"/>
              <a:t> هى :النموذج التطورى، نموذج الصراع ،النموذج الوظيفى وهى عبارة عن تصورات نظرية يعالج كلا منها وظائف المجتمع </a:t>
            </a:r>
          </a:p>
          <a:p>
            <a:pPr marL="0" indent="0" algn="r">
              <a:buNone/>
            </a:pPr>
            <a:r>
              <a:rPr lang="ar-EG" dirty="0" smtClean="0"/>
              <a:t>وهناك نماذج اخرى وهى نماذج رعاية المرضى وهى :</a:t>
            </a:r>
          </a:p>
          <a:p>
            <a:pPr marL="0" indent="0" algn="r">
              <a:buNone/>
            </a:pPr>
            <a:r>
              <a:rPr lang="ar-EG" dirty="0" smtClean="0"/>
              <a:t>نموذج الرعاية التحفظية ،النموذج الكلاسيكى ، نموذج اعادة التأهيل ، يوجد </a:t>
            </a:r>
            <a:r>
              <a:rPr lang="ar-EG" b="1" dirty="0" smtClean="0"/>
              <a:t>منظورات </a:t>
            </a:r>
            <a:r>
              <a:rPr lang="ar-EG" dirty="0" smtClean="0"/>
              <a:t>سلوكية تمصل متصل الصحة والمرض وهى المنظور الثقافى والمنظور الاجتماعى والمنظور المجتمعى</a:t>
            </a:r>
          </a:p>
        </p:txBody>
      </p:sp>
    </p:spTree>
    <p:extLst>
      <p:ext uri="{BB962C8B-B14F-4D97-AF65-F5344CB8AC3E}">
        <p14:creationId xmlns:p14="http://schemas.microsoft.com/office/powerpoint/2010/main" xmlns="" val="3395835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marL="0" indent="0">
              <a:buNone/>
            </a:pPr>
            <a:r>
              <a:rPr lang="ar-EG" dirty="0" smtClean="0"/>
              <a:t>اما المداخل فقط تناولنا مجموعة مداخل منهجية تمثلت فى   </a:t>
            </a:r>
          </a:p>
          <a:p>
            <a:pPr marL="0" indent="0">
              <a:buNone/>
            </a:pPr>
            <a:r>
              <a:rPr lang="ar-EG" dirty="0" smtClean="0"/>
              <a:t>مدخل الخبرة الطبية العلاجية ،مدخل دراسة المرض وتفسير اسبابه من خلال دراسة معدلات الوفيات ومعدلات المرض</a:t>
            </a:r>
          </a:p>
          <a:p>
            <a:pPr marL="0" indent="0">
              <a:buNone/>
            </a:pPr>
            <a:r>
              <a:rPr lang="ar-EG" dirty="0" smtClean="0"/>
              <a:t>ثالثا : تناولنا ادوار لافراد داخل المجال الطبى ولكن من وجهه نظر علماء الاجتماع فقد تعرضنا الى دور الطبيب  ولكن من خلال التشخيص  الطبى ، العلاقة مع المريض ، صراع الادوار</a:t>
            </a:r>
          </a:p>
          <a:p>
            <a:pPr marL="0" indent="0">
              <a:buNone/>
            </a:pPr>
            <a:r>
              <a:rPr lang="ar-EG" dirty="0" smtClean="0"/>
              <a:t>كذلك تناولنا دور المريض من خلال نظرته للمرض وتفسيره له واستجابته للعلاج ، وكذلك الخلفية الثقافية للمريض  وكيف تتدخل فى تحليل الامراض ، وكذلك علاقته بالطبيب والعجز والمرض</a:t>
            </a:r>
            <a:endParaRPr lang="en-US" dirty="0"/>
          </a:p>
        </p:txBody>
      </p:sp>
    </p:spTree>
    <p:extLst>
      <p:ext uri="{BB962C8B-B14F-4D97-AF65-F5344CB8AC3E}">
        <p14:creationId xmlns:p14="http://schemas.microsoft.com/office/powerpoint/2010/main" xmlns="" val="35755140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dirty="0" smtClean="0"/>
              <a:t>ثالثا، تناولنا المؤسسات الطبية من خلال عرض المستشفى الحديث والذى تناولنا فيه البناء الاجتماعى ونماذج الرعاية الطبية وكذلك تناولنا مؤسسة غير طبية ولكن يمارس فيها الجانب الصحى وهى الثقافة الصحية المدرسية      </a:t>
            </a:r>
          </a:p>
          <a:p>
            <a:r>
              <a:rPr lang="ar-EG" b="1" dirty="0" smtClean="0"/>
              <a:t>وبعد عرض عناصر المقرر يمكن عرض بعض الاسئلة واجابتها كمراجعة عامة على المقرر             </a:t>
            </a:r>
            <a:endParaRPr lang="en-US" b="1" dirty="0"/>
          </a:p>
        </p:txBody>
      </p:sp>
    </p:spTree>
    <p:extLst>
      <p:ext uri="{BB962C8B-B14F-4D97-AF65-F5344CB8AC3E}">
        <p14:creationId xmlns:p14="http://schemas.microsoft.com/office/powerpoint/2010/main" xmlns="" val="22522853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السؤال الاول : اذكر اهداف الصحة المدرسية </a:t>
            </a:r>
            <a:endParaRPr lang="en-US" dirty="0"/>
          </a:p>
        </p:txBody>
      </p:sp>
      <p:sp>
        <p:nvSpPr>
          <p:cNvPr id="3" name="Content Placeholder 2"/>
          <p:cNvSpPr>
            <a:spLocks noGrp="1"/>
          </p:cNvSpPr>
          <p:nvPr>
            <p:ph idx="1"/>
          </p:nvPr>
        </p:nvSpPr>
        <p:spPr/>
        <p:txBody>
          <a:bodyPr>
            <a:normAutofit fontScale="55000" lnSpcReduction="20000"/>
          </a:bodyPr>
          <a:lstStyle/>
          <a:p>
            <a:r>
              <a:rPr lang="ar-SA" sz="3600" b="1" dirty="0"/>
              <a:t>تهدف الصحة المدرسية الى المحافظة على صحة المجتمع المدرسي وذلك عن </a:t>
            </a:r>
            <a:r>
              <a:rPr lang="en-US" sz="3600" b="1" dirty="0">
                <a:cs typeface="Times New Roman" pitchFamily="18" charset="0"/>
              </a:rPr>
              <a:t>:</a:t>
            </a:r>
            <a:endParaRPr lang="ar-SA" sz="3600" b="1" dirty="0"/>
          </a:p>
          <a:p>
            <a:r>
              <a:rPr lang="ar-SA" b="1" dirty="0"/>
              <a:t>1- تحديد أولويات المشاكل الصحية في المجتمع المدرسي وتعريفها للتربويين ،تدريب العاملين التربويين على الاكتشاف المبكر للأمراض والمشكلات الصحية الأخرى، التثقيف الصحي</a:t>
            </a:r>
            <a:r>
              <a:rPr lang="ar-EG" b="1" dirty="0"/>
              <a:t> وتعديل السلوك</a:t>
            </a:r>
            <a:r>
              <a:rPr lang="ar-SA" b="1" dirty="0"/>
              <a:t> للطلاب والموظفين ،والتعاون بين التربويين والصحة المدرسية لتحسين البيئة المدرسية ،تقديم الخدمات الصحية.</a:t>
            </a:r>
            <a:endParaRPr lang="en-US" dirty="0">
              <a:cs typeface="Times New Roman" pitchFamily="18" charset="0"/>
            </a:endParaRPr>
          </a:p>
          <a:p>
            <a:r>
              <a:rPr lang="ar-SA" b="1" dirty="0"/>
              <a:t> </a:t>
            </a:r>
            <a:endParaRPr lang="en-US" dirty="0">
              <a:cs typeface="Times New Roman" pitchFamily="18" charset="0"/>
            </a:endParaRPr>
          </a:p>
          <a:p>
            <a:r>
              <a:rPr lang="ar-SA" b="1" dirty="0"/>
              <a:t>2- تهدف خدمات الصحة المدرسية الى الحفاظ على صحة التلاميذ في السن المدرسي من 6 الى 18 سنه ورفع مستواها عقليا واجتماعيا, فمن المعلوم ان هذه الفترة من العمر يتم فيها النمو البدني والذهني كما تتكون فيها الشخصية وتتبلور المبادئ، ولما  كان التلميذ يقضي نصف يومه في المدرسة على مر الاعوام المدرسية لذلك كان لهذه الفترة دورا اساسيا في كل ما يكتسبه التلميذ من علم وعادات وصحه ونمو وشخصيه ومبادئ لذلك حرص المشرفون على التعليم على تفير الخدمات الازمه للتلاميذ وعلى تنظيم ساعات الدرس او اللعب بحيث تتيح لهم التحصيل الواعي والرياضةالذهنيةوالبدنية والنمو الاجتماعي والاشراف الصحي المتكامل.</a:t>
            </a:r>
            <a:endParaRPr lang="en-US" dirty="0">
              <a:cs typeface="Times New Roman" pitchFamily="18" charset="0"/>
            </a:endParaRPr>
          </a:p>
          <a:p>
            <a:endParaRPr lang="en-US" dirty="0"/>
          </a:p>
        </p:txBody>
      </p:sp>
    </p:spTree>
    <p:extLst>
      <p:ext uri="{BB962C8B-B14F-4D97-AF65-F5344CB8AC3E}">
        <p14:creationId xmlns:p14="http://schemas.microsoft.com/office/powerpoint/2010/main" xmlns="" val="120912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السؤال الثانى :اذكر المكونات الثمانية للصحة المدرسية ثم تناول احداهم بالشرح</a:t>
            </a:r>
            <a:endParaRPr lang="en-US" dirty="0"/>
          </a:p>
        </p:txBody>
      </p:sp>
      <p:sp>
        <p:nvSpPr>
          <p:cNvPr id="3" name="Content Placeholder 2"/>
          <p:cNvSpPr>
            <a:spLocks noGrp="1"/>
          </p:cNvSpPr>
          <p:nvPr>
            <p:ph idx="1"/>
          </p:nvPr>
        </p:nvSpPr>
        <p:spPr/>
        <p:txBody>
          <a:bodyPr/>
          <a:lstStyle/>
          <a:p>
            <a:pPr marL="0" indent="0">
              <a:buNone/>
            </a:pPr>
            <a:r>
              <a:rPr lang="ar-EG" b="1" dirty="0" smtClean="0"/>
              <a:t>المكونات الثمانية للصحة المدرسية هى :         </a:t>
            </a:r>
          </a:p>
          <a:p>
            <a:r>
              <a:rPr lang="ar-EG" dirty="0" smtClean="0"/>
              <a:t>التربية الصحية،البيئة المدرسية،الخدمات الصحية ، الاهتمام بصحة العاملين ، الصحة النفسية والارشاد ،التغذية وسلامة الغذاء ،التربية البدنية والترفيه ، الاهتمام بصحة المجتمع المجاور  وسوف نتناول بالشرح احد هذه المكونات </a:t>
            </a:r>
          </a:p>
          <a:p>
            <a:pPr algn="r"/>
            <a:r>
              <a:rPr lang="ar-EG" b="1" dirty="0" smtClean="0"/>
              <a:t>وهى البيئة المدرسية   </a:t>
            </a:r>
          </a:p>
          <a:p>
            <a:r>
              <a:rPr lang="ar-EG" dirty="0" smtClean="0"/>
              <a:t>                           </a:t>
            </a:r>
            <a:endParaRPr lang="en-US" dirty="0"/>
          </a:p>
        </p:txBody>
      </p:sp>
    </p:spTree>
    <p:extLst>
      <p:ext uri="{BB962C8B-B14F-4D97-AF65-F5344CB8AC3E}">
        <p14:creationId xmlns:p14="http://schemas.microsoft.com/office/powerpoint/2010/main" xmlns="" val="31186098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السؤال الثالث:ماهى مبررات الاهتمام ببرامج الصحة المدرسية</a:t>
            </a:r>
            <a:endParaRPr lang="en-US" dirty="0"/>
          </a:p>
        </p:txBody>
      </p:sp>
      <p:sp>
        <p:nvSpPr>
          <p:cNvPr id="3" name="Content Placeholder 2"/>
          <p:cNvSpPr>
            <a:spLocks noGrp="1"/>
          </p:cNvSpPr>
          <p:nvPr>
            <p:ph idx="1"/>
          </p:nvPr>
        </p:nvSpPr>
        <p:spPr/>
        <p:txBody>
          <a:bodyPr>
            <a:normAutofit fontScale="62500" lnSpcReduction="20000"/>
          </a:bodyPr>
          <a:lstStyle/>
          <a:p>
            <a:r>
              <a:rPr lang="ar-SA" dirty="0"/>
              <a:t>1) الصحة المدرسية واسعة الاهتمامات وتتناول موضوعات كبيرة وواسعة ومتشبعة مما يدعو إلى برمجة هذه الاهتمامات في برامج محددة الأطر والأهداف .</a:t>
            </a:r>
          </a:p>
          <a:p>
            <a:endParaRPr lang="en-US" dirty="0">
              <a:cs typeface="Times New Roman" pitchFamily="18" charset="0"/>
            </a:endParaRPr>
          </a:p>
          <a:p>
            <a:r>
              <a:rPr lang="ar-SA" dirty="0"/>
              <a:t>2) مفهوم برامج الصحة المدرسية مفهوم مرن يمكن من خلاله معالجة شتى المشكلات التي تثبت أولوياتها من بين الاهتمامات الصحية .</a:t>
            </a:r>
            <a:endParaRPr lang="en-US" dirty="0">
              <a:cs typeface="Times New Roman" pitchFamily="18" charset="0"/>
            </a:endParaRPr>
          </a:p>
          <a:p>
            <a:r>
              <a:rPr lang="ar-SA" dirty="0"/>
              <a:t>3) إن من الضروري برمجة الأفكار وبلورتها والتخطيط جيداً ليسهل تبنيها وتسويقها .</a:t>
            </a:r>
          </a:p>
          <a:p>
            <a:endParaRPr lang="en-US" dirty="0">
              <a:cs typeface="Times New Roman" pitchFamily="18" charset="0"/>
            </a:endParaRPr>
          </a:p>
          <a:p>
            <a:r>
              <a:rPr lang="ar-SA" dirty="0"/>
              <a:t>4) يمكن اللجوء إلى برامج الصحة المدرسية كمرحلة انتقالية لتحول الخدمات الصحية المدرسية من نمطها العلاجي السائد إلى نمط وقائي منشود ، فنجاح برنامج ما من برامج الصحة المدرسية يمهد لتغيير السياسات المعمول بها بطريقة علمية .</a:t>
            </a:r>
            <a:endParaRPr lang="en-US" dirty="0">
              <a:cs typeface="Times New Roman" pitchFamily="18" charset="0"/>
            </a:endParaRPr>
          </a:p>
          <a:p>
            <a:r>
              <a:rPr lang="ar-SA" dirty="0"/>
              <a:t>5)  أسر الطلاب ومنسوبو  الأسرة التربوية في حاجة ماسة للتدريب والتعريف بالصحة المدرسية ، ويتحقق ذلك من خلال مشاركتهم في أحد برامجها ، مما يؤدي إلى جذب انتباههم واستقطاب اهتمامهم .</a:t>
            </a:r>
            <a:endParaRPr lang="en-US" dirty="0">
              <a:cs typeface="Times New Roman" pitchFamily="18" charset="0"/>
            </a:endParaRPr>
          </a:p>
          <a:p>
            <a:endParaRPr lang="en-US" dirty="0"/>
          </a:p>
        </p:txBody>
      </p:sp>
    </p:spTree>
    <p:extLst>
      <p:ext uri="{BB962C8B-B14F-4D97-AF65-F5344CB8AC3E}">
        <p14:creationId xmlns:p14="http://schemas.microsoft.com/office/powerpoint/2010/main" xmlns="" val="2671126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defRPr/>
            </a:pPr>
            <a:r>
              <a:rPr lang="ar-SA" b="1" u="sng" dirty="0">
                <a:solidFill>
                  <a:schemeClr val="accent2">
                    <a:lumMod val="60000"/>
                    <a:lumOff val="40000"/>
                  </a:schemeClr>
                </a:solidFill>
              </a:rPr>
              <a:t>ثانياً - البيئة المدرسية :</a:t>
            </a:r>
            <a:endParaRPr lang="en-US" dirty="0">
              <a:solidFill>
                <a:schemeClr val="accent2">
                  <a:lumMod val="60000"/>
                  <a:lumOff val="40000"/>
                </a:schemeClr>
              </a:solidFill>
            </a:endParaRPr>
          </a:p>
          <a:p>
            <a:pPr>
              <a:defRPr/>
            </a:pPr>
            <a:r>
              <a:rPr lang="ar-SA" b="1" dirty="0"/>
              <a:t>تنقسم البيئة بصفة عامة ( وكذلك البيئة المدرسية ) إلى بيئة حسية وبيئة معنوية:</a:t>
            </a:r>
            <a:endParaRPr lang="en-US" dirty="0"/>
          </a:p>
          <a:p>
            <a:pPr>
              <a:defRPr/>
            </a:pPr>
            <a:r>
              <a:rPr lang="ar-SA" b="1" dirty="0">
                <a:solidFill>
                  <a:schemeClr val="accent4">
                    <a:lumMod val="75000"/>
                  </a:schemeClr>
                </a:solidFill>
              </a:rPr>
              <a:t>البيئة الحسية: </a:t>
            </a:r>
            <a:r>
              <a:rPr lang="ar-SA" b="1" dirty="0"/>
              <a:t>الموقع والمباني المدرسية – الأثاث والمعدات – والمرافق الرياضية – المياه والصرف الصحي.</a:t>
            </a:r>
          </a:p>
          <a:p>
            <a:pPr>
              <a:defRPr/>
            </a:pPr>
            <a:endParaRPr lang="en-US" dirty="0"/>
          </a:p>
          <a:p>
            <a:pPr>
              <a:defRPr/>
            </a:pPr>
            <a:r>
              <a:rPr lang="ar-SA" b="1" dirty="0">
                <a:solidFill>
                  <a:schemeClr val="accent4">
                    <a:lumMod val="75000"/>
                  </a:schemeClr>
                </a:solidFill>
              </a:rPr>
              <a:t>البيئة المعنوية : </a:t>
            </a:r>
            <a:r>
              <a:rPr lang="ar-SA" b="1" dirty="0"/>
              <a:t>تشمل التكوين الاجتماعي والنفسي للمدرسة كمنظومة تعزز الصحة لدى الطلاب ، ويشمل ذلك التخطيط الجيد لليوم الدراسي – العلاقات الإنسانية ( بين الطلاب فيما بينهم  ، وبين الطلاب من جهة ومعلميهم من جهة أخرى )– النظام الإداري .</a:t>
            </a:r>
            <a:endParaRPr lang="en-US" dirty="0"/>
          </a:p>
          <a:p>
            <a:endParaRPr lang="en-US" dirty="0"/>
          </a:p>
        </p:txBody>
      </p:sp>
    </p:spTree>
    <p:extLst>
      <p:ext uri="{BB962C8B-B14F-4D97-AF65-F5344CB8AC3E}">
        <p14:creationId xmlns:p14="http://schemas.microsoft.com/office/powerpoint/2010/main" xmlns="" val="951265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السؤال الرابع:اذكر المنظورات السلوكية وتناول المنظور المجتمعى بالشرح</a:t>
            </a:r>
            <a:endParaRPr lang="en-US" dirty="0"/>
          </a:p>
        </p:txBody>
      </p:sp>
      <p:sp>
        <p:nvSpPr>
          <p:cNvPr id="3" name="Content Placeholder 2"/>
          <p:cNvSpPr>
            <a:spLocks noGrp="1"/>
          </p:cNvSpPr>
          <p:nvPr>
            <p:ph idx="1"/>
          </p:nvPr>
        </p:nvSpPr>
        <p:spPr/>
        <p:txBody>
          <a:bodyPr/>
          <a:lstStyle/>
          <a:p>
            <a:pPr algn="r"/>
            <a:r>
              <a:rPr lang="ar-EG" dirty="0"/>
              <a:t>يهتم بالعلاقة بين الصحة و النظم الاجتماعية الاخرى و تحليل الاساليب التي تستخدم بها الصحة لمعالجة المشكلات الموجودة في المجالات الاخرى للنشاط الاجتماعي</a:t>
            </a:r>
          </a:p>
          <a:p>
            <a:pPr algn="r"/>
            <a:r>
              <a:rPr lang="ar-EG" dirty="0"/>
              <a:t>وهنا نهتم بدراسة العلاقة بين مؤسسات الصحة و التنظيمات الصناعية , و القانون , و حياة الاسرة وتهتم بالمناخ الذي تقوم فية مؤسسات الصحة و مسئوليتها بدور يتخطى وظيفتها الطبية المحدودة و الضغوط التي تتعرض لها</a:t>
            </a:r>
          </a:p>
          <a:p>
            <a:endParaRPr lang="en-US" dirty="0"/>
          </a:p>
        </p:txBody>
      </p:sp>
    </p:spTree>
    <p:extLst>
      <p:ext uri="{BB962C8B-B14F-4D97-AF65-F5344CB8AC3E}">
        <p14:creationId xmlns:p14="http://schemas.microsoft.com/office/powerpoint/2010/main" xmlns="" val="6375044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مفهوم الدور</a:t>
            </a:r>
            <a:endParaRPr lang="en-US" dirty="0"/>
          </a:p>
        </p:txBody>
      </p:sp>
      <p:sp>
        <p:nvSpPr>
          <p:cNvPr id="3" name="Content Placeholder 2"/>
          <p:cNvSpPr>
            <a:spLocks noGrp="1"/>
          </p:cNvSpPr>
          <p:nvPr>
            <p:ph idx="1"/>
          </p:nvPr>
        </p:nvSpPr>
        <p:spPr/>
        <p:txBody>
          <a:bodyPr>
            <a:normAutofit fontScale="92500" lnSpcReduction="10000"/>
          </a:bodyPr>
          <a:lstStyle/>
          <a:p>
            <a:r>
              <a:rPr lang="ar-EG" dirty="0"/>
              <a:t>و هي اهم ادوات عالم الاجتماع داخل المنظور المجتمعي وهنا يبحث علماء نظرية الدور عن التفاعل بين مختلف مجالات النشاط الانساني بدراسة الانتظامات السلوكية الناشئة من كيانات قائمة داخل سياقات اجتماعية معينة مثل الاسر و المستشفيات و المجتمعات المحلية و المسشلمة الاساسية عند معظم هؤلاء العلماء هي ان جانبا كبيرا من السلوك يحدث من خلال التنشئة الاجتماعية داخل سياقات معينة و من ثم فان المكانات التي يشغلها الناس في التنظيمات و في المجتمع تفسر جانبا كبيرا من سلوكهم</a:t>
            </a:r>
          </a:p>
          <a:p>
            <a:endParaRPr lang="en-US" dirty="0"/>
          </a:p>
        </p:txBody>
      </p:sp>
    </p:spTree>
    <p:extLst>
      <p:ext uri="{BB962C8B-B14F-4D97-AF65-F5344CB8AC3E}">
        <p14:creationId xmlns:p14="http://schemas.microsoft.com/office/powerpoint/2010/main" xmlns="" val="32547431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a:r>
              <a:rPr lang="ar-EG" dirty="0"/>
              <a:t>وعلماء نظرية الدور رأيهم اساسا هو ان معرفة الانسان لهويتة او مكانتة الاجتماعية عامل قوي للتوقعات التي يحتمل ان يواجهها الشخص في المواقف الاجتماعية</a:t>
            </a:r>
          </a:p>
          <a:p>
            <a:pPr algn="r"/>
            <a:r>
              <a:rPr lang="ar-EG" dirty="0"/>
              <a:t>ان مفهوم الدور احد المفهومات القليلة التي ترتبط بصورة فعالة بالبناء الاجتماعي و العملية الاجتماعية و الشخصية الاجتماعية</a:t>
            </a:r>
          </a:p>
          <a:p>
            <a:endParaRPr lang="en-US" dirty="0"/>
          </a:p>
        </p:txBody>
      </p:sp>
    </p:spTree>
    <p:extLst>
      <p:ext uri="{BB962C8B-B14F-4D97-AF65-F5344CB8AC3E}">
        <p14:creationId xmlns:p14="http://schemas.microsoft.com/office/powerpoint/2010/main" xmlns="" val="1927834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r"/>
            <a:r>
              <a:rPr lang="ar-EG" dirty="0"/>
              <a:t>الدور هو تحديد لسلوك المكانات الاجتماعية او هو عملية تحويل الحقوق و الواجبات الخاصة بمكانة معينة الي واقع ملموس</a:t>
            </a:r>
          </a:p>
          <a:p>
            <a:pPr algn="r"/>
            <a:r>
              <a:rPr lang="ar-EG" dirty="0"/>
              <a:t>و قد جذبت هذة التميزات علماء الاجتماع كثيرا لانها ربطت ما بين اهم مجالات الدراسة السوسيولوجية: تعليم الطفل و البناء الاجتماعي و تقسيم العمل و التفاعل و هكذا...</a:t>
            </a:r>
          </a:p>
          <a:p>
            <a:pPr algn="r"/>
            <a:r>
              <a:rPr lang="ar-EG" sz="3500" dirty="0"/>
              <a:t>و باختصار اصبح الدور مفهوما ذا قيمة لانه ربط معا العناصر الدينامية و الاستاتيكية للحياة الاجتماعية و يمكن استخدام هذا المفهوم لوصف التنظيمات الرسمية و تفسير الممارسات السلوكية على مستوى الفرد و التفاعل بين الافراد</a:t>
            </a:r>
          </a:p>
          <a:p>
            <a:endParaRPr lang="en-US" dirty="0"/>
          </a:p>
        </p:txBody>
      </p:sp>
    </p:spTree>
    <p:extLst>
      <p:ext uri="{BB962C8B-B14F-4D97-AF65-F5344CB8AC3E}">
        <p14:creationId xmlns:p14="http://schemas.microsoft.com/office/powerpoint/2010/main" xmlns="" val="14866222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ar-EG" dirty="0"/>
              <a:t>من يشغلون نفس الادوار يتصرفون بأساليب مختلفة بالرجوع الى فئات مختلفة من الناس , استلزمت تبنى مفهوم مجموعة الادوار . كا أضيفت مفهومات أخرى مثل تمثيل الدور , و تصوير الدور , و ضغوط الدور, ووضع الدور , و القيام بالدور ,  لن تفى بوصف ملائم لاثراء التفاعل و تعتمده بين الناس . أن الدور يمثل اداة ذو اهميه للتحليل حيث اننا نستطيع التنبؤ بجانب كبير من سلوك الانسان فاالادوارتمثل وحدات وظيفية فى عملية تكيف الانسان   فلكل مكانة اجتماعية واجبات و مهارات خاصة تستلزم من شاغلها القيام بأنماط معينة من السلوك ومن ثم يترتب على تنميط هذه المهارات و الواجبات اثارا وظيفيه الى جانب انه ما دمنا نشارك فى الحياه الاجتماعية انطلاقا من التوقعات التى لدينا تجاه مكانة الاخرين و توقعاتهم الخاصة فان النمط المحدد للدور يكون امرا مطلوبا لتسهيل هذه المشاركة فى الحياة الاجتماعية </a:t>
            </a:r>
          </a:p>
          <a:p>
            <a:endParaRPr lang="en-US" dirty="0"/>
          </a:p>
        </p:txBody>
      </p:sp>
    </p:spTree>
    <p:extLst>
      <p:ext uri="{BB962C8B-B14F-4D97-AF65-F5344CB8AC3E}">
        <p14:creationId xmlns:p14="http://schemas.microsoft.com/office/powerpoint/2010/main" xmlns="" val="1631081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دور المريض</a:t>
            </a:r>
            <a:endParaRPr lang="en-US" dirty="0"/>
          </a:p>
        </p:txBody>
      </p:sp>
      <p:sp>
        <p:nvSpPr>
          <p:cNvPr id="3" name="Content Placeholder 2"/>
          <p:cNvSpPr>
            <a:spLocks noGrp="1"/>
          </p:cNvSpPr>
          <p:nvPr>
            <p:ph idx="1"/>
          </p:nvPr>
        </p:nvSpPr>
        <p:spPr/>
        <p:txBody>
          <a:bodyPr>
            <a:normAutofit fontScale="92500" lnSpcReduction="10000"/>
          </a:bodyPr>
          <a:lstStyle/>
          <a:p>
            <a:pPr algn="r"/>
            <a:r>
              <a:rPr lang="ar-EG" dirty="0"/>
              <a:t>المرض هو حادثة طبيعية . ولهذا لا نستطيع ان نلوم المريض بانة قد سبب لنفسة المرض.و نظرا لان تخفيف المطالب و الواجبات اليومية الملقاه على عاتق المريض , يسهم في وصوله الى الشفاء بسرعة </a:t>
            </a:r>
          </a:p>
          <a:p>
            <a:pPr algn="r"/>
            <a:r>
              <a:rPr lang="ar-EG" dirty="0"/>
              <a:t>فعندما يلقى المريض رعاية كافية و ملائمة فإنة يعود الي مسئولياتة اليومية في المجتمع مرة اخرى</a:t>
            </a:r>
          </a:p>
          <a:p>
            <a:pPr algn="r"/>
            <a:r>
              <a:rPr lang="ar-EG" dirty="0"/>
              <a:t>فإن قضية تكيف المجتمع مع المرض تصبح مشكلة عملية ملحة حيث يتسم هذا السياق المجتمعي بخصائص اهمها شدة الضغوط المفروضة على العمل وتباين حاجات المجتمع و كثرتها </a:t>
            </a:r>
          </a:p>
          <a:p>
            <a:endParaRPr lang="en-US" dirty="0"/>
          </a:p>
        </p:txBody>
      </p:sp>
    </p:spTree>
    <p:extLst>
      <p:ext uri="{BB962C8B-B14F-4D97-AF65-F5344CB8AC3E}">
        <p14:creationId xmlns:p14="http://schemas.microsoft.com/office/powerpoint/2010/main" xmlns="" val="12549392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ar-EG" dirty="0"/>
              <a:t>و بذلك يتضح ان كلا من العمال و الحكومة يستغل مفهوم دور المريض لتحقيق مصلحته الخاصة فاستخدام العمال للطبيب بإعتبارة انه وسيلة للهروب من مطالب المجتمع التي ليست لها علاقة مباشرة بالصحة و هو امر دفع بالحكومة الي التدخل في تنظيم سلوك الطبيب و الخدمة في هذا المجال حتى تستطيع مواجهه هذا الاتجاه لكي تضمن لنفسها ولااجهزتها الانتاجية طاقة بشرية كافية و تلك الظاهرة كانت قائمة في المجتمع الامريكي ايضا في فترة زمنية معينة</a:t>
            </a:r>
          </a:p>
          <a:p>
            <a:endParaRPr lang="en-US" dirty="0"/>
          </a:p>
        </p:txBody>
      </p:sp>
    </p:spTree>
    <p:extLst>
      <p:ext uri="{BB962C8B-B14F-4D97-AF65-F5344CB8AC3E}">
        <p14:creationId xmlns:p14="http://schemas.microsoft.com/office/powerpoint/2010/main" xmlns="" val="17787419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dirty="0"/>
              <a:t>و يواجه الاطباء بعض مظاهر السلوك المنحرف من مرضاهم مثل حالات العذر الكاذب اي ادعاء المرض و عدم وجود حالة من العجز عند المريض و بناء على هذا فانه عندما يقدم الطبيب تبريرا طبيا للعجز الاجتماعي يمتزج الجانبان الطبي و الاجتماعي في ممارستة لمهنة الطب حيث لا يكون واضحا تماما اذا ما كان الحكم الذي اصدره الطبيب على حالة المريض هو حكم طبي او ذو طابع اجتماعي </a:t>
            </a:r>
          </a:p>
          <a:p>
            <a:endParaRPr lang="en-US" dirty="0"/>
          </a:p>
        </p:txBody>
      </p:sp>
    </p:spTree>
    <p:extLst>
      <p:ext uri="{BB962C8B-B14F-4D97-AF65-F5344CB8AC3E}">
        <p14:creationId xmlns:p14="http://schemas.microsoft.com/office/powerpoint/2010/main" xmlns="" val="22507404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r"/>
            <a:r>
              <a:rPr lang="ar-EG" dirty="0"/>
              <a:t>اصدر علماء الطب النفسي بعض التوصيات الخاصة بالمسئولية القانونية لمرض الخلل العقلي:</a:t>
            </a:r>
          </a:p>
          <a:p>
            <a:pPr marL="0" indent="0" algn="r">
              <a:buNone/>
            </a:pPr>
            <a:r>
              <a:rPr lang="ar-EG" dirty="0"/>
              <a:t>1-ان الشخص لا يكون مسئولا عن السلوك الاجرامي لو كان يفتقد القدرة الاساسية على فهم الطبيعة الجنائية لسلوكه او مطابقة سلوكه للقواعد القانونية و ذلك نتيجة لاصابته بمرض عقلي</a:t>
            </a:r>
          </a:p>
          <a:p>
            <a:pPr marL="0" indent="0" algn="r">
              <a:buNone/>
            </a:pPr>
            <a:r>
              <a:rPr lang="ar-EG" dirty="0"/>
              <a:t>2-ان مصطلح المرض او القصور العقلي لا يعني فقط الشذوذ الذي يبدو في سلوك المجرم العائد او غيرة من انواع السلوك المعادي اجتماعيا</a:t>
            </a:r>
          </a:p>
          <a:p>
            <a:endParaRPr lang="en-US" dirty="0"/>
          </a:p>
        </p:txBody>
      </p:sp>
    </p:spTree>
    <p:extLst>
      <p:ext uri="{BB962C8B-B14F-4D97-AF65-F5344CB8AC3E}">
        <p14:creationId xmlns:p14="http://schemas.microsoft.com/office/powerpoint/2010/main" xmlns="" val="20325431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dirty="0"/>
              <a:t>هناك صعوبة كبرى تواجهنا عند محاولة التمييز بين السلوك الناتج عن خلل عقلي و السلوك الناتج عن انحراف الشخص ذاته بل يرى هؤلاء ان تغيير القاعدة القانونية لن يؤثر كثيرا عن الطابع العلمي للشواهد التي يستند اليها الطب النفسي في هذا الشأن في قاعات المحاكم حيث ان مشكلة تعريف طبيعة الامراض العقلية سوف تظل قائمة الي جانب مشكلة اخرى تتمثل في ربط سلوك الشخص بحالتة السيكولوجية</a:t>
            </a:r>
          </a:p>
          <a:p>
            <a:endParaRPr lang="en-US" dirty="0"/>
          </a:p>
        </p:txBody>
      </p:sp>
    </p:spTree>
    <p:extLst>
      <p:ext uri="{BB962C8B-B14F-4D97-AF65-F5344CB8AC3E}">
        <p14:creationId xmlns:p14="http://schemas.microsoft.com/office/powerpoint/2010/main" xmlns="" val="951081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تناول بالشرح المعايير والاستجابة الانحرافية</a:t>
            </a:r>
            <a:endParaRPr lang="en-US" dirty="0"/>
          </a:p>
        </p:txBody>
      </p:sp>
      <p:sp>
        <p:nvSpPr>
          <p:cNvPr id="3" name="Content Placeholder 2"/>
          <p:cNvSpPr>
            <a:spLocks noGrp="1"/>
          </p:cNvSpPr>
          <p:nvPr>
            <p:ph idx="1"/>
          </p:nvPr>
        </p:nvSpPr>
        <p:spPr/>
        <p:txBody>
          <a:bodyPr>
            <a:normAutofit lnSpcReduction="10000"/>
          </a:bodyPr>
          <a:lstStyle/>
          <a:p>
            <a:r>
              <a:rPr lang="ar-EG" dirty="0"/>
              <a:t>الاستجابة الانحرافية هي عبارة عن تسمية عامة تطلق على الخصائص التي يعتقد انها تنحرف من الاستجابات السوية في المجتمع</a:t>
            </a:r>
          </a:p>
          <a:p>
            <a:r>
              <a:rPr lang="ar-EG" dirty="0"/>
              <a:t>وتشمل هذه الخصائص على السلوك و التعبيرات اللفظية و العمليات العقلية و المقاييس الفسيولوجية واذا كان مفهوم الانحراف عن السواء يتميز بالبساطة الشديدة عندما يؤخذ بمعناه لمجرد الا انه يعرض الباحثين و الدارسين للاختلاف و الخلط الشديدين عندما يتناولونه على المستوى التطبيقي</a:t>
            </a:r>
          </a:p>
          <a:p>
            <a:endParaRPr lang="en-US" dirty="0"/>
          </a:p>
        </p:txBody>
      </p:sp>
    </p:spTree>
    <p:extLst>
      <p:ext uri="{BB962C8B-B14F-4D97-AF65-F5344CB8AC3E}">
        <p14:creationId xmlns:p14="http://schemas.microsoft.com/office/powerpoint/2010/main" xmlns="" val="35755409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ar-EG" dirty="0"/>
              <a:t>السلوك هو محصله عوامل وعمليات اجتماعية مختلفة ولكنه ينطو اليه باعتباره انحرافيا ولذلك فان فهم العملية التي تجعل السلوك يعرف على انه انحرافي يستلزم الاحاطة بمجموعة اعتبارات تتصل بالفاعل ولابد ان تعلم ان الاشخاص الذن يقوم كل منهم بتقييم سلوك الاخر لا يشتركون بالضرورة في نفس معايير التقييم او مستويات تحدد ( السواء) واذن فان فهم السلوك الانحرافي ينطوي على ضرورة الاهتمام بمختلف المنظورات الي الحياة الاجتماعية تلك المنظورات التي تصلح لتفسير او تحديد نفس المواقف </a:t>
            </a:r>
          </a:p>
          <a:p>
            <a:endParaRPr lang="en-US" dirty="0"/>
          </a:p>
        </p:txBody>
      </p:sp>
    </p:spTree>
    <p:extLst>
      <p:ext uri="{BB962C8B-B14F-4D97-AF65-F5344CB8AC3E}">
        <p14:creationId xmlns:p14="http://schemas.microsoft.com/office/powerpoint/2010/main" xmlns="" val="26829574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dirty="0"/>
              <a:t>ولتقريب هذه الفكرة الي اذهان القراء نود ان نراجع الثقافة و المعايير </a:t>
            </a:r>
          </a:p>
          <a:p>
            <a:r>
              <a:rPr lang="ar-EG" dirty="0"/>
              <a:t>يشير مصطلح الثقافة الي الخطط التي وضعت من اجل توافق الانسان مع البيئات الاجتماعية و الفيزيقية و الي تميز الحياة في جماعة او مجتمع معين ويتسم هذا المصطلح بمعموميته الشديدة وشموله للكثير من الابعاد فضلا عما تتميز به الجماعات الاجتماعية او خصائص اخرى كالتعقيد و التغيير</a:t>
            </a:r>
          </a:p>
          <a:p>
            <a:endParaRPr lang="en-US" dirty="0"/>
          </a:p>
        </p:txBody>
      </p:sp>
    </p:spTree>
    <p:extLst>
      <p:ext uri="{BB962C8B-B14F-4D97-AF65-F5344CB8AC3E}">
        <p14:creationId xmlns:p14="http://schemas.microsoft.com/office/powerpoint/2010/main" xmlns="" val="31570297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ar-EG" dirty="0"/>
              <a:t>وعلى الرغم من ان دراسي الثقافة يحاولون اكتشاف اوجه الشبه وجوانب الانساق في انماط السلوك التي يستخلصون منها انماط ثقافية الا ان هناك اختلافا كبيرا بين سلوك الناس في مجتمع معين واذن فان ما يسمى بالانماط الثقافية ليس اكثر من مجرد تقريبات غير مكتمله تعبر عن طريقة تصرف الاشخاص في سياق معين</a:t>
            </a:r>
          </a:p>
          <a:p>
            <a:r>
              <a:rPr lang="ar-EG" dirty="0"/>
              <a:t>ويستخدم مفهوم الثقافة بطرق واساليب مختلفة كما ان توصيفات القيم و الاتجاهات و التوجيهات الثقافية تختلف من حيث درجة التجريد التي تتميز بها </a:t>
            </a:r>
          </a:p>
          <a:p>
            <a:endParaRPr lang="en-US" dirty="0"/>
          </a:p>
        </p:txBody>
      </p:sp>
    </p:spTree>
    <p:extLst>
      <p:ext uri="{BB962C8B-B14F-4D97-AF65-F5344CB8AC3E}">
        <p14:creationId xmlns:p14="http://schemas.microsoft.com/office/powerpoint/2010/main" xmlns="" val="37347934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ar-EG" dirty="0"/>
              <a:t>الصحة تعتبر قيمة ثقافية لها اهمية كبرى ففي المجتمع الامريكي ترتبط بمجموعة قيم ثقافية اخرى مثل الفاعلية وهي عبارة عن مجموعة الاتجاهات التي تحبذ السيطرة على البيئة وفي تحليل اخر للقيم الثقافية المرتبطة بالصحة حاول احد علماء الاجتماع ان يحدد التوجيهات الثقافية المختلفة نحو الالم عند اشخاص ينتمون الي جماعات عرقية مختلفة فلاحظ ان الايطاليين يتميزون بتخوفهم من تجربه الالم الحالية او التخوف الموجه نحو الحاضر من المعاناه المرضية</a:t>
            </a:r>
          </a:p>
          <a:p>
            <a:endParaRPr lang="en-US" dirty="0"/>
          </a:p>
        </p:txBody>
      </p:sp>
    </p:spTree>
    <p:extLst>
      <p:ext uri="{BB962C8B-B14F-4D97-AF65-F5344CB8AC3E}">
        <p14:creationId xmlns:p14="http://schemas.microsoft.com/office/powerpoint/2010/main" xmlns="" val="10897512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ar-EG" dirty="0"/>
              <a:t>لمفهوم الثقافة اهمية قصوى في انه يتيح لنا ان نرى المفارقات الكبرى في الاتجاهات السلوكية لاعضاء ينتمون الي جماعتين مختلفتين ونظرا لان افكار الناس وانشطتهم تتناقل من جيل الي اخر فا مسائل معينة كنمو الفرد ونمط تفكيره وسلوكه تتحدد من خلال الوسط الثقافي و الاجتماعي الذي ينشأ فيه ولايحتاج وجود المفارقات الكبرى بين المجتمعات الي اكتشاف او توضيح وان كنا نفشل دائما في تحديد اختلاف التفكير و السلوك في مجتمعات محلية ننظر اليها باعتبارها تشكل جزءا من نفس الثقافة </a:t>
            </a:r>
          </a:p>
          <a:p>
            <a:endParaRPr lang="en-US" dirty="0"/>
          </a:p>
        </p:txBody>
      </p:sp>
    </p:spTree>
    <p:extLst>
      <p:ext uri="{BB962C8B-B14F-4D97-AF65-F5344CB8AC3E}">
        <p14:creationId xmlns:p14="http://schemas.microsoft.com/office/powerpoint/2010/main" xmlns="" val="1112808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تكلم عن انواع المعدلات</a:t>
            </a:r>
            <a:endParaRPr lang="en-US" dirty="0"/>
          </a:p>
        </p:txBody>
      </p:sp>
      <p:sp>
        <p:nvSpPr>
          <p:cNvPr id="3" name="Content Placeholder 2"/>
          <p:cNvSpPr>
            <a:spLocks noGrp="1"/>
          </p:cNvSpPr>
          <p:nvPr>
            <p:ph idx="1"/>
          </p:nvPr>
        </p:nvSpPr>
        <p:spPr/>
        <p:txBody>
          <a:bodyPr>
            <a:normAutofit lnSpcReduction="10000"/>
          </a:bodyPr>
          <a:lstStyle/>
          <a:p>
            <a:r>
              <a:rPr lang="ar-EG" sz="2400" b="1" dirty="0">
                <a:solidFill>
                  <a:srgbClr val="92D050"/>
                </a:solidFill>
              </a:rPr>
              <a:t>1- المعدل الخام  </a:t>
            </a:r>
            <a:r>
              <a:rPr lang="ar-EG" dirty="0"/>
              <a:t>وهو عباره عن معدل لكل الف اومئه الف فرد من السكان فى مجتمع ما لهم خصائص تم قياسها خلال فتره زمنيه معينه وفى حاله معدل الوفيات الخام نجده يمثل عدد الاشخاص الذين ماتوا خلال فتره زمنيه محدده  ويعتبر هذا المعدل مفيد فى حاله المقارنات الاجماليه وذلك لانه يغفل حقيقه مؤداها ان هناك فئات </a:t>
            </a:r>
            <a:r>
              <a:rPr lang="ar-EG" sz="2800" dirty="0"/>
              <a:t>عمريه ونوعيه وسلاليه ومهنيه وفئات </a:t>
            </a:r>
            <a:r>
              <a:rPr lang="ar-EG" sz="2400" dirty="0"/>
              <a:t>اجتماعيه اخرى مماثله لكل منها معدل مختلف للمرض والوفيات</a:t>
            </a:r>
            <a:endParaRPr lang="en-US" sz="2400" dirty="0"/>
          </a:p>
          <a:p>
            <a:endParaRPr lang="en-US" dirty="0"/>
          </a:p>
        </p:txBody>
      </p:sp>
    </p:spTree>
    <p:extLst>
      <p:ext uri="{BB962C8B-B14F-4D97-AF65-F5344CB8AC3E}">
        <p14:creationId xmlns:p14="http://schemas.microsoft.com/office/powerpoint/2010/main" xmlns="" val="23838903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sz="2400" b="1" dirty="0">
                <a:solidFill>
                  <a:schemeClr val="accent6"/>
                </a:solidFill>
              </a:rPr>
              <a:t>2-المعدلات التفصيليه </a:t>
            </a:r>
            <a:r>
              <a:rPr lang="ar-EG" sz="1600" dirty="0"/>
              <a:t>:</a:t>
            </a:r>
            <a:r>
              <a:rPr lang="ar-EG" dirty="0"/>
              <a:t>يقسم عدد الوفيات فى فئه العمر على عدد الاشخاص فى تلك الفئه العمريه   فى منتصف السنه   3-  المعدل المعيارى : وفيه يتم تصحيح المعدلات التفصيليه ليتسنى اجراء المقارنه بين النسب المحسوبه للجماعات العمريه </a:t>
            </a:r>
            <a:r>
              <a:rPr lang="ar-EG" sz="1600" dirty="0"/>
              <a:t>فى </a:t>
            </a:r>
            <a:r>
              <a:rPr lang="ar-EG" sz="2800" dirty="0"/>
              <a:t>المجتمعات المختلفه </a:t>
            </a:r>
            <a:endParaRPr lang="en-US" sz="2800" dirty="0"/>
          </a:p>
          <a:p>
            <a:endParaRPr lang="en-US" dirty="0"/>
          </a:p>
        </p:txBody>
      </p:sp>
    </p:spTree>
    <p:extLst>
      <p:ext uri="{BB962C8B-B14F-4D97-AF65-F5344CB8AC3E}">
        <p14:creationId xmlns:p14="http://schemas.microsoft.com/office/powerpoint/2010/main" xmlns="" val="41307380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تكلم عن التشخيص الطبى ونموذج المرض</a:t>
            </a:r>
            <a:endParaRPr lang="en-US" dirty="0"/>
          </a:p>
        </p:txBody>
      </p:sp>
      <p:sp>
        <p:nvSpPr>
          <p:cNvPr id="3" name="Content Placeholder 2"/>
          <p:cNvSpPr>
            <a:spLocks noGrp="1"/>
          </p:cNvSpPr>
          <p:nvPr>
            <p:ph idx="1"/>
          </p:nvPr>
        </p:nvSpPr>
        <p:spPr/>
        <p:txBody>
          <a:bodyPr>
            <a:normAutofit fontScale="92500" lnSpcReduction="10000"/>
          </a:bodyPr>
          <a:lstStyle/>
          <a:p>
            <a:r>
              <a:rPr lang="ar-EG" dirty="0"/>
              <a:t>ان دور الطبيب هو فهم وتقييم الشكاوى التى يذكرها المريض له وتفسير الاعراض التى تعانى منها  وتحديد نتائجها  على المريض فى الحاضر والمستقبل وتحتم طبيعه هذا الدور  الايهتم الطبيب فقط بحاله المريض من الناحيه الفيزقيه بل يهتم بالانسان باعتباره كلا متكامل ولكن الاهتمام الاساسى فى تعليم الاطباء والنشاط الطبى اليومى منصبا على التشخيص الطبى وعلاج المرض الحاد الذى يعانى منه المريض ونجد ان المعالجيين الروحيين وممارسى الطب الشعبى قد يستخدمون نماذج للتشخيص لاتختلف من الناحيه المنطقيه عن النماذج التى يستخدمها الاطباء    </a:t>
            </a:r>
            <a:endParaRPr lang="en-US" dirty="0"/>
          </a:p>
          <a:p>
            <a:endParaRPr lang="en-US" dirty="0"/>
          </a:p>
        </p:txBody>
      </p:sp>
    </p:spTree>
    <p:extLst>
      <p:ext uri="{BB962C8B-B14F-4D97-AF65-F5344CB8AC3E}">
        <p14:creationId xmlns:p14="http://schemas.microsoft.com/office/powerpoint/2010/main" xmlns="" val="33710996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dirty="0"/>
              <a:t>فى انها تحدد المرض بصوره اكثر فاعليه وتقدم اجراءات علاجيه اكثر قابليه فملائمه نظريه العلاج تعتمد على تقدم المعرفه العلميه الطبيه اما جدوى الافتراض التشخيصى على قدره الممارسه فتعتمد على الاكتشا ف الصحيح لمجموعه الاعراض التى قد تختلف كثيرا فى درجه التحديد والوضوح </a:t>
            </a:r>
            <a:endParaRPr lang="en-US" dirty="0"/>
          </a:p>
          <a:p>
            <a:endParaRPr lang="en-US" dirty="0"/>
          </a:p>
        </p:txBody>
      </p:sp>
    </p:spTree>
    <p:extLst>
      <p:ext uri="{BB962C8B-B14F-4D97-AF65-F5344CB8AC3E}">
        <p14:creationId xmlns:p14="http://schemas.microsoft.com/office/powerpoint/2010/main" xmlns="" val="25915325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ناقش المفهوم الاجتماعى للمرض</a:t>
            </a:r>
            <a:endParaRPr lang="en-US" dirty="0"/>
          </a:p>
        </p:txBody>
      </p:sp>
      <p:sp>
        <p:nvSpPr>
          <p:cNvPr id="3" name="Content Placeholder 2"/>
          <p:cNvSpPr>
            <a:spLocks noGrp="1"/>
          </p:cNvSpPr>
          <p:nvPr>
            <p:ph idx="1"/>
          </p:nvPr>
        </p:nvSpPr>
        <p:spPr/>
        <p:txBody>
          <a:bodyPr>
            <a:normAutofit fontScale="92500"/>
          </a:bodyPr>
          <a:lstStyle/>
          <a:p>
            <a:r>
              <a:rPr lang="ar-EG" dirty="0"/>
              <a:t>كثيرا من الاطباء يتبنون استعارة مصطلح المرض لوصف المشكلات التى ليست امراضا من وجهة النظر العلمية الطبية – كما ان الاطباء يستخدمون هذه الاستعارات عندما يصدرون احكام اجتماعية و لكن نظرا لان الاطباء هم خبراء فى المرض فاننا نسلم بصحة مفهوماتهم فى كثير من الاحيان دون تمحيص و فيما يتصل بالمهارة الاجتماعية للطبيب فانه عليه ان يدير الناس و يسيطر على المواقف و عندما يعالج الطبيب المريض بمرض مزمن او بمرض معروف يكون على الطبيب ان يهتم بالظروف الاجتماعية للمريض اذا كان </a:t>
            </a:r>
            <a:endParaRPr lang="en-US" dirty="0"/>
          </a:p>
          <a:p>
            <a:endParaRPr lang="en-US" dirty="0"/>
          </a:p>
        </p:txBody>
      </p:sp>
    </p:spTree>
    <p:extLst>
      <p:ext uri="{BB962C8B-B14F-4D97-AF65-F5344CB8AC3E}">
        <p14:creationId xmlns:p14="http://schemas.microsoft.com/office/powerpoint/2010/main" xmlns="" val="42467432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EG" dirty="0"/>
              <a:t>يريد ان يمارس مسؤلياته باعتباره طبيبا و يجب ان نذكر فيما يتصل بالدور الاجتماعى بالطبيب ان الطبيب النفسى يشغل دورا علميا و اجتماعيا و ان لاحكامه تاثيرا يمتدد الى خارج نطاق المجال الطبى و من ثم فنظريات الصحة و المرض التى يعتنقها الاطباء  النفسيون تعكس فلسفات اجتماعية الى حد كبير </a:t>
            </a:r>
            <a:endParaRPr lang="en-US" dirty="0"/>
          </a:p>
          <a:p>
            <a:endParaRPr lang="en-US" dirty="0"/>
          </a:p>
        </p:txBody>
      </p:sp>
    </p:spTree>
    <p:extLst>
      <p:ext uri="{BB962C8B-B14F-4D97-AF65-F5344CB8AC3E}">
        <p14:creationId xmlns:p14="http://schemas.microsoft.com/office/powerpoint/2010/main" xmlns="" val="5750104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اذكر نماذج رعاية المرضى</a:t>
            </a:r>
            <a:br>
              <a:rPr lang="ar-EG" dirty="0" smtClean="0"/>
            </a:br>
            <a:r>
              <a:rPr lang="ar-EG" dirty="0" smtClean="0"/>
              <a:t>1-نموذج الرعاية التحفظية</a:t>
            </a:r>
            <a:endParaRPr lang="en-US" dirty="0"/>
          </a:p>
        </p:txBody>
      </p:sp>
      <p:sp>
        <p:nvSpPr>
          <p:cNvPr id="3" name="Content Placeholder 2"/>
          <p:cNvSpPr>
            <a:spLocks noGrp="1"/>
          </p:cNvSpPr>
          <p:nvPr>
            <p:ph idx="1"/>
          </p:nvPr>
        </p:nvSpPr>
        <p:spPr/>
        <p:txBody>
          <a:bodyPr>
            <a:normAutofit fontScale="85000" lnSpcReduction="20000"/>
          </a:bodyPr>
          <a:lstStyle/>
          <a:p>
            <a:r>
              <a:rPr lang="ar-EG" b="1" dirty="0"/>
              <a:t>ويتمثل الهدف الأساسي للرعاية التحفظية ببساطة في تقديم الرعاية المناسبة التي تنظر إلى راحة المريض بقدر الإمكان على أنها في موقف يدوم لفترة طويلة، وكما لاحظنا من قبل لقد ظهرت هذه النماذج من المستشفيات كوسيلة لتقديم المساعدات للفقراء والمعوزين وللمرضى الذين يحتاجون إلى إحسان ، وكان دور المرضى مرتبط بتوقع كل ماله صلة بالإحسان أو حب الخير المصاحب بين المرضى وبمن يحسنون إليهم وهكذا كان يتوقع من المرضى أن يكونوا ممتنين للخدمات التي تقدم لهم وان يعبروا عن قدر مناسب من الاحترام أو الإذعان تجاه المحسنين إليهم، ومن بين الطرق التي يمكن لهم من خلالها إظهار هذا الامتنان والاستسلام يمكن أن نذكر الطاعة العاقلة للقواعد والترتيبات التي تحدد لهم.</a:t>
            </a:r>
            <a:endParaRPr lang="en-US" b="1" dirty="0"/>
          </a:p>
          <a:p>
            <a:endParaRPr lang="en-US" dirty="0"/>
          </a:p>
        </p:txBody>
      </p:sp>
    </p:spTree>
    <p:extLst>
      <p:ext uri="{BB962C8B-B14F-4D97-AF65-F5344CB8AC3E}">
        <p14:creationId xmlns:p14="http://schemas.microsoft.com/office/powerpoint/2010/main" xmlns="" val="2318952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ar-EG" b="1" dirty="0"/>
              <a:t>وبرغم أن الهدف المحدد كان عبارة عن راحة المرضى فإن التطبيق يهدف إلى تحقيق القواعد لترتيب كافة أوجه حياة المريض، وتمكين عدد بسيط من العاملين الرسميين من الإشراف على عدد كبير من المرضى للحفاظ على النظام وتوفير العلاج المتاح، وهذا يعني أن الاعتبارات المتعلقة بالرعاية الفردية كانت تخضع لعمليات الخير العام وبخاصة العمليات أو ضروب السلوك غير الطبية وهكذا يصبح المرضى المحتجزين هدفا لإجراءات إدارية أو تنظيمية أكثر منهم أفراداً لهم مشكلات خاصة.</a:t>
            </a:r>
            <a:endParaRPr lang="en-US" b="1" dirty="0"/>
          </a:p>
          <a:p>
            <a:endParaRPr lang="en-US" dirty="0"/>
          </a:p>
        </p:txBody>
      </p:sp>
    </p:spTree>
    <p:extLst>
      <p:ext uri="{BB962C8B-B14F-4D97-AF65-F5344CB8AC3E}">
        <p14:creationId xmlns:p14="http://schemas.microsoft.com/office/powerpoint/2010/main" xmlns="" val="42010565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2-نموذج الكلاسيكى للرعاية</a:t>
            </a:r>
            <a:endParaRPr lang="en-US" dirty="0"/>
          </a:p>
        </p:txBody>
      </p:sp>
      <p:sp>
        <p:nvSpPr>
          <p:cNvPr id="3" name="Content Placeholder 2"/>
          <p:cNvSpPr>
            <a:spLocks noGrp="1"/>
          </p:cNvSpPr>
          <p:nvPr>
            <p:ph idx="1"/>
          </p:nvPr>
        </p:nvSpPr>
        <p:spPr/>
        <p:txBody>
          <a:bodyPr>
            <a:normAutofit fontScale="92500" lnSpcReduction="10000"/>
          </a:bodyPr>
          <a:lstStyle/>
          <a:p>
            <a:pPr algn="just" rtl="1"/>
            <a:r>
              <a:rPr lang="ar-EG" b="1" dirty="0"/>
              <a:t>لقد أمد التنظيم المستمر في العلوم الطبية مهنة الطب بمعرفة جديدة وأدوات ساعدت في التغلب بفعالية على أنواع كثيرة من الأمراض، وهكذا أصبح الهدف فيما يتعلق بعلاج بعض الأمراض المعروفة متمثلاً في الشفاء للمرضي.</a:t>
            </a:r>
          </a:p>
          <a:p>
            <a:pPr algn="just" rtl="1"/>
            <a:endParaRPr lang="en-US" b="1" dirty="0"/>
          </a:p>
          <a:p>
            <a:pPr algn="just" rtl="1"/>
            <a:r>
              <a:rPr lang="ar-EG" b="1" dirty="0"/>
              <a:t>ويفترض النموذج الكلاسيكي أن يبدى كل شخص سواء من هيئة المستشفى أو من المرضى طاعة عمياء للسلطة الطبية حتى يمكن التغلب على الضرورات الملحة للمرضى.</a:t>
            </a:r>
            <a:endParaRPr lang="en-US" b="1" dirty="0"/>
          </a:p>
          <a:p>
            <a:endParaRPr lang="en-US" dirty="0"/>
          </a:p>
        </p:txBody>
      </p:sp>
    </p:spTree>
    <p:extLst>
      <p:ext uri="{BB962C8B-B14F-4D97-AF65-F5344CB8AC3E}">
        <p14:creationId xmlns:p14="http://schemas.microsoft.com/office/powerpoint/2010/main" xmlns="" val="42404586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lgn="just" rtl="1"/>
            <a:r>
              <a:rPr lang="ar-EG" b="1" dirty="0"/>
              <a:t>ويفترض النموذج الكلاسيكي للرعاية أيضا أن المريض يعانى من ظروف قاسية وأنه في اللحظة التي يتم فيها التشخيص والعلاج المناسبين فإن المرضى سيكتب لهم الشفاء وبإمكانهم مباشرة أدوارهم العادية بدون مساعدة ، وينظر عادة إلى الخدمة الاجتماعية وغيرها من الخدمات المعاونة الأخرى على مساعدة المرضى أثناء القيام بأدوارهم غير العادية ينظر إليها فقط باعتبارها أمراً لازما مع الحالات ذات المشكلات الخاصة.</a:t>
            </a:r>
          </a:p>
          <a:p>
            <a:pPr algn="just" rtl="1"/>
            <a:endParaRPr lang="en-US" b="1" dirty="0"/>
          </a:p>
          <a:p>
            <a:pPr algn="just" rtl="1"/>
            <a:r>
              <a:rPr lang="ar-EG" b="1" dirty="0"/>
              <a:t>وطالما كان هناك اعتراف بتقسيم العمل التدريجي وأن الأوامر تصدر بوضوح فلا يعتقد أنه من الضروري اللجوء إلى أية تفاعلات أو تبادل  للرأي بين أعضاء الهيئة ، وتتجسد الخصائص المميزة لهذا النموذج في رعاية المرضى بوضوح في النموذج النظامي للمستشفى العام المعاصر.</a:t>
            </a:r>
            <a:endParaRPr lang="en-US" b="1" dirty="0"/>
          </a:p>
          <a:p>
            <a:endParaRPr lang="en-US" dirty="0"/>
          </a:p>
        </p:txBody>
      </p:sp>
    </p:spTree>
    <p:extLst>
      <p:ext uri="{BB962C8B-B14F-4D97-AF65-F5344CB8AC3E}">
        <p14:creationId xmlns:p14="http://schemas.microsoft.com/office/powerpoint/2010/main" xmlns="" val="34470862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نموذج إعادة التأهيل</a:t>
            </a:r>
            <a:endParaRPr lang="en-US" dirty="0"/>
          </a:p>
        </p:txBody>
      </p:sp>
      <p:sp>
        <p:nvSpPr>
          <p:cNvPr id="3" name="Content Placeholder 2"/>
          <p:cNvSpPr>
            <a:spLocks noGrp="1"/>
          </p:cNvSpPr>
          <p:nvPr>
            <p:ph idx="1"/>
          </p:nvPr>
        </p:nvSpPr>
        <p:spPr/>
        <p:txBody>
          <a:bodyPr>
            <a:normAutofit fontScale="70000" lnSpcReduction="20000"/>
          </a:bodyPr>
          <a:lstStyle/>
          <a:p>
            <a:pPr algn="just" rtl="1"/>
            <a:r>
              <a:rPr lang="ar-EG" b="1" dirty="0"/>
              <a:t>أن دافعية المرضى في نموذج إعادة التأهيل تختلف عن مثيلتها في النموذج الكلاسيكي للرعاية والذي يفترض بأن الشفاء متوقع وسريع وفى الغالب مفاجئ، ولذلك ينبغي أن تبذل بطريقة عميقة وأن يتعلم أعضاء الهيئة الرضا بقدر ضئيل من التقدم. </a:t>
            </a:r>
          </a:p>
          <a:p>
            <a:pPr algn="just" rtl="1"/>
            <a:endParaRPr lang="en-US" b="1" dirty="0"/>
          </a:p>
          <a:p>
            <a:pPr algn="just" rtl="1"/>
            <a:r>
              <a:rPr lang="ar-EG" b="1" dirty="0"/>
              <a:t>وتعتبر عملية إعادة التأهيل في العادة عملية طويلة المدى ،ويحتمل أن يؤدي التفاعل بين المرضى والهيئة إلى تطوير أو تنمية لبنية الجماعة التي يمكن لها أن تستدل أو تعوق عملية إعادة تأهيل المرضى، وطالما كان الإطار النظامي الذي يحدث داخله التفاعل عبارة عن مركز لإعادة التأهيل فإنه يحتمل أن يكون تأثير بناء الجماعة أكثر ايجابية ، وعلى أية حال عندما تتم عملية التأهيل في إطار مستشفى عام حيث تسود أهداف وتوقعات النموذج الكلاسيكي للرعاية فإن تأثير بناء الجماعة سيكون مشكلة للغاية.</a:t>
            </a:r>
            <a:endParaRPr lang="en-US" b="1" dirty="0"/>
          </a:p>
          <a:p>
            <a:endParaRPr lang="en-US" dirty="0"/>
          </a:p>
        </p:txBody>
      </p:sp>
    </p:spTree>
    <p:extLst>
      <p:ext uri="{BB962C8B-B14F-4D97-AF65-F5344CB8AC3E}">
        <p14:creationId xmlns:p14="http://schemas.microsoft.com/office/powerpoint/2010/main" xmlns="" val="42932097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rtl="1"/>
            <a:r>
              <a:rPr lang="ar-EG" b="1" dirty="0"/>
              <a:t>ولدعم عملية انجاز العلاج في المواقع الطبية ينبغي على العاملين في إعادة تطوير أساليب عديدة منها:-</a:t>
            </a:r>
          </a:p>
          <a:p>
            <a:pPr algn="just" rtl="1"/>
            <a:endParaRPr lang="en-US" b="1" dirty="0"/>
          </a:p>
          <a:p>
            <a:pPr algn="just" rtl="1">
              <a:buFont typeface="Tahoma" pitchFamily="34" charset="0"/>
              <a:buAutoNum type="arabicPeriod"/>
            </a:pPr>
            <a:r>
              <a:rPr lang="ar-EG" b="1" dirty="0"/>
              <a:t> الأخذ بالأيديولوجية.</a:t>
            </a:r>
            <a:endParaRPr lang="en-US" b="1" dirty="0"/>
          </a:p>
          <a:p>
            <a:pPr algn="just" rtl="1">
              <a:buFont typeface="Tahoma" pitchFamily="34" charset="0"/>
              <a:buAutoNum type="arabicPeriod"/>
            </a:pPr>
            <a:r>
              <a:rPr lang="ar-EG" b="1" dirty="0"/>
              <a:t>تنمية تخصصات في الطب والعلاج المساعد.</a:t>
            </a:r>
            <a:endParaRPr lang="en-US" b="1" dirty="0"/>
          </a:p>
          <a:p>
            <a:pPr algn="just" rtl="1">
              <a:buFont typeface="Tahoma" pitchFamily="34" charset="0"/>
              <a:buAutoNum type="arabicPeriod"/>
            </a:pPr>
            <a:r>
              <a:rPr lang="ar-EG" b="1" dirty="0"/>
              <a:t>التأكيد على عمل الفريق بين أعضاء الهيئة.</a:t>
            </a:r>
            <a:endParaRPr lang="en-US" b="1" dirty="0"/>
          </a:p>
          <a:p>
            <a:pPr algn="just" rtl="1">
              <a:buFont typeface="Tahoma" pitchFamily="34" charset="0"/>
              <a:buAutoNum type="arabicPeriod"/>
            </a:pPr>
            <a:r>
              <a:rPr lang="ar-EG" b="1" dirty="0"/>
              <a:t>إقامة برامج علاجية خارج المستشفى مثل الرعاية المنزلية.</a:t>
            </a:r>
            <a:endParaRPr lang="en-US" b="1" dirty="0"/>
          </a:p>
          <a:p>
            <a:endParaRPr lang="en-US" dirty="0"/>
          </a:p>
        </p:txBody>
      </p:sp>
    </p:spTree>
    <p:extLst>
      <p:ext uri="{BB962C8B-B14F-4D97-AF65-F5344CB8AC3E}">
        <p14:creationId xmlns:p14="http://schemas.microsoft.com/office/powerpoint/2010/main" xmlns="" val="21454172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هناك انماط للتفاعل بين الطبيب والمرضى</a:t>
            </a:r>
            <a:endParaRPr lang="en-US" dirty="0"/>
          </a:p>
        </p:txBody>
      </p:sp>
      <p:sp>
        <p:nvSpPr>
          <p:cNvPr id="3" name="Content Placeholder 2"/>
          <p:cNvSpPr>
            <a:spLocks noGrp="1"/>
          </p:cNvSpPr>
          <p:nvPr>
            <p:ph idx="1"/>
          </p:nvPr>
        </p:nvSpPr>
        <p:spPr/>
        <p:txBody>
          <a:bodyPr>
            <a:normAutofit fontScale="92500"/>
          </a:bodyPr>
          <a:lstStyle/>
          <a:p>
            <a:pPr marL="0" indent="0" algn="r">
              <a:buNone/>
            </a:pPr>
            <a:r>
              <a:rPr lang="ar-EG" dirty="0"/>
              <a:t>المقصود هنا العلاقات التى تنمو بين الاطباء والمرضى وقد فرق كلا من الطبيبان (اسزاس وهولندر) بين ثلاثة انواع من التفاعلات التى يمكن ان تحدث بين الطبيب والمريض   </a:t>
            </a:r>
          </a:p>
          <a:p>
            <a:pPr marL="0" indent="0" algn="r">
              <a:buNone/>
            </a:pPr>
            <a:r>
              <a:rPr lang="ar-EG" dirty="0"/>
              <a:t>1-الايجابية –السلبية</a:t>
            </a:r>
          </a:p>
          <a:p>
            <a:pPr marL="0" indent="0" algn="r">
              <a:buNone/>
            </a:pPr>
            <a:r>
              <a:rPr lang="ar-EG" dirty="0"/>
              <a:t>2- الارشاد –التعاون</a:t>
            </a:r>
          </a:p>
          <a:p>
            <a:pPr marL="0" indent="0" algn="r">
              <a:buNone/>
            </a:pPr>
            <a:r>
              <a:rPr lang="ar-EG" dirty="0"/>
              <a:t>3- المشاركة المتبادلة</a:t>
            </a:r>
          </a:p>
          <a:p>
            <a:pPr marL="0" indent="0" algn="r">
              <a:buNone/>
            </a:pPr>
            <a:r>
              <a:rPr lang="ar-EG" b="1" dirty="0">
                <a:solidFill>
                  <a:srgbClr val="FF0000"/>
                </a:solidFill>
              </a:rPr>
              <a:t>الايجابية – السلبية </a:t>
            </a:r>
            <a:r>
              <a:rPr lang="ar-EG" dirty="0"/>
              <a:t>يكون الطبيب ايجابيا والمريض سلبيا وذلك فى حالات الطوارىء اى الامراض الخطيرة فالمريض يكون   </a:t>
            </a:r>
            <a:endParaRPr lang="en-US" dirty="0"/>
          </a:p>
          <a:p>
            <a:endParaRPr lang="en-US" dirty="0"/>
          </a:p>
        </p:txBody>
      </p:sp>
    </p:spTree>
    <p:extLst>
      <p:ext uri="{BB962C8B-B14F-4D97-AF65-F5344CB8AC3E}">
        <p14:creationId xmlns:p14="http://schemas.microsoft.com/office/powerpoint/2010/main" xmlns="" val="33000337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ar-EG" dirty="0"/>
              <a:t>عاجزا تماما بينما يجرى الطبيب عملياته والعلاج له</a:t>
            </a:r>
          </a:p>
          <a:p>
            <a:r>
              <a:rPr lang="ar-EG" b="1" dirty="0">
                <a:solidFill>
                  <a:srgbClr val="FF0000"/>
                </a:solidFill>
              </a:rPr>
              <a:t>نموذج الارشاد والتعاون    </a:t>
            </a:r>
            <a:r>
              <a:rPr lang="ar-EG" dirty="0"/>
              <a:t>يكون فيها علاقة الطبيب بالمريض عندما تكون الظروف اقل يأسامن تلك السابقة  ورغم ان الشخص المطلوب علاجه يكون مريضا الاانه يكون على وعى شديد بما يجرى وهو قادر على تلقى التعليمات وممارسة الحكم على الاشياء وعلى المريض ان يعترف فى مثل هذا الموقف بأن الطبيب يعرف افضل ولهذا السبب فهو موجود وهو يود ان يقول له مايجب عليه عمله     حتى يستطيع</a:t>
            </a:r>
            <a:endParaRPr lang="en-US" dirty="0"/>
          </a:p>
          <a:p>
            <a:endParaRPr lang="en-US" dirty="0"/>
          </a:p>
        </p:txBody>
      </p:sp>
    </p:spTree>
    <p:extLst>
      <p:ext uri="{BB962C8B-B14F-4D97-AF65-F5344CB8AC3E}">
        <p14:creationId xmlns:p14="http://schemas.microsoft.com/office/powerpoint/2010/main" xmlns="" val="1332837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r>
              <a:rPr lang="ar-EG" dirty="0"/>
              <a:t>اتباع التعليمات والسير فى طريق الشفاء</a:t>
            </a:r>
          </a:p>
          <a:p>
            <a:pPr algn="r"/>
            <a:r>
              <a:rPr lang="ar-EG" dirty="0"/>
              <a:t>اما </a:t>
            </a:r>
            <a:r>
              <a:rPr lang="ar-EG" b="1" dirty="0">
                <a:solidFill>
                  <a:srgbClr val="FF0000"/>
                </a:solidFill>
              </a:rPr>
              <a:t>المشاركة المتبادلة </a:t>
            </a:r>
            <a:r>
              <a:rPr lang="ar-EG" dirty="0"/>
              <a:t>فهى اساسى فى علاج الامراض المزمنة حيث يتم تنفيذ برنامج العلاج على يد المريض بتعليمات يتلقاها دوريا من الطبيب  وطبقا لهذا النموذج فان الطبيب يساعد المريض على مساعدة نفسه ومن اجل اتمام العلاج ونجاحه وبذلك يكون الطبيب فى حاجة الى المريض لتحقيق النجاح    والمريض فى حاجة الى الطبيب للشفاء     </a:t>
            </a:r>
            <a:endParaRPr lang="en-US" dirty="0"/>
          </a:p>
          <a:p>
            <a:endParaRPr lang="en-US" dirty="0"/>
          </a:p>
        </p:txBody>
      </p:sp>
    </p:spTree>
    <p:extLst>
      <p:ext uri="{BB962C8B-B14F-4D97-AF65-F5344CB8AC3E}">
        <p14:creationId xmlns:p14="http://schemas.microsoft.com/office/powerpoint/2010/main" xmlns="" val="38661532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ar-EG" dirty="0"/>
              <a:t>و يمكن النظر الى الانواع الثلاثة من العلاقات بين الطبيب و المريض السابقة بانها انواع للعلاقة التى يود الاطباء اقامتها مع المرضى الذين يعانون من حالات مختلفة و لكن يوجد فى هذه العلاقة </a:t>
            </a:r>
            <a:r>
              <a:rPr lang="ar-EG" b="1" dirty="0">
                <a:solidFill>
                  <a:srgbClr val="FF0000"/>
                </a:solidFill>
              </a:rPr>
              <a:t>صراع و مساومة و تفاوض </a:t>
            </a:r>
            <a:r>
              <a:rPr lang="ar-EG" dirty="0"/>
              <a:t>يحدث عندما يحاول الاطباء اقامة هذه الانواع من العلاقات و يمكن ان نحدد اشكال هذه  المساومة بالنسبة للطبيب و المريض </a:t>
            </a:r>
          </a:p>
          <a:p>
            <a:pPr marL="114300" indent="0">
              <a:buNone/>
            </a:pPr>
            <a:r>
              <a:rPr lang="ar-EG" dirty="0"/>
              <a:t>لتحديد  الادوار و الاهداف فى هذه العلاقة عن طريق مجموعة من التساؤلات تتمثل فى :- </a:t>
            </a:r>
          </a:p>
          <a:p>
            <a:r>
              <a:rPr lang="ar-EG" dirty="0"/>
              <a:t>1- اى انماط من التفاعل يود الاطباء و المرضى اقامتها </a:t>
            </a:r>
          </a:p>
          <a:p>
            <a:r>
              <a:rPr lang="ar-EG" dirty="0"/>
              <a:t>2- ما هى الظروف الاجتماعية لمثل هذه الانماط </a:t>
            </a:r>
          </a:p>
          <a:p>
            <a:r>
              <a:rPr lang="ar-EG" dirty="0"/>
              <a:t>3- كيف يبدأالاطباء و المرضى فى تاسيسها </a:t>
            </a:r>
          </a:p>
          <a:p>
            <a:r>
              <a:rPr lang="ar-EG" dirty="0"/>
              <a:t>4- ماذا يحدث اذا لم يلعب الطبيب او المريض الدور المتوقع منه </a:t>
            </a:r>
          </a:p>
          <a:p>
            <a:r>
              <a:rPr lang="ar-EG" dirty="0"/>
              <a:t>5- كيف يتعامل الطبيب النفسى مع المرضى </a:t>
            </a:r>
            <a:endParaRPr lang="en-US" dirty="0"/>
          </a:p>
          <a:p>
            <a:endParaRPr lang="en-US" dirty="0"/>
          </a:p>
        </p:txBody>
      </p:sp>
    </p:spTree>
    <p:extLst>
      <p:ext uri="{BB962C8B-B14F-4D97-AF65-F5344CB8AC3E}">
        <p14:creationId xmlns:p14="http://schemas.microsoft.com/office/powerpoint/2010/main" xmlns="" val="40427289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ar-EG" dirty="0"/>
              <a:t>6- ماذا يحدث مع المرضى الذى يجب ان يكونوا سلبيين لكنهم لا يرغبون فى ذلك </a:t>
            </a:r>
          </a:p>
          <a:p>
            <a:pPr marL="0" indent="0">
              <a:buNone/>
            </a:pPr>
            <a:r>
              <a:rPr lang="ar-EG" dirty="0"/>
              <a:t> 7- كيف يقيم المريض نوع التفاعل الذى يريده</a:t>
            </a:r>
          </a:p>
          <a:p>
            <a:r>
              <a:rPr lang="ar-EG" dirty="0"/>
              <a:t>وتحليل و تفسير هذه الاسئلة يساعد فى فهم و تحسين العلاقة بين الطبيب و المريض </a:t>
            </a:r>
            <a:r>
              <a:rPr lang="ar-EG" b="1" dirty="0">
                <a:solidFill>
                  <a:srgbClr val="FF0000"/>
                </a:solidFill>
              </a:rPr>
              <a:t>فالطبيب</a:t>
            </a:r>
            <a:r>
              <a:rPr lang="ar-EG" b="1" dirty="0"/>
              <a:t> </a:t>
            </a:r>
            <a:r>
              <a:rPr lang="ar-EG" dirty="0"/>
              <a:t>يوجد امامه مهمتين عليه ان يقوم بهما بشكل تقليدى او نموذجى فمن ناحية عليه ان يشخص المشكلة التى يعرضها عليه المريض لكى يقرر العلاج المناسب لها و من ناحية اخرى عليه ان يجعل المريض يتفق معه فى تشخيصه و يتصرف بناء على نصحيته التى قد تتضمن احيانا النصح بأنه ليس هناك فعلا اى مشكلة تستحق الشكوى او العلاج و فى حالة تشخيص المرض على الطبيب ان يحصل على معلومات من النوع  المتصل بالطب و عليه ايضا ان يحدد بدقة المعلومات التى يريدها ويساعد المريض على اعطائها بشكل يمكن ترجمته الى معطيات طبية</a:t>
            </a:r>
            <a:r>
              <a:rPr lang="ar-EG" b="1" dirty="0"/>
              <a:t> </a:t>
            </a:r>
            <a:endParaRPr lang="en-US" b="1" dirty="0"/>
          </a:p>
          <a:p>
            <a:endParaRPr lang="en-US" dirty="0"/>
          </a:p>
        </p:txBody>
      </p:sp>
    </p:spTree>
    <p:extLst>
      <p:ext uri="{BB962C8B-B14F-4D97-AF65-F5344CB8AC3E}">
        <p14:creationId xmlns:p14="http://schemas.microsoft.com/office/powerpoint/2010/main" xmlns="" val="40215523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ar-EG" dirty="0"/>
              <a:t>اما بالنسبة </a:t>
            </a:r>
            <a:r>
              <a:rPr lang="ar-EG" b="1" dirty="0">
                <a:solidFill>
                  <a:srgbClr val="FF0000"/>
                </a:solidFill>
              </a:rPr>
              <a:t>للمريض </a:t>
            </a:r>
            <a:r>
              <a:rPr lang="ar-EG" dirty="0"/>
              <a:t>قد لا يوافق المريض على توصيفات الطبيب و قد لا يكون معتادا ايضا على تنظيم حياته بشكل مناسب و قد يكون مقتنعا بمفاهيم اخرى مختلفة لدور المريض او دور الطبيب ويصبح الطبيب فى موقف معقد ومزدوج و غامض فنظرا لان دوره يقوم اساسا على مساعدة المريض فمن واجبه ان يستمع الى ما يريد قوله حيث يسهل له عملية الاتصال به و التفاهم معه بسهولة هذا من ناحية و من ناحية اخرى نجد ان وجهة نظر المريض (لما يجب عليه ان يعرضه و كيف يجب عليه ان يتصرف و كيف يمكن معالجة مشاكله) قد تختلف دائما (وليس فى اغلب الاحوال فحسب) عن حكم الطبيب ولهذا يكون من واجب الطبيب ان يحاول اقناع المريض بتغير نظرته او سلوكه </a:t>
            </a:r>
            <a:endParaRPr lang="en-US" dirty="0"/>
          </a:p>
          <a:p>
            <a:endParaRPr lang="en-US" dirty="0"/>
          </a:p>
        </p:txBody>
      </p:sp>
    </p:spTree>
    <p:extLst>
      <p:ext uri="{BB962C8B-B14F-4D97-AF65-F5344CB8AC3E}">
        <p14:creationId xmlns:p14="http://schemas.microsoft.com/office/powerpoint/2010/main" xmlns="" val="19087378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ar-EG" dirty="0"/>
              <a:t>10-اذكر انواع الصراع الذى يعانى منها الطبيب اثناء ممارسة دوره</a:t>
            </a:r>
          </a:p>
          <a:p>
            <a:r>
              <a:rPr lang="ar-EG" dirty="0"/>
              <a:t>هناك مجموعة من الصراعات يعانى منها الطبيب  أثناء ممارسته لدوره يمكن تناوله على النحو التالى: </a:t>
            </a:r>
          </a:p>
          <a:p>
            <a:r>
              <a:rPr lang="ar-EG" dirty="0"/>
              <a:t>1- الصراع بين مصالح اى مريض ومصالح مجموعة من المرضى ،مثال المريض الذى يشرف على الموت وحالة المرضى الاخرين فى نفس العنبر</a:t>
            </a:r>
          </a:p>
          <a:p>
            <a:r>
              <a:rPr lang="ar-EG" dirty="0"/>
              <a:t>2-الصراع الخاص بتوزيع الموارد الغير متوفرة مثل الوقت والامكانيات </a:t>
            </a:r>
          </a:p>
          <a:p>
            <a:r>
              <a:rPr lang="ar-EG" dirty="0"/>
              <a:t>3-الصراع المرتبط بموازنة مصالح المريض فى اى وقت مع مصالحة فى المستقبل                      </a:t>
            </a:r>
            <a:endParaRPr lang="en-US" dirty="0"/>
          </a:p>
          <a:p>
            <a:endParaRPr lang="en-US" dirty="0"/>
          </a:p>
        </p:txBody>
      </p:sp>
    </p:spTree>
    <p:extLst>
      <p:ext uri="{BB962C8B-B14F-4D97-AF65-F5344CB8AC3E}">
        <p14:creationId xmlns:p14="http://schemas.microsoft.com/office/powerpoint/2010/main" xmlns="" val="17487429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ar-EG" dirty="0"/>
              <a:t>4- الصراع الخاص بأهتمامه بمصالح المريض فى مقابل اهتمامه بمصالح اسرة    المريض واقاربه</a:t>
            </a:r>
          </a:p>
          <a:p>
            <a:r>
              <a:rPr lang="ar-EG" dirty="0"/>
              <a:t>          5- الصراع بين كيفية تعريف الطبيب لدوره والطريقة التى يعرف بها   المريض  هذا الدور</a:t>
            </a:r>
          </a:p>
          <a:p>
            <a:r>
              <a:rPr lang="ar-EG" dirty="0"/>
              <a:t>6-صراع الادوار العديدة للطبيب مثال الصراع فى مساعدة المريض وواجباتة </a:t>
            </a:r>
          </a:p>
          <a:p>
            <a:pPr marL="114300" indent="0">
              <a:buNone/>
            </a:pPr>
            <a:r>
              <a:rPr lang="ar-EG" dirty="0"/>
              <a:t>كموظف فى الدولة                               </a:t>
            </a:r>
          </a:p>
          <a:p>
            <a:pPr marL="114300" indent="0">
              <a:buNone/>
            </a:pPr>
            <a:r>
              <a:rPr lang="ar-EG" dirty="0"/>
              <a:t> 7-الصراع بين مسئولية الطبيب فى  اى وظيفه وبين احتياجات  مهنته الاصلية</a:t>
            </a:r>
            <a:endParaRPr lang="en-US" dirty="0"/>
          </a:p>
          <a:p>
            <a:endParaRPr lang="en-US" dirty="0"/>
          </a:p>
        </p:txBody>
      </p:sp>
    </p:spTree>
    <p:extLst>
      <p:ext uri="{BB962C8B-B14F-4D97-AF65-F5344CB8AC3E}">
        <p14:creationId xmlns:p14="http://schemas.microsoft.com/office/powerpoint/2010/main" xmlns="" val="35641349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smtClean="0"/>
              <a:t>ناقش التفاعل بين الصحة والتنمية القومية</a:t>
            </a:r>
            <a:endParaRPr lang="en-US" dirty="0"/>
          </a:p>
        </p:txBody>
      </p:sp>
      <p:sp>
        <p:nvSpPr>
          <p:cNvPr id="3" name="Content Placeholder 2"/>
          <p:cNvSpPr>
            <a:spLocks noGrp="1"/>
          </p:cNvSpPr>
          <p:nvPr>
            <p:ph idx="1"/>
          </p:nvPr>
        </p:nvSpPr>
        <p:spPr/>
        <p:txBody>
          <a:bodyPr>
            <a:normAutofit/>
          </a:bodyPr>
          <a:lstStyle/>
          <a:p>
            <a:r>
              <a:rPr lang="ar-EG" dirty="0"/>
              <a:t>يرى (ميردال) لاينبغى ان نفهم الصحة بمعزل عن العوامل الاخرى المتصلة بعملية التنمية وذلك لان الصحة تؤثر على العوامل الاجتماعية والاقتصادية المختلفة كما تتأثر هى ذاتها بهذه العوامل وويقصد بها بالتحديد :الدخل ومستويات المعيشة والتغذية </a:t>
            </a:r>
            <a:endParaRPr lang="en-US" dirty="0"/>
          </a:p>
          <a:p>
            <a:endParaRPr lang="en-US" dirty="0"/>
          </a:p>
        </p:txBody>
      </p:sp>
    </p:spTree>
    <p:extLst>
      <p:ext uri="{BB962C8B-B14F-4D97-AF65-F5344CB8AC3E}">
        <p14:creationId xmlns:p14="http://schemas.microsoft.com/office/powerpoint/2010/main" xmlns="" val="9118506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ar-EG" dirty="0"/>
              <a:t>المعيشة والتغذية ومثال ذلك ان هناك اعتماد متبادل بين الصحة والتعليم ويتضح هذا الامر من ان مقدره الطفل على الاستيعاب الجيد للمقررات التعليمية فى المدرسة متوقفه على صحته  ،اما من الجانب الاخر وهو الذى يتمثل فى تأثيرالتعليم على الصحة،فهو يتضح من ان امكانية تحسين الظروف الصحية فى مجتمع  معين تعتمد على معرفة اعضائه واتجاههم نحو المسائل  الصحية واكثر من ذلك ان مستويات الصحة والتعليم فى مجتمع ما تعتمد بدورها على الوسط الاجتماعى الشامل بما ينطوى عليه من اتجاهات ونظم او مؤسسات سائدة                                                         </a:t>
            </a:r>
            <a:endParaRPr lang="en-US" dirty="0"/>
          </a:p>
          <a:p>
            <a:endParaRPr lang="en-US" dirty="0"/>
          </a:p>
        </p:txBody>
      </p:sp>
    </p:spTree>
    <p:extLst>
      <p:ext uri="{BB962C8B-B14F-4D97-AF65-F5344CB8AC3E}">
        <p14:creationId xmlns:p14="http://schemas.microsoft.com/office/powerpoint/2010/main" xmlns="" val="24564129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marL="0" indent="0" algn="r" rtl="1">
              <a:buNone/>
            </a:pPr>
            <a:r>
              <a:rPr lang="ar-EG" dirty="0"/>
              <a:t> وقد اهتم (ميردال) بمضامين هذه العلاقة وانعكاساتها على التخطيط فاكد ان التخطيط</a:t>
            </a:r>
          </a:p>
          <a:p>
            <a:pPr marL="0" indent="0" algn="r" rtl="1">
              <a:buNone/>
            </a:pPr>
            <a:r>
              <a:rPr lang="ar-EG" dirty="0"/>
              <a:t>من اجل صحة افضل ،ينبغى ان تسبقه عملية ممهدة للحصول على معلومات وبيانات كافية من مختلف القطاعات الاخرى</a:t>
            </a:r>
          </a:p>
          <a:p>
            <a:pPr marL="0" indent="0" algn="r" rtl="1">
              <a:buNone/>
            </a:pPr>
            <a:r>
              <a:rPr lang="ar-EG" dirty="0"/>
              <a:t> فى المجتمع -فالاعتراف باهمية العلاقات المتبادلة بين هذه الظروف الاجتماعية المختلفة ، يعاون المخطط على ان  يواجه المشكلة الصحية على اوسع جبهه ممكنه وهذا يعنى ان المشكلة الصحية تصبح –على المستوى العقلانى متضمنة داخل المشكلة العامة لتخطيط  التنمية ومن المهم للصحة ان يزداد الانتاج الزراعى ويرتفع مستوى التعليم ويتحسن بل وان تنتزع الجماهيرمن حالة الفقر المدقع التى تعيشها                           </a:t>
            </a:r>
            <a:endParaRPr lang="en-US" dirty="0"/>
          </a:p>
          <a:p>
            <a:endParaRPr lang="en-US" dirty="0"/>
          </a:p>
        </p:txBody>
      </p:sp>
    </p:spTree>
    <p:extLst>
      <p:ext uri="{BB962C8B-B14F-4D97-AF65-F5344CB8AC3E}">
        <p14:creationId xmlns:p14="http://schemas.microsoft.com/office/powerpoint/2010/main" xmlns="" val="22649865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marL="0" indent="0">
              <a:buNone/>
            </a:pPr>
            <a:endParaRPr lang="ar-EG" dirty="0"/>
          </a:p>
          <a:p>
            <a:pPr marL="0" indent="0" algn="r">
              <a:buNone/>
            </a:pPr>
            <a:r>
              <a:rPr lang="ar-EG" dirty="0"/>
              <a:t>   وهكذا ينتقد  (ميردال)اولئك الذين  يستبعدون الصحة والتعليم من مواقع الصدارةفى فلسفة التخطيط                 </a:t>
            </a:r>
            <a:r>
              <a:rPr lang="en-US" dirty="0"/>
              <a:t> </a:t>
            </a:r>
            <a:endParaRPr lang="ar-EG" dirty="0"/>
          </a:p>
          <a:p>
            <a:pPr algn="r"/>
            <a:r>
              <a:rPr lang="ar-EG" dirty="0"/>
              <a:t>ويفسر ذلك بقولة ان قلة الاهتمام الذى وجه الى ميدانى الصحة والتعليم ،يمكن تتبع جذوره فى فلسفة التنمية التى  تعلق اهمية كبرى على الاستثمار فى جوانبه الماديه الخالصه وخاصة تلك التى تتعلق بتمهيد الطرق وبناء السدود وتأسيس المصانع وما الى ذلك وللاسف الشديد خضع التراث الاقتصادى وخضعت معه خطط التنميه لنظريات اعتمدت على التطبيق غير الواعى للمفاهيم  الغربية ولنماذج  تحليلية  غريبة كل الغربة عن طبيعة المجتمعات النامية                       </a:t>
            </a:r>
            <a:endParaRPr lang="en-US" dirty="0"/>
          </a:p>
          <a:p>
            <a:endParaRPr lang="en-US" dirty="0"/>
          </a:p>
        </p:txBody>
      </p:sp>
    </p:spTree>
    <p:extLst>
      <p:ext uri="{BB962C8B-B14F-4D97-AF65-F5344CB8AC3E}">
        <p14:creationId xmlns:p14="http://schemas.microsoft.com/office/powerpoint/2010/main" xmlns="" val="6109691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indent="0" algn="r">
              <a:buNone/>
            </a:pPr>
            <a:r>
              <a:rPr lang="ar-EG" dirty="0"/>
              <a:t>وقد اكدت بعض الدراسات  ان الاستثمار فى راس المال المادى لايشكل الا جزاءا واحد فقط من عملية النمو الاقتصادي الكلية من ثم ،عملت هذه  النتيجة السلبية الهامة على زعزعة الاسس التى يعتمد عليها نموذج التخطيط الذى يكتفى بالاستثمار  المادى وتركت المجال مفتوحا امام  التأمل فى مختلف العوامل الاخرى (غير المادية )التى تتدخل فى عملية التنمية                           </a:t>
            </a:r>
          </a:p>
          <a:p>
            <a:pPr marL="0" indent="0" algn="r">
              <a:buNone/>
            </a:pPr>
            <a:r>
              <a:rPr lang="ar-EG" dirty="0"/>
              <a:t>ولكن عندما بدا الاقتصاديون فحص هذه العوامل الاخرى –كالتعليم والصحة والبحث العلمى والتكنولوجيا والتنظيم والاداره وماالى ذلك–لم يكونوا على استعداد  لتجاهل نماذج راس المال والناتج</a:t>
            </a:r>
          </a:p>
          <a:p>
            <a:pPr marL="0" indent="0" algn="r">
              <a:buNone/>
            </a:pPr>
            <a:r>
              <a:rPr lang="ar-EG" sz="3600" dirty="0"/>
              <a:t>بل انهم قاموا بتوسيع نطاق مفهوم الاستثمار الرأسمالى كى يتضمن الاستثمار فى الانسان</a:t>
            </a:r>
          </a:p>
          <a:p>
            <a:pPr marL="0" indent="0">
              <a:buNone/>
            </a:pPr>
            <a:r>
              <a:rPr lang="ar-EG" dirty="0"/>
              <a:t> </a:t>
            </a:r>
            <a:endParaRPr lang="en-US" dirty="0"/>
          </a:p>
          <a:p>
            <a:endParaRPr lang="en-US" dirty="0"/>
          </a:p>
        </p:txBody>
      </p:sp>
    </p:spTree>
    <p:extLst>
      <p:ext uri="{BB962C8B-B14F-4D97-AF65-F5344CB8AC3E}">
        <p14:creationId xmlns:p14="http://schemas.microsoft.com/office/powerpoint/2010/main" xmlns="" val="13755632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126</TotalTime>
  <Words>3700</Words>
  <Application>Microsoft Office PowerPoint</Application>
  <PresentationFormat>On-screen Show (4:3)</PresentationFormat>
  <Paragraphs>156</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Austin</vt:lpstr>
      <vt:lpstr>المحاضرة الخامسة عشر من مقرر علم الاجتماع الطبى</vt:lpstr>
      <vt:lpstr>اولا :عرض عام على محتويات المقرر</vt:lpstr>
      <vt:lpstr>Slide 3</vt:lpstr>
      <vt:lpstr>Slide 4</vt:lpstr>
      <vt:lpstr>Slide 5</vt:lpstr>
      <vt:lpstr>Slide 6</vt:lpstr>
      <vt:lpstr>Slide 7</vt:lpstr>
      <vt:lpstr>السؤال الاول : اذكر اهداف الصحة المدرسية </vt:lpstr>
      <vt:lpstr>السؤال الثانى :اذكر المكونات الثمانية للصحة المدرسية ثم تناول احداهم بالشرح</vt:lpstr>
      <vt:lpstr>السؤال الثالث:ماهى مبررات الاهتمام ببرامج الصحة المدرسية</vt:lpstr>
      <vt:lpstr>Slide 11</vt:lpstr>
      <vt:lpstr>السؤال الرابع:اذكر المنظورات السلوكية وتناول المنظور المجتمعى بالشرح</vt:lpstr>
      <vt:lpstr>مفهوم الدور</vt:lpstr>
      <vt:lpstr>Slide 14</vt:lpstr>
      <vt:lpstr>Slide 15</vt:lpstr>
      <vt:lpstr>Slide 16</vt:lpstr>
      <vt:lpstr>دور المريض</vt:lpstr>
      <vt:lpstr>Slide 18</vt:lpstr>
      <vt:lpstr>Slide 19</vt:lpstr>
      <vt:lpstr>Slide 20</vt:lpstr>
      <vt:lpstr>Slide 21</vt:lpstr>
      <vt:lpstr>تناول بالشرح المعايير والاستجابة الانحرافية</vt:lpstr>
      <vt:lpstr>Slide 23</vt:lpstr>
      <vt:lpstr>Slide 24</vt:lpstr>
      <vt:lpstr>Slide 25</vt:lpstr>
      <vt:lpstr>Slide 26</vt:lpstr>
      <vt:lpstr>Slide 27</vt:lpstr>
      <vt:lpstr>تكلم عن انواع المعدلات</vt:lpstr>
      <vt:lpstr>Slide 29</vt:lpstr>
      <vt:lpstr>تكلم عن التشخيص الطبى ونموذج المرض</vt:lpstr>
      <vt:lpstr>Slide 31</vt:lpstr>
      <vt:lpstr>ناقش المفهوم الاجتماعى للمرض</vt:lpstr>
      <vt:lpstr>Slide 33</vt:lpstr>
      <vt:lpstr>اذكر نماذج رعاية المرضى 1-نموذج الرعاية التحفظية</vt:lpstr>
      <vt:lpstr>Slide 35</vt:lpstr>
      <vt:lpstr>2-نموذج الكلاسيكى للرعاية</vt:lpstr>
      <vt:lpstr>Slide 37</vt:lpstr>
      <vt:lpstr>نموذج إعادة التأهيل</vt:lpstr>
      <vt:lpstr>Slide 39</vt:lpstr>
      <vt:lpstr>هناك انماط للتفاعل بين الطبيب والمرضى</vt:lpstr>
      <vt:lpstr>Slide 41</vt:lpstr>
      <vt:lpstr>Slide 42</vt:lpstr>
      <vt:lpstr>Slide 43</vt:lpstr>
      <vt:lpstr>Slide 44</vt:lpstr>
      <vt:lpstr>Slide 45</vt:lpstr>
      <vt:lpstr>Slide 46</vt:lpstr>
      <vt:lpstr>Slide 47</vt:lpstr>
      <vt:lpstr>ناقش التفاعل بين الصحة والتنمية القومية</vt:lpstr>
      <vt:lpstr>Slide 49</vt:lpstr>
      <vt:lpstr>Slide 50</vt:lpstr>
      <vt:lpstr>Slide 51</vt:lpstr>
      <vt:lpstr>Slide 52</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عشر من مقرر علم الاجتماع الطبى</dc:title>
  <dc:creator>user</dc:creator>
  <cp:lastModifiedBy>Go Big Jassim</cp:lastModifiedBy>
  <cp:revision>15</cp:revision>
  <dcterms:created xsi:type="dcterms:W3CDTF">2013-05-01T18:42:55Z</dcterms:created>
  <dcterms:modified xsi:type="dcterms:W3CDTF">2013-05-19T10:57:25Z</dcterms:modified>
</cp:coreProperties>
</file>