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76" r:id="rId1"/>
  </p:sldMasterIdLst>
  <p:sldIdLst>
    <p:sldId id="256" r:id="rId2"/>
    <p:sldId id="258" r:id="rId3"/>
    <p:sldId id="259" r:id="rId4"/>
    <p:sldId id="260" r:id="rId5"/>
    <p:sldId id="261" r:id="rId6"/>
    <p:sldId id="262" r:id="rId7"/>
    <p:sldId id="289" r:id="rId8"/>
    <p:sldId id="265" r:id="rId9"/>
    <p:sldId id="290" r:id="rId10"/>
    <p:sldId id="266" r:id="rId11"/>
    <p:sldId id="267" r:id="rId12"/>
    <p:sldId id="269" r:id="rId13"/>
    <p:sldId id="271" r:id="rId14"/>
    <p:sldId id="273" r:id="rId15"/>
    <p:sldId id="275" r:id="rId16"/>
    <p:sldId id="277" r:id="rId17"/>
    <p:sldId id="291" r:id="rId18"/>
    <p:sldId id="292" r:id="rId19"/>
    <p:sldId id="293" r:id="rId20"/>
    <p:sldId id="294" r:id="rId21"/>
    <p:sldId id="284" r:id="rId22"/>
    <p:sldId id="295" r:id="rId23"/>
    <p:sldId id="296" r:id="rId24"/>
    <p:sldId id="297"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5781"/>
    <a:srgbClr val="2E5C7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9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FCA8937-2D0D-468A-B017-62BC789B7A27}"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4FCA8937-2D0D-468A-B017-62BC789B7A27}"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FCA8937-2D0D-468A-B017-62BC789B7A27}"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A13F4FE3-CB14-4391-84DC-9A2EE43D675D}" type="datetimeFigureOut">
              <a:rPr lang="ar-SA" smtClean="0"/>
              <a:pPr/>
              <a:t>02/05/1434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FCA8937-2D0D-468A-B017-62BC789B7A27}"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4FCA8937-2D0D-468A-B017-62BC789B7A27}"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4FCA8937-2D0D-468A-B017-62BC789B7A2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FCA8937-2D0D-468A-B017-62BC789B7A2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FCA8937-2D0D-468A-B017-62BC789B7A27}"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4FCA8937-2D0D-468A-B017-62BC789B7A27}"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A13F4FE3-CB14-4391-84DC-9A2EE43D675D}" type="datetimeFigureOut">
              <a:rPr lang="ar-SA" smtClean="0"/>
              <a:pPr/>
              <a:t>02/05/1434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FCA8937-2D0D-468A-B017-62BC789B7A27}"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4FCA8937-2D0D-468A-B017-62BC789B7A27}"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13F4FE3-CB14-4391-84DC-9A2EE43D675D}" type="datetimeFigureOut">
              <a:rPr lang="ar-SA" smtClean="0"/>
              <a:pPr/>
              <a:t>02/05/1434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13F4FE3-CB14-4391-84DC-9A2EE43D675D}" type="datetimeFigureOut">
              <a:rPr lang="ar-SA" smtClean="0"/>
              <a:pPr/>
              <a:t>02/05/1434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FCA8937-2D0D-468A-B017-62BC789B7A27}"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23528" y="260648"/>
            <a:ext cx="8604448" cy="4524315"/>
          </a:xfrm>
          <a:prstGeom prst="rect">
            <a:avLst/>
          </a:prstGeom>
          <a:noFill/>
        </p:spPr>
        <p:txBody>
          <a:bodyPr wrap="square" rtlCol="1">
            <a:spAutoFit/>
          </a:bodyPr>
          <a:lstStyle/>
          <a:p>
            <a:r>
              <a:rPr lang="ar-SA" sz="4000" b="1" dirty="0" smtClean="0">
                <a:solidFill>
                  <a:srgbClr val="195781"/>
                </a:solidFill>
              </a:rPr>
              <a:t>            </a:t>
            </a:r>
          </a:p>
          <a:p>
            <a:r>
              <a:rPr lang="ar-SA" sz="4000" b="1" dirty="0" smtClean="0">
                <a:solidFill>
                  <a:srgbClr val="195781"/>
                </a:solidFill>
              </a:rPr>
              <a:t>             مجالات الرعاية الاجتماعية </a:t>
            </a:r>
            <a:endParaRPr lang="ar-SA" sz="4000" b="1" dirty="0">
              <a:solidFill>
                <a:srgbClr val="195781"/>
              </a:solidFill>
            </a:endParaRPr>
          </a:p>
          <a:p>
            <a:endParaRPr lang="ar-SA" sz="4000" b="1" dirty="0" smtClean="0">
              <a:solidFill>
                <a:srgbClr val="195781"/>
              </a:solidFill>
            </a:endParaRPr>
          </a:p>
          <a:p>
            <a:r>
              <a:rPr lang="ar-SA" sz="4000" b="1" dirty="0" smtClean="0">
                <a:solidFill>
                  <a:srgbClr val="195781"/>
                </a:solidFill>
              </a:rPr>
              <a:t>       المجالات الانسانية للرعاية الاجتماعية</a:t>
            </a:r>
          </a:p>
          <a:p>
            <a:r>
              <a:rPr lang="ar-SA" sz="4000" b="1" dirty="0" smtClean="0">
                <a:solidFill>
                  <a:srgbClr val="195781"/>
                </a:solidFill>
              </a:rPr>
              <a:t>                      وتفعيلها المهني</a:t>
            </a:r>
          </a:p>
          <a:p>
            <a:r>
              <a:rPr lang="ar-SA" sz="4000" b="1" dirty="0" smtClean="0">
                <a:solidFill>
                  <a:srgbClr val="195781"/>
                </a:solidFill>
              </a:rPr>
              <a:t>          المجال النفسي ـــ  المجال الاجتماعي</a:t>
            </a:r>
          </a:p>
          <a:p>
            <a:endParaRPr lang="ar-SA" sz="4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1520" y="285728"/>
            <a:ext cx="8712968" cy="7663636"/>
          </a:xfrm>
          <a:prstGeom prst="rect">
            <a:avLst/>
          </a:prstGeom>
          <a:noFill/>
        </p:spPr>
        <p:txBody>
          <a:bodyPr wrap="square" rtlCol="1">
            <a:spAutoFit/>
          </a:bodyPr>
          <a:lstStyle/>
          <a:p>
            <a:r>
              <a:rPr lang="ar-SA" sz="4400" b="1" dirty="0" smtClean="0">
                <a:solidFill>
                  <a:srgbClr val="195781"/>
                </a:solidFill>
              </a:rPr>
              <a:t>   </a:t>
            </a:r>
            <a:r>
              <a:rPr lang="ar-SA" sz="3600" b="1" u="sng" dirty="0" smtClean="0">
                <a:solidFill>
                  <a:srgbClr val="195781"/>
                </a:solidFill>
              </a:rPr>
              <a:t>المجال النفسي </a:t>
            </a:r>
            <a:r>
              <a:rPr lang="ar-SA" sz="3600" b="1" u="sng" dirty="0" smtClean="0">
                <a:solidFill>
                  <a:srgbClr val="195781"/>
                </a:solidFill>
              </a:rPr>
              <a:t>:</a:t>
            </a:r>
            <a:endParaRPr lang="ar-SA" sz="4400" b="1" dirty="0"/>
          </a:p>
          <a:p>
            <a:r>
              <a:rPr lang="ar-SA" sz="3200" b="1" dirty="0" smtClean="0"/>
              <a:t>   </a:t>
            </a:r>
            <a:r>
              <a:rPr lang="ar-SA" sz="2800" b="1" dirty="0" smtClean="0"/>
              <a:t>نستطيع القول </a:t>
            </a:r>
            <a:r>
              <a:rPr lang="ar-SA" sz="2800" b="1" dirty="0" smtClean="0"/>
              <a:t>أن جميع( </a:t>
            </a:r>
            <a:r>
              <a:rPr lang="ar-SA" sz="2800" b="1" dirty="0" smtClean="0"/>
              <a:t>برامج الرعاية </a:t>
            </a:r>
            <a:r>
              <a:rPr lang="ar-SA" sz="2800" b="1" dirty="0" smtClean="0"/>
              <a:t>الاجتماعية) ومفاهيمها </a:t>
            </a:r>
            <a:r>
              <a:rPr lang="ar-SA" sz="2800" b="1" dirty="0" smtClean="0"/>
              <a:t>ومبادئها تسهم بشكل أو بآخر في تنمية المجال النفسي وذلك </a:t>
            </a:r>
            <a:r>
              <a:rPr lang="ar-SA" sz="2800" b="1" dirty="0" smtClean="0"/>
              <a:t>وفقاً للأساس الفلسفي الذي </a:t>
            </a:r>
            <a:r>
              <a:rPr lang="ar-SA" sz="2800" b="1" dirty="0" smtClean="0"/>
              <a:t>انطلقت من خلاله الرعاية الاجتماعية وأداتها الفعالة </a:t>
            </a:r>
            <a:r>
              <a:rPr lang="ar-SA" sz="2800" b="1" dirty="0" err="1" smtClean="0"/>
              <a:t>الخدمةالاجتماعية</a:t>
            </a:r>
            <a:r>
              <a:rPr lang="ar-SA" sz="2800" b="1" dirty="0" smtClean="0"/>
              <a:t>    وحددت </a:t>
            </a:r>
            <a:r>
              <a:rPr lang="ar-SA" sz="2800" b="1" dirty="0" smtClean="0"/>
              <a:t>على أساسها مسار خطاها في التعامل مع أفراد </a:t>
            </a:r>
            <a:r>
              <a:rPr lang="ar-SA" sz="2800" b="1" dirty="0" smtClean="0"/>
              <a:t>المجتمع .</a:t>
            </a:r>
            <a:endParaRPr lang="ar-SA" sz="2800" b="1" dirty="0" smtClean="0"/>
          </a:p>
          <a:p>
            <a:r>
              <a:rPr lang="ar-SA" sz="2800" b="1" dirty="0" smtClean="0"/>
              <a:t> </a:t>
            </a:r>
            <a:r>
              <a:rPr lang="ar-SA" sz="2800" b="1" dirty="0" smtClean="0"/>
              <a:t>فلو </a:t>
            </a:r>
            <a:r>
              <a:rPr lang="ar-SA" sz="2800" b="1" dirty="0" smtClean="0">
                <a:solidFill>
                  <a:srgbClr val="C00000"/>
                </a:solidFill>
              </a:rPr>
              <a:t>اطلعنا على هذه الفلسفة </a:t>
            </a:r>
            <a:r>
              <a:rPr lang="ar-SA" sz="2800" b="1" dirty="0" smtClean="0"/>
              <a:t>سوف نجد</a:t>
            </a:r>
            <a:r>
              <a:rPr lang="ar-SA" sz="2800" b="1" dirty="0" smtClean="0"/>
              <a:t> أنها </a:t>
            </a:r>
            <a:r>
              <a:rPr lang="ar-SA" sz="2800" b="1" u="sng" dirty="0" smtClean="0"/>
              <a:t>قائمة على </a:t>
            </a:r>
            <a:r>
              <a:rPr lang="ar-SA" sz="2800" b="1" u="sng" dirty="0" smtClean="0"/>
              <a:t>الأسس التالية</a:t>
            </a:r>
            <a:r>
              <a:rPr lang="ar-SA" sz="2800" b="1" dirty="0" smtClean="0"/>
              <a:t>:</a:t>
            </a:r>
          </a:p>
          <a:p>
            <a:r>
              <a:rPr lang="ar-SA" sz="2800" b="1" dirty="0" smtClean="0"/>
              <a:t>     1/ الإيمان </a:t>
            </a:r>
            <a:r>
              <a:rPr lang="ar-SA" sz="2800" b="1" dirty="0" smtClean="0"/>
              <a:t>بقيمة الفرد وكرامته (احترام كرامة </a:t>
            </a:r>
            <a:r>
              <a:rPr lang="ar-SA" sz="2800" b="1" dirty="0" smtClean="0"/>
              <a:t>الإنسان)</a:t>
            </a:r>
          </a:p>
          <a:p>
            <a:r>
              <a:rPr lang="ar-SA" sz="2800" b="1" dirty="0" smtClean="0"/>
              <a:t> </a:t>
            </a:r>
            <a:r>
              <a:rPr lang="ar-SA" sz="2800" b="1" dirty="0" smtClean="0"/>
              <a:t>     2/ حق </a:t>
            </a:r>
            <a:r>
              <a:rPr lang="ar-SA" sz="2800" b="1" dirty="0" smtClean="0"/>
              <a:t>الفرد في تنمية قدراته وكفاياتة </a:t>
            </a:r>
            <a:endParaRPr lang="ar-SA" sz="2800" b="1" dirty="0" smtClean="0"/>
          </a:p>
          <a:p>
            <a:r>
              <a:rPr lang="ar-SA" sz="2800" b="1" dirty="0" smtClean="0"/>
              <a:t> </a:t>
            </a:r>
            <a:r>
              <a:rPr lang="ar-SA" sz="2800" b="1" dirty="0" smtClean="0"/>
              <a:t>     3/ حق </a:t>
            </a:r>
            <a:r>
              <a:rPr lang="ar-SA" sz="2800" b="1" dirty="0" smtClean="0"/>
              <a:t>الفرد في تقرير مصيره مع عدم </a:t>
            </a:r>
            <a:r>
              <a:rPr lang="ar-SA" sz="2800" b="1" dirty="0" smtClean="0"/>
              <a:t>الإضرار بالغير أو استغلاله</a:t>
            </a:r>
          </a:p>
          <a:p>
            <a:r>
              <a:rPr lang="ar-SA" sz="2800" b="1" dirty="0" smtClean="0"/>
              <a:t>             استغلالاً </a:t>
            </a:r>
            <a:r>
              <a:rPr lang="ar-SA" sz="2800" b="1" dirty="0" smtClean="0"/>
              <a:t>سيئاً </a:t>
            </a:r>
            <a:r>
              <a:rPr lang="ar-SA" sz="2800" b="1" dirty="0" smtClean="0"/>
              <a:t>.</a:t>
            </a:r>
          </a:p>
          <a:p>
            <a:r>
              <a:rPr lang="ar-SA" sz="2800" b="1" dirty="0" smtClean="0"/>
              <a:t> </a:t>
            </a:r>
            <a:r>
              <a:rPr lang="ar-SA" sz="2800" b="1" dirty="0" smtClean="0"/>
              <a:t>     4 / مسؤولية  </a:t>
            </a:r>
            <a:r>
              <a:rPr lang="ar-SA" sz="2800" b="1" dirty="0" smtClean="0"/>
              <a:t>كل فرد في </a:t>
            </a:r>
            <a:r>
              <a:rPr lang="ar-SA" sz="2800" b="1" dirty="0" smtClean="0"/>
              <a:t>الإسهام </a:t>
            </a:r>
            <a:r>
              <a:rPr lang="ar-SA" sz="2800" b="1" dirty="0" smtClean="0"/>
              <a:t>في الرفاهية العامة  في حدود قدراته </a:t>
            </a:r>
            <a:endParaRPr lang="ar-SA" sz="2800" b="1" dirty="0" smtClean="0"/>
          </a:p>
          <a:p>
            <a:r>
              <a:rPr lang="ar-SA" sz="2800" b="1" dirty="0" smtClean="0"/>
              <a:t>           و إمكانياته إذا </a:t>
            </a:r>
            <a:r>
              <a:rPr lang="ar-SA" sz="2800" b="1" dirty="0" smtClean="0"/>
              <a:t>توفرت المواقف والظروف الاجتماعية المناسبة .</a:t>
            </a:r>
          </a:p>
          <a:p>
            <a:pPr marL="514350" indent="-514350"/>
            <a:r>
              <a:rPr lang="ar-SA" sz="3200" b="1" dirty="0" smtClean="0"/>
              <a:t> </a:t>
            </a:r>
          </a:p>
          <a:p>
            <a:endParaRPr lang="ar-SA" sz="2800" b="1" dirty="0" smtClean="0"/>
          </a:p>
          <a:p>
            <a:endParaRPr lang="ar-SA" sz="4400" b="1" dirty="0"/>
          </a:p>
          <a:p>
            <a:endParaRPr lang="ar-SA"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548680"/>
            <a:ext cx="8424936" cy="5786199"/>
          </a:xfrm>
          <a:prstGeom prst="rect">
            <a:avLst/>
          </a:prstGeom>
          <a:noFill/>
        </p:spPr>
        <p:txBody>
          <a:bodyPr wrap="square" rtlCol="1">
            <a:spAutoFit/>
          </a:bodyPr>
          <a:lstStyle/>
          <a:p>
            <a:r>
              <a:rPr lang="ar-SA" sz="3200" b="1" dirty="0" smtClean="0">
                <a:solidFill>
                  <a:srgbClr val="195781"/>
                </a:solidFill>
              </a:rPr>
              <a:t>ومما سبق عرضة </a:t>
            </a:r>
            <a:r>
              <a:rPr lang="ar-SA" sz="3200" b="1" dirty="0" smtClean="0">
                <a:solidFill>
                  <a:srgbClr val="195781"/>
                </a:solidFill>
              </a:rPr>
              <a:t>نجد أن </a:t>
            </a:r>
            <a:r>
              <a:rPr lang="ar-SA" sz="3200" b="1" dirty="0" smtClean="0">
                <a:solidFill>
                  <a:srgbClr val="195781"/>
                </a:solidFill>
              </a:rPr>
              <a:t>جميع النقاط الأربعة للفلسفة تركز على  (الفرد وتسعى لتدعيم ذاتيته ) واحساسة بكيانه الفردي واحترام كرامته  وهذا بالطبع من اهم الامور التى تدعم المجال النفسي وبالتالي تؤدي إلى تنميته .</a:t>
            </a:r>
          </a:p>
          <a:p>
            <a:r>
              <a:rPr lang="ar-SA" sz="3200" b="1" dirty="0" smtClean="0"/>
              <a:t>              </a:t>
            </a:r>
            <a:r>
              <a:rPr lang="ar-SA" sz="2800" dirty="0" smtClean="0"/>
              <a:t>ـــــــــــــــــــــــــــــــــــــــــــــــــــــــــــــــ</a:t>
            </a:r>
            <a:endParaRPr lang="ar-SA" sz="2800" dirty="0"/>
          </a:p>
          <a:p>
            <a:r>
              <a:rPr lang="ar-SA" sz="3200" b="1" dirty="0" smtClean="0"/>
              <a:t>وننتقل </a:t>
            </a:r>
            <a:r>
              <a:rPr lang="ar-SA" sz="3200" b="1" dirty="0" smtClean="0"/>
              <a:t>من الفلسفة الى </a:t>
            </a:r>
            <a:r>
              <a:rPr lang="ar-SA" sz="3200" b="1" dirty="0" smtClean="0">
                <a:solidFill>
                  <a:srgbClr val="C00000"/>
                </a:solidFill>
              </a:rPr>
              <a:t>المبادئ</a:t>
            </a:r>
            <a:r>
              <a:rPr lang="ar-SA" sz="3200" b="1" dirty="0" smtClean="0"/>
              <a:t> التي تحتذيها الرعاية الاجتماعية وأداتها في التعامل مع الفرد وهي كالآتي :</a:t>
            </a:r>
          </a:p>
          <a:p>
            <a:pPr>
              <a:buFont typeface="Courier New" pitchFamily="49" charset="0"/>
              <a:buChar char="o"/>
            </a:pPr>
            <a:r>
              <a:rPr lang="ar-SA" sz="3200" b="1" dirty="0"/>
              <a:t> </a:t>
            </a:r>
            <a:r>
              <a:rPr lang="ar-SA" sz="3200" b="1" u="sng" dirty="0" smtClean="0">
                <a:solidFill>
                  <a:srgbClr val="C00000"/>
                </a:solidFill>
              </a:rPr>
              <a:t>التقبل</a:t>
            </a:r>
            <a:r>
              <a:rPr lang="ar-SA" sz="3200" b="1" dirty="0" smtClean="0">
                <a:solidFill>
                  <a:srgbClr val="C00000"/>
                </a:solidFill>
              </a:rPr>
              <a:t> :</a:t>
            </a:r>
            <a:r>
              <a:rPr lang="ar-SA" sz="3200" b="1" dirty="0" smtClean="0">
                <a:solidFill>
                  <a:srgbClr val="195781"/>
                </a:solidFill>
              </a:rPr>
              <a:t> </a:t>
            </a:r>
            <a:r>
              <a:rPr lang="ar-SA" sz="3200" b="1" dirty="0" smtClean="0"/>
              <a:t>هذا المبدأ يركز على ضرورة احترام الأخصائي    لكرامة ومشاعر العميل وتقديره فمن الواجب على الأخصائي </a:t>
            </a:r>
          </a:p>
          <a:p>
            <a:pPr>
              <a:buFont typeface="Courier New" pitchFamily="49" charset="0"/>
              <a:buChar char="o"/>
            </a:pPr>
            <a:r>
              <a:rPr lang="ar-SA" sz="3200" b="1" dirty="0" smtClean="0"/>
              <a:t>أن يتقبل العميل حتى في حالة اتصافه بصفات لايقبلها .</a:t>
            </a:r>
          </a:p>
          <a:p>
            <a:endParaRPr lang="ar-SA" sz="3200" b="1"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88640"/>
            <a:ext cx="8892480" cy="6383632"/>
          </a:xfrm>
          <a:prstGeom prst="rect">
            <a:avLst/>
          </a:prstGeom>
          <a:noFill/>
        </p:spPr>
        <p:txBody>
          <a:bodyPr wrap="square" rtlCol="1">
            <a:spAutoFit/>
          </a:bodyPr>
          <a:lstStyle/>
          <a:p>
            <a:pPr>
              <a:buFont typeface="Courier New" pitchFamily="49" charset="0"/>
              <a:buChar char="o"/>
            </a:pPr>
            <a:r>
              <a:rPr lang="ar-SA" b="1" dirty="0" smtClean="0"/>
              <a:t> </a:t>
            </a:r>
            <a:endParaRPr lang="ar-SA" b="1" dirty="0" smtClean="0"/>
          </a:p>
          <a:p>
            <a:pPr>
              <a:buFont typeface="Courier New" pitchFamily="49" charset="0"/>
              <a:buChar char="o"/>
            </a:pPr>
            <a:r>
              <a:rPr lang="ar-SA" sz="2800" b="1" dirty="0" smtClean="0">
                <a:solidFill>
                  <a:srgbClr val="C00000"/>
                </a:solidFill>
              </a:rPr>
              <a:t>الديمقراطية </a:t>
            </a:r>
            <a:r>
              <a:rPr lang="ar-SA" sz="2800" b="1" dirty="0" smtClean="0">
                <a:solidFill>
                  <a:srgbClr val="C00000"/>
                </a:solidFill>
              </a:rPr>
              <a:t>(حق تقرير المصير) </a:t>
            </a:r>
            <a:r>
              <a:rPr lang="ar-SA" sz="2800" b="1" dirty="0" smtClean="0">
                <a:solidFill>
                  <a:srgbClr val="195781"/>
                </a:solidFill>
              </a:rPr>
              <a:t>: </a:t>
            </a:r>
            <a:r>
              <a:rPr lang="ar-SA" sz="2800" b="1" dirty="0" smtClean="0"/>
              <a:t>ويعني هذا المبدأ ان على </a:t>
            </a:r>
            <a:r>
              <a:rPr lang="ar-SA" sz="2800" b="1" dirty="0" smtClean="0"/>
              <a:t>الأخصائي </a:t>
            </a:r>
          </a:p>
          <a:p>
            <a:pPr>
              <a:buFont typeface="Courier New" pitchFamily="49" charset="0"/>
              <a:buChar char="o"/>
            </a:pPr>
            <a:endParaRPr lang="ar-SA" sz="800" b="1" dirty="0" smtClean="0"/>
          </a:p>
          <a:p>
            <a:r>
              <a:rPr lang="ar-SA" sz="2800" b="1" dirty="0" smtClean="0"/>
              <a:t> </a:t>
            </a:r>
            <a:r>
              <a:rPr lang="ar-SA" sz="2800" b="1" dirty="0" smtClean="0"/>
              <a:t>        أ</a:t>
            </a:r>
            <a:r>
              <a:rPr lang="ar-SA" sz="2800" b="1" dirty="0" smtClean="0"/>
              <a:t>ن </a:t>
            </a:r>
            <a:r>
              <a:rPr lang="ar-SA" sz="2800" b="1" dirty="0" smtClean="0"/>
              <a:t>يعطي العميل حقه في ان يتخذ ويختار القرار الذي يتلاءم ويتفق </a:t>
            </a:r>
            <a:endParaRPr lang="ar-SA" sz="2800" b="1" dirty="0" smtClean="0"/>
          </a:p>
          <a:p>
            <a:r>
              <a:rPr lang="ar-SA" sz="2800" b="1" dirty="0" smtClean="0"/>
              <a:t>          </a:t>
            </a:r>
            <a:r>
              <a:rPr lang="ar-SA" sz="2800" b="1" dirty="0" smtClean="0"/>
              <a:t>مع رغباته </a:t>
            </a:r>
            <a:r>
              <a:rPr lang="ar-SA" sz="2800" b="1" dirty="0" smtClean="0"/>
              <a:t>.</a:t>
            </a:r>
            <a:endParaRPr lang="ar-SA" sz="2800" b="1" dirty="0"/>
          </a:p>
          <a:p>
            <a:r>
              <a:rPr lang="ar-SA" sz="2800" b="1" dirty="0" smtClean="0"/>
              <a:t>      وغير </a:t>
            </a:r>
            <a:r>
              <a:rPr lang="ar-SA" sz="2800" b="1" dirty="0" smtClean="0"/>
              <a:t>ذلك من المبادئ التي سبق دراستها ولكنها تدور في أغلبها في </a:t>
            </a:r>
            <a:r>
              <a:rPr lang="ar-SA" sz="2800" b="1" dirty="0" smtClean="0"/>
              <a:t>    </a:t>
            </a:r>
            <a:r>
              <a:rPr lang="ar-SA" sz="2800" b="1" dirty="0" err="1" smtClean="0"/>
              <a:t>اطار</a:t>
            </a:r>
            <a:r>
              <a:rPr lang="ar-SA" sz="2800" b="1" dirty="0" smtClean="0"/>
              <a:t> </a:t>
            </a:r>
            <a:r>
              <a:rPr lang="ar-SA" sz="2800" b="1" dirty="0" smtClean="0"/>
              <a:t>ذاتية الفرد وحقه في ان يعيش كانسان له كامل الحرية .</a:t>
            </a:r>
          </a:p>
          <a:p>
            <a:endParaRPr lang="ar-SA" sz="1000" b="1" dirty="0" smtClean="0"/>
          </a:p>
          <a:p>
            <a:r>
              <a:rPr lang="ar-SA" sz="3200" b="1" dirty="0" smtClean="0"/>
              <a:t>بناء </a:t>
            </a:r>
            <a:r>
              <a:rPr lang="ar-SA" sz="3200" b="1" dirty="0" smtClean="0"/>
              <a:t>على ماسبق نستطيع القول بأن (</a:t>
            </a:r>
            <a:r>
              <a:rPr lang="ar-SA" sz="3200" b="1" dirty="0" smtClean="0">
                <a:solidFill>
                  <a:srgbClr val="C00000"/>
                </a:solidFill>
              </a:rPr>
              <a:t>هناك مؤشرات تدل على </a:t>
            </a:r>
            <a:r>
              <a:rPr lang="ar-SA" sz="3200" b="1" dirty="0" smtClean="0"/>
              <a:t>)          </a:t>
            </a:r>
            <a:r>
              <a:rPr lang="ar-SA" sz="3200" b="1" dirty="0" smtClean="0"/>
              <a:t>   </a:t>
            </a:r>
            <a:r>
              <a:rPr lang="ar-SA" sz="3200" b="1" u="sng" dirty="0" smtClean="0">
                <a:solidFill>
                  <a:srgbClr val="002060"/>
                </a:solidFill>
              </a:rPr>
              <a:t>اهتمام </a:t>
            </a:r>
            <a:r>
              <a:rPr lang="ar-SA" sz="3200" b="1" u="sng" dirty="0" smtClean="0">
                <a:solidFill>
                  <a:srgbClr val="002060"/>
                </a:solidFill>
              </a:rPr>
              <a:t>برامج الرعاية الاجتماعية بالمجال النفسي وهي : </a:t>
            </a:r>
            <a:r>
              <a:rPr lang="ar-SA" sz="3200" b="1" u="sng" dirty="0" err="1" smtClean="0">
                <a:solidFill>
                  <a:srgbClr val="002060"/>
                </a:solidFill>
              </a:rPr>
              <a:t>ـ</a:t>
            </a:r>
            <a:r>
              <a:rPr lang="ar-SA" sz="3200" b="1" u="sng" dirty="0" smtClean="0">
                <a:solidFill>
                  <a:srgbClr val="002060"/>
                </a:solidFill>
              </a:rPr>
              <a:t>    </a:t>
            </a:r>
            <a:endParaRPr lang="ar-SA" sz="3200" b="1" u="sng" dirty="0">
              <a:solidFill>
                <a:srgbClr val="002060"/>
              </a:solidFill>
            </a:endParaRPr>
          </a:p>
          <a:p>
            <a:r>
              <a:rPr lang="ar-SA" sz="2800" b="1" dirty="0" smtClean="0">
                <a:solidFill>
                  <a:srgbClr val="C00000"/>
                </a:solidFill>
              </a:rPr>
              <a:t>1/ </a:t>
            </a:r>
            <a:r>
              <a:rPr lang="ar-SA" sz="2800" b="1" dirty="0" smtClean="0"/>
              <a:t>عندما </a:t>
            </a:r>
            <a:r>
              <a:rPr lang="ar-SA" sz="2800" b="1" dirty="0" smtClean="0"/>
              <a:t>تضع الرعاية الاجتماعية في اعتبارها أن الرعاية </a:t>
            </a:r>
            <a:r>
              <a:rPr lang="ar-SA" sz="2800" b="1" dirty="0" smtClean="0"/>
              <a:t>هي </a:t>
            </a:r>
            <a:r>
              <a:rPr lang="ar-SA" sz="2800" b="1" dirty="0" smtClean="0"/>
              <a:t>حق </a:t>
            </a:r>
            <a:endParaRPr lang="ar-SA" sz="2800" b="1" dirty="0" smtClean="0"/>
          </a:p>
          <a:p>
            <a:r>
              <a:rPr lang="ar-SA" sz="2800" b="1" dirty="0" smtClean="0"/>
              <a:t> </a:t>
            </a:r>
            <a:r>
              <a:rPr lang="ar-SA" sz="2800" b="1" dirty="0" smtClean="0"/>
              <a:t>     </a:t>
            </a:r>
            <a:r>
              <a:rPr lang="ar-SA" sz="2800" b="1" dirty="0" smtClean="0"/>
              <a:t>من</a:t>
            </a:r>
            <a:r>
              <a:rPr lang="ar-SA" sz="2800" b="1" dirty="0" smtClean="0"/>
              <a:t>( </a:t>
            </a:r>
            <a:r>
              <a:rPr lang="ar-SA" sz="2800" b="1" dirty="0" smtClean="0">
                <a:solidFill>
                  <a:srgbClr val="C00000"/>
                </a:solidFill>
              </a:rPr>
              <a:t>حقوق الإنسان </a:t>
            </a:r>
            <a:r>
              <a:rPr lang="ar-SA" sz="2800" b="1" dirty="0" smtClean="0"/>
              <a:t>) يحصل عليها لأنها حق له وليس لأنة </a:t>
            </a:r>
            <a:r>
              <a:rPr lang="ar-SA" sz="2800" b="1" dirty="0" smtClean="0"/>
              <a:t>غير قادر أو  محتاج، ويعني </a:t>
            </a:r>
            <a:r>
              <a:rPr lang="ar-SA" sz="2800" b="1" dirty="0" smtClean="0"/>
              <a:t>هذا ان الرعاية الاجتماعية حق لجميع المواطنين </a:t>
            </a:r>
            <a:endParaRPr lang="ar-SA" sz="2800" b="1" dirty="0" smtClean="0"/>
          </a:p>
          <a:p>
            <a:r>
              <a:rPr lang="ar-SA" sz="2800" b="1" dirty="0" smtClean="0"/>
              <a:t>   وليست </a:t>
            </a:r>
            <a:r>
              <a:rPr lang="ar-SA" sz="2800" b="1" dirty="0" smtClean="0"/>
              <a:t>هبة او صدقة تقدمها الحكومات للأفراد أو </a:t>
            </a:r>
            <a:r>
              <a:rPr lang="ar-SA" sz="2800" b="1" dirty="0" smtClean="0"/>
              <a:t>الهيئات.</a:t>
            </a:r>
          </a:p>
          <a:p>
            <a:r>
              <a:rPr lang="ar-SA" sz="2800" b="1" dirty="0" smtClean="0"/>
              <a:t> </a:t>
            </a:r>
            <a:r>
              <a:rPr lang="ar-SA" sz="2800" b="1" dirty="0" smtClean="0"/>
              <a:t> </a:t>
            </a:r>
            <a:r>
              <a:rPr lang="ar-SA" sz="2800" b="1" dirty="0" smtClean="0"/>
              <a:t>فالأفراد لهم الحق في الحصول عليها بل إن لهم ايضاً الحق في المطالبة </a:t>
            </a:r>
            <a:r>
              <a:rPr lang="ar-SA" sz="2800" b="1" dirty="0" smtClean="0"/>
              <a:t>         بتوفير </a:t>
            </a:r>
            <a:r>
              <a:rPr lang="ar-SA" sz="2800" b="1" dirty="0" smtClean="0"/>
              <a:t>برامجها وذلك في حالة شحها .</a:t>
            </a:r>
            <a:endParaRPr lang="ar-SA"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428604"/>
            <a:ext cx="8643998" cy="5909310"/>
          </a:xfrm>
          <a:prstGeom prst="rect">
            <a:avLst/>
          </a:prstGeom>
          <a:noFill/>
        </p:spPr>
        <p:txBody>
          <a:bodyPr wrap="square" rtlCol="1">
            <a:spAutoFit/>
          </a:bodyPr>
          <a:lstStyle/>
          <a:p>
            <a:r>
              <a:rPr lang="ar-SA" sz="3200" b="1" dirty="0" smtClean="0">
                <a:solidFill>
                  <a:srgbClr val="C00000"/>
                </a:solidFill>
              </a:rPr>
              <a:t>2/ </a:t>
            </a:r>
            <a:r>
              <a:rPr lang="ar-SA" sz="2800" b="1" dirty="0" smtClean="0"/>
              <a:t>ان الرعاية الاجتماعية </a:t>
            </a:r>
            <a:r>
              <a:rPr lang="ar-SA" sz="2800" b="1" dirty="0" smtClean="0"/>
              <a:t>هي  ( </a:t>
            </a:r>
            <a:r>
              <a:rPr lang="ar-SA" sz="2800" b="1" dirty="0" smtClean="0">
                <a:solidFill>
                  <a:srgbClr val="C00000"/>
                </a:solidFill>
              </a:rPr>
              <a:t>مسؤولية المجتمع</a:t>
            </a:r>
            <a:r>
              <a:rPr lang="ar-SA" sz="2800" b="1" dirty="0" smtClean="0"/>
              <a:t>) </a:t>
            </a:r>
            <a:r>
              <a:rPr lang="ar-SA" sz="2800" b="1" dirty="0" smtClean="0"/>
              <a:t>أي </a:t>
            </a:r>
            <a:r>
              <a:rPr lang="ar-SA" sz="2800" b="1" dirty="0" smtClean="0"/>
              <a:t>أن</a:t>
            </a:r>
            <a:r>
              <a:rPr lang="ar-SA" sz="2800" b="1" dirty="0" smtClean="0"/>
              <a:t> </a:t>
            </a:r>
            <a:r>
              <a:rPr lang="ar-SA" sz="2800" b="1" dirty="0" smtClean="0"/>
              <a:t>الرعاية الاجتماعية اصبحت مسؤولية المجتمع في إطار نظمه وتنظيماته </a:t>
            </a:r>
            <a:endParaRPr lang="ar-SA" sz="2800" b="1" dirty="0" smtClean="0"/>
          </a:p>
          <a:p>
            <a:r>
              <a:rPr lang="ar-SA" sz="2800" b="1" dirty="0" smtClean="0"/>
              <a:t>الاجتماعية </a:t>
            </a:r>
            <a:r>
              <a:rPr lang="ar-SA" sz="2800" b="1" dirty="0" smtClean="0"/>
              <a:t>الحكومية أو الأهلية فكلاهما يكمل الاخر في توفير اشكال الرعاية الاجتماعية لسكان المجتمع</a:t>
            </a:r>
            <a:r>
              <a:rPr lang="ar-SA" sz="2800" b="1" dirty="0" smtClean="0"/>
              <a:t>.</a:t>
            </a:r>
          </a:p>
          <a:p>
            <a:r>
              <a:rPr lang="ar-SA" sz="2800" b="1" dirty="0" smtClean="0"/>
              <a:t> </a:t>
            </a:r>
            <a:r>
              <a:rPr lang="ar-SA" sz="2800" b="1" dirty="0" smtClean="0"/>
              <a:t>فبعد ان كان الفرد فيما مضى </a:t>
            </a:r>
            <a:r>
              <a:rPr lang="ar-SA" sz="2800" b="1" dirty="0" smtClean="0">
                <a:solidFill>
                  <a:srgbClr val="002060"/>
                </a:solidFill>
              </a:rPr>
              <a:t>مسؤولاً عن فقره </a:t>
            </a:r>
            <a:r>
              <a:rPr lang="ar-SA" sz="2800" b="1" dirty="0" smtClean="0"/>
              <a:t>،وأن حاجته ترجع أساساً إلى عيب فيه أصبح الآن المجتمع مسؤولاً مسؤولية كاملة عن إشباع احتياجات الافراد وهو ما يعرف عالمياً بمسؤولية المجتمع تجاه </a:t>
            </a:r>
            <a:r>
              <a:rPr lang="ar-SA" sz="2800" b="1" dirty="0" smtClean="0"/>
              <a:t>أفراده.</a:t>
            </a:r>
            <a:endParaRPr lang="ar-SA" sz="2800" b="1" dirty="0" smtClean="0"/>
          </a:p>
          <a:p>
            <a:endParaRPr lang="ar-SA" sz="1000" b="1" dirty="0" smtClean="0"/>
          </a:p>
          <a:p>
            <a:r>
              <a:rPr lang="ar-SA" sz="2800" b="1" dirty="0" smtClean="0"/>
              <a:t>والمعروف </a:t>
            </a:r>
            <a:r>
              <a:rPr lang="ar-SA" sz="2800" b="1" dirty="0" smtClean="0"/>
              <a:t>أن لهذا أثر في </a:t>
            </a:r>
            <a:r>
              <a:rPr lang="ar-SA" sz="2800" b="1" dirty="0" smtClean="0">
                <a:solidFill>
                  <a:srgbClr val="002060"/>
                </a:solidFill>
              </a:rPr>
              <a:t>نفسية الفرد فالصدقة والإحسان تشعر </a:t>
            </a:r>
            <a:r>
              <a:rPr lang="ar-SA" sz="2800" b="1" dirty="0" smtClean="0"/>
              <a:t>الإنسان بالمذلة والمهانة وعدم الإنتاجية والعجز عن مساعدة ذاته </a:t>
            </a:r>
            <a:r>
              <a:rPr lang="ar-SA" sz="2800" b="1" dirty="0" smtClean="0"/>
              <a:t>.</a:t>
            </a:r>
          </a:p>
          <a:p>
            <a:r>
              <a:rPr lang="ar-SA" sz="2800" b="1" dirty="0" smtClean="0"/>
              <a:t> </a:t>
            </a:r>
            <a:endParaRPr lang="ar-SA" sz="800" b="1" dirty="0" smtClean="0"/>
          </a:p>
          <a:p>
            <a:r>
              <a:rPr lang="ar-SA" sz="2800" b="1" dirty="0" smtClean="0"/>
              <a:t>ولكن </a:t>
            </a:r>
            <a:r>
              <a:rPr lang="ar-SA" sz="2800" b="1" dirty="0" smtClean="0"/>
              <a:t>عندما توفر له هذه الخدمات وتمنح له كحق من حقوقه يمكن أن يطالب به لأنه من مسؤولية المجتمع فتعمل برامج الرعاية الاجتماعية بذلك على صون كرامته وتحفظ له حقه مما يقوي خطوط </a:t>
            </a:r>
            <a:r>
              <a:rPr lang="ar-SA" sz="2800" b="1" dirty="0" smtClean="0">
                <a:solidFill>
                  <a:srgbClr val="002060"/>
                </a:solidFill>
              </a:rPr>
              <a:t>الدفاع النفسية لذاته </a:t>
            </a:r>
            <a:r>
              <a:rPr lang="ar-SA" sz="2800" b="1" dirty="0" smtClean="0"/>
              <a:t>.</a:t>
            </a:r>
            <a:endParaRPr lang="ar-SA"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2844" y="571479"/>
            <a:ext cx="8786874" cy="6309420"/>
          </a:xfrm>
          <a:prstGeom prst="rect">
            <a:avLst/>
          </a:prstGeom>
          <a:noFill/>
        </p:spPr>
        <p:txBody>
          <a:bodyPr wrap="square" rtlCol="1">
            <a:spAutoFit/>
          </a:bodyPr>
          <a:lstStyle/>
          <a:p>
            <a:r>
              <a:rPr lang="ar-SA" sz="3200" b="1" dirty="0" smtClean="0">
                <a:solidFill>
                  <a:srgbClr val="C00000"/>
                </a:solidFill>
              </a:rPr>
              <a:t>3/ </a:t>
            </a:r>
            <a:r>
              <a:rPr lang="ar-SA" sz="2800" b="1" dirty="0" smtClean="0"/>
              <a:t>ولا تقتصر أهمية الرعاية الاجتماعية في تنمية المجال النفسي للفرد مباشره بل تتخطاها لتشمل برامج الرعاية الاجتماعية الشاملة الموجهة للفرد سواء بشكل مباشر أو (غير مباشر) ومنها </a:t>
            </a:r>
            <a:r>
              <a:rPr lang="ar-SA" sz="2800" b="1" dirty="0" smtClean="0">
                <a:solidFill>
                  <a:srgbClr val="C00000"/>
                </a:solidFill>
              </a:rPr>
              <a:t>البرامج الموجهة لرعاية الأسرة </a:t>
            </a:r>
            <a:r>
              <a:rPr lang="ar-SA" sz="2800" b="1" dirty="0" smtClean="0"/>
              <a:t>فالأسرة هي النواة الاولى لقيام المجتمع </a:t>
            </a:r>
            <a:r>
              <a:rPr lang="ar-SA" sz="2800" b="1" dirty="0" smtClean="0"/>
              <a:t>الذي يتألف في حقيقته من مجموعة </a:t>
            </a:r>
            <a:r>
              <a:rPr lang="ar-SA" sz="2800" b="1" dirty="0" smtClean="0"/>
              <a:t>من الاسر وتتمثل في الأسرة _</a:t>
            </a:r>
            <a:r>
              <a:rPr lang="ar-SA" sz="2800" b="1" dirty="0" smtClean="0">
                <a:solidFill>
                  <a:srgbClr val="195781"/>
                </a:solidFill>
              </a:rPr>
              <a:t>كوحدة اجتماعية متضامنة من الافراد</a:t>
            </a:r>
            <a:r>
              <a:rPr lang="ar-SA" sz="2800" b="1" dirty="0" smtClean="0"/>
              <a:t>_ </a:t>
            </a:r>
            <a:endParaRPr lang="ar-SA" sz="2800" b="1" dirty="0" smtClean="0"/>
          </a:p>
          <a:p>
            <a:r>
              <a:rPr lang="ar-SA" sz="2800" b="1" dirty="0" smtClean="0"/>
              <a:t>حقيقة </a:t>
            </a:r>
            <a:r>
              <a:rPr lang="ar-SA" sz="2800" b="1" dirty="0" smtClean="0"/>
              <a:t>الأوضاع والقيم والظروف السائدة في المجتمع </a:t>
            </a:r>
            <a:r>
              <a:rPr lang="ar-SA" sz="2800" b="1" dirty="0" smtClean="0"/>
              <a:t>.</a:t>
            </a:r>
          </a:p>
          <a:p>
            <a:r>
              <a:rPr lang="ar-SA" sz="2800" b="1" dirty="0" smtClean="0"/>
              <a:t> </a:t>
            </a:r>
            <a:endParaRPr lang="ar-SA" sz="800" b="1" dirty="0" smtClean="0"/>
          </a:p>
          <a:p>
            <a:r>
              <a:rPr lang="ar-SA" sz="2800" b="1" dirty="0" smtClean="0"/>
              <a:t>لذلك </a:t>
            </a:r>
            <a:r>
              <a:rPr lang="ar-SA" sz="2800" b="1" dirty="0" smtClean="0"/>
              <a:t>فإن الرعاية الاجتماعية الهادفة أساسا إلى إشباع الحاجات والمطالب </a:t>
            </a:r>
            <a:r>
              <a:rPr lang="ar-SA" sz="2800" b="1" dirty="0" smtClean="0"/>
              <a:t>  الأساسية للأفراد  قد </a:t>
            </a:r>
            <a:r>
              <a:rPr lang="ar-SA" sz="2800" b="1" dirty="0" smtClean="0"/>
              <a:t>أولت الأسرة من العناية والاهتمام ما يحفظ لها هذه المكانة ويعطيها القدرة على مواجهة احتياجاتها ومطالبها من كافة الوجوه الاجتماعية والثقافية والاقتصادية وبالتالي ينعكس ذلك على  تعزيز دورها </a:t>
            </a:r>
            <a:endParaRPr lang="ar-SA" sz="2800" b="1" dirty="0" smtClean="0"/>
          </a:p>
          <a:p>
            <a:r>
              <a:rPr lang="ar-SA" sz="2800" b="1" dirty="0" smtClean="0"/>
              <a:t> </a:t>
            </a:r>
            <a:r>
              <a:rPr lang="ar-SA" sz="2800" b="1" dirty="0" smtClean="0"/>
              <a:t> </a:t>
            </a:r>
            <a:r>
              <a:rPr lang="ar-SA" sz="2800" b="1" dirty="0" smtClean="0"/>
              <a:t>في </a:t>
            </a:r>
            <a:r>
              <a:rPr lang="ar-SA" sz="2800" b="1" dirty="0" smtClean="0"/>
              <a:t>تنمية المجال النفسي لأفردها. </a:t>
            </a:r>
          </a:p>
          <a:p>
            <a:endParaRPr lang="ar-SA" sz="3200" b="1" dirty="0" smtClean="0"/>
          </a:p>
          <a:p>
            <a:endParaRPr lang="ar-SA" sz="32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idx="4294967295"/>
          </p:nvPr>
        </p:nvSpPr>
        <p:spPr>
          <a:xfrm>
            <a:off x="285720" y="381000"/>
            <a:ext cx="8429684" cy="547670"/>
          </a:xfrm>
        </p:spPr>
        <p:txBody>
          <a:bodyPr>
            <a:normAutofit/>
          </a:bodyPr>
          <a:lstStyle/>
          <a:p>
            <a:r>
              <a:rPr lang="ar-SA" sz="2800" b="1" u="sng" dirty="0" smtClean="0">
                <a:solidFill>
                  <a:srgbClr val="C00000"/>
                </a:solidFill>
              </a:rPr>
              <a:t>وتؤكد الاتجاهات العامة أن للأسرة دوراً بارزاً في مجال </a:t>
            </a:r>
            <a:r>
              <a:rPr lang="ar-SA" sz="2800" b="1" u="sng" dirty="0" err="1" smtClean="0">
                <a:solidFill>
                  <a:srgbClr val="C00000"/>
                </a:solidFill>
              </a:rPr>
              <a:t>الصحه</a:t>
            </a:r>
            <a:r>
              <a:rPr lang="ar-SA" sz="2800" b="1" u="sng" dirty="0" smtClean="0">
                <a:solidFill>
                  <a:srgbClr val="C00000"/>
                </a:solidFill>
              </a:rPr>
              <a:t> النفسية</a:t>
            </a:r>
            <a:endParaRPr lang="ar-SA" sz="2800" b="1" u="sng" dirty="0">
              <a:solidFill>
                <a:srgbClr val="C00000"/>
              </a:solidFill>
            </a:endParaRPr>
          </a:p>
        </p:txBody>
      </p:sp>
      <p:sp>
        <p:nvSpPr>
          <p:cNvPr id="3" name="عنصر نائب للمحتوى 2"/>
          <p:cNvSpPr>
            <a:spLocks noGrp="1"/>
          </p:cNvSpPr>
          <p:nvPr>
            <p:ph type="subTitle" idx="4294967295"/>
          </p:nvPr>
        </p:nvSpPr>
        <p:spPr>
          <a:xfrm>
            <a:off x="142844" y="928670"/>
            <a:ext cx="8715436" cy="5500726"/>
          </a:xfrm>
        </p:spPr>
        <p:txBody>
          <a:bodyPr>
            <a:normAutofit/>
          </a:bodyPr>
          <a:lstStyle/>
          <a:p>
            <a:endParaRPr lang="ar-SA" sz="1000" b="1" dirty="0" smtClean="0">
              <a:solidFill>
                <a:srgbClr val="002060"/>
              </a:solidFill>
            </a:endParaRPr>
          </a:p>
          <a:p>
            <a:pPr>
              <a:buNone/>
            </a:pPr>
            <a:r>
              <a:rPr lang="ar-SA" sz="2800" b="1" dirty="0" smtClean="0">
                <a:solidFill>
                  <a:srgbClr val="002060"/>
                </a:solidFill>
              </a:rPr>
              <a:t>     وتكمن </a:t>
            </a:r>
            <a:r>
              <a:rPr lang="ar-SA" sz="2800" b="1" dirty="0" smtClean="0">
                <a:solidFill>
                  <a:srgbClr val="002060"/>
                </a:solidFill>
              </a:rPr>
              <a:t>أهميتها في </a:t>
            </a:r>
            <a:r>
              <a:rPr lang="ar-SA" sz="2800" b="1" dirty="0" smtClean="0"/>
              <a:t>:   </a:t>
            </a:r>
            <a:r>
              <a:rPr lang="ar-SA" sz="2800" b="1" dirty="0" smtClean="0"/>
              <a:t>1ـ أنها تعزز ذات الفرد وتعمل على تقويتها </a:t>
            </a:r>
          </a:p>
          <a:p>
            <a:pPr>
              <a:buNone/>
            </a:pPr>
            <a:r>
              <a:rPr lang="ar-SA" sz="2800" b="1" dirty="0" smtClean="0"/>
              <a:t>    2</a:t>
            </a:r>
            <a:r>
              <a:rPr lang="ar-SA" sz="2800" b="1" dirty="0" smtClean="0"/>
              <a:t>ـ </a:t>
            </a:r>
            <a:r>
              <a:rPr lang="ar-SA" sz="2800" b="1" dirty="0" smtClean="0"/>
              <a:t>أنها الوحدة الأساسية في المجتمع التي تعمل على تلبية وإشباع معظم احتياجات أفرادها ، حيث أنها المصدر الذي يستمد منه الفرد الدفء والانتماء للآخرين وهي مصدر الأمن والاستقرار النفسي والاجتماعي </a:t>
            </a:r>
          </a:p>
          <a:p>
            <a:pPr>
              <a:buNone/>
            </a:pPr>
            <a:r>
              <a:rPr lang="ar-SA" sz="2800" b="1" dirty="0" smtClean="0"/>
              <a:t>      فهي </a:t>
            </a:r>
            <a:r>
              <a:rPr lang="ar-SA" sz="2800" b="1" dirty="0" smtClean="0"/>
              <a:t>الأساس الذي تبنى عليه شخصية الإنسان منذ طفولته .</a:t>
            </a:r>
          </a:p>
          <a:p>
            <a:pPr>
              <a:buNone/>
            </a:pPr>
            <a:r>
              <a:rPr lang="ar-SA" sz="2800" b="1" dirty="0" smtClean="0"/>
              <a:t>    3</a:t>
            </a:r>
            <a:r>
              <a:rPr lang="ar-SA" sz="2800" b="1" dirty="0" smtClean="0"/>
              <a:t>ـ </a:t>
            </a:r>
            <a:r>
              <a:rPr lang="ar-SA" sz="2800" b="1" dirty="0" smtClean="0"/>
              <a:t>أنها تعمل على دعم العلاقات الاجتماعية التي من إيجابياتها توفير الجانب المعنوي وهو الشعور بالأمن والاستقرار والحب والانتماء.</a:t>
            </a:r>
          </a:p>
          <a:p>
            <a:pPr>
              <a:buNone/>
            </a:pPr>
            <a:r>
              <a:rPr lang="ar-SA" sz="2800" b="1" dirty="0" smtClean="0"/>
              <a:t>    4</a:t>
            </a:r>
            <a:r>
              <a:rPr lang="ar-SA" sz="2800" b="1" dirty="0" smtClean="0"/>
              <a:t> </a:t>
            </a:r>
            <a:r>
              <a:rPr lang="ar-SA" sz="2800" b="1" dirty="0" err="1" smtClean="0"/>
              <a:t>ـ</a:t>
            </a:r>
            <a:r>
              <a:rPr lang="ar-SA" sz="2800" b="1" dirty="0" smtClean="0"/>
              <a:t> أن للأسرة دور في حياة الطفل النفسية حيث أثبتت الدراسات المتخصصة أن الأمراض النفسية واضطرابات الشخصية ترجع إلى الطفولة المبكرة ، وبالتحديد إلى الوقت الذي يقضيه الطفل في أسرته متعرضاً لأنواع مختلفة من سوء المعاملة مثل الحرمان ومواقف الصراع .</a:t>
            </a:r>
            <a:endParaRPr lang="ar-SA"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500042"/>
            <a:ext cx="8606760" cy="5016758"/>
          </a:xfrm>
          <a:prstGeom prst="rect">
            <a:avLst/>
          </a:prstGeom>
          <a:noFill/>
        </p:spPr>
        <p:txBody>
          <a:bodyPr wrap="square" rtlCol="1">
            <a:spAutoFit/>
          </a:bodyPr>
          <a:lstStyle/>
          <a:p>
            <a:endParaRPr lang="ar-SA" sz="3200" b="1" dirty="0" smtClean="0"/>
          </a:p>
          <a:p>
            <a:r>
              <a:rPr lang="ar-SA" sz="2800" b="1" dirty="0" smtClean="0"/>
              <a:t> ومن </a:t>
            </a:r>
            <a:r>
              <a:rPr lang="ar-SA" sz="2800" b="1" dirty="0" smtClean="0"/>
              <a:t>هنا نرى أهمية البرامج  الموجهة للأسرة في تنمية نفسية الفرد والارتقاء بذاته فتكن هناك برامج موجهه لإرشاد الآباء إلى كيفية التعامل مع أطفالهم ، ونعرض هنا لأهداف مكاتب التوجيه </a:t>
            </a:r>
            <a:endParaRPr lang="ar-SA" sz="2800" b="1" dirty="0" smtClean="0"/>
          </a:p>
          <a:p>
            <a:r>
              <a:rPr lang="ar-SA" sz="2800" b="1" dirty="0" smtClean="0"/>
              <a:t>و </a:t>
            </a:r>
            <a:r>
              <a:rPr lang="ar-SA" sz="2800" b="1" dirty="0" smtClean="0"/>
              <a:t>الاستشارات التي ترعاها برامج الرعاية الاجتماعية </a:t>
            </a:r>
            <a:r>
              <a:rPr lang="ar-SA" sz="2800" b="1" u="sng" dirty="0" smtClean="0"/>
              <a:t>حيث تهتم :</a:t>
            </a:r>
          </a:p>
          <a:p>
            <a:endParaRPr lang="ar-SA" sz="2800" b="1" dirty="0" smtClean="0"/>
          </a:p>
          <a:p>
            <a:r>
              <a:rPr lang="ar-SA" sz="2800" b="1" dirty="0" smtClean="0">
                <a:solidFill>
                  <a:srgbClr val="195781"/>
                </a:solidFill>
              </a:rPr>
              <a:t>    1/ بتقصي أسباب المشاكل الاسرية و محاولة علاجها .</a:t>
            </a:r>
          </a:p>
          <a:p>
            <a:r>
              <a:rPr lang="ar-SA" sz="2800" b="1" dirty="0" smtClean="0">
                <a:solidFill>
                  <a:srgbClr val="195781"/>
                </a:solidFill>
              </a:rPr>
              <a:t>2 </a:t>
            </a:r>
            <a:r>
              <a:rPr lang="ar-SA" sz="2800" b="1" dirty="0" smtClean="0">
                <a:solidFill>
                  <a:srgbClr val="195781"/>
                </a:solidFill>
              </a:rPr>
              <a:t>/ </a:t>
            </a:r>
            <a:r>
              <a:rPr lang="ar-SA" sz="2800" b="1" dirty="0" smtClean="0">
                <a:solidFill>
                  <a:srgbClr val="195781"/>
                </a:solidFill>
              </a:rPr>
              <a:t>توفير الجو المنزلي لما له من أهمية في تدعيم </a:t>
            </a:r>
            <a:endParaRPr lang="ar-SA" sz="2800" b="1" dirty="0" smtClean="0">
              <a:solidFill>
                <a:srgbClr val="195781"/>
              </a:solidFill>
            </a:endParaRPr>
          </a:p>
          <a:p>
            <a:r>
              <a:rPr lang="ar-SA" sz="2800" b="1" dirty="0" smtClean="0">
                <a:solidFill>
                  <a:srgbClr val="195781"/>
                </a:solidFill>
              </a:rPr>
              <a:t> </a:t>
            </a:r>
            <a:r>
              <a:rPr lang="ar-SA" sz="2800" b="1" dirty="0" smtClean="0">
                <a:solidFill>
                  <a:srgbClr val="195781"/>
                </a:solidFill>
              </a:rPr>
              <a:t>      </a:t>
            </a:r>
            <a:r>
              <a:rPr lang="ar-SA" sz="2800" b="1" dirty="0" smtClean="0">
                <a:solidFill>
                  <a:srgbClr val="195781"/>
                </a:solidFill>
              </a:rPr>
              <a:t>المجال </a:t>
            </a:r>
            <a:r>
              <a:rPr lang="ar-SA" sz="2800" b="1" dirty="0" smtClean="0">
                <a:solidFill>
                  <a:srgbClr val="195781"/>
                </a:solidFill>
              </a:rPr>
              <a:t>النفسي </a:t>
            </a:r>
          </a:p>
          <a:p>
            <a:pPr marL="514350" indent="-514350"/>
            <a:r>
              <a:rPr lang="ar-SA" sz="2800" b="1" dirty="0" smtClean="0">
                <a:solidFill>
                  <a:srgbClr val="195781"/>
                </a:solidFill>
              </a:rPr>
              <a:t>                        </a:t>
            </a:r>
            <a:r>
              <a:rPr lang="ar-SA" sz="2800" dirty="0" smtClean="0">
                <a:solidFill>
                  <a:srgbClr val="195781"/>
                </a:solidFill>
              </a:rPr>
              <a:t>ــــــــــــــــــــــــــــــــــ</a:t>
            </a:r>
            <a:r>
              <a:rPr lang="ar-SA" sz="3200" dirty="0" smtClean="0">
                <a:solidFill>
                  <a:srgbClr val="195781"/>
                </a:solidFill>
              </a:rPr>
              <a:t>ـــــــ</a:t>
            </a:r>
            <a:endParaRPr lang="ar-SA" sz="3200" b="1" dirty="0" smtClean="0"/>
          </a:p>
          <a:p>
            <a:pPr marL="514350" indent="-514350">
              <a:buFont typeface="+mj-lt"/>
              <a:buAutoNum type="arabicPeriod"/>
            </a:pPr>
            <a:endParaRPr lang="ar-SA"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sz="quarter" idx="4294967295"/>
          </p:nvPr>
        </p:nvSpPr>
        <p:spPr>
          <a:xfrm>
            <a:off x="214282" y="428604"/>
            <a:ext cx="8572560" cy="6215106"/>
          </a:xfrm>
        </p:spPr>
        <p:txBody>
          <a:bodyPr>
            <a:normAutofit/>
          </a:bodyPr>
          <a:lstStyle/>
          <a:p>
            <a:pPr marL="514350" indent="-514350">
              <a:buNone/>
            </a:pPr>
            <a:r>
              <a:rPr lang="ar-SA" sz="2800" b="1" dirty="0" smtClean="0">
                <a:solidFill>
                  <a:srgbClr val="C00000"/>
                </a:solidFill>
              </a:rPr>
              <a:t>4/  </a:t>
            </a:r>
            <a:r>
              <a:rPr lang="ar-SA" sz="2800" b="1" dirty="0" smtClean="0"/>
              <a:t>إن</a:t>
            </a:r>
            <a:r>
              <a:rPr lang="ar-SA" sz="2800" b="1" dirty="0" smtClean="0">
                <a:solidFill>
                  <a:srgbClr val="C00000"/>
                </a:solidFill>
              </a:rPr>
              <a:t> </a:t>
            </a:r>
            <a:r>
              <a:rPr lang="ar-SA" sz="2800" b="1" dirty="0" smtClean="0"/>
              <a:t>برامج </a:t>
            </a:r>
            <a:r>
              <a:rPr lang="ar-SA" sz="2800" b="1" dirty="0" smtClean="0">
                <a:solidFill>
                  <a:srgbClr val="C00000"/>
                </a:solidFill>
              </a:rPr>
              <a:t>رعاية الطفولة </a:t>
            </a:r>
            <a:r>
              <a:rPr lang="ar-SA" sz="2800" b="1" dirty="0" smtClean="0"/>
              <a:t>وثيقة الصلة  أيضا ببرامج رعاية الأسرة </a:t>
            </a:r>
            <a:endParaRPr lang="ar-SA" sz="2800" b="1" dirty="0" smtClean="0"/>
          </a:p>
          <a:p>
            <a:pPr marL="514350" indent="-514350">
              <a:buNone/>
            </a:pPr>
            <a:r>
              <a:rPr lang="ar-SA" sz="2800" b="1" dirty="0" smtClean="0"/>
              <a:t> </a:t>
            </a:r>
            <a:r>
              <a:rPr lang="ar-SA" sz="2800" b="1" dirty="0" smtClean="0"/>
              <a:t>   </a:t>
            </a:r>
            <a:r>
              <a:rPr lang="ar-SA" sz="2800" b="1" dirty="0" smtClean="0"/>
              <a:t> </a:t>
            </a:r>
            <a:r>
              <a:rPr lang="ar-SA" sz="2800" b="1" dirty="0" smtClean="0"/>
              <a:t>وذلك لأن احتضان الطفل منذ نشأته والاهتمام بة وبكل </a:t>
            </a:r>
            <a:r>
              <a:rPr lang="ar-SA" sz="2800" b="1" dirty="0" smtClean="0"/>
              <a:t>ما يتعلق  به </a:t>
            </a:r>
          </a:p>
          <a:p>
            <a:pPr marL="514350" indent="-514350">
              <a:buNone/>
            </a:pPr>
            <a:r>
              <a:rPr lang="ar-SA" sz="2800" b="1" dirty="0" smtClean="0"/>
              <a:t> </a:t>
            </a:r>
            <a:r>
              <a:rPr lang="ar-SA" sz="2800" b="1" dirty="0" smtClean="0"/>
              <a:t>      </a:t>
            </a:r>
            <a:r>
              <a:rPr lang="ar-SA" sz="2800" b="1" dirty="0" smtClean="0"/>
              <a:t>ينتج </a:t>
            </a:r>
            <a:r>
              <a:rPr lang="ar-SA" sz="2800" b="1" dirty="0" smtClean="0"/>
              <a:t>فرداً سليماً معافاً نفسياً وجسمياً وقادراً على مواجهة </a:t>
            </a:r>
            <a:r>
              <a:rPr lang="ar-SA" sz="2800" b="1" dirty="0" smtClean="0"/>
              <a:t>مشاكل </a:t>
            </a:r>
          </a:p>
          <a:p>
            <a:pPr marL="514350" indent="-514350">
              <a:buNone/>
            </a:pPr>
            <a:r>
              <a:rPr lang="ar-SA" sz="2800" b="1" dirty="0" smtClean="0"/>
              <a:t> </a:t>
            </a:r>
            <a:r>
              <a:rPr lang="ar-SA" sz="2800" b="1" dirty="0" smtClean="0"/>
              <a:t>     </a:t>
            </a:r>
            <a:r>
              <a:rPr lang="ar-SA" sz="2800" b="1" dirty="0" smtClean="0"/>
              <a:t>الحياة </a:t>
            </a:r>
            <a:r>
              <a:rPr lang="ar-SA" sz="2800" b="1" dirty="0" smtClean="0"/>
              <a:t>والتكيف مع صعوبات المعيشة والتصدي لها بفاعلية.</a:t>
            </a:r>
          </a:p>
          <a:p>
            <a:pPr>
              <a:buNone/>
            </a:pPr>
            <a:r>
              <a:rPr lang="ar-SA" sz="2800" b="1" dirty="0" smtClean="0">
                <a:solidFill>
                  <a:srgbClr val="002060"/>
                </a:solidFill>
              </a:rPr>
              <a:t>  لذلك</a:t>
            </a:r>
            <a:r>
              <a:rPr lang="ar-SA" sz="2800" b="1" dirty="0" smtClean="0"/>
              <a:t> </a:t>
            </a:r>
            <a:r>
              <a:rPr lang="ar-SA" sz="2800" b="1" dirty="0" smtClean="0"/>
              <a:t>لابد من حماية الطفل من أي عوامل بيئيه قد تؤثر عليه سلباً وذلك </a:t>
            </a:r>
            <a:endParaRPr lang="ar-SA" sz="2800" b="1" dirty="0" smtClean="0"/>
          </a:p>
          <a:p>
            <a:pPr>
              <a:buNone/>
            </a:pPr>
            <a:r>
              <a:rPr lang="ar-SA" sz="2800" b="1" dirty="0" smtClean="0"/>
              <a:t> لان </a:t>
            </a:r>
            <a:r>
              <a:rPr lang="ar-SA" sz="2800" b="1" dirty="0" smtClean="0"/>
              <a:t>الطفل لديه قابليه  سريعة للتأثر،ومن هنا ندرك(أهمية رعاية الطفل) حيث تعمل هذه الرعاية على تعزيز نفسيته وتنميتها </a:t>
            </a:r>
          </a:p>
          <a:p>
            <a:pPr>
              <a:buNone/>
            </a:pPr>
            <a:r>
              <a:rPr lang="ar-SA" sz="2800" b="1" u="sng" dirty="0" smtClean="0">
                <a:solidFill>
                  <a:srgbClr val="C00000"/>
                </a:solidFill>
              </a:rPr>
              <a:t>و تشتمل الرعاية الاجتماعية لهؤلاء الأطفال على </a:t>
            </a:r>
            <a:r>
              <a:rPr lang="ar-SA" sz="2800" b="1" dirty="0" smtClean="0">
                <a:solidFill>
                  <a:srgbClr val="C00000"/>
                </a:solidFill>
              </a:rPr>
              <a:t>:</a:t>
            </a:r>
          </a:p>
          <a:p>
            <a:pPr>
              <a:buNone/>
            </a:pPr>
            <a:r>
              <a:rPr lang="ar-SA" sz="2800" b="1" dirty="0" smtClean="0"/>
              <a:t> 1ـ التركيز </a:t>
            </a:r>
            <a:r>
              <a:rPr lang="ar-SA" sz="2800" b="1" dirty="0" smtClean="0"/>
              <a:t>على ( </a:t>
            </a:r>
            <a:r>
              <a:rPr lang="ar-SA" sz="2800" b="1" dirty="0" smtClean="0"/>
              <a:t>دمج </a:t>
            </a:r>
            <a:r>
              <a:rPr lang="ar-SA" sz="2800" b="1" dirty="0" smtClean="0"/>
              <a:t>الأطفال) </a:t>
            </a:r>
            <a:r>
              <a:rPr lang="ar-SA" sz="2800" b="1" dirty="0" smtClean="0"/>
              <a:t>في جماعات رياضيه وثقافيه </a:t>
            </a:r>
            <a:r>
              <a:rPr lang="ar-SA" sz="2800" b="1" dirty="0" smtClean="0"/>
              <a:t>ودينيه</a:t>
            </a:r>
          </a:p>
          <a:p>
            <a:pPr>
              <a:buNone/>
            </a:pPr>
            <a:r>
              <a:rPr lang="ar-SA" sz="2800" b="1" dirty="0" smtClean="0"/>
              <a:t> </a:t>
            </a:r>
            <a:r>
              <a:rPr lang="ar-SA" sz="2800" b="1" dirty="0" smtClean="0"/>
              <a:t> </a:t>
            </a:r>
            <a:r>
              <a:rPr lang="ar-SA" sz="2800" b="1" dirty="0" smtClean="0"/>
              <a:t> </a:t>
            </a:r>
            <a:r>
              <a:rPr lang="ar-SA" sz="2800" b="1" dirty="0" smtClean="0"/>
              <a:t>لكي تنمي لديهم الثقة بالنفس والشعور بالقيمة الذاتية والتآلف مع الغير والقدرة على التعامل الإيجابي مع الآخرين لتعويض الطفل عما يمكن أن يفتقده خلال تواجده في منزله وعدم تركه يعاني من العزلة والاغتراب .</a:t>
            </a:r>
            <a:endParaRPr lang="ar-SA"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500042"/>
            <a:ext cx="8501122" cy="5386090"/>
          </a:xfrm>
          <a:prstGeom prst="rect">
            <a:avLst/>
          </a:prstGeom>
          <a:noFill/>
        </p:spPr>
        <p:txBody>
          <a:bodyPr wrap="square" rtlCol="1">
            <a:spAutoFit/>
          </a:bodyPr>
          <a:lstStyle/>
          <a:p>
            <a:r>
              <a:rPr lang="ar-SA" sz="3200" b="1" dirty="0" smtClean="0">
                <a:solidFill>
                  <a:srgbClr val="C00000"/>
                </a:solidFill>
              </a:rPr>
              <a:t>2</a:t>
            </a:r>
            <a:r>
              <a:rPr lang="ar-SA" sz="2800" b="1" dirty="0" smtClean="0">
                <a:solidFill>
                  <a:srgbClr val="C00000"/>
                </a:solidFill>
              </a:rPr>
              <a:t>ـ</a:t>
            </a:r>
            <a:r>
              <a:rPr lang="ar-SA" sz="2800" b="1" dirty="0" smtClean="0"/>
              <a:t> </a:t>
            </a:r>
            <a:r>
              <a:rPr lang="ar-SA" sz="2800" b="1" dirty="0" smtClean="0"/>
              <a:t> تتفق </a:t>
            </a:r>
            <a:r>
              <a:rPr lang="ar-SA" sz="2800" b="1" dirty="0" smtClean="0"/>
              <a:t>مبادئ الرعاية الاجتماعية وبرامجها في رعاية الطفولة </a:t>
            </a:r>
            <a:r>
              <a:rPr lang="ar-SA" sz="2800" b="1" dirty="0" smtClean="0"/>
              <a:t>مع </a:t>
            </a:r>
          </a:p>
          <a:p>
            <a:r>
              <a:rPr lang="ar-SA" sz="2800" b="1" dirty="0" smtClean="0"/>
              <a:t>   ما جاء </a:t>
            </a:r>
            <a:r>
              <a:rPr lang="ar-SA" sz="2800" b="1" dirty="0" smtClean="0"/>
              <a:t>في </a:t>
            </a:r>
            <a:r>
              <a:rPr lang="ar-SA" sz="2800" b="1" dirty="0" smtClean="0"/>
              <a:t>(الإعلان العالمي) </a:t>
            </a:r>
            <a:r>
              <a:rPr lang="ar-SA" sz="2800" b="1" dirty="0" smtClean="0"/>
              <a:t>لحقوق الطفل الذي قدمته الأمم المتحدة </a:t>
            </a:r>
            <a:endParaRPr lang="ar-SA" sz="2800" b="1" dirty="0" smtClean="0"/>
          </a:p>
          <a:p>
            <a:r>
              <a:rPr lang="ar-SA" sz="2800" b="1" dirty="0" smtClean="0"/>
              <a:t>        في </a:t>
            </a:r>
            <a:r>
              <a:rPr lang="ar-SA" sz="2800" b="1" dirty="0" smtClean="0"/>
              <a:t>ديسمبر سنة 1959.</a:t>
            </a:r>
          </a:p>
          <a:p>
            <a:r>
              <a:rPr lang="ar-SA" sz="2800" b="1" dirty="0" smtClean="0"/>
              <a:t>     وما </a:t>
            </a:r>
            <a:r>
              <a:rPr lang="ar-SA" sz="2800" b="1" dirty="0" smtClean="0"/>
              <a:t>يعنينا هنا هو المبدأ الذي </a:t>
            </a:r>
            <a:r>
              <a:rPr lang="ar-SA" sz="2800" b="1" dirty="0" smtClean="0"/>
              <a:t>ينمي  ( </a:t>
            </a:r>
            <a:r>
              <a:rPr lang="ar-SA" sz="2800" b="1" dirty="0" smtClean="0"/>
              <a:t>المجال النفسي للطفل</a:t>
            </a:r>
            <a:r>
              <a:rPr lang="ar-SA" sz="2800" b="1" dirty="0" smtClean="0"/>
              <a:t>) </a:t>
            </a:r>
          </a:p>
          <a:p>
            <a:r>
              <a:rPr lang="ar-SA" sz="2800" b="1" dirty="0" smtClean="0">
                <a:solidFill>
                  <a:srgbClr val="C00000"/>
                </a:solidFill>
              </a:rPr>
              <a:t> </a:t>
            </a:r>
            <a:r>
              <a:rPr lang="ar-SA" sz="2800" b="1" dirty="0" smtClean="0">
                <a:solidFill>
                  <a:srgbClr val="C00000"/>
                </a:solidFill>
              </a:rPr>
              <a:t>   </a:t>
            </a:r>
            <a:r>
              <a:rPr lang="ar-SA" sz="3200" b="1" dirty="0" smtClean="0">
                <a:solidFill>
                  <a:srgbClr val="C00000"/>
                </a:solidFill>
              </a:rPr>
              <a:t>وفحواه</a:t>
            </a:r>
            <a:r>
              <a:rPr lang="ar-SA" sz="3200" b="1" dirty="0" smtClean="0"/>
              <a:t> </a:t>
            </a:r>
            <a:r>
              <a:rPr lang="ar-SA" sz="2800" b="1" dirty="0" smtClean="0"/>
              <a:t> </a:t>
            </a:r>
            <a:r>
              <a:rPr lang="ar-SA" sz="2800" b="1" dirty="0" err="1" smtClean="0"/>
              <a:t>ـ</a:t>
            </a:r>
            <a:r>
              <a:rPr lang="ar-SA" sz="2800" b="1" dirty="0" smtClean="0"/>
              <a:t>  ينبغي </a:t>
            </a:r>
            <a:r>
              <a:rPr lang="ar-SA" sz="2800" b="1" dirty="0" smtClean="0"/>
              <a:t>أن يحصل الطفل على الحب و التقدير والفهم  </a:t>
            </a:r>
            <a:endParaRPr lang="ar-SA" sz="2800" b="1" dirty="0" smtClean="0"/>
          </a:p>
          <a:p>
            <a:r>
              <a:rPr lang="ar-SA" sz="2800" b="1" dirty="0" smtClean="0"/>
              <a:t> </a:t>
            </a:r>
            <a:r>
              <a:rPr lang="ar-SA" sz="2800" b="1" dirty="0" smtClean="0"/>
              <a:t>                        </a:t>
            </a:r>
            <a:r>
              <a:rPr lang="ar-SA" sz="2800" b="1" dirty="0" smtClean="0"/>
              <a:t>بقدر </a:t>
            </a:r>
            <a:r>
              <a:rPr lang="ar-SA" sz="2800" b="1" dirty="0" smtClean="0"/>
              <a:t>ما تسمح بة الظروف </a:t>
            </a:r>
            <a:r>
              <a:rPr lang="ar-SA" sz="2800" b="1" dirty="0" smtClean="0"/>
              <a:t>.</a:t>
            </a:r>
          </a:p>
          <a:p>
            <a:r>
              <a:rPr lang="ar-SA" sz="2800" b="1" dirty="0" smtClean="0"/>
              <a:t> </a:t>
            </a:r>
            <a:r>
              <a:rPr lang="ar-SA" sz="2800" b="1" dirty="0" smtClean="0"/>
              <a:t>              ـ </a:t>
            </a:r>
            <a:r>
              <a:rPr lang="ar-SA" sz="2800" b="1" dirty="0" smtClean="0"/>
              <a:t>وان </a:t>
            </a:r>
            <a:r>
              <a:rPr lang="ar-SA" sz="2800" b="1" dirty="0" smtClean="0"/>
              <a:t>ينمو تحت رعاية </a:t>
            </a:r>
            <a:r>
              <a:rPr lang="ar-SA" sz="2800" b="1" dirty="0" smtClean="0"/>
              <a:t>أبوية وهي مسؤوليتهما </a:t>
            </a:r>
            <a:r>
              <a:rPr lang="ar-SA" sz="2800" b="1" dirty="0" smtClean="0"/>
              <a:t>لكي تكون </a:t>
            </a:r>
            <a:endParaRPr lang="ar-SA" sz="2800" b="1" dirty="0" smtClean="0"/>
          </a:p>
          <a:p>
            <a:r>
              <a:rPr lang="ar-SA" sz="2800" b="1" dirty="0" smtClean="0"/>
              <a:t> </a:t>
            </a:r>
            <a:r>
              <a:rPr lang="ar-SA" sz="2800" b="1" dirty="0" smtClean="0"/>
              <a:t>                </a:t>
            </a:r>
            <a:r>
              <a:rPr lang="ar-SA" sz="2800" b="1" dirty="0" smtClean="0"/>
              <a:t>له شخصية </a:t>
            </a:r>
            <a:r>
              <a:rPr lang="ar-SA" sz="2800" b="1" dirty="0" smtClean="0"/>
              <a:t>متكاملة </a:t>
            </a:r>
            <a:r>
              <a:rPr lang="ar-SA" sz="2800" b="1" dirty="0" smtClean="0"/>
              <a:t>متزنة </a:t>
            </a:r>
          </a:p>
          <a:p>
            <a:r>
              <a:rPr lang="ar-SA" sz="2800" b="1" dirty="0" smtClean="0"/>
              <a:t>               ـ  وأن </a:t>
            </a:r>
            <a:r>
              <a:rPr lang="ar-SA" sz="2800" b="1" dirty="0" smtClean="0"/>
              <a:t>يعيش في جو من الحنان يكفل له الأمن </a:t>
            </a:r>
            <a:r>
              <a:rPr lang="ar-SA" sz="2800" b="1" dirty="0" smtClean="0"/>
              <a:t>.</a:t>
            </a:r>
          </a:p>
          <a:p>
            <a:r>
              <a:rPr lang="ar-SA" sz="2800" b="1" dirty="0" smtClean="0"/>
              <a:t> </a:t>
            </a:r>
            <a:r>
              <a:rPr lang="ar-SA" sz="2800" b="1" dirty="0" smtClean="0"/>
              <a:t>              ـ  </a:t>
            </a:r>
            <a:r>
              <a:rPr lang="ar-SA" sz="2800" b="1" dirty="0" smtClean="0"/>
              <a:t>وتقع  </a:t>
            </a:r>
            <a:r>
              <a:rPr lang="ar-SA" sz="2800" b="1" dirty="0" smtClean="0"/>
              <a:t>على المجتمع مسؤولية توفير المعونة والرعاية </a:t>
            </a:r>
            <a:endParaRPr lang="ar-SA" sz="2800" b="1" dirty="0" smtClean="0"/>
          </a:p>
          <a:p>
            <a:r>
              <a:rPr lang="ar-SA" sz="2800" b="1" dirty="0" smtClean="0"/>
              <a:t> </a:t>
            </a:r>
            <a:r>
              <a:rPr lang="ar-SA" sz="2800" b="1" dirty="0" smtClean="0"/>
              <a:t>                 </a:t>
            </a:r>
            <a:r>
              <a:rPr lang="ar-SA" sz="2800" b="1" dirty="0" smtClean="0"/>
              <a:t>الكافية للأطفال </a:t>
            </a:r>
            <a:r>
              <a:rPr lang="ar-SA" sz="2800" b="1" dirty="0" smtClean="0"/>
              <a:t>المحرومين، والذين لا يتوافر لهم </a:t>
            </a:r>
            <a:endParaRPr lang="ar-SA" sz="2800" b="1" dirty="0" smtClean="0"/>
          </a:p>
          <a:p>
            <a:r>
              <a:rPr lang="ar-SA" sz="2800" b="1" dirty="0" smtClean="0"/>
              <a:t> </a:t>
            </a:r>
            <a:r>
              <a:rPr lang="ar-SA" sz="2800" b="1" dirty="0" smtClean="0"/>
              <a:t>                        </a:t>
            </a:r>
            <a:r>
              <a:rPr lang="ar-SA" sz="2800" b="1" dirty="0" smtClean="0"/>
              <a:t>مستوى ملائماً </a:t>
            </a:r>
            <a:r>
              <a:rPr lang="ar-SA" sz="2800" b="1" dirty="0" smtClean="0"/>
              <a:t>للمعيشة .</a:t>
            </a:r>
            <a:endParaRPr lang="ar-SA"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357166"/>
            <a:ext cx="8318728" cy="3539430"/>
          </a:xfrm>
          <a:prstGeom prst="rect">
            <a:avLst/>
          </a:prstGeom>
          <a:noFill/>
        </p:spPr>
        <p:txBody>
          <a:bodyPr wrap="square" rtlCol="1">
            <a:spAutoFit/>
          </a:bodyPr>
          <a:lstStyle/>
          <a:p>
            <a:r>
              <a:rPr lang="ar-SA" sz="2800" b="1" dirty="0" smtClean="0"/>
              <a:t>ومن هنا نستطيع أن نستنتج أهمية (</a:t>
            </a:r>
            <a:r>
              <a:rPr lang="ar-SA" sz="2800" b="1" dirty="0" smtClean="0">
                <a:solidFill>
                  <a:srgbClr val="C00000"/>
                </a:solidFill>
              </a:rPr>
              <a:t>برامج رعاية الطفولة </a:t>
            </a:r>
            <a:r>
              <a:rPr lang="ar-SA" sz="2800" b="1" dirty="0" smtClean="0"/>
              <a:t>) في تدعيم المجال النفسي خاصة وان التعامل مع الطفل </a:t>
            </a:r>
            <a:r>
              <a:rPr lang="ar-SA" sz="2800" b="1" dirty="0" smtClean="0">
                <a:solidFill>
                  <a:srgbClr val="195781"/>
                </a:solidFill>
              </a:rPr>
              <a:t>يتطلب أسلوبا خاصاً </a:t>
            </a:r>
            <a:r>
              <a:rPr lang="ar-SA" sz="2800" b="1" dirty="0" smtClean="0"/>
              <a:t>يتصف باختيار طريق يتسم بالتوسط بين ضبط الأطفال والشباب ، وبين ترك مساحة من الحرية لهم ، وذلك لمساعدتهم على تكوين شخصياتهم </a:t>
            </a:r>
          </a:p>
          <a:p>
            <a:r>
              <a:rPr lang="ar-SA" sz="2800" b="1" dirty="0" smtClean="0"/>
              <a:t>كما أن هناك دور لبرامج رعاية الطفولة في إثراء وتنمية المجال النفسي لطفل اليوم الذي سوف يصبح رجل الغد وعدة المستقبل  وقوام المجتمع . </a:t>
            </a:r>
          </a:p>
          <a:p>
            <a:r>
              <a:rPr lang="ar-SA" sz="2800" b="1" dirty="0" smtClean="0"/>
              <a:t>فلو أخذنا </a:t>
            </a:r>
            <a:r>
              <a:rPr lang="ar-SA" sz="2800" b="1" dirty="0" smtClean="0">
                <a:solidFill>
                  <a:srgbClr val="C00000"/>
                </a:solidFill>
              </a:rPr>
              <a:t>احد برامج رعاية الطفل </a:t>
            </a:r>
            <a:r>
              <a:rPr lang="ar-SA" sz="2800" b="1" dirty="0" smtClean="0"/>
              <a:t>وسلطنا الضوء علية وليكن أحد </a:t>
            </a:r>
            <a:r>
              <a:rPr lang="ar-SA" sz="2800" b="1" u="sng" dirty="0" smtClean="0"/>
              <a:t>وظائف دور الحضانة وهي أحد مؤسسات رعاية الطفل خارج أسرته </a:t>
            </a:r>
          </a:p>
        </p:txBody>
      </p:sp>
      <p:sp>
        <p:nvSpPr>
          <p:cNvPr id="4" name="مستطيل 3"/>
          <p:cNvSpPr/>
          <p:nvPr/>
        </p:nvSpPr>
        <p:spPr>
          <a:xfrm>
            <a:off x="142844" y="3786190"/>
            <a:ext cx="8643998" cy="3108543"/>
          </a:xfrm>
          <a:prstGeom prst="rect">
            <a:avLst/>
          </a:prstGeom>
        </p:spPr>
        <p:txBody>
          <a:bodyPr wrap="square">
            <a:spAutoFit/>
          </a:bodyPr>
          <a:lstStyle/>
          <a:p>
            <a:r>
              <a:rPr lang="ar-SA" sz="2800" b="1" dirty="0" smtClean="0">
                <a:solidFill>
                  <a:srgbClr val="C00000"/>
                </a:solidFill>
              </a:rPr>
              <a:t>وجدناها تهتم بالآتي :</a:t>
            </a:r>
          </a:p>
          <a:p>
            <a:r>
              <a:rPr lang="ar-SA" sz="2800" b="1" dirty="0" smtClean="0"/>
              <a:t>العمل الجاد وتكوين اتجاهات سليمة وعادات سلوكية ملائمة لدى الأطفال </a:t>
            </a:r>
            <a:r>
              <a:rPr lang="ar-SA" sz="2800" b="1" dirty="0" smtClean="0"/>
              <a:t>وذلك </a:t>
            </a:r>
            <a:r>
              <a:rPr lang="ar-SA" sz="2800" b="1" dirty="0" smtClean="0"/>
              <a:t>عن طريق تكوين </a:t>
            </a:r>
            <a:r>
              <a:rPr lang="ar-SA" sz="2800" b="1" dirty="0" smtClean="0"/>
              <a:t>(جماعات </a:t>
            </a:r>
            <a:r>
              <a:rPr lang="ar-SA" sz="2800" b="1" dirty="0" smtClean="0"/>
              <a:t>للأطفال في الحضانة </a:t>
            </a:r>
            <a:r>
              <a:rPr lang="ar-SA" sz="2800" b="1" dirty="0" smtClean="0"/>
              <a:t>) ومحاولة </a:t>
            </a:r>
            <a:r>
              <a:rPr lang="ar-SA" sz="2800" b="1" dirty="0" smtClean="0"/>
              <a:t>إكسابهم </a:t>
            </a:r>
          </a:p>
          <a:p>
            <a:r>
              <a:rPr lang="ar-SA" sz="2800" b="1" dirty="0" smtClean="0"/>
              <a:t> </a:t>
            </a:r>
            <a:r>
              <a:rPr lang="ar-SA" sz="2800" b="1" dirty="0" smtClean="0"/>
              <a:t>   من خلالها </a:t>
            </a:r>
            <a:r>
              <a:rPr lang="ar-SA" sz="2800" b="1" dirty="0" smtClean="0"/>
              <a:t>مهارات اجتماعية كالتعاون والزمالة والعمل الاجتماعي </a:t>
            </a:r>
            <a:r>
              <a:rPr lang="ar-SA" sz="2800" b="1" dirty="0" smtClean="0"/>
              <a:t>  والاعتماد </a:t>
            </a:r>
            <a:r>
              <a:rPr lang="ar-SA" sz="2800" b="1" dirty="0" smtClean="0"/>
              <a:t>على النفس ومما لا شك فيه أن جميع هذه الاهتمامات لها </a:t>
            </a:r>
            <a:endParaRPr lang="ar-SA" sz="2800" b="1" dirty="0" smtClean="0"/>
          </a:p>
          <a:p>
            <a:r>
              <a:rPr lang="ar-SA" sz="2800" b="1" dirty="0" smtClean="0"/>
              <a:t> </a:t>
            </a:r>
            <a:r>
              <a:rPr lang="ar-SA" sz="2800" b="1" dirty="0" smtClean="0"/>
              <a:t>      </a:t>
            </a:r>
            <a:r>
              <a:rPr lang="ar-SA" sz="2800" b="1" dirty="0" smtClean="0"/>
              <a:t>دور </a:t>
            </a:r>
            <a:r>
              <a:rPr lang="ar-SA" sz="2800" b="1" dirty="0" smtClean="0"/>
              <a:t>في تعزيز نفسية الطفل .</a:t>
            </a:r>
          </a:p>
          <a:p>
            <a:endParaRPr lang="ar-SA" sz="28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571480"/>
            <a:ext cx="8643998" cy="6370975"/>
          </a:xfrm>
          <a:prstGeom prst="rect">
            <a:avLst/>
          </a:prstGeom>
          <a:noFill/>
        </p:spPr>
        <p:txBody>
          <a:bodyPr wrap="square" rtlCol="1">
            <a:spAutoFit/>
          </a:bodyPr>
          <a:lstStyle/>
          <a:p>
            <a:r>
              <a:rPr lang="ar-SA" sz="3200" b="1" dirty="0" smtClean="0">
                <a:solidFill>
                  <a:srgbClr val="C00000"/>
                </a:solidFill>
              </a:rPr>
              <a:t>5</a:t>
            </a:r>
            <a:r>
              <a:rPr lang="ar-SA" sz="2800" b="1" dirty="0" smtClean="0">
                <a:solidFill>
                  <a:srgbClr val="C00000"/>
                </a:solidFill>
              </a:rPr>
              <a:t>/ </a:t>
            </a:r>
            <a:r>
              <a:rPr lang="ar-SA" sz="2800" b="1" dirty="0" smtClean="0"/>
              <a:t>وهناك حاجات نفسية </a:t>
            </a:r>
            <a:r>
              <a:rPr lang="ar-SA" sz="2800" b="1" dirty="0" smtClean="0"/>
              <a:t>(  </a:t>
            </a:r>
            <a:r>
              <a:rPr lang="ar-SA" sz="3200" b="1" dirty="0" smtClean="0">
                <a:solidFill>
                  <a:srgbClr val="C00000"/>
                </a:solidFill>
              </a:rPr>
              <a:t>للإنسان المسن  </a:t>
            </a:r>
            <a:r>
              <a:rPr lang="ar-SA" sz="2800" b="1" dirty="0" smtClean="0"/>
              <a:t>) </a:t>
            </a:r>
            <a:r>
              <a:rPr lang="ar-SA" sz="2800" b="1" dirty="0" smtClean="0"/>
              <a:t>الذي فرغت منة الحياة </a:t>
            </a:r>
            <a:r>
              <a:rPr lang="ar-SA" sz="2800" b="1" dirty="0" smtClean="0"/>
              <a:t>   الصاخبة </a:t>
            </a:r>
            <a:r>
              <a:rPr lang="ar-SA" sz="2800" b="1" dirty="0" smtClean="0"/>
              <a:t>تضطرب علاقته بالمجتمع ويشعر بعدم الانتماء إليه </a:t>
            </a:r>
            <a:r>
              <a:rPr lang="ar-SA" sz="2800" b="1" dirty="0" smtClean="0"/>
              <a:t>ونتيجة</a:t>
            </a:r>
          </a:p>
          <a:p>
            <a:r>
              <a:rPr lang="ar-SA" sz="2800" b="1" dirty="0" smtClean="0"/>
              <a:t> </a:t>
            </a:r>
            <a:r>
              <a:rPr lang="ar-SA" sz="2800" b="1" dirty="0" smtClean="0"/>
              <a:t>   </a:t>
            </a:r>
            <a:r>
              <a:rPr lang="ar-SA" sz="2800" b="1" dirty="0" smtClean="0"/>
              <a:t> </a:t>
            </a:r>
            <a:r>
              <a:rPr lang="ar-SA" sz="2800" b="1" dirty="0" smtClean="0"/>
              <a:t>لذلك نجد من تظهر علية بوادر لأمراض ذات طابع نفسي </a:t>
            </a:r>
            <a:r>
              <a:rPr lang="ar-SA" sz="2800" b="1" dirty="0" smtClean="0"/>
              <a:t>حيث تظهر</a:t>
            </a:r>
          </a:p>
          <a:p>
            <a:r>
              <a:rPr lang="ar-SA" sz="2800" b="1" dirty="0" smtClean="0"/>
              <a:t> </a:t>
            </a:r>
            <a:r>
              <a:rPr lang="ar-SA" sz="2800" b="1" dirty="0" smtClean="0"/>
              <a:t>   </a:t>
            </a:r>
            <a:r>
              <a:rPr lang="ar-SA" sz="2800" b="1" dirty="0" smtClean="0"/>
              <a:t> </a:t>
            </a:r>
            <a:r>
              <a:rPr lang="ar-SA" sz="2800" b="1" dirty="0" smtClean="0"/>
              <a:t>في شكل انطواء وانعزال عن المجتمع وتخوف من المجهول </a:t>
            </a:r>
            <a:endParaRPr lang="ar-SA" sz="2800" b="1" dirty="0" smtClean="0"/>
          </a:p>
          <a:p>
            <a:r>
              <a:rPr lang="ar-SA" sz="2800" b="1" dirty="0" smtClean="0"/>
              <a:t> </a:t>
            </a:r>
            <a:r>
              <a:rPr lang="ar-SA" sz="2800" b="1" dirty="0" smtClean="0"/>
              <a:t>    </a:t>
            </a:r>
            <a:r>
              <a:rPr lang="ar-SA" sz="2800" b="1" dirty="0" smtClean="0"/>
              <a:t>مما يؤدي </a:t>
            </a:r>
            <a:r>
              <a:rPr lang="ar-SA" sz="2800" b="1" dirty="0" smtClean="0"/>
              <a:t>ب</a:t>
            </a:r>
            <a:r>
              <a:rPr lang="ar-SA" sz="2800" b="1" dirty="0"/>
              <a:t>ة</a:t>
            </a:r>
            <a:r>
              <a:rPr lang="ar-SA" sz="2800" b="1" dirty="0" smtClean="0"/>
              <a:t> الى عدم ممارسة أي نشاط إيجابي قد يعيد صلته </a:t>
            </a:r>
            <a:endParaRPr lang="ar-SA" sz="2800" b="1" dirty="0" smtClean="0"/>
          </a:p>
          <a:p>
            <a:r>
              <a:rPr lang="ar-SA" sz="2800" b="1" dirty="0" smtClean="0"/>
              <a:t> </a:t>
            </a:r>
            <a:r>
              <a:rPr lang="ar-SA" sz="2800" b="1" dirty="0" smtClean="0"/>
              <a:t>       </a:t>
            </a:r>
            <a:r>
              <a:rPr lang="ar-SA" sz="2800" b="1" dirty="0" smtClean="0"/>
              <a:t>بالناس </a:t>
            </a:r>
            <a:r>
              <a:rPr lang="ar-SA" sz="2800" b="1" dirty="0" smtClean="0"/>
              <a:t>والمجتمع .</a:t>
            </a:r>
          </a:p>
          <a:p>
            <a:r>
              <a:rPr lang="ar-SA" sz="2800" b="1" dirty="0" smtClean="0"/>
              <a:t>   فالشيخوخة وكبر السن مرحلة من مراحل العمر يصاحبها اضمحلال </a:t>
            </a:r>
            <a:r>
              <a:rPr lang="ar-SA" sz="2800" b="1" dirty="0" smtClean="0"/>
              <a:t>   وتلاشي </a:t>
            </a:r>
            <a:r>
              <a:rPr lang="ar-SA" sz="2800" b="1" dirty="0" smtClean="0"/>
              <a:t>في التفاعل الاجتماعي بين المسنين والمجتمع </a:t>
            </a:r>
            <a:r>
              <a:rPr lang="ar-SA" sz="2800" b="1" dirty="0" smtClean="0"/>
              <a:t>وذلك </a:t>
            </a:r>
            <a:r>
              <a:rPr lang="ar-SA" sz="2800" b="1" dirty="0" smtClean="0"/>
              <a:t>يزيد من </a:t>
            </a:r>
            <a:endParaRPr lang="ar-SA" sz="2800" b="1" dirty="0" smtClean="0"/>
          </a:p>
          <a:p>
            <a:r>
              <a:rPr lang="ar-SA" sz="2800" b="1" dirty="0" smtClean="0"/>
              <a:t> </a:t>
            </a:r>
            <a:r>
              <a:rPr lang="ar-SA" sz="2800" b="1" dirty="0" smtClean="0"/>
              <a:t>  </a:t>
            </a:r>
            <a:r>
              <a:rPr lang="ar-SA" sz="2800" b="1" dirty="0" smtClean="0"/>
              <a:t>حدة </a:t>
            </a:r>
            <a:r>
              <a:rPr lang="ar-SA" sz="2800" b="1" dirty="0" smtClean="0"/>
              <a:t>مشاعر الكآبة والإحساس بالضياع وفقدان </a:t>
            </a:r>
            <a:r>
              <a:rPr lang="ar-SA" sz="2800" b="1" dirty="0" smtClean="0"/>
              <a:t>الأهمية. </a:t>
            </a:r>
          </a:p>
          <a:p>
            <a:r>
              <a:rPr lang="ar-SA" sz="2800" b="1" dirty="0" smtClean="0"/>
              <a:t> </a:t>
            </a:r>
            <a:r>
              <a:rPr lang="ar-SA" sz="2800" b="1" dirty="0" smtClean="0"/>
              <a:t>   </a:t>
            </a:r>
            <a:r>
              <a:rPr lang="ar-SA" sz="2800" b="1" dirty="0" smtClean="0"/>
              <a:t> </a:t>
            </a:r>
            <a:r>
              <a:rPr lang="ar-SA" sz="2800" b="1" dirty="0" smtClean="0"/>
              <a:t>من هنا كانت توجه برامج الرعاية الاجتماعية الخاصة بالمسنين </a:t>
            </a:r>
            <a:endParaRPr lang="ar-SA" sz="2800" b="1" dirty="0" smtClean="0"/>
          </a:p>
          <a:p>
            <a:r>
              <a:rPr lang="ar-SA" sz="2800" b="1" dirty="0" smtClean="0"/>
              <a:t> </a:t>
            </a:r>
            <a:r>
              <a:rPr lang="ar-SA" sz="2800" b="1" dirty="0" smtClean="0"/>
              <a:t>    </a:t>
            </a:r>
            <a:r>
              <a:rPr lang="ar-SA" sz="2800" b="1" dirty="0" smtClean="0"/>
              <a:t>إذ </a:t>
            </a:r>
            <a:r>
              <a:rPr lang="ar-SA" sz="2800" b="1" dirty="0" smtClean="0"/>
              <a:t>تهدف لحل مشاكلهم النفسية وإعادة علاقتهم بالحياة الاجتماعية .</a:t>
            </a:r>
          </a:p>
          <a:p>
            <a:endParaRPr lang="ar-SA" sz="3200" b="1" dirty="0" smtClean="0"/>
          </a:p>
          <a:p>
            <a:endParaRPr lang="ar-SA" sz="3200" b="1" dirty="0"/>
          </a:p>
          <a:p>
            <a:endParaRPr lang="ar-SA" sz="3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357166"/>
            <a:ext cx="8786874" cy="8710077"/>
          </a:xfrm>
          <a:prstGeom prst="rect">
            <a:avLst/>
          </a:prstGeom>
          <a:noFill/>
        </p:spPr>
        <p:txBody>
          <a:bodyPr wrap="square" rtlCol="1">
            <a:spAutoFit/>
          </a:bodyPr>
          <a:lstStyle/>
          <a:p>
            <a:r>
              <a:rPr lang="ar-SA" sz="2800" b="1" dirty="0" smtClean="0"/>
              <a:t>    لذلك </a:t>
            </a:r>
            <a:r>
              <a:rPr lang="ar-SA" sz="2800" b="1" dirty="0" smtClean="0"/>
              <a:t>نجد أن الرعاية الطبية أوجدت مراكز للعلاج النفسي للمسنين </a:t>
            </a:r>
          </a:p>
          <a:p>
            <a:r>
              <a:rPr lang="ar-SA" sz="2800" b="1" dirty="0" smtClean="0"/>
              <a:t>       حيث </a:t>
            </a:r>
            <a:r>
              <a:rPr lang="ar-SA" sz="2800" b="1" u="sng" dirty="0" smtClean="0"/>
              <a:t>يقسم المستفيدين من هذه المراكز الى ثلاث فئات </a:t>
            </a:r>
            <a:r>
              <a:rPr lang="ar-SA" sz="2800" b="1" dirty="0" smtClean="0"/>
              <a:t>:</a:t>
            </a:r>
            <a:endParaRPr lang="ar-SA" sz="2800" b="1" dirty="0">
              <a:solidFill>
                <a:srgbClr val="195781"/>
              </a:solidFill>
            </a:endParaRPr>
          </a:p>
          <a:p>
            <a:pPr marL="514350" indent="-514350">
              <a:buFont typeface="+mj-lt"/>
              <a:buAutoNum type="arabicPeriod"/>
            </a:pPr>
            <a:r>
              <a:rPr lang="ar-SA" sz="2800" b="1" dirty="0" smtClean="0">
                <a:solidFill>
                  <a:srgbClr val="195781"/>
                </a:solidFill>
              </a:rPr>
              <a:t>المرضى الذين أصيبوا بالمرض النفسي نتيجة بلوغهم </a:t>
            </a:r>
            <a:r>
              <a:rPr lang="ar-SA" sz="2800" b="1" dirty="0" smtClean="0">
                <a:solidFill>
                  <a:srgbClr val="195781"/>
                </a:solidFill>
              </a:rPr>
              <a:t>سناً متقدماً</a:t>
            </a:r>
            <a:endParaRPr lang="ar-SA" sz="2800" b="1" dirty="0" smtClean="0">
              <a:solidFill>
                <a:srgbClr val="195781"/>
              </a:solidFill>
            </a:endParaRPr>
          </a:p>
          <a:p>
            <a:pPr marL="514350" indent="-514350">
              <a:buFont typeface="+mj-lt"/>
              <a:buAutoNum type="arabicPeriod"/>
            </a:pPr>
            <a:r>
              <a:rPr lang="ar-SA" sz="2800" b="1" dirty="0" smtClean="0">
                <a:solidFill>
                  <a:srgbClr val="195781"/>
                </a:solidFill>
              </a:rPr>
              <a:t>المرضى المسنين الذين أصيبوا بفقدان للذاكرة نتيجة الشيخوخة</a:t>
            </a:r>
          </a:p>
          <a:p>
            <a:pPr marL="514350" indent="-514350">
              <a:buFont typeface="+mj-lt"/>
              <a:buAutoNum type="arabicPeriod"/>
            </a:pPr>
            <a:r>
              <a:rPr lang="ar-SA" sz="2800" b="1" dirty="0" smtClean="0">
                <a:solidFill>
                  <a:srgbClr val="195781"/>
                </a:solidFill>
              </a:rPr>
              <a:t>المرضى المسنين الذين أصيبوا بأمراض نفسية بسبب الظروف التى تؤدي الى المرض بالنسبة لصغار السن. </a:t>
            </a:r>
          </a:p>
          <a:p>
            <a:pPr marL="514350" indent="-514350"/>
            <a:r>
              <a:rPr lang="ar-SA" sz="2800" b="1" dirty="0" smtClean="0"/>
              <a:t>    وتقوم </a:t>
            </a:r>
            <a:r>
              <a:rPr lang="ar-SA" sz="2800" b="1" dirty="0" smtClean="0"/>
              <a:t>الولايات المتحدة الأمريكية بإعداد </a:t>
            </a:r>
            <a:r>
              <a:rPr lang="ar-SA" sz="2800" b="1" dirty="0" smtClean="0">
                <a:solidFill>
                  <a:srgbClr val="C00000"/>
                </a:solidFill>
              </a:rPr>
              <a:t>برامج للتقاعد  </a:t>
            </a:r>
            <a:r>
              <a:rPr lang="ar-SA" sz="2800" b="1" dirty="0" smtClean="0"/>
              <a:t>ويبنى هذا البرنامج على أساس تقديم خدمات جماعية للمسنين وتتضمن هذه الخدمات برامج تعمل على </a:t>
            </a:r>
            <a:r>
              <a:rPr lang="ar-SA" sz="2800" b="1" dirty="0" smtClean="0"/>
              <a:t>(تقوية </a:t>
            </a:r>
            <a:r>
              <a:rPr lang="ar-SA" sz="2800" b="1" dirty="0" smtClean="0"/>
              <a:t>الروح المعنوية </a:t>
            </a:r>
            <a:r>
              <a:rPr lang="ar-SA" sz="2800" b="1" dirty="0" smtClean="0"/>
              <a:t>والجماعية)</a:t>
            </a:r>
            <a:endParaRPr lang="ar-SA" sz="2800" b="1" dirty="0" smtClean="0"/>
          </a:p>
          <a:p>
            <a:pPr marL="514350" indent="-514350"/>
            <a:r>
              <a:rPr lang="ar-SA" sz="2800" b="1" dirty="0" smtClean="0"/>
              <a:t>    حيث أن هذه المرحلة تعتبر من أصعب مراحل الحياة فهي تتميز بالحساسية المفرطة وتتطلب برامج خاصة تعمل على تخفيف</a:t>
            </a:r>
          </a:p>
          <a:p>
            <a:pPr marL="514350" indent="-514350"/>
            <a:r>
              <a:rPr lang="ar-SA" sz="2800" b="1" dirty="0" smtClean="0"/>
              <a:t>       حدة المشاعر السلبية المصاحبة لها .</a:t>
            </a:r>
          </a:p>
          <a:p>
            <a:pPr marL="514350" indent="-514350"/>
            <a:endParaRPr lang="ar-SA" sz="3200" b="1" dirty="0" smtClean="0">
              <a:solidFill>
                <a:srgbClr val="195781"/>
              </a:solidFill>
            </a:endParaRPr>
          </a:p>
          <a:p>
            <a:pPr marL="514350" indent="-514350"/>
            <a:endParaRPr lang="ar-SA" sz="3200" b="1" dirty="0" smtClean="0">
              <a:solidFill>
                <a:srgbClr val="195781"/>
              </a:solidFill>
            </a:endParaRPr>
          </a:p>
          <a:p>
            <a:pPr marL="514350" indent="-514350"/>
            <a:endParaRPr lang="ar-SA" sz="3200" b="1" dirty="0" smtClean="0">
              <a:solidFill>
                <a:srgbClr val="195781"/>
              </a:solidFill>
            </a:endParaRPr>
          </a:p>
          <a:p>
            <a:pPr marL="514350" indent="-514350"/>
            <a:endParaRPr lang="ar-SA" sz="3200" b="1" dirty="0" smtClean="0">
              <a:solidFill>
                <a:srgbClr val="195781"/>
              </a:solidFill>
            </a:endParaRPr>
          </a:p>
          <a:p>
            <a:pPr marL="514350" indent="-514350"/>
            <a:endParaRPr lang="ar-SA" sz="3200" b="1" dirty="0" smtClean="0">
              <a:solidFill>
                <a:srgbClr val="195781"/>
              </a:solidFill>
            </a:endParaRPr>
          </a:p>
          <a:p>
            <a:pPr marL="514350" indent="-514350"/>
            <a:endParaRPr lang="ar-SA" sz="3200" b="1" dirty="0" smtClean="0">
              <a:solidFill>
                <a:srgbClr val="195781"/>
              </a:solidFill>
            </a:endParaRPr>
          </a:p>
          <a:p>
            <a:pPr marL="514350" indent="-514350"/>
            <a:endParaRPr lang="ar-SA" sz="3200" b="1" dirty="0">
              <a:solidFill>
                <a:srgbClr val="19578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357166"/>
            <a:ext cx="8786874" cy="6740307"/>
          </a:xfrm>
          <a:prstGeom prst="rect">
            <a:avLst/>
          </a:prstGeom>
          <a:noFill/>
        </p:spPr>
        <p:txBody>
          <a:bodyPr wrap="square" rtlCol="1">
            <a:spAutoFit/>
          </a:bodyPr>
          <a:lstStyle/>
          <a:p>
            <a:r>
              <a:rPr lang="ar-SA" sz="3200" b="1" dirty="0" smtClean="0">
                <a:solidFill>
                  <a:srgbClr val="C00000"/>
                </a:solidFill>
              </a:rPr>
              <a:t>   6/  </a:t>
            </a:r>
            <a:r>
              <a:rPr lang="ar-SA" sz="2800" b="1" dirty="0" smtClean="0"/>
              <a:t> </a:t>
            </a:r>
            <a:r>
              <a:rPr lang="ar-SA" sz="2800" b="1" dirty="0" smtClean="0"/>
              <a:t>نطرح نموذجاً آخر من برامج الرعاية الاجتماعية التى تقدم </a:t>
            </a:r>
            <a:endParaRPr lang="ar-SA" sz="2800" b="1" dirty="0" smtClean="0"/>
          </a:p>
          <a:p>
            <a:r>
              <a:rPr lang="ar-SA" sz="2800" b="1" dirty="0" smtClean="0"/>
              <a:t> </a:t>
            </a:r>
            <a:r>
              <a:rPr lang="ar-SA" sz="2800" b="1" dirty="0" smtClean="0"/>
              <a:t>   </a:t>
            </a:r>
            <a:r>
              <a:rPr lang="ar-SA" sz="2800" b="1" dirty="0" smtClean="0">
                <a:solidFill>
                  <a:srgbClr val="C00000"/>
                </a:solidFill>
              </a:rPr>
              <a:t>(  </a:t>
            </a:r>
            <a:r>
              <a:rPr lang="ar-SA" sz="2800" b="1" dirty="0" smtClean="0">
                <a:solidFill>
                  <a:srgbClr val="C00000"/>
                </a:solidFill>
              </a:rPr>
              <a:t>لفئة </a:t>
            </a:r>
            <a:r>
              <a:rPr lang="ar-SA" sz="2800" b="1" dirty="0" smtClean="0">
                <a:solidFill>
                  <a:srgbClr val="C00000"/>
                </a:solidFill>
              </a:rPr>
              <a:t>المعاقين </a:t>
            </a:r>
            <a:r>
              <a:rPr lang="ar-SA" sz="2800" b="1" dirty="0" smtClean="0">
                <a:solidFill>
                  <a:srgbClr val="C00000"/>
                </a:solidFill>
              </a:rPr>
              <a:t>)</a:t>
            </a:r>
            <a:r>
              <a:rPr lang="ar-SA" sz="2800" b="1" dirty="0" smtClean="0"/>
              <a:t>الذين </a:t>
            </a:r>
            <a:r>
              <a:rPr lang="ar-SA" sz="2800" b="1" dirty="0" smtClean="0"/>
              <a:t>يتميزون بدرجة كبيرة من </a:t>
            </a:r>
            <a:r>
              <a:rPr lang="ar-SA" sz="2800" b="1" dirty="0" smtClean="0"/>
              <a:t>الحساسية,لوجود</a:t>
            </a:r>
          </a:p>
          <a:p>
            <a:r>
              <a:rPr lang="ar-SA" sz="2800" b="1" dirty="0" smtClean="0"/>
              <a:t> </a:t>
            </a:r>
            <a:r>
              <a:rPr lang="ar-SA" sz="2800" b="1" dirty="0" smtClean="0"/>
              <a:t>   </a:t>
            </a:r>
            <a:r>
              <a:rPr lang="ar-SA" sz="2800" b="1" dirty="0" smtClean="0"/>
              <a:t> </a:t>
            </a:r>
            <a:r>
              <a:rPr lang="ar-SA" sz="2800" b="1" dirty="0" smtClean="0"/>
              <a:t>إعاقة </a:t>
            </a:r>
            <a:r>
              <a:rPr lang="ar-SA" sz="2800" b="1" dirty="0" smtClean="0"/>
              <a:t> تحد </a:t>
            </a:r>
            <a:r>
              <a:rPr lang="ar-SA" sz="2800" b="1" dirty="0" smtClean="0"/>
              <a:t>من قدراتهم الشخصية واعتمادهم على </a:t>
            </a:r>
            <a:r>
              <a:rPr lang="ar-SA" sz="2800" b="1" dirty="0" smtClean="0"/>
              <a:t>ذاتهم.</a:t>
            </a:r>
          </a:p>
          <a:p>
            <a:r>
              <a:rPr lang="ar-SA" sz="2800" b="1" dirty="0" smtClean="0"/>
              <a:t> </a:t>
            </a:r>
            <a:r>
              <a:rPr lang="ar-SA" sz="2800" b="1" dirty="0" smtClean="0"/>
              <a:t>  </a:t>
            </a:r>
            <a:r>
              <a:rPr lang="ar-SA" sz="2800" b="1" dirty="0" smtClean="0"/>
              <a:t> </a:t>
            </a:r>
            <a:r>
              <a:rPr lang="ar-SA" sz="2800" b="1" dirty="0" smtClean="0"/>
              <a:t>إذ </a:t>
            </a:r>
            <a:r>
              <a:rPr lang="ar-SA" sz="2800" b="1" dirty="0" smtClean="0"/>
              <a:t> لم </a:t>
            </a:r>
            <a:r>
              <a:rPr lang="ar-SA" sz="2800" b="1" dirty="0" smtClean="0"/>
              <a:t>تغفل </a:t>
            </a:r>
            <a:r>
              <a:rPr lang="ar-SA" sz="2800" b="1" dirty="0" smtClean="0"/>
              <a:t>برامج </a:t>
            </a:r>
            <a:r>
              <a:rPr lang="ar-SA" sz="2800" b="1" dirty="0" smtClean="0"/>
              <a:t>الرعاية الاجتماعية عن تلك الفئة بل أولتهم الكثير </a:t>
            </a:r>
            <a:endParaRPr lang="ar-SA" sz="2800" b="1" dirty="0" smtClean="0"/>
          </a:p>
          <a:p>
            <a:r>
              <a:rPr lang="ar-SA" sz="2800" b="1" dirty="0" smtClean="0"/>
              <a:t> </a:t>
            </a:r>
            <a:r>
              <a:rPr lang="ar-SA" sz="2800" b="1" dirty="0" smtClean="0"/>
              <a:t>     </a:t>
            </a:r>
            <a:r>
              <a:rPr lang="ar-SA" sz="2800" b="1" dirty="0" smtClean="0"/>
              <a:t>من </a:t>
            </a:r>
            <a:r>
              <a:rPr lang="ar-SA" sz="2800" b="1" dirty="0" smtClean="0"/>
              <a:t>الاهتمام وخصصت لهم برامج  تعمل على إعادة بنائهم النفسي </a:t>
            </a:r>
            <a:r>
              <a:rPr lang="ar-SA" sz="2800" b="1" dirty="0" smtClean="0"/>
              <a:t>   والاجتماعي </a:t>
            </a:r>
            <a:r>
              <a:rPr lang="ar-SA" sz="2800" b="1" dirty="0" smtClean="0"/>
              <a:t>وتهيئتهم للعيش في الحياة بنفسية متوازنة.</a:t>
            </a:r>
          </a:p>
          <a:p>
            <a:r>
              <a:rPr lang="ar-SA" sz="2800" b="1" dirty="0" smtClean="0"/>
              <a:t>       ومن </a:t>
            </a:r>
            <a:r>
              <a:rPr lang="ar-SA" sz="2800" b="1" u="sng" dirty="0" smtClean="0"/>
              <a:t>الاهتمامات العلمية في هذا المجال </a:t>
            </a:r>
            <a:r>
              <a:rPr lang="ar-SA" sz="2800" b="1" dirty="0" smtClean="0"/>
              <a:t>أجريت دراسة تجريبية</a:t>
            </a:r>
          </a:p>
          <a:p>
            <a:r>
              <a:rPr lang="ar-SA" sz="2800" b="1" dirty="0" smtClean="0"/>
              <a:t>      </a:t>
            </a:r>
            <a:r>
              <a:rPr lang="ar-SA" sz="2800" b="1" dirty="0" smtClean="0">
                <a:solidFill>
                  <a:srgbClr val="C00000"/>
                </a:solidFill>
              </a:rPr>
              <a:t>بمعهد التربية الفكرية للبنات </a:t>
            </a:r>
            <a:r>
              <a:rPr lang="ar-SA" sz="2800" b="1" dirty="0" smtClean="0"/>
              <a:t>بالرياض تهدف إلى معرفة </a:t>
            </a:r>
            <a:endParaRPr lang="ar-SA" sz="2800" b="1" dirty="0" smtClean="0"/>
          </a:p>
          <a:p>
            <a:r>
              <a:rPr lang="ar-SA" sz="2800" b="1" dirty="0" smtClean="0"/>
              <a:t> </a:t>
            </a:r>
            <a:r>
              <a:rPr lang="ar-SA" sz="2800" b="1" dirty="0" smtClean="0"/>
              <a:t>    </a:t>
            </a:r>
            <a:r>
              <a:rPr lang="ar-SA" sz="2800" b="1" dirty="0" smtClean="0"/>
              <a:t>اثر </a:t>
            </a:r>
            <a:r>
              <a:rPr lang="ar-SA" sz="2800" b="1" dirty="0" smtClean="0"/>
              <a:t>ممارسة </a:t>
            </a:r>
            <a:r>
              <a:rPr lang="ar-SA" sz="2800" b="1" dirty="0" smtClean="0"/>
              <a:t> خدمة </a:t>
            </a:r>
            <a:r>
              <a:rPr lang="ar-SA" sz="2800" b="1" dirty="0" smtClean="0"/>
              <a:t>الجماعة (</a:t>
            </a:r>
            <a:r>
              <a:rPr lang="ar-SA" sz="2800" b="1" dirty="0" smtClean="0">
                <a:solidFill>
                  <a:srgbClr val="195781"/>
                </a:solidFill>
              </a:rPr>
              <a:t>أحد طرق الخدمة الاجتماعية</a:t>
            </a:r>
            <a:r>
              <a:rPr lang="ar-SA" sz="2800" b="1" dirty="0" smtClean="0"/>
              <a:t>) في إشباع  </a:t>
            </a:r>
            <a:r>
              <a:rPr lang="ar-SA" sz="2800" b="1" dirty="0" smtClean="0"/>
              <a:t>             بعض </a:t>
            </a:r>
            <a:r>
              <a:rPr lang="ar-SA" sz="2800" b="1" dirty="0" smtClean="0"/>
              <a:t>الحاجات </a:t>
            </a:r>
            <a:r>
              <a:rPr lang="ar-SA" sz="2800" b="1" dirty="0" smtClean="0"/>
              <a:t>  النفسية </a:t>
            </a:r>
            <a:r>
              <a:rPr lang="ar-SA" sz="2800" b="1" dirty="0" smtClean="0"/>
              <a:t>والاجتماعية للأطفال المتخلفين عقليا ًحيث </a:t>
            </a:r>
            <a:r>
              <a:rPr lang="ar-SA" sz="2800" b="1" dirty="0" smtClean="0"/>
              <a:t>ورد</a:t>
            </a:r>
          </a:p>
          <a:p>
            <a:r>
              <a:rPr lang="ar-SA" sz="2800" b="1" dirty="0" smtClean="0"/>
              <a:t> </a:t>
            </a:r>
            <a:r>
              <a:rPr lang="ar-SA" sz="2800" b="1" dirty="0" smtClean="0"/>
              <a:t> </a:t>
            </a:r>
            <a:r>
              <a:rPr lang="ar-SA" sz="2800" b="1" dirty="0" smtClean="0"/>
              <a:t>أن </a:t>
            </a:r>
            <a:r>
              <a:rPr lang="ar-SA" sz="2800" b="1" dirty="0" smtClean="0"/>
              <a:t>الحاجة للاستقلالية  تعتبر </a:t>
            </a:r>
            <a:r>
              <a:rPr lang="ar-SA" sz="2800" b="1" dirty="0" smtClean="0"/>
              <a:t>من أهم الحاجات التي يسعى لإشباعها </a:t>
            </a:r>
            <a:endParaRPr lang="ar-SA" sz="2800" b="1" dirty="0" smtClean="0"/>
          </a:p>
          <a:p>
            <a:r>
              <a:rPr lang="ar-SA" sz="2800" b="1" dirty="0" smtClean="0"/>
              <a:t> </a:t>
            </a:r>
            <a:r>
              <a:rPr lang="ar-SA" sz="2800" b="1" dirty="0" smtClean="0"/>
              <a:t>  </a:t>
            </a:r>
            <a:r>
              <a:rPr lang="ar-SA" sz="2800" b="1" dirty="0" smtClean="0"/>
              <a:t>الأطفال </a:t>
            </a:r>
            <a:r>
              <a:rPr lang="ar-SA" sz="2800" b="1" dirty="0" smtClean="0"/>
              <a:t>بصفة عامة والمتخلف عقلياً بصفة خاصة نظراً لأن عجزه</a:t>
            </a:r>
          </a:p>
          <a:p>
            <a:r>
              <a:rPr lang="ar-SA" sz="2800" b="1" dirty="0" smtClean="0"/>
              <a:t>     وإعاقته </a:t>
            </a:r>
            <a:r>
              <a:rPr lang="ar-SA" sz="2800" b="1" dirty="0" smtClean="0"/>
              <a:t>تجعله في حالة احتياج دائم مما يؤثر سلباً على </a:t>
            </a:r>
            <a:r>
              <a:rPr lang="ar-SA" sz="2800" b="1" dirty="0" smtClean="0"/>
              <a:t>نفسية المعاق. </a:t>
            </a:r>
            <a:endParaRPr lang="ar-SA" sz="2800" b="1" dirty="0" smtClean="0"/>
          </a:p>
          <a:p>
            <a:endParaRPr lang="ar-SA" sz="3200" b="1" dirty="0" smtClean="0"/>
          </a:p>
          <a:p>
            <a:endParaRPr lang="ar-SA" sz="32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28596" y="500042"/>
            <a:ext cx="8429684" cy="7592198"/>
          </a:xfrm>
          <a:prstGeom prst="rect">
            <a:avLst/>
          </a:prstGeom>
          <a:noFill/>
        </p:spPr>
        <p:txBody>
          <a:bodyPr wrap="square" rtlCol="1">
            <a:spAutoFit/>
          </a:bodyPr>
          <a:lstStyle/>
          <a:p>
            <a:r>
              <a:rPr lang="ar-SA" sz="2800" b="1" dirty="0" smtClean="0">
                <a:solidFill>
                  <a:srgbClr val="C00000"/>
                </a:solidFill>
              </a:rPr>
              <a:t>7 / </a:t>
            </a:r>
            <a:r>
              <a:rPr lang="ar-SA" sz="2800" b="1" dirty="0" smtClean="0">
                <a:solidFill>
                  <a:srgbClr val="C00000"/>
                </a:solidFill>
              </a:rPr>
              <a:t> </a:t>
            </a:r>
            <a:r>
              <a:rPr lang="ar-SA" sz="2800" b="1" dirty="0" smtClean="0"/>
              <a:t>في </a:t>
            </a:r>
            <a:r>
              <a:rPr lang="ar-SA" sz="2800" b="1" dirty="0" smtClean="0"/>
              <a:t>نهاية المطاف نتطرق لقضية</a:t>
            </a:r>
            <a:r>
              <a:rPr lang="ar-SA" sz="2800" b="1" dirty="0" smtClean="0">
                <a:solidFill>
                  <a:srgbClr val="C00000"/>
                </a:solidFill>
              </a:rPr>
              <a:t> </a:t>
            </a:r>
            <a:r>
              <a:rPr lang="ar-SA" sz="2800" b="1" dirty="0" smtClean="0">
                <a:solidFill>
                  <a:srgbClr val="C00000"/>
                </a:solidFill>
              </a:rPr>
              <a:t>( الأمن </a:t>
            </a:r>
            <a:r>
              <a:rPr lang="ar-SA" sz="2800" b="1" dirty="0" smtClean="0">
                <a:solidFill>
                  <a:srgbClr val="C00000"/>
                </a:solidFill>
              </a:rPr>
              <a:t>الاجتماعي </a:t>
            </a:r>
            <a:r>
              <a:rPr lang="ar-SA" sz="2800" b="1" dirty="0" smtClean="0">
                <a:solidFill>
                  <a:srgbClr val="C00000"/>
                </a:solidFill>
              </a:rPr>
              <a:t>) </a:t>
            </a:r>
            <a:r>
              <a:rPr lang="ar-SA" sz="2800" b="1" dirty="0" smtClean="0"/>
              <a:t>وأثرها </a:t>
            </a:r>
            <a:r>
              <a:rPr lang="ar-SA" sz="2800" b="1" dirty="0" smtClean="0"/>
              <a:t>في </a:t>
            </a:r>
            <a:r>
              <a:rPr lang="ar-SA" sz="2800" b="1" dirty="0" smtClean="0"/>
              <a:t>  تعزيز نفسية </a:t>
            </a:r>
            <a:r>
              <a:rPr lang="ar-SA" sz="2800" b="1" dirty="0" smtClean="0"/>
              <a:t>الفرد, وفي ذلك يذكر الدكتور محمد سيد فهمي  </a:t>
            </a:r>
          </a:p>
          <a:p>
            <a:r>
              <a:rPr lang="ar-SA" sz="2800" b="1" dirty="0" smtClean="0"/>
              <a:t>(</a:t>
            </a:r>
            <a:r>
              <a:rPr lang="ar-SA" sz="2800" b="1" dirty="0" smtClean="0">
                <a:solidFill>
                  <a:srgbClr val="195781"/>
                </a:solidFill>
              </a:rPr>
              <a:t>انة على الرغم من أن الانسان المعاصر قد أصبح أطول عمراً, وأكثر ارتفاعاً في مستويات المعيشة وأكثر تحرراً إلا أنة مع ذلك أصبح اقل استقراراً وذلك لكثرة المخاطر والمخاوف الاجتماعية التى تهدد الانسان والمجتمعات المعاصرة</a:t>
            </a:r>
            <a:r>
              <a:rPr lang="ar-SA" sz="2800" b="1" dirty="0" smtClean="0"/>
              <a:t>)</a:t>
            </a:r>
          </a:p>
          <a:p>
            <a:r>
              <a:rPr lang="ar-SA" sz="2800" b="1" dirty="0" smtClean="0"/>
              <a:t>وتعمل برامج الرعاية الاجتماعية على مواجهة تلك القضية وهي </a:t>
            </a:r>
            <a:endParaRPr lang="ar-SA" sz="2800" b="1" dirty="0" smtClean="0"/>
          </a:p>
          <a:p>
            <a:r>
              <a:rPr lang="ar-SA" sz="2800" b="1" dirty="0" smtClean="0"/>
              <a:t>(</a:t>
            </a:r>
            <a:r>
              <a:rPr lang="ar-SA" sz="2800" b="1" dirty="0" smtClean="0">
                <a:solidFill>
                  <a:srgbClr val="C00000"/>
                </a:solidFill>
              </a:rPr>
              <a:t>انعدام الأمن الاجتماعي </a:t>
            </a:r>
            <a:r>
              <a:rPr lang="ar-SA" sz="2800" b="1" dirty="0" smtClean="0"/>
              <a:t>) والذي يرجع في أساسه إلى </a:t>
            </a:r>
            <a:r>
              <a:rPr lang="ar-SA" sz="2800" b="1" dirty="0" smtClean="0"/>
              <a:t>الشعور</a:t>
            </a:r>
          </a:p>
          <a:p>
            <a:r>
              <a:rPr lang="ar-SA" sz="2800" b="1" dirty="0" smtClean="0"/>
              <a:t> </a:t>
            </a:r>
            <a:r>
              <a:rPr lang="ar-SA" sz="2800" b="1" dirty="0" smtClean="0"/>
              <a:t>                                </a:t>
            </a:r>
            <a:r>
              <a:rPr lang="ar-SA" sz="2800" b="1" dirty="0" smtClean="0"/>
              <a:t> </a:t>
            </a:r>
            <a:r>
              <a:rPr lang="ar-SA" sz="2800" b="1" dirty="0" smtClean="0"/>
              <a:t>بالخوف من المستقبل .</a:t>
            </a:r>
          </a:p>
          <a:p>
            <a:r>
              <a:rPr lang="ar-SA" sz="2800" b="1" dirty="0" smtClean="0"/>
              <a:t>  فالرعاية الاجتماعية تقدم خدماتها لكافة المواطنين كحق أساسي </a:t>
            </a:r>
            <a:endParaRPr lang="ar-SA" sz="2800" b="1" dirty="0" smtClean="0"/>
          </a:p>
          <a:p>
            <a:r>
              <a:rPr lang="ar-SA" sz="2800" b="1" dirty="0" smtClean="0"/>
              <a:t> </a:t>
            </a:r>
            <a:r>
              <a:rPr lang="ar-SA" sz="2800" b="1" dirty="0" smtClean="0"/>
              <a:t>  </a:t>
            </a:r>
            <a:r>
              <a:rPr lang="ar-SA" sz="2800" b="1" dirty="0" smtClean="0"/>
              <a:t>فهي تكفل لهم مستوى مناسباً من المعيشة , وبالتالي تعالج قضية </a:t>
            </a:r>
            <a:r>
              <a:rPr lang="ar-SA" sz="2800" b="1" dirty="0" smtClean="0"/>
              <a:t>   الخوف </a:t>
            </a:r>
            <a:r>
              <a:rPr lang="ar-SA" sz="2800" b="1" dirty="0" smtClean="0"/>
              <a:t>أو انعدام الأمن الاجتماعي , ومن ثم تنمى المجال </a:t>
            </a:r>
            <a:r>
              <a:rPr lang="ar-SA" sz="2800" b="1" dirty="0" smtClean="0"/>
              <a:t>النفسي </a:t>
            </a:r>
          </a:p>
          <a:p>
            <a:r>
              <a:rPr lang="ar-SA" sz="2800" b="1" dirty="0" smtClean="0"/>
              <a:t> </a:t>
            </a:r>
            <a:r>
              <a:rPr lang="ar-SA" sz="2800" b="1" dirty="0" smtClean="0"/>
              <a:t>      </a:t>
            </a:r>
            <a:r>
              <a:rPr lang="ar-SA" sz="2800" b="1" dirty="0" smtClean="0"/>
              <a:t> </a:t>
            </a:r>
            <a:r>
              <a:rPr lang="ar-SA" sz="2800" b="1" dirty="0" smtClean="0"/>
              <a:t>للأفراد والجماعات .</a:t>
            </a:r>
          </a:p>
          <a:p>
            <a:endParaRPr lang="ar-SA" sz="3200" b="1" dirty="0" smtClean="0"/>
          </a:p>
          <a:p>
            <a:endParaRPr lang="ar-SA" sz="3200" b="1" dirty="0" smtClean="0"/>
          </a:p>
          <a:p>
            <a:endParaRPr lang="ar-SA" sz="3200" b="1" dirty="0" smtClean="0"/>
          </a:p>
          <a:p>
            <a:endParaRPr lang="ar-SA" sz="3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0" y="228600"/>
            <a:ext cx="8534400" cy="758825"/>
          </a:xfrm>
        </p:spPr>
        <p:txBody>
          <a:bodyPr>
            <a:noAutofit/>
          </a:bodyPr>
          <a:lstStyle/>
          <a:p>
            <a:pPr algn="r"/>
            <a:r>
              <a:rPr lang="ar-SA" sz="3600" b="1" u="sng" dirty="0" smtClean="0">
                <a:solidFill>
                  <a:srgbClr val="195781"/>
                </a:solidFill>
              </a:rPr>
              <a:t>المجال الاجتماعي :</a:t>
            </a:r>
            <a:endParaRPr lang="en-US" sz="3600" b="1" u="sng" dirty="0">
              <a:solidFill>
                <a:srgbClr val="195781"/>
              </a:solidFill>
            </a:endParaRPr>
          </a:p>
        </p:txBody>
      </p:sp>
      <p:sp>
        <p:nvSpPr>
          <p:cNvPr id="3" name="عنصر نائب للمحتوى 2"/>
          <p:cNvSpPr>
            <a:spLocks noGrp="1"/>
          </p:cNvSpPr>
          <p:nvPr>
            <p:ph sz="quarter" idx="4294967295"/>
          </p:nvPr>
        </p:nvSpPr>
        <p:spPr>
          <a:xfrm>
            <a:off x="142844" y="1000108"/>
            <a:ext cx="8786874" cy="5099067"/>
          </a:xfrm>
        </p:spPr>
        <p:txBody>
          <a:bodyPr>
            <a:normAutofit/>
          </a:bodyPr>
          <a:lstStyle/>
          <a:p>
            <a:pPr>
              <a:buNone/>
            </a:pPr>
            <a:r>
              <a:rPr lang="ar-SA" sz="3200" b="1" dirty="0" smtClean="0"/>
              <a:t>    </a:t>
            </a:r>
            <a:r>
              <a:rPr lang="ar-SA" sz="2800" b="1" dirty="0" smtClean="0"/>
              <a:t>نستطيع تناول دور الرعاية الاجتماعية في تنمية المجال الاجتماعي </a:t>
            </a:r>
            <a:endParaRPr lang="ar-SA" sz="2800" b="1" dirty="0" smtClean="0"/>
          </a:p>
          <a:p>
            <a:pPr>
              <a:buNone/>
            </a:pPr>
            <a:r>
              <a:rPr lang="ar-SA" sz="2800" b="1" u="sng" dirty="0" smtClean="0"/>
              <a:t> </a:t>
            </a:r>
            <a:r>
              <a:rPr lang="ar-SA" sz="2800" b="1" u="sng" dirty="0" smtClean="0"/>
              <a:t>   </a:t>
            </a:r>
            <a:r>
              <a:rPr lang="ar-SA" sz="2800" b="1" u="sng" dirty="0" smtClean="0"/>
              <a:t>من </a:t>
            </a:r>
            <a:r>
              <a:rPr lang="ar-SA" sz="2800" b="1" u="sng" dirty="0" smtClean="0"/>
              <a:t>خلال </a:t>
            </a:r>
            <a:r>
              <a:rPr lang="ar-SA" sz="2800" b="1" u="sng" dirty="0" smtClean="0">
                <a:solidFill>
                  <a:srgbClr val="C00000"/>
                </a:solidFill>
              </a:rPr>
              <a:t>اتجاهين</a:t>
            </a:r>
            <a:r>
              <a:rPr lang="ar-SA" sz="2800" b="1" u="sng" dirty="0" smtClean="0"/>
              <a:t> </a:t>
            </a:r>
            <a:r>
              <a:rPr lang="ar-SA" sz="2800" b="1" dirty="0" smtClean="0"/>
              <a:t>:</a:t>
            </a:r>
          </a:p>
          <a:p>
            <a:pPr>
              <a:buNone/>
            </a:pPr>
            <a:r>
              <a:rPr lang="ar-SA" sz="2800" b="1" dirty="0" smtClean="0">
                <a:solidFill>
                  <a:srgbClr val="195781"/>
                </a:solidFill>
              </a:rPr>
              <a:t>أولهما :</a:t>
            </a:r>
            <a:r>
              <a:rPr lang="ar-SA" sz="2800" b="1" dirty="0" smtClean="0"/>
              <a:t> دور الرعاية الاجتماعية في تنمية المجال الاجتماعي </a:t>
            </a:r>
            <a:r>
              <a:rPr lang="ar-SA" sz="2800" b="1" dirty="0" smtClean="0"/>
              <a:t>للفرد</a:t>
            </a:r>
            <a:endParaRPr lang="ar-SA" sz="2800" b="1" dirty="0" smtClean="0"/>
          </a:p>
          <a:p>
            <a:pPr>
              <a:buNone/>
            </a:pPr>
            <a:r>
              <a:rPr lang="ar-SA" sz="2800" b="1" dirty="0" smtClean="0">
                <a:solidFill>
                  <a:srgbClr val="195781"/>
                </a:solidFill>
              </a:rPr>
              <a:t>وثانيها </a:t>
            </a:r>
            <a:r>
              <a:rPr lang="ar-SA" sz="2800" b="1" dirty="0" smtClean="0">
                <a:solidFill>
                  <a:srgbClr val="195781"/>
                </a:solidFill>
              </a:rPr>
              <a:t>: </a:t>
            </a:r>
            <a:r>
              <a:rPr lang="ar-SA" sz="2800" b="1" dirty="0" smtClean="0"/>
              <a:t>هو دور الرعاية الاجتماعية في تنمية البيئة التي يعيش فيها الفرد (المجتمع).</a:t>
            </a:r>
          </a:p>
          <a:p>
            <a:pPr>
              <a:buNone/>
            </a:pPr>
            <a:r>
              <a:rPr lang="ar-SA" sz="2800" b="1" dirty="0" smtClean="0"/>
              <a:t>أما </a:t>
            </a:r>
            <a:r>
              <a:rPr lang="ar-SA" sz="2800" b="1" dirty="0" smtClean="0">
                <a:solidFill>
                  <a:srgbClr val="C00000"/>
                </a:solidFill>
              </a:rPr>
              <a:t>الأول</a:t>
            </a:r>
            <a:r>
              <a:rPr lang="ar-SA" sz="2800" b="1" dirty="0" smtClean="0"/>
              <a:t> فهو لا يختلف كثيراً عما سبق طرحه في دور الرعاية الاجتماعية في تنمية المجال النفسي ، وذلك لان تنمية المجال النفسي للفرد وتعزيز شخصيته ،وتدعيم ثقته بنفسه كلها أمور تساعد على تقوية علاقات الفرد الاجتماعية ، وبالتالي تنمية المجال الاجتماعي للفرد </a:t>
            </a:r>
            <a:r>
              <a:rPr lang="ar-SA" sz="2800" b="1" dirty="0" smtClean="0"/>
              <a:t>.</a:t>
            </a:r>
            <a:endParaRPr lang="en-US" sz="28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sz="quarter" idx="4294967295"/>
          </p:nvPr>
        </p:nvSpPr>
        <p:spPr>
          <a:xfrm>
            <a:off x="0" y="285750"/>
            <a:ext cx="9001156" cy="6072188"/>
          </a:xfrm>
        </p:spPr>
        <p:txBody>
          <a:bodyPr/>
          <a:lstStyle/>
          <a:p>
            <a:endParaRPr lang="ar-SA" dirty="0" smtClean="0"/>
          </a:p>
          <a:p>
            <a:endParaRPr lang="ar-SA" dirty="0" smtClean="0"/>
          </a:p>
          <a:p>
            <a:endParaRPr lang="ar-SA" dirty="0" smtClean="0"/>
          </a:p>
          <a:p>
            <a:endParaRPr lang="ar-SA" dirty="0"/>
          </a:p>
        </p:txBody>
      </p:sp>
      <p:sp>
        <p:nvSpPr>
          <p:cNvPr id="7" name="مستطيل 6"/>
          <p:cNvSpPr/>
          <p:nvPr/>
        </p:nvSpPr>
        <p:spPr>
          <a:xfrm>
            <a:off x="142844" y="214290"/>
            <a:ext cx="8858312" cy="6617196"/>
          </a:xfrm>
          <a:prstGeom prst="rect">
            <a:avLst/>
          </a:prstGeom>
        </p:spPr>
        <p:txBody>
          <a:bodyPr wrap="square">
            <a:spAutoFit/>
          </a:bodyPr>
          <a:lstStyle/>
          <a:p>
            <a:r>
              <a:rPr lang="ar-SA" sz="2800" b="1" dirty="0" smtClean="0"/>
              <a:t>ونركز في هذا المجال على دور الرعاية الاجتماعية في تنمية المجال الاجتماعي في </a:t>
            </a:r>
            <a:r>
              <a:rPr lang="ar-SA" sz="2800" b="1" dirty="0" smtClean="0">
                <a:solidFill>
                  <a:srgbClr val="0070C0"/>
                </a:solidFill>
              </a:rPr>
              <a:t>مفهومه الثاني  </a:t>
            </a:r>
            <a:r>
              <a:rPr lang="ar-SA" sz="2800" b="1" dirty="0" smtClean="0"/>
              <a:t>وهو </a:t>
            </a:r>
            <a:r>
              <a:rPr lang="ar-SA" sz="2800" b="1" u="sng" dirty="0" smtClean="0">
                <a:solidFill>
                  <a:srgbClr val="0070C0"/>
                </a:solidFill>
              </a:rPr>
              <a:t>تنمية البيئة التي يعيش فيها </a:t>
            </a:r>
            <a:r>
              <a:rPr lang="ar-SA" sz="2800" b="1" dirty="0" smtClean="0">
                <a:solidFill>
                  <a:srgbClr val="0070C0"/>
                </a:solidFill>
              </a:rPr>
              <a:t>الفرد . </a:t>
            </a:r>
          </a:p>
          <a:p>
            <a:r>
              <a:rPr lang="ar-SA" sz="2800" b="1" dirty="0" smtClean="0"/>
              <a:t> </a:t>
            </a:r>
            <a:r>
              <a:rPr lang="ar-SA" sz="2800" b="1" dirty="0" smtClean="0"/>
              <a:t>    </a:t>
            </a:r>
            <a:r>
              <a:rPr lang="ar-SA" sz="2800" b="1" dirty="0" smtClean="0"/>
              <a:t>    وبالذات </a:t>
            </a:r>
            <a:r>
              <a:rPr lang="ar-SA" sz="2800" b="1" dirty="0" smtClean="0"/>
              <a:t>برامج الرعاية الاجتماعية الموجهة لبعض الفئات:</a:t>
            </a:r>
          </a:p>
          <a:p>
            <a:r>
              <a:rPr lang="ar-SA" sz="2800" b="1" dirty="0" smtClean="0"/>
              <a:t>          ومن </a:t>
            </a:r>
            <a:r>
              <a:rPr lang="ar-SA" sz="2800" b="1" dirty="0" smtClean="0"/>
              <a:t>ذلك (</a:t>
            </a:r>
            <a:r>
              <a:rPr lang="ar-SA" sz="2800" b="1" dirty="0" smtClean="0">
                <a:solidFill>
                  <a:srgbClr val="0070C0"/>
                </a:solidFill>
              </a:rPr>
              <a:t>برامج الرعاية الاجتماعية الموجهة إلى </a:t>
            </a:r>
            <a:r>
              <a:rPr lang="ar-SA" sz="2800" b="1" dirty="0" smtClean="0"/>
              <a:t>)</a:t>
            </a:r>
          </a:p>
          <a:p>
            <a:r>
              <a:rPr lang="ar-SA" sz="3200" b="1" dirty="0" smtClean="0">
                <a:solidFill>
                  <a:srgbClr val="C00000"/>
                </a:solidFill>
              </a:rPr>
              <a:t>1</a:t>
            </a:r>
            <a:r>
              <a:rPr lang="ar-SA" sz="2800" b="1" dirty="0" smtClean="0">
                <a:solidFill>
                  <a:srgbClr val="C00000"/>
                </a:solidFill>
              </a:rPr>
              <a:t>/ </a:t>
            </a:r>
            <a:r>
              <a:rPr lang="ar-SA" sz="2800" b="1" dirty="0" smtClean="0">
                <a:solidFill>
                  <a:srgbClr val="C00000"/>
                </a:solidFill>
              </a:rPr>
              <a:t>( </a:t>
            </a:r>
            <a:r>
              <a:rPr lang="ar-SA" sz="3200" b="1" dirty="0" smtClean="0">
                <a:solidFill>
                  <a:srgbClr val="C00000"/>
                </a:solidFill>
              </a:rPr>
              <a:t>رعاية المعاقين ) </a:t>
            </a:r>
            <a:r>
              <a:rPr lang="ar-SA" sz="2800" b="1" dirty="0" smtClean="0"/>
              <a:t>لما لها من أبعاد اقتصادية خطيرة تكمن في </a:t>
            </a:r>
            <a:endParaRPr lang="ar-SA" sz="2800" b="1" dirty="0" smtClean="0"/>
          </a:p>
          <a:p>
            <a:r>
              <a:rPr lang="ar-SA" sz="2800" b="1" dirty="0" smtClean="0"/>
              <a:t>      أن هناك طاقات </a:t>
            </a:r>
            <a:r>
              <a:rPr lang="ar-SA" sz="2800" b="1" dirty="0" smtClean="0"/>
              <a:t>بشرية معطلة ومفقودة تعيش على هامش التنمية</a:t>
            </a:r>
          </a:p>
          <a:p>
            <a:r>
              <a:rPr lang="ar-SA" sz="2800" b="1" dirty="0" smtClean="0"/>
              <a:t>    ولا </a:t>
            </a:r>
            <a:r>
              <a:rPr lang="ar-SA" sz="2800" b="1" dirty="0" smtClean="0"/>
              <a:t>تقتصر مشكلة الإعاقة في أن المعاق لا يساهم بشكل إيجابي </a:t>
            </a:r>
            <a:endParaRPr lang="ar-SA" sz="2800" b="1" dirty="0" smtClean="0"/>
          </a:p>
          <a:p>
            <a:r>
              <a:rPr lang="ar-SA" sz="2800" b="1" dirty="0" smtClean="0"/>
              <a:t> </a:t>
            </a:r>
            <a:r>
              <a:rPr lang="ar-SA" sz="2800" b="1" dirty="0" smtClean="0"/>
              <a:t>   </a:t>
            </a:r>
            <a:r>
              <a:rPr lang="ar-SA" sz="2800" b="1" dirty="0" smtClean="0"/>
              <a:t>في مجريات </a:t>
            </a:r>
            <a:r>
              <a:rPr lang="ar-SA" sz="2800" b="1" dirty="0" smtClean="0"/>
              <a:t>التنمية، بل تتعداها إلى أن المعاقين يستنزفون موارد </a:t>
            </a:r>
            <a:endParaRPr lang="ar-SA" sz="2800" b="1" dirty="0" smtClean="0"/>
          </a:p>
          <a:p>
            <a:r>
              <a:rPr lang="ar-SA" sz="2800" b="1" dirty="0" smtClean="0"/>
              <a:t> </a:t>
            </a:r>
            <a:r>
              <a:rPr lang="ar-SA" sz="2800" b="1" dirty="0" smtClean="0"/>
              <a:t>   </a:t>
            </a:r>
            <a:r>
              <a:rPr lang="ar-SA" sz="2800" b="1" dirty="0" smtClean="0"/>
              <a:t>المجتمع </a:t>
            </a:r>
            <a:r>
              <a:rPr lang="ar-SA" sz="2800" b="1" dirty="0" smtClean="0"/>
              <a:t>فبدلا من أن تنفق هذه الموارد في تنمية المجتمع بشكل عام </a:t>
            </a:r>
            <a:endParaRPr lang="ar-SA" sz="2800" b="1" dirty="0" smtClean="0"/>
          </a:p>
          <a:p>
            <a:r>
              <a:rPr lang="ar-SA" sz="2800" b="1" dirty="0" smtClean="0"/>
              <a:t> </a:t>
            </a:r>
            <a:r>
              <a:rPr lang="ar-SA" sz="2800" b="1" dirty="0" smtClean="0"/>
              <a:t>    </a:t>
            </a:r>
            <a:r>
              <a:rPr lang="ar-SA" sz="2800" b="1" dirty="0" smtClean="0"/>
              <a:t>فإنها </a:t>
            </a:r>
            <a:r>
              <a:rPr lang="ar-SA" sz="2800" b="1" dirty="0" smtClean="0"/>
              <a:t>توجه لرعاية المعاقين دون أن يكون هناك مقابل من جانبهم .</a:t>
            </a:r>
          </a:p>
          <a:p>
            <a:r>
              <a:rPr lang="ar-SA" sz="2800" b="1" dirty="0" smtClean="0">
                <a:solidFill>
                  <a:srgbClr val="C00000"/>
                </a:solidFill>
              </a:rPr>
              <a:t>لذا</a:t>
            </a:r>
            <a:r>
              <a:rPr lang="ar-SA" sz="2800" b="1" dirty="0" smtClean="0"/>
              <a:t> فإن المجتمعات المعاصرة تولي المعاقين اهتماما خاصاً لتدفعهم إلى عجلة الإنتاج والعمل ، حتى يكونوا أفراداً لهم دور فعال في التنمية الاجتماعية بدلاً من أن يكونوا عالة عليها ، وقد ركزت برامج الرعاية الاجتماعية للمعاقين على </a:t>
            </a:r>
            <a:r>
              <a:rPr lang="ar-SA" sz="2800" b="1" dirty="0" smtClean="0">
                <a:solidFill>
                  <a:srgbClr val="C00000"/>
                </a:solidFill>
              </a:rPr>
              <a:t>أهمية التأهيل المهني </a:t>
            </a:r>
            <a:r>
              <a:rPr lang="ar-SA" sz="2800" b="1" dirty="0" smtClean="0"/>
              <a:t>حتى لا يكون المعاقين مجرد فئات مستهلكه وطاقات معطله , ولكن لهم دور في الإنتاج أيضا </a:t>
            </a:r>
            <a:r>
              <a:rPr lang="ar-SA" sz="2800" b="1" dirty="0" smtClean="0"/>
              <a:t>. </a:t>
            </a:r>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357158" y="285728"/>
            <a:ext cx="8572560" cy="6286544"/>
          </a:xfrm>
        </p:spPr>
        <p:txBody>
          <a:bodyPr>
            <a:normAutofit fontScale="92500" lnSpcReduction="20000"/>
          </a:bodyPr>
          <a:lstStyle/>
          <a:p>
            <a:r>
              <a:rPr lang="ar-SA" sz="3000" b="1" dirty="0" smtClean="0"/>
              <a:t>وقد قامت الباحثة (</a:t>
            </a:r>
            <a:r>
              <a:rPr lang="ar-SA" sz="3000" b="1" dirty="0" smtClean="0">
                <a:solidFill>
                  <a:srgbClr val="C00000"/>
                </a:solidFill>
              </a:rPr>
              <a:t>آمال قابل </a:t>
            </a:r>
            <a:r>
              <a:rPr lang="ar-SA" sz="3000" b="1" dirty="0" smtClean="0"/>
              <a:t>) بدراسة اتضح من خلالها أن توفير </a:t>
            </a:r>
            <a:endParaRPr lang="ar-SA" sz="3000" b="1" dirty="0" smtClean="0"/>
          </a:p>
          <a:p>
            <a:pPr>
              <a:buNone/>
            </a:pPr>
            <a:r>
              <a:rPr lang="ar-SA" sz="3000" b="1" dirty="0" smtClean="0"/>
              <a:t> </a:t>
            </a:r>
            <a:r>
              <a:rPr lang="ar-SA" sz="3000" b="1" dirty="0" smtClean="0"/>
              <a:t>    </a:t>
            </a:r>
            <a:r>
              <a:rPr lang="ar-SA" sz="3000" b="1" dirty="0" smtClean="0"/>
              <a:t>الرعاية </a:t>
            </a:r>
            <a:r>
              <a:rPr lang="ar-SA" sz="3000" b="1" dirty="0" smtClean="0"/>
              <a:t>الاجتماعية للكفيف ورفع مستواه التعليمي من خلال </a:t>
            </a:r>
            <a:r>
              <a:rPr lang="ar-SA" sz="3000" b="1" dirty="0" smtClean="0"/>
              <a:t>برامج</a:t>
            </a:r>
          </a:p>
          <a:p>
            <a:pPr>
              <a:buNone/>
            </a:pPr>
            <a:r>
              <a:rPr lang="ar-SA" sz="3000" b="1" dirty="0" smtClean="0"/>
              <a:t> </a:t>
            </a:r>
            <a:r>
              <a:rPr lang="ar-SA" sz="3000" b="1" dirty="0" smtClean="0"/>
              <a:t>     </a:t>
            </a:r>
            <a:r>
              <a:rPr lang="ar-SA" sz="3000" b="1" dirty="0" smtClean="0"/>
              <a:t>التأهيل </a:t>
            </a:r>
            <a:r>
              <a:rPr lang="ar-SA" sz="3000" b="1" dirty="0" smtClean="0"/>
              <a:t>المهني يؤدي إلى تعزيز دوره كفرد منتج في المجتمع ,حيث </a:t>
            </a:r>
            <a:endParaRPr lang="ar-SA" sz="3000" b="1" dirty="0" smtClean="0"/>
          </a:p>
          <a:p>
            <a:pPr>
              <a:buNone/>
            </a:pPr>
            <a:r>
              <a:rPr lang="ar-SA" sz="3000" b="1" dirty="0" smtClean="0"/>
              <a:t>      يتيح </a:t>
            </a:r>
            <a:r>
              <a:rPr lang="ar-SA" sz="3000" b="1" dirty="0" smtClean="0"/>
              <a:t>له ذلك الفرصة لإيجاد العمل المناسب , الذي يدر عليه دخلاً </a:t>
            </a:r>
            <a:endParaRPr lang="ar-SA" sz="3000" b="1" dirty="0" smtClean="0"/>
          </a:p>
          <a:p>
            <a:pPr>
              <a:buNone/>
            </a:pPr>
            <a:r>
              <a:rPr lang="ar-SA" sz="3000" b="1" dirty="0" smtClean="0"/>
              <a:t> </a:t>
            </a:r>
            <a:r>
              <a:rPr lang="ar-SA" sz="3000" b="1" dirty="0" smtClean="0"/>
              <a:t>       </a:t>
            </a:r>
            <a:r>
              <a:rPr lang="ar-SA" sz="3000" b="1" dirty="0" smtClean="0"/>
              <a:t>يدفع </a:t>
            </a:r>
            <a:r>
              <a:rPr lang="ar-SA" sz="3000" b="1" dirty="0" smtClean="0"/>
              <a:t>به إلى ممارسة حياته الاجتماعية كما يمارسها المبصرون .</a:t>
            </a:r>
          </a:p>
          <a:p>
            <a:r>
              <a:rPr lang="ar-SA" sz="3000" b="1" dirty="0" smtClean="0"/>
              <a:t>وذلك ينطبق أيضاً على نواحي الإعاقة الأخرى،لذلك نجد أن من ابرز برامج الرعاية الاجتماعية الموجهة لهذه الفئة هي </a:t>
            </a:r>
            <a:r>
              <a:rPr lang="ar-SA" sz="3000" b="1" dirty="0" smtClean="0">
                <a:solidFill>
                  <a:srgbClr val="C00000"/>
                </a:solidFill>
              </a:rPr>
              <a:t>برامج التأهيل المهني</a:t>
            </a:r>
          </a:p>
          <a:p>
            <a:pPr>
              <a:buNone/>
            </a:pPr>
            <a:r>
              <a:rPr lang="ar-SA" sz="3000" b="1" dirty="0" smtClean="0"/>
              <a:t>         ويمكن </a:t>
            </a:r>
            <a:r>
              <a:rPr lang="ar-SA" sz="3000" b="1" dirty="0" smtClean="0"/>
              <a:t>أن تجمل برامج التأهيل المهني </a:t>
            </a:r>
            <a:r>
              <a:rPr lang="ar-SA" sz="3000" b="1" dirty="0" smtClean="0">
                <a:solidFill>
                  <a:srgbClr val="0070C0"/>
                </a:solidFill>
              </a:rPr>
              <a:t>للمعاقين</a:t>
            </a:r>
            <a:r>
              <a:rPr lang="ar-SA" sz="3000" b="1" dirty="0" smtClean="0"/>
              <a:t> وتدريبهم </a:t>
            </a:r>
            <a:endParaRPr lang="ar-SA" sz="3000" b="1" dirty="0" smtClean="0"/>
          </a:p>
          <a:p>
            <a:pPr>
              <a:buNone/>
            </a:pPr>
            <a:r>
              <a:rPr lang="ar-SA" sz="3000" b="1" dirty="0" smtClean="0">
                <a:solidFill>
                  <a:srgbClr val="0070C0"/>
                </a:solidFill>
              </a:rPr>
              <a:t>         </a:t>
            </a:r>
            <a:r>
              <a:rPr lang="ar-SA" sz="3000" b="1" u="sng" dirty="0" smtClean="0">
                <a:solidFill>
                  <a:srgbClr val="0070C0"/>
                </a:solidFill>
              </a:rPr>
              <a:t>في </a:t>
            </a:r>
            <a:r>
              <a:rPr lang="ar-SA" sz="3000" b="1" u="sng" dirty="0" smtClean="0">
                <a:solidFill>
                  <a:srgbClr val="0070C0"/>
                </a:solidFill>
              </a:rPr>
              <a:t>الخطوات التالية: </a:t>
            </a:r>
          </a:p>
          <a:p>
            <a:pPr>
              <a:buNone/>
            </a:pPr>
            <a:r>
              <a:rPr lang="ar-SA" sz="3000" b="1" dirty="0" smtClean="0"/>
              <a:t>     </a:t>
            </a:r>
            <a:r>
              <a:rPr lang="ar-SA" sz="3000" b="1" dirty="0" smtClean="0"/>
              <a:t>1/ </a:t>
            </a:r>
            <a:r>
              <a:rPr lang="ar-SA" sz="3000" b="1" dirty="0" smtClean="0"/>
              <a:t>حصر أعداد المعاقين ونوعياتهم في المجتمع.</a:t>
            </a:r>
          </a:p>
          <a:p>
            <a:pPr>
              <a:buNone/>
            </a:pPr>
            <a:r>
              <a:rPr lang="ar-SA" sz="3000" b="1" dirty="0" smtClean="0">
                <a:solidFill>
                  <a:srgbClr val="C00000"/>
                </a:solidFill>
              </a:rPr>
              <a:t> </a:t>
            </a:r>
            <a:r>
              <a:rPr lang="ar-SA" sz="3000" b="1" dirty="0" smtClean="0">
                <a:solidFill>
                  <a:srgbClr val="C00000"/>
                </a:solidFill>
              </a:rPr>
              <a:t>   </a:t>
            </a:r>
            <a:r>
              <a:rPr lang="ar-SA" sz="3000" b="1" dirty="0" smtClean="0">
                <a:solidFill>
                  <a:srgbClr val="C00000"/>
                </a:solidFill>
              </a:rPr>
              <a:t> </a:t>
            </a:r>
            <a:r>
              <a:rPr lang="ar-SA" sz="3000" b="1" dirty="0" smtClean="0"/>
              <a:t>2/ تحديد الأعمال التي يمكن أن تسند إليهم ومدى توفرها في المجتمع.</a:t>
            </a:r>
          </a:p>
          <a:p>
            <a:pPr>
              <a:buNone/>
            </a:pPr>
            <a:r>
              <a:rPr lang="ar-SA" sz="3000" b="1" dirty="0" smtClean="0"/>
              <a:t>        3/ </a:t>
            </a:r>
            <a:r>
              <a:rPr lang="ar-SA" sz="3000" b="1" dirty="0" smtClean="0"/>
              <a:t>إيجاد فرص العمل المناسبة للمعاق حسب قدراته واحتياطات سوق العمل </a:t>
            </a:r>
          </a:p>
          <a:p>
            <a:pPr>
              <a:buNone/>
            </a:pPr>
            <a:r>
              <a:rPr lang="ar-SA" sz="3000" b="1" dirty="0" smtClean="0"/>
              <a:t>    4/ </a:t>
            </a:r>
            <a:r>
              <a:rPr lang="ar-SA" sz="3000" b="1" dirty="0" smtClean="0"/>
              <a:t>إنشاء مصانع ذات مواصفات خاصة تناسب المعاقين تعويقا شديداً .</a:t>
            </a:r>
          </a:p>
          <a:p>
            <a:pPr>
              <a:buNone/>
            </a:pPr>
            <a:r>
              <a:rPr lang="ar-SA" sz="3000" b="1" dirty="0" smtClean="0"/>
              <a:t>       5</a:t>
            </a:r>
            <a:r>
              <a:rPr lang="ar-SA" sz="3000" b="1" dirty="0" smtClean="0"/>
              <a:t>/ </a:t>
            </a:r>
            <a:r>
              <a:rPr lang="ar-SA" sz="3000" b="1" dirty="0" smtClean="0"/>
              <a:t>إنشاء برامج تدريب لرفع مستوى الأداء لدى المعاقين.</a:t>
            </a:r>
          </a:p>
          <a:p>
            <a:endParaRPr lang="ar-SA" sz="3000" b="1" dirty="0">
              <a:solidFill>
                <a:srgbClr val="C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214282" y="285728"/>
            <a:ext cx="8572560" cy="6215106"/>
          </a:xfrm>
        </p:spPr>
        <p:txBody>
          <a:bodyPr>
            <a:normAutofit fontScale="85000" lnSpcReduction="20000"/>
          </a:bodyPr>
          <a:lstStyle/>
          <a:p>
            <a:pPr>
              <a:buNone/>
            </a:pPr>
            <a:r>
              <a:rPr lang="ar-SA" sz="3000" b="1" dirty="0" smtClean="0">
                <a:solidFill>
                  <a:srgbClr val="C00000"/>
                </a:solidFill>
              </a:rPr>
              <a:t>2/ </a:t>
            </a:r>
            <a:r>
              <a:rPr lang="ar-SA" sz="3000" b="1" dirty="0" smtClean="0"/>
              <a:t>مساهمة الرعاية الاجتماعية في مجال </a:t>
            </a:r>
            <a:r>
              <a:rPr lang="ar-SA" sz="3500" b="1" dirty="0" smtClean="0">
                <a:solidFill>
                  <a:srgbClr val="C00000"/>
                </a:solidFill>
              </a:rPr>
              <a:t>(</a:t>
            </a:r>
            <a:r>
              <a:rPr lang="ar-SA" sz="3500" b="1" dirty="0" smtClean="0">
                <a:solidFill>
                  <a:srgbClr val="C00000"/>
                </a:solidFill>
              </a:rPr>
              <a:t> رعاية </a:t>
            </a:r>
            <a:r>
              <a:rPr lang="ar-SA" sz="3500" b="1" dirty="0" smtClean="0">
                <a:solidFill>
                  <a:srgbClr val="C00000"/>
                </a:solidFill>
              </a:rPr>
              <a:t>الأحداث </a:t>
            </a:r>
            <a:r>
              <a:rPr lang="ar-SA" sz="3500" b="1" dirty="0" smtClean="0">
                <a:solidFill>
                  <a:srgbClr val="C00000"/>
                </a:solidFill>
              </a:rPr>
              <a:t>الجانحين) </a:t>
            </a:r>
          </a:p>
          <a:p>
            <a:pPr>
              <a:buNone/>
            </a:pPr>
            <a:r>
              <a:rPr lang="ar-SA" sz="3000" b="1" dirty="0" smtClean="0"/>
              <a:t>وهي</a:t>
            </a:r>
            <a:r>
              <a:rPr lang="ar-SA" sz="3000" b="1" dirty="0" smtClean="0">
                <a:solidFill>
                  <a:srgbClr val="0070C0"/>
                </a:solidFill>
              </a:rPr>
              <a:t> </a:t>
            </a:r>
            <a:r>
              <a:rPr lang="ar-SA" sz="3000" b="1" dirty="0" smtClean="0"/>
              <a:t>فئة </a:t>
            </a:r>
            <a:r>
              <a:rPr lang="ar-SA" sz="3000" b="1" dirty="0" smtClean="0"/>
              <a:t>تخلق الاضطراب في المجتمع وتؤدي إلى زعزعة الأمن فيه </a:t>
            </a:r>
            <a:r>
              <a:rPr lang="ar-SA" sz="3000" b="1" dirty="0" smtClean="0"/>
              <a:t>فالجرائم </a:t>
            </a:r>
            <a:r>
              <a:rPr lang="ar-SA" sz="3000" b="1" dirty="0" smtClean="0"/>
              <a:t>التي تقوم بها هذه الفئة ترهق كاهل المجتمع ، فهم فئة </a:t>
            </a:r>
            <a:r>
              <a:rPr lang="ar-SA" sz="3000" b="1" dirty="0" smtClean="0"/>
              <a:t>تتطلب </a:t>
            </a:r>
            <a:r>
              <a:rPr lang="ar-SA" sz="3000" b="1" dirty="0" smtClean="0"/>
              <a:t>الإصلاح والرعاية لكي تصبح منتجة تساهم في تنمية المجتمع وليس في هدم كيانه وزعزعة بنيانه ، لذلك نجد أن برامج الرعاية الاجتماعية الموجهة لهذه الفئة كثيرة وهي تهدف </a:t>
            </a:r>
            <a:r>
              <a:rPr lang="ar-SA" sz="3000" b="1" dirty="0" smtClean="0"/>
              <a:t>للإصلاح ، </a:t>
            </a:r>
            <a:r>
              <a:rPr lang="ar-SA" sz="3000" b="1" dirty="0" smtClean="0"/>
              <a:t>حيث أن الانحراف </a:t>
            </a:r>
            <a:endParaRPr lang="ar-SA" sz="3000" b="1" dirty="0" smtClean="0"/>
          </a:p>
          <a:p>
            <a:pPr>
              <a:buNone/>
            </a:pPr>
            <a:r>
              <a:rPr lang="ar-SA" sz="3000" b="1" dirty="0" smtClean="0"/>
              <a:t> </a:t>
            </a:r>
            <a:r>
              <a:rPr lang="ar-SA" sz="3000" b="1" dirty="0" smtClean="0"/>
              <a:t>   </a:t>
            </a:r>
            <a:r>
              <a:rPr lang="ar-SA" sz="3000" b="1" dirty="0" smtClean="0"/>
              <a:t>يهدد </a:t>
            </a:r>
            <a:r>
              <a:rPr lang="ar-SA" sz="3000" b="1" dirty="0" smtClean="0"/>
              <a:t>أمن واستقرار المجتمع وبالتالي يقلل من إنتاجية أفراده ، فالفرد غير الآمن على حياته وممتلكاته لا يستطيع إجادة عمله ومن ثم تقل إنتاجيته .</a:t>
            </a:r>
          </a:p>
          <a:p>
            <a:pPr>
              <a:buNone/>
            </a:pPr>
            <a:r>
              <a:rPr lang="ar-SA" sz="3000" b="1" dirty="0" smtClean="0"/>
              <a:t>  ويتمثل اهتمام برامج الرعاية الاجتماعية في </a:t>
            </a:r>
            <a:r>
              <a:rPr lang="ar-SA" sz="3000" b="1" dirty="0" smtClean="0">
                <a:solidFill>
                  <a:srgbClr val="C00000"/>
                </a:solidFill>
              </a:rPr>
              <a:t>برامج الرعاية المهنية</a:t>
            </a:r>
          </a:p>
          <a:p>
            <a:pPr>
              <a:buNone/>
            </a:pPr>
            <a:r>
              <a:rPr lang="ar-SA" sz="3000" b="1" dirty="0" smtClean="0"/>
              <a:t>    حيث تعمل المؤسسات على علاج </a:t>
            </a:r>
            <a:r>
              <a:rPr lang="ar-SA" sz="3000" b="1" dirty="0" smtClean="0">
                <a:solidFill>
                  <a:srgbClr val="0070C0"/>
                </a:solidFill>
              </a:rPr>
              <a:t>الحدث المنحرف </a:t>
            </a:r>
            <a:r>
              <a:rPr lang="ar-SA" sz="3000" b="1" dirty="0" smtClean="0"/>
              <a:t>من خلال عدد من الوسائل المختلفة ويعد( </a:t>
            </a:r>
            <a:r>
              <a:rPr lang="ar-SA" sz="3000" b="1" dirty="0" smtClean="0">
                <a:solidFill>
                  <a:srgbClr val="C00000"/>
                </a:solidFill>
              </a:rPr>
              <a:t>التدريب والرعاية المهنية</a:t>
            </a:r>
            <a:r>
              <a:rPr lang="ar-SA" sz="3000" b="1" dirty="0" smtClean="0"/>
              <a:t>) من أهمها وذلك بهدف إكسابهم مهنة يعملون بها ويصبحون أفرادا منتجين ، والعمل على تنمية قدراتهم ومهاراتهم من خلال تدريبهم على مزاولة الأعمال التي تتناسب مع ميولهم وإمكانا تهم وذلك باستخدام ( ا</a:t>
            </a:r>
            <a:r>
              <a:rPr lang="ar-SA" sz="3000" b="1" dirty="0" smtClean="0">
                <a:solidFill>
                  <a:srgbClr val="C00000"/>
                </a:solidFill>
              </a:rPr>
              <a:t>لورش</a:t>
            </a:r>
            <a:r>
              <a:rPr lang="ar-SA" sz="3000" b="1" dirty="0" smtClean="0"/>
              <a:t> )أثناء وجودهم بالمؤسسة ، </a:t>
            </a:r>
            <a:r>
              <a:rPr lang="ar-SA" sz="3000" b="1" dirty="0" smtClean="0"/>
              <a:t>واستخدام</a:t>
            </a:r>
          </a:p>
          <a:p>
            <a:pPr>
              <a:buNone/>
            </a:pPr>
            <a:r>
              <a:rPr lang="ar-SA" sz="3000" b="1" dirty="0" smtClean="0"/>
              <a:t> </a:t>
            </a:r>
            <a:r>
              <a:rPr lang="ar-SA" sz="3000" b="1" dirty="0" smtClean="0"/>
              <a:t>  </a:t>
            </a:r>
            <a:r>
              <a:rPr lang="ar-SA" sz="3000" b="1" dirty="0" smtClean="0"/>
              <a:t>( </a:t>
            </a:r>
            <a:r>
              <a:rPr lang="ar-SA" sz="3000" b="1" dirty="0" smtClean="0">
                <a:solidFill>
                  <a:srgbClr val="C00000"/>
                </a:solidFill>
              </a:rPr>
              <a:t>الإمكانات المتاحة في المجتمع</a:t>
            </a:r>
            <a:r>
              <a:rPr lang="ar-SA" sz="3000" b="1" dirty="0" smtClean="0"/>
              <a:t>) لإكساب الحدث مهنة تساعده في كسب </a:t>
            </a:r>
            <a:endParaRPr lang="ar-SA" sz="3000" b="1" dirty="0" smtClean="0"/>
          </a:p>
          <a:p>
            <a:pPr>
              <a:buNone/>
            </a:pPr>
            <a:r>
              <a:rPr lang="ar-SA" sz="3000" b="1" dirty="0" smtClean="0"/>
              <a:t> </a:t>
            </a:r>
            <a:r>
              <a:rPr lang="ar-SA" sz="3000" b="1" dirty="0" smtClean="0"/>
              <a:t>      </a:t>
            </a:r>
            <a:r>
              <a:rPr lang="ar-SA" sz="3000" b="1" dirty="0" smtClean="0"/>
              <a:t>قوت </a:t>
            </a:r>
            <a:r>
              <a:rPr lang="ar-SA" sz="3000" b="1" dirty="0" smtClean="0"/>
              <a:t>يومه والاعتماد على نفسه .</a:t>
            </a:r>
          </a:p>
          <a:p>
            <a:pPr>
              <a:buNone/>
            </a:pPr>
            <a:endParaRPr lang="ar-SA" sz="2800"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515938" y="642918"/>
            <a:ext cx="8270904" cy="5884882"/>
          </a:xfrm>
        </p:spPr>
        <p:txBody>
          <a:bodyPr>
            <a:normAutofit fontScale="92500" lnSpcReduction="20000"/>
          </a:bodyPr>
          <a:lstStyle/>
          <a:p>
            <a:r>
              <a:rPr lang="ar-SA" sz="2800" b="1" dirty="0" smtClean="0">
                <a:solidFill>
                  <a:srgbClr val="C00000"/>
                </a:solidFill>
              </a:rPr>
              <a:t>3 </a:t>
            </a:r>
            <a:r>
              <a:rPr lang="ar-SA" sz="3000" b="1" dirty="0" smtClean="0">
                <a:solidFill>
                  <a:srgbClr val="C00000"/>
                </a:solidFill>
              </a:rPr>
              <a:t>/   </a:t>
            </a:r>
            <a:r>
              <a:rPr lang="ar-SA" sz="3000" b="1" dirty="0" smtClean="0"/>
              <a:t>برامج الرعاية الاجتماعية الموجهة </a:t>
            </a:r>
            <a:r>
              <a:rPr lang="ar-SA" sz="3000" b="1" dirty="0" smtClean="0">
                <a:solidFill>
                  <a:srgbClr val="C00000"/>
                </a:solidFill>
              </a:rPr>
              <a:t>( </a:t>
            </a:r>
            <a:r>
              <a:rPr lang="ar-SA" sz="3500" b="1" dirty="0" smtClean="0">
                <a:solidFill>
                  <a:srgbClr val="C00000"/>
                </a:solidFill>
              </a:rPr>
              <a:t>لانحراف الكبار) </a:t>
            </a:r>
            <a:endParaRPr lang="ar-SA" sz="3000" b="1" dirty="0" smtClean="0">
              <a:solidFill>
                <a:srgbClr val="C00000"/>
              </a:solidFill>
            </a:endParaRPr>
          </a:p>
          <a:p>
            <a:pPr>
              <a:buNone/>
            </a:pPr>
            <a:r>
              <a:rPr lang="ar-SA" sz="3000" b="1" dirty="0" smtClean="0">
                <a:solidFill>
                  <a:srgbClr val="C00000"/>
                </a:solidFill>
              </a:rPr>
              <a:t>   </a:t>
            </a:r>
            <a:r>
              <a:rPr lang="ar-SA" sz="3000" b="1" dirty="0" smtClean="0"/>
              <a:t> </a:t>
            </a:r>
            <a:r>
              <a:rPr lang="ar-SA" sz="3000" b="1" dirty="0" smtClean="0"/>
              <a:t>والتي تسير على نفس المنهج السابق ولكن مع بعض الاختلافات </a:t>
            </a:r>
            <a:endParaRPr lang="ar-SA" sz="3000" b="1" dirty="0" smtClean="0"/>
          </a:p>
          <a:p>
            <a:pPr>
              <a:buNone/>
            </a:pPr>
            <a:r>
              <a:rPr lang="ar-SA" sz="3000" b="1" dirty="0" smtClean="0"/>
              <a:t> </a:t>
            </a:r>
            <a:r>
              <a:rPr lang="ar-SA" sz="3000" b="1" dirty="0" smtClean="0"/>
              <a:t>  </a:t>
            </a:r>
            <a:r>
              <a:rPr lang="ar-SA" sz="3000" b="1" dirty="0" smtClean="0"/>
              <a:t> </a:t>
            </a:r>
            <a:r>
              <a:rPr lang="ar-SA" sz="3000" b="1" dirty="0" smtClean="0"/>
              <a:t>فللجريمة خطرها على سلامة المجتمع واطمئنانه , وترسل المحاكم </a:t>
            </a:r>
            <a:r>
              <a:rPr lang="ar-SA" sz="3000" b="1" dirty="0" smtClean="0"/>
              <a:t>والشرطة </a:t>
            </a:r>
            <a:r>
              <a:rPr lang="ar-SA" sz="3000" b="1" dirty="0" smtClean="0"/>
              <a:t>يومياً آلاف المذنبين إلى مختلف السجون .</a:t>
            </a:r>
          </a:p>
          <a:p>
            <a:pPr>
              <a:buNone/>
            </a:pPr>
            <a:r>
              <a:rPr lang="ar-SA" sz="3000" b="1" dirty="0" smtClean="0"/>
              <a:t>    وهؤلاء </a:t>
            </a:r>
            <a:r>
              <a:rPr lang="ar-SA" sz="3000" b="1" dirty="0" smtClean="0"/>
              <a:t>المذنبين في حاجة ماسه لإصلاح وتأهيل، ولم تبخل عليهم الرعاية الاجتماعية بذلك بل أولتهم الكثير من الاهتمام .</a:t>
            </a:r>
          </a:p>
          <a:p>
            <a:endParaRPr lang="ar-SA" sz="3000" b="1" dirty="0" smtClean="0"/>
          </a:p>
          <a:p>
            <a:r>
              <a:rPr lang="ar-SA" sz="3000" b="1" dirty="0" smtClean="0"/>
              <a:t>فالسجون الحديثة تولي </a:t>
            </a:r>
            <a:r>
              <a:rPr lang="ar-SA" sz="3000" b="1" dirty="0" smtClean="0">
                <a:solidFill>
                  <a:srgbClr val="C00000"/>
                </a:solidFill>
              </a:rPr>
              <a:t>البرامج التربوية والمهنية </a:t>
            </a:r>
            <a:r>
              <a:rPr lang="ar-SA" sz="3000" b="1" dirty="0" smtClean="0"/>
              <a:t>أهمية كبيرة </a:t>
            </a:r>
            <a:r>
              <a:rPr lang="ar-SA" sz="3000" b="1" dirty="0" smtClean="0"/>
              <a:t>خاصة </a:t>
            </a:r>
            <a:r>
              <a:rPr lang="ar-SA" sz="3000" b="1" dirty="0" smtClean="0"/>
              <a:t>أن هناك عدداً كبيراً من المسجونين يجمعون بين الأمية وعدم إتقان مهنة يزاولونها ، ولذلك أنشأت السجون </a:t>
            </a:r>
            <a:r>
              <a:rPr lang="ar-SA" sz="3000" b="1" dirty="0" smtClean="0">
                <a:solidFill>
                  <a:srgbClr val="C00000"/>
                </a:solidFill>
              </a:rPr>
              <a:t>مراكز </a:t>
            </a:r>
            <a:r>
              <a:rPr lang="ar-SA" sz="3000" b="1" dirty="0" smtClean="0">
                <a:solidFill>
                  <a:srgbClr val="C00000"/>
                </a:solidFill>
              </a:rPr>
              <a:t>خاصة للتدريب المهني  </a:t>
            </a:r>
            <a:r>
              <a:rPr lang="ar-SA" sz="3000" b="1" dirty="0" smtClean="0"/>
              <a:t>يتعلم السجناء من خلالها حرفاً يستطيعون بواسطتها كسب رزقهم </a:t>
            </a:r>
          </a:p>
          <a:p>
            <a:pPr>
              <a:buNone/>
            </a:pPr>
            <a:r>
              <a:rPr lang="ar-SA" sz="3000" b="1" dirty="0" smtClean="0"/>
              <a:t>     بدلاً من اللجوء للجريمة والانحراف.</a:t>
            </a:r>
          </a:p>
          <a:p>
            <a:endParaRPr lang="ar-SA" sz="3000" b="1" dirty="0" smtClean="0"/>
          </a:p>
          <a:p>
            <a:r>
              <a:rPr lang="ar-SA" sz="2800" b="1" dirty="0" smtClean="0"/>
              <a:t/>
            </a:r>
            <a:br>
              <a:rPr lang="ar-SA" sz="2800" b="1" dirty="0" smtClean="0"/>
            </a:b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28600"/>
            <a:ext cx="8072494" cy="5343540"/>
          </a:xfrm>
        </p:spPr>
        <p:txBody>
          <a:bodyPr>
            <a:noAutofit/>
          </a:bodyPr>
          <a:lstStyle/>
          <a:p>
            <a:r>
              <a:rPr lang="ar-SA" sz="3200" b="1" dirty="0" smtClean="0">
                <a:solidFill>
                  <a:srgbClr val="C00000"/>
                </a:solidFill>
              </a:rPr>
              <a:t>4</a:t>
            </a:r>
            <a:r>
              <a:rPr lang="ar-SA" sz="2800" b="1" dirty="0" smtClean="0">
                <a:solidFill>
                  <a:srgbClr val="C00000"/>
                </a:solidFill>
              </a:rPr>
              <a:t>/ </a:t>
            </a:r>
            <a:r>
              <a:rPr lang="ar-SA" sz="2800" b="1" dirty="0" smtClean="0">
                <a:solidFill>
                  <a:schemeClr val="tx1"/>
                </a:solidFill>
              </a:rPr>
              <a:t>ولم تهمل برامج الرعاية الاجتماعية </a:t>
            </a:r>
            <a:r>
              <a:rPr lang="ar-SA" sz="2800" b="1" dirty="0" smtClean="0">
                <a:solidFill>
                  <a:srgbClr val="C00000"/>
                </a:solidFill>
              </a:rPr>
              <a:t>(رعاية </a:t>
            </a:r>
            <a:r>
              <a:rPr lang="ar-SA" sz="2800" b="1" dirty="0" smtClean="0">
                <a:solidFill>
                  <a:srgbClr val="C00000"/>
                </a:solidFill>
              </a:rPr>
              <a:t>المتسولين </a:t>
            </a:r>
            <a:r>
              <a:rPr lang="ar-SA" sz="2800" b="1" dirty="0" smtClean="0">
                <a:solidFill>
                  <a:srgbClr val="C00000"/>
                </a:solidFill>
              </a:rPr>
              <a:t>)</a:t>
            </a:r>
            <a:br>
              <a:rPr lang="ar-SA" sz="2800" b="1" dirty="0" smtClean="0">
                <a:solidFill>
                  <a:srgbClr val="C00000"/>
                </a:solidFill>
              </a:rPr>
            </a:br>
            <a:r>
              <a:rPr lang="ar-SA" sz="2800" b="1" dirty="0" smtClean="0">
                <a:solidFill>
                  <a:schemeClr val="tx1"/>
                </a:solidFill>
              </a:rPr>
              <a:t/>
            </a:r>
            <a:br>
              <a:rPr lang="ar-SA" sz="2800" b="1" dirty="0" smtClean="0">
                <a:solidFill>
                  <a:schemeClr val="tx1"/>
                </a:solidFill>
              </a:rPr>
            </a:br>
            <a:r>
              <a:rPr lang="ar-SA" sz="2800" b="1" dirty="0" smtClean="0">
                <a:solidFill>
                  <a:schemeClr val="tx1"/>
                </a:solidFill>
              </a:rPr>
              <a:t> </a:t>
            </a:r>
            <a:r>
              <a:rPr lang="ar-SA" sz="2800" b="1" dirty="0" smtClean="0">
                <a:solidFill>
                  <a:schemeClr val="tx1"/>
                </a:solidFill>
              </a:rPr>
              <a:t> </a:t>
            </a:r>
            <a:r>
              <a:rPr lang="ar-SA" sz="2800" b="1" dirty="0" smtClean="0">
                <a:solidFill>
                  <a:schemeClr val="tx1"/>
                </a:solidFill>
              </a:rPr>
              <a:t>لأنهم فئة تعيش على كاهل المجتمع دون إسهام منها في تنميته </a:t>
            </a:r>
            <a:r>
              <a:rPr lang="ar-SA" sz="2800" b="1" dirty="0" smtClean="0">
                <a:solidFill>
                  <a:schemeClr val="tx1"/>
                </a:solidFill>
              </a:rPr>
              <a:t/>
            </a:r>
            <a:br>
              <a:rPr lang="ar-SA" sz="2800" b="1" dirty="0" smtClean="0">
                <a:solidFill>
                  <a:schemeClr val="tx1"/>
                </a:solidFill>
              </a:rPr>
            </a:br>
            <a:r>
              <a:rPr lang="ar-SA" sz="2800" b="1" dirty="0" smtClean="0">
                <a:solidFill>
                  <a:schemeClr val="tx1"/>
                </a:solidFill>
              </a:rPr>
              <a:t/>
            </a:r>
            <a:br>
              <a:rPr lang="ar-SA" sz="2800" b="1" dirty="0" smtClean="0">
                <a:solidFill>
                  <a:schemeClr val="tx1"/>
                </a:solidFill>
              </a:rPr>
            </a:br>
            <a:r>
              <a:rPr lang="ar-SA" sz="2800" b="1" dirty="0" smtClean="0">
                <a:solidFill>
                  <a:schemeClr val="tx1"/>
                </a:solidFill>
              </a:rPr>
              <a:t> </a:t>
            </a:r>
            <a:r>
              <a:rPr lang="ar-SA" sz="2800" b="1" dirty="0" smtClean="0">
                <a:solidFill>
                  <a:schemeClr val="tx1"/>
                </a:solidFill>
              </a:rPr>
              <a:t>فأولتهم برامج الرعاية الاجتماعية (</a:t>
            </a:r>
            <a:r>
              <a:rPr lang="ar-SA" sz="2800" b="1" dirty="0" smtClean="0">
                <a:solidFill>
                  <a:srgbClr val="0070C0"/>
                </a:solidFill>
              </a:rPr>
              <a:t>برامج خاصة </a:t>
            </a:r>
            <a:r>
              <a:rPr lang="ar-SA" sz="2800" b="1" dirty="0" smtClean="0">
                <a:solidFill>
                  <a:schemeClr val="tx1"/>
                </a:solidFill>
              </a:rPr>
              <a:t>).</a:t>
            </a:r>
            <a:br>
              <a:rPr lang="ar-SA" sz="2800" b="1" dirty="0" smtClean="0">
                <a:solidFill>
                  <a:schemeClr val="tx1"/>
                </a:solidFill>
              </a:rPr>
            </a:br>
            <a:r>
              <a:rPr lang="ar-SA" sz="2800" b="1" dirty="0" smtClean="0">
                <a:solidFill>
                  <a:schemeClr val="tx1"/>
                </a:solidFill>
              </a:rPr>
              <a:t/>
            </a:r>
            <a:br>
              <a:rPr lang="ar-SA" sz="2800" b="1" dirty="0" smtClean="0">
                <a:solidFill>
                  <a:schemeClr val="tx1"/>
                </a:solidFill>
              </a:rPr>
            </a:br>
            <a:r>
              <a:rPr lang="ar-SA" sz="2800" b="1" dirty="0" smtClean="0">
                <a:solidFill>
                  <a:schemeClr val="tx1"/>
                </a:solidFill>
              </a:rPr>
              <a:t>ـ </a:t>
            </a:r>
            <a:r>
              <a:rPr lang="ar-SA" sz="2800" b="1" dirty="0" smtClean="0">
                <a:solidFill>
                  <a:schemeClr val="tx1"/>
                </a:solidFill>
              </a:rPr>
              <a:t>حيث يودع المتسول في مؤسسات إيوائية ويتمتع داخل </a:t>
            </a:r>
            <a:r>
              <a:rPr lang="ar-SA" sz="2800" b="1" dirty="0" smtClean="0">
                <a:solidFill>
                  <a:schemeClr val="tx1"/>
                </a:solidFill>
              </a:rPr>
              <a:t>المؤسسات</a:t>
            </a:r>
            <a:br>
              <a:rPr lang="ar-SA" sz="2800" b="1" dirty="0" smtClean="0">
                <a:solidFill>
                  <a:schemeClr val="tx1"/>
                </a:solidFill>
              </a:rPr>
            </a:br>
            <a:r>
              <a:rPr lang="ar-SA" sz="2800" b="1" dirty="0" smtClean="0">
                <a:solidFill>
                  <a:schemeClr val="tx1"/>
                </a:solidFill>
              </a:rPr>
              <a:t/>
            </a:r>
            <a:br>
              <a:rPr lang="ar-SA" sz="2800" b="1" dirty="0" smtClean="0">
                <a:solidFill>
                  <a:schemeClr val="tx1"/>
                </a:solidFill>
              </a:rPr>
            </a:br>
            <a:r>
              <a:rPr lang="ar-SA" sz="2800" b="1" dirty="0" smtClean="0">
                <a:solidFill>
                  <a:schemeClr val="tx1"/>
                </a:solidFill>
              </a:rPr>
              <a:t> </a:t>
            </a:r>
            <a:r>
              <a:rPr lang="ar-SA" sz="2800" b="1" dirty="0" smtClean="0">
                <a:solidFill>
                  <a:schemeClr val="tx1"/>
                </a:solidFill>
              </a:rPr>
              <a:t>بالعديد من الخدمات ، وما يهمنا منها في هذا </a:t>
            </a:r>
            <a:r>
              <a:rPr lang="ar-SA" sz="2800" b="1" dirty="0" smtClean="0">
                <a:solidFill>
                  <a:schemeClr val="tx1"/>
                </a:solidFill>
              </a:rPr>
              <a:t>المجال </a:t>
            </a:r>
            <a:r>
              <a:rPr lang="ar-SA" sz="2800" b="1" dirty="0" smtClean="0">
                <a:solidFill>
                  <a:schemeClr val="tx1"/>
                </a:solidFill>
              </a:rPr>
              <a:t>ـ </a:t>
            </a:r>
            <a:r>
              <a:rPr lang="ar-SA" sz="2800" b="1" dirty="0" smtClean="0">
                <a:solidFill>
                  <a:schemeClr val="tx1"/>
                </a:solidFill>
              </a:rPr>
              <a:t> </a:t>
            </a:r>
            <a:r>
              <a:rPr lang="ar-SA" sz="2800" b="1" dirty="0" smtClean="0">
                <a:solidFill>
                  <a:schemeClr val="tx1"/>
                </a:solidFill>
              </a:rPr>
              <a:t>التأهيل المهني , والتدريب على أحد المهن الملائمة لقدراته </a:t>
            </a:r>
            <a:r>
              <a:rPr lang="ar-SA" sz="2800" b="1" dirty="0" smtClean="0">
                <a:solidFill>
                  <a:schemeClr val="tx1"/>
                </a:solidFill>
              </a:rPr>
              <a:t>ورغباته </a:t>
            </a:r>
            <a:r>
              <a:rPr lang="ar-SA" sz="2800" b="1" dirty="0" smtClean="0">
                <a:solidFill>
                  <a:schemeClr val="tx1"/>
                </a:solidFill>
              </a:rPr>
              <a:t>وميوله لمساعدته على كسب معيشته. </a:t>
            </a:r>
            <a:endParaRPr lang="en-US" sz="2800" b="1"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357158" y="428625"/>
            <a:ext cx="8286808" cy="5670550"/>
          </a:xfrm>
        </p:spPr>
        <p:txBody>
          <a:bodyPr>
            <a:normAutofit lnSpcReduction="10000"/>
          </a:bodyPr>
          <a:lstStyle/>
          <a:p>
            <a:r>
              <a:rPr lang="ar-SA" sz="2800" b="1" dirty="0" smtClean="0"/>
              <a:t>وتشير د/ عفاف الدباغ إلى أن </a:t>
            </a:r>
            <a:r>
              <a:rPr lang="ar-SA" sz="2800" b="1" dirty="0" smtClean="0"/>
              <a:t>(خطط </a:t>
            </a:r>
            <a:r>
              <a:rPr lang="ar-SA" sz="2800" b="1" dirty="0" smtClean="0"/>
              <a:t>التنمية </a:t>
            </a:r>
            <a:r>
              <a:rPr lang="ar-SA" sz="2800" b="1" dirty="0" smtClean="0"/>
              <a:t>بالمملكة) </a:t>
            </a:r>
            <a:r>
              <a:rPr lang="ar-SA" sz="2800" b="1" dirty="0" smtClean="0"/>
              <a:t>تسعى إلى تنمية القوى البشرية وتهتم بمساهمة كافة المواطنين إسهاماً </a:t>
            </a:r>
            <a:r>
              <a:rPr lang="ar-SA" sz="2800" b="1" dirty="0" smtClean="0"/>
              <a:t>فعالاً</a:t>
            </a:r>
          </a:p>
          <a:p>
            <a:pPr>
              <a:buNone/>
            </a:pPr>
            <a:r>
              <a:rPr lang="ar-SA" sz="2800" b="1" dirty="0" smtClean="0"/>
              <a:t> </a:t>
            </a:r>
            <a:r>
              <a:rPr lang="ar-SA" sz="2800" b="1" dirty="0" smtClean="0"/>
              <a:t> </a:t>
            </a:r>
            <a:r>
              <a:rPr lang="ar-SA" sz="2800" b="1" dirty="0" smtClean="0"/>
              <a:t> </a:t>
            </a:r>
            <a:r>
              <a:rPr lang="ar-SA" sz="2800" b="1" dirty="0" smtClean="0"/>
              <a:t>في عمليات التنمية وإحداث التغير وهذه </a:t>
            </a:r>
            <a:r>
              <a:rPr lang="ar-SA" sz="2800" b="1" dirty="0" smtClean="0">
                <a:solidFill>
                  <a:srgbClr val="C00000"/>
                </a:solidFill>
              </a:rPr>
              <a:t>الصفة تتشكل عن طريق :</a:t>
            </a:r>
          </a:p>
          <a:p>
            <a:r>
              <a:rPr lang="ar-SA" sz="2800" b="1" dirty="0" smtClean="0"/>
              <a:t>تفاعله</a:t>
            </a:r>
            <a:r>
              <a:rPr lang="ar-SA" sz="2800" b="1" dirty="0" smtClean="0">
                <a:solidFill>
                  <a:srgbClr val="C00000"/>
                </a:solidFill>
              </a:rPr>
              <a:t> </a:t>
            </a:r>
            <a:r>
              <a:rPr lang="ar-SA" sz="2800" b="1" dirty="0" smtClean="0"/>
              <a:t>مع جماعات لها من التنظيم ما يمكنها من تهيئة فرص النمو الاجتماعي حيث أن تحمل المسؤولية الاجتماعية  من أهم الصفات الاجتماعية التي لا يمكن تنميتها إلا عن طريق الممارسة . </a:t>
            </a:r>
          </a:p>
          <a:p>
            <a:r>
              <a:rPr lang="ar-SA" sz="2800" b="1" dirty="0" smtClean="0"/>
              <a:t>وتدريب الفرد منذ المراحل المبكرة على الاشتراك في الحياة الجماعية </a:t>
            </a:r>
          </a:p>
          <a:p>
            <a:pPr>
              <a:buNone/>
            </a:pPr>
            <a:r>
              <a:rPr lang="ar-SA" sz="2800" b="1" dirty="0" smtClean="0"/>
              <a:t>   لان ذلك يلعب دوراً هاماً في تهيئته للمشاركة في الأعمال الجماعية وإعداده لاكتساب هذه المهارة نحو خدمة المجتمع فيما بعد .</a:t>
            </a:r>
          </a:p>
          <a:p>
            <a:r>
              <a:rPr lang="ar-SA" sz="2800" b="1" dirty="0" smtClean="0"/>
              <a:t>وحيث أن الخدمة الاجتماعية تستهدف بناء القدرات والطاقات الذاتية للفرد في مجتمعه لذلك فهي لم تعد أداة علاجية تتعامل مع المشكلات الفردية والجماعية فحسب بل أصبحت أداة لتنمية المجتمع وتنظيمه ، حيث تؤدي دوراً إنشائياً بالإضافة إلى دورها الوقائي والعلاجي . </a:t>
            </a:r>
            <a:endParaRPr lang="ar-SA"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285720" y="500063"/>
            <a:ext cx="8429684" cy="5599112"/>
          </a:xfrm>
        </p:spPr>
        <p:txBody>
          <a:bodyPr>
            <a:normAutofit lnSpcReduction="10000"/>
          </a:bodyPr>
          <a:lstStyle/>
          <a:p>
            <a:pPr>
              <a:buNone/>
            </a:pPr>
            <a:r>
              <a:rPr lang="ar-SA" sz="3200" b="1" dirty="0" smtClean="0">
                <a:solidFill>
                  <a:srgbClr val="C00000"/>
                </a:solidFill>
              </a:rPr>
              <a:t>5</a:t>
            </a:r>
            <a:r>
              <a:rPr lang="ar-SA" sz="2800" b="1" dirty="0" smtClean="0">
                <a:solidFill>
                  <a:srgbClr val="C00000"/>
                </a:solidFill>
              </a:rPr>
              <a:t>/ </a:t>
            </a:r>
            <a:r>
              <a:rPr lang="ar-SA" sz="2800" b="1" dirty="0" smtClean="0"/>
              <a:t>واهم برامج الرعاية الاجتماعية هو ما يوجه إلى أهم فئة في </a:t>
            </a:r>
            <a:endParaRPr lang="ar-SA" sz="2800" b="1" dirty="0" smtClean="0"/>
          </a:p>
          <a:p>
            <a:pPr>
              <a:buNone/>
            </a:pPr>
            <a:r>
              <a:rPr lang="ar-SA" sz="2800" b="1" dirty="0" smtClean="0"/>
              <a:t> </a:t>
            </a:r>
            <a:r>
              <a:rPr lang="ar-SA" sz="2800" b="1" dirty="0" smtClean="0"/>
              <a:t>    </a:t>
            </a:r>
            <a:r>
              <a:rPr lang="ar-SA" sz="2800" b="1" dirty="0" smtClean="0"/>
              <a:t>المجتمع </a:t>
            </a:r>
            <a:r>
              <a:rPr lang="ar-SA" sz="2800" b="1" dirty="0" smtClean="0">
                <a:solidFill>
                  <a:srgbClr val="C00000"/>
                </a:solidFill>
              </a:rPr>
              <a:t>(</a:t>
            </a:r>
            <a:r>
              <a:rPr lang="ar-SA" sz="3200" b="1" dirty="0" smtClean="0">
                <a:solidFill>
                  <a:srgbClr val="C00000"/>
                </a:solidFill>
              </a:rPr>
              <a:t>وهم </a:t>
            </a:r>
            <a:r>
              <a:rPr lang="ar-SA" sz="3200" b="1" dirty="0" smtClean="0">
                <a:solidFill>
                  <a:srgbClr val="C00000"/>
                </a:solidFill>
              </a:rPr>
              <a:t>فئة </a:t>
            </a:r>
            <a:r>
              <a:rPr lang="ar-SA" sz="3200" b="1" dirty="0" smtClean="0">
                <a:solidFill>
                  <a:srgbClr val="C00000"/>
                </a:solidFill>
              </a:rPr>
              <a:t>الشباب ) </a:t>
            </a:r>
            <a:r>
              <a:rPr lang="ar-SA" sz="2800" b="1" dirty="0" smtClean="0"/>
              <a:t>التي تستند على أكتافهم </a:t>
            </a:r>
            <a:r>
              <a:rPr lang="ar-SA" sz="2800" b="1" dirty="0" smtClean="0"/>
              <a:t>مسؤولية     التنمية الاجتماعية</a:t>
            </a:r>
            <a:endParaRPr lang="ar-SA" sz="2800" b="1" dirty="0" smtClean="0"/>
          </a:p>
          <a:p>
            <a:pPr>
              <a:buNone/>
            </a:pPr>
            <a:r>
              <a:rPr lang="ar-SA" sz="2800" b="1" dirty="0" smtClean="0"/>
              <a:t>    </a:t>
            </a:r>
            <a:r>
              <a:rPr lang="ar-SA" sz="2800" b="1" dirty="0" smtClean="0"/>
              <a:t>حيث يقدم لهم الرعاية والعناية ما يؤهلهم إلى القيام بدور كبير </a:t>
            </a:r>
            <a:r>
              <a:rPr lang="ar-SA" sz="2800" b="1" dirty="0" smtClean="0"/>
              <a:t>في</a:t>
            </a:r>
          </a:p>
          <a:p>
            <a:pPr>
              <a:buNone/>
            </a:pPr>
            <a:r>
              <a:rPr lang="ar-SA" sz="2800" b="1" dirty="0" smtClean="0"/>
              <a:t> </a:t>
            </a:r>
            <a:r>
              <a:rPr lang="ar-SA" sz="2800" b="1" dirty="0" smtClean="0"/>
              <a:t>  </a:t>
            </a:r>
            <a:r>
              <a:rPr lang="ar-SA" sz="2800" b="1" dirty="0" smtClean="0"/>
              <a:t>تنمية المجتمع </a:t>
            </a:r>
            <a:r>
              <a:rPr lang="ar-SA" sz="2800" b="1" dirty="0" smtClean="0"/>
              <a:t>, وتكمن </a:t>
            </a:r>
            <a:r>
              <a:rPr lang="ar-SA" sz="2800" b="1" dirty="0" smtClean="0"/>
              <a:t>أهمية (  </a:t>
            </a:r>
            <a:r>
              <a:rPr lang="ar-SA" sz="2800" b="1" dirty="0" smtClean="0">
                <a:solidFill>
                  <a:srgbClr val="C00000"/>
                </a:solidFill>
              </a:rPr>
              <a:t>رعاية الشباب </a:t>
            </a:r>
            <a:r>
              <a:rPr lang="ar-SA" sz="2800" b="1" dirty="0" smtClean="0"/>
              <a:t>) </a:t>
            </a:r>
            <a:r>
              <a:rPr lang="ar-SA" sz="2800" b="1" dirty="0" smtClean="0"/>
              <a:t>للتنمية </a:t>
            </a:r>
            <a:r>
              <a:rPr lang="ar-SA" sz="2800" b="1" dirty="0" smtClean="0"/>
              <a:t>الاجتماعية </a:t>
            </a:r>
            <a:endParaRPr lang="ar-SA" sz="2800" b="1" dirty="0" smtClean="0"/>
          </a:p>
          <a:p>
            <a:pPr>
              <a:buNone/>
            </a:pPr>
            <a:r>
              <a:rPr lang="ar-SA" sz="2800" b="1" dirty="0" smtClean="0"/>
              <a:t> </a:t>
            </a:r>
            <a:r>
              <a:rPr lang="ar-SA" sz="2800" b="1" dirty="0" smtClean="0"/>
              <a:t>  </a:t>
            </a:r>
            <a:r>
              <a:rPr lang="ar-SA" sz="2800" b="1" dirty="0" smtClean="0"/>
              <a:t>في </a:t>
            </a:r>
            <a:r>
              <a:rPr lang="ar-SA" sz="2800" b="1" dirty="0" smtClean="0"/>
              <a:t>أنها </a:t>
            </a:r>
            <a:r>
              <a:rPr lang="ar-SA" sz="2800" b="1" dirty="0" smtClean="0"/>
              <a:t>: </a:t>
            </a:r>
            <a:r>
              <a:rPr lang="ar-SA" sz="2800" b="1" dirty="0" smtClean="0">
                <a:solidFill>
                  <a:srgbClr val="C00000"/>
                </a:solidFill>
              </a:rPr>
              <a:t> </a:t>
            </a:r>
            <a:r>
              <a:rPr lang="ar-SA" sz="2800" b="1" dirty="0" err="1" smtClean="0">
                <a:solidFill>
                  <a:srgbClr val="C00000"/>
                </a:solidFill>
              </a:rPr>
              <a:t>أ</a:t>
            </a:r>
            <a:r>
              <a:rPr lang="ar-SA" sz="2800" b="1" dirty="0" smtClean="0">
                <a:solidFill>
                  <a:srgbClr val="C00000"/>
                </a:solidFill>
              </a:rPr>
              <a:t> </a:t>
            </a:r>
            <a:r>
              <a:rPr lang="ar-SA" sz="2800" b="1" dirty="0" smtClean="0"/>
              <a:t>ـ  </a:t>
            </a:r>
            <a:r>
              <a:rPr lang="ar-SA" sz="2800" b="1" dirty="0" smtClean="0"/>
              <a:t>تؤدي </a:t>
            </a:r>
            <a:r>
              <a:rPr lang="ar-SA" sz="2800" b="1" dirty="0" smtClean="0">
                <a:solidFill>
                  <a:srgbClr val="C00000"/>
                </a:solidFill>
              </a:rPr>
              <a:t>إلى تنمية المجتمع </a:t>
            </a:r>
            <a:r>
              <a:rPr lang="ar-SA" sz="2800" b="1" dirty="0" smtClean="0"/>
              <a:t>وتقدمه حيث أنهم الفئة </a:t>
            </a:r>
            <a:r>
              <a:rPr lang="ar-SA" sz="2800" b="1" dirty="0" smtClean="0"/>
              <a:t>التي</a:t>
            </a:r>
          </a:p>
          <a:p>
            <a:pPr>
              <a:buNone/>
            </a:pPr>
            <a:r>
              <a:rPr lang="ar-SA" sz="2800" b="1" dirty="0" smtClean="0"/>
              <a:t> </a:t>
            </a:r>
            <a:r>
              <a:rPr lang="ar-SA" sz="2800" b="1" dirty="0" smtClean="0"/>
              <a:t>    </a:t>
            </a:r>
            <a:r>
              <a:rPr lang="ar-SA" sz="2800" b="1" dirty="0" smtClean="0"/>
              <a:t> </a:t>
            </a:r>
            <a:r>
              <a:rPr lang="ar-SA" sz="2800" b="1" dirty="0" smtClean="0"/>
              <a:t>تملك الطاقة المحركة والمنتجة في المجتمع , فالمجتمع الذي نأمل </a:t>
            </a:r>
            <a:endParaRPr lang="ar-SA" sz="2800" b="1" dirty="0" smtClean="0"/>
          </a:p>
          <a:p>
            <a:pPr>
              <a:buNone/>
            </a:pPr>
            <a:r>
              <a:rPr lang="ar-SA" sz="2800" b="1" dirty="0" smtClean="0"/>
              <a:t> </a:t>
            </a:r>
            <a:r>
              <a:rPr lang="ar-SA" sz="2800" b="1" dirty="0" smtClean="0"/>
              <a:t>    </a:t>
            </a:r>
            <a:r>
              <a:rPr lang="ar-SA" sz="2800" b="1" dirty="0" smtClean="0"/>
              <a:t>في </a:t>
            </a:r>
            <a:r>
              <a:rPr lang="ar-SA" sz="2800" b="1" dirty="0" smtClean="0"/>
              <a:t>الوصول إليه يتأثر بنوع الرعاية التي تقدم للشباب ,وهذا </a:t>
            </a:r>
            <a:r>
              <a:rPr lang="ar-SA" sz="2800" b="1" dirty="0" smtClean="0"/>
              <a:t>التقدم</a:t>
            </a:r>
          </a:p>
          <a:p>
            <a:pPr>
              <a:buNone/>
            </a:pPr>
            <a:r>
              <a:rPr lang="ar-SA" sz="2800" b="1" dirty="0" smtClean="0"/>
              <a:t> </a:t>
            </a:r>
            <a:r>
              <a:rPr lang="ar-SA" sz="2800" b="1" dirty="0" smtClean="0"/>
              <a:t>  </a:t>
            </a:r>
            <a:r>
              <a:rPr lang="ar-SA" sz="2800" b="1" dirty="0" smtClean="0"/>
              <a:t> </a:t>
            </a:r>
            <a:r>
              <a:rPr lang="ar-SA" sz="2800" b="1" dirty="0" smtClean="0"/>
              <a:t>الذي نطمح إليه لن يتحقق إلا في حالة تضافر جهود كل فرد من </a:t>
            </a:r>
            <a:r>
              <a:rPr lang="ar-SA" sz="2800" b="1" dirty="0" smtClean="0"/>
              <a:t>أفراد</a:t>
            </a:r>
          </a:p>
          <a:p>
            <a:pPr>
              <a:buNone/>
            </a:pPr>
            <a:r>
              <a:rPr lang="ar-SA" sz="2800" b="1" dirty="0" smtClean="0"/>
              <a:t> </a:t>
            </a:r>
            <a:r>
              <a:rPr lang="ar-SA" sz="2800" b="1" dirty="0" smtClean="0"/>
              <a:t>  </a:t>
            </a:r>
            <a:r>
              <a:rPr lang="ar-SA" sz="2800" b="1" dirty="0" smtClean="0"/>
              <a:t> </a:t>
            </a:r>
            <a:r>
              <a:rPr lang="ar-SA" sz="2800" b="1" dirty="0" smtClean="0"/>
              <a:t>المجتمع خصوصا الشباب لأنهم الطاقات النشطة التي تستطيع أن </a:t>
            </a:r>
            <a:r>
              <a:rPr lang="ar-SA" sz="2800" b="1" dirty="0" smtClean="0"/>
              <a:t>تحمل</a:t>
            </a:r>
          </a:p>
          <a:p>
            <a:pPr>
              <a:buNone/>
            </a:pPr>
            <a:r>
              <a:rPr lang="ar-SA" sz="2800" b="1" dirty="0" smtClean="0"/>
              <a:t>      </a:t>
            </a:r>
            <a:r>
              <a:rPr lang="ar-SA" sz="2800" b="1" dirty="0" smtClean="0"/>
              <a:t> على كاهلها تبعات التنمية الاجتماعية , التي تلتقي مع الرعاية    اجتماعيه في نسق واحد .</a:t>
            </a:r>
            <a:endParaRPr lang="ar-SA"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285720" y="214313"/>
            <a:ext cx="8429684" cy="5884862"/>
          </a:xfrm>
        </p:spPr>
        <p:txBody>
          <a:bodyPr>
            <a:normAutofit lnSpcReduction="10000"/>
          </a:bodyPr>
          <a:lstStyle/>
          <a:p>
            <a:endParaRPr lang="ar-SA" sz="2800" b="1" dirty="0" smtClean="0"/>
          </a:p>
          <a:p>
            <a:r>
              <a:rPr lang="ar-SA" sz="2800" b="1" dirty="0" smtClean="0">
                <a:solidFill>
                  <a:srgbClr val="C00000"/>
                </a:solidFill>
              </a:rPr>
              <a:t>ب</a:t>
            </a:r>
            <a:r>
              <a:rPr lang="ar-SA" sz="2800" b="1" dirty="0" smtClean="0"/>
              <a:t> </a:t>
            </a:r>
            <a:r>
              <a:rPr lang="ar-SA" sz="2800" b="1" dirty="0" err="1" smtClean="0"/>
              <a:t>ـ</a:t>
            </a:r>
            <a:r>
              <a:rPr lang="ar-SA" sz="2800" b="1" dirty="0" smtClean="0"/>
              <a:t> أن التنمية الاجتماعية هي عمليه تهدف في الأساس إلى إحداث </a:t>
            </a:r>
            <a:r>
              <a:rPr lang="ar-SA" sz="2800" b="1" dirty="0" smtClean="0">
                <a:solidFill>
                  <a:srgbClr val="0070C0"/>
                </a:solidFill>
              </a:rPr>
              <a:t>تغيرات اقتصاديه واجتماعيه </a:t>
            </a:r>
            <a:r>
              <a:rPr lang="ar-SA" sz="2800" b="1" dirty="0" smtClean="0"/>
              <a:t>يتحقق من خلالها لمعظم أفراد المجتمع مستوى مناسباً للمعيشة , تقل في ظلها الأنانية وتختفي بالتدريج مشكلات البطالة والفقر والجهل  والمرض , ويتوافر للمواطن قدر أكبر من فرص المشاركة   الايجابية في مجريات الأحداث , حيث يتمكن </a:t>
            </a:r>
          </a:p>
          <a:p>
            <a:pPr>
              <a:buNone/>
            </a:pPr>
            <a:r>
              <a:rPr lang="ar-SA" sz="2800" b="1" dirty="0" smtClean="0"/>
              <a:t>     من توجيه مسار وطنه ومستقبله.</a:t>
            </a:r>
          </a:p>
          <a:p>
            <a:endParaRPr lang="ar-SA" sz="2800" b="1" dirty="0" smtClean="0"/>
          </a:p>
          <a:p>
            <a:r>
              <a:rPr lang="ar-SA" sz="2800" b="1" dirty="0" smtClean="0">
                <a:solidFill>
                  <a:srgbClr val="C00000"/>
                </a:solidFill>
              </a:rPr>
              <a:t>ج</a:t>
            </a:r>
            <a:r>
              <a:rPr lang="ar-SA" sz="2800" b="1" dirty="0" smtClean="0"/>
              <a:t> </a:t>
            </a:r>
            <a:r>
              <a:rPr lang="ar-SA" sz="2800" b="1" dirty="0" err="1" smtClean="0"/>
              <a:t>ـ</a:t>
            </a:r>
            <a:r>
              <a:rPr lang="ar-SA" sz="2800" b="1" dirty="0" smtClean="0"/>
              <a:t>  أن التنمية الأجتماعيه تهتم </a:t>
            </a:r>
            <a:r>
              <a:rPr lang="ar-SA" sz="2800" b="1" dirty="0" smtClean="0">
                <a:solidFill>
                  <a:srgbClr val="0070C0"/>
                </a:solidFill>
              </a:rPr>
              <a:t>بنوعية الحياة التي يعيشها الإنسان </a:t>
            </a:r>
            <a:r>
              <a:rPr lang="ar-SA" sz="2800" b="1" dirty="0" smtClean="0"/>
              <a:t>وأنظمة مؤسسات الرعاية الاجتماعية والسياسات الاجتماعية , ومشاركة الناس  في جهود التنمية والأداء الاجتماعي للناس في المجتمع ,وهو توحد تام مع برامج الرعاية الاجتماعية في المجال الاجتماعي.</a:t>
            </a:r>
            <a:endParaRPr lang="ar-SA"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860</TotalTime>
  <Words>2795</Words>
  <Application>Microsoft Office PowerPoint</Application>
  <PresentationFormat>عرض على الشاشة (3:4)‏</PresentationFormat>
  <Paragraphs>202</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مدني</vt:lpstr>
      <vt:lpstr>الشريحة 1</vt:lpstr>
      <vt:lpstr>الشريحة 2</vt:lpstr>
      <vt:lpstr>الشريحة 3</vt:lpstr>
      <vt:lpstr>الشريحة 4</vt:lpstr>
      <vt:lpstr>الشريحة 5</vt:lpstr>
      <vt:lpstr>الشريحة 6</vt:lpstr>
      <vt:lpstr>وتؤكد الاتجاهات العامة أن للأسرة دوراً بارزاً في مجال الصحه النفسية</vt:lpstr>
      <vt:lpstr>الشريحة 8</vt:lpstr>
      <vt:lpstr>الشريحة 9</vt:lpstr>
      <vt:lpstr>الشريحة 10</vt:lpstr>
      <vt:lpstr>الشريحة 11</vt:lpstr>
      <vt:lpstr>الشريحة 12</vt:lpstr>
      <vt:lpstr>الشريحة 13</vt:lpstr>
      <vt:lpstr>الشريحة 14</vt:lpstr>
      <vt:lpstr>الشريحة 15</vt:lpstr>
      <vt:lpstr>المجال الاجتماعي :</vt:lpstr>
      <vt:lpstr>الشريحة 17</vt:lpstr>
      <vt:lpstr>الشريحة 18</vt:lpstr>
      <vt:lpstr>الشريحة 19</vt:lpstr>
      <vt:lpstr>الشريحة 20</vt:lpstr>
      <vt:lpstr>4/ ولم تهمل برامج الرعاية الاجتماعية (رعاية المتسولين )    لأنهم فئة تعيش على كاهل المجتمع دون إسهام منها في تنميته    فأولتهم برامج الرعاية الاجتماعية (برامج خاصة ).  ـ حيث يودع المتسول في مؤسسات إيوائية ويتمتع داخل المؤسسات   بالعديد من الخدمات ، وما يهمنا منها في هذا المجال ـ  التأهيل المهني , والتدريب على أحد المهن الملائمة لقدراته ورغباته وميوله لمساعدته على كسب معيشته. </vt:lpstr>
      <vt:lpstr>الشريحة 22</vt:lpstr>
      <vt:lpstr>الشريحة 23</vt:lpstr>
      <vt:lpstr>الشريحة 24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 c</dc:creator>
  <cp:lastModifiedBy>*-* 090208</cp:lastModifiedBy>
  <cp:revision>106</cp:revision>
  <dcterms:created xsi:type="dcterms:W3CDTF">2012-03-24T10:58:32Z</dcterms:created>
  <dcterms:modified xsi:type="dcterms:W3CDTF">2013-03-13T18:56:55Z</dcterms:modified>
</cp:coreProperties>
</file>