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8" r:id="rId3"/>
    <p:sldId id="257" r:id="rId4"/>
    <p:sldId id="279" r:id="rId5"/>
    <p:sldId id="258" r:id="rId6"/>
    <p:sldId id="259" r:id="rId7"/>
    <p:sldId id="280" r:id="rId8"/>
    <p:sldId id="260" r:id="rId9"/>
    <p:sldId id="261" r:id="rId10"/>
    <p:sldId id="281" r:id="rId11"/>
    <p:sldId id="262" r:id="rId12"/>
    <p:sldId id="264" r:id="rId13"/>
    <p:sldId id="265" r:id="rId14"/>
    <p:sldId id="282" r:id="rId15"/>
    <p:sldId id="266" r:id="rId16"/>
    <p:sldId id="267" r:id="rId17"/>
    <p:sldId id="268" r:id="rId18"/>
    <p:sldId id="269" r:id="rId19"/>
    <p:sldId id="270" r:id="rId20"/>
    <p:sldId id="271" r:id="rId21"/>
    <p:sldId id="283" r:id="rId22"/>
    <p:sldId id="272" r:id="rId23"/>
    <p:sldId id="273" r:id="rId24"/>
    <p:sldId id="274" r:id="rId25"/>
    <p:sldId id="284" r:id="rId26"/>
    <p:sldId id="275" r:id="rId27"/>
    <p:sldId id="27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1349CDC-A069-478F-862F-55F36F36F63F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CCA8B6D-899D-4CFF-9478-D828201C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7543800" cy="2593975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accent1"/>
                </a:solidFill>
              </a:rPr>
              <a:t>تابع مجالات الرعايـة الاجتماعيـة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259632" y="4437112"/>
            <a:ext cx="6461760" cy="1066800"/>
          </a:xfrm>
        </p:spPr>
        <p:txBody>
          <a:bodyPr/>
          <a:lstStyle/>
          <a:p>
            <a:pPr algn="ctr"/>
            <a:r>
              <a:rPr lang="ar-SA" b="1" smtClean="0">
                <a:solidFill>
                  <a:schemeClr val="tx1"/>
                </a:solidFill>
              </a:rPr>
              <a:t>المحاضرة الخامسة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2736304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982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1467628" y="332656"/>
            <a:ext cx="5472608" cy="2304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تابع مجالات الرعاية الاجتماعية</a:t>
            </a:r>
            <a:r>
              <a:rPr lang="ar-SA" dirty="0" smtClean="0"/>
              <a:t> </a:t>
            </a:r>
            <a:endParaRPr lang="en-US" sz="36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6372200" y="2636912"/>
            <a:ext cx="1152128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4499992" y="2788955"/>
            <a:ext cx="110925" cy="1720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2555776" y="263691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1756257" y="2788955"/>
            <a:ext cx="799519" cy="17077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شكل بيضاوي 14"/>
          <p:cNvSpPr/>
          <p:nvPr/>
        </p:nvSpPr>
        <p:spPr>
          <a:xfrm>
            <a:off x="6595004" y="4725142"/>
            <a:ext cx="2376264" cy="14401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المجـال الفكـري</a:t>
            </a:r>
            <a:endParaRPr lang="en-US" sz="3600" dirty="0"/>
          </a:p>
        </p:txBody>
      </p:sp>
      <p:sp>
        <p:nvSpPr>
          <p:cNvPr id="16" name="شكل بيضاوي 15"/>
          <p:cNvSpPr/>
          <p:nvPr/>
        </p:nvSpPr>
        <p:spPr>
          <a:xfrm>
            <a:off x="3655354" y="4750682"/>
            <a:ext cx="2448272" cy="1394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المجال المهنـي</a:t>
            </a:r>
            <a:endParaRPr lang="en-US" sz="3600" dirty="0"/>
          </a:p>
        </p:txBody>
      </p:sp>
      <p:sp>
        <p:nvSpPr>
          <p:cNvPr id="17" name="شكل بيضاوي 16"/>
          <p:cNvSpPr/>
          <p:nvPr/>
        </p:nvSpPr>
        <p:spPr>
          <a:xfrm>
            <a:off x="402967" y="4725142"/>
            <a:ext cx="2376264" cy="14397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/>
              <a:t>الحقوق المدنيــة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134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786182" y="274638"/>
            <a:ext cx="4291018" cy="796908"/>
          </a:xfrm>
        </p:spPr>
        <p:txBody>
          <a:bodyPr/>
          <a:lstStyle/>
          <a:p>
            <a:pPr algn="ctr"/>
            <a:r>
              <a:rPr lang="ar-SA" b="1" u="sng" dirty="0" smtClean="0">
                <a:solidFill>
                  <a:schemeClr val="accent1"/>
                </a:solidFill>
              </a:rPr>
              <a:t>المجال الفكـري</a:t>
            </a:r>
            <a:endParaRPr lang="en-US" b="1" u="sng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00108"/>
            <a:ext cx="7620000" cy="5400692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endParaRPr lang="ar-SA" sz="2800" b="1" dirty="0" smtClean="0"/>
          </a:p>
          <a:p>
            <a:pPr marL="0" indent="0" algn="r" rtl="1">
              <a:buNone/>
            </a:pPr>
            <a:r>
              <a:rPr lang="ar-SA" sz="2800" b="1" dirty="0" smtClean="0"/>
              <a:t>تقوم الرعاية الاجتماعية  </a:t>
            </a:r>
            <a:r>
              <a:rPr lang="ar-SA" sz="2800" dirty="0" smtClean="0"/>
              <a:t>وبرامجها بدور بارز في تنمية المجال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الفكري ورفع المستوى الثقافي لدى الأفراد , ومحاولة الارتقاء بهم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في مصاف ذوي العلم والمعرفة .</a:t>
            </a:r>
          </a:p>
          <a:p>
            <a:pPr marL="0" indent="0" algn="r" rtl="1">
              <a:buNone/>
            </a:pPr>
            <a:r>
              <a:rPr lang="ar-SA" sz="2800" dirty="0" smtClean="0"/>
              <a:t> و معظم الدول تعمل على إقامة عدد من الأجهـزة التي تتكاتف </a:t>
            </a:r>
          </a:p>
          <a:p>
            <a:pPr marL="0" indent="0" algn="r" rtl="1">
              <a:buNone/>
            </a:pPr>
            <a:r>
              <a:rPr lang="ar-SA" sz="2800" dirty="0" smtClean="0"/>
              <a:t>مع بعضها البعض لتقديم أشكال الرعاية الاجتماعية للمواطنين .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ومنهـا ( وزارة التعليم ) حيث تسعى هذه الوزارة إلى تقديم </a:t>
            </a:r>
          </a:p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عدد من الخدمات التعليمية للمواطنين والعمل على إعدادهم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وتدريبهم وذلك ليعملوا على دفع عجلة الإنتاج في المجتمع </a:t>
            </a:r>
          </a:p>
          <a:p>
            <a:pPr marL="0" indent="0" algn="r" rtl="1">
              <a:buNone/>
            </a:pPr>
            <a:r>
              <a:rPr lang="ar-SA" sz="2800" dirty="0" smtClean="0"/>
              <a:t>ومن ثم تحقيق الرفاهية الاجتماعية .</a:t>
            </a:r>
          </a:p>
          <a:p>
            <a:pPr marL="0" indent="0" algn="r" rtl="1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6608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857250"/>
            <a:ext cx="7215188" cy="5543550"/>
          </a:xfrm>
        </p:spPr>
        <p:txBody>
          <a:bodyPr/>
          <a:lstStyle/>
          <a:p>
            <a:pPr>
              <a:buNone/>
            </a:pPr>
            <a:r>
              <a:rPr lang="ar-SA" sz="2800" dirty="0" smtClean="0"/>
              <a:t>وللرعاية الاجتماعية دورها في (تنمية المجال الفكري)</a:t>
            </a:r>
          </a:p>
          <a:p>
            <a:pPr>
              <a:buNone/>
            </a:pPr>
            <a:r>
              <a:rPr lang="ar-SA" sz="2800" dirty="0" smtClean="0"/>
              <a:t> وذلك من خلال </a:t>
            </a:r>
            <a:r>
              <a:rPr lang="ar-SA" sz="2800" b="1" dirty="0" smtClean="0"/>
              <a:t>مجالات كثيرة من أهمها وأبرزها </a:t>
            </a:r>
            <a:endParaRPr lang="ar-SA" sz="800" b="1" dirty="0" smtClean="0"/>
          </a:p>
          <a:p>
            <a:pPr>
              <a:buNone/>
            </a:pP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أولا : لرعاية التعليمية </a:t>
            </a:r>
            <a:r>
              <a:rPr lang="ar-SA" sz="2800" dirty="0" smtClean="0"/>
              <a:t>وهي </a:t>
            </a:r>
            <a:r>
              <a:rPr lang="ar-SA" sz="2800" b="1" dirty="0" smtClean="0"/>
              <a:t>عبارة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(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مجموعة من الجهود </a:t>
            </a:r>
            <a:endParaRPr lang="ar-SA" sz="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والخدمات والبرامج التي تقدم للمواطنين من أجل رفع </a:t>
            </a:r>
            <a:endParaRPr lang="ar-SA" sz="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المستوى التعليمي والفكري لهم , وذلك محاولة منهم القضاء </a:t>
            </a:r>
            <a:endParaRPr lang="ar-SA" sz="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على الأمية , تبدأ بمراحل ما قبل المدرسة وتمتد حتى </a:t>
            </a:r>
            <a:endParaRPr lang="ar-SA" sz="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التخرج من الجامعة )</a:t>
            </a:r>
            <a:r>
              <a:rPr lang="ar-SA" sz="2800" dirty="0" smtClean="0"/>
              <a:t> ويتمثل  ذلك في( رعاية المواطنين </a:t>
            </a:r>
            <a:endParaRPr lang="ar-SA" sz="800" dirty="0" smtClean="0"/>
          </a:p>
          <a:p>
            <a:pPr>
              <a:buNone/>
            </a:pPr>
            <a:r>
              <a:rPr lang="ar-SA" sz="2800" dirty="0" smtClean="0"/>
              <a:t>رعاية ثقافية) تهدف إلى رفع مستواهم الفكري , وتتبنى مبدأ </a:t>
            </a:r>
            <a:endParaRPr lang="en-US" sz="2800" dirty="0" smtClean="0"/>
          </a:p>
          <a:p>
            <a:pPr>
              <a:buNone/>
            </a:pPr>
            <a:endParaRPr lang="ar-SA" sz="800" dirty="0" smtClean="0"/>
          </a:p>
          <a:p>
            <a:pPr>
              <a:buNone/>
            </a:pPr>
            <a:r>
              <a:rPr lang="ar-SA" sz="2800" dirty="0" smtClean="0"/>
              <a:t>تكافؤ الفرص في التعليم , حسب قدرات الشخص واستعداداته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332656"/>
            <a:ext cx="8215370" cy="6336704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SA" sz="3000" b="1" u="sng" dirty="0" smtClean="0">
                <a:solidFill>
                  <a:schemeClr val="accent1">
                    <a:lumMod val="50000"/>
                  </a:schemeClr>
                </a:solidFill>
              </a:rPr>
              <a:t>وتتضمن الرعاية التعليمية ما يلي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ar-SA" sz="2400" dirty="0" smtClean="0"/>
          </a:p>
          <a:p>
            <a:pPr algn="r" rtl="1"/>
            <a:r>
              <a:rPr lang="ar-SA" sz="2800" dirty="0" smtClean="0"/>
              <a:t>إنشاء المدارس الحكومية لجميع المراحل .</a:t>
            </a:r>
          </a:p>
          <a:p>
            <a:pPr algn="r" rtl="1"/>
            <a:r>
              <a:rPr lang="ar-SA" sz="2800" dirty="0" smtClean="0"/>
              <a:t>توفير المعلمين الأكفاء والعمل على تدريب المعلمين والأشراف عليهم </a:t>
            </a:r>
          </a:p>
          <a:p>
            <a:pPr algn="r" rtl="1"/>
            <a:r>
              <a:rPr lang="ar-SA" sz="2800" dirty="0" smtClean="0"/>
              <a:t>اعتبار التعليم حتى المرحلة الابتدائية تعليماً إجبارياً.</a:t>
            </a:r>
          </a:p>
          <a:p>
            <a:pPr algn="r" rtl="1"/>
            <a:r>
              <a:rPr lang="ar-SA" sz="2800" dirty="0" smtClean="0"/>
              <a:t>توفير فرص التعليم بالمجان حتى التخرج من الجامعة .</a:t>
            </a:r>
          </a:p>
          <a:p>
            <a:pPr algn="r" rtl="1"/>
            <a:r>
              <a:rPr lang="ar-SA" sz="2800" dirty="0" smtClean="0"/>
              <a:t>تشجيع المواطنين على التعليم .</a:t>
            </a:r>
          </a:p>
          <a:p>
            <a:pPr algn="r" rtl="1"/>
            <a:r>
              <a:rPr lang="ar-SA" sz="2800" dirty="0" smtClean="0"/>
              <a:t>نشر الكتب الثقافية بأسعار مناسبة .</a:t>
            </a:r>
          </a:p>
          <a:p>
            <a:pPr algn="r" rtl="1"/>
            <a:r>
              <a:rPr lang="ar-SA" sz="2800" dirty="0" smtClean="0"/>
              <a:t>توفير سائر الخدمات الأخرى المساعدة للعمليات التعليمية كالمدن الجامعية ووسائل مواصلات للطلاب , ودعم الكتاب الجامعي والتغذية لطلاب الجامعات بأسعار رمزية .</a:t>
            </a:r>
          </a:p>
          <a:p>
            <a:pPr algn="r" rtl="1"/>
            <a:r>
              <a:rPr lang="ar-SA" sz="2800" dirty="0" smtClean="0"/>
              <a:t>توفير خدمات رعاية الطلاب الصحيحة والتعليمية في مختلف</a:t>
            </a:r>
          </a:p>
          <a:p>
            <a:pPr algn="r" rtl="1">
              <a:buNone/>
            </a:pPr>
            <a:r>
              <a:rPr lang="ar-SA" sz="2800" dirty="0" smtClean="0"/>
              <a:t> مراحل التعليم .</a:t>
            </a:r>
          </a:p>
          <a:p>
            <a:pPr algn="r" rtl="1"/>
            <a:r>
              <a:rPr lang="ar-SA" sz="2800" dirty="0" smtClean="0"/>
              <a:t>تزويد المؤسسات التعليمية بالأنشطة المختلفة .</a:t>
            </a:r>
          </a:p>
          <a:p>
            <a:pPr marL="0" indent="0" algn="r" rtl="1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63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548680"/>
            <a:ext cx="8229600" cy="5832648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ar-SA" sz="3000" dirty="0" smtClean="0"/>
              <a:t>ومن الخدمات التي تقدمها الرعاية الاجتماعية في </a:t>
            </a:r>
            <a:r>
              <a:rPr lang="ar-SA" sz="3000" b="1" dirty="0" smtClean="0"/>
              <a:t>المجال الفكري أيضا </a:t>
            </a:r>
            <a:r>
              <a:rPr lang="ar-SA" sz="3000" dirty="0" smtClean="0"/>
              <a:t>:</a:t>
            </a:r>
          </a:p>
          <a:p>
            <a:pPr marL="0" indent="0" algn="r" rtl="1">
              <a:buNone/>
            </a:pP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ar-SA" sz="3000" b="1" u="sng" dirty="0" smtClean="0">
                <a:solidFill>
                  <a:schemeClr val="accent1">
                    <a:lumMod val="50000"/>
                  </a:schemeClr>
                </a:solidFill>
              </a:rPr>
              <a:t>ثانياً  : الرعاية الخاصة بالترفيه , وشغل أوقات الفراغ </a:t>
            </a:r>
          </a:p>
          <a:p>
            <a:pPr marL="0" indent="0" algn="r" rtl="1">
              <a:buNone/>
            </a:pP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ومن هذه الخدمات :</a:t>
            </a:r>
          </a:p>
          <a:p>
            <a:pPr algn="r" rtl="1"/>
            <a:r>
              <a:rPr lang="ar-SA" sz="3000" dirty="0" smtClean="0"/>
              <a:t>إنشاء مراكز خاصة بالشباب وكذلك أندية اجتماعية وثقافية .</a:t>
            </a:r>
          </a:p>
          <a:p>
            <a:pPr algn="r" rtl="1"/>
            <a:r>
              <a:rPr lang="ar-SA" sz="3000" dirty="0" smtClean="0"/>
              <a:t>التوجيه السليم للمواطنين من خلال الندوات , والمحاضرات التي تناقش مواضيعاً ذات الصلة بحياة الأفراد في المجتمع .</a:t>
            </a:r>
          </a:p>
          <a:p>
            <a:pPr algn="r" rtl="1"/>
            <a:r>
              <a:rPr lang="ar-SA" sz="3000" dirty="0" smtClean="0"/>
              <a:t>توفير الكتب والمكتبات الثقافية العامة التي تبيع مصادرها بسعر مناسب مما يجعلها في متناول جميع فئات المجتمع .</a:t>
            </a:r>
          </a:p>
          <a:p>
            <a:pPr marL="0" indent="0" algn="r" rtl="1">
              <a:buNone/>
            </a:pPr>
            <a:r>
              <a:rPr lang="ar-SA" sz="3000" dirty="0" smtClean="0"/>
              <a:t>ويجدر بنا في هذا المجال أن نشير ( </a:t>
            </a:r>
            <a:r>
              <a:rPr lang="ar-SA" sz="3000" b="1" dirty="0" smtClean="0"/>
              <a:t>لهيئة الأمم المتحدة </a:t>
            </a:r>
            <a:r>
              <a:rPr lang="ar-SA" sz="3000" dirty="0" smtClean="0"/>
              <a:t>) التي كان </a:t>
            </a:r>
          </a:p>
          <a:p>
            <a:pPr marL="0" indent="0" algn="r" rtl="1">
              <a:buNone/>
            </a:pPr>
            <a:r>
              <a:rPr lang="ar-SA" sz="3000" dirty="0" smtClean="0"/>
              <a:t>من ضمن أهداف إنشائها تحقيق التعاون الدولي في المجالات المختلفة للرعاية الاجتماعية , ولتحقيق هذا التعاون انبثق من هيئة الأمم المتحدة العديد من المنظمات , </a:t>
            </a:r>
            <a:r>
              <a:rPr lang="ar-SA" sz="3000" dirty="0" err="1" smtClean="0"/>
              <a:t>و</a:t>
            </a:r>
            <a:r>
              <a:rPr lang="ar-SA" sz="3000" dirty="0" smtClean="0"/>
              <a:t> ما يعنينا من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هذه المنظمات هنا هو</a:t>
            </a:r>
          </a:p>
          <a:p>
            <a:pPr marL="0" indent="0" algn="r" rtl="1">
              <a:buNone/>
            </a:pP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 ما يختص منها بالمجال الفكري.</a:t>
            </a:r>
            <a:endParaRPr lang="ar-SA" sz="30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 rtl="1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882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285750"/>
            <a:ext cx="7715250" cy="611505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وهي هيئة الأمم المتحدة للتربية والعلوم الثقافية (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اليونسكو</a:t>
            </a:r>
            <a:r>
              <a:rPr lang="ar-SA" sz="2800" dirty="0" smtClean="0"/>
              <a:t> ) حيث كان الهدف من إنشائها العمل على تنمية التعاون بين دول العالم فيما يتعلق بالتربية والتعليم والأنشطة الثقافية </a:t>
            </a:r>
          </a:p>
          <a:p>
            <a:pPr marL="0" indent="0" algn="r" rtl="1">
              <a:buNone/>
            </a:pP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وتهدف اليونسكو في الوقت الحالي إلى :</a:t>
            </a:r>
            <a:endParaRPr lang="ar-SA" sz="28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2000241"/>
            <a:ext cx="835821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endParaRPr lang="ar-SA" sz="800" dirty="0" smtClean="0"/>
          </a:p>
          <a:p>
            <a:pPr algn="r" rtl="1"/>
            <a:endParaRPr lang="ar-SA" sz="800" dirty="0" smtClean="0"/>
          </a:p>
          <a:p>
            <a:pPr algn="r" rtl="1"/>
            <a:r>
              <a:rPr lang="ar-SA" sz="2800" dirty="0" smtClean="0"/>
              <a:t>1/ جمع وتحليل ونشر المعارف في مجالات التربية والعلوم والثقافة</a:t>
            </a:r>
          </a:p>
          <a:p>
            <a:pPr algn="r" rtl="1"/>
            <a:endParaRPr lang="ar-SA" sz="2800" dirty="0" smtClean="0"/>
          </a:p>
          <a:p>
            <a:pPr algn="r" rtl="1"/>
            <a:r>
              <a:rPr lang="ar-SA" sz="2800" dirty="0" smtClean="0"/>
              <a:t> 2/ العمل على تحقيق التعاون الدولي ونشر التعليم على كافة المستويات .</a:t>
            </a:r>
          </a:p>
          <a:p>
            <a:pPr algn="r" rtl="1"/>
            <a:endParaRPr lang="ar-SA" sz="2800" dirty="0" smtClean="0"/>
          </a:p>
          <a:p>
            <a:pPr algn="r" rtl="1"/>
            <a:r>
              <a:rPr lang="ar-SA" sz="2800" dirty="0" smtClean="0"/>
              <a:t>3/ محاربة الأمية في جميع بقاع العالم , وغير ذلك من أهداف ترتبط برفع المستوى الثقافي للفرد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285728"/>
            <a:ext cx="8229600" cy="5929354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buNone/>
            </a:pPr>
            <a:endParaRPr lang="ar-SA" sz="800" b="1" u="sng" dirty="0" smtClean="0"/>
          </a:p>
          <a:p>
            <a:pPr marL="0" indent="0" algn="r" rtl="1">
              <a:buNone/>
            </a:pPr>
            <a:r>
              <a:rPr lang="ar-SA" sz="2800" b="1" u="sng" dirty="0" smtClean="0"/>
              <a:t>ثالثاً </a:t>
            </a:r>
            <a:r>
              <a:rPr lang="ar-SA" sz="2800" u="sng" dirty="0" smtClean="0"/>
              <a:t>: تعمل برامج الرعاية الاجتماعية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كعمليات مساندة لقيام المؤسسات </a:t>
            </a:r>
            <a:endParaRPr lang="ar-SA" sz="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التعليمية بدورها التعليمي ومن ذلك( الخدمة الاجتماعية في المدرسـة )</a:t>
            </a:r>
            <a:r>
              <a:rPr lang="ar-SA" sz="2800" dirty="0" smtClean="0"/>
              <a:t>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حيث أن الأخصائي الاجتماعي في المدرسة </a:t>
            </a:r>
            <a:r>
              <a:rPr lang="ar-SA" sz="2800" u="sng" dirty="0" smtClean="0"/>
              <a:t>يحاول أن يقوم :</a:t>
            </a:r>
          </a:p>
          <a:p>
            <a:pPr marL="0" indent="0" algn="r" rtl="1">
              <a:buNone/>
            </a:pPr>
            <a:r>
              <a:rPr lang="ar-SA" sz="2800" dirty="0" smtClean="0"/>
              <a:t>  </a:t>
            </a:r>
            <a:r>
              <a:rPr lang="ar-SA" sz="2800" b="1" dirty="0" smtClean="0"/>
              <a:t>ـ</a:t>
            </a:r>
            <a:r>
              <a:rPr lang="ar-SA" sz="2800" dirty="0" smtClean="0"/>
              <a:t>  بمساعدة الطلاب على التغلب على المشاكل التي تعترض مسيرتهم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الدراسية فالمشاكل بكافة أشكالها سواء كانت اجتماعية , اقتصادية ,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أسرية تؤثر سلباً على التحصيل الدراسي للطالب .</a:t>
            </a:r>
          </a:p>
          <a:p>
            <a:pPr marL="0" indent="0" algn="r" rtl="1">
              <a:buNone/>
            </a:pPr>
            <a:r>
              <a:rPr lang="ar-SA" sz="2800" b="1" dirty="0" smtClean="0"/>
              <a:t>ـ</a:t>
            </a:r>
            <a:r>
              <a:rPr lang="ar-SA" sz="2800" dirty="0" smtClean="0"/>
              <a:t>  وهنا يبرز دور الأخصائي الاجتماعي (كمساعد وموجه للطلاب)</a:t>
            </a:r>
          </a:p>
          <a:p>
            <a:pPr marL="0" indent="0" algn="r" rtl="1">
              <a:buNone/>
            </a:pPr>
            <a:r>
              <a:rPr lang="ar-SA" sz="2800" dirty="0" smtClean="0"/>
              <a:t> الذين يعانون من مشكلات معينة تؤثر على تحصيلهم الدراسي , والهدف الأساسي من وراء ذلك هو </a:t>
            </a:r>
            <a:r>
              <a:rPr lang="ar-SA" sz="2800" u="sng" dirty="0" smtClean="0"/>
              <a:t>مساعدة الطلاب </a:t>
            </a:r>
            <a:r>
              <a:rPr lang="ar-SA" sz="2800" dirty="0" smtClean="0"/>
              <a:t>على القيام بأدوارهم الاجتماعية بكفاءة .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b="1" dirty="0" smtClean="0"/>
              <a:t> ـ  </a:t>
            </a:r>
            <a:r>
              <a:rPr lang="ar-SA" sz="2800" u="sng" dirty="0" smtClean="0"/>
              <a:t>ومساعدة المدرسة </a:t>
            </a:r>
            <a:r>
              <a:rPr lang="ar-SA" sz="2800" dirty="0" smtClean="0"/>
              <a:t>في ذات الوقت على تحقيق رسالتها في تربية وتعليم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الطلاب وإعدادهم للمستقبل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451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14290"/>
            <a:ext cx="8072494" cy="6643710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 </a:t>
            </a:r>
            <a:r>
              <a:rPr lang="ar-SA" sz="2800" b="1" dirty="0" smtClean="0"/>
              <a:t>ـ</a:t>
            </a:r>
            <a:r>
              <a:rPr lang="ar-SA" sz="2800" dirty="0" smtClean="0"/>
              <a:t>  ووفقا لأهداف التربية العليا فإن </a:t>
            </a:r>
            <a:r>
              <a:rPr lang="ar-SA" sz="2800" u="sng" dirty="0" smtClean="0"/>
              <a:t>البرامج التعليمية </a:t>
            </a:r>
            <a:r>
              <a:rPr lang="ar-SA" sz="2800" dirty="0" smtClean="0"/>
              <a:t>في المدرسة </a:t>
            </a:r>
          </a:p>
          <a:p>
            <a:pPr marL="0" indent="0" algn="r" rtl="1">
              <a:buNone/>
            </a:pPr>
            <a:r>
              <a:rPr lang="ar-SA" sz="2800" dirty="0" smtClean="0"/>
              <a:t>         توجه (للطلاب ) باعتبارهم هدف العملية التعليمية .</a:t>
            </a:r>
          </a:p>
          <a:p>
            <a:pPr marL="0" indent="0" algn="r" rtl="1">
              <a:buNone/>
            </a:pPr>
            <a:r>
              <a:rPr lang="ar-SA" sz="2800" dirty="0" smtClean="0"/>
              <a:t>    في حين أن </a:t>
            </a:r>
            <a:r>
              <a:rPr lang="ar-SA" sz="2800" u="sng" dirty="0" smtClean="0"/>
              <a:t>الأخصائيين الاجتماعيين </a:t>
            </a:r>
            <a:r>
              <a:rPr lang="ar-SA" sz="2800" dirty="0" smtClean="0"/>
              <a:t>يوجهون جهودهم نحو</a:t>
            </a:r>
          </a:p>
          <a:p>
            <a:pPr marL="0" indent="0" algn="r" rtl="1">
              <a:buNone/>
            </a:pPr>
            <a:r>
              <a:rPr lang="ar-SA" sz="2800" dirty="0" smtClean="0"/>
              <a:t>  (الأداء الاجتماعي والمشكلات ) التي تعوق الطلاب ومحاولة  وقايتهم    من الفشل , وهي عملية مساعدة للعملية التعليمية، ولذلك فإن برامج     الرعاية الاجتماعية و وسيلتها الفعالة( الخدمة الاجتماعية) تعمل على   تمهيد الطريق لكي يستفيد الجيل من العملية التعليمية ومن هذا المنطلق   يمكن أن ننظر إلى الخدمة الاجتماعية التي تستعين بها المدرسة , باعتبارها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خدمة تقدم للطلاب </a:t>
            </a:r>
          </a:p>
          <a:p>
            <a:pPr marL="0" indent="0" algn="r" rtl="1">
              <a:buNone/>
            </a:pPr>
            <a:r>
              <a:rPr lang="ar-SA" sz="2800" dirty="0" smtClean="0"/>
              <a:t>  أ  </a:t>
            </a:r>
            <a:r>
              <a:rPr lang="ar-SA" sz="2800" dirty="0" err="1" smtClean="0"/>
              <a:t>ـ</a:t>
            </a:r>
            <a:r>
              <a:rPr lang="ar-SA" sz="2800" dirty="0" smtClean="0"/>
              <a:t> فهي توفر لهم </a:t>
            </a:r>
            <a:r>
              <a:rPr lang="ar-SA" sz="2800" b="1" dirty="0" smtClean="0"/>
              <a:t>الإمكانيات</a:t>
            </a:r>
            <a:r>
              <a:rPr lang="ar-SA" sz="2800" dirty="0" smtClean="0"/>
              <a:t> التي تساعدهم على مستوى رفع أدائهم .</a:t>
            </a:r>
          </a:p>
          <a:p>
            <a:pPr marL="0" indent="0" algn="r" rtl="1">
              <a:buNone/>
            </a:pPr>
            <a:r>
              <a:rPr lang="ar-SA" sz="2800" dirty="0" smtClean="0"/>
              <a:t>  ب </a:t>
            </a:r>
            <a:r>
              <a:rPr lang="ar-SA" sz="2800" dirty="0" err="1" smtClean="0"/>
              <a:t>ـ</a:t>
            </a:r>
            <a:r>
              <a:rPr lang="ar-SA" sz="2800" dirty="0" smtClean="0"/>
              <a:t> و تحول </a:t>
            </a:r>
            <a:r>
              <a:rPr lang="ar-SA" sz="2800" b="1" dirty="0" smtClean="0"/>
              <a:t>البرامج</a:t>
            </a:r>
            <a:r>
              <a:rPr lang="ar-SA" sz="2800" dirty="0" smtClean="0"/>
              <a:t> التي تنفذها الخدمة الاجتماعية دون ضياع </a:t>
            </a:r>
          </a:p>
          <a:p>
            <a:pPr marL="0" indent="0" algn="r" rtl="1">
              <a:buNone/>
            </a:pPr>
            <a:r>
              <a:rPr lang="ar-SA" sz="2800" dirty="0" smtClean="0"/>
              <a:t>      أو تبديد الطاقات البشرية .</a:t>
            </a:r>
          </a:p>
          <a:p>
            <a:pPr marL="0" indent="0" algn="r" rtl="1">
              <a:buNone/>
            </a:pPr>
            <a:r>
              <a:rPr lang="ar-SA" sz="2800" dirty="0" smtClean="0"/>
              <a:t>  ج </a:t>
            </a:r>
            <a:r>
              <a:rPr lang="ar-SA" sz="2800" dirty="0" err="1" smtClean="0"/>
              <a:t>ـ</a:t>
            </a:r>
            <a:r>
              <a:rPr lang="ar-SA" sz="2800" dirty="0" smtClean="0"/>
              <a:t>  تعمل على الحد من </a:t>
            </a:r>
            <a:r>
              <a:rPr lang="ar-SA" sz="2800" b="1" dirty="0" smtClean="0"/>
              <a:t>ظهور المشكلات </a:t>
            </a:r>
            <a:r>
              <a:rPr lang="ar-SA" sz="2800" dirty="0" smtClean="0"/>
              <a:t>الانفعالية أو السلوكية التي   تعد معوقـا للعملية التربوية .</a:t>
            </a:r>
          </a:p>
          <a:p>
            <a:pPr marL="0" indent="0" algn="r" rtl="1">
              <a:buNone/>
            </a:pPr>
            <a:r>
              <a:rPr lang="ar-SA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701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571500"/>
            <a:ext cx="8001000" cy="5829300"/>
          </a:xfrm>
        </p:spPr>
        <p:txBody>
          <a:bodyPr/>
          <a:lstStyle/>
          <a:p>
            <a:pPr>
              <a:buNone/>
            </a:pPr>
            <a:r>
              <a:rPr lang="ar-SA" sz="2800" b="1" u="sng" dirty="0" smtClean="0"/>
              <a:t>رابعا :</a:t>
            </a:r>
            <a:r>
              <a:rPr lang="ar-SA" sz="2800" u="sng" dirty="0" smtClean="0"/>
              <a:t> تقدم برامج الرعاية الاجتماعية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الثقافية الموجهة لفئة الشباب </a:t>
            </a:r>
            <a:endParaRPr lang="ar-SA" sz="800" b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ar-SA" sz="800" dirty="0" smtClean="0"/>
          </a:p>
          <a:p>
            <a:pPr>
              <a:buNone/>
            </a:pPr>
            <a:r>
              <a:rPr lang="ar-SA" sz="2800" b="1" dirty="0" smtClean="0"/>
              <a:t>وهي</a:t>
            </a:r>
            <a:r>
              <a:rPr lang="ar-SA" sz="2800" dirty="0" smtClean="0"/>
              <a:t> </a:t>
            </a:r>
            <a:r>
              <a:rPr lang="ar-SA" sz="2800" b="1" dirty="0" smtClean="0"/>
              <a:t>ـ </a:t>
            </a:r>
            <a:r>
              <a:rPr lang="ar-SA" sz="2800" dirty="0" smtClean="0"/>
              <a:t> </a:t>
            </a:r>
            <a:r>
              <a:rPr lang="ar-SA" sz="3200" dirty="0" smtClean="0"/>
              <a:t>تهدف إلى إثراء معارفهم ومعلوماتهم , حيث تسعى في جملتها إلى تنمية معلومات الشباب وتعميق وعيهم بقيمتهم الذاتيـة وأهميتهم الاجتماعية , وتوضيح دورهم مما يساعد على التطور والتغير وتحقيق رفاهية المجتمع . </a:t>
            </a:r>
          </a:p>
          <a:p>
            <a:pPr>
              <a:buNone/>
            </a:pPr>
            <a:endParaRPr lang="ar-SA" sz="800" b="1" dirty="0" smtClean="0"/>
          </a:p>
          <a:p>
            <a:pPr>
              <a:buNone/>
            </a:pPr>
            <a:r>
              <a:rPr lang="ar-SA" sz="3200" b="1" dirty="0" smtClean="0"/>
              <a:t>ـ </a:t>
            </a:r>
            <a:r>
              <a:rPr lang="ar-SA" sz="3200" dirty="0" smtClean="0"/>
              <a:t> كما تعمل على إثراء معارفهم بحيث يستطيعون التصرف السليم ومواجهة المواقف المحددة واتخاذ القرارات الصحيحة .</a:t>
            </a:r>
            <a:endParaRPr lang="en-US" sz="32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571480"/>
            <a:ext cx="8215370" cy="6000792"/>
          </a:xfrm>
        </p:spPr>
        <p:txBody>
          <a:bodyPr>
            <a:normAutofit fontScale="77500" lnSpcReduction="20000"/>
          </a:bodyPr>
          <a:lstStyle/>
          <a:p>
            <a:pPr marL="0" indent="0" algn="r" rtl="1">
              <a:buNone/>
            </a:pPr>
            <a:r>
              <a:rPr lang="ar-SA" sz="2800" b="1" dirty="0" smtClean="0"/>
              <a:t>خامساً </a:t>
            </a:r>
            <a:r>
              <a:rPr lang="ar-SA" sz="3000" b="1" dirty="0" smtClean="0"/>
              <a:t>: </a:t>
            </a:r>
            <a:r>
              <a:rPr lang="ar-SA" sz="3600" u="sng" dirty="0" smtClean="0"/>
              <a:t>يتضمن الإعلان العالمي لحقوق الإنسان  حق الطفل في التعليم </a:t>
            </a:r>
          </a:p>
          <a:p>
            <a:pPr marL="0" indent="0" algn="r" rtl="1">
              <a:buNone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« للطفل حق في الحصول على وسائل التعليم </a:t>
            </a:r>
            <a:r>
              <a:rPr lang="ar-SA" sz="3600" dirty="0" smtClean="0"/>
              <a:t>الإجباري في المراحل الابتدائية على الأقل , كما يجب أن توفر له هذه الوسائل ما يرفع مستوى ثقافته العامـة , ويمكنه من تنمية قدراته , وحسن تقديره للأمور , وشعوره بالمسؤولية الأدبية والاجتماعية لكي يصبح عضواً </a:t>
            </a:r>
            <a:r>
              <a:rPr lang="ar-SA" sz="3600" dirty="0" err="1" smtClean="0"/>
              <a:t>مفيداًللمجتمع</a:t>
            </a:r>
            <a:r>
              <a:rPr lang="ar-SA" sz="3600" dirty="0" smtClean="0"/>
              <a:t> .</a:t>
            </a:r>
          </a:p>
          <a:p>
            <a:pPr marL="0" indent="0" algn="r" rtl="1">
              <a:buNone/>
            </a:pPr>
            <a:r>
              <a:rPr lang="ar-SA" sz="3000" b="1" dirty="0" smtClean="0"/>
              <a:t>سادساً </a:t>
            </a:r>
            <a:r>
              <a:rPr lang="ar-SA" sz="3600" b="1" dirty="0" smtClean="0"/>
              <a:t>:</a:t>
            </a:r>
            <a:r>
              <a:rPr lang="ar-SA" sz="3600" dirty="0" smtClean="0"/>
              <a:t>  </a:t>
            </a:r>
            <a:r>
              <a:rPr lang="ar-SA" sz="3600" u="sng" dirty="0" smtClean="0"/>
              <a:t>يشتمل </a:t>
            </a:r>
            <a:r>
              <a:rPr lang="ar-SA" sz="3600" b="1" u="sng" dirty="0" smtClean="0">
                <a:solidFill>
                  <a:schemeClr val="accent1">
                    <a:lumMod val="50000"/>
                  </a:schemeClr>
                </a:solidFill>
              </a:rPr>
              <a:t>مجال العمل والعمال </a:t>
            </a:r>
            <a:r>
              <a:rPr lang="ar-SA" sz="3600" u="sng" dirty="0" smtClean="0"/>
              <a:t>على برامج لرعاية العملية التعليمية </a:t>
            </a:r>
            <a:r>
              <a:rPr lang="ar-SA" sz="3600" dirty="0" smtClean="0"/>
              <a:t> </a:t>
            </a:r>
          </a:p>
          <a:p>
            <a:pPr marL="0" indent="0" algn="r" rtl="1">
              <a:buNone/>
            </a:pPr>
            <a:r>
              <a:rPr lang="ar-SA" sz="3600" dirty="0" smtClean="0"/>
              <a:t>حيث أن المسئولين في مجال العمل يولون العملية التعليمية أهمية قصوى  </a:t>
            </a:r>
          </a:p>
          <a:p>
            <a:pPr marL="0" indent="0" algn="r" rtl="1">
              <a:buNone/>
            </a:pPr>
            <a:r>
              <a:rPr lang="ar-SA" sz="3600" dirty="0" smtClean="0"/>
              <a:t>وذلك لرفع المستوى الثقافـي للعمـال والقضاء على الأميـة بينهم .</a:t>
            </a:r>
          </a:p>
          <a:p>
            <a:pPr marL="0" indent="0" algn="r" rtl="1">
              <a:buNone/>
            </a:pPr>
            <a:r>
              <a:rPr lang="ar-SA" sz="3600" dirty="0" smtClean="0"/>
              <a:t> فالتعليم أصبح اليوم ضرورة اجتماعية واقتصادية .</a:t>
            </a:r>
          </a:p>
          <a:p>
            <a:pPr marL="0" indent="0" algn="r" rtl="1">
              <a:buNone/>
            </a:pPr>
            <a:r>
              <a:rPr lang="ar-SA" sz="3600" dirty="0" smtClean="0"/>
              <a:t> حيث هناك علاقـة وثيقة بين المستوى الثقافـي للعـامل وبين كلاً من  سلوكـه وتصرفاتـه وعلاقتـه برؤسـائه , وكذلك بين كفاءته و إنتاجه .</a:t>
            </a:r>
          </a:p>
          <a:p>
            <a:pPr marL="0" indent="0" algn="r" rtl="1">
              <a:buNone/>
            </a:pPr>
            <a:r>
              <a:rPr lang="ar-SA" sz="3600" dirty="0"/>
              <a:t> </a:t>
            </a:r>
            <a:endParaRPr lang="ar-SA" sz="3600" dirty="0" smtClean="0"/>
          </a:p>
        </p:txBody>
      </p:sp>
    </p:spTree>
    <p:extLst>
      <p:ext uri="{BB962C8B-B14F-4D97-AF65-F5344CB8AC3E}">
        <p14:creationId xmlns:p14="http://schemas.microsoft.com/office/powerpoint/2010/main" val="48154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29058" y="274638"/>
            <a:ext cx="4148142" cy="654032"/>
          </a:xfrm>
        </p:spPr>
        <p:txBody>
          <a:bodyPr>
            <a:normAutofit/>
          </a:bodyPr>
          <a:lstStyle/>
          <a:p>
            <a:pPr algn="ctr"/>
            <a:r>
              <a:rPr lang="ar-SA" sz="3600" b="1" u="sng" dirty="0" smtClean="0">
                <a:solidFill>
                  <a:schemeClr val="accent1">
                    <a:lumMod val="50000"/>
                  </a:schemeClr>
                </a:solidFill>
              </a:rPr>
              <a:t>المجال المهنـي </a:t>
            </a:r>
            <a:endParaRPr lang="en-US" sz="36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785794"/>
            <a:ext cx="8215370" cy="554356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من المعروف أن المجتمع يهدف إلى تحقيق المزيد من القوى العاملـة باعتبارهـا أساس إقـامة البنيان الاجتماعي .</a:t>
            </a:r>
          </a:p>
          <a:p>
            <a:pPr marL="0" indent="0" algn="r" rtl="1">
              <a:buNone/>
            </a:pPr>
            <a:r>
              <a:rPr lang="ar-SA" sz="2800" b="1" u="sng" dirty="0" smtClean="0"/>
              <a:t>و تؤدي الرعاية الاجتماعية رسالتها في هذا المجال </a:t>
            </a:r>
            <a:r>
              <a:rPr lang="ar-SA" sz="2800" dirty="0" smtClean="0"/>
              <a:t>من خلال توفير </a:t>
            </a:r>
            <a:r>
              <a:rPr lang="ar-SA" sz="2400" b="1" dirty="0" smtClean="0"/>
              <a:t>المزيد من</a:t>
            </a:r>
            <a:r>
              <a:rPr lang="ar-SA" sz="2800" b="1" dirty="0" smtClean="0"/>
              <a:t>: 1/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أمن (العامل) واستقراره </a:t>
            </a:r>
            <a:r>
              <a:rPr lang="ar-SA" sz="2800" dirty="0" smtClean="0"/>
              <a:t>,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ورفع قدراته الذاتية ومستواه المهني </a:t>
            </a:r>
            <a:r>
              <a:rPr lang="ar-SA" sz="2800" dirty="0" smtClean="0"/>
              <a:t>إلى أقصى حد مستطاع , وذلك عن طريق</a:t>
            </a:r>
          </a:p>
          <a:p>
            <a:pPr marL="0" indent="0" algn="r" rtl="1">
              <a:buNone/>
            </a:pPr>
            <a:r>
              <a:rPr lang="ar-SA" sz="2800" dirty="0" smtClean="0"/>
              <a:t>    ( </a:t>
            </a:r>
            <a:r>
              <a:rPr lang="ar-SA" sz="2800" b="1" dirty="0" smtClean="0"/>
              <a:t>إصدار التشريعات</a:t>
            </a:r>
            <a:r>
              <a:rPr lang="ar-SA" sz="2800" dirty="0" smtClean="0"/>
              <a:t>)</a:t>
            </a:r>
          </a:p>
          <a:p>
            <a:pPr marL="0" indent="0" algn="r" rtl="1">
              <a:buNone/>
            </a:pPr>
            <a:r>
              <a:rPr lang="ar-SA" sz="2800" dirty="0" smtClean="0"/>
              <a:t> </a:t>
            </a:r>
            <a:r>
              <a:rPr lang="ar-SA" sz="2800" b="1" dirty="0" smtClean="0"/>
              <a:t>و(إنشاء المؤسسات والمنظمات </a:t>
            </a:r>
            <a:r>
              <a:rPr lang="ar-SA" sz="2800" dirty="0" smtClean="0"/>
              <a:t>)التي تقوم بدور أساسي في هذا المجال  لذلك نجد معظم الدول قد قامت بإنشاء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ar-SA" sz="2800" dirty="0" smtClean="0"/>
              <a:t>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وزارة خاصة بالعمل ) </a:t>
            </a:r>
            <a:r>
              <a:rPr lang="ar-SA" sz="2800" dirty="0" smtClean="0"/>
              <a:t>تهدف إلى العناية والاهتمام بالعمال , وإصدار التشريعات الضرورية لحمايتهم من إصابات العمل والبطالة والأخطار , كما تعمل على رفع مستواهم الثقافي والمهاري .</a:t>
            </a:r>
          </a:p>
        </p:txBody>
      </p:sp>
    </p:spTree>
    <p:extLst>
      <p:ext uri="{BB962C8B-B14F-4D97-AF65-F5344CB8AC3E}">
        <p14:creationId xmlns:p14="http://schemas.microsoft.com/office/powerpoint/2010/main" val="194892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428604"/>
            <a:ext cx="8215370" cy="6072230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ar-SA" sz="2400" dirty="0" smtClean="0"/>
              <a:t> </a:t>
            </a:r>
            <a:r>
              <a:rPr lang="ar-SA" sz="2800" b="1" dirty="0" smtClean="0"/>
              <a:t>2</a:t>
            </a:r>
            <a:r>
              <a:rPr lang="ar-SA" sz="2400" dirty="0" smtClean="0"/>
              <a:t>/ </a:t>
            </a:r>
            <a:r>
              <a:rPr lang="ar-SA" sz="2800" dirty="0" smtClean="0"/>
              <a:t>وهناك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برامج خاصة بالرعاية الاجتماعية في    (مجال العمل )</a:t>
            </a:r>
            <a:r>
              <a:rPr lang="ar-SA" sz="2800" u="sng" dirty="0" smtClean="0"/>
              <a:t> </a:t>
            </a:r>
          </a:p>
          <a:p>
            <a:pPr algn="r" rtl="1">
              <a:buNone/>
            </a:pPr>
            <a:r>
              <a:rPr lang="ar-SA" sz="2800" dirty="0" smtClean="0"/>
              <a:t>هذه </a:t>
            </a:r>
            <a:r>
              <a:rPr lang="ar-SA" sz="2800" b="1" dirty="0" smtClean="0"/>
              <a:t>الرعاية يقصد بها </a:t>
            </a:r>
            <a:r>
              <a:rPr lang="ar-SA" sz="2400" dirty="0" smtClean="0"/>
              <a:t>(مجموعة من الجهود والخدمات والبرامج التي تعمل على توفير فرص العمل للمواطنين , ورعايتهم أثناء العمل </a:t>
            </a:r>
            <a:r>
              <a:rPr lang="ar-SA" sz="2000" dirty="0" smtClean="0"/>
              <a:t>) </a:t>
            </a:r>
          </a:p>
          <a:p>
            <a:pPr algn="r" rtl="1">
              <a:buNone/>
            </a:pPr>
            <a:r>
              <a:rPr lang="ar-SA" sz="2000" dirty="0" smtClean="0"/>
              <a:t> </a:t>
            </a:r>
            <a:r>
              <a:rPr lang="ar-SA" sz="2400" b="1" u="sng" dirty="0" smtClean="0">
                <a:solidFill>
                  <a:schemeClr val="accent1">
                    <a:lumMod val="50000"/>
                  </a:schemeClr>
                </a:solidFill>
              </a:rPr>
              <a:t>وهي تشمل بنود التالية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ar-SA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 rtl="1"/>
            <a:r>
              <a:rPr lang="ar-SA" sz="2800" dirty="0" smtClean="0"/>
              <a:t>توفير فرص العمل المناسبة للمواطنين .</a:t>
            </a:r>
          </a:p>
          <a:p>
            <a:pPr algn="r" rtl="1"/>
            <a:r>
              <a:rPr lang="ar-SA" sz="2800" dirty="0" smtClean="0"/>
              <a:t>و توفير مشروعات إنتاجية صغيرة للشباب .</a:t>
            </a:r>
          </a:p>
          <a:p>
            <a:pPr algn="r" rtl="1"/>
            <a:r>
              <a:rPr lang="ar-SA" sz="2800" dirty="0" smtClean="0"/>
              <a:t>إنشاء مراكز التدريب المهني المختلفة لتأهيل المواطنين حسب قدراتهم واستعداداتهم .</a:t>
            </a:r>
          </a:p>
          <a:p>
            <a:pPr algn="r" rtl="1"/>
            <a:r>
              <a:rPr lang="ar-SA" sz="2800" dirty="0" smtClean="0"/>
              <a:t>العمل على رفع المستوى الثقافي والمهني للعاملين عن طريق البرامج التدريبية المختلفة .</a:t>
            </a:r>
          </a:p>
          <a:p>
            <a:pPr algn="r" rtl="1"/>
            <a:r>
              <a:rPr lang="ar-SA" sz="2800" dirty="0" smtClean="0"/>
              <a:t>الاهتمام بالأجور , بحيث تتماشى مع المستوى المعيشي للمجتمع .</a:t>
            </a:r>
          </a:p>
          <a:p>
            <a:pPr algn="r" rtl="1"/>
            <a:r>
              <a:rPr lang="ar-SA" sz="2800" dirty="0" smtClean="0"/>
              <a:t>توفير الخدمات الأخرى للعاملين كالخدمات الصحية والإسكانية والترويحية وغيرهـا .</a:t>
            </a:r>
          </a:p>
          <a:p>
            <a:pPr algn="r" rtl="1"/>
            <a:r>
              <a:rPr lang="ar-SA" sz="2800" dirty="0" smtClean="0"/>
              <a:t>رعاية العاملين وأسرهم عند المرض أو العجز أو الوفاة .</a:t>
            </a:r>
          </a:p>
          <a:p>
            <a:pPr marL="0" indent="0" algn="r" rtl="1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00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571500"/>
            <a:ext cx="8001000" cy="5829300"/>
          </a:xfrm>
        </p:spPr>
        <p:txBody>
          <a:bodyPr>
            <a:normAutofit fontScale="92500"/>
          </a:bodyPr>
          <a:lstStyle/>
          <a:p>
            <a:pPr marL="0" indent="0" algn="r" rtl="1">
              <a:buNone/>
            </a:pPr>
            <a:r>
              <a:rPr lang="ar-SA" sz="2800" dirty="0" smtClean="0"/>
              <a:t>    </a:t>
            </a:r>
            <a:r>
              <a:rPr lang="ar-SA" sz="2800" b="1" dirty="0" smtClean="0"/>
              <a:t>3/  </a:t>
            </a:r>
            <a:r>
              <a:rPr lang="ar-SA" sz="2800" dirty="0" smtClean="0"/>
              <a:t>وهنـاك خدمات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للرعاية الاجتماعية متصلة بالعمال </a:t>
            </a:r>
          </a:p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و تشتمل </a:t>
            </a:r>
            <a:r>
              <a:rPr lang="ar-SA" sz="2800" dirty="0" smtClean="0"/>
              <a:t>على عدد من (</a:t>
            </a:r>
            <a:r>
              <a:rPr lang="ar-SA" sz="2800" b="1" dirty="0" smtClean="0"/>
              <a:t>برامج التوجيه المهني والتدريب</a:t>
            </a:r>
            <a:r>
              <a:rPr lang="ar-SA" sz="2800" dirty="0" smtClean="0"/>
              <a:t>) </a:t>
            </a:r>
          </a:p>
          <a:p>
            <a:pPr marL="0" indent="0" algn="r" rtl="1">
              <a:buNone/>
            </a:pPr>
            <a:r>
              <a:rPr lang="ar-SA" sz="2800" dirty="0" smtClean="0"/>
              <a:t> كما يدخل ضمنها (</a:t>
            </a:r>
            <a:r>
              <a:rPr lang="ar-SA" sz="2800" b="1" dirty="0" smtClean="0"/>
              <a:t>تشريعات الأجور</a:t>
            </a:r>
            <a:r>
              <a:rPr lang="ar-SA" sz="2800" dirty="0" smtClean="0"/>
              <a:t>) </a:t>
            </a:r>
            <a:r>
              <a:rPr lang="ar-SA" sz="2800" b="1" dirty="0" err="1" smtClean="0"/>
              <a:t>و</a:t>
            </a:r>
            <a:r>
              <a:rPr lang="ar-SA" sz="2800" b="1" dirty="0" smtClean="0"/>
              <a:t>(تنظيم العلاقـة </a:t>
            </a:r>
            <a:r>
              <a:rPr lang="ar-SA" sz="2800" dirty="0" smtClean="0"/>
              <a:t>)</a:t>
            </a:r>
          </a:p>
          <a:p>
            <a:pPr marL="0" indent="0" algn="r" rtl="1">
              <a:buNone/>
            </a:pPr>
            <a:r>
              <a:rPr lang="ar-SA" sz="2800" dirty="0" smtClean="0"/>
              <a:t>بين أصحاب العمل والعمـال من حيث ساعات العمل والراحة الأسبوعية , والإجازات سنوية ,وتشغيل النساء وإجازات الوضع...الخ </a:t>
            </a:r>
          </a:p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وغير ذلك من الخدمات التي تتصل برفاهية العمال وتؤثر على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مستوى إنتاجهم وأدائهم المهني ، وهذه  التشريعات انبثقت عن </a:t>
            </a:r>
          </a:p>
          <a:p>
            <a:pPr marL="0" indent="0" algn="r" rtl="1">
              <a:buNone/>
            </a:pPr>
            <a:r>
              <a:rPr lang="ar-SA" sz="2800" b="1" u="sng" dirty="0" smtClean="0"/>
              <a:t>هيئة الأمم المتحدة </a:t>
            </a:r>
            <a:r>
              <a:rPr lang="ar-SA" sz="2800" dirty="0" smtClean="0"/>
              <a:t>, (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منظمة العمل الدولية</a:t>
            </a:r>
            <a:r>
              <a:rPr lang="ar-SA" sz="2800" dirty="0" smtClean="0"/>
              <a:t>) حيث تختص هذه المنظمة بالتشريعات العمالية , وقد ساعدت هذه المنظمة على تحقيق المستوى العالمي في مجالات مختلفة منها الأنظمة الخاصـة بالمساعدات العامـة والعلاقات العماليـة , وأنظمة  التأمينات الاجتماعية , والتشريعات ذات الصلة بتشغيل الأطفال والنساء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285728"/>
            <a:ext cx="8072493" cy="6072230"/>
          </a:xfrm>
        </p:spPr>
        <p:txBody>
          <a:bodyPr>
            <a:normAutofit fontScale="70000" lnSpcReduction="20000"/>
          </a:bodyPr>
          <a:lstStyle/>
          <a:p>
            <a:pPr marL="0" indent="0" algn="r" rtl="1">
              <a:buNone/>
            </a:pPr>
            <a:r>
              <a:rPr lang="ar-SA" sz="2800" b="1" dirty="0" smtClean="0"/>
              <a:t>4/</a:t>
            </a:r>
            <a:r>
              <a:rPr lang="ar-SA" sz="2800" dirty="0" smtClean="0"/>
              <a:t> </a:t>
            </a:r>
            <a:r>
              <a:rPr lang="ar-SA" sz="3600" dirty="0" smtClean="0"/>
              <a:t>قد صدر </a:t>
            </a:r>
            <a:r>
              <a:rPr lang="ar-SA" sz="3600" b="1" u="sng" dirty="0" smtClean="0">
                <a:solidFill>
                  <a:schemeClr val="accent1">
                    <a:lumMod val="50000"/>
                  </a:schemeClr>
                </a:solidFill>
              </a:rPr>
              <a:t>أيضاً قانون العمل </a:t>
            </a:r>
            <a:r>
              <a:rPr lang="ar-SA" sz="3600" b="1" dirty="0" smtClean="0"/>
              <a:t>ويعرف بأنه </a:t>
            </a:r>
            <a:r>
              <a:rPr lang="ar-SA" sz="3000" dirty="0" smtClean="0"/>
              <a:t>« </a:t>
            </a:r>
            <a:r>
              <a:rPr lang="ar-SA" sz="3600" dirty="0" smtClean="0"/>
              <a:t>مجموعة القواعد القانونية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3600" dirty="0" smtClean="0"/>
              <a:t>التي تحكم العلاقات الفردية أو الجماعية التي تنشأ بين أصحاب الأعمال </a:t>
            </a:r>
          </a:p>
          <a:p>
            <a:pPr marL="0" indent="0" algn="r" rtl="1">
              <a:buNone/>
            </a:pPr>
            <a:r>
              <a:rPr lang="ar-SA" sz="3600" dirty="0" smtClean="0"/>
              <a:t>وهؤلاء الذين يعملون تحت سلطتهم وإشرافهم مقابل أجر </a:t>
            </a:r>
            <a:r>
              <a:rPr lang="en-US" sz="3600" dirty="0" smtClean="0"/>
              <a:t>“</a:t>
            </a:r>
            <a:r>
              <a:rPr lang="ar-SA" sz="3600" dirty="0" smtClean="0"/>
              <a:t> </a:t>
            </a:r>
          </a:p>
          <a:p>
            <a:pPr marL="0" indent="0" algn="r" rtl="1">
              <a:buNone/>
            </a:pP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</a:rPr>
              <a:t>وأهمية قانون العمل </a:t>
            </a:r>
            <a:r>
              <a:rPr lang="ar-SA" sz="3600" dirty="0" smtClean="0"/>
              <a:t>تكمن في </a:t>
            </a:r>
            <a:r>
              <a:rPr lang="ar-SA" sz="3600" u="sng" dirty="0" smtClean="0"/>
              <a:t>عدد من الأمور على رأسهـا </a:t>
            </a:r>
            <a:r>
              <a:rPr lang="ar-SA" sz="3000" dirty="0" smtClean="0"/>
              <a:t>: </a:t>
            </a:r>
          </a:p>
          <a:p>
            <a:pPr marL="0" indent="0" algn="r" rtl="1">
              <a:buNone/>
            </a:pPr>
            <a:r>
              <a:rPr lang="ar-SA" sz="3000" dirty="0" smtClean="0"/>
              <a:t>   ـ   أن (</a:t>
            </a:r>
            <a:r>
              <a:rPr lang="ar-SA" sz="3000" b="1" dirty="0" smtClean="0"/>
              <a:t>الدخل القومـي للمجتمع</a:t>
            </a:r>
            <a:r>
              <a:rPr lang="ar-SA" sz="3000" dirty="0" smtClean="0"/>
              <a:t>) ينتج عن عمل أفراد المجتمع  </a:t>
            </a:r>
          </a:p>
          <a:p>
            <a:pPr marL="0" indent="0" algn="r" rtl="1">
              <a:buNone/>
            </a:pPr>
            <a:r>
              <a:rPr lang="ar-SA" sz="3000" dirty="0" smtClean="0"/>
              <a:t>     ومن هنـا تبرز أهمية عنصر العمـل في الإنتاج . </a:t>
            </a:r>
          </a:p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3000" dirty="0" smtClean="0"/>
              <a:t> ـ  قد يرى (</a:t>
            </a:r>
            <a:r>
              <a:rPr lang="ar-SA" sz="3000" b="1" dirty="0" smtClean="0"/>
              <a:t>بعض قاصري النظر</a:t>
            </a:r>
            <a:r>
              <a:rPr lang="ar-SA" sz="3000" dirty="0" smtClean="0"/>
              <a:t>) أن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هذه القوانين الخاصة بالعمل </a:t>
            </a:r>
            <a:r>
              <a:rPr lang="ar-SA" sz="3000" dirty="0" smtClean="0"/>
              <a:t>تؤدي </a:t>
            </a:r>
            <a:endParaRPr lang="ar-SA" sz="800" dirty="0" smtClean="0"/>
          </a:p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3000" dirty="0" smtClean="0"/>
              <a:t>    إلى الزيادة في نفقة الإنتاج دون مقابل , ولكن هذا غير صحيح بالطبع  </a:t>
            </a:r>
            <a:endParaRPr lang="ar-SA" sz="800" dirty="0" smtClean="0"/>
          </a:p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3000" dirty="0" smtClean="0"/>
              <a:t>   حيث إن التغير الذي طرأ على قانون العمل من ناحية الاهتمام بالعمال </a:t>
            </a:r>
            <a:endParaRPr lang="ar-SA" sz="800" dirty="0" smtClean="0"/>
          </a:p>
          <a:p>
            <a:pPr marL="0" indent="0" algn="r" rtl="1">
              <a:buNone/>
            </a:pPr>
            <a:endParaRPr lang="ar-SA" sz="800" dirty="0" smtClean="0"/>
          </a:p>
          <a:p>
            <a:pPr marL="0" indent="0" algn="r" rtl="1">
              <a:buNone/>
            </a:pPr>
            <a:r>
              <a:rPr lang="ar-SA" sz="3000" dirty="0" smtClean="0"/>
              <a:t>    والسعي نحو تحسين أحوالهم من شأنه  أن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يحقق السلام الاجتماعي .</a:t>
            </a:r>
            <a:endParaRPr lang="ar-SA" sz="3000" dirty="0" smtClean="0"/>
          </a:p>
          <a:p>
            <a:pPr marL="0" indent="0" algn="r" rtl="1">
              <a:buNone/>
            </a:pPr>
            <a:r>
              <a:rPr lang="ar-SA" sz="3000" dirty="0" smtClean="0"/>
              <a:t>   حيث أن مظاهر الصراع بين العمال وأصحاب العمل تقل ، مع تحسن </a:t>
            </a:r>
          </a:p>
          <a:p>
            <a:pPr marL="0" indent="0" algn="r" rtl="1">
              <a:buNone/>
            </a:pPr>
            <a:r>
              <a:rPr lang="ar-SA" sz="3000" dirty="0" smtClean="0"/>
              <a:t>     من  ظروف الإنتاج .</a:t>
            </a:r>
          </a:p>
          <a:p>
            <a:pPr marL="0" indent="0" algn="r" rtl="1">
              <a:buNone/>
            </a:pPr>
            <a:r>
              <a:rPr lang="ar-SA" sz="3000" dirty="0" smtClean="0"/>
              <a:t>   ـ   كما أن (</a:t>
            </a:r>
            <a:r>
              <a:rPr lang="ar-SA" sz="3000" b="1" dirty="0" smtClean="0"/>
              <a:t>تشريعات العمل ) </a:t>
            </a:r>
            <a:r>
              <a:rPr lang="ar-SA" sz="3000" dirty="0" smtClean="0"/>
              <a:t>تؤدي إلى الزيادة في ( نفقة الإنتاج  التي تؤدي </a:t>
            </a:r>
          </a:p>
          <a:p>
            <a:pPr marL="0" indent="0" algn="r" rtl="1">
              <a:buNone/>
            </a:pPr>
            <a:r>
              <a:rPr lang="ar-SA" sz="3000" dirty="0" smtClean="0"/>
              <a:t>         في ذات الوقت إلى زيادة القوة الشرائية) فتنفتح تبعاً لذلك آفاق جديدة للإنتاج 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9073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428604"/>
            <a:ext cx="8322148" cy="6000792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SA" sz="2800" b="1" dirty="0" smtClean="0"/>
              <a:t>5/ </a:t>
            </a:r>
            <a:r>
              <a:rPr lang="ar-SA" sz="2800" dirty="0" smtClean="0"/>
              <a:t>كما وتعد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برامج التأمينات الاجتماعية </a:t>
            </a:r>
            <a:r>
              <a:rPr lang="ar-SA" sz="2800" u="sng" dirty="0" smtClean="0"/>
              <a:t>أحد برامج الرعاية الاجتماعية </a:t>
            </a:r>
            <a:r>
              <a:rPr lang="ar-SA" sz="2800" dirty="0" smtClean="0"/>
              <a:t>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حيث </a:t>
            </a:r>
            <a:r>
              <a:rPr lang="ar-SA" sz="2800" b="1" dirty="0" smtClean="0"/>
              <a:t>تعرف</a:t>
            </a:r>
            <a:r>
              <a:rPr lang="ar-SA" sz="2800" dirty="0" smtClean="0"/>
              <a:t> التأمينات الاجتماعية </a:t>
            </a:r>
            <a:r>
              <a:rPr lang="ar-SA" sz="2800" b="1" dirty="0" smtClean="0"/>
              <a:t>بأنها</a:t>
            </a:r>
            <a:r>
              <a:rPr lang="ar-SA" sz="2800" dirty="0" smtClean="0"/>
              <a:t> ( ذلك النظام الذي تقوم به الدولة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لتأمين  حد معين من الدخل لبعض أو لجميع الأفراد , في مقابل </a:t>
            </a:r>
            <a:endParaRPr lang="ar-SA" sz="800" dirty="0" smtClean="0"/>
          </a:p>
          <a:p>
            <a:pPr marL="0" indent="0" algn="r" rtl="1">
              <a:buNone/>
            </a:pPr>
            <a:r>
              <a:rPr lang="ar-SA" sz="2800" dirty="0" smtClean="0"/>
              <a:t>الاشتراكات الفردية التي تدفع لحساب المستفيدين ).</a:t>
            </a:r>
          </a:p>
          <a:p>
            <a:pPr marL="0" indent="0" algn="r" rtl="1">
              <a:buNone/>
            </a:pPr>
            <a:r>
              <a:rPr lang="ar-SA" sz="2800" dirty="0" smtClean="0"/>
              <a:t>ويقوم بتسديد هذه الاشتراكات المستفيدون ، وأصحاب العمل والدولة في بعض الأحيان </a:t>
            </a:r>
            <a:r>
              <a:rPr lang="ar-SA" sz="2800" b="1" dirty="0" smtClean="0"/>
              <a:t>وذلك في حالة</a:t>
            </a:r>
            <a:r>
              <a:rPr lang="ar-SA" sz="2800" dirty="0" smtClean="0"/>
              <a:t>( انقطاع الدخل كحالات المرض , والعجز , والشيخوخة ,  وإصابات العمل ، والوفاة , البطالة ) وغيرها من المخاطر التي تعرض الإنسان للحاجة ، وإذا عرفنا أن من </a:t>
            </a:r>
          </a:p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أهم سمات نظام التأمينات الاجتماعية </a:t>
            </a:r>
            <a:r>
              <a:rPr lang="ar-SA" sz="2800" dirty="0" smtClean="0"/>
              <a:t>التي تعنينا في هذا المجال </a:t>
            </a:r>
          </a:p>
          <a:p>
            <a:pPr marL="0" indent="0" algn="r" rtl="1">
              <a:buNone/>
            </a:pPr>
            <a:r>
              <a:rPr lang="ar-SA" sz="2800" dirty="0" smtClean="0"/>
              <a:t>أنه يعتبر( </a:t>
            </a:r>
            <a:r>
              <a:rPr lang="ar-SA" sz="2800" b="1" dirty="0" smtClean="0"/>
              <a:t>أداة فعالة في التنمية </a:t>
            </a:r>
            <a:r>
              <a:rPr lang="ar-SA" sz="2800" dirty="0" smtClean="0"/>
              <a:t>), فالأمن النفسي الذي يتمتع </a:t>
            </a:r>
            <a:r>
              <a:rPr lang="ar-SA" sz="2800" dirty="0" err="1" smtClean="0"/>
              <a:t>به</a:t>
            </a:r>
            <a:r>
              <a:rPr lang="ar-SA" sz="2800" dirty="0" smtClean="0"/>
              <a:t> الموظف والعامل يدفعه بلا شك للمزيد من الإنتاج والعطاء . </a:t>
            </a:r>
          </a:p>
          <a:p>
            <a:pPr marL="0" indent="0" algn="r" rtl="1">
              <a:buNone/>
            </a:pPr>
            <a:r>
              <a:rPr lang="ar-SA" sz="2800" dirty="0" smtClean="0"/>
              <a:t>ومن ثم يرفع من (</a:t>
            </a:r>
            <a:r>
              <a:rPr lang="ar-SA" sz="2800" b="1" dirty="0" smtClean="0"/>
              <a:t>مسيرة الأداء المهنـي عنده </a:t>
            </a:r>
            <a:r>
              <a:rPr lang="ar-SA" sz="2800" dirty="0" smtClean="0"/>
              <a:t>) وذلك بالفعل ينمي المجال المهنـي ويدفع عجلة العمل في المجتمع .</a:t>
            </a:r>
          </a:p>
          <a:p>
            <a:pPr marL="0" indent="0" algn="r" rtl="1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046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214290"/>
            <a:ext cx="8229600" cy="6055889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ar-SA" sz="2400" dirty="0"/>
          </a:p>
          <a:p>
            <a:pPr marL="0" indent="0" algn="r" rtl="1">
              <a:buNone/>
            </a:pPr>
            <a:r>
              <a:rPr lang="ar-SA" sz="2400" dirty="0" smtClean="0"/>
              <a:t> 6</a:t>
            </a:r>
            <a:r>
              <a:rPr lang="ar-SA" sz="2800" dirty="0" smtClean="0"/>
              <a:t>/ </a:t>
            </a:r>
            <a:r>
              <a:rPr lang="ar-SA" sz="2400" b="1" dirty="0" smtClean="0"/>
              <a:t>إن </a:t>
            </a:r>
            <a:r>
              <a:rPr lang="ar-SA" sz="2400" b="1" u="sng" dirty="0" smtClean="0"/>
              <a:t>برامج  الخدمة الاجتماعية العمالية  تتماثل مع الرعاية الاجتماعية </a:t>
            </a:r>
            <a:r>
              <a:rPr lang="ar-SA" sz="2800" dirty="0" smtClean="0"/>
              <a:t>في أهدافها سواء بطريقة مباشرة أو غير مباشرة حيث تعرف </a:t>
            </a:r>
            <a:endParaRPr lang="ar-SA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 الخدمة الاجتماعية العمالية بأنها :</a:t>
            </a:r>
          </a:p>
          <a:p>
            <a:pPr marL="0" indent="0" algn="r" rtl="1">
              <a:buNone/>
            </a:pPr>
            <a:r>
              <a:rPr lang="ar-SA" sz="2800" dirty="0" smtClean="0"/>
              <a:t>(مجموعة من الجهود التي يقوم بها الاخصائي الاجتماعي في المجالات العمالية , بقصد زيادة التوافق بين العامل وأجواء العمل ومسؤولياته وذلك بهدف رفع كفاءة الانتاج كماً ونوعاً  بإشباع احتياجات العمال ).</a:t>
            </a:r>
          </a:p>
          <a:p>
            <a:pPr marL="0" indent="0" algn="r" rtl="1">
              <a:buNone/>
            </a:pPr>
            <a:r>
              <a:rPr lang="ar-SA" sz="2800" dirty="0" smtClean="0"/>
              <a:t>هذه الخدمات على اختلافها تعتبر دعامة قوية لبناء العلاقات  الطيبة بين طرفي الانتاج , كما أنها تعتبر من أهم وسائل زيادة الانتاج , حيث أن لكل خدمة من الخدمات الاجتماعية العمالية أثآر ومزايا خاصة وعامة , يمكن تحقيقها عن طريق إعداد البرامج المناسبة للخدمات الاجتماعية العمالية .</a:t>
            </a:r>
          </a:p>
          <a:p>
            <a:pPr marL="0" indent="0" algn="r" rtl="1">
              <a:buNone/>
            </a:pPr>
            <a:endParaRPr lang="ar-SA" sz="2400" dirty="0" smtClean="0"/>
          </a:p>
          <a:p>
            <a:pPr marL="0" indent="0" algn="r" rtl="1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549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548680"/>
            <a:ext cx="8229600" cy="6095030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2800" b="1" dirty="0" smtClean="0"/>
              <a:t>فقد اهتمت الرعاية الاجتماعية بالمجال المهني </a:t>
            </a:r>
            <a:r>
              <a:rPr lang="ar-SA" sz="2800" dirty="0" smtClean="0"/>
              <a:t>اهتماماً بالغاً فلم تهمل العامل أو الموظف بل أولته اهتمامها ومنحته الأمن والطمأنينة , لأنه </a:t>
            </a:r>
            <a:r>
              <a:rPr lang="ar-SA" sz="2800" b="1" dirty="0" smtClean="0"/>
              <a:t>إنسان في المقام الأول </a:t>
            </a:r>
            <a:r>
              <a:rPr lang="ar-SA" sz="2800" dirty="0" smtClean="0"/>
              <a:t>ولكي يحسن من إنتاجه ويرتقي بالمجال المهني في مجتمعه , ويساهم بالتالي في </a:t>
            </a:r>
            <a:r>
              <a:rPr lang="ar-SA" sz="2800" b="1" dirty="0" smtClean="0"/>
              <a:t>التنمية الاجتماعية في المقام الثاني </a:t>
            </a:r>
          </a:p>
          <a:p>
            <a:pPr marL="0" indent="0" algn="r" rtl="1">
              <a:buNone/>
            </a:pPr>
            <a:r>
              <a:rPr lang="ar-SA" sz="2800" dirty="0" smtClean="0"/>
              <a:t>وقد ركزت ضمن أهدافها (اهتمامها برفع مستوى الأفراد العلمي) </a:t>
            </a:r>
          </a:p>
          <a:p>
            <a:pPr marL="0" indent="0" algn="r" rtl="1">
              <a:buNone/>
            </a:pPr>
            <a:r>
              <a:rPr lang="ar-SA" sz="2800" dirty="0" smtClean="0"/>
              <a:t>وتوفير فرص التعليم التي تؤدي بالتالي إلى التخصص المهني , حيث </a:t>
            </a:r>
          </a:p>
          <a:p>
            <a:pPr marL="0" indent="0" algn="r" rtl="1">
              <a:buNone/>
            </a:pPr>
            <a:r>
              <a:rPr lang="ar-SA" sz="2800" dirty="0" smtClean="0"/>
              <a:t>أن التخصص يرفع من مستوى جودة الأداء المهني الذي يقوم به الفرد </a:t>
            </a:r>
          </a:p>
          <a:p>
            <a:pPr marL="0" indent="0" algn="r" rtl="1">
              <a:buNone/>
            </a:pPr>
            <a:r>
              <a:rPr lang="ar-SA" sz="2800" dirty="0" smtClean="0"/>
              <a:t>في مجال عمله , كذلك لا نجد برنامجاً من برامج الرعاية الاجتماعية الموجهة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لفئات معينة إلا وقد عني بتدريبهم وتأهيلهم المهنـي </a:t>
            </a:r>
            <a:r>
              <a:rPr lang="ar-SA" sz="2800" dirty="0" smtClean="0"/>
              <a:t>الذي يتناسب مع إمكانياتهم وقدراتهم , ومثال ذلك </a:t>
            </a:r>
          </a:p>
          <a:p>
            <a:pPr marL="0" indent="0" algn="r" rtl="1">
              <a:buNone/>
            </a:pPr>
            <a:r>
              <a:rPr lang="ar-SA" sz="2800" dirty="0" smtClean="0"/>
              <a:t>(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الأحداث الجانحين , والمعاقين </a:t>
            </a:r>
            <a:r>
              <a:rPr lang="ar-SA" sz="2800" dirty="0" smtClean="0"/>
              <a:t>).</a:t>
            </a:r>
          </a:p>
          <a:p>
            <a:pPr marL="0" indent="0" algn="r" rtl="1">
              <a:buNone/>
            </a:pPr>
            <a:r>
              <a:rPr lang="ar-SA" sz="2800" dirty="0" smtClean="0"/>
              <a:t>ولا شك أن كل هذه الجهـود مجتمعة تؤدي إلى تنمية وإثراء المجال المهنـي , وبالتالي رفع المستوى المعيشي للمواطنين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141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43372" y="214290"/>
            <a:ext cx="4219580" cy="642942"/>
          </a:xfrm>
        </p:spPr>
        <p:txBody>
          <a:bodyPr>
            <a:normAutofit/>
          </a:bodyPr>
          <a:lstStyle/>
          <a:p>
            <a:pPr algn="ctr"/>
            <a:r>
              <a:rPr lang="ar-SA" sz="3600" b="1" u="sng" dirty="0" smtClean="0">
                <a:solidFill>
                  <a:schemeClr val="accent1">
                    <a:lumMod val="50000"/>
                  </a:schemeClr>
                </a:solidFill>
              </a:rPr>
              <a:t>الحقوق المدنية </a:t>
            </a:r>
            <a:endParaRPr lang="en-US" sz="36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785794"/>
            <a:ext cx="8215370" cy="5929354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تعد إسهامات (التعاليم والديانات السماوية ) ذات أثر واضح في حماية الإنسان من ضياع حقوقـه , حيث نادت بحقوقه ودعت إلى تكريمه وصيانة هذه الحقوق , ومن هذه الحقوق هي الحقوق المدنية التي يجب أن ينالها </a:t>
            </a:r>
            <a:r>
              <a:rPr lang="ar-SA" sz="2400" b="1" dirty="0" smtClean="0"/>
              <a:t>ويتمتع بها كل فرد مثل </a:t>
            </a:r>
            <a:r>
              <a:rPr lang="ar-SA" sz="2800" dirty="0" smtClean="0"/>
              <a:t>(</a:t>
            </a:r>
            <a:r>
              <a:rPr lang="ar-SA" sz="2800" dirty="0" smtClean="0">
                <a:solidFill>
                  <a:srgbClr val="C00000"/>
                </a:solidFill>
              </a:rPr>
              <a:t>التمتع بحق الحرية في الرأي , والتملك  والإرث , وحرية البيع , والشراء .</a:t>
            </a:r>
            <a:r>
              <a:rPr lang="ar-SA" sz="2800" dirty="0" smtClean="0"/>
              <a:t>) والمطلع بتعمق في مجالات الرعاية الاجتماعية يجد أن الرعاية الاجتماعية ببرامجها المختلفة تحفظ للإنسان حقوقه المدنية , وتدفعه كذلك بالمطالبة بها في حالة عدم حصوله عليها . </a:t>
            </a:r>
          </a:p>
          <a:p>
            <a:pPr marL="0" indent="0" algn="r" rtl="1">
              <a:buNone/>
            </a:pPr>
            <a:r>
              <a:rPr lang="ar-SA" sz="2800" dirty="0" smtClean="0"/>
              <a:t>حيث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تضمن ميثاق الأمم المتحدة </a:t>
            </a:r>
            <a:r>
              <a:rPr lang="ar-SA" sz="2800" dirty="0" smtClean="0"/>
              <a:t>_ الذي أعلنت فيه حقوق الإنسـان في ديسمبر 1984 م _ توضيح الحقوق المدنية التي يجب أن يحصل عليها وتشتمل (حرية إبداء الرأي , والمساواة في الحقوق والواجبات , </a:t>
            </a:r>
          </a:p>
          <a:p>
            <a:pPr marL="0" indent="0" algn="r" rtl="1">
              <a:buNone/>
            </a:pPr>
            <a:r>
              <a:rPr lang="ar-SA" sz="2800" dirty="0" smtClean="0"/>
              <a:t>    عن طريق القوانين واللوائح التي يعمل بها )</a:t>
            </a:r>
          </a:p>
          <a:p>
            <a:pPr marL="0" indent="0" algn="r" rtl="1">
              <a:buNone/>
            </a:pPr>
            <a:r>
              <a:rPr lang="ar-SA" sz="2800" dirty="0" smtClean="0"/>
              <a:t> وذلك يعني أنه إذا قررت ضرائب فإنه يجب على الجميع دفعها دون استثناء ودون تميز فئة عن أخرى , وأن يحاكم الجميع دون استثناء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149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428604"/>
            <a:ext cx="8194260" cy="6215106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2800" dirty="0" smtClean="0"/>
              <a:t>وهذا الأمر نجده واضحاً فيما تقوم به الرعاية الاجتماعية من خدمات وبرامج , وما تتبعه من أسس ومبادئ , في سبيل تحقيق الهدف الأساسي وهو</a:t>
            </a:r>
            <a:r>
              <a:rPr lang="ar-SA" sz="2800" b="1" dirty="0" smtClean="0"/>
              <a:t>( بناء الإنسان </a:t>
            </a:r>
            <a:r>
              <a:rPr lang="ar-SA" sz="2800" dirty="0" smtClean="0"/>
              <a:t>).</a:t>
            </a:r>
          </a:p>
          <a:p>
            <a:pPr marL="0" indent="0" algn="r" rtl="1">
              <a:buNone/>
            </a:pPr>
            <a:r>
              <a:rPr lang="ar-SA" sz="2800" b="1" u="sng" dirty="0" smtClean="0">
                <a:solidFill>
                  <a:schemeClr val="accent1">
                    <a:lumMod val="75000"/>
                  </a:schemeClr>
                </a:solidFill>
              </a:rPr>
              <a:t>فبرامج الرعاية الاجتماعية تعمل على تحقيق هذا الهدف في أنها :</a:t>
            </a:r>
          </a:p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ar-SA" sz="2800" dirty="0" smtClean="0"/>
              <a:t>/ تسعى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لتحرير الإنسان من( العبودية والحاجة والتبعية )</a:t>
            </a:r>
            <a:r>
              <a:rPr lang="ar-SA" sz="2800" dirty="0" smtClean="0"/>
              <a:t> لذلك نراها منحته خدماتها كحق أساسي له حتى ينمو إحساسه بذاته وبقدراته , وبالتالي يكون له رأي خاص به في نواحي الحياة المختلفة , ومن ثم أعطته حرية إبداء هذا الرأي ونجد ذلك واضحاً في حق تقرير المصير وهو أحد مبادئ الخدمة الاجتماعية , فالفرد له حرية الاختيار دون أن يفرض عليه رأي لا يتفق مع رغبته , وكذلك حق التقبل وحق التحفظ على أسراره، كذلك فإن برامج الرعاية الاجتماعية تسعى إلى الارتقاء بفكر الإنسان ومستوى تعليمه وتبصيره بحقوقه و واجباته , حتى يكون على دراية بما له وما عليه , وبالتالي يأتي دور المطالبة والسعي للحصول على هذه الحقوق .</a:t>
            </a:r>
          </a:p>
        </p:txBody>
      </p:sp>
    </p:spTree>
    <p:extLst>
      <p:ext uri="{BB962C8B-B14F-4D97-AF65-F5344CB8AC3E}">
        <p14:creationId xmlns:p14="http://schemas.microsoft.com/office/powerpoint/2010/main" val="29479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571500"/>
            <a:ext cx="7786688" cy="5829300"/>
          </a:xfrm>
        </p:spPr>
        <p:txBody>
          <a:bodyPr/>
          <a:lstStyle/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ar-SA" sz="2800" dirty="0" smtClean="0"/>
              <a:t>/  تعمل على تحقيق (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المساواة في الحقوق والواجبات) </a:t>
            </a:r>
            <a:r>
              <a:rPr lang="ar-SA" sz="2800" dirty="0" smtClean="0"/>
              <a:t>التي تحددها القوانين واللوائح والعدل في الحكم على الجميع بدون استثناء أو محاباة , فأننا نجد أن للرعاية الاجتماعية مؤسسات خاصـة بها تقدم من خلالها خدماتها , ومن ضمن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هذه المؤسسات وزارة العدل .</a:t>
            </a:r>
            <a:r>
              <a:rPr lang="ar-SA" sz="2800" dirty="0" smtClean="0"/>
              <a:t>   حيث تقوم هذه الوزارة بالحكم بين الناس , والقضاء بينهم , ورد الحقوق لأصحابهـا </a:t>
            </a:r>
            <a:r>
              <a:rPr lang="ar-SA" sz="2000" dirty="0" smtClean="0"/>
              <a:t>. </a:t>
            </a:r>
            <a:endParaRPr lang="en-US" sz="2000" dirty="0"/>
          </a:p>
        </p:txBody>
      </p:sp>
      <p:sp>
        <p:nvSpPr>
          <p:cNvPr id="4" name="مستطيل 3"/>
          <p:cNvSpPr/>
          <p:nvPr/>
        </p:nvSpPr>
        <p:spPr>
          <a:xfrm>
            <a:off x="214282" y="3286124"/>
            <a:ext cx="80724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ar-SA" sz="2800" dirty="0" smtClean="0"/>
              <a:t>/ تسهم الرعاية الاجتماعية في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(مجال الأمن والعدالة) </a:t>
            </a:r>
            <a:r>
              <a:rPr lang="ar-SA" sz="2800" dirty="0" smtClean="0"/>
              <a:t>, بما تقدمه من جهود في إطار الحقوق المدنية والتي تهدف فيه لحماية أمن المواطنين </a:t>
            </a:r>
            <a:r>
              <a:rPr lang="ar-SA" sz="2800" b="1" u="sng" dirty="0" smtClean="0">
                <a:solidFill>
                  <a:schemeClr val="accent1"/>
                </a:solidFill>
              </a:rPr>
              <a:t>وضمان حصوله على حقوقه وهذه الجهـود تتضمن مـا يلي : </a:t>
            </a:r>
          </a:p>
          <a:p>
            <a:pPr algn="r" rtl="1"/>
            <a:r>
              <a:rPr lang="ar-SA" sz="2800" dirty="0" smtClean="0"/>
              <a:t>   ـ توفير رجال امن مدربين    ــ   إنشاء مراكز الشرطة .</a:t>
            </a:r>
          </a:p>
          <a:p>
            <a:pPr algn="r" rtl="1"/>
            <a:r>
              <a:rPr lang="ar-SA" sz="2800" dirty="0" smtClean="0"/>
              <a:t>ـ ضمان حصول كل مواطن على حقوقه  ــ  إنشاء المحاكم المختلفة .</a:t>
            </a:r>
          </a:p>
          <a:p>
            <a:pPr algn="r" rtl="1"/>
            <a:r>
              <a:rPr lang="ar-SA" sz="2800" dirty="0" smtClean="0"/>
              <a:t>  ـ الخدمات التي تقدمها الرعاية الاجتماعية  المتصلة بالقانون , </a:t>
            </a:r>
          </a:p>
          <a:p>
            <a:pPr algn="r" rtl="1"/>
            <a:r>
              <a:rPr lang="ar-SA" sz="2800" dirty="0" smtClean="0"/>
              <a:t>وتشتمل تقديم المشورة القانونية وإنشاء المحاكم والمؤسسات الإصلاحية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357166"/>
            <a:ext cx="8072494" cy="5935243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ar-SA" sz="2800" dirty="0" smtClean="0"/>
              <a:t>/ تعمل على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(دعم حق التملك ) </a:t>
            </a:r>
            <a:r>
              <a:rPr lang="ar-SA" sz="2800" dirty="0" smtClean="0"/>
              <a:t>حيث تقوم الرعاية الاجتماعية  بخدمات متعددة لتسهيل عملية التمليك للفرد خاصه بالنسبة لمسكنه </a:t>
            </a:r>
          </a:p>
          <a:p>
            <a:pPr marL="0" indent="0" algn="r" rtl="1">
              <a:buNone/>
            </a:pPr>
            <a:r>
              <a:rPr lang="ar-SA" sz="2800" dirty="0" smtClean="0"/>
              <a:t>حيث انها تعمل على توفير المسكن المناسب لفئات ذات الدخل المحدود أو المتوسط  وتقديم القروض للمواطنين وذلك لتيسر لهم عملية البناء كما انها تعفي مواد البناء من الضرائب .</a:t>
            </a:r>
          </a:p>
          <a:p>
            <a:pPr marL="0" indent="0" algn="r" rtl="1">
              <a:buNone/>
            </a:pPr>
            <a:r>
              <a:rPr lang="ar-SA" sz="2800" dirty="0" smtClean="0"/>
              <a:t>حيث أن هناك رعاية اجتماعيه خاصه بمجال الاسكان وهي عباره عن مجموعه من الخدمات والبرامج التي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تسعى الى توفير المسكن المناسب للمواطنين يشمل ما يلي :  </a:t>
            </a:r>
          </a:p>
          <a:p>
            <a:pPr algn="r" rtl="1"/>
            <a:r>
              <a:rPr lang="ar-SA" sz="2800" dirty="0" smtClean="0"/>
              <a:t>توفير المسكن الصحي الملائم لدخل المواطن . </a:t>
            </a:r>
          </a:p>
          <a:p>
            <a:pPr algn="r" rtl="1"/>
            <a:r>
              <a:rPr lang="ar-SA" sz="2800" dirty="0" smtClean="0"/>
              <a:t>إنشاء المدن جديدة .</a:t>
            </a:r>
          </a:p>
          <a:p>
            <a:pPr algn="r" rtl="1"/>
            <a:r>
              <a:rPr lang="ar-SA" sz="2800" dirty="0" smtClean="0"/>
              <a:t>العمل على تمليك المساكن للمواطنين بأسعار مناسبة .</a:t>
            </a:r>
          </a:p>
          <a:p>
            <a:pPr algn="r" rtl="1"/>
            <a:r>
              <a:rPr lang="ar-SA" sz="2800" dirty="0" smtClean="0"/>
              <a:t>إعطاء قروض من بنك التسليف للراغبين في البناء .</a:t>
            </a:r>
          </a:p>
          <a:p>
            <a:pPr algn="r" rtl="1"/>
            <a:r>
              <a:rPr lang="ar-SA" sz="2800" dirty="0" smtClean="0"/>
              <a:t>توفير مستلزمات البناء للمواطنين .</a:t>
            </a:r>
          </a:p>
          <a:p>
            <a:pPr marL="0" indent="0" algn="r" rtl="1">
              <a:buNone/>
            </a:pPr>
            <a:endParaRPr lang="ar-SA" sz="2800" dirty="0" smtClean="0"/>
          </a:p>
          <a:p>
            <a:pPr marL="0" indent="0" algn="r" rtl="1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543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1" y="620688"/>
            <a:ext cx="8005509" cy="5505475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4/ </a:t>
            </a:r>
            <a:r>
              <a:rPr lang="ar-SA" sz="2800" dirty="0" smtClean="0"/>
              <a:t>أن الرعاية الاجتماعية قد أولت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(المرأة أيضاً اهتمامها) </a:t>
            </a:r>
            <a:r>
              <a:rPr lang="ar-SA" sz="2800" dirty="0" smtClean="0"/>
              <a:t>وأعطتها حقوقها المدنية التي لم يكن معترف بها قبل الحرب العالمية الأولى  حيث إنه بنهاية الحرب العالمية الأولى منحت المرأة حقوقاً مدنية وسياسية , وذلك مثل حقها في( الدخل والإرث والعمل والتملك) . </a:t>
            </a:r>
          </a:p>
          <a:p>
            <a:pPr marL="0" indent="0" algn="r" rtl="1">
              <a:buNone/>
            </a:pPr>
            <a:r>
              <a:rPr lang="ar-SA" sz="2800" dirty="0" smtClean="0"/>
              <a:t>هذا على مستوى الثقافة العربية .</a:t>
            </a:r>
          </a:p>
          <a:p>
            <a:pPr marL="0" indent="0" algn="r" rtl="1">
              <a:buNone/>
            </a:pPr>
            <a:r>
              <a:rPr lang="ar-SA" sz="2800" dirty="0" smtClean="0"/>
              <a:t>أما الإسلام فإن المرأة تتمتع بهذه الحقوق بدون مماراة .</a:t>
            </a:r>
          </a:p>
          <a:p>
            <a:pPr marL="0" indent="0" algn="r" rtl="1">
              <a:buNone/>
            </a:pPr>
            <a:endParaRPr lang="ar-SA" sz="2800" dirty="0" smtClean="0"/>
          </a:p>
          <a:p>
            <a:pPr marL="0" indent="0"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5/ </a:t>
            </a:r>
            <a:r>
              <a:rPr lang="ar-SA" sz="2800" dirty="0" smtClean="0"/>
              <a:t>ومن حيث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(حق البيع والشراء )</a:t>
            </a:r>
            <a:r>
              <a:rPr lang="ar-SA" sz="2800" dirty="0" smtClean="0"/>
              <a:t>فإن الجهة المخولة لذلك هي </a:t>
            </a:r>
          </a:p>
          <a:p>
            <a:pPr marL="0" indent="0" algn="r" rtl="1">
              <a:buNone/>
            </a:pPr>
            <a:r>
              <a:rPr lang="ar-SA" sz="2800" dirty="0" smtClean="0"/>
              <a:t>(وزارة التجارة ) وهي وزارة أساسية تكاد لا تخلو دولة منها .</a:t>
            </a:r>
          </a:p>
          <a:p>
            <a:pPr marL="0" indent="0" algn="r" rtl="1">
              <a:buNone/>
            </a:pPr>
            <a:r>
              <a:rPr lang="ar-SA" sz="2800" dirty="0" smtClean="0"/>
              <a:t> لها دور في الوفاء بهذا المتطلب المدني ,</a:t>
            </a:r>
          </a:p>
          <a:p>
            <a:pPr marL="0" indent="0" algn="r" rtl="1">
              <a:buNone/>
            </a:pPr>
            <a:r>
              <a:rPr lang="ar-SA" sz="2800" dirty="0" smtClean="0"/>
              <a:t> حيث إنها تقوم </a:t>
            </a:r>
            <a:r>
              <a:rPr lang="ar-SA" sz="2800" u="sng" dirty="0" smtClean="0"/>
              <a:t>بعدد من الخدمات مثل </a:t>
            </a:r>
            <a:r>
              <a:rPr lang="ar-SA" sz="2800" dirty="0" smtClean="0"/>
              <a:t>:</a:t>
            </a:r>
          </a:p>
          <a:p>
            <a:pPr marL="0" indent="0" algn="r" rtl="1">
              <a:buNone/>
            </a:pPr>
            <a:r>
              <a:rPr lang="ar-SA" sz="2800" dirty="0" smtClean="0"/>
              <a:t>أ/ (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حماية المستهلك , ومدى تطابق السلعة للمواصفات والمقاييس</a:t>
            </a:r>
            <a:r>
              <a:rPr lang="ar-SA" sz="2800" dirty="0" smtClean="0"/>
              <a:t>)</a:t>
            </a:r>
            <a:endParaRPr lang="ar-SA" sz="2400" dirty="0" smtClean="0"/>
          </a:p>
          <a:p>
            <a:pPr algn="r" rt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968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908720"/>
            <a:ext cx="7872442" cy="557748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400" dirty="0" smtClean="0"/>
              <a:t> ب/  </a:t>
            </a:r>
            <a:r>
              <a:rPr lang="ar-SA" sz="2800" dirty="0" smtClean="0"/>
              <a:t>كما تحارب بعض الدول  (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الاحتكار في التجارة </a:t>
            </a:r>
            <a:r>
              <a:rPr lang="ar-SA" sz="2800" dirty="0" smtClean="0"/>
              <a:t>) وذلك مثل ما قامت </a:t>
            </a:r>
            <a:r>
              <a:rPr lang="ar-SA" sz="2800" dirty="0" err="1" smtClean="0"/>
              <a:t>به</a:t>
            </a:r>
            <a:r>
              <a:rPr lang="ar-SA" sz="2800" dirty="0" smtClean="0"/>
              <a:t> وزارة العدل في الولايات المتحدة الأمريكية</a:t>
            </a:r>
          </a:p>
          <a:p>
            <a:pPr marL="0" indent="0" algn="r" rtl="1">
              <a:buNone/>
            </a:pPr>
            <a:r>
              <a:rPr lang="ar-SA" sz="2800" dirty="0" smtClean="0"/>
              <a:t>عندما رفعت قضية على ( شركة مايكروسوفت) , وذلك لأن الاحتكار يحد من الاستفادة من السلعة المنتجة , حيث ترتفع أسعارها لدرجة لا يستطيع الفرد المحدود الدخل اقتناءها .</a:t>
            </a:r>
          </a:p>
          <a:p>
            <a:pPr marL="0" indent="0" algn="r" rtl="1">
              <a:buNone/>
            </a:pPr>
            <a:r>
              <a:rPr lang="ar-SA" sz="2800" dirty="0" smtClean="0"/>
              <a:t> كما نجد في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مجتمعنا السعودي </a:t>
            </a:r>
            <a:r>
              <a:rPr lang="ar-SA" sz="2800" dirty="0" smtClean="0"/>
              <a:t>هيئة تابعة لوزارة التجارة , </a:t>
            </a:r>
          </a:p>
          <a:p>
            <a:pPr marL="0" indent="0" algn="r" rtl="1">
              <a:buNone/>
            </a:pPr>
            <a:r>
              <a:rPr lang="ar-SA" sz="2800" dirty="0" smtClean="0"/>
              <a:t>وهي</a:t>
            </a:r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</a:rPr>
              <a:t>( الغرفة التجارية </a:t>
            </a:r>
            <a:r>
              <a:rPr lang="ar-SA" sz="2800" dirty="0" smtClean="0"/>
              <a:t>) التي تقدم خدماتها للتجار , وذلك لتسهل عليهم عملية البيع والشراء وتوفر النشرات والكتيبات التي تمد التاجر بالمعلومات التي تفيده في مضمار عمله, وغير ذلك من الخدمات الكثيرة التي يصعب حصرهـا .</a:t>
            </a:r>
          </a:p>
        </p:txBody>
      </p:sp>
    </p:spTree>
    <p:extLst>
      <p:ext uri="{BB962C8B-B14F-4D97-AF65-F5344CB8AC3E}">
        <p14:creationId xmlns:p14="http://schemas.microsoft.com/office/powerpoint/2010/main" val="87677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428625"/>
            <a:ext cx="8001000" cy="5972175"/>
          </a:xfrm>
        </p:spPr>
        <p:txBody>
          <a:bodyPr>
            <a:normAutofit fontScale="92500"/>
          </a:bodyPr>
          <a:lstStyle/>
          <a:p>
            <a:r>
              <a:rPr lang="ar-SA" sz="2800" dirty="0" smtClean="0"/>
              <a:t>ومن هنا ندرك أن الرعاية الاجتماعية ببرامجها المختلفة كان لها دوراً واضحاً في الوفاء (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بالمتطلبات المدنية </a:t>
            </a:r>
            <a:r>
              <a:rPr lang="ar-SA" sz="2800" dirty="0" smtClean="0"/>
              <a:t>)التي يجب أن ينالها ويتمتع بها كل فرد في المجتمع , وذلك لأن توجه الرعاية الاجتماعية يعد توجه إنساني في أساسه ومنبعه , حيث لا ترضى بأن يعيش الفرد مسلوب الحقوق مهان الكرامة , بل على العكس تسعى لدفعه دفعاً للمطالبة بحقوقه</a:t>
            </a:r>
          </a:p>
          <a:p>
            <a:pPr>
              <a:buNone/>
            </a:pPr>
            <a:r>
              <a:rPr lang="ar-SA" sz="2800" b="1" dirty="0" smtClean="0">
                <a:solidFill>
                  <a:schemeClr val="accent1"/>
                </a:solidFill>
              </a:rPr>
              <a:t>وتوفر له </a:t>
            </a:r>
            <a:r>
              <a:rPr lang="ar-SA" sz="2800" b="1" u="sng" dirty="0" smtClean="0">
                <a:solidFill>
                  <a:schemeClr val="accent1">
                    <a:lumMod val="50000"/>
                  </a:schemeClr>
                </a:solidFill>
              </a:rPr>
              <a:t>المؤسسات التي تخدمه في هذا المضمار </a:t>
            </a:r>
            <a:r>
              <a:rPr lang="ar-SA" sz="2400" b="1" u="sng" dirty="0" smtClean="0">
                <a:solidFill>
                  <a:schemeClr val="accent1">
                    <a:lumMod val="50000"/>
                  </a:schemeClr>
                </a:solidFill>
              </a:rPr>
              <a:t>ولتحقيق ذلك يجب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1/ </a:t>
            </a:r>
            <a:r>
              <a:rPr lang="ar-SA" sz="2800" dirty="0" smtClean="0"/>
              <a:t>التأكيد على أهمية (</a:t>
            </a:r>
            <a:r>
              <a:rPr lang="ar-SA" sz="2800" b="1" dirty="0" smtClean="0"/>
              <a:t>العنصر الإنساني</a:t>
            </a:r>
            <a:r>
              <a:rPr lang="ar-SA" sz="2800" dirty="0" smtClean="0"/>
              <a:t>) في التنمية ، من خلال التركيز على بناء الإنسان منذ الأساس في تعليمه , وتلعب مؤسسات التنشئة الاجتماعية بكافة أشكالها دوراً هاماً في ذلك , لذلك يجب أن يكون القائمون عليها قادرون على تحمل هذه المسؤولية العظيمة .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2/ </a:t>
            </a:r>
            <a:r>
              <a:rPr lang="ar-SA" sz="2800" dirty="0" smtClean="0"/>
              <a:t>التأكيد على ضرورة التركيز على</a:t>
            </a:r>
            <a:r>
              <a:rPr lang="ar-SA" sz="2800" b="1" dirty="0" smtClean="0"/>
              <a:t>( الهدف الوقائي </a:t>
            </a:r>
            <a:r>
              <a:rPr lang="ar-SA" sz="2800" dirty="0" smtClean="0"/>
              <a:t>) لبرامج الرعاية الاجتماعية , وذلك تبعاً للحكمة المشهورة ( درهم وقاية خير من قنطار علاج )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548680"/>
            <a:ext cx="8229600" cy="5832648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3/ </a:t>
            </a:r>
            <a:r>
              <a:rPr lang="ar-SA" sz="2800" dirty="0" smtClean="0"/>
              <a:t>بما أننا مجتمع إسلامـي محافـظ فإنه يتوجب علينا ضرورة</a:t>
            </a:r>
          </a:p>
          <a:p>
            <a:pPr algn="r" rtl="1">
              <a:buNone/>
            </a:pPr>
            <a:r>
              <a:rPr lang="ar-SA" sz="2800" dirty="0" smtClean="0"/>
              <a:t>(</a:t>
            </a:r>
            <a:r>
              <a:rPr lang="ar-SA" sz="2800" b="1" dirty="0" smtClean="0"/>
              <a:t>ربط الرعاية الاجتماعية وأهدافها ومبادئهـا بمـا ورد في كتاب الله</a:t>
            </a:r>
            <a:r>
              <a:rPr lang="ar-SA" sz="2800" dirty="0" smtClean="0"/>
              <a:t>) وسنـة نبيه محمد صلى الله عليه وسلم , لكي تكون نبراساً نهتدي  </a:t>
            </a:r>
            <a:r>
              <a:rPr lang="ar-SA" sz="2800" dirty="0" err="1" smtClean="0"/>
              <a:t>به</a:t>
            </a:r>
            <a:r>
              <a:rPr lang="ar-SA" sz="2800" dirty="0" smtClean="0"/>
              <a:t> في حياتنا ونصلح من خلالهـا ديننـا الذي هـو عصمـة أمرنـا  </a:t>
            </a:r>
          </a:p>
          <a:p>
            <a:pPr algn="r" rtl="1">
              <a:buNone/>
            </a:pPr>
            <a:r>
              <a:rPr lang="ar-SA" sz="2800" dirty="0" smtClean="0"/>
              <a:t>      ونصلح كذلك من خلالهـا دنيـانـا التي فيهـا معاشنـا . </a:t>
            </a:r>
          </a:p>
          <a:p>
            <a:pPr algn="r" rtl="1">
              <a:buNone/>
            </a:pP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4/  </a:t>
            </a:r>
            <a:r>
              <a:rPr lang="ar-SA" sz="2800" dirty="0" smtClean="0"/>
              <a:t>إعادة النظر في (</a:t>
            </a:r>
            <a:r>
              <a:rPr lang="ar-SA" sz="2800" b="1" dirty="0" smtClean="0"/>
              <a:t>المقررات الدراسية </a:t>
            </a:r>
            <a:r>
              <a:rPr lang="ar-SA" sz="2800" dirty="0" smtClean="0"/>
              <a:t>)لطلاب الدراسات الاجتماعية , والتأكد من فعاليتها في الإعداد المهنـي للأخصائي الاجتماعـي حتى يكون إعداده يتناسب مع المسؤولية المناطة  </a:t>
            </a:r>
            <a:r>
              <a:rPr lang="ar-SA" sz="2800" dirty="0" err="1" smtClean="0"/>
              <a:t>به</a:t>
            </a:r>
            <a:r>
              <a:rPr lang="ar-SA" sz="2800" dirty="0" smtClean="0"/>
              <a:t> .</a:t>
            </a:r>
          </a:p>
          <a:p>
            <a:pPr algn="r" rtl="1">
              <a:buNone/>
            </a:pPr>
            <a:r>
              <a:rPr lang="ar-SA" sz="2800" dirty="0" smtClean="0"/>
              <a:t> 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5/ </a:t>
            </a:r>
            <a:r>
              <a:rPr lang="ar-SA" sz="2800" dirty="0" smtClean="0"/>
              <a:t>حتى تقوم برامج الرعاية الاجتماعية بأدوارها المنتظرة وتتمكن في المجالات المختلفة (نفسي , اجتماعي , اقتصادي, فكري, مهني ) أصبح من الضروري الاهتمام (</a:t>
            </a:r>
            <a:r>
              <a:rPr lang="ar-SA" sz="2800" b="1" dirty="0" smtClean="0"/>
              <a:t>بإعداد وتدريب العاملين </a:t>
            </a:r>
            <a:r>
              <a:rPr lang="ar-SA" sz="2800" dirty="0" smtClean="0"/>
              <a:t>)في ميادين الرعاية الاجتماعية في مختلف التخصصات إعداداً جيداً , لأن على أعناقهم تقع مسؤولية إدارة وتقديم هذه البرامج والخدمات .</a:t>
            </a:r>
          </a:p>
          <a:p>
            <a:pPr algn="r" rt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74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44" y="476672"/>
            <a:ext cx="8250400" cy="6120680"/>
          </a:xfrm>
        </p:spPr>
        <p:txBody>
          <a:bodyPr>
            <a:normAutofit fontScale="92500" lnSpcReduction="20000"/>
          </a:bodyPr>
          <a:lstStyle/>
          <a:p>
            <a:pPr algn="r" rtl="1">
              <a:buNone/>
            </a:pPr>
            <a:r>
              <a:rPr lang="ar-SA" sz="2400" dirty="0" smtClean="0"/>
              <a:t> 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6/  </a:t>
            </a:r>
            <a:r>
              <a:rPr lang="ar-SA" sz="3000" dirty="0" smtClean="0"/>
              <a:t>توعية أفراد المجتمع (</a:t>
            </a:r>
            <a:r>
              <a:rPr lang="ar-SA" sz="3000" b="1" dirty="0" smtClean="0"/>
              <a:t>بماهية برامج </a:t>
            </a:r>
            <a:r>
              <a:rPr lang="ar-SA" sz="3000" dirty="0" smtClean="0"/>
              <a:t>)الرعاية الاجتماعية </a:t>
            </a:r>
          </a:p>
          <a:p>
            <a:pPr algn="r" rtl="1">
              <a:buNone/>
            </a:pPr>
            <a:r>
              <a:rPr lang="ar-SA" sz="3000" dirty="0" smtClean="0"/>
              <a:t>      وكيفية الحصول عليهـا , والاستفادة من خدماتها خاصة </a:t>
            </a:r>
          </a:p>
          <a:p>
            <a:pPr algn="r" rtl="1">
              <a:buNone/>
            </a:pPr>
            <a:r>
              <a:rPr lang="ar-SA" sz="3000" dirty="0" smtClean="0"/>
              <a:t>           تلك الخدمة الموجهة للفئات الخاصة كالمعاقين مثلاً .</a:t>
            </a:r>
          </a:p>
          <a:p>
            <a:pPr algn="r" rtl="1">
              <a:buNone/>
            </a:pPr>
            <a:r>
              <a:rPr lang="ar-SA" sz="3000" dirty="0" smtClean="0"/>
              <a:t>  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7/ </a:t>
            </a:r>
            <a:r>
              <a:rPr lang="ar-SA" sz="3000" dirty="0" smtClean="0"/>
              <a:t>تدعيم (</a:t>
            </a:r>
            <a:r>
              <a:rPr lang="ar-SA" sz="3000" b="1" dirty="0" smtClean="0"/>
              <a:t>وتشجيع البحث العلمي</a:t>
            </a:r>
            <a:r>
              <a:rPr lang="ar-SA" sz="3000" dirty="0" smtClean="0"/>
              <a:t>) في ميادين الرعاية الاجتماعية </a:t>
            </a:r>
          </a:p>
          <a:p>
            <a:pPr algn="r" rtl="1">
              <a:buNone/>
            </a:pPr>
            <a:r>
              <a:rPr lang="ar-SA" sz="3000" dirty="0" smtClean="0"/>
              <a:t>      سواء على المستوى القومي أو العالمـي .</a:t>
            </a:r>
          </a:p>
          <a:p>
            <a:pPr algn="r" rtl="1">
              <a:buNone/>
            </a:pPr>
            <a:r>
              <a:rPr lang="ar-SA" sz="3000" dirty="0" smtClean="0"/>
              <a:t>   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8/ </a:t>
            </a:r>
            <a:r>
              <a:rPr lang="ar-SA" sz="3000" dirty="0" smtClean="0"/>
              <a:t>تشجيع (</a:t>
            </a:r>
            <a:r>
              <a:rPr lang="ar-SA" sz="3000" b="1" dirty="0" smtClean="0"/>
              <a:t>حركة التأليف </a:t>
            </a:r>
            <a:r>
              <a:rPr lang="ar-SA" sz="3000" dirty="0" smtClean="0"/>
              <a:t>)في ميادين الرعاية الاجتماعية من</a:t>
            </a:r>
          </a:p>
          <a:p>
            <a:pPr algn="r" rtl="1">
              <a:buNone/>
            </a:pPr>
            <a:r>
              <a:rPr lang="ar-SA" sz="3000" dirty="0" smtClean="0"/>
              <a:t>        منظور جديد، أي تناول ميادين الرعاية الاجتماعية من زوايا </a:t>
            </a:r>
          </a:p>
          <a:p>
            <a:pPr algn="r" rtl="1">
              <a:buNone/>
            </a:pPr>
            <a:r>
              <a:rPr lang="ar-SA" sz="3000" dirty="0" smtClean="0"/>
              <a:t>       لم يسبق تناولها من قبل , حتى يتحقق الهدف المنشود والمتمثل </a:t>
            </a:r>
          </a:p>
          <a:p>
            <a:pPr algn="r" rtl="1">
              <a:buNone/>
            </a:pPr>
            <a:r>
              <a:rPr lang="ar-SA" sz="3000" dirty="0" smtClean="0"/>
              <a:t>       في إثراء المعرفة النظرية , ومن ثم الاستفادة من هذه المعرفـة </a:t>
            </a:r>
          </a:p>
          <a:p>
            <a:pPr algn="r" rtl="1">
              <a:buNone/>
            </a:pPr>
            <a:r>
              <a:rPr lang="ar-SA" sz="3000" dirty="0" smtClean="0"/>
              <a:t>        في الممارسة المهنية </a:t>
            </a:r>
          </a:p>
          <a:p>
            <a:pPr algn="r" rtl="1">
              <a:buNone/>
            </a:pPr>
            <a:r>
              <a:rPr lang="ar-SA" sz="3000" dirty="0" smtClean="0"/>
              <a:t>  </a:t>
            </a:r>
            <a:r>
              <a:rPr lang="ar-SA" sz="3000" b="1" dirty="0" smtClean="0">
                <a:solidFill>
                  <a:schemeClr val="accent1">
                    <a:lumMod val="50000"/>
                  </a:schemeClr>
                </a:solidFill>
              </a:rPr>
              <a:t>9/  </a:t>
            </a:r>
            <a:r>
              <a:rPr lang="ar-SA" sz="3000" dirty="0" smtClean="0"/>
              <a:t>حيث أن مجتمعنا السعودي يتميز بالحراك الاجتماعي وسرعة        التغير الاجتماعي , فإن الأمر يقتضي ضرورة المسارعة في </a:t>
            </a:r>
          </a:p>
          <a:p>
            <a:pPr algn="r" rtl="1">
              <a:buNone/>
            </a:pPr>
            <a:r>
              <a:rPr lang="ar-SA" sz="3000" dirty="0" smtClean="0"/>
              <a:t>   (</a:t>
            </a:r>
            <a:r>
              <a:rPr lang="ar-SA" sz="3000" b="1" dirty="0" smtClean="0"/>
              <a:t>دراسة الظواهر الاجتماعية الجديدة </a:t>
            </a:r>
            <a:r>
              <a:rPr lang="ar-SA" sz="3000" dirty="0" smtClean="0"/>
              <a:t>), وذلك للتوصل إلى نتائج تعيننا على التعامل مع هذه الظواهر بفاعلية .</a:t>
            </a:r>
          </a:p>
          <a:p>
            <a:pPr algn="r" rt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038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630</TotalTime>
  <Words>3001</Words>
  <Application>Microsoft Office PowerPoint</Application>
  <PresentationFormat>On-screen Show (4:3)</PresentationFormat>
  <Paragraphs>208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Angles</vt:lpstr>
      <vt:lpstr>تابع مجالات الرعايـة الاجتماعيـة </vt:lpstr>
      <vt:lpstr>PowerPoint Presentation</vt:lpstr>
      <vt:lpstr>المجال الفكـري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المجال المهنـي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الحقوق المدنية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تابع مجالات الرعايـة الاجتماعيـة </dc:title>
  <dc:creator>شموخ</dc:creator>
  <cp:lastModifiedBy>user</cp:lastModifiedBy>
  <cp:revision>129</cp:revision>
  <dcterms:created xsi:type="dcterms:W3CDTF">2012-04-08T17:43:50Z</dcterms:created>
  <dcterms:modified xsi:type="dcterms:W3CDTF">2013-09-30T04:41:58Z</dcterms:modified>
</cp:coreProperties>
</file>