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6" r:id="rId1"/>
  </p:sldMasterIdLst>
  <p:sldIdLst>
    <p:sldId id="288" r:id="rId2"/>
    <p:sldId id="287" r:id="rId3"/>
    <p:sldId id="289" r:id="rId4"/>
    <p:sldId id="290" r:id="rId5"/>
    <p:sldId id="256" r:id="rId6"/>
    <p:sldId id="291" r:id="rId7"/>
    <p:sldId id="257" r:id="rId8"/>
    <p:sldId id="303" r:id="rId9"/>
    <p:sldId id="304" r:id="rId10"/>
    <p:sldId id="305" r:id="rId11"/>
    <p:sldId id="306" r:id="rId12"/>
    <p:sldId id="307" r:id="rId13"/>
    <p:sldId id="308" r:id="rId14"/>
    <p:sldId id="309" r:id="rId15"/>
    <p:sldId id="311" r:id="rId16"/>
    <p:sldId id="312" r:id="rId17"/>
    <p:sldId id="313" r:id="rId18"/>
    <p:sldId id="260" r:id="rId19"/>
    <p:sldId id="28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81" r:id="rId33"/>
    <p:sldId id="273" r:id="rId34"/>
    <p:sldId id="282" r:id="rId35"/>
    <p:sldId id="274" r:id="rId36"/>
    <p:sldId id="283" r:id="rId37"/>
    <p:sldId id="284" r:id="rId38"/>
    <p:sldId id="285" r:id="rId39"/>
    <p:sldId id="276" r:id="rId40"/>
    <p:sldId id="277" r:id="rId41"/>
    <p:sldId id="278" r:id="rId42"/>
    <p:sldId id="279" r:id="rId43"/>
    <p:sldId id="292" r:id="rId44"/>
    <p:sldId id="293" r:id="rId45"/>
    <p:sldId id="300" r:id="rId46"/>
    <p:sldId id="301" r:id="rId47"/>
    <p:sldId id="302" r:id="rId48"/>
    <p:sldId id="298" r:id="rId49"/>
    <p:sldId id="299" r:id="rId50"/>
    <p:sldId id="316" r:id="rId51"/>
    <p:sldId id="286" r:id="rId52"/>
  </p:sldIdLst>
  <p:sldSz cx="9144000" cy="6858000" type="screen4x3"/>
  <p:notesSz cx="6858000" cy="9144000"/>
  <p:embeddedFontLst>
    <p:embeddedFont>
      <p:font typeface="Monotype Koufi" pitchFamily="2" charset="-78"/>
      <p:bold r:id="rId53"/>
    </p:embeddedFont>
    <p:embeddedFont>
      <p:font typeface="Wingdings 2" panose="05020102010507070707" pitchFamily="18" charset="2"/>
      <p:regular r:id="rId54"/>
    </p:embeddedFont>
    <p:embeddedFont>
      <p:font typeface="Mudir MT" pitchFamily="2" charset="-78"/>
      <p:bold r:id="rId55"/>
    </p:embeddedFont>
    <p:embeddedFont>
      <p:font typeface="Simplified Arabic" panose="02020603050405020304" pitchFamily="18" charset="-78"/>
      <p:regular r:id="rId56"/>
      <p:bold r:id="rId57"/>
    </p:embeddedFont>
    <p:embeddedFont>
      <p:font typeface="Akhbar MT" pitchFamily="2" charset="-78"/>
      <p:regular r:id="rId58"/>
      <p:bold r:id="rId59"/>
    </p:embeddedFont>
    <p:embeddedFont>
      <p:font typeface="Goudy Old Style" panose="02020502050305020303" pitchFamily="18" charset="0"/>
      <p:regular r:id="rId60"/>
      <p:bold r:id="rId61"/>
      <p:italic r:id="rId62"/>
    </p:embeddedFont>
    <p:embeddedFont>
      <p:font typeface="DecoType Naskh" panose="02010400000000000000" pitchFamily="2" charset="-78"/>
      <p:regular r:id="rId63"/>
    </p:embeddedFont>
    <p:embeddedFont>
      <p:font typeface="Calibri" panose="020F0502020204030204" pitchFamily="34" charset="0"/>
      <p:regular r:id="rId64"/>
      <p:bold r:id="rId65"/>
      <p:italic r:id="rId66"/>
      <p:boldItalic r:id="rId67"/>
    </p:embeddedFont>
    <p:embeddedFont>
      <p:font typeface="Century Gothic" panose="020B0502020202020204" pitchFamily="34" charset="0"/>
      <p:regular r:id="rId68"/>
      <p:bold r:id="rId69"/>
      <p:italic r:id="rId70"/>
      <p:boldItalic r:id="rId71"/>
    </p:embeddedFont>
    <p:embeddedFont>
      <p:font typeface="Tahoma" panose="020B0604030504040204" pitchFamily="34" charset="0"/>
      <p:regular r:id="rId72"/>
      <p:bold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نمط متوسط 1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72" d="100"/>
          <a:sy n="72" d="100"/>
        </p:scale>
        <p:origin x="-1878"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font" Target="fonts/font16.fntdata"/><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1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font" Target="fonts/font17.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font" Target="fonts/font1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14322189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24759485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17455645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992E196-0A52-4715-8062-BDCD1E6C1F10}" type="datetimeFigureOut">
              <a:rPr lang="en-US" smtClean="0"/>
              <a:t>1/29/2014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14748476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992E196-0A52-4715-8062-BDCD1E6C1F10}" type="datetimeFigureOut">
              <a:rPr lang="en-US" smtClean="0"/>
              <a:t>1/29/2014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25340622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992E196-0A52-4715-8062-BDCD1E6C1F10}" type="datetimeFigureOut">
              <a:rPr lang="en-US" smtClean="0"/>
              <a:t>1/29/2014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3528803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992E196-0A52-4715-8062-BDCD1E6C1F10}" type="datetimeFigureOut">
              <a:rPr lang="en-US" smtClean="0"/>
              <a:t>1/29/2014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23025136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992E196-0A52-4715-8062-BDCD1E6C1F10}" type="datetimeFigureOut">
              <a:rPr lang="en-US" smtClean="0"/>
              <a:t>1/29/2014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9263676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992E196-0A52-4715-8062-BDCD1E6C1F10}" type="datetimeFigureOut">
              <a:rPr lang="en-US" smtClean="0"/>
              <a:t>1/29/2014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30913905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33889464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4180F5-F7B7-484C-BD50-5CF4319C5F14}" type="slidenum">
              <a:rPr lang="en-US" smtClean="0"/>
              <a:t>‹#›</a:t>
            </a:fld>
            <a:endParaRPr lang="en-US"/>
          </a:p>
        </p:txBody>
      </p:sp>
    </p:spTree>
    <p:extLst>
      <p:ext uri="{BB962C8B-B14F-4D97-AF65-F5344CB8AC3E}">
        <p14:creationId xmlns:p14="http://schemas.microsoft.com/office/powerpoint/2010/main" val="25476884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992E196-0A52-4715-8062-BDCD1E6C1F10}" type="datetimeFigureOut">
              <a:rPr lang="en-US" smtClean="0"/>
              <a:t>1/29/2014</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54180F5-F7B7-484C-BD50-5CF4319C5F14}" type="slidenum">
              <a:rPr lang="en-US" smtClean="0"/>
              <a:t>‹#›</a:t>
            </a:fld>
            <a:endParaRPr lang="en-US"/>
          </a:p>
        </p:txBody>
      </p:sp>
    </p:spTree>
    <p:extLst>
      <p:ext uri="{BB962C8B-B14F-4D97-AF65-F5344CB8AC3E}">
        <p14:creationId xmlns:p14="http://schemas.microsoft.com/office/powerpoint/2010/main" val="35763409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81000" y="381000"/>
            <a:ext cx="8305800" cy="5791200"/>
          </a:xfrm>
          <a:blipFill>
            <a:blip r:embed="rId2"/>
            <a:stretch>
              <a:fillRect/>
            </a:stretch>
          </a:blipFill>
        </p:spPr>
        <p:txBody>
          <a:bodyPr/>
          <a:lstStyle/>
          <a:p>
            <a:r>
              <a:rPr lang="ar-SA" dirty="0" smtClean="0"/>
              <a:t>.</a:t>
            </a:r>
            <a:endParaRPr lang="ar-SA" dirty="0"/>
          </a:p>
        </p:txBody>
      </p:sp>
    </p:spTree>
    <p:extLst>
      <p:ext uri="{BB962C8B-B14F-4D97-AF65-F5344CB8AC3E}">
        <p14:creationId xmlns:p14="http://schemas.microsoft.com/office/powerpoint/2010/main" val="25652286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57200"/>
            <a:ext cx="7772400" cy="5867400"/>
          </a:xfrm>
          <a:blipFill>
            <a:blip r:embed="rId2"/>
            <a:stretch>
              <a:fillRect/>
            </a:stretch>
          </a:blipFill>
        </p:spPr>
        <p:txBody>
          <a:bodyPr/>
          <a:lstStyle/>
          <a:p>
            <a:pPr algn="r"/>
            <a:r>
              <a:rPr lang="ar-SA" dirty="0" smtClean="0"/>
              <a:t/>
            </a:r>
            <a:br>
              <a:rPr lang="ar-SA" dirty="0" smtClean="0"/>
            </a:br>
            <a:r>
              <a:rPr lang="ar-SA" dirty="0"/>
              <a:t/>
            </a:r>
            <a:br>
              <a:rPr lang="ar-SA" dirty="0"/>
            </a:br>
            <a:r>
              <a:rPr lang="ar-SA" dirty="0" smtClean="0"/>
              <a:t>     </a:t>
            </a:r>
            <a:br>
              <a:rPr lang="ar-SA" dirty="0" smtClean="0"/>
            </a:br>
            <a:r>
              <a:rPr lang="ar-SA" dirty="0"/>
              <a:t/>
            </a:r>
            <a:br>
              <a:rPr lang="ar-SA" dirty="0"/>
            </a:br>
            <a:r>
              <a:rPr lang="ar-SA" dirty="0" smtClean="0"/>
              <a:t/>
            </a:r>
            <a:br>
              <a:rPr lang="ar-SA" dirty="0" smtClean="0"/>
            </a:br>
            <a:r>
              <a:rPr lang="ar-SA" dirty="0"/>
              <a:t> </a:t>
            </a:r>
            <a:r>
              <a:rPr lang="ar-SA" dirty="0" smtClean="0"/>
              <a:t>          .     </a:t>
            </a:r>
            <a:endParaRPr lang="ar-SA" dirty="0"/>
          </a:p>
        </p:txBody>
      </p:sp>
    </p:spTree>
    <p:extLst>
      <p:ext uri="{BB962C8B-B14F-4D97-AF65-F5344CB8AC3E}">
        <p14:creationId xmlns:p14="http://schemas.microsoft.com/office/powerpoint/2010/main" val="41184945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692696"/>
            <a:ext cx="7272808" cy="5544616"/>
          </a:xfrm>
          <a:blipFill>
            <a:blip r:embed="rId2"/>
            <a:stretch>
              <a:fillRect/>
            </a:stretch>
          </a:blipFill>
        </p:spPr>
        <p:txBody>
          <a:bodyPr/>
          <a:lstStyle/>
          <a:p>
            <a:endParaRPr lang="ar-SA" dirty="0" smtClean="0"/>
          </a:p>
          <a:p>
            <a:endParaRPr lang="ar-SA" dirty="0"/>
          </a:p>
          <a:p>
            <a:endParaRPr lang="ar-SA" dirty="0" smtClean="0"/>
          </a:p>
          <a:p>
            <a:pPr marL="0" indent="0">
              <a:buNone/>
            </a:pPr>
            <a:r>
              <a:rPr lang="ar-SA" dirty="0"/>
              <a:t> </a:t>
            </a:r>
            <a:r>
              <a:rPr lang="ar-SA" dirty="0" smtClean="0"/>
              <a:t>                                           و</a:t>
            </a:r>
            <a:endParaRPr lang="ar-SA" dirty="0"/>
          </a:p>
        </p:txBody>
      </p:sp>
    </p:spTree>
    <p:extLst>
      <p:ext uri="{BB962C8B-B14F-4D97-AF65-F5344CB8AC3E}">
        <p14:creationId xmlns:p14="http://schemas.microsoft.com/office/powerpoint/2010/main" val="15115547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lgn="ctr">
              <a:buNone/>
            </a:pPr>
            <a:r>
              <a:rPr lang="ar-SA" sz="8800" b="1" dirty="0">
                <a:solidFill>
                  <a:srgbClr val="C00000"/>
                </a:solidFill>
                <a:effectLst>
                  <a:outerShdw blurRad="38100" dist="38100" dir="2700000" algn="tl">
                    <a:srgbClr val="000000">
                      <a:alpha val="43137"/>
                    </a:srgbClr>
                  </a:outerShdw>
                </a:effectLst>
                <a:latin typeface="+mj-lt"/>
                <a:ea typeface="+mj-ea"/>
                <a:cs typeface="DecoType Naskh" pitchFamily="2" charset="-78"/>
              </a:rPr>
              <a:t>في مقرر </a:t>
            </a:r>
          </a:p>
          <a:p>
            <a:pPr marL="0" indent="0" algn="ctr">
              <a:buNone/>
            </a:pPr>
            <a:r>
              <a:rPr lang="ar-SA" sz="8800" b="1" dirty="0" smtClean="0">
                <a:solidFill>
                  <a:srgbClr val="C00000"/>
                </a:solidFill>
                <a:effectLst>
                  <a:outerShdw blurRad="38100" dist="38100" dir="2700000" algn="tl">
                    <a:srgbClr val="000000">
                      <a:alpha val="43137"/>
                    </a:srgbClr>
                  </a:outerShdw>
                </a:effectLst>
                <a:latin typeface="+mj-lt"/>
                <a:ea typeface="+mj-ea"/>
                <a:cs typeface="DecoType Naskh" pitchFamily="2" charset="-78"/>
              </a:rPr>
              <a:t>التدريب الميداني (1)</a:t>
            </a:r>
            <a:endParaRPr lang="ar-SA" sz="8800" b="1" dirty="0">
              <a:solidFill>
                <a:srgbClr val="C00000"/>
              </a:solidFill>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16692057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14400"/>
            <a:ext cx="7772400" cy="1470025"/>
          </a:xfrm>
        </p:spPr>
        <p:txBody>
          <a:bodyPr>
            <a:normAutofit/>
          </a:bodyPr>
          <a:lstStyle/>
          <a:p>
            <a:r>
              <a:rPr lang="ar-SA" sz="4800" b="1" dirty="0" smtClean="0">
                <a:effectLst>
                  <a:outerShdw blurRad="38100" dist="38100" dir="2700000" algn="tl">
                    <a:srgbClr val="000000">
                      <a:alpha val="43137"/>
                    </a:srgbClr>
                  </a:outerShdw>
                </a:effectLst>
                <a:cs typeface="DecoType Naskh" panose="02010400000000000000" pitchFamily="2" charset="-78"/>
              </a:rPr>
              <a:t>المحاضرة الأولى بعنوان   </a:t>
            </a:r>
            <a:endParaRPr lang="en-US" sz="4800" b="1" dirty="0">
              <a:effectLst>
                <a:outerShdw blurRad="38100" dist="38100" dir="2700000" algn="tl">
                  <a:srgbClr val="000000">
                    <a:alpha val="43137"/>
                  </a:srgbClr>
                </a:outerShdw>
              </a:effectLst>
              <a:cs typeface="DecoType Naskh" panose="02010400000000000000" pitchFamily="2" charset="-78"/>
            </a:endParaRPr>
          </a:p>
        </p:txBody>
      </p:sp>
      <p:sp>
        <p:nvSpPr>
          <p:cNvPr id="3" name="عنوان فرعي 2"/>
          <p:cNvSpPr>
            <a:spLocks noGrp="1"/>
          </p:cNvSpPr>
          <p:nvPr>
            <p:ph type="subTitle" idx="1"/>
          </p:nvPr>
        </p:nvSpPr>
        <p:spPr>
          <a:xfrm>
            <a:off x="1295400" y="2514600"/>
            <a:ext cx="6400800" cy="1752600"/>
          </a:xfrm>
        </p:spPr>
        <p:txBody>
          <a:bodyPr>
            <a:normAutofit lnSpcReduction="10000"/>
          </a:bodyPr>
          <a:lstStyle/>
          <a:p>
            <a:r>
              <a:rPr lang="ar-SA" sz="5200" b="1" dirty="0">
                <a:solidFill>
                  <a:srgbClr val="C00000"/>
                </a:solidFill>
                <a:effectLst>
                  <a:outerShdw blurRad="38100" dist="38100" dir="2700000" algn="tl">
                    <a:srgbClr val="000000">
                      <a:alpha val="43137"/>
                    </a:srgbClr>
                  </a:outerShdw>
                </a:effectLst>
                <a:latin typeface="+mj-lt"/>
                <a:ea typeface="+mj-ea"/>
                <a:cs typeface="DecoType Naskh" panose="02010400000000000000" pitchFamily="2" charset="-78"/>
              </a:rPr>
              <a:t>التدريب الميداني </a:t>
            </a:r>
            <a:endParaRPr lang="ar-SA" sz="5200" b="1" dirty="0" smtClean="0">
              <a:solidFill>
                <a:srgbClr val="C00000"/>
              </a:solidFill>
              <a:effectLst>
                <a:outerShdw blurRad="38100" dist="38100" dir="2700000" algn="tl">
                  <a:srgbClr val="000000">
                    <a:alpha val="43137"/>
                  </a:srgbClr>
                </a:outerShdw>
              </a:effectLst>
              <a:latin typeface="+mj-lt"/>
              <a:ea typeface="+mj-ea"/>
              <a:cs typeface="DecoType Naskh" panose="02010400000000000000" pitchFamily="2" charset="-78"/>
            </a:endParaRPr>
          </a:p>
          <a:p>
            <a:r>
              <a:rPr lang="ar-SA" sz="5200" b="1" dirty="0" smtClean="0">
                <a:solidFill>
                  <a:srgbClr val="C00000"/>
                </a:solidFill>
                <a:effectLst>
                  <a:outerShdw blurRad="38100" dist="38100" dir="2700000" algn="tl">
                    <a:srgbClr val="000000">
                      <a:alpha val="43137"/>
                    </a:srgbClr>
                  </a:outerShdw>
                </a:effectLst>
                <a:latin typeface="+mj-lt"/>
                <a:ea typeface="+mj-ea"/>
                <a:cs typeface="DecoType Naskh" panose="02010400000000000000" pitchFamily="2" charset="-78"/>
              </a:rPr>
              <a:t>مفهومه وأهميته وعناصره  </a:t>
            </a:r>
            <a:endParaRPr lang="ar-SA" sz="5200" b="1" dirty="0">
              <a:solidFill>
                <a:srgbClr val="C00000"/>
              </a:solidFill>
              <a:effectLst>
                <a:outerShdw blurRad="38100" dist="38100" dir="2700000" algn="tl">
                  <a:srgbClr val="000000">
                    <a:alpha val="43137"/>
                  </a:srgbClr>
                </a:outerShdw>
              </a:effectLst>
              <a:latin typeface="+mj-lt"/>
              <a:ea typeface="+mj-ea"/>
              <a:cs typeface="DecoType Naskh" panose="02010400000000000000" pitchFamily="2" charset="-78"/>
            </a:endParaRPr>
          </a:p>
          <a:p>
            <a:endParaRPr lang="en-US" dirty="0"/>
          </a:p>
        </p:txBody>
      </p:sp>
      <p:sp>
        <p:nvSpPr>
          <p:cNvPr id="4" name="مستطيل 3"/>
          <p:cNvSpPr/>
          <p:nvPr/>
        </p:nvSpPr>
        <p:spPr>
          <a:xfrm>
            <a:off x="914400" y="5029200"/>
            <a:ext cx="3898824" cy="954107"/>
          </a:xfrm>
          <a:prstGeom prst="rect">
            <a:avLst/>
          </a:prstGeom>
        </p:spPr>
        <p:txBody>
          <a:bodyPr wrap="none">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2800" b="1" dirty="0" smtClean="0">
                <a:effectLst>
                  <a:outerShdw blurRad="38100" dist="38100" dir="2700000" algn="tl">
                    <a:srgbClr val="000000">
                      <a:alpha val="43137"/>
                    </a:srgbClr>
                  </a:outerShdw>
                </a:effectLst>
                <a:cs typeface="DecoType Naskh" panose="02010400000000000000" pitchFamily="2" charset="-78"/>
              </a:rPr>
              <a:t>إعداد </a:t>
            </a:r>
          </a:p>
          <a:p>
            <a:pPr algn="ctr"/>
            <a:r>
              <a:rPr lang="ar-SA" sz="2800" b="1" dirty="0" smtClean="0">
                <a:effectLst>
                  <a:outerShdw blurRad="38100" dist="38100" dir="2700000" algn="tl">
                    <a:srgbClr val="000000">
                      <a:alpha val="43137"/>
                    </a:srgbClr>
                  </a:outerShdw>
                </a:effectLst>
                <a:cs typeface="DecoType Naskh" panose="02010400000000000000" pitchFamily="2" charset="-78"/>
              </a:rPr>
              <a:t>قسم </a:t>
            </a:r>
            <a:r>
              <a:rPr lang="ar-SA" sz="2800" b="1" dirty="0">
                <a:effectLst>
                  <a:outerShdw blurRad="38100" dist="38100" dir="2700000" algn="tl">
                    <a:srgbClr val="000000">
                      <a:alpha val="43137"/>
                    </a:srgbClr>
                  </a:outerShdw>
                </a:effectLst>
                <a:cs typeface="DecoType Naskh" panose="02010400000000000000" pitchFamily="2" charset="-78"/>
              </a:rPr>
              <a:t>علم الاجتماع و الخدمة الاجتماعية </a:t>
            </a:r>
            <a:endParaRPr lang="ar-SA"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85122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476672"/>
            <a:ext cx="7272808" cy="940966"/>
          </a:xfrm>
        </p:spPr>
        <p:txBody>
          <a:bodyPr>
            <a:noAutofit/>
          </a:bodyPr>
          <a:lstStyle/>
          <a:p>
            <a:pPr marL="627063" indent="-627063">
              <a:spcBef>
                <a:spcPct val="20000"/>
              </a:spcBef>
            </a:pPr>
            <a:r>
              <a:rPr lang="ar-SA" sz="6600" b="1" dirty="0">
                <a:solidFill>
                  <a:srgbClr val="C00000"/>
                </a:solidFill>
                <a:effectLst>
                  <a:outerShdw blurRad="38100" dist="38100" dir="2700000" algn="tl">
                    <a:srgbClr val="000000">
                      <a:alpha val="43137"/>
                    </a:srgbClr>
                  </a:outerShdw>
                </a:effectLst>
                <a:latin typeface="+mn-lt"/>
                <a:ea typeface="+mn-ea"/>
                <a:cs typeface="DecoType Naskh" pitchFamily="2" charset="-78"/>
              </a:rPr>
              <a:t>عناصر المحاضرة</a:t>
            </a:r>
          </a:p>
        </p:txBody>
      </p:sp>
      <p:sp>
        <p:nvSpPr>
          <p:cNvPr id="3" name="عنصر نائب للمحتوى 2"/>
          <p:cNvSpPr>
            <a:spLocks noGrp="1"/>
          </p:cNvSpPr>
          <p:nvPr>
            <p:ph idx="1"/>
          </p:nvPr>
        </p:nvSpPr>
        <p:spPr>
          <a:xfrm>
            <a:off x="971600" y="1600200"/>
            <a:ext cx="7200800" cy="4525963"/>
          </a:xfrm>
        </p:spPr>
        <p:txBody>
          <a:bodyPr>
            <a:normAutofit/>
          </a:bodyPr>
          <a:lstStyle/>
          <a:p>
            <a:pPr algn="just"/>
            <a:r>
              <a:rPr lang="ar-SA" sz="4000" b="1" dirty="0" smtClean="0">
                <a:effectLst>
                  <a:outerShdw blurRad="38100" dist="38100" dir="2700000" algn="tl">
                    <a:srgbClr val="000000">
                      <a:alpha val="43137"/>
                    </a:srgbClr>
                  </a:outerShdw>
                </a:effectLst>
                <a:cs typeface="DecoType Naskh" pitchFamily="2" charset="-78"/>
              </a:rPr>
              <a:t>الخطة التفصيلية للمقرر </a:t>
            </a:r>
          </a:p>
          <a:p>
            <a:pPr marL="450850" indent="-450850" algn="just">
              <a:buNone/>
            </a:pPr>
            <a:r>
              <a:rPr lang="ar-SA" sz="4000" b="1" dirty="0">
                <a:effectLst>
                  <a:outerShdw blurRad="38100" dist="38100" dir="2700000" algn="tl">
                    <a:srgbClr val="000000">
                      <a:alpha val="43137"/>
                    </a:srgbClr>
                  </a:outerShdw>
                </a:effectLst>
                <a:cs typeface="DecoType Naskh" pitchFamily="2" charset="-78"/>
              </a:rPr>
              <a:t>أولاً  </a:t>
            </a:r>
            <a:r>
              <a:rPr lang="ar-SA" sz="4000" b="1" dirty="0" smtClean="0">
                <a:effectLst>
                  <a:outerShdw blurRad="38100" dist="38100" dir="2700000" algn="tl">
                    <a:srgbClr val="000000">
                      <a:alpha val="43137"/>
                    </a:srgbClr>
                  </a:outerShdw>
                </a:effectLst>
                <a:cs typeface="DecoType Naskh" pitchFamily="2" charset="-78"/>
              </a:rPr>
              <a:t>   : ماهية التدريب الميداني.</a:t>
            </a:r>
          </a:p>
          <a:p>
            <a:pPr marL="450850" indent="-450850" algn="just">
              <a:buNone/>
            </a:pPr>
            <a:r>
              <a:rPr lang="ar-SA" sz="4000" b="1" dirty="0" smtClean="0">
                <a:effectLst>
                  <a:outerShdw blurRad="38100" dist="38100" dir="2700000" algn="tl">
                    <a:srgbClr val="000000">
                      <a:alpha val="43137"/>
                    </a:srgbClr>
                  </a:outerShdw>
                </a:effectLst>
                <a:cs typeface="DecoType Naskh" pitchFamily="2" charset="-78"/>
              </a:rPr>
              <a:t>ثانيــــــــاً : أهمية </a:t>
            </a:r>
            <a:r>
              <a:rPr lang="ar-SA" sz="4000" b="1" dirty="0">
                <a:effectLst>
                  <a:outerShdw blurRad="38100" dist="38100" dir="2700000" algn="tl">
                    <a:srgbClr val="000000">
                      <a:alpha val="43137"/>
                    </a:srgbClr>
                  </a:outerShdw>
                </a:effectLst>
                <a:cs typeface="DecoType Naskh" pitchFamily="2" charset="-78"/>
              </a:rPr>
              <a:t>التدريب الميداني.</a:t>
            </a:r>
            <a:endParaRPr lang="ar-SA" sz="4000" b="1" dirty="0" smtClean="0">
              <a:effectLst>
                <a:outerShdw blurRad="38100" dist="38100" dir="2700000" algn="tl">
                  <a:srgbClr val="000000">
                    <a:alpha val="43137"/>
                  </a:srgbClr>
                </a:outerShdw>
              </a:effectLst>
              <a:cs typeface="DecoType Naskh" pitchFamily="2" charset="-78"/>
            </a:endParaRPr>
          </a:p>
          <a:p>
            <a:pPr marL="450850" indent="-450850" algn="just">
              <a:buNone/>
            </a:pPr>
            <a:r>
              <a:rPr lang="ar-SA" sz="4000" b="1" dirty="0" smtClean="0">
                <a:effectLst>
                  <a:outerShdw blurRad="38100" dist="38100" dir="2700000" algn="tl">
                    <a:srgbClr val="000000">
                      <a:alpha val="43137"/>
                    </a:srgbClr>
                  </a:outerShdw>
                </a:effectLst>
                <a:cs typeface="DecoType Naskh" pitchFamily="2" charset="-78"/>
              </a:rPr>
              <a:t>ثالثــــــــاً : عناصر </a:t>
            </a:r>
            <a:r>
              <a:rPr lang="ar-SA" sz="4000" b="1" dirty="0">
                <a:effectLst>
                  <a:outerShdw blurRad="38100" dist="38100" dir="2700000" algn="tl">
                    <a:srgbClr val="000000">
                      <a:alpha val="43137"/>
                    </a:srgbClr>
                  </a:outerShdw>
                </a:effectLst>
                <a:cs typeface="DecoType Naskh" pitchFamily="2" charset="-78"/>
              </a:rPr>
              <a:t>التدريب الميداني </a:t>
            </a:r>
            <a:r>
              <a:rPr lang="ar-SA" sz="4000" b="1" dirty="0" smtClean="0">
                <a:effectLst>
                  <a:outerShdw blurRad="38100" dist="38100" dir="2700000" algn="tl">
                    <a:srgbClr val="000000">
                      <a:alpha val="43137"/>
                    </a:srgbClr>
                  </a:outerShdw>
                </a:effectLst>
                <a:cs typeface="DecoType Naskh" pitchFamily="2" charset="-78"/>
              </a:rPr>
              <a:t>.</a:t>
            </a:r>
          </a:p>
          <a:p>
            <a:pPr algn="just"/>
            <a:r>
              <a:rPr lang="ar-SA" sz="4000" b="1" dirty="0" smtClean="0">
                <a:effectLst>
                  <a:outerShdw blurRad="38100" dist="38100" dir="2700000" algn="tl">
                    <a:srgbClr val="000000">
                      <a:alpha val="43137"/>
                    </a:srgbClr>
                  </a:outerShdw>
                </a:effectLst>
                <a:cs typeface="DecoType Naskh" pitchFamily="2" charset="-78"/>
              </a:rPr>
              <a:t>أسئلة المحاضرة. </a:t>
            </a:r>
            <a:endParaRPr lang="ar-SA" sz="4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771077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a:solidFill>
                  <a:srgbClr val="C00000"/>
                </a:solidFill>
                <a:effectLst>
                  <a:outerShdw blurRad="38100" dist="38100" dir="2700000" algn="tl">
                    <a:srgbClr val="000000">
                      <a:alpha val="43137"/>
                    </a:srgbClr>
                  </a:outerShdw>
                </a:effectLst>
                <a:cs typeface="DecoType Naskh" panose="02010400000000000000" pitchFamily="2" charset="-78"/>
              </a:rPr>
              <a:t>أهداف المحاضرة </a:t>
            </a:r>
            <a:r>
              <a:rPr lang="ar-SA" sz="4800" b="1" dirty="0" smtClean="0">
                <a:solidFill>
                  <a:srgbClr val="C00000"/>
                </a:solidFill>
                <a:effectLst>
                  <a:outerShdw blurRad="38100" dist="38100" dir="2700000" algn="tl">
                    <a:srgbClr val="000000">
                      <a:alpha val="43137"/>
                    </a:srgbClr>
                  </a:outerShdw>
                </a:effectLst>
                <a:cs typeface="DecoType Naskh" panose="02010400000000000000" pitchFamily="2" charset="-78"/>
              </a:rPr>
              <a:t> </a:t>
            </a:r>
            <a:endParaRPr lang="en-US"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p:txBody>
      </p:sp>
      <p:sp>
        <p:nvSpPr>
          <p:cNvPr id="3" name="عنصر نائب للمحتوى 2"/>
          <p:cNvSpPr>
            <a:spLocks noGrp="1"/>
          </p:cNvSpPr>
          <p:nvPr>
            <p:ph idx="1"/>
          </p:nvPr>
        </p:nvSpPr>
        <p:spPr>
          <a:xfrm>
            <a:off x="457200" y="1600200"/>
            <a:ext cx="8153400" cy="4525963"/>
          </a:xfrm>
        </p:spPr>
        <p:txBody>
          <a:bodyPr>
            <a:normAutofit fontScale="92500" lnSpcReduction="10000"/>
          </a:bodyPr>
          <a:lstStyle/>
          <a:p>
            <a:pPr marL="542925" indent="-542925" algn="just">
              <a:lnSpc>
                <a:spcPct val="150000"/>
              </a:lnSpc>
              <a:buNone/>
            </a:pPr>
            <a:r>
              <a:rPr lang="ar-SA" sz="2400" dirty="0" smtClean="0"/>
              <a:t> </a:t>
            </a: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1- تعرف </a:t>
            </a:r>
            <a:r>
              <a:rPr lang="ar-SA" sz="4000" b="1" dirty="0">
                <a:effectLst>
                  <a:outerShdw blurRad="38100" dist="38100" dir="2700000" algn="tl">
                    <a:srgbClr val="000000">
                      <a:alpha val="43137"/>
                    </a:srgbClr>
                  </a:outerShdw>
                </a:effectLst>
                <a:latin typeface="+mj-lt"/>
                <a:ea typeface="+mj-ea"/>
                <a:cs typeface="DecoType Naskh" panose="02010400000000000000" pitchFamily="2" charset="-78"/>
              </a:rPr>
              <a:t>الطلاب والطالبات </a:t>
            </a: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على الخطة </a:t>
            </a:r>
            <a:r>
              <a:rPr lang="ar-SA" sz="4000" b="1" dirty="0">
                <a:effectLst>
                  <a:outerShdw blurRad="38100" dist="38100" dir="2700000" algn="tl">
                    <a:srgbClr val="000000">
                      <a:alpha val="43137"/>
                    </a:srgbClr>
                  </a:outerShdw>
                </a:effectLst>
                <a:latin typeface="+mj-lt"/>
                <a:ea typeface="+mj-ea"/>
                <a:cs typeface="DecoType Naskh" panose="02010400000000000000" pitchFamily="2" charset="-78"/>
              </a:rPr>
              <a:t>التفصيلية للتدريب الميداني </a:t>
            </a: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                    </a:t>
            </a:r>
            <a:endParaRPr lang="ar-SA" sz="4000" b="1" dirty="0">
              <a:effectLst>
                <a:outerShdw blurRad="38100" dist="38100" dir="2700000" algn="tl">
                  <a:srgbClr val="000000">
                    <a:alpha val="43137"/>
                  </a:srgbClr>
                </a:outerShdw>
              </a:effectLst>
              <a:latin typeface="+mj-lt"/>
              <a:ea typeface="+mj-ea"/>
              <a:cs typeface="DecoType Naskh" panose="02010400000000000000" pitchFamily="2" charset="-78"/>
            </a:endParaRPr>
          </a:p>
          <a:p>
            <a:pPr marL="542925" indent="-542925" algn="just">
              <a:lnSpc>
                <a:spcPct val="150000"/>
              </a:lnSpc>
              <a:buNone/>
            </a:pP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2- إلمام الطلاب </a:t>
            </a:r>
            <a:r>
              <a:rPr lang="ar-SA" sz="4000" b="1" dirty="0">
                <a:effectLst>
                  <a:outerShdw blurRad="38100" dist="38100" dir="2700000" algn="tl">
                    <a:srgbClr val="000000">
                      <a:alpha val="43137"/>
                    </a:srgbClr>
                  </a:outerShdw>
                </a:effectLst>
                <a:latin typeface="+mj-lt"/>
                <a:ea typeface="+mj-ea"/>
                <a:cs typeface="DecoType Naskh" panose="02010400000000000000" pitchFamily="2" charset="-78"/>
              </a:rPr>
              <a:t>والطالبات بمفهوم التدريب </a:t>
            </a: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الميداني.</a:t>
            </a:r>
          </a:p>
          <a:p>
            <a:pPr marL="542925" indent="-542925" algn="just">
              <a:lnSpc>
                <a:spcPct val="150000"/>
              </a:lnSpc>
              <a:buNone/>
            </a:pP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3- إدراك الطلاب والطالبات لأهمية التدريب الميداني.         </a:t>
            </a:r>
            <a:endParaRPr lang="ar-SA" sz="4000" b="1" dirty="0">
              <a:effectLst>
                <a:outerShdw blurRad="38100" dist="38100" dir="2700000" algn="tl">
                  <a:srgbClr val="000000">
                    <a:alpha val="43137"/>
                  </a:srgbClr>
                </a:outerShdw>
              </a:effectLst>
              <a:latin typeface="+mj-lt"/>
              <a:ea typeface="+mj-ea"/>
              <a:cs typeface="DecoType Naskh" panose="02010400000000000000" pitchFamily="2" charset="-78"/>
            </a:endParaRPr>
          </a:p>
          <a:p>
            <a:pPr marL="542925" indent="-542925" algn="just">
              <a:lnSpc>
                <a:spcPct val="150000"/>
              </a:lnSpc>
              <a:buNone/>
            </a:pPr>
            <a:r>
              <a:rPr lang="ar-SA" sz="4000" b="1" dirty="0" smtClean="0">
                <a:effectLst>
                  <a:outerShdw blurRad="38100" dist="38100" dir="2700000" algn="tl">
                    <a:srgbClr val="000000">
                      <a:alpha val="43137"/>
                    </a:srgbClr>
                  </a:outerShdw>
                </a:effectLst>
                <a:latin typeface="+mj-lt"/>
                <a:ea typeface="+mj-ea"/>
                <a:cs typeface="DecoType Naskh" panose="02010400000000000000" pitchFamily="2" charset="-78"/>
              </a:rPr>
              <a:t>4- تفسير الطلاب والطالبات لعناصر التدريب الميداني.                                     </a:t>
            </a:r>
            <a:endParaRPr lang="en-US" sz="4000" b="1" dirty="0">
              <a:effectLst>
                <a:outerShdw blurRad="38100" dist="38100" dir="2700000" algn="tl">
                  <a:srgbClr val="000000">
                    <a:alpha val="43137"/>
                  </a:srgbClr>
                </a:outerShdw>
              </a:effectLst>
              <a:latin typeface="+mj-lt"/>
              <a:ea typeface="+mj-ea"/>
              <a:cs typeface="DecoType Naskh" panose="02010400000000000000" pitchFamily="2" charset="-78"/>
            </a:endParaRPr>
          </a:p>
        </p:txBody>
      </p:sp>
    </p:spTree>
    <p:extLst>
      <p:ext uri="{BB962C8B-B14F-4D97-AF65-F5344CB8AC3E}">
        <p14:creationId xmlns:p14="http://schemas.microsoft.com/office/powerpoint/2010/main" val="42815559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خلفية"/>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056" name="WordArt 8"/>
          <p:cNvSpPr>
            <a:spLocks noChangeArrowheads="1" noChangeShapeType="1" noTextEdit="1"/>
          </p:cNvSpPr>
          <p:nvPr/>
        </p:nvSpPr>
        <p:spPr bwMode="auto">
          <a:xfrm>
            <a:off x="6000760" y="928670"/>
            <a:ext cx="2905125" cy="1066800"/>
          </a:xfrm>
          <a:prstGeom prst="rect">
            <a:avLst/>
          </a:prstGeom>
        </p:spPr>
        <p:txBody>
          <a:bodyPr wrap="none" fromWordArt="1">
            <a:prstTxWarp prst="textPlain">
              <a:avLst>
                <a:gd name="adj" fmla="val 50000"/>
              </a:avLst>
            </a:prstTxWarp>
          </a:bodyPr>
          <a:lstStyle/>
          <a:p>
            <a:pPr algn="ctr"/>
            <a:r>
              <a:rPr lang="ar-SA" sz="2000" b="1" dirty="0"/>
              <a:t>كلية الآداب للبنات</a:t>
            </a:r>
          </a:p>
          <a:p>
            <a:pPr algn="ctr"/>
            <a:r>
              <a:rPr lang="ar-SA" sz="2000" b="1" dirty="0"/>
              <a:t>قسم علم الاجتماع والخدمة </a:t>
            </a:r>
            <a:r>
              <a:rPr lang="ar-SA" sz="2000" b="1" dirty="0" smtClean="0"/>
              <a:t>الاجتماعية</a:t>
            </a:r>
            <a:r>
              <a:rPr lang="ar-SA" sz="2000" dirty="0"/>
              <a:t> </a:t>
            </a:r>
          </a:p>
        </p:txBody>
      </p:sp>
      <p:sp>
        <p:nvSpPr>
          <p:cNvPr id="2059" name="Text Box 11"/>
          <p:cNvSpPr txBox="1">
            <a:spLocks noChangeArrowheads="1"/>
          </p:cNvSpPr>
          <p:nvPr/>
        </p:nvSpPr>
        <p:spPr bwMode="auto">
          <a:xfrm>
            <a:off x="228600" y="228600"/>
            <a:ext cx="1524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061" name="WordArt 13"/>
          <p:cNvSpPr>
            <a:spLocks noChangeArrowheads="1" noChangeShapeType="1" noTextEdit="1"/>
          </p:cNvSpPr>
          <p:nvPr/>
        </p:nvSpPr>
        <p:spPr bwMode="auto">
          <a:xfrm>
            <a:off x="381000" y="2971800"/>
            <a:ext cx="8153400" cy="1825352"/>
          </a:xfrm>
          <a:prstGeom prst="rect">
            <a:avLst/>
          </a:prstGeom>
        </p:spPr>
        <p:txBody>
          <a:bodyPr wrap="none" fromWordArt="1">
            <a:prstTxWarp prst="textPlain">
              <a:avLst>
                <a:gd name="adj" fmla="val 50000"/>
              </a:avLst>
            </a:prstTxWarp>
          </a:bodyPr>
          <a:lstStyle/>
          <a:p>
            <a:pPr algn="ctr"/>
            <a:r>
              <a:rPr lang="ar-SA" sz="1800" b="1" dirty="0" smtClean="0"/>
              <a:t>لطلاب </a:t>
            </a:r>
            <a:r>
              <a:rPr lang="ar-SA" sz="1800" b="1" dirty="0"/>
              <a:t>وطالبات </a:t>
            </a:r>
            <a:r>
              <a:rPr lang="ar-SA" sz="1800" b="1" dirty="0" smtClean="0"/>
              <a:t>التعلم </a:t>
            </a:r>
            <a:r>
              <a:rPr lang="ar-SA" sz="1800" b="1" dirty="0"/>
              <a:t>عن </a:t>
            </a:r>
            <a:r>
              <a:rPr lang="ar-SA" sz="1800" b="1" dirty="0" smtClean="0"/>
              <a:t>بعد</a:t>
            </a:r>
          </a:p>
          <a:p>
            <a:pPr algn="ctr"/>
            <a:r>
              <a:rPr lang="ar-SA" sz="1800" b="1" dirty="0"/>
              <a:t>لمقرر / </a:t>
            </a:r>
            <a:r>
              <a:rPr lang="ar-SA" sz="1800" b="1" dirty="0" smtClean="0"/>
              <a:t>التدريب الميداني (1)</a:t>
            </a:r>
            <a:endParaRPr lang="en-US" sz="1800" dirty="0"/>
          </a:p>
        </p:txBody>
      </p:sp>
      <p:sp>
        <p:nvSpPr>
          <p:cNvPr id="2062" name="WordArt 14"/>
          <p:cNvSpPr>
            <a:spLocks noChangeArrowheads="1" noChangeShapeType="1" noTextEdit="1"/>
          </p:cNvSpPr>
          <p:nvPr/>
        </p:nvSpPr>
        <p:spPr bwMode="auto">
          <a:xfrm>
            <a:off x="2214546" y="2209800"/>
            <a:ext cx="4929222" cy="762000"/>
          </a:xfrm>
          <a:prstGeom prst="rect">
            <a:avLst/>
          </a:prstGeom>
        </p:spPr>
        <p:txBody>
          <a:bodyPr wrap="none" fromWordArt="1">
            <a:prstTxWarp prst="textDeflate">
              <a:avLst>
                <a:gd name="adj" fmla="val 26227"/>
              </a:avLst>
            </a:prstTxWarp>
          </a:bodyPr>
          <a:lstStyle/>
          <a:p>
            <a:pPr algn="ctr"/>
            <a:r>
              <a:rPr lang="ar-SA" sz="1800" b="1" dirty="0" smtClean="0"/>
              <a:t> </a:t>
            </a:r>
            <a:r>
              <a:rPr lang="ar-EG" sz="1800" b="1" dirty="0" smtClean="0"/>
              <a:t>ال</a:t>
            </a:r>
            <a:r>
              <a:rPr lang="ar-SA" sz="1800" b="1" dirty="0" smtClean="0"/>
              <a:t>خطة التفصيلية ا</a:t>
            </a:r>
            <a:r>
              <a:rPr lang="ar-EG" sz="1800" b="1" dirty="0" smtClean="0"/>
              <a:t>لمتوقع تنفيذه</a:t>
            </a:r>
            <a:r>
              <a:rPr lang="ar-SA" sz="1800" b="1" dirty="0" smtClean="0"/>
              <a:t>ا </a:t>
            </a:r>
            <a:endParaRPr lang="ar-SA" sz="1800" kern="10" dirty="0">
              <a:ln w="9525">
                <a:solidFill>
                  <a:srgbClr val="000000"/>
                </a:solidFill>
                <a:round/>
                <a:headEnd/>
                <a:tailEnd/>
              </a:ln>
              <a:solidFill>
                <a:srgbClr val="000000"/>
              </a:solidFill>
              <a:latin typeface="Monotype Koufi"/>
              <a:ea typeface="Monotype Koufi"/>
              <a:cs typeface="Monotype Koufi"/>
            </a:endParaRPr>
          </a:p>
        </p:txBody>
      </p:sp>
      <p:pic>
        <p:nvPicPr>
          <p:cNvPr id="2065" name="Picture 17" descr="Entertainment-02"/>
          <p:cNvPicPr>
            <a:picLocks noChangeAspect="1" noChangeArrowheads="1" noCrop="1"/>
          </p:cNvPicPr>
          <p:nvPr/>
        </p:nvPicPr>
        <p:blipFill>
          <a:blip r:embed="rId3"/>
          <a:srcRect/>
          <a:stretch>
            <a:fillRect/>
          </a:stretch>
        </p:blipFill>
        <p:spPr bwMode="auto">
          <a:xfrm>
            <a:off x="6324600" y="4648200"/>
            <a:ext cx="2133600" cy="1905000"/>
          </a:xfrm>
          <a:prstGeom prst="rect">
            <a:avLst/>
          </a:prstGeom>
          <a:ln>
            <a:noFill/>
          </a:ln>
          <a:effectLst>
            <a:outerShdw blurRad="292100" dist="139700" dir="2700000" algn="tl" rotWithShape="0">
              <a:srgbClr val="333333">
                <a:alpha val="65000"/>
              </a:srgbClr>
            </a:outerShdw>
          </a:effectLst>
        </p:spPr>
      </p:pic>
      <p:pic>
        <p:nvPicPr>
          <p:cNvPr id="2066" name="Picture 1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429388" y="214290"/>
            <a:ext cx="2328868" cy="666728"/>
          </a:xfrm>
          <a:prstGeom prst="rect">
            <a:avLst/>
          </a:prstGeom>
          <a:noFill/>
          <a:ln w="0" algn="in">
            <a:noFill/>
            <a:miter lim="800000"/>
            <a:headEnd/>
            <a:tailEnd/>
          </a:ln>
          <a:effectLst/>
        </p:spPr>
      </p:pic>
      <p:pic>
        <p:nvPicPr>
          <p:cNvPr id="2067" name="Picture 19" descr="NA00396_"/>
          <p:cNvPicPr>
            <a:picLocks noChangeAspect="1" noChangeArrowheads="1" noChangeShapeType="1"/>
          </p:cNvPicPr>
          <p:nvPr/>
        </p:nvPicPr>
        <p:blipFill>
          <a:blip r:embed="rId5"/>
          <a:srcRect/>
          <a:stretch>
            <a:fillRect/>
          </a:stretch>
        </p:blipFill>
        <p:spPr bwMode="auto">
          <a:xfrm>
            <a:off x="285720" y="0"/>
            <a:ext cx="2228859" cy="17144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46947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0" fill="hold" grpId="0" nodeType="afterEffect">
                                  <p:stCondLst>
                                    <p:cond delay="0"/>
                                  </p:stCondLst>
                                  <p:iterate type="wd">
                                    <p:tmPct val="10000"/>
                                  </p:iterate>
                                  <p:childTnLst>
                                    <p:set>
                                      <p:cBhvr>
                                        <p:cTn id="6" dur="1" fill="hold">
                                          <p:stCondLst>
                                            <p:cond delay="499"/>
                                          </p:stCondLst>
                                        </p:cTn>
                                        <p:tgtEl>
                                          <p:spTgt spid="2062"/>
                                        </p:tgtEl>
                                        <p:attrNameLst>
                                          <p:attrName>style.visibility</p:attrName>
                                        </p:attrNameLst>
                                      </p:cBhvr>
                                      <p:to>
                                        <p:strVal val="visible"/>
                                      </p:to>
                                    </p:set>
                                  </p:childTnLst>
                                </p:cTn>
                              </p:par>
                            </p:childTnLst>
                          </p:cTn>
                        </p:par>
                        <p:par>
                          <p:cTn id="7" fill="hold">
                            <p:stCondLst>
                              <p:cond delay="850"/>
                            </p:stCondLst>
                            <p:childTnLst>
                              <p:par>
                                <p:cTn id="8" presetID="23" presetClass="entr" presetSubtype="528" fill="hold" grpId="0" nodeType="afterEffect">
                                  <p:stCondLst>
                                    <p:cond delay="0"/>
                                  </p:stCondLst>
                                  <p:iterate type="lt">
                                    <p:tmPct val="10000"/>
                                  </p:iterate>
                                  <p:childTnLst>
                                    <p:set>
                                      <p:cBhvr>
                                        <p:cTn id="9" dur="1" fill="hold">
                                          <p:stCondLst>
                                            <p:cond delay="0"/>
                                          </p:stCondLst>
                                        </p:cTn>
                                        <p:tgtEl>
                                          <p:spTgt spid="2061"/>
                                        </p:tgtEl>
                                        <p:attrNameLst>
                                          <p:attrName>style.visibility</p:attrName>
                                        </p:attrNameLst>
                                      </p:cBhvr>
                                      <p:to>
                                        <p:strVal val="visible"/>
                                      </p:to>
                                    </p:set>
                                    <p:anim calcmode="lin" valueType="num">
                                      <p:cBhvr>
                                        <p:cTn id="10" dur="500" fill="hold"/>
                                        <p:tgtEl>
                                          <p:spTgt spid="2061"/>
                                        </p:tgtEl>
                                        <p:attrNameLst>
                                          <p:attrName>ppt_w</p:attrName>
                                        </p:attrNameLst>
                                      </p:cBhvr>
                                      <p:tavLst>
                                        <p:tav tm="0">
                                          <p:val>
                                            <p:fltVal val="0"/>
                                          </p:val>
                                        </p:tav>
                                        <p:tav tm="100000">
                                          <p:val>
                                            <p:strVal val="#ppt_w"/>
                                          </p:val>
                                        </p:tav>
                                      </p:tavLst>
                                    </p:anim>
                                    <p:anim calcmode="lin" valueType="num">
                                      <p:cBhvr>
                                        <p:cTn id="11" dur="500" fill="hold"/>
                                        <p:tgtEl>
                                          <p:spTgt spid="2061"/>
                                        </p:tgtEl>
                                        <p:attrNameLst>
                                          <p:attrName>ppt_h</p:attrName>
                                        </p:attrNameLst>
                                      </p:cBhvr>
                                      <p:tavLst>
                                        <p:tav tm="0">
                                          <p:val>
                                            <p:fltVal val="0"/>
                                          </p:val>
                                        </p:tav>
                                        <p:tav tm="100000">
                                          <p:val>
                                            <p:strVal val="#ppt_h"/>
                                          </p:val>
                                        </p:tav>
                                      </p:tavLst>
                                    </p:anim>
                                    <p:anim calcmode="lin" valueType="num">
                                      <p:cBhvr>
                                        <p:cTn id="12" dur="500" fill="hold"/>
                                        <p:tgtEl>
                                          <p:spTgt spid="2061"/>
                                        </p:tgtEl>
                                        <p:attrNameLst>
                                          <p:attrName>ppt_x</p:attrName>
                                        </p:attrNameLst>
                                      </p:cBhvr>
                                      <p:tavLst>
                                        <p:tav tm="0">
                                          <p:val>
                                            <p:fltVal val="0.5"/>
                                          </p:val>
                                        </p:tav>
                                        <p:tav tm="100000">
                                          <p:val>
                                            <p:strVal val="#ppt_x"/>
                                          </p:val>
                                        </p:tav>
                                      </p:tavLst>
                                    </p:anim>
                                    <p:anim calcmode="lin" valueType="num">
                                      <p:cBhvr>
                                        <p:cTn id="13" dur="500" fill="hold"/>
                                        <p:tgtEl>
                                          <p:spTgt spid="20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1" grpId="0" animBg="1"/>
      <p:bldP spid="20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4"/>
          <p:cNvSpPr>
            <a:spLocks noChangeArrowheads="1" noChangeShapeType="1" noTextEdit="1"/>
          </p:cNvSpPr>
          <p:nvPr/>
        </p:nvSpPr>
        <p:spPr bwMode="auto">
          <a:xfrm>
            <a:off x="877886" y="4273559"/>
            <a:ext cx="7273949" cy="1447800"/>
          </a:xfrm>
          <a:prstGeom prst="rect">
            <a:avLst/>
          </a:prstGeom>
        </p:spPr>
        <p:txBody>
          <a:bodyPr wrap="none" fromWordArt="1">
            <a:prstTxWarp prst="textPlain">
              <a:avLst>
                <a:gd name="adj" fmla="val 50000"/>
              </a:avLst>
            </a:prstTxWarp>
          </a:bodyPr>
          <a:lstStyle/>
          <a:p>
            <a:pPr algn="ctr"/>
            <a:r>
              <a:rPr lang="ar-EG" sz="36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رمز المقرر 6</a:t>
            </a:r>
            <a:r>
              <a:rPr lang="ar-SA" sz="36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321</a:t>
            </a:r>
            <a:endParaRPr lang="ar-SA" sz="3600" b="1" kern="1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cs typeface="Akhbar MT"/>
            </a:endParaRPr>
          </a:p>
        </p:txBody>
      </p:sp>
      <p:pic>
        <p:nvPicPr>
          <p:cNvPr id="3079" name="Picture 7" descr="0579"/>
          <p:cNvPicPr>
            <a:picLocks noChangeAspect="1" noChangeArrowheads="1"/>
          </p:cNvPicPr>
          <p:nvPr/>
        </p:nvPicPr>
        <p:blipFill>
          <a:blip r:embed="rId2"/>
          <a:srcRect/>
          <a:stretch>
            <a:fillRect/>
          </a:stretch>
        </p:blipFill>
        <p:spPr bwMode="auto">
          <a:xfrm>
            <a:off x="8257670" y="3276600"/>
            <a:ext cx="365125" cy="354013"/>
          </a:xfrm>
          <a:prstGeom prst="rect">
            <a:avLst/>
          </a:prstGeom>
          <a:noFill/>
        </p:spPr>
      </p:pic>
      <p:pic>
        <p:nvPicPr>
          <p:cNvPr id="3080" name="Picture 8" descr="0579"/>
          <p:cNvPicPr>
            <a:picLocks noChangeAspect="1" noChangeArrowheads="1"/>
          </p:cNvPicPr>
          <p:nvPr/>
        </p:nvPicPr>
        <p:blipFill>
          <a:blip r:embed="rId2"/>
          <a:srcRect/>
          <a:stretch>
            <a:fillRect/>
          </a:stretch>
        </p:blipFill>
        <p:spPr bwMode="auto">
          <a:xfrm>
            <a:off x="8075107" y="1066800"/>
            <a:ext cx="365125" cy="354013"/>
          </a:xfrm>
          <a:prstGeom prst="rect">
            <a:avLst/>
          </a:prstGeom>
          <a:noFill/>
        </p:spPr>
      </p:pic>
      <p:pic>
        <p:nvPicPr>
          <p:cNvPr id="3081" name="Picture 9" descr="0579"/>
          <p:cNvPicPr>
            <a:picLocks noChangeAspect="1" noChangeArrowheads="1"/>
          </p:cNvPicPr>
          <p:nvPr/>
        </p:nvPicPr>
        <p:blipFill>
          <a:blip r:embed="rId2"/>
          <a:srcRect/>
          <a:stretch>
            <a:fillRect/>
          </a:stretch>
        </p:blipFill>
        <p:spPr bwMode="auto">
          <a:xfrm>
            <a:off x="8257670" y="4978219"/>
            <a:ext cx="365125" cy="354013"/>
          </a:xfrm>
          <a:prstGeom prst="rect">
            <a:avLst/>
          </a:prstGeom>
          <a:noFill/>
        </p:spPr>
      </p:pic>
      <p:sp>
        <p:nvSpPr>
          <p:cNvPr id="3085" name="WordArt 13"/>
          <p:cNvSpPr>
            <a:spLocks noChangeArrowheads="1" noChangeShapeType="1" noTextEdit="1"/>
          </p:cNvSpPr>
          <p:nvPr/>
        </p:nvSpPr>
        <p:spPr bwMode="auto">
          <a:xfrm>
            <a:off x="793721" y="431175"/>
            <a:ext cx="7358114" cy="3857604"/>
          </a:xfrm>
          <a:prstGeom prst="rect">
            <a:avLst/>
          </a:prstGeom>
        </p:spPr>
        <p:txBody>
          <a:bodyPr wrap="none" fromWordArt="1">
            <a:prstTxWarp prst="textPlain">
              <a:avLst>
                <a:gd name="adj" fmla="val 50000"/>
              </a:avLst>
            </a:prstTxWarp>
          </a:bodyPr>
          <a:lstStyle/>
          <a:p>
            <a:pPr algn="ctr"/>
            <a:r>
              <a:rPr lang="ar-EG" sz="8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صفة المقرر: </a:t>
            </a:r>
            <a:r>
              <a:rPr lang="ar-SA" sz="8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اجباري</a:t>
            </a:r>
            <a:endParaRPr lang="en-US" sz="8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a:p>
            <a:pPr algn="ctr"/>
            <a:r>
              <a:rPr lang="ar-EG" sz="8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عدد </a:t>
            </a:r>
            <a:r>
              <a:rPr lang="ar-EG" sz="8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الساعات: ساعتان </a:t>
            </a:r>
            <a:r>
              <a:rPr lang="ar-EG" sz="8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أسبوعيا</a:t>
            </a:r>
            <a:r>
              <a:rPr lang="ar-EG" sz="8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a:t>
            </a:r>
          </a:p>
        </p:txBody>
      </p:sp>
    </p:spTree>
    <p:extLst>
      <p:ext uri="{BB962C8B-B14F-4D97-AF65-F5344CB8AC3E}">
        <p14:creationId xmlns:p14="http://schemas.microsoft.com/office/powerpoint/2010/main" val="10910923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80"/>
                                        </p:tgtEl>
                                        <p:attrNameLst>
                                          <p:attrName>style.visibility</p:attrName>
                                        </p:attrNameLst>
                                      </p:cBhvr>
                                      <p:to>
                                        <p:strVal val="visible"/>
                                      </p:to>
                                    </p:set>
                                    <p:anim calcmode="lin" valueType="num">
                                      <p:cBhvr additive="base">
                                        <p:cTn id="7" dur="500" fill="hold"/>
                                        <p:tgtEl>
                                          <p:spTgt spid="3080"/>
                                        </p:tgtEl>
                                        <p:attrNameLst>
                                          <p:attrName>ppt_x</p:attrName>
                                        </p:attrNameLst>
                                      </p:cBhvr>
                                      <p:tavLst>
                                        <p:tav tm="0">
                                          <p:val>
                                            <p:strVal val="1+#ppt_w/2"/>
                                          </p:val>
                                        </p:tav>
                                        <p:tav tm="100000">
                                          <p:val>
                                            <p:strVal val="#ppt_x"/>
                                          </p:val>
                                        </p:tav>
                                      </p:tavLst>
                                    </p:anim>
                                    <p:anim calcmode="lin" valueType="num">
                                      <p:cBhvr additive="base">
                                        <p:cTn id="8" dur="500" fill="hold"/>
                                        <p:tgtEl>
                                          <p:spTgt spid="30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3085"/>
                                        </p:tgtEl>
                                        <p:attrNameLst>
                                          <p:attrName>style.visibility</p:attrName>
                                        </p:attrNameLst>
                                      </p:cBhvr>
                                      <p:to>
                                        <p:strVal val="visible"/>
                                      </p:to>
                                    </p:set>
                                    <p:animEffect transition="in" filter="box(in)">
                                      <p:cBhvr>
                                        <p:cTn id="12" dur="500"/>
                                        <p:tgtEl>
                                          <p:spTgt spid="308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079"/>
                                        </p:tgtEl>
                                        <p:attrNameLst>
                                          <p:attrName>style.visibility</p:attrName>
                                        </p:attrNameLst>
                                      </p:cBhvr>
                                      <p:to>
                                        <p:strVal val="visible"/>
                                      </p:to>
                                    </p:set>
                                    <p:anim calcmode="lin" valueType="num">
                                      <p:cBhvr additive="base">
                                        <p:cTn id="16" dur="500" fill="hold"/>
                                        <p:tgtEl>
                                          <p:spTgt spid="3079"/>
                                        </p:tgtEl>
                                        <p:attrNameLst>
                                          <p:attrName>ppt_x</p:attrName>
                                        </p:attrNameLst>
                                      </p:cBhvr>
                                      <p:tavLst>
                                        <p:tav tm="0">
                                          <p:val>
                                            <p:strVal val="0-#ppt_w/2"/>
                                          </p:val>
                                        </p:tav>
                                        <p:tav tm="100000">
                                          <p:val>
                                            <p:strVal val="#ppt_x"/>
                                          </p:val>
                                        </p:tav>
                                      </p:tavLst>
                                    </p:anim>
                                    <p:anim calcmode="lin" valueType="num">
                                      <p:cBhvr additive="base">
                                        <p:cTn id="17" dur="500" fill="hold"/>
                                        <p:tgtEl>
                                          <p:spTgt spid="307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3081"/>
                                        </p:tgtEl>
                                        <p:attrNameLst>
                                          <p:attrName>style.visibility</p:attrName>
                                        </p:attrNameLst>
                                      </p:cBhvr>
                                      <p:to>
                                        <p:strVal val="visible"/>
                                      </p:to>
                                    </p:set>
                                    <p:anim calcmode="lin" valueType="num">
                                      <p:cBhvr additive="base">
                                        <p:cTn id="21" dur="500" fill="hold"/>
                                        <p:tgtEl>
                                          <p:spTgt spid="3081"/>
                                        </p:tgtEl>
                                        <p:attrNameLst>
                                          <p:attrName>ppt_x</p:attrName>
                                        </p:attrNameLst>
                                      </p:cBhvr>
                                      <p:tavLst>
                                        <p:tav tm="0">
                                          <p:val>
                                            <p:strVal val="0-#ppt_w/2"/>
                                          </p:val>
                                        </p:tav>
                                        <p:tav tm="100000">
                                          <p:val>
                                            <p:strVal val="#ppt_x"/>
                                          </p:val>
                                        </p:tav>
                                      </p:tavLst>
                                    </p:anim>
                                    <p:anim calcmode="lin" valueType="num">
                                      <p:cBhvr additive="base">
                                        <p:cTn id="22" dur="500" fill="hold"/>
                                        <p:tgtEl>
                                          <p:spTgt spid="308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 presetClass="entr" presetSubtype="32" fill="hold" grpId="0" nodeType="afterEffect">
                                  <p:stCondLst>
                                    <p:cond delay="0"/>
                                  </p:stCondLst>
                                  <p:childTnLst>
                                    <p:set>
                                      <p:cBhvr>
                                        <p:cTn id="25" dur="1" fill="hold">
                                          <p:stCondLst>
                                            <p:cond delay="0"/>
                                          </p:stCondLst>
                                        </p:cTn>
                                        <p:tgtEl>
                                          <p:spTgt spid="3076"/>
                                        </p:tgtEl>
                                        <p:attrNameLst>
                                          <p:attrName>style.visibility</p:attrName>
                                        </p:attrNameLst>
                                      </p:cBhvr>
                                      <p:to>
                                        <p:strVal val="visible"/>
                                      </p:to>
                                    </p:set>
                                    <p:animEffect transition="in" filter="box(out)">
                                      <p:cBhvr>
                                        <p:cTn id="26"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P spid="30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381000" y="548680"/>
            <a:ext cx="8295456" cy="5355312"/>
          </a:xfrm>
          <a:prstGeom prst="rect">
            <a:avLst/>
          </a:prstGeom>
          <a:noFill/>
        </p:spPr>
        <p:txBody>
          <a:bodyPr wrap="square" rtlCol="1">
            <a:spAutoFit/>
          </a:bodyPr>
          <a:lstStyle/>
          <a:p>
            <a:pPr algn="just" rtl="1">
              <a:lnSpc>
                <a:spcPct val="150000"/>
              </a:lnSpc>
            </a:pPr>
            <a:r>
              <a:rPr lang="ar-SA" sz="4800" b="1" dirty="0" smtClean="0">
                <a:solidFill>
                  <a:srgbClr val="C00000"/>
                </a:solidFill>
                <a:effectLst>
                  <a:outerShdw blurRad="38100" dist="38100" dir="2700000" algn="tl">
                    <a:srgbClr val="000000">
                      <a:alpha val="43137"/>
                    </a:srgbClr>
                  </a:outerShdw>
                </a:effectLst>
                <a:cs typeface="DecoType Naskh" pitchFamily="2" charset="-78"/>
              </a:rPr>
              <a:t>     1- رؤية القسم0</a:t>
            </a:r>
          </a:p>
          <a:p>
            <a:pPr algn="just" rtl="1">
              <a:lnSpc>
                <a:spcPct val="150000"/>
              </a:lnSpc>
            </a:pPr>
            <a:r>
              <a:rPr lang="ar-SA" sz="3600" b="1" dirty="0">
                <a:effectLst>
                  <a:outerShdw blurRad="38100" dist="38100" dir="2700000" algn="tl">
                    <a:srgbClr val="000000">
                      <a:alpha val="43137"/>
                    </a:srgbClr>
                  </a:outerShdw>
                </a:effectLst>
                <a:cs typeface="DecoType Naskh" pitchFamily="2" charset="-78"/>
              </a:rPr>
              <a:t>تحقيق التميز لكي يكون إحدى صروح التعلم </a:t>
            </a:r>
            <a:r>
              <a:rPr lang="ar-SA" sz="3600" b="1" dirty="0" smtClean="0">
                <a:effectLst>
                  <a:outerShdw blurRad="38100" dist="38100" dir="2700000" algn="tl">
                    <a:srgbClr val="000000">
                      <a:alpha val="43137"/>
                    </a:srgbClr>
                  </a:outerShdw>
                </a:effectLst>
                <a:cs typeface="DecoType Naskh" pitchFamily="2" charset="-78"/>
              </a:rPr>
              <a:t>الجامعي </a:t>
            </a:r>
            <a:r>
              <a:rPr lang="ar-SA" sz="3600" b="1" dirty="0">
                <a:effectLst>
                  <a:outerShdw blurRad="38100" dist="38100" dir="2700000" algn="tl">
                    <a:srgbClr val="000000">
                      <a:alpha val="43137"/>
                    </a:srgbClr>
                  </a:outerShdw>
                </a:effectLst>
                <a:cs typeface="DecoType Naskh" pitchFamily="2" charset="-78"/>
              </a:rPr>
              <a:t>المميز في مجال علم الاجتماع و الخدمة الاجتماعية ويهدف القسم برؤيته </a:t>
            </a:r>
            <a:r>
              <a:rPr lang="ar-SA" sz="3600" b="1" dirty="0" err="1">
                <a:effectLst>
                  <a:outerShdw blurRad="38100" dist="38100" dir="2700000" algn="tl">
                    <a:srgbClr val="000000">
                      <a:alpha val="43137"/>
                    </a:srgbClr>
                  </a:outerShdw>
                </a:effectLst>
                <a:cs typeface="DecoType Naskh" pitchFamily="2" charset="-78"/>
              </a:rPr>
              <a:t>التطلعية</a:t>
            </a:r>
            <a:r>
              <a:rPr lang="ar-SA" sz="3600" b="1" dirty="0">
                <a:effectLst>
                  <a:outerShdw blurRad="38100" dist="38100" dir="2700000" algn="tl">
                    <a:srgbClr val="000000">
                      <a:alpha val="43137"/>
                    </a:srgbClr>
                  </a:outerShdw>
                </a:effectLst>
                <a:cs typeface="DecoType Naskh" pitchFamily="2" charset="-78"/>
              </a:rPr>
              <a:t> استخدام المهارات المعلوماتية وتطبيق أفضل الوسائل التكنولوجية في المهارات البحثية والتفكير في صور نقدية وموضوعية لمواكبة متطلبات الاعتماد الأكاديمي من قبل المؤسسات العلمية.</a:t>
            </a:r>
            <a:endParaRPr lang="en-US" sz="3600" b="1" dirty="0">
              <a:effectLst>
                <a:outerShdw blurRad="38100" dist="38100" dir="2700000" algn="tl">
                  <a:srgbClr val="000000">
                    <a:alpha val="43137"/>
                  </a:srgbClr>
                </a:outerShdw>
              </a:effectLst>
              <a:cs typeface="DecoType Naskh" pitchFamily="2" charset="-78"/>
            </a:endParaRPr>
          </a:p>
        </p:txBody>
      </p:sp>
      <p:pic>
        <p:nvPicPr>
          <p:cNvPr id="4" name="Picture 7" descr="0579"/>
          <p:cNvPicPr>
            <a:picLocks noChangeAspect="1" noChangeArrowheads="1"/>
          </p:cNvPicPr>
          <p:nvPr/>
        </p:nvPicPr>
        <p:blipFill>
          <a:blip r:embed="rId2"/>
          <a:srcRect/>
          <a:stretch>
            <a:fillRect/>
          </a:stretch>
        </p:blipFill>
        <p:spPr bwMode="auto">
          <a:xfrm>
            <a:off x="8153400" y="975729"/>
            <a:ext cx="365125" cy="354013"/>
          </a:xfrm>
          <a:prstGeom prst="rect">
            <a:avLst/>
          </a:prstGeom>
          <a:noFill/>
        </p:spPr>
      </p:pic>
    </p:spTree>
    <p:extLst>
      <p:ext uri="{BB962C8B-B14F-4D97-AF65-F5344CB8AC3E}">
        <p14:creationId xmlns:p14="http://schemas.microsoft.com/office/powerpoint/2010/main" val="15119002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ChangeArrowheads="1"/>
          </p:cNvSpPr>
          <p:nvPr/>
        </p:nvSpPr>
        <p:spPr bwMode="auto">
          <a:xfrm>
            <a:off x="304800" y="391391"/>
            <a:ext cx="8347032" cy="6001643"/>
          </a:xfrm>
          <a:prstGeom prst="rect">
            <a:avLst/>
          </a:prstGeom>
          <a:noFill/>
          <a:ln w="12700" cap="sq">
            <a:noFill/>
            <a:miter lim="800000"/>
            <a:headEnd type="none" w="sm" len="sm"/>
            <a:tailEnd type="none" w="sm" len="sm"/>
          </a:ln>
          <a:effectLst/>
        </p:spPr>
        <p:txBody>
          <a:bodyPr wrap="square">
            <a:spAutoFit/>
          </a:bodyPr>
          <a:lstStyle/>
          <a:p>
            <a:pPr algn="just" rtl="1">
              <a:lnSpc>
                <a:spcPct val="150000"/>
              </a:lnSpc>
            </a:pPr>
            <a:r>
              <a:rPr lang="ar-SA" sz="4000" b="1" dirty="0" smtClean="0">
                <a:solidFill>
                  <a:srgbClr val="C00000"/>
                </a:solidFill>
                <a:effectLst>
                  <a:outerShdw blurRad="38100" dist="38100" dir="2700000" algn="tl">
                    <a:srgbClr val="000000">
                      <a:alpha val="43137"/>
                    </a:srgbClr>
                  </a:outerShdw>
                </a:effectLst>
                <a:cs typeface="DecoType Naskh" pitchFamily="2" charset="-78"/>
              </a:rPr>
              <a:t>     2- </a:t>
            </a:r>
            <a:r>
              <a:rPr lang="ar-SA" sz="4000" b="1" dirty="0">
                <a:solidFill>
                  <a:srgbClr val="C00000"/>
                </a:solidFill>
                <a:effectLst>
                  <a:outerShdw blurRad="38100" dist="38100" dir="2700000" algn="tl">
                    <a:srgbClr val="000000">
                      <a:alpha val="43137"/>
                    </a:srgbClr>
                  </a:outerShdw>
                </a:effectLst>
                <a:cs typeface="DecoType Naskh" pitchFamily="2" charset="-78"/>
              </a:rPr>
              <a:t>رسالة القسم0</a:t>
            </a:r>
          </a:p>
          <a:p>
            <a:pPr algn="just" rtl="1">
              <a:lnSpc>
                <a:spcPct val="150000"/>
              </a:lnSpc>
            </a:pPr>
            <a:r>
              <a:rPr lang="ar-SA" sz="3600" b="1" dirty="0">
                <a:effectLst>
                  <a:outerShdw blurRad="38100" dist="38100" dir="2700000" algn="tl">
                    <a:srgbClr val="000000">
                      <a:alpha val="43137"/>
                    </a:srgbClr>
                  </a:outerShdw>
                </a:effectLst>
                <a:cs typeface="DecoType Naskh" pitchFamily="2" charset="-78"/>
              </a:rPr>
              <a:t>إعداد المتخصصين المؤهلين في مجال الاجتماع والخدمة الاجتماعية مزودين بالمعارف والمهارات والخبرات المهنية الحديثة المتمثلة في المهارات المعلوماتية والتفكير النقدي ومهارات البحث في مجال علم الاجتماع والخدمة الاجتماعية ، كما يعمل القسم على تطوير والمساهمة في نشر المعرفة الاجتماعية وتقديم الاستشارات والتدريب والخدمات الاجتماعية للمجتمع السعودي ومؤسساته. </a:t>
            </a:r>
            <a:endParaRPr lang="en-US" sz="3600" b="1" dirty="0">
              <a:effectLst>
                <a:outerShdw blurRad="38100" dist="38100" dir="2700000" algn="tl">
                  <a:srgbClr val="000000">
                    <a:alpha val="43137"/>
                  </a:srgbClr>
                </a:outerShdw>
              </a:effectLst>
              <a:cs typeface="DecoType Naskh" pitchFamily="2" charset="-78"/>
            </a:endParaRPr>
          </a:p>
        </p:txBody>
      </p:sp>
      <p:pic>
        <p:nvPicPr>
          <p:cNvPr id="29701" name="Picture 5" descr="0565"/>
          <p:cNvPicPr>
            <a:picLocks noChangeAspect="1" noChangeArrowheads="1" noCrop="1"/>
          </p:cNvPicPr>
          <p:nvPr/>
        </p:nvPicPr>
        <p:blipFill>
          <a:blip r:embed="rId2"/>
          <a:srcRect/>
          <a:stretch>
            <a:fillRect/>
          </a:stretch>
        </p:blipFill>
        <p:spPr bwMode="auto">
          <a:xfrm>
            <a:off x="8285913" y="379370"/>
            <a:ext cx="731838" cy="731838"/>
          </a:xfrm>
          <a:prstGeom prst="rect">
            <a:avLst/>
          </a:prstGeom>
          <a:noFill/>
        </p:spPr>
      </p:pic>
    </p:spTree>
    <p:extLst>
      <p:ext uri="{BB962C8B-B14F-4D97-AF65-F5344CB8AC3E}">
        <p14:creationId xmlns:p14="http://schemas.microsoft.com/office/powerpoint/2010/main" val="115209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additive="base">
                                        <p:cTn id="7" dur="500" fill="hold"/>
                                        <p:tgtEl>
                                          <p:spTgt spid="29700"/>
                                        </p:tgtEl>
                                        <p:attrNameLst>
                                          <p:attrName>ppt_x</p:attrName>
                                        </p:attrNameLst>
                                      </p:cBhvr>
                                      <p:tavLst>
                                        <p:tav tm="0">
                                          <p:val>
                                            <p:strVal val="0-#ppt_w/2"/>
                                          </p:val>
                                        </p:tav>
                                        <p:tav tm="100000">
                                          <p:val>
                                            <p:strVal val="#ppt_x"/>
                                          </p:val>
                                        </p:tav>
                                      </p:tavLst>
                                    </p:anim>
                                    <p:anim calcmode="lin" valueType="num">
                                      <p:cBhvr additive="base">
                                        <p:cTn id="8" dur="500" fill="hold"/>
                                        <p:tgtEl>
                                          <p:spTgt spid="297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ChangeArrowheads="1"/>
          </p:cNvSpPr>
          <p:nvPr/>
        </p:nvSpPr>
        <p:spPr bwMode="auto">
          <a:xfrm>
            <a:off x="533400" y="618599"/>
            <a:ext cx="7783016" cy="5355312"/>
          </a:xfrm>
          <a:prstGeom prst="rect">
            <a:avLst/>
          </a:prstGeom>
          <a:solidFill>
            <a:schemeClr val="bg1"/>
          </a:solidFill>
          <a:ln w="12700" cap="sq">
            <a:noFill/>
            <a:miter lim="800000"/>
            <a:headEnd type="none" w="sm" len="sm"/>
            <a:tailEnd type="none" w="sm" len="sm"/>
          </a:ln>
          <a:effectLst/>
        </p:spPr>
        <p:txBody>
          <a:bodyPr wrap="square">
            <a:spAutoFit/>
          </a:bodyPr>
          <a:lstStyle/>
          <a:p>
            <a:pPr algn="just" rtl="1"/>
            <a:r>
              <a:rPr lang="ar-SA" sz="4000" b="1" dirty="0" smtClean="0">
                <a:solidFill>
                  <a:srgbClr val="C00000"/>
                </a:solidFill>
                <a:effectLst>
                  <a:outerShdw blurRad="38100" dist="38100" dir="2700000" algn="tl">
                    <a:srgbClr val="000000">
                      <a:alpha val="43137"/>
                    </a:srgbClr>
                  </a:outerShdw>
                </a:effectLst>
                <a:cs typeface="Akhbar MT" pitchFamily="2" charset="-78"/>
              </a:rPr>
              <a:t> 3-</a:t>
            </a:r>
            <a:r>
              <a:rPr lang="ar-EG" sz="4000" b="1" dirty="0" smtClean="0">
                <a:solidFill>
                  <a:srgbClr val="C00000"/>
                </a:solidFill>
                <a:effectLst>
                  <a:outerShdw blurRad="38100" dist="38100" dir="2700000" algn="tl">
                    <a:srgbClr val="000000">
                      <a:alpha val="43137"/>
                    </a:srgbClr>
                  </a:outerShdw>
                </a:effectLst>
                <a:cs typeface="Akhbar MT" pitchFamily="2" charset="-78"/>
              </a:rPr>
              <a:t> </a:t>
            </a:r>
            <a:r>
              <a:rPr lang="ar-EG" sz="4000" b="1" dirty="0">
                <a:solidFill>
                  <a:srgbClr val="C00000"/>
                </a:solidFill>
                <a:effectLst>
                  <a:outerShdw blurRad="38100" dist="38100" dir="2700000" algn="tl">
                    <a:srgbClr val="000000">
                      <a:alpha val="43137"/>
                    </a:srgbClr>
                  </a:outerShdw>
                </a:effectLst>
                <a:cs typeface="Akhbar MT" pitchFamily="2" charset="-78"/>
              </a:rPr>
              <a:t>أهداف المقرر</a:t>
            </a:r>
            <a:r>
              <a:rPr lang="ar-SA" sz="4000" b="1" dirty="0">
                <a:solidFill>
                  <a:srgbClr val="C00000"/>
                </a:solidFill>
                <a:effectLst>
                  <a:outerShdw blurRad="38100" dist="38100" dir="2700000" algn="tl">
                    <a:srgbClr val="000000">
                      <a:alpha val="43137"/>
                    </a:srgbClr>
                  </a:outerShdw>
                </a:effectLst>
                <a:cs typeface="Akhbar MT" pitchFamily="2" charset="-78"/>
              </a:rPr>
              <a:t>.</a:t>
            </a:r>
            <a:endParaRPr lang="ar-EG" sz="4000" b="1" dirty="0">
              <a:solidFill>
                <a:srgbClr val="C00000"/>
              </a:solidFill>
              <a:effectLst>
                <a:outerShdw blurRad="38100" dist="38100" dir="2700000" algn="tl">
                  <a:srgbClr val="000000">
                    <a:alpha val="43137"/>
                  </a:srgbClr>
                </a:outerShdw>
              </a:effectLst>
              <a:cs typeface="Akhbar MT" pitchFamily="2" charset="-78"/>
            </a:endParaRPr>
          </a:p>
          <a:p>
            <a:pPr algn="just" rtl="1">
              <a:lnSpc>
                <a:spcPct val="150000"/>
              </a:lnSpc>
            </a:pP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إلمام الطلاب والطالبات بالمجالات المتنوعة للتدريب الميداني.</a:t>
            </a:r>
          </a:p>
          <a:p>
            <a:pPr algn="just" rtl="1">
              <a:lnSpc>
                <a:spcPct val="150000"/>
              </a:lnSpc>
            </a:pPr>
            <a:r>
              <a:rPr lang="ar-EG" sz="3600" b="1" dirty="0" smtClean="0">
                <a:effectLst>
                  <a:outerShdw blurRad="38100" dist="38100" dir="2700000" algn="tl">
                    <a:srgbClr val="000000">
                      <a:alpha val="43137"/>
                    </a:srgbClr>
                  </a:outerShdw>
                </a:effectLst>
                <a:cs typeface="DecoType Naskh" pitchFamily="2" charset="-78"/>
              </a:rPr>
              <a:t>معرفة </a:t>
            </a:r>
            <a:r>
              <a:rPr lang="ar-EG" sz="3600" b="1" dirty="0">
                <a:effectLst>
                  <a:outerShdw blurRad="38100" dist="38100" dir="2700000" algn="tl">
                    <a:srgbClr val="000000">
                      <a:alpha val="43137"/>
                    </a:srgbClr>
                  </a:outerShdw>
                </a:effectLst>
                <a:cs typeface="DecoType Naskh" pitchFamily="2" charset="-78"/>
              </a:rPr>
              <a:t>الطلاب والطالبات بخدمات المؤسسات الاجتماعية والصحية وشروط الحصول عليها والمستفيدين منها .</a:t>
            </a:r>
          </a:p>
          <a:p>
            <a:pPr algn="just" rtl="1">
              <a:lnSpc>
                <a:spcPct val="150000"/>
              </a:lnSpc>
            </a:pPr>
            <a:r>
              <a:rPr lang="ar-EG" sz="3600" b="1" dirty="0" smtClean="0">
                <a:effectLst>
                  <a:outerShdw blurRad="38100" dist="38100" dir="2700000" algn="tl">
                    <a:srgbClr val="000000">
                      <a:alpha val="43137"/>
                    </a:srgbClr>
                  </a:outerShdw>
                </a:effectLst>
                <a:cs typeface="DecoType Naskh" pitchFamily="2" charset="-78"/>
              </a:rPr>
              <a:t>الاطلاع </a:t>
            </a:r>
            <a:r>
              <a:rPr lang="ar-EG" sz="3600" b="1" dirty="0">
                <a:effectLst>
                  <a:outerShdw blurRad="38100" dist="38100" dir="2700000" algn="tl">
                    <a:srgbClr val="000000">
                      <a:alpha val="43137"/>
                    </a:srgbClr>
                  </a:outerShdw>
                </a:effectLst>
                <a:cs typeface="DecoType Naskh" pitchFamily="2" charset="-78"/>
              </a:rPr>
              <a:t>على كيفية إجراء البحوث التطبيقية المرتبطة بالتخصص.</a:t>
            </a:r>
          </a:p>
          <a:p>
            <a:pPr algn="just" rtl="1">
              <a:lnSpc>
                <a:spcPct val="150000"/>
              </a:lnSpc>
            </a:pPr>
            <a:r>
              <a:rPr lang="ar-EG" sz="3600" b="1" dirty="0" smtClean="0">
                <a:effectLst>
                  <a:outerShdw blurRad="38100" dist="38100" dir="2700000" algn="tl">
                    <a:srgbClr val="000000">
                      <a:alpha val="43137"/>
                    </a:srgbClr>
                  </a:outerShdw>
                </a:effectLst>
                <a:cs typeface="DecoType Naskh" pitchFamily="2" charset="-78"/>
              </a:rPr>
              <a:t>تدريب </a:t>
            </a:r>
            <a:r>
              <a:rPr lang="ar-EG" sz="3600" b="1" dirty="0">
                <a:effectLst>
                  <a:outerShdw blurRad="38100" dist="38100" dir="2700000" algn="tl">
                    <a:srgbClr val="000000">
                      <a:alpha val="43137"/>
                    </a:srgbClr>
                  </a:outerShdw>
                </a:effectLst>
                <a:cs typeface="DecoType Naskh" pitchFamily="2" charset="-78"/>
              </a:rPr>
              <a:t>الطلاب والطالبات على كتابة التقارير </a:t>
            </a:r>
            <a:r>
              <a:rPr lang="ar-EG" sz="3600" b="1" dirty="0" smtClean="0">
                <a:effectLst>
                  <a:outerShdw blurRad="38100" dist="38100" dir="2700000" algn="tl">
                    <a:srgbClr val="000000">
                      <a:alpha val="43137"/>
                    </a:srgbClr>
                  </a:outerShdw>
                </a:effectLst>
                <a:cs typeface="DecoType Naskh" pitchFamily="2" charset="-78"/>
              </a:rPr>
              <a:t>الميدانية</a:t>
            </a:r>
            <a:r>
              <a:rPr lang="ar-SA" sz="3600" b="1" dirty="0" smtClean="0">
                <a:effectLst>
                  <a:outerShdw blurRad="38100" dist="38100" dir="2700000" algn="tl">
                    <a:srgbClr val="000000">
                      <a:alpha val="43137"/>
                    </a:srgbClr>
                  </a:outerShdw>
                </a:effectLst>
                <a:cs typeface="DecoType Naskh" pitchFamily="2" charset="-78"/>
              </a:rPr>
              <a:t>.</a:t>
            </a:r>
            <a:r>
              <a:rPr lang="ar-EG" sz="3200" dirty="0"/>
              <a:t> </a:t>
            </a:r>
          </a:p>
          <a:p>
            <a:pPr marL="715963" indent="-715963" algn="just" rtl="1"/>
            <a:endParaRPr lang="ar-EG" sz="3200" b="1" dirty="0">
              <a:solidFill>
                <a:srgbClr val="C00000"/>
              </a:solidFill>
              <a:effectLst>
                <a:outerShdw blurRad="38100" dist="38100" dir="2700000" algn="tl">
                  <a:srgbClr val="000000">
                    <a:alpha val="43137"/>
                  </a:srgbClr>
                </a:outerShdw>
              </a:effectLst>
              <a:cs typeface="Akhbar MT" pitchFamily="2" charset="-78"/>
            </a:endParaRPr>
          </a:p>
        </p:txBody>
      </p:sp>
      <p:pic>
        <p:nvPicPr>
          <p:cNvPr id="33796" name="Picture 4" descr="0565"/>
          <p:cNvPicPr>
            <a:picLocks noChangeAspect="1" noChangeArrowheads="1" noCrop="1"/>
          </p:cNvPicPr>
          <p:nvPr/>
        </p:nvPicPr>
        <p:blipFill>
          <a:blip r:embed="rId2"/>
          <a:srcRect/>
          <a:stretch>
            <a:fillRect/>
          </a:stretch>
        </p:blipFill>
        <p:spPr bwMode="auto">
          <a:xfrm>
            <a:off x="8153400" y="3733800"/>
            <a:ext cx="731838" cy="731838"/>
          </a:xfrm>
          <a:prstGeom prst="rect">
            <a:avLst/>
          </a:prstGeom>
          <a:noFill/>
        </p:spPr>
      </p:pic>
      <p:pic>
        <p:nvPicPr>
          <p:cNvPr id="33797" name="Picture 5" descr="0565"/>
          <p:cNvPicPr>
            <a:picLocks noChangeAspect="1" noChangeArrowheads="1" noCrop="1"/>
          </p:cNvPicPr>
          <p:nvPr/>
        </p:nvPicPr>
        <p:blipFill>
          <a:blip r:embed="rId2"/>
          <a:srcRect/>
          <a:stretch>
            <a:fillRect/>
          </a:stretch>
        </p:blipFill>
        <p:spPr bwMode="auto">
          <a:xfrm>
            <a:off x="8153178" y="1381195"/>
            <a:ext cx="731838" cy="731838"/>
          </a:xfrm>
          <a:prstGeom prst="rect">
            <a:avLst/>
          </a:prstGeom>
          <a:noFill/>
        </p:spPr>
      </p:pic>
      <p:pic>
        <p:nvPicPr>
          <p:cNvPr id="33802" name="Picture 10" descr="0565"/>
          <p:cNvPicPr>
            <a:picLocks noChangeAspect="1" noChangeArrowheads="1" noCrop="1"/>
          </p:cNvPicPr>
          <p:nvPr/>
        </p:nvPicPr>
        <p:blipFill>
          <a:blip r:embed="rId2"/>
          <a:srcRect/>
          <a:stretch>
            <a:fillRect/>
          </a:stretch>
        </p:blipFill>
        <p:spPr bwMode="auto">
          <a:xfrm>
            <a:off x="8153178" y="4648200"/>
            <a:ext cx="731838" cy="731838"/>
          </a:xfrm>
          <a:prstGeom prst="rect">
            <a:avLst/>
          </a:prstGeom>
          <a:noFill/>
        </p:spPr>
      </p:pic>
      <p:pic>
        <p:nvPicPr>
          <p:cNvPr id="9" name="Picture 4" descr="0565"/>
          <p:cNvPicPr>
            <a:picLocks noChangeAspect="1" noChangeArrowheads="1" noCrop="1"/>
          </p:cNvPicPr>
          <p:nvPr/>
        </p:nvPicPr>
        <p:blipFill>
          <a:blip r:embed="rId2"/>
          <a:srcRect/>
          <a:stretch>
            <a:fillRect/>
          </a:stretch>
        </p:blipFill>
        <p:spPr bwMode="auto">
          <a:xfrm>
            <a:off x="8191011" y="2209800"/>
            <a:ext cx="731838" cy="731838"/>
          </a:xfrm>
          <a:prstGeom prst="rect">
            <a:avLst/>
          </a:prstGeom>
          <a:noFill/>
        </p:spPr>
      </p:pic>
    </p:spTree>
    <p:extLst>
      <p:ext uri="{BB962C8B-B14F-4D97-AF65-F5344CB8AC3E}">
        <p14:creationId xmlns:p14="http://schemas.microsoft.com/office/powerpoint/2010/main" val="22487965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lt">
                                    <p:tmPct val="10000"/>
                                  </p:iterate>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ppt_x"/>
                                          </p:val>
                                        </p:tav>
                                        <p:tav tm="100000">
                                          <p:val>
                                            <p:strVal val="#ppt_x"/>
                                          </p:val>
                                        </p:tav>
                                      </p:tavLst>
                                    </p:anim>
                                    <p:anim calcmode="lin" valueType="num">
                                      <p:cBhvr additive="base">
                                        <p:cTn id="8"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381000" y="457200"/>
            <a:ext cx="8029572" cy="5940088"/>
          </a:xfrm>
          <a:prstGeom prst="rect">
            <a:avLst/>
          </a:prstGeom>
          <a:noFill/>
          <a:ln w="12700" cap="sq">
            <a:noFill/>
            <a:miter lim="800000"/>
            <a:headEnd type="none" w="sm" len="sm"/>
            <a:tailEnd type="none" w="sm" len="sm"/>
          </a:ln>
          <a:effectLst/>
        </p:spPr>
        <p:txBody>
          <a:bodyPr wrap="square">
            <a:spAutoFit/>
          </a:bodyPr>
          <a:lstStyle/>
          <a:p>
            <a:pPr algn="r" rtl="1"/>
            <a:r>
              <a:rPr lang="ar-SA" sz="3200" dirty="0" smtClean="0">
                <a:solidFill>
                  <a:srgbClr val="C00000"/>
                </a:solidFill>
                <a:cs typeface="Mudir MT" pitchFamily="2" charset="-78"/>
              </a:rPr>
              <a:t>4-</a:t>
            </a:r>
            <a:r>
              <a:rPr lang="ar-EG" sz="3200" dirty="0" smtClean="0">
                <a:solidFill>
                  <a:srgbClr val="C00000"/>
                </a:solidFill>
                <a:cs typeface="Mudir MT" pitchFamily="2" charset="-78"/>
              </a:rPr>
              <a:t> </a:t>
            </a:r>
            <a:r>
              <a:rPr lang="ar-EG" sz="3200" dirty="0">
                <a:solidFill>
                  <a:srgbClr val="C00000"/>
                </a:solidFill>
                <a:cs typeface="Mudir MT" pitchFamily="2" charset="-78"/>
              </a:rPr>
              <a:t>التواصل مع أستاذة المقرر</a:t>
            </a:r>
            <a:r>
              <a:rPr lang="ar-SA" sz="3200" dirty="0">
                <a:solidFill>
                  <a:srgbClr val="C00000"/>
                </a:solidFill>
                <a:cs typeface="Mudir MT" pitchFamily="2" charset="-78"/>
              </a:rPr>
              <a:t> من خلال :</a:t>
            </a:r>
            <a:r>
              <a:rPr lang="ar-SA" sz="3200" dirty="0">
                <a:cs typeface="Mudir MT" pitchFamily="2" charset="-78"/>
              </a:rPr>
              <a:t> </a:t>
            </a:r>
            <a:endParaRPr lang="en-US" sz="3200" dirty="0">
              <a:cs typeface="Mudir MT" pitchFamily="2" charset="-78"/>
            </a:endParaRPr>
          </a:p>
          <a:p>
            <a:pPr algn="r" rtl="1"/>
            <a:r>
              <a:rPr lang="ar-EG" sz="3200" dirty="0" smtClean="0"/>
              <a:t> </a:t>
            </a:r>
            <a:r>
              <a:rPr lang="ar-EG" sz="3200" dirty="0">
                <a:cs typeface="Mudir MT" pitchFamily="2" charset="-78"/>
              </a:rPr>
              <a:t>جدول أعضاء الهيئة التعليمية </a:t>
            </a:r>
            <a:r>
              <a:rPr lang="ar-EG" sz="3200" dirty="0" smtClean="0">
                <a:cs typeface="Mudir MT" pitchFamily="2" charset="-78"/>
              </a:rPr>
              <a:t>والتواصل</a:t>
            </a:r>
            <a:endParaRPr lang="ar-SA" sz="3200" dirty="0" smtClean="0">
              <a:cs typeface="Mudir MT" pitchFamily="2" charset="-78"/>
            </a:endParaRPr>
          </a:p>
          <a:p>
            <a:pPr algn="r" rtl="1"/>
            <a:endParaRPr lang="ar-EG" sz="3200" dirty="0">
              <a:cs typeface="Mudir MT" pitchFamily="2" charset="-78"/>
            </a:endParaRPr>
          </a:p>
          <a:p>
            <a:pPr algn="r" rtl="1"/>
            <a:r>
              <a:rPr lang="ar-EG" sz="3200" dirty="0">
                <a:cs typeface="Mudir MT" pitchFamily="2" charset="-78"/>
              </a:rPr>
              <a:t> </a:t>
            </a:r>
            <a:endParaRPr lang="ar-SA" sz="3200" dirty="0" smtClean="0">
              <a:cs typeface="Mudir MT" pitchFamily="2" charset="-78"/>
            </a:endParaRPr>
          </a:p>
          <a:p>
            <a:pPr algn="r" rtl="1"/>
            <a:endParaRPr lang="en-US" sz="3200" dirty="0" smtClean="0">
              <a:cs typeface="Mudir MT" pitchFamily="2" charset="-78"/>
            </a:endParaRPr>
          </a:p>
          <a:p>
            <a:pPr algn="r" rtl="1"/>
            <a:endParaRPr lang="ar-SA" sz="3200" dirty="0" smtClean="0">
              <a:cs typeface="Mudir MT" pitchFamily="2" charset="-78"/>
            </a:endParaRPr>
          </a:p>
          <a:p>
            <a:pPr algn="r" rtl="1"/>
            <a:endParaRPr lang="en-US" sz="2800" dirty="0">
              <a:cs typeface="Mudir MT" pitchFamily="2" charset="-78"/>
            </a:endParaRPr>
          </a:p>
          <a:p>
            <a:pPr algn="r" rtl="1"/>
            <a:endParaRPr lang="ar-EG" sz="3200" dirty="0">
              <a:cs typeface="Mudir MT" pitchFamily="2" charset="-78"/>
            </a:endParaRPr>
          </a:p>
          <a:p>
            <a:pPr algn="r" rtl="1"/>
            <a:r>
              <a:rPr lang="ar-SA" sz="3200" dirty="0" smtClean="0">
                <a:cs typeface="Mudir MT" pitchFamily="2" charset="-78"/>
              </a:rPr>
              <a:t> </a:t>
            </a:r>
            <a:r>
              <a:rPr lang="ar-EG" sz="3200" dirty="0" smtClean="0">
                <a:cs typeface="Mudir MT" pitchFamily="2" charset="-78"/>
              </a:rPr>
              <a:t> </a:t>
            </a:r>
            <a:r>
              <a:rPr lang="ar-EG" sz="3200" dirty="0">
                <a:cs typeface="Mudir MT" pitchFamily="2" charset="-78"/>
              </a:rPr>
              <a:t>البريد الالكتروني لأساتذة المقرر </a:t>
            </a:r>
          </a:p>
          <a:p>
            <a:pPr algn="r" rtl="1"/>
            <a:r>
              <a:rPr lang="ar-EG" sz="3200" dirty="0">
                <a:cs typeface="Mudir MT" pitchFamily="2" charset="-78"/>
              </a:rPr>
              <a:t> </a:t>
            </a:r>
            <a:r>
              <a:rPr lang="ar-EG" sz="3200" dirty="0" smtClean="0">
                <a:cs typeface="Mudir MT" pitchFamily="2" charset="-78"/>
              </a:rPr>
              <a:t>د</a:t>
            </a:r>
            <a:r>
              <a:rPr lang="ar-EG" sz="3200" dirty="0">
                <a:cs typeface="Mudir MT" pitchFamily="2" charset="-78"/>
              </a:rPr>
              <a:t>. نادية </a:t>
            </a:r>
            <a:r>
              <a:rPr lang="ar-EG" sz="3200" dirty="0" err="1">
                <a:cs typeface="Mudir MT" pitchFamily="2" charset="-78"/>
              </a:rPr>
              <a:t>الجروانى</a:t>
            </a:r>
            <a:r>
              <a:rPr lang="en-US" sz="2400" dirty="0">
                <a:cs typeface="Mudir MT" pitchFamily="2" charset="-78"/>
              </a:rPr>
              <a:t>naalgrony@ud.edu.sa</a:t>
            </a:r>
            <a:r>
              <a:rPr lang="en-US" sz="3200" dirty="0">
                <a:cs typeface="Mudir MT" pitchFamily="2" charset="-78"/>
              </a:rPr>
              <a:t>        </a:t>
            </a:r>
            <a:r>
              <a:rPr lang="en-US" sz="3200" dirty="0" smtClean="0">
                <a:cs typeface="Mudir MT" pitchFamily="2" charset="-78"/>
              </a:rPr>
              <a:t>         </a:t>
            </a:r>
            <a:endParaRPr lang="en-US" sz="3200" dirty="0">
              <a:cs typeface="Mudir MT" pitchFamily="2" charset="-78"/>
            </a:endParaRPr>
          </a:p>
          <a:p>
            <a:pPr algn="r" rtl="1"/>
            <a:r>
              <a:rPr lang="ar-EG" sz="3200" dirty="0">
                <a:cs typeface="Mudir MT" pitchFamily="2" charset="-78"/>
              </a:rPr>
              <a:t>د. منى محروس        </a:t>
            </a:r>
            <a:r>
              <a:rPr lang="ar-EG" sz="3200" dirty="0" smtClean="0">
                <a:cs typeface="Mudir MT" pitchFamily="2" charset="-78"/>
              </a:rPr>
              <a:t>      </a:t>
            </a:r>
            <a:r>
              <a:rPr lang="en-US" sz="3200" dirty="0" smtClean="0">
                <a:cs typeface="Mudir MT" pitchFamily="2" charset="-78"/>
              </a:rPr>
              <a:t>   </a:t>
            </a:r>
            <a:r>
              <a:rPr lang="ar-EG" sz="3200" dirty="0" smtClean="0">
                <a:cs typeface="Mudir MT" pitchFamily="2" charset="-78"/>
              </a:rPr>
              <a:t>     </a:t>
            </a:r>
            <a:r>
              <a:rPr lang="en-US" sz="2400" dirty="0">
                <a:cs typeface="Mudir MT" pitchFamily="2" charset="-78"/>
              </a:rPr>
              <a:t>mtmahrous@ud.edu.sa</a:t>
            </a:r>
            <a:r>
              <a:rPr lang="en-US" sz="3200" dirty="0">
                <a:cs typeface="Mudir MT" pitchFamily="2" charset="-78"/>
              </a:rPr>
              <a:t> </a:t>
            </a:r>
          </a:p>
          <a:p>
            <a:pPr algn="r" rtl="1"/>
            <a:r>
              <a:rPr lang="ar-EG" sz="3200" dirty="0">
                <a:cs typeface="Mudir MT" pitchFamily="2" charset="-78"/>
              </a:rPr>
              <a:t>د. أسماء عمران </a:t>
            </a:r>
            <a:r>
              <a:rPr lang="en-US" sz="2400" dirty="0">
                <a:cs typeface="Mudir MT" pitchFamily="2" charset="-78"/>
              </a:rPr>
              <a:t>ahomran@ud.edu.sa</a:t>
            </a:r>
            <a:r>
              <a:rPr lang="en-US" sz="3200" dirty="0">
                <a:cs typeface="Mudir MT" pitchFamily="2" charset="-78"/>
              </a:rPr>
              <a:t>     </a:t>
            </a:r>
            <a:r>
              <a:rPr lang="en-US" sz="3200" dirty="0" smtClean="0">
                <a:cs typeface="Mudir MT" pitchFamily="2" charset="-78"/>
              </a:rPr>
              <a:t>                 </a:t>
            </a:r>
            <a:endParaRPr lang="en-US" sz="2800" dirty="0">
              <a:cs typeface="Mudir MT" pitchFamily="2" charset="-78"/>
            </a:endParaRPr>
          </a:p>
        </p:txBody>
      </p:sp>
      <p:pic>
        <p:nvPicPr>
          <p:cNvPr id="50180" name="Picture 4" descr="رقم اثنان "/>
          <p:cNvPicPr>
            <a:picLocks noChangeAspect="1" noChangeArrowheads="1"/>
          </p:cNvPicPr>
          <p:nvPr/>
        </p:nvPicPr>
        <p:blipFill>
          <a:blip r:embed="rId2"/>
          <a:srcRect/>
          <a:stretch>
            <a:fillRect/>
          </a:stretch>
        </p:blipFill>
        <p:spPr bwMode="auto">
          <a:xfrm>
            <a:off x="8167474" y="4202113"/>
            <a:ext cx="533400" cy="685800"/>
          </a:xfrm>
          <a:prstGeom prst="rect">
            <a:avLst/>
          </a:prstGeom>
          <a:noFill/>
        </p:spPr>
      </p:pic>
      <p:pic>
        <p:nvPicPr>
          <p:cNvPr id="50185" name="Picture 9" descr="رقم واحد"/>
          <p:cNvPicPr>
            <a:picLocks noChangeAspect="1" noChangeArrowheads="1"/>
          </p:cNvPicPr>
          <p:nvPr/>
        </p:nvPicPr>
        <p:blipFill>
          <a:blip r:embed="rId3"/>
          <a:srcRect/>
          <a:stretch>
            <a:fillRect/>
          </a:stretch>
        </p:blipFill>
        <p:spPr bwMode="auto">
          <a:xfrm>
            <a:off x="8105772" y="914400"/>
            <a:ext cx="609600" cy="685800"/>
          </a:xfrm>
          <a:prstGeom prst="rect">
            <a:avLst/>
          </a:prstGeom>
          <a:noFill/>
        </p:spPr>
      </p:pic>
      <p:graphicFrame>
        <p:nvGraphicFramePr>
          <p:cNvPr id="2" name="جدول 1"/>
          <p:cNvGraphicFramePr>
            <a:graphicFrameLocks noGrp="1"/>
          </p:cNvGraphicFramePr>
          <p:nvPr>
            <p:extLst>
              <p:ext uri="{D42A27DB-BD31-4B8C-83A1-F6EECF244321}">
                <p14:modId xmlns:p14="http://schemas.microsoft.com/office/powerpoint/2010/main" val="1631891921"/>
              </p:ext>
            </p:extLst>
          </p:nvPr>
        </p:nvGraphicFramePr>
        <p:xfrm>
          <a:off x="762001" y="1395223"/>
          <a:ext cx="7648572" cy="2967228"/>
        </p:xfrm>
        <a:graphic>
          <a:graphicData uri="http://schemas.openxmlformats.org/drawingml/2006/table">
            <a:tbl>
              <a:tblPr rtl="1"/>
              <a:tblGrid>
                <a:gridCol w="2522523"/>
                <a:gridCol w="1253398"/>
                <a:gridCol w="1398190"/>
                <a:gridCol w="2474461"/>
              </a:tblGrid>
              <a:tr h="606321">
                <a:tc>
                  <a:txBody>
                    <a:bodyPr/>
                    <a:lstStyle/>
                    <a:p>
                      <a:pPr marR="0" indent="0" algn="ctr" rtl="1">
                        <a:lnSpc>
                          <a:spcPct val="225000"/>
                        </a:lnSpc>
                        <a:spcBef>
                          <a:spcPts val="0"/>
                        </a:spcBef>
                        <a:spcAft>
                          <a:spcPts val="598"/>
                        </a:spcAft>
                      </a:pPr>
                      <a:r>
                        <a:rPr lang="ar-EG" sz="2000" b="1" kern="1400" dirty="0">
                          <a:solidFill>
                            <a:srgbClr val="000000"/>
                          </a:solidFill>
                          <a:effectLst>
                            <a:outerShdw blurRad="38100" dist="38100" dir="2700000" algn="tl">
                              <a:srgbClr val="000000">
                                <a:alpha val="43137"/>
                              </a:srgbClr>
                            </a:outerShdw>
                          </a:effectLst>
                          <a:latin typeface="Simplified Arabic"/>
                          <a:cs typeface="Simplified Arabic"/>
                        </a:rPr>
                        <a:t>الاسم</a:t>
                      </a:r>
                      <a:endParaRPr lang="ar-EG"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R="0" indent="0" algn="ctr" rtl="1">
                        <a:lnSpc>
                          <a:spcPct val="225000"/>
                        </a:lnSpc>
                        <a:spcBef>
                          <a:spcPts val="0"/>
                        </a:spcBef>
                        <a:spcAft>
                          <a:spcPts val="598"/>
                        </a:spcAft>
                      </a:pPr>
                      <a:r>
                        <a:rPr lang="ar-EG" sz="1800" b="1" kern="1400" dirty="0">
                          <a:solidFill>
                            <a:srgbClr val="000000"/>
                          </a:solidFill>
                          <a:effectLst>
                            <a:outerShdw blurRad="38100" dist="38100" dir="2700000" algn="tl">
                              <a:srgbClr val="000000">
                                <a:alpha val="43137"/>
                              </a:srgbClr>
                            </a:outerShdw>
                          </a:effectLst>
                          <a:latin typeface="Simplified Arabic"/>
                          <a:cs typeface="Simplified Arabic"/>
                        </a:rPr>
                        <a:t>اليوم</a:t>
                      </a:r>
                      <a:endParaRPr lang="ar-EG"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25400"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solidFill>
                      <a:schemeClr val="bg1"/>
                    </a:solidFill>
                  </a:tcPr>
                </a:tc>
                <a:tc>
                  <a:txBody>
                    <a:bodyPr/>
                    <a:lstStyle/>
                    <a:p>
                      <a:pPr marR="0" indent="0" algn="ctr" rtl="1">
                        <a:lnSpc>
                          <a:spcPct val="225000"/>
                        </a:lnSpc>
                        <a:spcBef>
                          <a:spcPts val="0"/>
                        </a:spcBef>
                        <a:spcAft>
                          <a:spcPts val="598"/>
                        </a:spcAft>
                      </a:pPr>
                      <a:r>
                        <a:rPr lang="ar-EG" sz="1800" b="1" kern="1400" dirty="0">
                          <a:solidFill>
                            <a:srgbClr val="000000"/>
                          </a:solidFill>
                          <a:effectLst>
                            <a:outerShdw blurRad="38100" dist="38100" dir="2700000" algn="tl">
                              <a:srgbClr val="000000">
                                <a:alpha val="43137"/>
                              </a:srgbClr>
                            </a:outerShdw>
                          </a:effectLst>
                          <a:latin typeface="Simplified Arabic"/>
                          <a:cs typeface="Simplified Arabic"/>
                        </a:rPr>
                        <a:t>الساعة </a:t>
                      </a:r>
                      <a:endParaRPr lang="ar-EG"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a:noFill/>
                    </a:lnL>
                    <a:lnR>
                      <a:noFill/>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رقم الجوال</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solidFill>
                      <a:schemeClr val="accent5">
                        <a:lumMod val="20000"/>
                        <a:lumOff val="80000"/>
                      </a:schemeClr>
                    </a:solidFill>
                  </a:tcPr>
                </a:tc>
              </a:tr>
              <a:tr h="581336">
                <a:tc>
                  <a:txBody>
                    <a:bodyPr/>
                    <a:lstStyle/>
                    <a:p>
                      <a:pPr marR="0" indent="0" algn="ctr" rtl="1">
                        <a:lnSpc>
                          <a:spcPct val="225000"/>
                        </a:lnSpc>
                        <a:spcBef>
                          <a:spcPts val="0"/>
                        </a:spcBef>
                        <a:spcAft>
                          <a:spcPts val="598"/>
                        </a:spcAft>
                      </a:pPr>
                      <a:r>
                        <a:rPr lang="ar-EG" sz="1800" b="1" kern="1400" dirty="0">
                          <a:solidFill>
                            <a:srgbClr val="000000"/>
                          </a:solidFill>
                          <a:effectLst>
                            <a:outerShdw blurRad="38100" dist="38100" dir="2700000" algn="tl">
                              <a:srgbClr val="000000">
                                <a:alpha val="43137"/>
                              </a:srgbClr>
                            </a:outerShdw>
                          </a:effectLst>
                          <a:latin typeface="Simplified Arabic"/>
                          <a:cs typeface="Simplified Arabic"/>
                        </a:rPr>
                        <a:t>د. نادية </a:t>
                      </a:r>
                      <a:r>
                        <a:rPr lang="ar-EG" sz="1800" b="1" kern="1400" dirty="0" err="1">
                          <a:solidFill>
                            <a:srgbClr val="000000"/>
                          </a:solidFill>
                          <a:effectLst>
                            <a:outerShdw blurRad="38100" dist="38100" dir="2700000" algn="tl">
                              <a:srgbClr val="000000">
                                <a:alpha val="43137"/>
                              </a:srgbClr>
                            </a:outerShdw>
                          </a:effectLst>
                          <a:latin typeface="Simplified Arabic"/>
                          <a:cs typeface="Simplified Arabic"/>
                        </a:rPr>
                        <a:t>الجروانى</a:t>
                      </a:r>
                      <a:endParaRPr lang="ar-EG"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a:noFill/>
                    </a:lnB>
                    <a:solidFill>
                      <a:schemeClr val="accent5">
                        <a:lumMod val="20000"/>
                        <a:lumOff val="8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السبت</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25400" cap="flat" cmpd="sng" algn="ctr">
                      <a:solidFill>
                        <a:srgbClr val="000000"/>
                      </a:solidFill>
                      <a:prstDash val="solid"/>
                      <a:round/>
                      <a:headEnd type="none" w="med" len="med"/>
                      <a:tailEnd type="none" w="med" len="med"/>
                    </a:lnL>
                    <a:lnR>
                      <a:noFill/>
                    </a:lnR>
                    <a:lnT w="25400" cap="flat" cmpd="sng" algn="ctr">
                      <a:solidFill>
                        <a:srgbClr val="000000"/>
                      </a:solidFill>
                      <a:prstDash val="solid"/>
                      <a:round/>
                      <a:headEnd type="none" w="med" len="med"/>
                      <a:tailEnd type="none" w="med" len="med"/>
                    </a:lnT>
                    <a:lnB>
                      <a:noFill/>
                    </a:lnB>
                    <a:solidFill>
                      <a:schemeClr val="bg1"/>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5 – 7</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a:noFill/>
                    </a:lnL>
                    <a:lnR>
                      <a:noFill/>
                    </a:lnR>
                    <a:lnT w="254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0595504977</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a:noFill/>
                    </a:lnB>
                    <a:solidFill>
                      <a:schemeClr val="accent5">
                        <a:lumMod val="20000"/>
                        <a:lumOff val="80000"/>
                      </a:schemeClr>
                    </a:solidFill>
                  </a:tcPr>
                </a:tc>
              </a:tr>
              <a:tr h="606321">
                <a:tc>
                  <a:txBody>
                    <a:bodyPr/>
                    <a:lstStyle/>
                    <a:p>
                      <a:pPr marR="0" indent="0" algn="ctr" rtl="1">
                        <a:lnSpc>
                          <a:spcPct val="225000"/>
                        </a:lnSpc>
                        <a:spcBef>
                          <a:spcPts val="0"/>
                        </a:spcBef>
                        <a:spcAft>
                          <a:spcPts val="598"/>
                        </a:spcAft>
                      </a:pPr>
                      <a:r>
                        <a:rPr lang="ar-EG" sz="2000" b="1" kern="1400">
                          <a:solidFill>
                            <a:srgbClr val="000000"/>
                          </a:solidFill>
                          <a:effectLst>
                            <a:outerShdw blurRad="38100" dist="38100" dir="2700000" algn="tl">
                              <a:srgbClr val="000000">
                                <a:alpha val="43137"/>
                              </a:srgbClr>
                            </a:outerShdw>
                          </a:effectLst>
                          <a:latin typeface="Simplified Arabic"/>
                          <a:cs typeface="Simplified Arabic"/>
                        </a:rPr>
                        <a:t>د. منى محروس</a:t>
                      </a:r>
                      <a:endParaRPr lang="ar-EG" sz="2400" kern="140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a:noFill/>
                    </a:lnT>
                    <a:lnB>
                      <a:noFill/>
                    </a:lnB>
                    <a:solidFill>
                      <a:schemeClr val="accent5">
                        <a:lumMod val="20000"/>
                        <a:lumOff val="8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السبت</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254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12-2</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a:noFill/>
                    </a:lnL>
                    <a:lnR>
                      <a:noFill/>
                    </a:lnR>
                    <a:lnT>
                      <a:noFill/>
                    </a:lnT>
                    <a:lnB>
                      <a:noFill/>
                    </a:lnB>
                    <a:solidFill>
                      <a:schemeClr val="accent6">
                        <a:lumMod val="40000"/>
                        <a:lumOff val="6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0596622875</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a:noFill/>
                    </a:lnT>
                    <a:lnB>
                      <a:noFill/>
                    </a:lnB>
                    <a:solidFill>
                      <a:schemeClr val="accent5">
                        <a:lumMod val="20000"/>
                        <a:lumOff val="80000"/>
                      </a:schemeClr>
                    </a:solidFill>
                  </a:tcPr>
                </a:tc>
              </a:tr>
              <a:tr h="511302">
                <a:tc>
                  <a:txBody>
                    <a:bodyPr/>
                    <a:lstStyle/>
                    <a:p>
                      <a:pPr marR="0" indent="0" algn="ctr" rtl="1">
                        <a:lnSpc>
                          <a:spcPct val="225000"/>
                        </a:lnSpc>
                        <a:spcBef>
                          <a:spcPts val="0"/>
                        </a:spcBef>
                        <a:spcAft>
                          <a:spcPts val="598"/>
                        </a:spcAft>
                      </a:pPr>
                      <a:r>
                        <a:rPr lang="ar-EG" sz="2000" b="1" kern="1400" dirty="0">
                          <a:solidFill>
                            <a:srgbClr val="000000"/>
                          </a:solidFill>
                          <a:effectLst>
                            <a:outerShdw blurRad="38100" dist="38100" dir="2700000" algn="tl">
                              <a:srgbClr val="000000">
                                <a:alpha val="43137"/>
                              </a:srgbClr>
                            </a:outerShdw>
                          </a:effectLst>
                          <a:latin typeface="Simplified Arabic"/>
                          <a:cs typeface="Simplified Arabic"/>
                        </a:rPr>
                        <a:t>د. أسماء عمران</a:t>
                      </a:r>
                      <a:endParaRPr lang="ar-EG"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a:noFill/>
                    </a:lnT>
                    <a:lnB w="317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الثلاثاء</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25400" cap="flat" cmpd="sng" algn="ctr">
                      <a:solidFill>
                        <a:srgbClr val="000000"/>
                      </a:solidFill>
                      <a:prstDash val="solid"/>
                      <a:round/>
                      <a:headEnd type="none" w="med" len="med"/>
                      <a:tailEnd type="none" w="med" len="med"/>
                    </a:lnL>
                    <a:lnR>
                      <a:noFill/>
                    </a:lnR>
                    <a:lnT>
                      <a:noFill/>
                    </a:lnT>
                    <a:lnB w="3175" cap="flat" cmpd="sng" algn="ctr">
                      <a:solidFill>
                        <a:srgbClr val="000000"/>
                      </a:solidFill>
                      <a:prstDash val="solid"/>
                      <a:round/>
                      <a:headEnd type="none" w="med" len="med"/>
                      <a:tailEnd type="none" w="med" len="med"/>
                    </a:lnB>
                    <a:solidFill>
                      <a:schemeClr val="bg1"/>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8 – 10</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a:noFill/>
                    </a:lnL>
                    <a:lnR>
                      <a:noFill/>
                    </a:lnR>
                    <a:lnT>
                      <a:noFill/>
                    </a:lnT>
                    <a:lnB w="3175"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R="0" indent="0" algn="ctr" rtl="1">
                        <a:lnSpc>
                          <a:spcPct val="225000"/>
                        </a:lnSpc>
                        <a:spcBef>
                          <a:spcPts val="0"/>
                        </a:spcBef>
                        <a:spcAft>
                          <a:spcPts val="598"/>
                        </a:spcAft>
                      </a:pPr>
                      <a:r>
                        <a:rPr lang="ar-SA" sz="1800" b="1" kern="1400" dirty="0">
                          <a:solidFill>
                            <a:srgbClr val="000000"/>
                          </a:solidFill>
                          <a:effectLst>
                            <a:outerShdw blurRad="38100" dist="38100" dir="2700000" algn="tl">
                              <a:srgbClr val="000000">
                                <a:alpha val="43137"/>
                              </a:srgbClr>
                            </a:outerShdw>
                          </a:effectLst>
                          <a:latin typeface="Goudy Old Style"/>
                          <a:cs typeface="Calibri"/>
                        </a:rPr>
                        <a:t>0549575056</a:t>
                      </a:r>
                      <a:endParaRPr lang="ar-SA" sz="2400" kern="1400" dirty="0">
                        <a:solidFill>
                          <a:srgbClr val="000000"/>
                        </a:solidFill>
                        <a:effectLst>
                          <a:outerShdw blurRad="38100" dist="38100" dir="2700000" algn="tl">
                            <a:srgbClr val="000000">
                              <a:alpha val="43137"/>
                            </a:srgbClr>
                          </a:outerShdw>
                        </a:effectLst>
                        <a:latin typeface="Goudy Old Style"/>
                      </a:endParaRPr>
                    </a:p>
                  </a:txBody>
                  <a:tcPr marL="36576" marR="36576" marT="36576" marB="36576">
                    <a:lnL w="3175"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a:noFill/>
                    </a:lnT>
                    <a:lnB w="3175"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
        <p:nvSpPr>
          <p:cNvPr id="3" name="Control 1"/>
          <p:cNvSpPr>
            <a:spLocks noChangeArrowheads="1" noChangeShapeType="1"/>
          </p:cNvSpPr>
          <p:nvPr/>
        </p:nvSpPr>
        <p:spPr bwMode="auto">
          <a:xfrm>
            <a:off x="10390188" y="4202113"/>
            <a:ext cx="2768600" cy="1270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ar-SA"/>
          </a:p>
        </p:txBody>
      </p:sp>
    </p:spTree>
    <p:extLst>
      <p:ext uri="{BB962C8B-B14F-4D97-AF65-F5344CB8AC3E}">
        <p14:creationId xmlns:p14="http://schemas.microsoft.com/office/powerpoint/2010/main" val="6855591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0179"/>
                                        </p:tgtEl>
                                        <p:attrNameLst>
                                          <p:attrName>style.visibility</p:attrName>
                                        </p:attrNameLst>
                                      </p:cBhvr>
                                      <p:to>
                                        <p:strVal val="visible"/>
                                      </p:to>
                                    </p:set>
                                  </p:childTnLst>
                                </p:cTn>
                              </p:par>
                            </p:childTnLst>
                          </p:cTn>
                        </p:par>
                        <p:par>
                          <p:cTn id="7" fill="hold">
                            <p:stCondLst>
                              <p:cond delay="500"/>
                            </p:stCondLst>
                            <p:childTnLst>
                              <p:par>
                                <p:cTn id="8" presetID="2" presetClass="entr" presetSubtype="4" fill="hold" nodeType="afterEffect">
                                  <p:stCondLst>
                                    <p:cond delay="0"/>
                                  </p:stCondLst>
                                  <p:iterate type="lt">
                                    <p:tmPct val="10000"/>
                                  </p:iterate>
                                  <p:childTnLst>
                                    <p:set>
                                      <p:cBhvr>
                                        <p:cTn id="9" dur="1" fill="hold">
                                          <p:stCondLst>
                                            <p:cond delay="0"/>
                                          </p:stCondLst>
                                        </p:cTn>
                                        <p:tgtEl>
                                          <p:spTgt spid="50179">
                                            <p:txEl>
                                              <p:pRg st="0" end="0"/>
                                            </p:txEl>
                                          </p:spTgt>
                                        </p:tgtEl>
                                        <p:attrNameLst>
                                          <p:attrName>style.visibility</p:attrName>
                                        </p:attrNameLst>
                                      </p:cBhvr>
                                      <p:to>
                                        <p:strVal val="visible"/>
                                      </p:to>
                                    </p:set>
                                    <p:anim calcmode="lin" valueType="num">
                                      <p:cBhvr additive="base">
                                        <p:cTn id="10"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par>
                          <p:cTn id="12" fill="hold">
                            <p:stCondLst>
                              <p:cond delay="2450"/>
                            </p:stCondLst>
                            <p:childTnLst>
                              <p:par>
                                <p:cTn id="13" presetID="2" presetClass="entr" presetSubtype="4" fill="hold" nodeType="afterEffect">
                                  <p:stCondLst>
                                    <p:cond delay="0"/>
                                  </p:stCondLst>
                                  <p:iterate type="lt">
                                    <p:tmPct val="10000"/>
                                  </p:iterate>
                                  <p:childTnLst>
                                    <p:set>
                                      <p:cBhvr>
                                        <p:cTn id="14" dur="1" fill="hold">
                                          <p:stCondLst>
                                            <p:cond delay="0"/>
                                          </p:stCondLst>
                                        </p:cTn>
                                        <p:tgtEl>
                                          <p:spTgt spid="50179">
                                            <p:txEl>
                                              <p:pRg st="1" end="1"/>
                                            </p:txEl>
                                          </p:spTgt>
                                        </p:tgtEl>
                                        <p:attrNameLst>
                                          <p:attrName>style.visibility</p:attrName>
                                        </p:attrNameLst>
                                      </p:cBhvr>
                                      <p:to>
                                        <p:strVal val="visible"/>
                                      </p:to>
                                    </p:set>
                                    <p:anim calcmode="lin" valueType="num">
                                      <p:cBhvr additive="base">
                                        <p:cTn id="15"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2" presetClass="entr" presetSubtype="4" fill="hold" nodeType="afterEffect">
                                  <p:stCondLst>
                                    <p:cond delay="0"/>
                                  </p:stCondLst>
                                  <p:iterate type="lt">
                                    <p:tmPct val="10000"/>
                                  </p:iterate>
                                  <p:childTnLst>
                                    <p:set>
                                      <p:cBhvr>
                                        <p:cTn id="19" dur="1" fill="hold">
                                          <p:stCondLst>
                                            <p:cond delay="0"/>
                                          </p:stCondLst>
                                        </p:cTn>
                                        <p:tgtEl>
                                          <p:spTgt spid="50179">
                                            <p:txEl>
                                              <p:pRg st="3" end="3"/>
                                            </p:txEl>
                                          </p:spTgt>
                                        </p:tgtEl>
                                        <p:attrNameLst>
                                          <p:attrName>style.visibility</p:attrName>
                                        </p:attrNameLst>
                                      </p:cBhvr>
                                      <p:to>
                                        <p:strVal val="visible"/>
                                      </p:to>
                                    </p:set>
                                    <p:anim calcmode="lin" valueType="num">
                                      <p:cBhvr additive="base">
                                        <p:cTn id="20"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par>
                          <p:cTn id="22" fill="hold">
                            <p:stCondLst>
                              <p:cond delay="4950"/>
                            </p:stCondLst>
                            <p:childTnLst>
                              <p:par>
                                <p:cTn id="23" presetID="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5450"/>
                            </p:stCondLst>
                            <p:childTnLst>
                              <p:par>
                                <p:cTn id="28" presetID="2" presetClass="entr" presetSubtype="4" fill="hold" nodeType="afterEffect">
                                  <p:stCondLst>
                                    <p:cond delay="0"/>
                                  </p:stCondLst>
                                  <p:iterate type="lt">
                                    <p:tmPct val="10000"/>
                                  </p:iterate>
                                  <p:childTnLst>
                                    <p:set>
                                      <p:cBhvr>
                                        <p:cTn id="29" dur="1" fill="hold">
                                          <p:stCondLst>
                                            <p:cond delay="0"/>
                                          </p:stCondLst>
                                        </p:cTn>
                                        <p:tgtEl>
                                          <p:spTgt spid="50179">
                                            <p:txEl>
                                              <p:pRg st="8" end="8"/>
                                            </p:txEl>
                                          </p:spTgt>
                                        </p:tgtEl>
                                        <p:attrNameLst>
                                          <p:attrName>style.visibility</p:attrName>
                                        </p:attrNameLst>
                                      </p:cBhvr>
                                      <p:to>
                                        <p:strVal val="visible"/>
                                      </p:to>
                                    </p:set>
                                    <p:anim calcmode="lin" valueType="num">
                                      <p:cBhvr additive="base">
                                        <p:cTn id="30" dur="500" fill="hold"/>
                                        <p:tgtEl>
                                          <p:spTgt spid="50179">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0179">
                                            <p:txEl>
                                              <p:pRg st="8" end="8"/>
                                            </p:txEl>
                                          </p:spTgt>
                                        </p:tgtEl>
                                        <p:attrNameLst>
                                          <p:attrName>ppt_y</p:attrName>
                                        </p:attrNameLst>
                                      </p:cBhvr>
                                      <p:tavLst>
                                        <p:tav tm="0">
                                          <p:val>
                                            <p:strVal val="1+#ppt_h/2"/>
                                          </p:val>
                                        </p:tav>
                                        <p:tav tm="100000">
                                          <p:val>
                                            <p:strVal val="#ppt_y"/>
                                          </p:val>
                                        </p:tav>
                                      </p:tavLst>
                                    </p:anim>
                                  </p:childTnLst>
                                </p:cTn>
                              </p:par>
                            </p:childTnLst>
                          </p:cTn>
                        </p:par>
                        <p:par>
                          <p:cTn id="32" fill="hold">
                            <p:stCondLst>
                              <p:cond delay="7350"/>
                            </p:stCondLst>
                            <p:childTnLst>
                              <p:par>
                                <p:cTn id="33" presetID="2" presetClass="entr" presetSubtype="4" fill="hold" nodeType="afterEffect">
                                  <p:stCondLst>
                                    <p:cond delay="0"/>
                                  </p:stCondLst>
                                  <p:iterate type="lt">
                                    <p:tmPct val="10000"/>
                                  </p:iterate>
                                  <p:childTnLst>
                                    <p:set>
                                      <p:cBhvr>
                                        <p:cTn id="34" dur="1" fill="hold">
                                          <p:stCondLst>
                                            <p:cond delay="0"/>
                                          </p:stCondLst>
                                        </p:cTn>
                                        <p:tgtEl>
                                          <p:spTgt spid="50179">
                                            <p:txEl>
                                              <p:pRg st="9" end="9"/>
                                            </p:txEl>
                                          </p:spTgt>
                                        </p:tgtEl>
                                        <p:attrNameLst>
                                          <p:attrName>style.visibility</p:attrName>
                                        </p:attrNameLst>
                                      </p:cBhvr>
                                      <p:to>
                                        <p:strVal val="visible"/>
                                      </p:to>
                                    </p:set>
                                    <p:anim calcmode="lin" valueType="num">
                                      <p:cBhvr additive="base">
                                        <p:cTn id="35" dur="500" fill="hold"/>
                                        <p:tgtEl>
                                          <p:spTgt spid="50179">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0179">
                                            <p:txEl>
                                              <p:pRg st="9" end="9"/>
                                            </p:txEl>
                                          </p:spTgt>
                                        </p:tgtEl>
                                        <p:attrNameLst>
                                          <p:attrName>ppt_y</p:attrName>
                                        </p:attrNameLst>
                                      </p:cBhvr>
                                      <p:tavLst>
                                        <p:tav tm="0">
                                          <p:val>
                                            <p:strVal val="1+#ppt_h/2"/>
                                          </p:val>
                                        </p:tav>
                                        <p:tav tm="100000">
                                          <p:val>
                                            <p:strVal val="#ppt_y"/>
                                          </p:val>
                                        </p:tav>
                                      </p:tavLst>
                                    </p:anim>
                                  </p:childTnLst>
                                </p:cTn>
                              </p:par>
                            </p:childTnLst>
                          </p:cTn>
                        </p:par>
                        <p:par>
                          <p:cTn id="37" fill="hold">
                            <p:stCondLst>
                              <p:cond delay="9500"/>
                            </p:stCondLst>
                            <p:childTnLst>
                              <p:par>
                                <p:cTn id="38" presetID="2" presetClass="entr" presetSubtype="4" fill="hold" nodeType="afterEffect">
                                  <p:stCondLst>
                                    <p:cond delay="0"/>
                                  </p:stCondLst>
                                  <p:iterate type="lt">
                                    <p:tmPct val="10000"/>
                                  </p:iterate>
                                  <p:childTnLst>
                                    <p:set>
                                      <p:cBhvr>
                                        <p:cTn id="39" dur="1" fill="hold">
                                          <p:stCondLst>
                                            <p:cond delay="0"/>
                                          </p:stCondLst>
                                        </p:cTn>
                                        <p:tgtEl>
                                          <p:spTgt spid="50179">
                                            <p:txEl>
                                              <p:pRg st="10" end="10"/>
                                            </p:txEl>
                                          </p:spTgt>
                                        </p:tgtEl>
                                        <p:attrNameLst>
                                          <p:attrName>style.visibility</p:attrName>
                                        </p:attrNameLst>
                                      </p:cBhvr>
                                      <p:to>
                                        <p:strVal val="visible"/>
                                      </p:to>
                                    </p:set>
                                    <p:anim calcmode="lin" valueType="num">
                                      <p:cBhvr additive="base">
                                        <p:cTn id="40" dur="500" fill="hold"/>
                                        <p:tgtEl>
                                          <p:spTgt spid="50179">
                                            <p:txEl>
                                              <p:pRg st="10" end="1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0179">
                                            <p:txEl>
                                              <p:pRg st="10" end="10"/>
                                            </p:txEl>
                                          </p:spTgt>
                                        </p:tgtEl>
                                        <p:attrNameLst>
                                          <p:attrName>ppt_y</p:attrName>
                                        </p:attrNameLst>
                                      </p:cBhvr>
                                      <p:tavLst>
                                        <p:tav tm="0">
                                          <p:val>
                                            <p:strVal val="1+#ppt_h/2"/>
                                          </p:val>
                                        </p:tav>
                                        <p:tav tm="100000">
                                          <p:val>
                                            <p:strVal val="#ppt_y"/>
                                          </p:val>
                                        </p:tav>
                                      </p:tavLst>
                                    </p:anim>
                                  </p:childTnLst>
                                </p:cTn>
                              </p:par>
                            </p:childTnLst>
                          </p:cTn>
                        </p:par>
                        <p:par>
                          <p:cTn id="42" fill="hold">
                            <p:stCondLst>
                              <p:cond delay="11400"/>
                            </p:stCondLst>
                            <p:childTnLst>
                              <p:par>
                                <p:cTn id="43" presetID="2" presetClass="entr" presetSubtype="4" fill="hold" nodeType="afterEffect">
                                  <p:stCondLst>
                                    <p:cond delay="0"/>
                                  </p:stCondLst>
                                  <p:iterate type="lt">
                                    <p:tmPct val="10000"/>
                                  </p:iterate>
                                  <p:childTnLst>
                                    <p:set>
                                      <p:cBhvr>
                                        <p:cTn id="44" dur="1" fill="hold">
                                          <p:stCondLst>
                                            <p:cond delay="0"/>
                                          </p:stCondLst>
                                        </p:cTn>
                                        <p:tgtEl>
                                          <p:spTgt spid="50179">
                                            <p:txEl>
                                              <p:pRg st="11" end="11"/>
                                            </p:txEl>
                                          </p:spTgt>
                                        </p:tgtEl>
                                        <p:attrNameLst>
                                          <p:attrName>style.visibility</p:attrName>
                                        </p:attrNameLst>
                                      </p:cBhvr>
                                      <p:to>
                                        <p:strVal val="visible"/>
                                      </p:to>
                                    </p:set>
                                    <p:anim calcmode="lin" valueType="num">
                                      <p:cBhvr additive="base">
                                        <p:cTn id="45" dur="500" fill="hold"/>
                                        <p:tgtEl>
                                          <p:spTgt spid="50179">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017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ChangeArrowheads="1"/>
          </p:cNvSpPr>
          <p:nvPr/>
        </p:nvSpPr>
        <p:spPr bwMode="auto">
          <a:xfrm>
            <a:off x="457200" y="381000"/>
            <a:ext cx="8003232" cy="4985980"/>
          </a:xfrm>
          <a:prstGeom prst="rect">
            <a:avLst/>
          </a:prstGeom>
          <a:noFill/>
          <a:ln w="12700" cap="sq">
            <a:noFill/>
            <a:miter lim="800000"/>
            <a:headEnd type="none" w="sm" len="sm"/>
            <a:tailEnd type="none" w="sm" len="sm"/>
          </a:ln>
          <a:effectLst/>
        </p:spPr>
        <p:txBody>
          <a:bodyPr wrap="square">
            <a:spAutoFit/>
          </a:bodyPr>
          <a:lstStyle/>
          <a:p>
            <a:pPr algn="r" rtl="1">
              <a:lnSpc>
                <a:spcPct val="150000"/>
              </a:lnSpc>
            </a:pPr>
            <a:r>
              <a:rPr lang="ar-SA" sz="3600" b="1" dirty="0" smtClean="0">
                <a:solidFill>
                  <a:srgbClr val="C00000"/>
                </a:solidFill>
                <a:effectLst>
                  <a:outerShdw blurRad="38100" dist="38100" dir="2700000" algn="tl">
                    <a:srgbClr val="000000">
                      <a:alpha val="43137"/>
                    </a:srgbClr>
                  </a:outerShdw>
                </a:effectLst>
                <a:latin typeface="Tahoma" pitchFamily="34" charset="0"/>
                <a:ea typeface="Tahoma" pitchFamily="34" charset="0"/>
                <a:cs typeface="DecoType Naskh" pitchFamily="2" charset="-78"/>
              </a:rPr>
              <a:t>5-</a:t>
            </a:r>
            <a:r>
              <a:rPr lang="ar-EG" sz="3600" b="1" dirty="0" smtClean="0">
                <a:solidFill>
                  <a:srgbClr val="C00000"/>
                </a:solidFill>
                <a:effectLst>
                  <a:outerShdw blurRad="38100" dist="38100" dir="2700000" algn="tl">
                    <a:srgbClr val="000000">
                      <a:alpha val="43137"/>
                    </a:srgbClr>
                  </a:outerShdw>
                </a:effectLst>
                <a:latin typeface="Tahoma" pitchFamily="34" charset="0"/>
                <a:ea typeface="Tahoma" pitchFamily="34" charset="0"/>
                <a:cs typeface="DecoType Naskh" pitchFamily="2" charset="-78"/>
              </a:rPr>
              <a:t> آلية تقييم </a:t>
            </a:r>
            <a:r>
              <a:rPr lang="ar-SA" sz="3600" b="1" dirty="0" smtClean="0">
                <a:solidFill>
                  <a:srgbClr val="C00000"/>
                </a:solidFill>
                <a:effectLst>
                  <a:outerShdw blurRad="38100" dist="38100" dir="2700000" algn="tl">
                    <a:srgbClr val="000000">
                      <a:alpha val="43137"/>
                    </a:srgbClr>
                  </a:outerShdw>
                </a:effectLst>
                <a:latin typeface="Tahoma" pitchFamily="34" charset="0"/>
                <a:ea typeface="Tahoma" pitchFamily="34" charset="0"/>
                <a:cs typeface="DecoType Naskh" pitchFamily="2" charset="-78"/>
              </a:rPr>
              <a:t>الطلاب والطالبات</a:t>
            </a:r>
            <a:r>
              <a:rPr lang="ar-EG" sz="3600" b="1" dirty="0" smtClean="0">
                <a:solidFill>
                  <a:srgbClr val="C00000"/>
                </a:solidFill>
                <a:effectLst>
                  <a:outerShdw blurRad="38100" dist="38100" dir="2700000" algn="tl">
                    <a:srgbClr val="000000">
                      <a:alpha val="43137"/>
                    </a:srgbClr>
                  </a:outerShdw>
                </a:effectLst>
                <a:latin typeface="Tahoma" pitchFamily="34" charset="0"/>
                <a:ea typeface="Tahoma" pitchFamily="34" charset="0"/>
                <a:cs typeface="DecoType Naskh" pitchFamily="2" charset="-78"/>
              </a:rPr>
              <a:t>: </a:t>
            </a:r>
          </a:p>
          <a:p>
            <a:pPr algn="r" rtl="1"/>
            <a:r>
              <a:rPr lang="ar-EG" sz="3600" b="1" dirty="0">
                <a:effectLst>
                  <a:outerShdw blurRad="38100" dist="38100" dir="2700000" algn="tl">
                    <a:srgbClr val="000000">
                      <a:alpha val="43137"/>
                    </a:srgbClr>
                  </a:outerShdw>
                </a:effectLst>
                <a:cs typeface="DecoType Naskh" pitchFamily="2" charset="-78"/>
              </a:rPr>
              <a:t>يتم توزيع الدرجات على النحو التالي</a:t>
            </a:r>
            <a:r>
              <a:rPr lang="ar-EG" sz="3600" b="1" dirty="0" smtClean="0">
                <a:effectLst>
                  <a:outerShdw blurRad="38100" dist="38100" dir="2700000" algn="tl">
                    <a:srgbClr val="000000">
                      <a:alpha val="43137"/>
                    </a:srgbClr>
                  </a:outerShdw>
                </a:effectLst>
                <a:cs typeface="DecoType Naskh" pitchFamily="2" charset="-78"/>
              </a:rPr>
              <a:t>:-</a:t>
            </a:r>
            <a:r>
              <a:rPr lang="ar-EG" sz="3600" dirty="0"/>
              <a:t> </a:t>
            </a:r>
          </a:p>
          <a:p>
            <a:pPr lvl="0" algn="r" rtl="1">
              <a:lnSpc>
                <a:spcPct val="150000"/>
              </a:lnSpc>
            </a:pPr>
            <a:r>
              <a:rPr lang="ar-SA" sz="3600" b="1" dirty="0" smtClean="0">
                <a:effectLst>
                  <a:outerShdw blurRad="38100" dist="38100" dir="2700000" algn="tl">
                    <a:srgbClr val="000000">
                      <a:alpha val="43137"/>
                    </a:srgbClr>
                  </a:outerShdw>
                </a:effectLst>
                <a:cs typeface="DecoType Naskh" pitchFamily="2" charset="-78"/>
              </a:rPr>
              <a:t>(30)  درجة للتقارير  عدد ( </a:t>
            </a:r>
            <a:r>
              <a:rPr lang="ar-SA" sz="3600" b="1" dirty="0">
                <a:effectLst>
                  <a:outerShdw blurRad="38100" dist="38100" dir="2700000" algn="tl">
                    <a:srgbClr val="000000">
                      <a:alpha val="43137"/>
                    </a:srgbClr>
                  </a:outerShdw>
                </a:effectLst>
                <a:cs typeface="DecoType Naskh" pitchFamily="2" charset="-78"/>
              </a:rPr>
              <a:t>2 ) </a:t>
            </a:r>
            <a:r>
              <a:rPr lang="ar-SA" sz="3600" b="1" dirty="0" smtClean="0">
                <a:effectLst>
                  <a:outerShdw blurRad="38100" dist="38100" dir="2700000" algn="tl">
                    <a:srgbClr val="000000">
                      <a:alpha val="43137"/>
                    </a:srgbClr>
                  </a:outerShdw>
                </a:effectLst>
                <a:cs typeface="DecoType Naskh" pitchFamily="2" charset="-78"/>
              </a:rPr>
              <a:t>تقرير.</a:t>
            </a:r>
          </a:p>
          <a:p>
            <a:pPr lvl="0" algn="r" rtl="1">
              <a:lnSpc>
                <a:spcPct val="150000"/>
              </a:lnSpc>
            </a:pPr>
            <a:r>
              <a:rPr lang="ar-SA" sz="3600" b="1" dirty="0" smtClean="0">
                <a:effectLst>
                  <a:outerShdw blurRad="38100" dist="38100" dir="2700000" algn="tl">
                    <a:srgbClr val="000000">
                      <a:alpha val="43137"/>
                    </a:srgbClr>
                  </a:outerShdw>
                </a:effectLst>
                <a:cs typeface="DecoType Naskh" pitchFamily="2" charset="-78"/>
              </a:rPr>
              <a:t>(25) درجة للبحث عن دور الخدمة الاجتماعية في مجال التدريب. </a:t>
            </a:r>
            <a:endParaRPr lang="en-US" sz="3600" b="1" dirty="0">
              <a:effectLst>
                <a:outerShdw blurRad="38100" dist="38100" dir="2700000" algn="tl">
                  <a:srgbClr val="000000">
                    <a:alpha val="43137"/>
                  </a:srgbClr>
                </a:outerShdw>
              </a:effectLst>
              <a:cs typeface="DecoType Naskh" pitchFamily="2" charset="-78"/>
            </a:endParaRPr>
          </a:p>
          <a:p>
            <a:pPr lvl="0" algn="r" rtl="1">
              <a:lnSpc>
                <a:spcPct val="150000"/>
              </a:lnSpc>
            </a:pPr>
            <a:r>
              <a:rPr lang="ar-SA" sz="4000" b="1" dirty="0" smtClean="0">
                <a:effectLst>
                  <a:outerShdw blurRad="38100" dist="38100" dir="2700000" algn="tl">
                    <a:srgbClr val="000000">
                      <a:alpha val="43137"/>
                    </a:srgbClr>
                  </a:outerShdw>
                </a:effectLst>
                <a:cs typeface="DecoType Naskh" pitchFamily="2" charset="-78"/>
              </a:rPr>
              <a:t>(20) درجة للاختبارين القصيرين. </a:t>
            </a:r>
            <a:endParaRPr lang="en-US" sz="4000" b="1" dirty="0">
              <a:effectLst>
                <a:outerShdw blurRad="38100" dist="38100" dir="2700000" algn="tl">
                  <a:srgbClr val="000000">
                    <a:alpha val="43137"/>
                  </a:srgbClr>
                </a:outerShdw>
              </a:effectLst>
              <a:cs typeface="DecoType Naskh" pitchFamily="2" charset="-78"/>
            </a:endParaRPr>
          </a:p>
          <a:p>
            <a:pPr lvl="0" algn="r" rtl="1">
              <a:lnSpc>
                <a:spcPct val="150000"/>
              </a:lnSpc>
            </a:pPr>
            <a:r>
              <a:rPr lang="ar-SA" sz="4000" b="1" dirty="0" smtClean="0">
                <a:effectLst>
                  <a:outerShdw blurRad="38100" dist="38100" dir="2700000" algn="tl">
                    <a:srgbClr val="000000">
                      <a:alpha val="43137"/>
                    </a:srgbClr>
                  </a:outerShdw>
                </a:effectLst>
                <a:cs typeface="DecoType Naskh" pitchFamily="2" charset="-78"/>
              </a:rPr>
              <a:t>(25) </a:t>
            </a:r>
            <a:r>
              <a:rPr lang="ar-SA" sz="4000" b="1" dirty="0">
                <a:effectLst>
                  <a:outerShdw blurRad="38100" dist="38100" dir="2700000" algn="tl">
                    <a:srgbClr val="000000">
                      <a:alpha val="43137"/>
                    </a:srgbClr>
                  </a:outerShdw>
                </a:effectLst>
                <a:cs typeface="DecoType Naskh" pitchFamily="2" charset="-78"/>
              </a:rPr>
              <a:t>درجه للاختبار النهائي </a:t>
            </a:r>
            <a:r>
              <a:rPr lang="ar-SA" sz="4000" b="1" dirty="0" smtClean="0">
                <a:effectLst>
                  <a:outerShdw blurRad="38100" dist="38100" dir="2700000" algn="tl">
                    <a:srgbClr val="000000">
                      <a:alpha val="43137"/>
                    </a:srgbClr>
                  </a:outerShdw>
                </a:effectLst>
                <a:cs typeface="DecoType Naskh" pitchFamily="2" charset="-78"/>
              </a:rPr>
              <a:t> شفوياً.</a:t>
            </a:r>
            <a:endParaRPr lang="ar-EG" sz="4000" b="1" dirty="0">
              <a:effectLst>
                <a:outerShdw blurRad="38100" dist="38100" dir="2700000" algn="tl">
                  <a:srgbClr val="000000">
                    <a:alpha val="43137"/>
                  </a:srgbClr>
                </a:outerShdw>
              </a:effectLst>
              <a:latin typeface="Tahoma" pitchFamily="34" charset="0"/>
              <a:ea typeface="Tahoma" pitchFamily="34" charset="0"/>
              <a:cs typeface="DecoType Naskh" pitchFamily="2" charset="-78"/>
            </a:endParaRPr>
          </a:p>
        </p:txBody>
      </p:sp>
      <p:pic>
        <p:nvPicPr>
          <p:cNvPr id="30724" name="Picture 4" descr="smile"/>
          <p:cNvPicPr>
            <a:picLocks noChangeAspect="1" noChangeArrowheads="1" noCrop="1"/>
          </p:cNvPicPr>
          <p:nvPr/>
        </p:nvPicPr>
        <p:blipFill>
          <a:blip r:embed="rId2"/>
          <a:srcRect/>
          <a:stretch>
            <a:fillRect/>
          </a:stretch>
        </p:blipFill>
        <p:spPr bwMode="auto">
          <a:xfrm>
            <a:off x="8460432" y="381000"/>
            <a:ext cx="549275" cy="549275"/>
          </a:xfrm>
          <a:prstGeom prst="rect">
            <a:avLst/>
          </a:prstGeom>
          <a:noFill/>
        </p:spPr>
      </p:pic>
      <p:sp>
        <p:nvSpPr>
          <p:cNvPr id="3" name="Control 1"/>
          <p:cNvSpPr>
            <a:spLocks noChangeArrowheads="1" noChangeShapeType="1"/>
          </p:cNvSpPr>
          <p:nvPr/>
        </p:nvSpPr>
        <p:spPr bwMode="auto">
          <a:xfrm>
            <a:off x="10499725" y="7947025"/>
            <a:ext cx="2644775" cy="134143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ar-SA"/>
          </a:p>
        </p:txBody>
      </p:sp>
    </p:spTree>
    <p:extLst>
      <p:ext uri="{BB962C8B-B14F-4D97-AF65-F5344CB8AC3E}">
        <p14:creationId xmlns:p14="http://schemas.microsoft.com/office/powerpoint/2010/main" val="38047416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lt">
                                    <p:tmPct val="10000"/>
                                  </p:iterate>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ppt_x"/>
                                          </p:val>
                                        </p:tav>
                                        <p:tav tm="100000">
                                          <p:val>
                                            <p:strVal val="#ppt_x"/>
                                          </p:val>
                                        </p:tav>
                                      </p:tavLst>
                                    </p:anim>
                                    <p:anim calcmode="lin" valueType="num">
                                      <p:cBhvr additive="base">
                                        <p:cTn id="8"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2"/>
          <p:cNvSpPr>
            <a:spLocks noChangeArrowheads="1" noChangeShapeType="1" noTextEdit="1"/>
          </p:cNvSpPr>
          <p:nvPr/>
        </p:nvSpPr>
        <p:spPr bwMode="auto">
          <a:xfrm>
            <a:off x="1259632" y="457200"/>
            <a:ext cx="6962795" cy="914400"/>
          </a:xfrm>
          <a:prstGeom prst="rect">
            <a:avLst/>
          </a:prstGeom>
        </p:spPr>
        <p:txBody>
          <a:bodyPr wrap="none" fromWordArt="1">
            <a:prstTxWarp prst="textPlain">
              <a:avLst>
                <a:gd name="adj" fmla="val 50000"/>
              </a:avLst>
            </a:prstTxWarp>
          </a:bodyPr>
          <a:lstStyle/>
          <a:p>
            <a:r>
              <a:rPr lang="ar-SA" sz="1600" b="1" dirty="0" smtClean="0">
                <a:solidFill>
                  <a:srgbClr val="C00000"/>
                </a:solidFill>
              </a:rPr>
              <a:t>6- </a:t>
            </a:r>
            <a:r>
              <a:rPr lang="ar-EG" sz="1600" b="1" dirty="0" smtClean="0">
                <a:solidFill>
                  <a:srgbClr val="C00000"/>
                </a:solidFill>
              </a:rPr>
              <a:t>توزيع محاضرات مقرر </a:t>
            </a:r>
            <a:r>
              <a:rPr lang="ar-SA" sz="1600" b="1" dirty="0" smtClean="0">
                <a:solidFill>
                  <a:srgbClr val="C00000"/>
                </a:solidFill>
              </a:rPr>
              <a:t>التدريب الميداني (1) </a:t>
            </a:r>
            <a:r>
              <a:rPr lang="ar-EG" sz="1600" b="1" dirty="0" smtClean="0">
                <a:solidFill>
                  <a:srgbClr val="C00000"/>
                </a:solidFill>
              </a:rPr>
              <a:t> </a:t>
            </a:r>
            <a:endParaRPr lang="ar-EG" sz="1600" b="1" dirty="0">
              <a:solidFill>
                <a:srgbClr val="C00000"/>
              </a:solidFill>
            </a:endParaRPr>
          </a:p>
        </p:txBody>
      </p:sp>
      <p:pic>
        <p:nvPicPr>
          <p:cNvPr id="52229" name="Picture 5" descr="star3"/>
          <p:cNvPicPr>
            <a:picLocks noChangeAspect="1" noChangeArrowheads="1" noCrop="1"/>
          </p:cNvPicPr>
          <p:nvPr/>
        </p:nvPicPr>
        <p:blipFill>
          <a:blip r:embed="rId2"/>
          <a:srcRect/>
          <a:stretch>
            <a:fillRect/>
          </a:stretch>
        </p:blipFill>
        <p:spPr bwMode="auto">
          <a:xfrm>
            <a:off x="1371600" y="1062037"/>
            <a:ext cx="309563" cy="309563"/>
          </a:xfrm>
          <a:prstGeom prst="rect">
            <a:avLst/>
          </a:prstGeom>
          <a:noFill/>
        </p:spPr>
      </p:pic>
      <p:graphicFrame>
        <p:nvGraphicFramePr>
          <p:cNvPr id="18" name="جدول 17"/>
          <p:cNvGraphicFramePr>
            <a:graphicFrameLocks noGrp="1"/>
          </p:cNvGraphicFramePr>
          <p:nvPr>
            <p:extLst>
              <p:ext uri="{D42A27DB-BD31-4B8C-83A1-F6EECF244321}">
                <p14:modId xmlns:p14="http://schemas.microsoft.com/office/powerpoint/2010/main" val="205237499"/>
              </p:ext>
            </p:extLst>
          </p:nvPr>
        </p:nvGraphicFramePr>
        <p:xfrm>
          <a:off x="614364" y="1382878"/>
          <a:ext cx="7938814" cy="5051473"/>
        </p:xfrm>
        <a:graphic>
          <a:graphicData uri="http://schemas.openxmlformats.org/drawingml/2006/table">
            <a:tbl>
              <a:tblPr rtl="1" firstRow="1" bandRow="1">
                <a:tableStyleId>{5A111915-BE36-4E01-A7E5-04B1672EAD32}</a:tableStyleId>
              </a:tblPr>
              <a:tblGrid>
                <a:gridCol w="2788928"/>
                <a:gridCol w="5149886"/>
              </a:tblGrid>
              <a:tr h="750722">
                <a:tc>
                  <a:txBody>
                    <a:bodyPr/>
                    <a:lstStyle/>
                    <a:p>
                      <a:pPr algn="ctr" rtl="1">
                        <a:spcAft>
                          <a:spcPts val="0"/>
                        </a:spcAft>
                      </a:pPr>
                      <a:r>
                        <a:rPr lang="ar-SA" sz="3200" b="1" dirty="0">
                          <a:solidFill>
                            <a:srgbClr val="C00000"/>
                          </a:solidFill>
                          <a:effectLst>
                            <a:outerShdw blurRad="38100" dist="38100" dir="2700000" algn="tl">
                              <a:srgbClr val="000000">
                                <a:alpha val="43137"/>
                              </a:srgbClr>
                            </a:outerShdw>
                          </a:effectLst>
                          <a:latin typeface="Times New Roman"/>
                          <a:ea typeface="Times New Roman"/>
                          <a:cs typeface="DecoType Naskh" pitchFamily="2" charset="-78"/>
                        </a:rPr>
                        <a:t>الأسبوع </a:t>
                      </a:r>
                      <a:endParaRPr lang="en-US" sz="3600" b="1" dirty="0">
                        <a:solidFill>
                          <a:srgbClr val="C00000"/>
                        </a:solidFill>
                        <a:effectLst>
                          <a:outerShdw blurRad="38100" dist="38100" dir="2700000" algn="tl">
                            <a:srgbClr val="000000">
                              <a:alpha val="43137"/>
                            </a:srgbClr>
                          </a:outerShdw>
                        </a:effectLst>
                        <a:latin typeface="Times New Roman"/>
                        <a:ea typeface="Times New Roman"/>
                        <a:cs typeface="DecoType Naskh" pitchFamily="2" charset="-78"/>
                      </a:endParaRPr>
                    </a:p>
                  </a:txBody>
                  <a:tcPr marL="68580" marR="68580" marT="0" marB="0">
                    <a:solidFill>
                      <a:schemeClr val="accent5">
                        <a:lumMod val="20000"/>
                        <a:lumOff val="80000"/>
                      </a:schemeClr>
                    </a:solidFill>
                  </a:tcPr>
                </a:tc>
                <a:tc>
                  <a:txBody>
                    <a:bodyPr/>
                    <a:lstStyle/>
                    <a:p>
                      <a:pPr algn="justLow" rtl="1">
                        <a:spcAft>
                          <a:spcPts val="0"/>
                        </a:spcAft>
                      </a:pPr>
                      <a:r>
                        <a:rPr lang="ar-SA" sz="3200" b="1" dirty="0">
                          <a:solidFill>
                            <a:srgbClr val="C00000"/>
                          </a:solidFill>
                          <a:effectLst>
                            <a:outerShdw blurRad="38100" dist="38100" dir="2700000" algn="tl">
                              <a:srgbClr val="000000">
                                <a:alpha val="43137"/>
                              </a:srgbClr>
                            </a:outerShdw>
                          </a:effectLst>
                          <a:latin typeface="Times New Roman"/>
                          <a:ea typeface="Times New Roman"/>
                          <a:cs typeface="DecoType Naskh" pitchFamily="2" charset="-78"/>
                        </a:rPr>
                        <a:t>           الموضوع </a:t>
                      </a:r>
                      <a:endParaRPr lang="en-US" sz="3600" b="1" dirty="0">
                        <a:solidFill>
                          <a:srgbClr val="C00000"/>
                        </a:solidFill>
                        <a:effectLst>
                          <a:outerShdw blurRad="38100" dist="38100" dir="2700000" algn="tl">
                            <a:srgbClr val="000000">
                              <a:alpha val="43137"/>
                            </a:srgbClr>
                          </a:outerShdw>
                        </a:effectLst>
                        <a:latin typeface="Times New Roman"/>
                        <a:ea typeface="Times New Roman"/>
                        <a:cs typeface="DecoType Naskh" pitchFamily="2" charset="-78"/>
                      </a:endParaRPr>
                    </a:p>
                  </a:txBody>
                  <a:tcPr marL="68580" marR="68580" marT="0" marB="0">
                    <a:solidFill>
                      <a:schemeClr val="accent5">
                        <a:lumMod val="20000"/>
                        <a:lumOff val="80000"/>
                      </a:schemeClr>
                    </a:solidFill>
                  </a:tcPr>
                </a:tc>
              </a:tr>
              <a:tr h="476629">
                <a:tc>
                  <a:txBody>
                    <a:bodyPr/>
                    <a:lstStyle/>
                    <a:p>
                      <a:pPr marR="0" indent="0" algn="ctr" rtl="1">
                        <a:lnSpc>
                          <a:spcPct val="100000"/>
                        </a:lnSpc>
                        <a:spcBef>
                          <a:spcPts val="0"/>
                        </a:spcBef>
                        <a:spcAft>
                          <a:spcPts val="0"/>
                        </a:spcAft>
                      </a:pP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الأول</a:t>
                      </a:r>
                    </a:p>
                    <a:p>
                      <a:pPr marR="0" indent="0" algn="ctr"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R="0" indent="0" algn="just" rtl="1">
                        <a:lnSpc>
                          <a:spcPct val="100000"/>
                        </a:lnSpc>
                        <a:spcBef>
                          <a:spcPts val="0"/>
                        </a:spcBef>
                        <a:spcAft>
                          <a:spcPts val="0"/>
                        </a:spcAft>
                      </a:pPr>
                      <a:r>
                        <a:rPr lang="ar-SA"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الخطة التنفيذية للمقرر </a:t>
                      </a:r>
                    </a:p>
                    <a:p>
                      <a:pPr marR="0" indent="0" algn="just" rtl="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مفهوم وأهداف التدريب الميداني</a:t>
                      </a:r>
                    </a:p>
                  </a:txBody>
                  <a:tcPr marL="36576" marR="36576" marT="36576" marB="36576">
                    <a:solidFill>
                      <a:schemeClr val="bg1"/>
                    </a:solidFill>
                  </a:tcPr>
                </a:tc>
              </a:tr>
              <a:tr h="308989">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الثاني</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الإعداد المهني</a:t>
                      </a:r>
                    </a:p>
                  </a:txBody>
                  <a:tcPr marL="36576" marR="36576" marT="36576" marB="36576">
                    <a:solidFill>
                      <a:schemeClr val="bg1"/>
                    </a:solidFill>
                  </a:tcPr>
                </a:tc>
              </a:tr>
              <a:tr h="308989">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الثالث</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برنامج إعداد الزيارة الميدانية </a:t>
                      </a:r>
                    </a:p>
                  </a:txBody>
                  <a:tcPr marL="36576" marR="36576" marT="36576" marB="36576">
                    <a:solidFill>
                      <a:schemeClr val="bg1"/>
                    </a:solidFill>
                  </a:tcPr>
                </a:tc>
              </a:tr>
              <a:tr h="308989">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الرابع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سجلات وتقارير التدريب الميداني  </a:t>
                      </a:r>
                    </a:p>
                  </a:txBody>
                  <a:tcPr marL="36576" marR="36576" marT="36576" marB="36576">
                    <a:solidFill>
                      <a:schemeClr val="bg1"/>
                    </a:solidFill>
                  </a:tcPr>
                </a:tc>
              </a:tr>
              <a:tr h="308989">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الأسبــوع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الخامس </a:t>
                      </a:r>
                      <a:endPar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endParaRP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مجالات الرعاية الاجتماعية </a:t>
                      </a:r>
                    </a:p>
                  </a:txBody>
                  <a:tcPr marL="36576" marR="36576" marT="36576" marB="36576">
                    <a:solidFill>
                      <a:schemeClr val="bg1"/>
                    </a:solidFill>
                  </a:tcPr>
                </a:tc>
              </a:tr>
              <a:tr h="1008911">
                <a:tc>
                  <a:txBody>
                    <a:bodyPr/>
                    <a:lstStyle/>
                    <a:p>
                      <a:pPr marR="0" indent="0" algn="ctr"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السادس </a:t>
                      </a:r>
                    </a:p>
                  </a:txBody>
                  <a:tcPr marL="36576" marR="36576" marT="36576" marB="36576">
                    <a:solidFill>
                      <a:schemeClr val="accent5">
                        <a:lumMod val="20000"/>
                        <a:lumOff val="80000"/>
                      </a:schemeClr>
                    </a:solidFill>
                  </a:tcPr>
                </a:tc>
                <a:tc>
                  <a:txBody>
                    <a:bodyPr/>
                    <a:lstStyle/>
                    <a:p>
                      <a:pPr marR="0" indent="0" algn="just" rtl="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المهارات المهنية </a:t>
                      </a:r>
                    </a:p>
                  </a:txBody>
                  <a:tcPr marL="36576" marR="36576" marT="36576" marB="36576">
                    <a:solidFill>
                      <a:schemeClr val="bg1"/>
                    </a:solidFill>
                  </a:tcPr>
                </a:tc>
              </a:tr>
            </a:tbl>
          </a:graphicData>
        </a:graphic>
      </p:graphicFrame>
      <p:pic>
        <p:nvPicPr>
          <p:cNvPr id="7" name="Picture 5" descr="0565"/>
          <p:cNvPicPr>
            <a:picLocks noChangeAspect="1" noChangeArrowheads="1" noCrop="1"/>
          </p:cNvPicPr>
          <p:nvPr/>
        </p:nvPicPr>
        <p:blipFill>
          <a:blip r:embed="rId3"/>
          <a:srcRect/>
          <a:stretch>
            <a:fillRect/>
          </a:stretch>
        </p:blipFill>
        <p:spPr bwMode="auto">
          <a:xfrm>
            <a:off x="8285913" y="379370"/>
            <a:ext cx="731838" cy="731838"/>
          </a:xfrm>
          <a:prstGeom prst="rect">
            <a:avLst/>
          </a:prstGeom>
          <a:noFill/>
        </p:spPr>
      </p:pic>
    </p:spTree>
    <p:extLst>
      <p:ext uri="{BB962C8B-B14F-4D97-AF65-F5344CB8AC3E}">
        <p14:creationId xmlns:p14="http://schemas.microsoft.com/office/powerpoint/2010/main" val="23426598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2"/>
          <p:cNvSpPr>
            <a:spLocks noChangeArrowheads="1" noChangeShapeType="1" noTextEdit="1"/>
          </p:cNvSpPr>
          <p:nvPr/>
        </p:nvSpPr>
        <p:spPr bwMode="auto">
          <a:xfrm>
            <a:off x="1259632" y="116632"/>
            <a:ext cx="6962795" cy="914400"/>
          </a:xfrm>
          <a:prstGeom prst="rect">
            <a:avLst/>
          </a:prstGeom>
          <a:solidFill>
            <a:schemeClr val="bg1">
              <a:lumMod val="95000"/>
            </a:schemeClr>
          </a:solidFill>
        </p:spPr>
        <p:txBody>
          <a:bodyPr wrap="none" fromWordArt="1">
            <a:prstTxWarp prst="textPlain">
              <a:avLst>
                <a:gd name="adj" fmla="val 50000"/>
              </a:avLst>
            </a:prstTxWarp>
          </a:bodyPr>
          <a:lstStyle/>
          <a:p>
            <a:r>
              <a:rPr lang="ar-SA" sz="1600" b="1" dirty="0">
                <a:solidFill>
                  <a:srgbClr val="C00000"/>
                </a:solidFill>
              </a:rPr>
              <a:t>تابع</a:t>
            </a:r>
            <a:r>
              <a:rPr lang="ar-SA" sz="1600" dirty="0" smtClean="0"/>
              <a:t> </a:t>
            </a:r>
            <a:r>
              <a:rPr lang="ar-EG" sz="1600" b="1" dirty="0" smtClean="0">
                <a:solidFill>
                  <a:srgbClr val="C00000"/>
                </a:solidFill>
              </a:rPr>
              <a:t>توزيع </a:t>
            </a:r>
            <a:r>
              <a:rPr lang="ar-EG" sz="1600" b="1" dirty="0">
                <a:solidFill>
                  <a:srgbClr val="C00000"/>
                </a:solidFill>
              </a:rPr>
              <a:t>محاضرات مقرر </a:t>
            </a:r>
            <a:r>
              <a:rPr lang="ar-SA" sz="1600" b="1" dirty="0">
                <a:solidFill>
                  <a:srgbClr val="C00000"/>
                </a:solidFill>
              </a:rPr>
              <a:t>التدريب الميداني (1</a:t>
            </a:r>
            <a:r>
              <a:rPr lang="ar-SA" sz="1600" b="1" dirty="0" smtClean="0">
                <a:solidFill>
                  <a:srgbClr val="C00000"/>
                </a:solidFill>
              </a:rPr>
              <a:t>)</a:t>
            </a:r>
            <a:endParaRPr lang="ar-EG" sz="1600" dirty="0"/>
          </a:p>
        </p:txBody>
      </p:sp>
      <p:pic>
        <p:nvPicPr>
          <p:cNvPr id="52229" name="Picture 5" descr="star3"/>
          <p:cNvPicPr>
            <a:picLocks noChangeAspect="1" noChangeArrowheads="1" noCrop="1"/>
          </p:cNvPicPr>
          <p:nvPr/>
        </p:nvPicPr>
        <p:blipFill>
          <a:blip r:embed="rId2"/>
          <a:srcRect/>
          <a:stretch>
            <a:fillRect/>
          </a:stretch>
        </p:blipFill>
        <p:spPr bwMode="auto">
          <a:xfrm>
            <a:off x="1371600" y="745289"/>
            <a:ext cx="309563" cy="309563"/>
          </a:xfrm>
          <a:prstGeom prst="rect">
            <a:avLst/>
          </a:prstGeom>
          <a:noFill/>
        </p:spPr>
      </p:pic>
      <p:graphicFrame>
        <p:nvGraphicFramePr>
          <p:cNvPr id="2" name="جدول 1"/>
          <p:cNvGraphicFramePr>
            <a:graphicFrameLocks noGrp="1"/>
          </p:cNvGraphicFramePr>
          <p:nvPr>
            <p:extLst>
              <p:ext uri="{D42A27DB-BD31-4B8C-83A1-F6EECF244321}">
                <p14:modId xmlns:p14="http://schemas.microsoft.com/office/powerpoint/2010/main" val="1603974865"/>
              </p:ext>
            </p:extLst>
          </p:nvPr>
        </p:nvGraphicFramePr>
        <p:xfrm>
          <a:off x="553278" y="1124743"/>
          <a:ext cx="8098554" cy="4547487"/>
        </p:xfrm>
        <a:graphic>
          <a:graphicData uri="http://schemas.openxmlformats.org/drawingml/2006/table">
            <a:tbl>
              <a:tblPr rtl="1" firstRow="1" firstCol="1" bandRow="1">
                <a:tableStyleId>{FABFCF23-3B69-468F-B69F-88F6DE6A72F2}</a:tableStyleId>
              </a:tblPr>
              <a:tblGrid>
                <a:gridCol w="2168623"/>
                <a:gridCol w="5929931"/>
              </a:tblGrid>
              <a:tr h="627857">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السابع</a:t>
                      </a:r>
                      <a:endPar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endParaRP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البحث الاجتماعي </a:t>
                      </a:r>
                    </a:p>
                  </a:txBody>
                  <a:tcPr marL="36576" marR="36576" marT="36576" marB="36576">
                    <a:solidFill>
                      <a:schemeClr val="bg1"/>
                    </a:solidFill>
                  </a:tcPr>
                </a:tc>
              </a:tr>
              <a:tr h="1152128">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endPar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endParaRPr>
                    </a:p>
                    <a:p>
                      <a:pPr marL="0" marR="0" indent="0" algn="ctr" defTabSz="914400" rtl="1" eaLnBrk="1" latinLnBrk="0" hangingPunct="1">
                        <a:lnSpc>
                          <a:spcPct val="100000"/>
                        </a:lnSpc>
                        <a:spcBef>
                          <a:spcPts val="0"/>
                        </a:spcBef>
                        <a:spcAft>
                          <a:spcPts val="0"/>
                        </a:spcAft>
                      </a:pP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الثامن</a:t>
                      </a:r>
                    </a:p>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موقف تطبيقي عن السلوك المهني للأخصائي الاجتماعي في المجال الطبي ( يطلب من الطلاب زيارة إلى أحد المؤسسات الطبية في هذا التوقيت )</a:t>
                      </a:r>
                    </a:p>
                  </a:txBody>
                  <a:tcPr marL="36576" marR="36576" marT="36576" marB="36576">
                    <a:solidFill>
                      <a:schemeClr val="bg1"/>
                    </a:solidFill>
                  </a:tcPr>
                </a:tc>
              </a:tr>
              <a:tr h="1191719">
                <a:tc>
                  <a:txBody>
                    <a:bodyPr/>
                    <a:lstStyle/>
                    <a:p>
                      <a:pPr marL="0" marR="0" indent="0" algn="ctr" defTabSz="914400" rtl="1" eaLnBrk="1" latinLnBrk="0" hangingPunct="1">
                        <a:lnSpc>
                          <a:spcPct val="100000"/>
                        </a:lnSpc>
                        <a:spcBef>
                          <a:spcPts val="0"/>
                        </a:spcBef>
                        <a:spcAft>
                          <a:spcPts val="0"/>
                        </a:spcAft>
                      </a:pP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التاسع</a:t>
                      </a:r>
                    </a:p>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 مناقشة </a:t>
                      </a: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عامة عن تقارير الطلاب و الطالبات بعد الزيارة لاحد المؤسسات الطبية </a:t>
                      </a:r>
                    </a:p>
                  </a:txBody>
                  <a:tcPr marL="36576" marR="36576" marT="36576" marB="36576">
                    <a:solidFill>
                      <a:schemeClr val="bg1"/>
                    </a:solidFill>
                  </a:tcPr>
                </a:tc>
              </a:tr>
              <a:tr h="1191719">
                <a:tc>
                  <a:txBody>
                    <a:bodyPr/>
                    <a:lstStyle/>
                    <a:p>
                      <a:pPr marL="0" marR="0" indent="0" algn="ctr"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العاشر</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موقف تطبيقي عن السلوك المهني للأخصائي الاجتماعي في المجال الطبي </a:t>
                      </a:r>
                    </a:p>
                  </a:txBody>
                  <a:tcPr marL="36576" marR="36576" marT="36576" marB="36576">
                    <a:solidFill>
                      <a:schemeClr val="bg1"/>
                    </a:solidFill>
                  </a:tcPr>
                </a:tc>
              </a:tr>
            </a:tbl>
          </a:graphicData>
        </a:graphic>
      </p:graphicFrame>
      <p:pic>
        <p:nvPicPr>
          <p:cNvPr id="7" name="Picture 5" descr="0565"/>
          <p:cNvPicPr>
            <a:picLocks noChangeAspect="1" noChangeArrowheads="1" noCrop="1"/>
          </p:cNvPicPr>
          <p:nvPr/>
        </p:nvPicPr>
        <p:blipFill>
          <a:blip r:embed="rId3"/>
          <a:srcRect/>
          <a:stretch>
            <a:fillRect/>
          </a:stretch>
        </p:blipFill>
        <p:spPr bwMode="auto">
          <a:xfrm>
            <a:off x="8285913" y="379370"/>
            <a:ext cx="731838" cy="731838"/>
          </a:xfrm>
          <a:prstGeom prst="rect">
            <a:avLst/>
          </a:prstGeom>
          <a:noFill/>
        </p:spPr>
      </p:pic>
    </p:spTree>
    <p:extLst>
      <p:ext uri="{BB962C8B-B14F-4D97-AF65-F5344CB8AC3E}">
        <p14:creationId xmlns:p14="http://schemas.microsoft.com/office/powerpoint/2010/main" val="42371219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2"/>
          <p:cNvSpPr>
            <a:spLocks noChangeArrowheads="1" noChangeShapeType="1" noTextEdit="1"/>
          </p:cNvSpPr>
          <p:nvPr/>
        </p:nvSpPr>
        <p:spPr bwMode="auto">
          <a:xfrm>
            <a:off x="971599" y="66328"/>
            <a:ext cx="7314313" cy="914400"/>
          </a:xfrm>
          <a:prstGeom prst="rect">
            <a:avLst/>
          </a:prstGeom>
          <a:solidFill>
            <a:schemeClr val="bg1">
              <a:lumMod val="95000"/>
            </a:schemeClr>
          </a:solidFill>
        </p:spPr>
        <p:txBody>
          <a:bodyPr wrap="none" fromWordArt="1">
            <a:prstTxWarp prst="textPlain">
              <a:avLst>
                <a:gd name="adj" fmla="val 50000"/>
              </a:avLst>
            </a:prstTxWarp>
          </a:bodyPr>
          <a:lstStyle/>
          <a:p>
            <a:r>
              <a:rPr lang="ar-SA" sz="1600" b="1" dirty="0">
                <a:solidFill>
                  <a:srgbClr val="C00000"/>
                </a:solidFill>
              </a:rPr>
              <a:t>تابع</a:t>
            </a:r>
            <a:r>
              <a:rPr lang="ar-SA" sz="1600" dirty="0"/>
              <a:t> </a:t>
            </a:r>
            <a:r>
              <a:rPr lang="ar-EG" sz="1600" b="1" dirty="0">
                <a:solidFill>
                  <a:srgbClr val="C00000"/>
                </a:solidFill>
              </a:rPr>
              <a:t>توزيع محاضرات مقرر </a:t>
            </a:r>
            <a:r>
              <a:rPr lang="ar-SA" sz="1600" b="1" dirty="0">
                <a:solidFill>
                  <a:srgbClr val="C00000"/>
                </a:solidFill>
              </a:rPr>
              <a:t>التدريب الميداني (1)</a:t>
            </a:r>
            <a:endParaRPr lang="ar-EG" sz="1600" dirty="0"/>
          </a:p>
        </p:txBody>
      </p:sp>
      <p:pic>
        <p:nvPicPr>
          <p:cNvPr id="52229" name="Picture 5" descr="star3"/>
          <p:cNvPicPr>
            <a:picLocks noChangeAspect="1" noChangeArrowheads="1" noCrop="1"/>
          </p:cNvPicPr>
          <p:nvPr/>
        </p:nvPicPr>
        <p:blipFill>
          <a:blip r:embed="rId2"/>
          <a:srcRect/>
          <a:stretch>
            <a:fillRect/>
          </a:stretch>
        </p:blipFill>
        <p:spPr bwMode="auto">
          <a:xfrm>
            <a:off x="1066800" y="671165"/>
            <a:ext cx="309563" cy="309563"/>
          </a:xfrm>
          <a:prstGeom prst="rect">
            <a:avLst/>
          </a:prstGeom>
          <a:noFill/>
        </p:spPr>
      </p:pic>
      <p:graphicFrame>
        <p:nvGraphicFramePr>
          <p:cNvPr id="18" name="جدول 17"/>
          <p:cNvGraphicFramePr>
            <a:graphicFrameLocks noGrp="1"/>
          </p:cNvGraphicFramePr>
          <p:nvPr>
            <p:extLst>
              <p:ext uri="{D42A27DB-BD31-4B8C-83A1-F6EECF244321}">
                <p14:modId xmlns:p14="http://schemas.microsoft.com/office/powerpoint/2010/main" val="60299234"/>
              </p:ext>
            </p:extLst>
          </p:nvPr>
        </p:nvGraphicFramePr>
        <p:xfrm>
          <a:off x="443948" y="1074594"/>
          <a:ext cx="8014252" cy="5402406"/>
        </p:xfrm>
        <a:graphic>
          <a:graphicData uri="http://schemas.openxmlformats.org/drawingml/2006/table">
            <a:tbl>
              <a:tblPr rtl="1" firstRow="1" bandRow="1">
                <a:tableStyleId>{5DA37D80-6434-44D0-A028-1B22A696006F}</a:tableStyleId>
              </a:tblPr>
              <a:tblGrid>
                <a:gridCol w="2378999"/>
                <a:gridCol w="5635253"/>
              </a:tblGrid>
              <a:tr h="1672611">
                <a:tc>
                  <a:txBody>
                    <a:bodyPr/>
                    <a:lstStyle/>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الحادي عشر</a:t>
                      </a:r>
                    </a:p>
                    <a:p>
                      <a:pPr marR="0" indent="0" algn="ctr" rtl="1">
                        <a:lnSpc>
                          <a:spcPct val="100000"/>
                        </a:lnSpc>
                        <a:spcBef>
                          <a:spcPts val="0"/>
                        </a:spcBef>
                        <a:spcAft>
                          <a:spcPts val="598"/>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R="0" indent="0" algn="just" rtl="1">
                        <a:lnSpc>
                          <a:spcPct val="100000"/>
                        </a:lnSpc>
                        <a:spcBef>
                          <a:spcPts val="0"/>
                        </a:spcBef>
                        <a:spcAft>
                          <a:spcPts val="598"/>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موقف تطبيقي عن مهارة المناقشة الجماعية  في المجال الاجتماعي </a:t>
                      </a:r>
                      <a:r>
                        <a:rPr lang="ar-SA" sz="3200" b="1" kern="1200" dirty="0">
                          <a:solidFill>
                            <a:srgbClr val="FF0000"/>
                          </a:solidFill>
                          <a:effectLst>
                            <a:outerShdw blurRad="38100" dist="38100" dir="2700000" algn="tl">
                              <a:srgbClr val="000000">
                                <a:alpha val="43137"/>
                              </a:srgbClr>
                            </a:outerShdw>
                          </a:effectLst>
                          <a:latin typeface="+mn-lt"/>
                          <a:ea typeface="+mn-ea"/>
                          <a:cs typeface="DecoType Naskh" pitchFamily="2" charset="-78"/>
                        </a:rPr>
                        <a:t>( يطلب من الطلاب زيارة الى احد المؤسسات الاجتماعية  في هذا التوقيت )</a:t>
                      </a:r>
                    </a:p>
                  </a:txBody>
                  <a:tcPr marL="36576" marR="36576" marT="36576" marB="36576">
                    <a:solidFill>
                      <a:schemeClr val="bg1"/>
                    </a:solidFill>
                  </a:tcPr>
                </a:tc>
              </a:tr>
              <a:tr h="684843">
                <a:tc>
                  <a:txBody>
                    <a:bodyPr/>
                    <a:lstStyle/>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الثاني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عشر</a:t>
                      </a:r>
                      <a:endPar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endParaRPr>
                    </a:p>
                  </a:txBody>
                  <a:tcPr marL="36576" marR="36576" marT="36576" marB="36576">
                    <a:solidFill>
                      <a:schemeClr val="accent5">
                        <a:lumMod val="20000"/>
                        <a:lumOff val="80000"/>
                      </a:schemeClr>
                    </a:solidFill>
                  </a:tcPr>
                </a:tc>
                <a:tc>
                  <a:txBody>
                    <a:bodyPr/>
                    <a:lstStyle/>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موقف تطبيقي عن مهارة التسجيل </a:t>
                      </a:r>
                    </a:p>
                  </a:txBody>
                  <a:tcPr marL="36576" marR="36576" marT="36576" marB="36576">
                    <a:solidFill>
                      <a:schemeClr val="bg1"/>
                    </a:solidFill>
                  </a:tcPr>
                </a:tc>
              </a:tr>
              <a:tr h="1400075">
                <a:tc>
                  <a:txBody>
                    <a:bodyPr/>
                    <a:lstStyle/>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الثالث عشر </a:t>
                      </a:r>
                    </a:p>
                    <a:p>
                      <a:pPr marR="0" indent="0" algn="just" rtl="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R="0" indent="0" algn="just" rtl="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مناقشة عامة عن تقارير الطلاب والطالبات بعد الزيارة لاحد المؤسسات الاجتماعية </a:t>
                      </a:r>
                    </a:p>
                  </a:txBody>
                  <a:tcPr marL="36576" marR="36576" marT="36576" marB="36576">
                    <a:solidFill>
                      <a:schemeClr val="bg1"/>
                    </a:solidFill>
                  </a:tcPr>
                </a:tc>
              </a:tr>
              <a:tr h="657325">
                <a:tc>
                  <a:txBody>
                    <a:bodyPr/>
                    <a:lstStyle/>
                    <a:p>
                      <a:pPr marL="0" marR="0" indent="0" algn="just"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الرابع </a:t>
                      </a:r>
                      <a:r>
                        <a:rPr lang="ar-EG"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عش</a:t>
                      </a:r>
                      <a:r>
                        <a:rPr lang="ar-SA"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ر</a:t>
                      </a: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SA"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مراجعة نهائية عن المقرر </a:t>
                      </a:r>
                    </a:p>
                  </a:txBody>
                  <a:tcPr marL="36576" marR="36576" marT="36576" marB="36576">
                    <a:solidFill>
                      <a:schemeClr val="bg1"/>
                    </a:solidFill>
                  </a:tcPr>
                </a:tc>
              </a:tr>
              <a:tr h="685800">
                <a:tc>
                  <a:txBody>
                    <a:bodyPr/>
                    <a:lstStyle/>
                    <a:p>
                      <a:pPr marL="0" marR="0" indent="0" algn="just" defTabSz="914400" rtl="1" eaLnBrk="1" latinLnBrk="0" hangingPunct="1">
                        <a:lnSpc>
                          <a:spcPct val="100000"/>
                        </a:lnSpc>
                        <a:spcBef>
                          <a:spcPts val="0"/>
                        </a:spcBef>
                        <a:spcAft>
                          <a:spcPts val="0"/>
                        </a:spcAft>
                      </a:pPr>
                      <a:r>
                        <a:rPr lang="ar-EG" sz="28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الأسبوع  الخامس عشر</a:t>
                      </a:r>
                    </a:p>
                    <a:p>
                      <a:pPr marL="0" marR="0" indent="0" algn="just" defTabSz="914400" rtl="1" eaLnBrk="1" latinLnBrk="0" hangingPunct="1">
                        <a:lnSpc>
                          <a:spcPct val="100000"/>
                        </a:lnSpc>
                        <a:spcBef>
                          <a:spcPts val="0"/>
                        </a:spcBef>
                        <a:spcAft>
                          <a:spcPts val="0"/>
                        </a:spcAft>
                      </a:pPr>
                      <a:r>
                        <a:rPr lang="ar-EG"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p>
                  </a:txBody>
                  <a:tcPr marL="36576" marR="36576" marT="36576" marB="36576">
                    <a:solidFill>
                      <a:schemeClr val="accent5">
                        <a:lumMod val="20000"/>
                        <a:lumOff val="80000"/>
                      </a:schemeClr>
                    </a:solidFill>
                  </a:tcPr>
                </a:tc>
                <a:tc>
                  <a:txBody>
                    <a:bodyPr/>
                    <a:lstStyle/>
                    <a:p>
                      <a:pPr marL="0" marR="0" indent="0" algn="just" defTabSz="914400" rtl="1" eaLnBrk="1" latinLnBrk="0" hangingPunct="1">
                        <a:lnSpc>
                          <a:spcPct val="100000"/>
                        </a:lnSpc>
                        <a:spcBef>
                          <a:spcPts val="0"/>
                        </a:spcBef>
                        <a:spcAft>
                          <a:spcPts val="0"/>
                        </a:spcAft>
                      </a:pP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SA" sz="3200" b="1" kern="1200" dirty="0" smtClean="0">
                          <a:solidFill>
                            <a:schemeClr val="tx1"/>
                          </a:solidFill>
                          <a:effectLst>
                            <a:outerShdw blurRad="38100" dist="38100" dir="2700000" algn="tl">
                              <a:srgbClr val="000000">
                                <a:alpha val="43137"/>
                              </a:srgbClr>
                            </a:outerShdw>
                          </a:effectLst>
                          <a:latin typeface="+mn-lt"/>
                          <a:ea typeface="+mn-ea"/>
                          <a:cs typeface="DecoType Naskh" pitchFamily="2" charset="-78"/>
                        </a:rPr>
                        <a:t>- </a:t>
                      </a:r>
                      <a:r>
                        <a:rPr lang="ar-SA" sz="3200" b="1" kern="1200" dirty="0">
                          <a:solidFill>
                            <a:schemeClr val="tx1"/>
                          </a:solidFill>
                          <a:effectLst>
                            <a:outerShdw blurRad="38100" dist="38100" dir="2700000" algn="tl">
                              <a:srgbClr val="000000">
                                <a:alpha val="43137"/>
                              </a:srgbClr>
                            </a:outerShdw>
                          </a:effectLst>
                          <a:latin typeface="+mn-lt"/>
                          <a:ea typeface="+mn-ea"/>
                          <a:cs typeface="DecoType Naskh" pitchFamily="2" charset="-78"/>
                        </a:rPr>
                        <a:t>تابع المراجعة النهائية عن المقرر </a:t>
                      </a:r>
                    </a:p>
                  </a:txBody>
                  <a:tcPr marL="36576" marR="36576" marT="36576" marB="36576">
                    <a:solidFill>
                      <a:schemeClr val="bg1"/>
                    </a:solidFill>
                  </a:tcPr>
                </a:tc>
              </a:tr>
            </a:tbl>
          </a:graphicData>
        </a:graphic>
      </p:graphicFrame>
      <p:pic>
        <p:nvPicPr>
          <p:cNvPr id="7" name="Picture 5" descr="0565"/>
          <p:cNvPicPr>
            <a:picLocks noChangeAspect="1" noChangeArrowheads="1" noCrop="1"/>
          </p:cNvPicPr>
          <p:nvPr/>
        </p:nvPicPr>
        <p:blipFill>
          <a:blip r:embed="rId3"/>
          <a:srcRect/>
          <a:stretch>
            <a:fillRect/>
          </a:stretch>
        </p:blipFill>
        <p:spPr bwMode="auto">
          <a:xfrm>
            <a:off x="8285913" y="379370"/>
            <a:ext cx="731838" cy="731838"/>
          </a:xfrm>
          <a:prstGeom prst="rect">
            <a:avLst/>
          </a:prstGeom>
          <a:noFill/>
        </p:spPr>
      </p:pic>
    </p:spTree>
    <p:extLst>
      <p:ext uri="{BB962C8B-B14F-4D97-AF65-F5344CB8AC3E}">
        <p14:creationId xmlns:p14="http://schemas.microsoft.com/office/powerpoint/2010/main" val="34431808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marL="542925" indent="-542925">
              <a:lnSpc>
                <a:spcPct val="140000"/>
              </a:lnSpc>
              <a:spcBef>
                <a:spcPct val="20000"/>
              </a:spcBef>
            </a:pP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أولاً: ماهية 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457200" y="1143000"/>
            <a:ext cx="8153400" cy="4983163"/>
          </a:xfrm>
        </p:spPr>
        <p:txBody>
          <a:bodyPr>
            <a:noAutofit/>
          </a:bodyPr>
          <a:lstStyle/>
          <a:p>
            <a:pPr algn="just" rtl="1">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تعددت وجهات النظر حول تعريف التدريب الميداني وسوف نعرض بعضها كما يلي:-</a:t>
            </a:r>
            <a:endParaRPr lang="en-US" sz="3600" b="1" dirty="0">
              <a:effectLst>
                <a:outerShdw blurRad="38100" dist="38100" dir="2700000" algn="tl">
                  <a:srgbClr val="000000">
                    <a:alpha val="43137"/>
                  </a:srgbClr>
                </a:outerShdw>
              </a:effectLst>
              <a:cs typeface="DecoType Naskh" panose="02010400000000000000" pitchFamily="2" charset="-78"/>
            </a:endParaRPr>
          </a:p>
          <a:p>
            <a:pPr lvl="0" algn="just" rtl="1">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التدريب الميداني هو : عملية </a:t>
            </a:r>
            <a:r>
              <a:rPr lang="ar-SA" sz="3600" b="1" dirty="0">
                <a:effectLst>
                  <a:outerShdw blurRad="38100" dist="38100" dir="2700000" algn="tl">
                    <a:srgbClr val="000000">
                      <a:alpha val="43137"/>
                    </a:srgbClr>
                  </a:outerShdw>
                </a:effectLst>
                <a:cs typeface="DecoType Naskh" panose="02010400000000000000" pitchFamily="2" charset="-78"/>
              </a:rPr>
              <a:t>الممارسة التي يتم من خلالها إعداد الفرد في أي مجال من المجالات للقيام بأدوار معينة بطريقة أفضل من خلال اكتساب الخبرات والمهارات والمعرفة وتكوين الاتجاهات السليمة  نحو المهنة </a:t>
            </a:r>
            <a:r>
              <a:rPr lang="ar-SA" sz="3600" b="1" dirty="0" smtClean="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en-US" sz="3600"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13653332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ماهية </a:t>
            </a: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457200" y="1143000"/>
            <a:ext cx="8153400" cy="4983163"/>
          </a:xfrm>
        </p:spPr>
        <p:txBody>
          <a:bodyPr>
            <a:noAutofit/>
          </a:bodyPr>
          <a:lstStyle/>
          <a:p>
            <a:pPr algn="just" rtl="1">
              <a:lnSpc>
                <a:spcPct val="150000"/>
              </a:lnSpc>
            </a:pPr>
            <a:r>
              <a:rPr lang="ar-SA" b="1" dirty="0" smtClean="0">
                <a:effectLst>
                  <a:outerShdw blurRad="38100" dist="38100" dir="2700000" algn="tl">
                    <a:srgbClr val="000000">
                      <a:alpha val="43137"/>
                    </a:srgbClr>
                  </a:outerShdw>
                </a:effectLst>
                <a:cs typeface="DecoType Naskh" panose="02010400000000000000" pitchFamily="2" charset="-78"/>
              </a:rPr>
              <a:t>أو </a:t>
            </a:r>
            <a:r>
              <a:rPr lang="ar-SA" b="1" dirty="0">
                <a:effectLst>
                  <a:outerShdw blurRad="38100" dist="38100" dir="2700000" algn="tl">
                    <a:srgbClr val="000000">
                      <a:alpha val="43137"/>
                    </a:srgbClr>
                  </a:outerShdw>
                </a:effectLst>
                <a:cs typeface="DecoType Naskh" panose="02010400000000000000" pitchFamily="2" charset="-78"/>
              </a:rPr>
              <a:t>هو العملية التي تتم في المؤسسات الاجتماعية لتأهيل الطلاب لممارسة المهنة من خلال تزويدهم بالمعلومات والمعارف المهنية واكتسابهم المهارات المرتبطة </a:t>
            </a:r>
            <a:r>
              <a:rPr lang="ar-SA" b="1" dirty="0" smtClean="0">
                <a:effectLst>
                  <a:outerShdw blurRad="38100" dist="38100" dir="2700000" algn="tl">
                    <a:srgbClr val="000000">
                      <a:alpha val="43137"/>
                    </a:srgbClr>
                  </a:outerShdw>
                </a:effectLst>
                <a:cs typeface="DecoType Naskh" panose="02010400000000000000" pitchFamily="2" charset="-78"/>
              </a:rPr>
              <a:t>بالمهنة.</a:t>
            </a:r>
          </a:p>
          <a:p>
            <a:pPr lvl="0" algn="just">
              <a:lnSpc>
                <a:spcPct val="150000"/>
              </a:lnSpc>
            </a:pPr>
            <a:r>
              <a:rPr lang="ar-SA" b="1" dirty="0" smtClean="0">
                <a:effectLst>
                  <a:outerShdw blurRad="38100" dist="38100" dir="2700000" algn="tl">
                    <a:srgbClr val="000000">
                      <a:alpha val="43137"/>
                    </a:srgbClr>
                  </a:outerShdw>
                </a:effectLst>
                <a:cs typeface="DecoType Naskh" panose="02010400000000000000" pitchFamily="2" charset="-78"/>
              </a:rPr>
              <a:t>العملية التي تتيح الفرصة لتكوين الشخصية المهنية للطالب لاكتساب الخبرة العملية بعد الإشراف المهني لاكتشاف القيم والمهارات والاتجاهات وإعطاء الطالب الفرصة لتطبيق ما تعلمه من معارف نظرية باعتباره جزء أساسي لمنهج تعليم علم الاجتماع والخدمة الاجتماعية.  </a:t>
            </a:r>
            <a:endParaRPr lang="en-US"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16834479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153400" cy="5059363"/>
          </a:xfrm>
        </p:spPr>
        <p:txBody>
          <a:bodyPr>
            <a:noAutofit/>
          </a:bodyPr>
          <a:lstStyle/>
          <a:p>
            <a:pPr algn="just">
              <a:lnSpc>
                <a:spcPct val="160000"/>
              </a:lnSpc>
            </a:pPr>
            <a:r>
              <a:rPr lang="ar-SA" sz="3600" b="1" dirty="0" smtClean="0">
                <a:effectLst>
                  <a:outerShdw blurRad="38100" dist="38100" dir="2700000" algn="tl">
                    <a:srgbClr val="000000">
                      <a:alpha val="43137"/>
                    </a:srgbClr>
                  </a:outerShdw>
                </a:effectLst>
                <a:cs typeface="DecoType Naskh" panose="02010400000000000000" pitchFamily="2" charset="-78"/>
              </a:rPr>
              <a:t>العملية </a:t>
            </a:r>
            <a:r>
              <a:rPr lang="ar-SA" sz="3600" b="1" dirty="0">
                <a:effectLst>
                  <a:outerShdw blurRad="38100" dist="38100" dir="2700000" algn="tl">
                    <a:srgbClr val="000000">
                      <a:alpha val="43137"/>
                    </a:srgbClr>
                  </a:outerShdw>
                </a:effectLst>
                <a:cs typeface="DecoType Naskh" panose="02010400000000000000" pitchFamily="2" charset="-78"/>
              </a:rPr>
              <a:t>التي تهدف إلى مساعدة الطالب على التعرف على ممارسة العمل الاجتماعي في مجموعة متنوعة من </a:t>
            </a:r>
            <a:r>
              <a:rPr lang="ar-SA" sz="3600" b="1" dirty="0" smtClean="0">
                <a:effectLst>
                  <a:outerShdw blurRad="38100" dist="38100" dir="2700000" algn="tl">
                    <a:srgbClr val="000000">
                      <a:alpha val="43137"/>
                    </a:srgbClr>
                  </a:outerShdw>
                </a:effectLst>
                <a:cs typeface="DecoType Naskh" panose="02010400000000000000" pitchFamily="2" charset="-78"/>
              </a:rPr>
              <a:t>المجالات، بما </a:t>
            </a:r>
            <a:r>
              <a:rPr lang="ar-SA" sz="3600" b="1" dirty="0">
                <a:effectLst>
                  <a:outerShdw blurRad="38100" dist="38100" dir="2700000" algn="tl">
                    <a:srgbClr val="000000">
                      <a:alpha val="43137"/>
                    </a:srgbClr>
                  </a:outerShdw>
                </a:effectLst>
                <a:cs typeface="DecoType Naskh" panose="02010400000000000000" pitchFamily="2" charset="-78"/>
              </a:rPr>
              <a:t>في ذلك الخدمات التي تقدمها الدولة من تعليم، والرعاية الصحية، والوكالات المتخصصة، والممارسات التطوعية والهيئات غير الهادفة للربح، وشركات القطاع الخاص. </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ماهية </a:t>
            </a: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925470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algn="just">
              <a:lnSpc>
                <a:spcPct val="160000"/>
              </a:lnSpc>
            </a:pPr>
            <a:r>
              <a:rPr lang="ar-SA" b="1" dirty="0"/>
              <a:t> </a:t>
            </a:r>
            <a:r>
              <a:rPr lang="ar-SA" sz="3600" b="1" dirty="0">
                <a:effectLst>
                  <a:outerShdw blurRad="38100" dist="38100" dir="2700000" algn="tl">
                    <a:srgbClr val="000000">
                      <a:alpha val="43137"/>
                    </a:srgbClr>
                  </a:outerShdw>
                </a:effectLst>
                <a:cs typeface="DecoType Naskh" panose="02010400000000000000" pitchFamily="2" charset="-78"/>
              </a:rPr>
              <a:t>بحيث يتكون لدى الطالب رؤية واضحة عن </a:t>
            </a:r>
            <a:r>
              <a:rPr lang="ar-SA" sz="3600" b="1" dirty="0" smtClean="0">
                <a:effectLst>
                  <a:outerShdw blurRad="38100" dist="38100" dir="2700000" algn="tl">
                    <a:srgbClr val="000000">
                      <a:alpha val="43137"/>
                    </a:srgbClr>
                  </a:outerShdw>
                </a:effectLst>
                <a:cs typeface="DecoType Naskh" panose="02010400000000000000" pitchFamily="2" charset="-78"/>
              </a:rPr>
              <a:t>دور الأخصائيين </a:t>
            </a:r>
            <a:r>
              <a:rPr lang="ar-SA" sz="3600" b="1" dirty="0">
                <a:effectLst>
                  <a:outerShdw blurRad="38100" dist="38100" dir="2700000" algn="tl">
                    <a:srgbClr val="000000">
                      <a:alpha val="43137"/>
                    </a:srgbClr>
                  </a:outerShdw>
                </a:effectLst>
                <a:cs typeface="DecoType Naskh" panose="02010400000000000000" pitchFamily="2" charset="-78"/>
              </a:rPr>
              <a:t>الاجتماعيين في المؤسسات المختلفة، الذي يعد ضروريا حيث يمكّن الحكومات والمدارس ومؤسسات الرعاية الصحية والجمعيات الأهلية من تنفيذ أدوارهم من </a:t>
            </a:r>
            <a:r>
              <a:rPr lang="ar-SA" sz="3600" b="1" dirty="0" smtClean="0">
                <a:effectLst>
                  <a:outerShdw blurRad="38100" dist="38100" dir="2700000" algn="tl">
                    <a:srgbClr val="000000">
                      <a:alpha val="43137"/>
                    </a:srgbClr>
                  </a:outerShdw>
                </a:effectLst>
                <a:cs typeface="DecoType Naskh" panose="02010400000000000000" pitchFamily="2" charset="-78"/>
              </a:rPr>
              <a:t>ناحية، </a:t>
            </a:r>
            <a:r>
              <a:rPr lang="ar-SA" sz="3600" b="1" dirty="0">
                <a:effectLst>
                  <a:outerShdw blurRad="38100" dist="38100" dir="2700000" algn="tl">
                    <a:srgbClr val="000000">
                      <a:alpha val="43137"/>
                    </a:srgbClr>
                  </a:outerShdw>
                </a:effectLst>
                <a:cs typeface="DecoType Naskh" panose="02010400000000000000" pitchFamily="2" charset="-78"/>
              </a:rPr>
              <a:t>ولصيانة وتعزيز الممارسات الجيدة للعمل الاجتماعي، ضمن إطار المسؤولية الأخلاقية </a:t>
            </a:r>
            <a:r>
              <a:rPr lang="ar-SA" sz="3600" b="1" dirty="0" smtClean="0">
                <a:effectLst>
                  <a:outerShdw blurRad="38100" dist="38100" dir="2700000" algn="tl">
                    <a:srgbClr val="000000">
                      <a:alpha val="43137"/>
                    </a:srgbClr>
                  </a:outerShdw>
                </a:effectLst>
                <a:cs typeface="DecoType Naskh" panose="02010400000000000000" pitchFamily="2" charset="-78"/>
              </a:rPr>
              <a:t>والاجتماعية </a:t>
            </a:r>
            <a:r>
              <a:rPr lang="ar-SA" sz="3600" b="1" dirty="0">
                <a:effectLst>
                  <a:outerShdw blurRad="38100" dist="38100" dir="2700000" algn="tl">
                    <a:srgbClr val="000000">
                      <a:alpha val="43137"/>
                    </a:srgbClr>
                  </a:outerShdw>
                </a:effectLst>
                <a:cs typeface="DecoType Naskh" panose="02010400000000000000" pitchFamily="2" charset="-78"/>
              </a:rPr>
              <a:t>من ناحية </a:t>
            </a:r>
            <a:r>
              <a:rPr lang="ar-SA" sz="3600" b="1" dirty="0" smtClean="0">
                <a:effectLst>
                  <a:outerShdw blurRad="38100" dist="38100" dir="2700000" algn="tl">
                    <a:srgbClr val="000000">
                      <a:alpha val="43137"/>
                    </a:srgbClr>
                  </a:outerShdw>
                </a:effectLst>
                <a:cs typeface="DecoType Naskh" panose="02010400000000000000" pitchFamily="2" charset="-78"/>
              </a:rPr>
              <a:t>أخرى.</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ماهية </a:t>
            </a: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966239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algn="just">
              <a:lnSpc>
                <a:spcPct val="140000"/>
              </a:lnSpc>
            </a:pPr>
            <a:r>
              <a:rPr lang="ar-SA" sz="3600" b="1" dirty="0">
                <a:effectLst>
                  <a:outerShdw blurRad="38100" dist="38100" dir="2700000" algn="tl">
                    <a:srgbClr val="000000">
                      <a:alpha val="43137"/>
                    </a:srgbClr>
                  </a:outerShdw>
                </a:effectLst>
                <a:cs typeface="DecoType Naskh" panose="02010400000000000000" pitchFamily="2" charset="-78"/>
              </a:rPr>
              <a:t>العملية التي تعمل على إتاحة الفرصة للطالب لتطبيق مفاهيم ونظريات الخدمة الاجتماعية تحت إشراف مدرب مؤهل، بما يسمح للطلاب اكتساب المهارات والخبرات مع المؤسسات </a:t>
            </a:r>
            <a:r>
              <a:rPr lang="ar-SA" sz="3600" b="1" dirty="0" smtClean="0">
                <a:effectLst>
                  <a:outerShdw blurRad="38100" dist="38100" dir="2700000" algn="tl">
                    <a:srgbClr val="000000">
                      <a:alpha val="43137"/>
                    </a:srgbClr>
                  </a:outerShdw>
                </a:effectLst>
                <a:cs typeface="DecoType Naskh" panose="02010400000000000000" pitchFamily="2" charset="-78"/>
              </a:rPr>
              <a:t>المختلفة، وتطوير </a:t>
            </a:r>
            <a:r>
              <a:rPr lang="ar-SA" sz="3600" b="1" dirty="0">
                <a:effectLst>
                  <a:outerShdw blurRad="38100" dist="38100" dir="2700000" algn="tl">
                    <a:srgbClr val="000000">
                      <a:alpha val="43137"/>
                    </a:srgbClr>
                  </a:outerShdw>
                </a:effectLst>
                <a:cs typeface="DecoType Naskh" panose="02010400000000000000" pitchFamily="2" charset="-78"/>
              </a:rPr>
              <a:t>الكفاءة في الممارسة النفسية والاجتماعية والمجتمع من خلال التدخل والتقييم والتخطيط داخل مؤسسات </a:t>
            </a:r>
            <a:r>
              <a:rPr lang="ar-SA" sz="3600" b="1" dirty="0" smtClean="0">
                <a:effectLst>
                  <a:outerShdw blurRad="38100" dist="38100" dir="2700000" algn="tl">
                    <a:srgbClr val="000000">
                      <a:alpha val="43137"/>
                    </a:srgbClr>
                  </a:outerShdw>
                </a:effectLst>
                <a:cs typeface="DecoType Naskh" panose="02010400000000000000" pitchFamily="2" charset="-78"/>
              </a:rPr>
              <a:t>المجتمع، </a:t>
            </a:r>
            <a:r>
              <a:rPr lang="ar-SA" sz="3600" b="1" dirty="0">
                <a:effectLst>
                  <a:outerShdw blurRad="38100" dist="38100" dir="2700000" algn="tl">
                    <a:srgbClr val="000000">
                      <a:alpha val="43137"/>
                    </a:srgbClr>
                  </a:outerShdw>
                </a:effectLst>
                <a:cs typeface="DecoType Naskh" panose="02010400000000000000" pitchFamily="2" charset="-78"/>
              </a:rPr>
              <a:t>وقد تشمل العمل مع الأفراد والجماعات والمنظمات والأسر والمجتمعات </a:t>
            </a:r>
            <a:r>
              <a:rPr lang="ar-SA" sz="3600" b="1" dirty="0" smtClean="0">
                <a:effectLst>
                  <a:outerShdw blurRad="38100" dist="38100" dir="2700000" algn="tl">
                    <a:srgbClr val="000000">
                      <a:alpha val="43137"/>
                    </a:srgbClr>
                  </a:outerShdw>
                </a:effectLst>
                <a:cs typeface="DecoType Naskh" panose="02010400000000000000" pitchFamily="2" charset="-78"/>
              </a:rPr>
              <a:t>المحلية. </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ماهية </a:t>
            </a: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6806729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0"/>
            <a:ext cx="8229600" cy="4876800"/>
          </a:xfrm>
        </p:spPr>
        <p:txBody>
          <a:bodyPr>
            <a:normAutofit/>
          </a:bodyPr>
          <a:lstStyle/>
          <a:p>
            <a:pPr algn="just">
              <a:lnSpc>
                <a:spcPct val="140000"/>
              </a:lnSpc>
            </a:pPr>
            <a:r>
              <a:rPr lang="ar-SA" sz="3600" b="1" dirty="0">
                <a:effectLst>
                  <a:outerShdw blurRad="38100" dist="38100" dir="2700000" algn="tl">
                    <a:srgbClr val="000000">
                      <a:alpha val="43137"/>
                    </a:srgbClr>
                  </a:outerShdw>
                </a:effectLst>
                <a:cs typeface="DecoType Naskh" panose="02010400000000000000" pitchFamily="2" charset="-78"/>
              </a:rPr>
              <a:t>نشاط مخطط يهدف إلى وضع الطلاب في المؤسسات التي تقدم الخدمات الإنسانية لممارسة العمل الاجتماعي المهني، وتنمية قدراتهم على بناء ثقافة العمل الاجتماعي المهني </a:t>
            </a:r>
            <a:r>
              <a:rPr lang="ar-SA" sz="3600" b="1" dirty="0" smtClean="0">
                <a:effectLst>
                  <a:outerShdw blurRad="38100" dist="38100" dir="2700000" algn="tl">
                    <a:srgbClr val="000000">
                      <a:alpha val="43137"/>
                    </a:srgbClr>
                  </a:outerShdw>
                </a:effectLst>
                <a:cs typeface="DecoType Naskh" panose="02010400000000000000" pitchFamily="2" charset="-78"/>
              </a:rPr>
              <a:t>وتدريبهم </a:t>
            </a:r>
            <a:r>
              <a:rPr lang="ar-SA" sz="3600" b="1" dirty="0">
                <a:effectLst>
                  <a:outerShdw blurRad="38100" dist="38100" dir="2700000" algn="tl">
                    <a:srgbClr val="000000">
                      <a:alpha val="43137"/>
                    </a:srgbClr>
                  </a:outerShdw>
                </a:effectLst>
                <a:cs typeface="DecoType Naskh" panose="02010400000000000000" pitchFamily="2" charset="-78"/>
              </a:rPr>
              <a:t>على ممارسة العمل الاجتماعي بما يتضمنه من  التطبيق المهني لقيمة العمل ومبادئه </a:t>
            </a:r>
            <a:r>
              <a:rPr lang="ar-SA" sz="3600" b="1" dirty="0" smtClean="0">
                <a:effectLst>
                  <a:outerShdw blurRad="38100" dist="38100" dir="2700000" algn="tl">
                    <a:srgbClr val="000000">
                      <a:alpha val="43137"/>
                    </a:srgbClr>
                  </a:outerShdw>
                </a:effectLst>
                <a:cs typeface="DecoType Naskh" panose="02010400000000000000" pitchFamily="2" charset="-78"/>
              </a:rPr>
              <a:t>وتقنياته.</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ماهية </a:t>
            </a:r>
            <a:r>
              <a:rPr lang="ar-SA"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40048904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nSpc>
                <a:spcPct val="140000"/>
              </a:lnSpc>
              <a:spcBef>
                <a:spcPct val="20000"/>
              </a:spcBef>
            </a:pP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ثانياً: أهداف 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457200" y="1143000"/>
            <a:ext cx="8229600" cy="4525963"/>
          </a:xfrm>
        </p:spPr>
        <p:txBody>
          <a:bodyPr>
            <a:noAutofit/>
          </a:bodyPr>
          <a:lstStyle/>
          <a:p>
            <a:pPr algn="just">
              <a:lnSpc>
                <a:spcPct val="140000"/>
              </a:lnSpc>
            </a:pPr>
            <a:r>
              <a:rPr lang="ar-SA" sz="3600" b="1" dirty="0">
                <a:effectLst>
                  <a:outerShdw blurRad="38100" dist="38100" dir="2700000" algn="tl">
                    <a:srgbClr val="000000">
                      <a:alpha val="43137"/>
                    </a:srgbClr>
                  </a:outerShdw>
                </a:effectLst>
                <a:cs typeface="DecoType Naskh" panose="02010400000000000000" pitchFamily="2" charset="-78"/>
              </a:rPr>
              <a:t>يمثل التدريب الميداني حجر الزاوية في مجال إعداد الأخصائي الاجتماعي </a:t>
            </a:r>
            <a:r>
              <a:rPr lang="ar-SA" sz="3600" b="1" dirty="0" smtClean="0">
                <a:effectLst>
                  <a:outerShdw blurRad="38100" dist="38100" dir="2700000" algn="tl">
                    <a:srgbClr val="000000">
                      <a:alpha val="43137"/>
                    </a:srgbClr>
                  </a:outerShdw>
                </a:effectLst>
                <a:cs typeface="DecoType Naskh" panose="02010400000000000000" pitchFamily="2" charset="-78"/>
              </a:rPr>
              <a:t>نظراً </a:t>
            </a:r>
            <a:r>
              <a:rPr lang="ar-SA" sz="3600" b="1" dirty="0">
                <a:effectLst>
                  <a:outerShdw blurRad="38100" dist="38100" dir="2700000" algn="tl">
                    <a:srgbClr val="000000">
                      <a:alpha val="43137"/>
                    </a:srgbClr>
                  </a:outerShdw>
                </a:effectLst>
                <a:cs typeface="DecoType Naskh" panose="02010400000000000000" pitchFamily="2" charset="-78"/>
              </a:rPr>
              <a:t>لكونه يساهم مساهمة فعالة في تنمية الشخصية المهنية للطلاب من خلال تحقيقه عدد من الأهداف التي تتحقق سواء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مجال الخدمة الاجتماعية بوجه عام من </a:t>
            </a:r>
            <a:r>
              <a:rPr lang="ar-SA" sz="3600" b="1" dirty="0" smtClean="0">
                <a:effectLst>
                  <a:outerShdw blurRad="38100" dist="38100" dir="2700000" algn="tl">
                    <a:srgbClr val="000000">
                      <a:alpha val="43137"/>
                    </a:srgbClr>
                  </a:outerShdw>
                </a:effectLst>
                <a:cs typeface="DecoType Naskh" panose="02010400000000000000" pitchFamily="2" charset="-78"/>
              </a:rPr>
              <a:t>جهة، </a:t>
            </a:r>
            <a:r>
              <a:rPr lang="ar-SA" sz="3600" b="1" dirty="0">
                <a:effectLst>
                  <a:outerShdw blurRad="38100" dist="38100" dir="2700000" algn="tl">
                    <a:srgbClr val="000000">
                      <a:alpha val="43137"/>
                    </a:srgbClr>
                  </a:outerShdw>
                </a:effectLst>
                <a:cs typeface="DecoType Naskh" panose="02010400000000000000" pitchFamily="2" charset="-78"/>
              </a:rPr>
              <a:t>وفي المجال المدرسي بوجه خاص من جهة </a:t>
            </a:r>
            <a:r>
              <a:rPr lang="ar-SA" sz="3600" b="1" dirty="0" smtClean="0">
                <a:effectLst>
                  <a:outerShdw blurRad="38100" dist="38100" dir="2700000" algn="tl">
                    <a:srgbClr val="000000">
                      <a:alpha val="43137"/>
                    </a:srgbClr>
                  </a:outerShdw>
                </a:effectLst>
                <a:cs typeface="DecoType Naskh" panose="02010400000000000000" pitchFamily="2" charset="-78"/>
              </a:rPr>
              <a:t>ثانية، </a:t>
            </a:r>
            <a:r>
              <a:rPr lang="ar-SA" sz="3600" b="1" dirty="0">
                <a:effectLst>
                  <a:outerShdw blurRad="38100" dist="38100" dir="2700000" algn="tl">
                    <a:srgbClr val="000000">
                      <a:alpha val="43137"/>
                    </a:srgbClr>
                  </a:outerShdw>
                </a:effectLst>
                <a:cs typeface="DecoType Naskh" panose="02010400000000000000" pitchFamily="2" charset="-78"/>
              </a:rPr>
              <a:t>كما يحقق أيضاً عدد من الأهداف تتمثل في ربط الجانب النظري بالجانب التطبيقي من جهة </a:t>
            </a:r>
            <a:r>
              <a:rPr lang="ar-SA" sz="3600" b="1" dirty="0" smtClean="0">
                <a:effectLst>
                  <a:outerShdw blurRad="38100" dist="38100" dir="2700000" algn="tl">
                    <a:srgbClr val="000000">
                      <a:alpha val="43137"/>
                    </a:srgbClr>
                  </a:outerShdw>
                </a:effectLst>
                <a:cs typeface="DecoType Naskh" panose="02010400000000000000" pitchFamily="2" charset="-78"/>
              </a:rPr>
              <a:t>ثالثة. </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16198815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524000"/>
            <a:ext cx="8229600" cy="4876800"/>
          </a:xfrm>
        </p:spPr>
        <p:txBody>
          <a:bodyPr>
            <a:noAutofit/>
          </a:bodyPr>
          <a:lstStyle/>
          <a:p>
            <a:pPr marL="0" indent="0" algn="just">
              <a:lnSpc>
                <a:spcPct val="140000"/>
              </a:lnSpc>
              <a:buNone/>
            </a:pPr>
            <a:r>
              <a:rPr lang="ar-SA" b="1" dirty="0">
                <a:solidFill>
                  <a:srgbClr val="0070C0"/>
                </a:solidFill>
                <a:effectLst>
                  <a:outerShdw blurRad="38100" dist="38100" dir="2700000" algn="tl">
                    <a:srgbClr val="000000">
                      <a:alpha val="43137"/>
                    </a:srgbClr>
                  </a:outerShdw>
                </a:effectLst>
                <a:cs typeface="DecoType Naskh" panose="02010400000000000000" pitchFamily="2" charset="-78"/>
              </a:rPr>
              <a:t>وفيما يلي عرض لتلك الأهداف :</a:t>
            </a:r>
          </a:p>
          <a:p>
            <a:pPr algn="just">
              <a:lnSpc>
                <a:spcPct val="140000"/>
              </a:lnSpc>
            </a:pP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أولاً</a:t>
            </a:r>
            <a:r>
              <a:rPr lang="ar-SA" b="1" dirty="0">
                <a:effectLst>
                  <a:outerShdw blurRad="38100" dist="38100" dir="2700000" algn="tl">
                    <a:srgbClr val="000000">
                      <a:alpha val="43137"/>
                    </a:srgbClr>
                  </a:outerShdw>
                </a:effectLst>
                <a:cs typeface="DecoType Naskh" panose="02010400000000000000" pitchFamily="2" charset="-78"/>
              </a:rPr>
              <a:t> : يهدف التدريب الميداني عامة إلى تدريب  الطلاب على مساعدة الناس على الحصول على خدمات ملموسة؛ من إرشاد وعلاج نفسي واجتماعي مع الأفراد والأسر </a:t>
            </a:r>
            <a:r>
              <a:rPr lang="ar-SA" b="1" dirty="0" smtClean="0">
                <a:effectLst>
                  <a:outerShdw blurRad="38100" dist="38100" dir="2700000" algn="tl">
                    <a:srgbClr val="000000">
                      <a:alpha val="43137"/>
                    </a:srgbClr>
                  </a:outerShdw>
                </a:effectLst>
                <a:cs typeface="DecoType Naskh" panose="02010400000000000000" pitchFamily="2" charset="-78"/>
              </a:rPr>
              <a:t>والجماعات </a:t>
            </a:r>
            <a:r>
              <a:rPr lang="ar-SA" b="1" dirty="0">
                <a:effectLst>
                  <a:outerShdw blurRad="38100" dist="38100" dir="2700000" algn="tl">
                    <a:srgbClr val="000000">
                      <a:alpha val="43137"/>
                    </a:srgbClr>
                  </a:outerShdw>
                </a:effectLst>
                <a:cs typeface="DecoType Naskh" panose="02010400000000000000" pitchFamily="2" charset="-78"/>
              </a:rPr>
              <a:t>والمجتمعات وتوفير المساعدة أو تحسين الخدمات الاجتماعية والصحية في المؤسسات الاجتماعية والاقتصادية، والثقافية، والتفاعل بين كل هذه العوامل.   </a:t>
            </a:r>
            <a:endParaRPr lang="en-US"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36711338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14400"/>
            <a:ext cx="8382000" cy="5486400"/>
          </a:xfrm>
        </p:spPr>
        <p:txBody>
          <a:bodyPr>
            <a:noAutofit/>
          </a:bodyPr>
          <a:lstStyle/>
          <a:p>
            <a:pPr algn="just">
              <a:lnSpc>
                <a:spcPct val="140000"/>
              </a:lnSpc>
            </a:pP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ثانياً</a:t>
            </a:r>
            <a:r>
              <a:rPr lang="ar-SA" b="1" dirty="0">
                <a:effectLst>
                  <a:outerShdw blurRad="38100" dist="38100" dir="2700000" algn="tl">
                    <a:srgbClr val="000000">
                      <a:alpha val="43137"/>
                    </a:srgbClr>
                  </a:outerShdw>
                </a:effectLst>
                <a:cs typeface="DecoType Naskh" panose="02010400000000000000" pitchFamily="2" charset="-78"/>
              </a:rPr>
              <a:t> : يهدف التدريب الميداني في المجال المدرسي بوجه خاص إلى تدريب الطلاب على التعرف على بيئة العمل المناسبة للعمل الاجتماعي للمرشد </a:t>
            </a:r>
            <a:r>
              <a:rPr lang="ar-SA" b="1" dirty="0" smtClean="0">
                <a:effectLst>
                  <a:outerShdw blurRad="38100" dist="38100" dir="2700000" algn="tl">
                    <a:srgbClr val="000000">
                      <a:alpha val="43137"/>
                    </a:srgbClr>
                  </a:outerShdw>
                </a:effectLst>
                <a:cs typeface="DecoType Naskh" panose="02010400000000000000" pitchFamily="2" charset="-78"/>
              </a:rPr>
              <a:t>الطلابي، </a:t>
            </a:r>
            <a:r>
              <a:rPr lang="ar-SA" b="1" dirty="0">
                <a:effectLst>
                  <a:outerShdw blurRad="38100" dist="38100" dir="2700000" algn="tl">
                    <a:srgbClr val="000000">
                      <a:alpha val="43137"/>
                    </a:srgbClr>
                  </a:outerShdw>
                </a:effectLst>
                <a:cs typeface="DecoType Naskh" panose="02010400000000000000" pitchFamily="2" charset="-78"/>
              </a:rPr>
              <a:t>بحيث يتحقق </a:t>
            </a:r>
            <a:r>
              <a:rPr lang="ar-SA" b="1" dirty="0" smtClean="0">
                <a:effectLst>
                  <a:outerShdw blurRad="38100" dist="38100" dir="2700000" algn="tl">
                    <a:srgbClr val="000000">
                      <a:alpha val="43137"/>
                    </a:srgbClr>
                  </a:outerShdw>
                </a:effectLst>
                <a:cs typeface="DecoType Naskh" panose="02010400000000000000" pitchFamily="2" charset="-78"/>
              </a:rPr>
              <a:t>نتائج </a:t>
            </a:r>
            <a:r>
              <a:rPr lang="ar-SA" b="1" dirty="0">
                <a:effectLst>
                  <a:outerShdw blurRad="38100" dist="38100" dir="2700000" algn="tl">
                    <a:srgbClr val="000000">
                      <a:alpha val="43137"/>
                    </a:srgbClr>
                  </a:outerShdw>
                </a:effectLst>
                <a:cs typeface="DecoType Naskh" panose="02010400000000000000" pitchFamily="2" charset="-78"/>
              </a:rPr>
              <a:t>أفضل للمستفيدين من الإرشاد داخل المدرسة ، وأيضاً التعرف على دور المرشدين  في المساعدة لتقديم أفضل الخدمات التي يمكن في جميع </a:t>
            </a:r>
            <a:r>
              <a:rPr lang="ar-SA" b="1" dirty="0" smtClean="0">
                <a:effectLst>
                  <a:outerShdw blurRad="38100" dist="38100" dir="2700000" algn="tl">
                    <a:srgbClr val="000000">
                      <a:alpha val="43137"/>
                    </a:srgbClr>
                  </a:outerShdw>
                </a:effectLst>
                <a:cs typeface="DecoType Naskh" panose="02010400000000000000" pitchFamily="2" charset="-78"/>
              </a:rPr>
              <a:t>الأوقات، </a:t>
            </a:r>
            <a:r>
              <a:rPr lang="ar-SA" b="1" dirty="0">
                <a:effectLst>
                  <a:outerShdw blurRad="38100" dist="38100" dir="2700000" algn="tl">
                    <a:srgbClr val="000000">
                      <a:alpha val="43137"/>
                    </a:srgbClr>
                  </a:outerShdw>
                </a:effectLst>
                <a:cs typeface="DecoType Naskh" panose="02010400000000000000" pitchFamily="2" charset="-78"/>
              </a:rPr>
              <a:t>ومن أجل تحقيق هذا الهدف، يجب التأكيد على استعداد المسئولين في المؤسسات الاجتماعية </a:t>
            </a:r>
            <a:r>
              <a:rPr lang="ar-SA" b="1" dirty="0" smtClean="0">
                <a:effectLst>
                  <a:outerShdw blurRad="38100" dist="38100" dir="2700000" algn="tl">
                    <a:srgbClr val="000000">
                      <a:alpha val="43137"/>
                    </a:srgbClr>
                  </a:outerShdw>
                </a:effectLst>
                <a:cs typeface="DecoType Naskh" panose="02010400000000000000" pitchFamily="2" charset="-78"/>
              </a:rPr>
              <a:t>للمشاركة </a:t>
            </a:r>
            <a:r>
              <a:rPr lang="ar-SA" b="1" dirty="0">
                <a:effectLst>
                  <a:outerShdw blurRad="38100" dist="38100" dir="2700000" algn="tl">
                    <a:srgbClr val="000000">
                      <a:alpha val="43137"/>
                    </a:srgbClr>
                  </a:outerShdw>
                </a:effectLst>
                <a:cs typeface="DecoType Naskh" panose="02010400000000000000" pitchFamily="2" charset="-78"/>
              </a:rPr>
              <a:t>في هذه العمليات بصورة تؤكد تقديرهم  للمسؤوليات اجتماعية،  ومن أجل دعم الممارسات الجيدة  للخدمة الاجتماعية داخل المؤسسات المختلفة في </a:t>
            </a:r>
            <a:r>
              <a:rPr lang="ar-SA" b="1" dirty="0" smtClean="0">
                <a:effectLst>
                  <a:outerShdw blurRad="38100" dist="38100" dir="2700000" algn="tl">
                    <a:srgbClr val="000000">
                      <a:alpha val="43137"/>
                    </a:srgbClr>
                  </a:outerShdw>
                </a:effectLst>
                <a:cs typeface="DecoType Naskh" panose="02010400000000000000" pitchFamily="2" charset="-78"/>
              </a:rPr>
              <a:t>المجتمع.</a:t>
            </a:r>
            <a:endParaRPr lang="en-US"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34671696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153400" cy="4876800"/>
          </a:xfrm>
        </p:spPr>
        <p:txBody>
          <a:bodyPr>
            <a:normAutofit fontScale="85000" lnSpcReduction="20000"/>
          </a:bodyPr>
          <a:lstStyle/>
          <a:p>
            <a:pPr marL="542925" indent="-542925" algn="just">
              <a:lnSpc>
                <a:spcPct val="110000"/>
              </a:lnSpc>
              <a:buNone/>
            </a:pPr>
            <a:r>
              <a:rPr lang="ar-SA" sz="4100" b="1" dirty="0" smtClean="0">
                <a:solidFill>
                  <a:srgbClr val="0070C0"/>
                </a:solidFill>
                <a:effectLst>
                  <a:outerShdw blurRad="38100" dist="38100" dir="2700000" algn="tl">
                    <a:srgbClr val="000000">
                      <a:alpha val="43137"/>
                    </a:srgbClr>
                  </a:outerShdw>
                </a:effectLst>
                <a:latin typeface="+mn-lt"/>
                <a:ea typeface="+mn-ea"/>
                <a:cs typeface="DecoType Naskh" panose="02010400000000000000" pitchFamily="2" charset="-78"/>
              </a:rPr>
              <a:t>ويتحقق  هذا الهدف بإتباع عدد من الأهداف الفرعية:</a:t>
            </a:r>
            <a:endParaRPr lang="ar-SA" sz="3600" b="1" dirty="0" smtClean="0">
              <a:solidFill>
                <a:srgbClr val="0070C0"/>
              </a:solidFill>
              <a:effectLst>
                <a:outerShdw blurRad="38100" dist="38100" dir="2700000" algn="tl">
                  <a:srgbClr val="000000">
                    <a:alpha val="43137"/>
                  </a:srgbClr>
                </a:outerShdw>
              </a:effectLst>
              <a:latin typeface="+mn-lt"/>
              <a:ea typeface="+mn-ea"/>
              <a:cs typeface="DecoType Naskh" panose="02010400000000000000" pitchFamily="2" charset="-78"/>
            </a:endParaRPr>
          </a:p>
          <a:p>
            <a:pPr marL="542925" indent="-542925" algn="just">
              <a:lnSpc>
                <a:spcPct val="12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1-إعطاء الطلاب والطالبات خبرة </a:t>
            </a:r>
            <a:r>
              <a:rPr lang="ar-SA" sz="3600" b="1" dirty="0">
                <a:effectLst>
                  <a:outerShdw blurRad="38100" dist="38100" dir="2700000" algn="tl">
                    <a:srgbClr val="000000">
                      <a:alpha val="43137"/>
                    </a:srgbClr>
                  </a:outerShdw>
                </a:effectLst>
                <a:cs typeface="DecoType Naskh" panose="02010400000000000000" pitchFamily="2" charset="-78"/>
              </a:rPr>
              <a:t>في ممارسة العمل الاجتماعي. </a:t>
            </a:r>
            <a:endParaRPr lang="ar-SA" sz="3600" b="1" dirty="0" smtClean="0">
              <a:effectLst>
                <a:outerShdw blurRad="38100" dist="38100" dir="2700000" algn="tl">
                  <a:srgbClr val="000000">
                    <a:alpha val="43137"/>
                  </a:srgbClr>
                </a:outerShdw>
              </a:effectLst>
              <a:cs typeface="DecoType Naskh" panose="02010400000000000000" pitchFamily="2" charset="-78"/>
            </a:endParaRPr>
          </a:p>
          <a:p>
            <a:pPr marL="542925" indent="-542925" algn="just">
              <a:lnSpc>
                <a:spcPct val="12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2- </a:t>
            </a:r>
            <a:r>
              <a:rPr lang="ar-SA" sz="3600" b="1" dirty="0">
                <a:effectLst>
                  <a:outerShdw blurRad="38100" dist="38100" dir="2700000" algn="tl">
                    <a:srgbClr val="000000">
                      <a:alpha val="43137"/>
                    </a:srgbClr>
                  </a:outerShdw>
                </a:effectLst>
                <a:cs typeface="DecoType Naskh" panose="02010400000000000000" pitchFamily="2" charset="-78"/>
              </a:rPr>
              <a:t>توفير تجربة تعليمية نوعية </a:t>
            </a:r>
            <a:r>
              <a:rPr lang="ar-SA" sz="3600" b="1" dirty="0" smtClean="0">
                <a:effectLst>
                  <a:outerShdw blurRad="38100" dist="38100" dir="2700000" algn="tl">
                    <a:srgbClr val="000000">
                      <a:alpha val="43137"/>
                    </a:srgbClr>
                  </a:outerShdw>
                </a:effectLst>
                <a:cs typeface="DecoType Naskh" panose="02010400000000000000" pitchFamily="2" charset="-78"/>
              </a:rPr>
              <a:t>للطلاب والطالبات</a:t>
            </a:r>
            <a:r>
              <a:rPr lang="ar-SA" sz="3600" b="1" dirty="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marL="542925" indent="-542925" algn="just">
              <a:lnSpc>
                <a:spcPct val="120000"/>
              </a:lnSpc>
              <a:buNone/>
            </a:pPr>
            <a:r>
              <a:rPr lang="ar-SA" sz="3600" b="1" dirty="0">
                <a:effectLst>
                  <a:outerShdw blurRad="38100" dist="38100" dir="2700000" algn="tl">
                    <a:srgbClr val="000000">
                      <a:alpha val="43137"/>
                    </a:srgbClr>
                  </a:outerShdw>
                </a:effectLst>
                <a:cs typeface="DecoType Naskh" panose="02010400000000000000" pitchFamily="2" charset="-78"/>
              </a:rPr>
              <a:t>3- توفير الخبرات الميدانية لإعداد الطلاب لممارسة العمل الاجتماعي.</a:t>
            </a:r>
            <a:endParaRPr lang="en-US" sz="3600" b="1" dirty="0">
              <a:effectLst>
                <a:outerShdw blurRad="38100" dist="38100" dir="2700000" algn="tl">
                  <a:srgbClr val="000000">
                    <a:alpha val="43137"/>
                  </a:srgbClr>
                </a:outerShdw>
              </a:effectLst>
              <a:cs typeface="DecoType Naskh" panose="02010400000000000000" pitchFamily="2" charset="-78"/>
            </a:endParaRPr>
          </a:p>
          <a:p>
            <a:pPr marL="542925" indent="-542925" algn="just">
              <a:lnSpc>
                <a:spcPct val="120000"/>
              </a:lnSpc>
              <a:buNone/>
            </a:pPr>
            <a:r>
              <a:rPr lang="ar-SA" sz="3600" b="1" dirty="0">
                <a:effectLst>
                  <a:outerShdw blurRad="38100" dist="38100" dir="2700000" algn="tl">
                    <a:srgbClr val="000000">
                      <a:alpha val="43137"/>
                    </a:srgbClr>
                  </a:outerShdw>
                </a:effectLst>
                <a:cs typeface="DecoType Naskh" panose="02010400000000000000" pitchFamily="2" charset="-78"/>
              </a:rPr>
              <a:t>4-بناء </a:t>
            </a:r>
            <a:r>
              <a:rPr lang="ar-SA" sz="3600" b="1" dirty="0" smtClean="0">
                <a:effectLst>
                  <a:outerShdw blurRad="38100" dist="38100" dir="2700000" algn="tl">
                    <a:srgbClr val="000000">
                      <a:alpha val="43137"/>
                    </a:srgbClr>
                  </a:outerShdw>
                </a:effectLst>
                <a:cs typeface="DecoType Naskh" panose="02010400000000000000" pitchFamily="2" charset="-78"/>
              </a:rPr>
              <a:t>مهارات الطلاب والطالبات </a:t>
            </a:r>
            <a:r>
              <a:rPr lang="ar-SA" sz="3600" b="1" dirty="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a:p>
            <a:pPr marL="357188" indent="-357188" algn="just">
              <a:lnSpc>
                <a:spcPct val="120000"/>
              </a:lnSpc>
              <a:buNone/>
            </a:pPr>
            <a:r>
              <a:rPr lang="ar-SA" sz="3600" b="1" dirty="0">
                <a:effectLst>
                  <a:outerShdw blurRad="38100" dist="38100" dir="2700000" algn="tl">
                    <a:srgbClr val="000000">
                      <a:alpha val="43137"/>
                    </a:srgbClr>
                  </a:outerShdw>
                </a:effectLst>
                <a:cs typeface="DecoType Naskh" panose="02010400000000000000" pitchFamily="2" charset="-78"/>
              </a:rPr>
              <a:t>5-إعداد </a:t>
            </a:r>
            <a:r>
              <a:rPr lang="ar-SA" sz="3600" b="1" dirty="0" smtClean="0">
                <a:effectLst>
                  <a:outerShdw blurRad="38100" dist="38100" dir="2700000" algn="tl">
                    <a:srgbClr val="000000">
                      <a:alpha val="43137"/>
                    </a:srgbClr>
                  </a:outerShdw>
                </a:effectLst>
                <a:cs typeface="DecoType Naskh" panose="02010400000000000000" pitchFamily="2" charset="-78"/>
              </a:rPr>
              <a:t>الطلاب والطالبات ليصبحوا قادرين على </a:t>
            </a:r>
            <a:r>
              <a:rPr lang="ar-SA" sz="3600" b="1" dirty="0">
                <a:effectLst>
                  <a:outerShdw blurRad="38100" dist="38100" dir="2700000" algn="tl">
                    <a:srgbClr val="000000">
                      <a:alpha val="43137"/>
                    </a:srgbClr>
                  </a:outerShdw>
                </a:effectLst>
                <a:cs typeface="DecoType Naskh" panose="02010400000000000000" pitchFamily="2" charset="-78"/>
              </a:rPr>
              <a:t>التقييم الذاتي والمعرفة وتطوير العاملين الاجتماعيين</a:t>
            </a:r>
            <a:r>
              <a:rPr lang="ar-SA" sz="3600" b="1" dirty="0" smtClean="0">
                <a:effectLst>
                  <a:outerShdw blurRad="38100" dist="38100" dir="2700000" algn="tl">
                    <a:srgbClr val="000000">
                      <a:alpha val="43137"/>
                    </a:srgbClr>
                  </a:outerShdw>
                </a:effectLst>
                <a:cs typeface="DecoType Naskh" panose="02010400000000000000" pitchFamily="2" charset="-78"/>
              </a:rPr>
              <a:t>.</a:t>
            </a:r>
          </a:p>
          <a:p>
            <a:pPr marL="357188" indent="-357188" algn="just">
              <a:lnSpc>
                <a:spcPct val="120000"/>
              </a:lnSpc>
              <a:buNone/>
            </a:pPr>
            <a:r>
              <a:rPr lang="ar-SA" b="1" dirty="0" smtClean="0">
                <a:effectLst>
                  <a:outerShdw blurRad="38100" dist="38100" dir="2700000" algn="tl">
                    <a:srgbClr val="000000">
                      <a:alpha val="43137"/>
                    </a:srgbClr>
                  </a:outerShdw>
                </a:effectLst>
                <a:cs typeface="DecoType Naskh" panose="02010400000000000000" pitchFamily="2" charset="-78"/>
              </a:rPr>
              <a:t>6- تزويد الطلاب والطالبات الفرصة لدمج النظرية والقيم والمهارات التي </a:t>
            </a:r>
            <a:r>
              <a:rPr lang="ar-SA" b="1" dirty="0" err="1" smtClean="0">
                <a:effectLst>
                  <a:outerShdw blurRad="38100" dist="38100" dir="2700000" algn="tl">
                    <a:srgbClr val="000000">
                      <a:alpha val="43137"/>
                    </a:srgbClr>
                  </a:outerShdw>
                </a:effectLst>
                <a:cs typeface="DecoType Naskh" panose="02010400000000000000" pitchFamily="2" charset="-78"/>
              </a:rPr>
              <a:t>يتطلبها</a:t>
            </a:r>
            <a:r>
              <a:rPr lang="ar-SA" b="1" dirty="0" smtClean="0">
                <a:effectLst>
                  <a:outerShdw blurRad="38100" dist="38100" dir="2700000" algn="tl">
                    <a:srgbClr val="000000">
                      <a:alpha val="43137"/>
                    </a:srgbClr>
                  </a:outerShdw>
                </a:effectLst>
                <a:cs typeface="DecoType Naskh" panose="02010400000000000000" pitchFamily="2" charset="-78"/>
              </a:rPr>
              <a:t> العمل الاجتماعي </a:t>
            </a:r>
            <a:endParaRPr lang="en-US" b="1" dirty="0" smtClean="0">
              <a:effectLst>
                <a:outerShdw blurRad="38100" dist="38100" dir="2700000" algn="tl">
                  <a:srgbClr val="000000">
                    <a:alpha val="43137"/>
                  </a:srgbClr>
                </a:outerShdw>
              </a:effectLst>
              <a:cs typeface="DecoType Naskh" panose="02010400000000000000" pitchFamily="2" charset="-78"/>
            </a:endParaRPr>
          </a:p>
          <a:p>
            <a:pPr marL="542925" indent="-542925" algn="just">
              <a:lnSpc>
                <a:spcPct val="120000"/>
              </a:lnSpc>
              <a:buNone/>
            </a:pPr>
            <a:endParaRPr lang="en-US" sz="32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9302322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47800"/>
            <a:ext cx="8153400" cy="5029200"/>
          </a:xfrm>
        </p:spPr>
        <p:txBody>
          <a:bodyPr>
            <a:no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ثالثاً</a:t>
            </a:r>
            <a:r>
              <a:rPr lang="ar-SA" sz="3600" b="1" dirty="0" smtClean="0">
                <a:effectLst>
                  <a:outerShdw blurRad="38100" dist="38100" dir="2700000" algn="tl">
                    <a:srgbClr val="000000">
                      <a:alpha val="43137"/>
                    </a:srgbClr>
                  </a:outerShdw>
                </a:effectLst>
                <a:cs typeface="DecoType Naskh" panose="02010400000000000000" pitchFamily="2" charset="-78"/>
              </a:rPr>
              <a:t> </a:t>
            </a:r>
            <a:r>
              <a:rPr lang="ar-SA" sz="3600" b="1" dirty="0">
                <a:effectLst>
                  <a:outerShdw blurRad="38100" dist="38100" dir="2700000" algn="tl">
                    <a:srgbClr val="000000">
                      <a:alpha val="43137"/>
                    </a:srgbClr>
                  </a:outerShdw>
                </a:effectLst>
                <a:cs typeface="DecoType Naskh" panose="02010400000000000000" pitchFamily="2" charset="-78"/>
              </a:rPr>
              <a:t>: يهدف التدريب الميداني من جهة ثالثة إلى مساعدة الطلاب على ترجمة الأسلوب النظري إلى أسلوب </a:t>
            </a:r>
            <a:r>
              <a:rPr lang="ar-SA" sz="3600" b="1" dirty="0" smtClean="0">
                <a:effectLst>
                  <a:outerShdw blurRad="38100" dist="38100" dir="2700000" algn="tl">
                    <a:srgbClr val="000000">
                      <a:alpha val="43137"/>
                    </a:srgbClr>
                  </a:outerShdw>
                </a:effectLst>
                <a:cs typeface="DecoType Naskh" panose="02010400000000000000" pitchFamily="2" charset="-78"/>
              </a:rPr>
              <a:t>تطبيقي، </a:t>
            </a:r>
            <a:r>
              <a:rPr lang="ar-SA" sz="3600" b="1" dirty="0">
                <a:effectLst>
                  <a:outerShdw blurRad="38100" dist="38100" dir="2700000" algn="tl">
                    <a:srgbClr val="000000">
                      <a:alpha val="43137"/>
                    </a:srgbClr>
                  </a:outerShdw>
                </a:effectLst>
                <a:cs typeface="DecoType Naskh" panose="02010400000000000000" pitchFamily="2" charset="-78"/>
              </a:rPr>
              <a:t>وربط الخبرات المباشرة في تدريبهم الميداني على ما حصلوا عليه من استيعاب أكاديمي للمفاهيم بما يؤدى إلى معاونة الطلاب على تكامل الخبرة المهنية لهم وبالتالي </a:t>
            </a:r>
            <a:r>
              <a:rPr lang="ar-SA" sz="3600" b="1" dirty="0" smtClean="0">
                <a:effectLst>
                  <a:outerShdw blurRad="38100" dist="38100" dir="2700000" algn="tl">
                    <a:srgbClr val="000000">
                      <a:alpha val="43137"/>
                    </a:srgbClr>
                  </a:outerShdw>
                </a:effectLst>
                <a:cs typeface="DecoType Naskh" panose="02010400000000000000" pitchFamily="2" charset="-78"/>
              </a:rPr>
              <a:t>يدرك </a:t>
            </a:r>
            <a:r>
              <a:rPr lang="ar-SA" sz="3600" b="1" dirty="0">
                <a:effectLst>
                  <a:outerShdw blurRad="38100" dist="38100" dir="2700000" algn="tl">
                    <a:srgbClr val="000000">
                      <a:alpha val="43137"/>
                    </a:srgbClr>
                  </a:outerShdw>
                </a:effectLst>
                <a:cs typeface="DecoType Naskh" panose="02010400000000000000" pitchFamily="2" charset="-78"/>
              </a:rPr>
              <a:t>الطلاب بأن دراسة الخدمة الاجتماعية تتطلب الفهم والإحساس ثم </a:t>
            </a:r>
            <a:r>
              <a:rPr lang="ar-SA" sz="3600" b="1" dirty="0" smtClean="0">
                <a:effectLst>
                  <a:outerShdw blurRad="38100" dist="38100" dir="2700000" algn="tl">
                    <a:srgbClr val="000000">
                      <a:alpha val="43137"/>
                    </a:srgbClr>
                  </a:outerShdw>
                </a:effectLst>
                <a:cs typeface="DecoType Naskh" panose="02010400000000000000" pitchFamily="2" charset="-78"/>
              </a:rPr>
              <a:t>العمل.</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36842779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8229600" cy="5105400"/>
          </a:xfrm>
        </p:spPr>
        <p:txBody>
          <a:bodyPr>
            <a:normAutofit fontScale="85000" lnSpcReduction="20000"/>
          </a:bodyPr>
          <a:lstStyle/>
          <a:p>
            <a:pPr lvl="0" algn="just">
              <a:lnSpc>
                <a:spcPct val="140000"/>
              </a:lnSpc>
            </a:pPr>
            <a:r>
              <a:rPr lang="ar-SA" sz="3600" b="1" dirty="0" smtClean="0">
                <a:effectLst>
                  <a:outerShdw blurRad="38100" dist="38100" dir="2700000" algn="tl">
                    <a:srgbClr val="000000">
                      <a:alpha val="43137"/>
                    </a:srgbClr>
                  </a:outerShdw>
                </a:effectLst>
                <a:latin typeface="+mn-lt"/>
                <a:ea typeface="+mn-ea"/>
                <a:cs typeface="DecoType Naskh" panose="02010400000000000000" pitchFamily="2" charset="-78"/>
              </a:rPr>
              <a:t>وعليه فإن تصميم الخبرة الميدانية لمساعدة الطلاب على تحقيق الأهداف الفرعية التالية:-</a:t>
            </a:r>
          </a:p>
          <a:p>
            <a:pPr lvl="0" algn="just">
              <a:lnSpc>
                <a:spcPct val="14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الهدف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الأول</a:t>
            </a:r>
            <a:r>
              <a:rPr lang="ar-SA" sz="3600" b="1" dirty="0">
                <a:effectLst>
                  <a:outerShdw blurRad="38100" dist="38100" dir="2700000" algn="tl">
                    <a:srgbClr val="000000">
                      <a:alpha val="43137"/>
                    </a:srgbClr>
                  </a:outerShdw>
                </a:effectLst>
                <a:cs typeface="DecoType Naskh" panose="02010400000000000000" pitchFamily="2" charset="-78"/>
              </a:rPr>
              <a:t>: إتاحة الفرصة أمام الطلاب اكتساب وترجمة المعارف التي حصلوا عليها إلى ممارسات عملية وتطبيقية واختبار المفاهيم النظرية في ضوء المواقف الواقعية.</a:t>
            </a:r>
            <a:endParaRPr lang="en-US" sz="3600" b="1" dirty="0">
              <a:effectLst>
                <a:outerShdw blurRad="38100" dist="38100" dir="2700000" algn="tl">
                  <a:srgbClr val="000000">
                    <a:alpha val="43137"/>
                  </a:srgbClr>
                </a:outerShdw>
              </a:effectLst>
              <a:cs typeface="DecoType Naskh" panose="02010400000000000000" pitchFamily="2" charset="-78"/>
            </a:endParaRPr>
          </a:p>
          <a:p>
            <a:pPr lvl="0" algn="just">
              <a:lnSpc>
                <a:spcPct val="14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الهدف الثاني</a:t>
            </a:r>
            <a:r>
              <a:rPr lang="ar-SA" sz="3600" b="1" dirty="0">
                <a:effectLst>
                  <a:outerShdw blurRad="38100" dist="38100" dir="2700000" algn="tl">
                    <a:srgbClr val="000000">
                      <a:alpha val="43137"/>
                    </a:srgbClr>
                  </a:outerShdw>
                </a:effectLst>
                <a:cs typeface="DecoType Naskh" panose="02010400000000000000" pitchFamily="2" charset="-78"/>
              </a:rPr>
              <a:t>: إكساب الطلاب المهارات الفنية للعمل الميداني مثل:-</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600" b="1" dirty="0" smtClean="0">
                <a:effectLst>
                  <a:outerShdw blurRad="38100" dist="38100" dir="2700000" algn="tl">
                    <a:srgbClr val="000000">
                      <a:alpha val="43137"/>
                    </a:srgbClr>
                  </a:outerShdw>
                </a:effectLst>
                <a:cs typeface="DecoType Naskh" panose="02010400000000000000" pitchFamily="2" charset="-78"/>
              </a:rPr>
              <a:t>   المهارة </a:t>
            </a:r>
            <a:r>
              <a:rPr lang="ar-SA" sz="3600" b="1" dirty="0">
                <a:effectLst>
                  <a:outerShdw blurRad="38100" dist="38100" dir="2700000" algn="tl">
                    <a:srgbClr val="000000">
                      <a:alpha val="43137"/>
                    </a:srgbClr>
                  </a:outerShdw>
                </a:effectLst>
                <a:cs typeface="DecoType Naskh" panose="02010400000000000000" pitchFamily="2" charset="-78"/>
              </a:rPr>
              <a:t>في تكوين علاقات مهنية ناجحة مع العملاء.</a:t>
            </a:r>
            <a:endParaRPr lang="en-US" sz="3600" b="1" dirty="0">
              <a:effectLst>
                <a:outerShdw blurRad="38100" dist="38100" dir="2700000" algn="tl">
                  <a:srgbClr val="000000">
                    <a:alpha val="43137"/>
                  </a:srgbClr>
                </a:outerShdw>
              </a:effectLst>
              <a:cs typeface="DecoType Naskh" panose="02010400000000000000" pitchFamily="2" charset="-78"/>
            </a:endParaRPr>
          </a:p>
          <a:p>
            <a:pPr marL="1028700" lvl="8" indent="-571500" algn="just">
              <a:lnSpc>
                <a:spcPct val="140000"/>
              </a:lnSpc>
              <a:buFont typeface="Wingdings 2" panose="05020102010507070707" pitchFamily="18" charset="2"/>
              <a:buChar char="D"/>
            </a:pPr>
            <a:r>
              <a:rPr lang="ar-SA" sz="3600" b="1" dirty="0">
                <a:effectLst>
                  <a:outerShdw blurRad="38100" dist="38100" dir="2700000" algn="tl">
                    <a:srgbClr val="000000">
                      <a:alpha val="43137"/>
                    </a:srgbClr>
                  </a:outerShdw>
                </a:effectLst>
                <a:cs typeface="DecoType Naskh" panose="02010400000000000000" pitchFamily="2" charset="-78"/>
              </a:rPr>
              <a:t>المهارة في تصميم البرامج المختلفة.</a:t>
            </a:r>
            <a:endParaRPr lang="en-US" sz="3600" b="1" dirty="0">
              <a:effectLst>
                <a:outerShdw blurRad="38100" dist="38100" dir="2700000" algn="tl">
                  <a:srgbClr val="000000">
                    <a:alpha val="43137"/>
                  </a:srgbClr>
                </a:outerShdw>
              </a:effectLst>
              <a:cs typeface="DecoType Naskh" panose="02010400000000000000" pitchFamily="2" charset="-78"/>
            </a:endParaRPr>
          </a:p>
          <a:p>
            <a:endParaRPr lang="en-US" sz="32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40057150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00600"/>
          </a:xfrm>
        </p:spPr>
        <p:txBody>
          <a:bodyPr>
            <a:normAutofit/>
          </a:bodyPr>
          <a:lstStyle/>
          <a:p>
            <a:pPr marL="449263" lvl="0" indent="-449263" algn="just">
              <a:lnSpc>
                <a:spcPct val="140000"/>
              </a:lnSpc>
              <a:buFont typeface="Wingdings 2" panose="05020102010507070707" pitchFamily="18" charset="2"/>
              <a:buChar char="D"/>
            </a:pPr>
            <a:r>
              <a:rPr lang="ar-SA" sz="3600" b="1" dirty="0">
                <a:effectLst>
                  <a:outerShdw blurRad="38100" dist="38100" dir="2700000" algn="tl">
                    <a:srgbClr val="000000">
                      <a:alpha val="43137"/>
                    </a:srgbClr>
                  </a:outerShdw>
                </a:effectLst>
                <a:cs typeface="DecoType Naskh" panose="02010400000000000000" pitchFamily="2" charset="-78"/>
              </a:rPr>
              <a:t>المهارة في تطبيق مبادئ الخدمة الاجتماعية.</a:t>
            </a:r>
            <a:endParaRPr lang="en-US" sz="3600" b="1" dirty="0">
              <a:effectLst>
                <a:outerShdw blurRad="38100" dist="38100" dir="2700000" algn="tl">
                  <a:srgbClr val="000000">
                    <a:alpha val="43137"/>
                  </a:srgbClr>
                </a:outerShdw>
              </a:effectLst>
              <a:cs typeface="DecoType Naskh" panose="02010400000000000000" pitchFamily="2" charset="-78"/>
            </a:endParaRPr>
          </a:p>
          <a:p>
            <a:pPr marL="449263" lvl="0" indent="-449263" algn="just">
              <a:lnSpc>
                <a:spcPct val="140000"/>
              </a:lnSpc>
              <a:buFont typeface="Wingdings 2" panose="05020102010507070707" pitchFamily="18" charset="2"/>
              <a:buChar char="D"/>
            </a:pPr>
            <a:r>
              <a:rPr lang="ar-SA" sz="3600" b="1" dirty="0">
                <a:effectLst>
                  <a:outerShdw blurRad="38100" dist="38100" dir="2700000" algn="tl">
                    <a:srgbClr val="000000">
                      <a:alpha val="43137"/>
                    </a:srgbClr>
                  </a:outerShdw>
                </a:effectLst>
                <a:cs typeface="DecoType Naskh" panose="02010400000000000000" pitchFamily="2" charset="-78"/>
              </a:rPr>
              <a:t>المهارة في استخدام الموارد البيئية.</a:t>
            </a:r>
            <a:endParaRPr lang="en-US" sz="3600" b="1" dirty="0">
              <a:effectLst>
                <a:outerShdw blurRad="38100" dist="38100" dir="2700000" algn="tl">
                  <a:srgbClr val="000000">
                    <a:alpha val="43137"/>
                  </a:srgbClr>
                </a:outerShdw>
              </a:effectLst>
              <a:cs typeface="DecoType Naskh" panose="02010400000000000000" pitchFamily="2" charset="-78"/>
            </a:endParaRPr>
          </a:p>
          <a:p>
            <a:pPr marL="449263" indent="-449263" algn="just">
              <a:lnSpc>
                <a:spcPct val="140000"/>
              </a:lnSpc>
              <a:buFont typeface="Wingdings 2" panose="05020102010507070707" pitchFamily="18" charset="2"/>
              <a:buChar char="D"/>
            </a:pPr>
            <a:r>
              <a:rPr lang="ar-SA" sz="3600" b="1" dirty="0">
                <a:effectLst>
                  <a:outerShdw blurRad="38100" dist="38100" dir="2700000" algn="tl">
                    <a:srgbClr val="000000">
                      <a:alpha val="43137"/>
                    </a:srgbClr>
                  </a:outerShdw>
                </a:effectLst>
                <a:cs typeface="DecoType Naskh" panose="02010400000000000000" pitchFamily="2" charset="-78"/>
              </a:rPr>
              <a:t>المهارات القيادية مثل المهارة في قيادة الجماعات وإدارة المناقشات الجماعية</a:t>
            </a:r>
            <a:r>
              <a:rPr lang="ar-SA" sz="3600" b="1" dirty="0" smtClean="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1974741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219200"/>
            <a:ext cx="8229600" cy="5334000"/>
          </a:xfrm>
        </p:spPr>
        <p:txBody>
          <a:bodyPr>
            <a:noAutofit/>
          </a:bodyPr>
          <a:lstStyle/>
          <a:p>
            <a:pPr lvl="0" algn="just">
              <a:lnSpc>
                <a:spcPct val="14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الهدف الثالث</a:t>
            </a:r>
            <a:r>
              <a:rPr lang="ar-SA" sz="3600" b="1" dirty="0">
                <a:effectLst>
                  <a:outerShdw blurRad="38100" dist="38100" dir="2700000" algn="tl">
                    <a:srgbClr val="000000">
                      <a:alpha val="43137"/>
                    </a:srgbClr>
                  </a:outerShdw>
                </a:effectLst>
                <a:cs typeface="DecoType Naskh" panose="02010400000000000000" pitchFamily="2" charset="-78"/>
              </a:rPr>
              <a:t>: إكساب الطلاب الاتجاهات السلوكية التي يجب أن تتصف بها الأخصائية الاجتماعية لضمان نجاحها في عملها مثل:-</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b="1" dirty="0" smtClean="0">
                <a:effectLst>
                  <a:outerShdw blurRad="38100" dist="38100" dir="2700000" algn="tl">
                    <a:srgbClr val="000000">
                      <a:alpha val="43137"/>
                    </a:srgbClr>
                  </a:outerShdw>
                </a:effectLst>
                <a:cs typeface="DecoType Naskh" panose="02010400000000000000" pitchFamily="2" charset="-78"/>
              </a:rPr>
              <a:t> </a:t>
            </a:r>
            <a:r>
              <a:rPr lang="ar-SA" sz="3200" b="1" dirty="0" smtClean="0">
                <a:effectLst>
                  <a:outerShdw blurRad="38100" dist="38100" dir="2700000" algn="tl">
                    <a:srgbClr val="000000">
                      <a:alpha val="43137"/>
                    </a:srgbClr>
                  </a:outerShdw>
                </a:effectLst>
                <a:cs typeface="DecoType Naskh" panose="02010400000000000000" pitchFamily="2" charset="-78"/>
              </a:rPr>
              <a:t>ضبط </a:t>
            </a:r>
            <a:r>
              <a:rPr lang="ar-SA" sz="3200" b="1" dirty="0">
                <a:effectLst>
                  <a:outerShdw blurRad="38100" dist="38100" dir="2700000" algn="tl">
                    <a:srgbClr val="000000">
                      <a:alpha val="43137"/>
                    </a:srgbClr>
                  </a:outerShdw>
                </a:effectLst>
                <a:cs typeface="DecoType Naskh" panose="02010400000000000000" pitchFamily="2" charset="-78"/>
              </a:rPr>
              <a:t>المواعيد مع العملاء أو أعضاء الجماعات أو قيادات المجتمع.</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الجدية </a:t>
            </a:r>
            <a:r>
              <a:rPr lang="ar-SA" sz="3200" b="1" dirty="0">
                <a:effectLst>
                  <a:outerShdw blurRad="38100" dist="38100" dir="2700000" algn="tl">
                    <a:srgbClr val="000000">
                      <a:alpha val="43137"/>
                    </a:srgbClr>
                  </a:outerShdw>
                </a:effectLst>
                <a:cs typeface="DecoType Naskh" panose="02010400000000000000" pitchFamily="2" charset="-78"/>
              </a:rPr>
              <a:t>في العمل .</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الصبر </a:t>
            </a:r>
            <a:r>
              <a:rPr lang="ar-SA" sz="3200" b="1" dirty="0">
                <a:effectLst>
                  <a:outerShdw blurRad="38100" dist="38100" dir="2700000" algn="tl">
                    <a:srgbClr val="000000">
                      <a:alpha val="43137"/>
                    </a:srgbClr>
                  </a:outerShdw>
                </a:effectLst>
                <a:cs typeface="DecoType Naskh" panose="02010400000000000000" pitchFamily="2" charset="-78"/>
              </a:rPr>
              <a:t>في علاقاتها مع العملاء</a:t>
            </a:r>
            <a:r>
              <a:rPr lang="ar-SA" sz="3200" b="1" dirty="0" smtClean="0">
                <a:effectLst>
                  <a:outerShdw blurRad="38100" dist="38100" dir="2700000" algn="tl">
                    <a:srgbClr val="000000">
                      <a:alpha val="43137"/>
                    </a:srgbClr>
                  </a:outerShdw>
                </a:effectLst>
                <a:cs typeface="DecoType Naskh" panose="02010400000000000000" pitchFamily="2" charset="-78"/>
              </a:rPr>
              <a:t>.</a:t>
            </a:r>
            <a:endParaRPr lang="en-US" sz="36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186002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143000"/>
            <a:ext cx="8229600" cy="5334000"/>
          </a:xfrm>
        </p:spPr>
        <p:txBody>
          <a:bodyPr>
            <a:noAutofit/>
          </a:bodyPr>
          <a:lstStyle/>
          <a:p>
            <a:pPr lvl="0" algn="just">
              <a:lnSpc>
                <a:spcPct val="14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الهدف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الرابع</a:t>
            </a:r>
            <a:r>
              <a:rPr lang="ar-SA" sz="3600" b="1" dirty="0">
                <a:effectLst>
                  <a:outerShdw blurRad="38100" dist="38100" dir="2700000" algn="tl">
                    <a:srgbClr val="000000">
                      <a:alpha val="43137"/>
                    </a:srgbClr>
                  </a:outerShdw>
                </a:effectLst>
                <a:cs typeface="DecoType Naskh" panose="02010400000000000000" pitchFamily="2" charset="-78"/>
              </a:rPr>
              <a:t>: إكساب الطلاب عادات العمل المهني بما </a:t>
            </a:r>
            <a:r>
              <a:rPr lang="ar-SA" sz="3600" b="1" dirty="0" err="1">
                <a:effectLst>
                  <a:outerShdw blurRad="38100" dist="38100" dir="2700000" algn="tl">
                    <a:srgbClr val="000000">
                      <a:alpha val="43137"/>
                    </a:srgbClr>
                  </a:outerShdw>
                </a:effectLst>
                <a:cs typeface="DecoType Naskh" panose="02010400000000000000" pitchFamily="2" charset="-78"/>
              </a:rPr>
              <a:t>يفيدهم</a:t>
            </a:r>
            <a:r>
              <a:rPr lang="ar-SA" sz="3600" b="1" dirty="0">
                <a:effectLst>
                  <a:outerShdw blurRad="38100" dist="38100" dir="2700000" algn="tl">
                    <a:srgbClr val="000000">
                      <a:alpha val="43137"/>
                    </a:srgbClr>
                  </a:outerShdw>
                </a:effectLst>
                <a:cs typeface="DecoType Naskh" panose="02010400000000000000" pitchFamily="2" charset="-78"/>
              </a:rPr>
              <a:t> في عملهم المهني في المستقبل ومنها:-</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تحمل </a:t>
            </a:r>
            <a:r>
              <a:rPr lang="ar-SA" sz="3200" b="1" dirty="0">
                <a:effectLst>
                  <a:outerShdw blurRad="38100" dist="38100" dir="2700000" algn="tl">
                    <a:srgbClr val="000000">
                      <a:alpha val="43137"/>
                    </a:srgbClr>
                  </a:outerShdw>
                </a:effectLst>
                <a:cs typeface="DecoType Naskh" panose="02010400000000000000" pitchFamily="2" charset="-78"/>
              </a:rPr>
              <a:t>المسئولية واحترام العملاء.</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الاستفادة </a:t>
            </a:r>
            <a:r>
              <a:rPr lang="ar-SA" sz="3200" b="1" dirty="0">
                <a:effectLst>
                  <a:outerShdw blurRad="38100" dist="38100" dir="2700000" algn="tl">
                    <a:srgbClr val="000000">
                      <a:alpha val="43137"/>
                    </a:srgbClr>
                  </a:outerShdw>
                </a:effectLst>
                <a:cs typeface="DecoType Naskh" panose="02010400000000000000" pitchFamily="2" charset="-78"/>
              </a:rPr>
              <a:t>من الأشراف.</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تقبل </a:t>
            </a:r>
            <a:r>
              <a:rPr lang="ar-SA" sz="3200" b="1" dirty="0">
                <a:effectLst>
                  <a:outerShdw blurRad="38100" dist="38100" dir="2700000" algn="tl">
                    <a:srgbClr val="000000">
                      <a:alpha val="43137"/>
                    </a:srgbClr>
                  </a:outerShdw>
                </a:effectLst>
                <a:cs typeface="DecoType Naskh" panose="02010400000000000000" pitchFamily="2" charset="-78"/>
              </a:rPr>
              <a:t>النقد والاستفادة منه.</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40000"/>
              </a:lnSpc>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التدريب </a:t>
            </a:r>
            <a:r>
              <a:rPr lang="ar-SA" sz="3200" b="1" dirty="0">
                <a:effectLst>
                  <a:outerShdw blurRad="38100" dist="38100" dir="2700000" algn="tl">
                    <a:srgbClr val="000000">
                      <a:alpha val="43137"/>
                    </a:srgbClr>
                  </a:outerShdw>
                </a:effectLst>
                <a:cs typeface="DecoType Naskh" panose="02010400000000000000" pitchFamily="2" charset="-78"/>
              </a:rPr>
              <a:t>على النظام والمظهر الشخصي المناسب والاستخدام الأمثل للوقت.</a:t>
            </a:r>
            <a:endParaRPr lang="en-US" sz="3200" b="1" dirty="0">
              <a:effectLst>
                <a:outerShdw blurRad="38100" dist="38100" dir="2700000" algn="tl">
                  <a:srgbClr val="000000">
                    <a:alpha val="43137"/>
                  </a:srgbClr>
                </a:outerShdw>
              </a:effectLst>
              <a:cs typeface="DecoType Naskh" panose="02010400000000000000" pitchFamily="2" charset="-78"/>
            </a:endParaRPr>
          </a:p>
          <a:p>
            <a:endParaRPr lang="en-US" sz="32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8848832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265237"/>
            <a:ext cx="8229600" cy="5745163"/>
          </a:xfrm>
        </p:spPr>
        <p:txBody>
          <a:bodyPr>
            <a:normAutofit/>
          </a:bodyPr>
          <a:lstStyle/>
          <a:p>
            <a:pPr lvl="0" algn="just">
              <a:lnSpc>
                <a:spcPct val="15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الهدف الخامس</a:t>
            </a:r>
            <a:r>
              <a:rPr lang="ar-SA" sz="3600" b="1" dirty="0">
                <a:effectLst>
                  <a:outerShdw blurRad="38100" dist="38100" dir="2700000" algn="tl">
                    <a:srgbClr val="000000">
                      <a:alpha val="43137"/>
                    </a:srgbClr>
                  </a:outerShdw>
                </a:effectLst>
                <a:cs typeface="DecoType Naskh" panose="02010400000000000000" pitchFamily="2" charset="-78"/>
              </a:rPr>
              <a:t>: إكساب الطلاب القيم المهنية وأخلاقيات المهنة عن طريق الممارسة الميدانية والنمو المهني والتي من أهم مظاهرها:-</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القدرة </a:t>
            </a:r>
            <a:r>
              <a:rPr lang="ar-SA" sz="3200" b="1" dirty="0">
                <a:effectLst>
                  <a:outerShdw blurRad="38100" dist="38100" dir="2700000" algn="tl">
                    <a:srgbClr val="000000">
                      <a:alpha val="43137"/>
                    </a:srgbClr>
                  </a:outerShdw>
                </a:effectLst>
                <a:cs typeface="DecoType Naskh" panose="02010400000000000000" pitchFamily="2" charset="-78"/>
              </a:rPr>
              <a:t>على تطويع النظرية لتناسب التطبيق في الممارسة.</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القدرة </a:t>
            </a:r>
            <a:r>
              <a:rPr lang="ar-SA" sz="3200" b="1" dirty="0">
                <a:effectLst>
                  <a:outerShdw blurRad="38100" dist="38100" dir="2700000" algn="tl">
                    <a:srgbClr val="000000">
                      <a:alpha val="43137"/>
                    </a:srgbClr>
                  </a:outerShdw>
                </a:effectLst>
                <a:cs typeface="DecoType Naskh" panose="02010400000000000000" pitchFamily="2" charset="-78"/>
              </a:rPr>
              <a:t>على نقد الذات الشخصية والمهنية.</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المرونة </a:t>
            </a:r>
            <a:r>
              <a:rPr lang="ar-SA" sz="3200" b="1" dirty="0">
                <a:effectLst>
                  <a:outerShdw blurRad="38100" dist="38100" dir="2700000" algn="tl">
                    <a:srgbClr val="000000">
                      <a:alpha val="43137"/>
                    </a:srgbClr>
                  </a:outerShdw>
                </a:effectLst>
                <a:cs typeface="DecoType Naskh" panose="02010400000000000000" pitchFamily="2" charset="-78"/>
              </a:rPr>
              <a:t>التامة في التعامل مع العملاء.</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buFont typeface="Wingdings 2" panose="05020102010507070707" pitchFamily="18" charset="2"/>
              <a:buChar char="D"/>
            </a:pPr>
            <a:r>
              <a:rPr lang="ar-SA" sz="3200" b="1" dirty="0" smtClean="0">
                <a:effectLst>
                  <a:outerShdw blurRad="38100" dist="38100" dir="2700000" algn="tl">
                    <a:srgbClr val="000000">
                      <a:alpha val="43137"/>
                    </a:srgbClr>
                  </a:outerShdw>
                </a:effectLst>
                <a:cs typeface="DecoType Naskh" panose="02010400000000000000" pitchFamily="2" charset="-78"/>
              </a:rPr>
              <a:t> اكتساب </a:t>
            </a:r>
            <a:r>
              <a:rPr lang="ar-SA" sz="3200" b="1" dirty="0">
                <a:effectLst>
                  <a:outerShdw blurRad="38100" dist="38100" dir="2700000" algn="tl">
                    <a:srgbClr val="000000">
                      <a:alpha val="43137"/>
                    </a:srgbClr>
                  </a:outerShdw>
                </a:effectLst>
                <a:cs typeface="DecoType Naskh" panose="02010400000000000000" pitchFamily="2" charset="-78"/>
              </a:rPr>
              <a:t>بعض القيم المهنية مثل التقبل والسرية والأمانة والتواضع </a:t>
            </a:r>
            <a:r>
              <a:rPr lang="ar-SA" sz="3200" b="1" dirty="0" smtClean="0">
                <a:effectLst>
                  <a:outerShdw blurRad="38100" dist="38100" dir="2700000" algn="tl">
                    <a:srgbClr val="000000">
                      <a:alpha val="43137"/>
                    </a:srgbClr>
                  </a:outerShdw>
                </a:effectLst>
                <a:cs typeface="DecoType Naskh" panose="02010400000000000000" pitchFamily="2" charset="-78"/>
              </a:rPr>
              <a:t> والإخلاص </a:t>
            </a:r>
            <a:r>
              <a:rPr lang="ar-SA" sz="3200" b="1" dirty="0">
                <a:effectLst>
                  <a:outerShdw blurRad="38100" dist="38100" dir="2700000" algn="tl">
                    <a:srgbClr val="000000">
                      <a:alpha val="43137"/>
                    </a:srgbClr>
                  </a:outerShdw>
                </a:effectLst>
                <a:cs typeface="DecoType Naskh" panose="02010400000000000000" pitchFamily="2" charset="-78"/>
              </a:rPr>
              <a:t>في العمل</a:t>
            </a:r>
            <a:r>
              <a:rPr lang="ar-SA" sz="3200" b="1" dirty="0" smtClean="0">
                <a:effectLst>
                  <a:outerShdw blurRad="38100" dist="38100" dir="2700000" algn="tl">
                    <a:srgbClr val="000000">
                      <a:alpha val="43137"/>
                    </a:srgbClr>
                  </a:outerShdw>
                </a:effectLst>
                <a:cs typeface="DecoType Naskh" panose="02010400000000000000" pitchFamily="2" charset="-78"/>
              </a:rPr>
              <a:t>.</a:t>
            </a:r>
            <a:endParaRPr lang="en-US" sz="32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2123063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265237"/>
            <a:ext cx="8229600" cy="5745163"/>
          </a:xfrm>
        </p:spPr>
        <p:txBody>
          <a:bodyPr>
            <a:norm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الهدف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السادس</a:t>
            </a:r>
            <a:r>
              <a:rPr lang="ar-SA" sz="3600" b="1" dirty="0">
                <a:effectLst>
                  <a:outerShdw blurRad="38100" dist="38100" dir="2700000" algn="tl">
                    <a:srgbClr val="000000">
                      <a:alpha val="43137"/>
                    </a:srgbClr>
                  </a:outerShdw>
                </a:effectLst>
                <a:cs typeface="DecoType Naskh" panose="02010400000000000000" pitchFamily="2" charset="-78"/>
              </a:rPr>
              <a:t>: إكساب الطلاب القدرة على القيام بالتسجيل وفقاً للأصول الفنية ومنها:-</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50000"/>
              </a:lnSpc>
              <a:buFont typeface="Wingdings 2" panose="05020102010507070707" pitchFamily="18" charset="2"/>
              <a:buChar char="D"/>
            </a:pPr>
            <a:r>
              <a:rPr lang="ar-SA" sz="3200" b="1" dirty="0">
                <a:effectLst>
                  <a:outerShdw blurRad="38100" dist="38100" dir="2700000" algn="tl">
                    <a:srgbClr val="000000">
                      <a:alpha val="43137"/>
                    </a:srgbClr>
                  </a:outerShdw>
                </a:effectLst>
                <a:cs typeface="DecoType Naskh" panose="02010400000000000000" pitchFamily="2" charset="-78"/>
              </a:rPr>
              <a:t>تسجيل المقابلات الفردية التي تقوم بها الطالب.</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50000"/>
              </a:lnSpc>
              <a:buFont typeface="Wingdings 2" panose="05020102010507070707" pitchFamily="18" charset="2"/>
              <a:buChar char="D"/>
            </a:pPr>
            <a:r>
              <a:rPr lang="ar-SA" sz="3200" b="1" dirty="0">
                <a:effectLst>
                  <a:outerShdw blurRad="38100" dist="38100" dir="2700000" algn="tl">
                    <a:srgbClr val="000000">
                      <a:alpha val="43137"/>
                    </a:srgbClr>
                  </a:outerShdw>
                </a:effectLst>
                <a:cs typeface="DecoType Naskh" panose="02010400000000000000" pitchFamily="2" charset="-78"/>
              </a:rPr>
              <a:t>تسجيل الاجتماعات </a:t>
            </a:r>
            <a:r>
              <a:rPr lang="ar-SA" sz="3200" b="1" dirty="0" err="1">
                <a:effectLst>
                  <a:outerShdw blurRad="38100" dist="38100" dir="2700000" algn="tl">
                    <a:srgbClr val="000000">
                      <a:alpha val="43137"/>
                    </a:srgbClr>
                  </a:outerShdw>
                </a:effectLst>
                <a:cs typeface="DecoType Naskh" panose="02010400000000000000" pitchFamily="2" charset="-78"/>
              </a:rPr>
              <a:t>الإشرافية</a:t>
            </a:r>
            <a:r>
              <a:rPr lang="ar-SA" sz="3200" b="1" dirty="0">
                <a:effectLst>
                  <a:outerShdw blurRad="38100" dist="38100" dir="2700000" algn="tl">
                    <a:srgbClr val="000000">
                      <a:alpha val="43137"/>
                    </a:srgbClr>
                  </a:outerShdw>
                </a:effectLst>
                <a:cs typeface="DecoType Naskh" panose="02010400000000000000" pitchFamily="2" charset="-78"/>
              </a:rPr>
              <a:t> الفردية والجماعية.</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50000"/>
              </a:lnSpc>
              <a:buFont typeface="Wingdings 2" panose="05020102010507070707" pitchFamily="18" charset="2"/>
              <a:buChar char="D"/>
            </a:pPr>
            <a:r>
              <a:rPr lang="ar-SA" sz="3200" b="1" dirty="0">
                <a:effectLst>
                  <a:outerShdw blurRad="38100" dist="38100" dir="2700000" algn="tl">
                    <a:srgbClr val="000000">
                      <a:alpha val="43137"/>
                    </a:srgbClr>
                  </a:outerShdw>
                </a:effectLst>
                <a:cs typeface="DecoType Naskh" panose="02010400000000000000" pitchFamily="2" charset="-78"/>
              </a:rPr>
              <a:t>تسجيل اجتماعات الجماعة.</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lnSpc>
                <a:spcPct val="150000"/>
              </a:lnSpc>
              <a:buFont typeface="Wingdings 2" panose="05020102010507070707" pitchFamily="18" charset="2"/>
              <a:buChar char="D"/>
            </a:pPr>
            <a:r>
              <a:rPr lang="ar-SA" sz="3200" b="1" dirty="0">
                <a:effectLst>
                  <a:outerShdw blurRad="38100" dist="38100" dir="2700000" algn="tl">
                    <a:srgbClr val="000000">
                      <a:alpha val="43137"/>
                    </a:srgbClr>
                  </a:outerShdw>
                </a:effectLst>
                <a:cs typeface="DecoType Naskh" panose="02010400000000000000" pitchFamily="2" charset="-78"/>
              </a:rPr>
              <a:t>إعداد التقارير الدورية والتقرير الختامي للتدريب.</a:t>
            </a:r>
            <a:endParaRPr lang="en-US" sz="32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en-US" sz="51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1378540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295400"/>
            <a:ext cx="8229600" cy="5181600"/>
          </a:xfrm>
        </p:spPr>
        <p:txBody>
          <a:bodyPr>
            <a:noAutofit/>
          </a:bodyPr>
          <a:lstStyle/>
          <a:p>
            <a:pPr algn="just">
              <a:lnSpc>
                <a:spcPct val="15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الهدف السابع</a:t>
            </a:r>
            <a:r>
              <a:rPr lang="ar-SA" sz="3600" b="1" dirty="0">
                <a:effectLst>
                  <a:outerShdw blurRad="38100" dist="38100" dir="2700000" algn="tl">
                    <a:srgbClr val="000000">
                      <a:alpha val="43137"/>
                    </a:srgbClr>
                  </a:outerShdw>
                </a:effectLst>
                <a:cs typeface="DecoType Naskh" panose="02010400000000000000" pitchFamily="2" charset="-78"/>
              </a:rPr>
              <a:t>: تزويد الطلاب بالخبرات الميدانية المرتبطة بالممارسة المهنية والتي ترتبط بعمليات الخدمة الاجتماعية في طرقها سواء ارتبطت تلك الخبرات بعمليات الدراسة ، التشخيص ووضع الخطة والتنفيذ، الاتصال، التسجيل، التقويم، التنسيق، البحث، إلى جانب خبرات عامة مرتبطة بتنظيم المؤتمرات وإعداد وتنفيذ الندوات والرحلات والمعسكرات</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2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41359916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295400"/>
            <a:ext cx="8229600" cy="4449763"/>
          </a:xfrm>
        </p:spPr>
        <p:txBody>
          <a:bodyPr>
            <a:no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الهدف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الثامن</a:t>
            </a:r>
            <a:r>
              <a:rPr lang="ar-SA" sz="3600" b="1" dirty="0">
                <a:effectLst>
                  <a:outerShdw blurRad="38100" dist="38100" dir="2700000" algn="tl">
                    <a:srgbClr val="000000">
                      <a:alpha val="43137"/>
                    </a:srgbClr>
                  </a:outerShdw>
                </a:effectLst>
                <a:cs typeface="DecoType Naskh" panose="02010400000000000000" pitchFamily="2" charset="-78"/>
              </a:rPr>
              <a:t>: إكساب الطلاب خصائص المواطنة من خلال الأهداف العامة والمشتركة والقدرة على مشاركة الآخرين والتعاون مع الغير والقدرة على القيادة والتبعية والقدرة على تحمل مسئولية العمل واحترامه واحترام اللوائح والنظم العامة.</a:t>
            </a:r>
            <a:endParaRPr lang="en-US" sz="3600" b="1" dirty="0">
              <a:effectLst>
                <a:outerShdw blurRad="38100" dist="38100" dir="2700000" algn="tl">
                  <a:srgbClr val="000000">
                    <a:alpha val="43137"/>
                  </a:srgbClr>
                </a:outerShdw>
              </a:effectLst>
              <a:cs typeface="DecoType Naskh" panose="02010400000000000000" pitchFamily="2" charset="-78"/>
            </a:endParaRPr>
          </a:p>
          <a:p>
            <a:endParaRPr lang="en-US" sz="3200"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أهداف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5267718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nSpc>
                <a:spcPct val="140000"/>
              </a:lnSpc>
              <a:spcBef>
                <a:spcPct val="20000"/>
              </a:spcBef>
            </a:pP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ثالثاً: عناصر 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381000" y="1524000"/>
            <a:ext cx="8229600" cy="4525963"/>
          </a:xfrm>
        </p:spPr>
        <p:txBody>
          <a:bodyPr>
            <a:noAutofit/>
          </a:bodyPr>
          <a:lstStyle/>
          <a:p>
            <a:pPr algn="just">
              <a:lnSpc>
                <a:spcPct val="140000"/>
              </a:lnSpc>
            </a:pPr>
            <a:r>
              <a:rPr lang="ar-SA" sz="3600" b="1" dirty="0">
                <a:effectLst>
                  <a:outerShdw blurRad="38100" dist="38100" dir="2700000" algn="tl">
                    <a:srgbClr val="000000">
                      <a:alpha val="43137"/>
                    </a:srgbClr>
                  </a:outerShdw>
                </a:effectLst>
                <a:cs typeface="DecoType Naskh" panose="02010400000000000000" pitchFamily="2" charset="-78"/>
              </a:rPr>
              <a:t>يشمل التدريب على مجموعة من العناصر وهي: الطالب، المؤسسة الاجتماعية، الإشراف، العملية التدريبية، السجلات </a:t>
            </a:r>
            <a:r>
              <a:rPr lang="ar-SA" sz="3600" b="1" dirty="0" smtClean="0">
                <a:effectLst>
                  <a:outerShdw blurRad="38100" dist="38100" dir="2700000" algn="tl">
                    <a:srgbClr val="000000">
                      <a:alpha val="43137"/>
                    </a:srgbClr>
                  </a:outerShdw>
                </a:effectLst>
                <a:cs typeface="DecoType Naskh" panose="02010400000000000000" pitchFamily="2" charset="-78"/>
              </a:rPr>
              <a:t>التدريبية، وسوف يتم توضيح كل منهم على حدة كالتالي:-         </a:t>
            </a:r>
            <a:endParaRPr lang="ar-SA" sz="3600" b="1" dirty="0">
              <a:effectLst>
                <a:outerShdw blurRad="38100" dist="38100" dir="2700000" algn="tl">
                  <a:srgbClr val="000000">
                    <a:alpha val="43137"/>
                  </a:srgbClr>
                </a:outerShdw>
              </a:effectLst>
              <a:cs typeface="DecoType Naskh" panose="02010400000000000000" pitchFamily="2" charset="-78"/>
            </a:endParaRPr>
          </a:p>
          <a:p>
            <a:pPr algn="just">
              <a:lnSpc>
                <a:spcPct val="140000"/>
              </a:lnSpc>
            </a:pPr>
            <a:endParaRPr lang="en-US" sz="3600"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34766945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عناصر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381000" y="1524000"/>
            <a:ext cx="8229600" cy="4953000"/>
          </a:xfrm>
        </p:spPr>
        <p:txBody>
          <a:bodyPr>
            <a:noAutofit/>
          </a:bodyPr>
          <a:lstStyle/>
          <a:p>
            <a:pPr marL="0" indent="0" algn="just">
              <a:lnSpc>
                <a:spcPct val="14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1</a:t>
            </a: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 </a:t>
            </a: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الطالب: </a:t>
            </a:r>
            <a:r>
              <a:rPr lang="ar-EG" b="1" dirty="0" smtClean="0">
                <a:effectLst>
                  <a:outerShdw blurRad="38100" dist="38100" dir="2700000" algn="tl">
                    <a:srgbClr val="000000">
                      <a:alpha val="43137"/>
                    </a:srgbClr>
                  </a:outerShdw>
                </a:effectLst>
                <a:cs typeface="DecoType Naskh" panose="02010400000000000000" pitchFamily="2" charset="-78"/>
              </a:rPr>
              <a:t>هو </a:t>
            </a:r>
            <a:r>
              <a:rPr lang="ar-EG" b="1" dirty="0">
                <a:effectLst>
                  <a:outerShdw blurRad="38100" dist="38100" dir="2700000" algn="tl">
                    <a:srgbClr val="000000">
                      <a:alpha val="43137"/>
                    </a:srgbClr>
                  </a:outerShdw>
                </a:effectLst>
                <a:cs typeface="DecoType Naskh" panose="02010400000000000000" pitchFamily="2" charset="-78"/>
              </a:rPr>
              <a:t>الفئة الاجتماعية المستهدفة من التدريب من خلال بذل كل الجهود لتزويده بالمعلومات من خلال الإعداد النظري والتطبيقي وإكسابه مهارات وخبرات الممارسة المهنية في علم الاجتماع والخدمة الاجتماعية في مؤسسات المجتمع من جهة ومراعاة ضرورة توافر الاستعداد الشخصي لدى الطلاب من جهة أخرى ، وللطالب مواصفات جسمية ومظهرية وعقلية ومعرفية وانفعالية ونفسية واجتماعية ، كما أن عليه عدد من المهام والمسئوليات يجب أن يلتزم بها.</a:t>
            </a:r>
            <a:endParaRPr lang="en-US" b="1" dirty="0">
              <a:effectLst>
                <a:outerShdw blurRad="38100" dist="38100" dir="2700000" algn="tl">
                  <a:srgbClr val="000000">
                    <a:alpha val="43137"/>
                  </a:srgbClr>
                </a:outerShdw>
              </a:effectLst>
              <a:cs typeface="DecoType Naskh" panose="02010400000000000000" pitchFamily="2" charset="-78"/>
            </a:endParaRPr>
          </a:p>
          <a:p>
            <a:pPr algn="just">
              <a:lnSpc>
                <a:spcPct val="140000"/>
              </a:lnSpc>
            </a:pPr>
            <a:endParaRPr lang="en-US"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34766945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0"/>
            <a:ext cx="8229600" cy="4953000"/>
          </a:xfrm>
        </p:spPr>
        <p:txBody>
          <a:bodyPr>
            <a:normAutofit/>
          </a:bodyPr>
          <a:lstStyle/>
          <a:p>
            <a:pPr marL="0" indent="0" algn="just">
              <a:lnSpc>
                <a:spcPct val="140000"/>
              </a:lnSpc>
              <a:buNone/>
            </a:pPr>
            <a:r>
              <a:rPr lang="ar-EG" b="1" dirty="0">
                <a:solidFill>
                  <a:srgbClr val="FF0000"/>
                </a:solidFill>
                <a:effectLst>
                  <a:outerShdw blurRad="38100" dist="38100" dir="2700000" algn="tl">
                    <a:srgbClr val="000000">
                      <a:alpha val="43137"/>
                    </a:srgbClr>
                  </a:outerShdw>
                </a:effectLst>
                <a:cs typeface="DecoType Naskh" panose="02010400000000000000" pitchFamily="2" charset="-78"/>
              </a:rPr>
              <a:t>2) المؤسسة الاجتماعية </a:t>
            </a:r>
            <a:r>
              <a:rPr lang="ar-EG" b="1" dirty="0" smtClean="0">
                <a:solidFill>
                  <a:srgbClr val="FF0000"/>
                </a:solidFill>
                <a:effectLst>
                  <a:outerShdw blurRad="38100" dist="38100" dir="2700000" algn="tl">
                    <a:srgbClr val="000000">
                      <a:alpha val="43137"/>
                    </a:srgbClr>
                  </a:outerShdw>
                </a:effectLst>
                <a:cs typeface="DecoType Naskh" panose="02010400000000000000" pitchFamily="2" charset="-78"/>
              </a:rPr>
              <a:t>:</a:t>
            </a: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 </a:t>
            </a:r>
            <a:r>
              <a:rPr lang="ar-EG" b="1" dirty="0" smtClean="0">
                <a:effectLst>
                  <a:outerShdw blurRad="38100" dist="38100" dir="2700000" algn="tl">
                    <a:srgbClr val="000000">
                      <a:alpha val="43137"/>
                    </a:srgbClr>
                  </a:outerShdw>
                </a:effectLst>
                <a:cs typeface="DecoType Naskh" panose="02010400000000000000" pitchFamily="2" charset="-78"/>
              </a:rPr>
              <a:t>تمثل المؤسسات </a:t>
            </a:r>
            <a:r>
              <a:rPr lang="ar-EG" b="1" dirty="0">
                <a:effectLst>
                  <a:outerShdw blurRad="38100" dist="38100" dir="2700000" algn="tl">
                    <a:srgbClr val="000000">
                      <a:alpha val="43137"/>
                    </a:srgbClr>
                  </a:outerShdw>
                </a:effectLst>
                <a:cs typeface="DecoType Naskh" panose="02010400000000000000" pitchFamily="2" charset="-78"/>
              </a:rPr>
              <a:t>الاجتماعية </a:t>
            </a:r>
            <a:r>
              <a:rPr lang="ar-EG" b="1" dirty="0" smtClean="0">
                <a:effectLst>
                  <a:outerShdw blurRad="38100" dist="38100" dir="2700000" algn="tl">
                    <a:srgbClr val="000000">
                      <a:alpha val="43137"/>
                    </a:srgbClr>
                  </a:outerShdw>
                </a:effectLst>
                <a:cs typeface="DecoType Naskh" panose="02010400000000000000" pitchFamily="2" charset="-78"/>
              </a:rPr>
              <a:t>بالنسبة </a:t>
            </a:r>
            <a:r>
              <a:rPr lang="ar-EG" b="1" dirty="0">
                <a:effectLst>
                  <a:outerShdw blurRad="38100" dist="38100" dir="2700000" algn="tl">
                    <a:srgbClr val="000000">
                      <a:alpha val="43137"/>
                    </a:srgbClr>
                  </a:outerShdw>
                </a:effectLst>
                <a:cs typeface="DecoType Naskh" panose="02010400000000000000" pitchFamily="2" charset="-78"/>
              </a:rPr>
              <a:t>للأخصائي الاجتماعي الهيئة التي يمارس فيها المهنة ، ومن ثم يصبح دوره تدعيم قيمة المهنية في المؤسسة ، وترتبط كفاءة المؤسسة وفعاليتها في عملية التدريب بمدى استيعاب إدارتها الخدمة الاجتماعية من ناحية وأهمية تدريب طلاب الكلية من ناحية </a:t>
            </a:r>
            <a:r>
              <a:rPr lang="ar-EG" b="1" dirty="0" smtClean="0">
                <a:effectLst>
                  <a:outerShdw blurRad="38100" dist="38100" dir="2700000" algn="tl">
                    <a:srgbClr val="000000">
                      <a:alpha val="43137"/>
                    </a:srgbClr>
                  </a:outerShdw>
                </a:effectLst>
                <a:cs typeface="DecoType Naskh" panose="02010400000000000000" pitchFamily="2" charset="-78"/>
              </a:rPr>
              <a:t>أخرى، </a:t>
            </a:r>
            <a:r>
              <a:rPr lang="ar-EG" b="1" dirty="0">
                <a:effectLst>
                  <a:outerShdw blurRad="38100" dist="38100" dir="2700000" algn="tl">
                    <a:srgbClr val="000000">
                      <a:alpha val="43137"/>
                    </a:srgbClr>
                  </a:outerShdw>
                </a:effectLst>
                <a:cs typeface="DecoType Naskh" panose="02010400000000000000" pitchFamily="2" charset="-78"/>
              </a:rPr>
              <a:t>وهناك عدد من الشروط لابد أن تتوفر في المؤسسة وعدد من الأدوار يجب عليها القيام </a:t>
            </a:r>
            <a:r>
              <a:rPr lang="ar-EG" b="1" dirty="0" smtClean="0">
                <a:effectLst>
                  <a:outerShdw blurRad="38100" dist="38100" dir="2700000" algn="tl">
                    <a:srgbClr val="000000">
                      <a:alpha val="43137"/>
                    </a:srgbClr>
                  </a:outerShdw>
                </a:effectLst>
                <a:cs typeface="DecoType Naskh" panose="02010400000000000000" pitchFamily="2" charset="-78"/>
              </a:rPr>
              <a:t>بها.</a:t>
            </a:r>
            <a:endParaRPr lang="en-US" b="1" dirty="0">
              <a:effectLst>
                <a:outerShdw blurRad="38100" dist="38100" dir="2700000" algn="tl">
                  <a:srgbClr val="000000">
                    <a:alpha val="43137"/>
                  </a:srgbClr>
                </a:outerShdw>
              </a:effectLst>
              <a:cs typeface="DecoType Naskh" panose="02010400000000000000" pitchFamily="2" charset="-78"/>
            </a:endParaRPr>
          </a:p>
          <a:p>
            <a:endParaRPr lang="en-US" dirty="0"/>
          </a:p>
        </p:txBody>
      </p:sp>
      <p:sp>
        <p:nvSpPr>
          <p:cNvPr id="5"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عناصر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3565960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00600"/>
          </a:xfrm>
        </p:spPr>
        <p:txBody>
          <a:bodyPr>
            <a:normAutofit/>
          </a:bodyPr>
          <a:lstStyle/>
          <a:p>
            <a:pPr marL="0" indent="0" algn="just">
              <a:lnSpc>
                <a:spcPct val="150000"/>
              </a:lnSpc>
              <a:buNone/>
            </a:pPr>
            <a:r>
              <a:rPr lang="ar-EG" b="1" dirty="0">
                <a:solidFill>
                  <a:srgbClr val="FF0000"/>
                </a:solidFill>
                <a:effectLst>
                  <a:outerShdw blurRad="38100" dist="38100" dir="2700000" algn="tl">
                    <a:srgbClr val="000000">
                      <a:alpha val="43137"/>
                    </a:srgbClr>
                  </a:outerShdw>
                </a:effectLst>
                <a:cs typeface="DecoType Naskh" panose="02010400000000000000" pitchFamily="2" charset="-78"/>
              </a:rPr>
              <a:t>3) </a:t>
            </a:r>
            <a:r>
              <a:rPr lang="ar-EG"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الإشراف:</a:t>
            </a: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 </a:t>
            </a:r>
            <a:r>
              <a:rPr lang="ar-EG" b="1" dirty="0" smtClean="0">
                <a:effectLst>
                  <a:outerShdw blurRad="38100" dist="38100" dir="2700000" algn="tl">
                    <a:srgbClr val="000000">
                      <a:alpha val="43137"/>
                    </a:srgbClr>
                  </a:outerShdw>
                </a:effectLst>
                <a:cs typeface="DecoType Naskh" panose="02010400000000000000" pitchFamily="2" charset="-78"/>
              </a:rPr>
              <a:t>يمثل </a:t>
            </a:r>
            <a:r>
              <a:rPr lang="ar-EG" b="1" dirty="0">
                <a:effectLst>
                  <a:outerShdw blurRad="38100" dist="38100" dir="2700000" algn="tl">
                    <a:srgbClr val="000000">
                      <a:alpha val="43137"/>
                    </a:srgbClr>
                  </a:outerShdw>
                </a:effectLst>
                <a:cs typeface="DecoType Naskh" panose="02010400000000000000" pitchFamily="2" charset="-78"/>
              </a:rPr>
              <a:t>الإشراف ركناً أساسياً مهماً، فهو عملية مزدوجة تتم بين مشرفي الكليات ومشرفي المؤسسة الاجتماعية التي يتم فيها التدريب الميداني عن طريق التعاون فيما بينهم لتحقيق أهداف العملية التعليمية للطلاب ، مما يساعدهم على</a:t>
            </a:r>
            <a:r>
              <a:rPr lang="ar-SA" b="1" dirty="0">
                <a:effectLst>
                  <a:outerShdw blurRad="38100" dist="38100" dir="2700000" algn="tl">
                    <a:srgbClr val="000000">
                      <a:alpha val="43137"/>
                    </a:srgbClr>
                  </a:outerShdw>
                </a:effectLst>
                <a:cs typeface="DecoType Naskh" panose="02010400000000000000" pitchFamily="2" charset="-78"/>
              </a:rPr>
              <a:t> النمو المهني من خلال ممارسة ميدانية تربط النظرية بالتطبيق في المؤسسات التدريبية وفق خطة تحقق الأهداف التدريبية وفقاً للمستوى الدراسي للطلاب.  </a:t>
            </a:r>
            <a:endParaRPr lang="en-US" b="1" dirty="0">
              <a:effectLst>
                <a:outerShdw blurRad="38100" dist="38100" dir="2700000" algn="tl">
                  <a:srgbClr val="000000">
                    <a:alpha val="43137"/>
                  </a:srgbClr>
                </a:outerShdw>
              </a:effectLst>
              <a:cs typeface="DecoType Naskh" panose="02010400000000000000" pitchFamily="2" charset="-78"/>
            </a:endParaRPr>
          </a:p>
          <a:p>
            <a:endParaRPr lang="en-US"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عناصر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8880413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76800"/>
          </a:xfrm>
        </p:spPr>
        <p:txBody>
          <a:bodyPr>
            <a:normAutofit fontScale="70000" lnSpcReduction="20000"/>
          </a:bodyPr>
          <a:lstStyle/>
          <a:p>
            <a:pPr marL="0" indent="0" algn="just">
              <a:lnSpc>
                <a:spcPct val="150000"/>
              </a:lnSpc>
              <a:buNone/>
            </a:pPr>
            <a:r>
              <a:rPr lang="ar-SA" dirty="0"/>
              <a:t> </a:t>
            </a:r>
            <a:r>
              <a:rPr lang="ar-SA" sz="4600" b="1" dirty="0" smtClean="0">
                <a:solidFill>
                  <a:srgbClr val="FF0000"/>
                </a:solidFill>
                <a:effectLst>
                  <a:outerShdw blurRad="38100" dist="38100" dir="2700000" algn="tl">
                    <a:srgbClr val="000000">
                      <a:alpha val="43137"/>
                    </a:srgbClr>
                  </a:outerShdw>
                </a:effectLst>
                <a:cs typeface="DecoType Naskh" panose="02010400000000000000" pitchFamily="2" charset="-78"/>
              </a:rPr>
              <a:t>4</a:t>
            </a:r>
            <a:r>
              <a:rPr lang="ar-SA" sz="4600" b="1" dirty="0">
                <a:solidFill>
                  <a:srgbClr val="FF0000"/>
                </a:solidFill>
                <a:effectLst>
                  <a:outerShdw blurRad="38100" dist="38100" dir="2700000" algn="tl">
                    <a:srgbClr val="000000">
                      <a:alpha val="43137"/>
                    </a:srgbClr>
                  </a:outerShdw>
                </a:effectLst>
                <a:cs typeface="DecoType Naskh" panose="02010400000000000000" pitchFamily="2" charset="-78"/>
              </a:rPr>
              <a:t>) العملية التدريبية </a:t>
            </a:r>
            <a:r>
              <a:rPr lang="ar-SA" sz="4600" b="1" dirty="0" smtClean="0">
                <a:effectLst>
                  <a:outerShdw blurRad="38100" dist="38100" dir="2700000" algn="tl">
                    <a:srgbClr val="000000">
                      <a:alpha val="43137"/>
                    </a:srgbClr>
                  </a:outerShdw>
                </a:effectLst>
                <a:cs typeface="DecoType Naskh" panose="02010400000000000000" pitchFamily="2" charset="-78"/>
              </a:rPr>
              <a:t>: </a:t>
            </a:r>
            <a:r>
              <a:rPr lang="ar-SA" sz="4600" b="1" dirty="0">
                <a:effectLst>
                  <a:outerShdw blurRad="38100" dist="38100" dir="2700000" algn="tl">
                    <a:srgbClr val="000000">
                      <a:alpha val="43137"/>
                    </a:srgbClr>
                  </a:outerShdw>
                </a:effectLst>
                <a:cs typeface="DecoType Naskh" panose="02010400000000000000" pitchFamily="2" charset="-78"/>
              </a:rPr>
              <a:t>وتشمل اتباع عدد من الأساليب التدريبية التي تختلف بتنوع مجالات الممارسة،  وطبيعة الأعمال، ومحتوى البرنامج التدريبي، وطبيعة المشكلات التي تتعامل معها المؤسسات التدريبية، ونوعية الأعمال والمهام المطلوب </a:t>
            </a:r>
            <a:r>
              <a:rPr lang="ar-SA" sz="4600" b="1" dirty="0" smtClean="0">
                <a:effectLst>
                  <a:outerShdw blurRad="38100" dist="38100" dir="2700000" algn="tl">
                    <a:srgbClr val="000000">
                      <a:alpha val="43137"/>
                    </a:srgbClr>
                  </a:outerShdw>
                </a:effectLst>
                <a:cs typeface="DecoType Naskh" panose="02010400000000000000" pitchFamily="2" charset="-78"/>
              </a:rPr>
              <a:t>إنجازها، </a:t>
            </a:r>
            <a:r>
              <a:rPr lang="ar-SA" sz="4600" b="1" dirty="0">
                <a:effectLst>
                  <a:outerShdw blurRad="38100" dist="38100" dir="2700000" algn="tl">
                    <a:srgbClr val="000000">
                      <a:alpha val="43137"/>
                    </a:srgbClr>
                  </a:outerShdw>
                </a:effectLst>
                <a:cs typeface="DecoType Naskh" panose="02010400000000000000" pitchFamily="2" charset="-78"/>
              </a:rPr>
              <a:t>لذلك من الضروري استخدام كل الأساليب المتاحة والممكنة في سبيل تحقيق أهداف هذه العملية، كما ينبغي على المشرفين مراعاة الملائمة بين الأسلوب التدريبي وبين قدرات المتدربين على استيعاب عملية التدريب والاستفادة منها</a:t>
            </a:r>
            <a:r>
              <a:rPr lang="ar-SA" sz="4600" b="1" dirty="0" smtClean="0">
                <a:effectLst>
                  <a:outerShdw blurRad="38100" dist="38100" dir="2700000" algn="tl">
                    <a:srgbClr val="000000">
                      <a:alpha val="43137"/>
                    </a:srgbClr>
                  </a:outerShdw>
                </a:effectLst>
                <a:cs typeface="DecoType Naskh" panose="02010400000000000000" pitchFamily="2" charset="-78"/>
              </a:rPr>
              <a:t>.</a:t>
            </a:r>
            <a:endParaRPr lang="en-US" sz="39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عناصر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4325635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lgn="just" rtl="1">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5) سجل التدريب : </a:t>
            </a:r>
            <a:r>
              <a:rPr lang="ar-OM" sz="3600" b="1" dirty="0" smtClean="0">
                <a:effectLst>
                  <a:outerShdw blurRad="38100" dist="38100" dir="2700000" algn="tl">
                    <a:srgbClr val="000000">
                      <a:alpha val="43137"/>
                    </a:srgbClr>
                  </a:outerShdw>
                </a:effectLst>
                <a:cs typeface="DecoType Naskh" panose="02010400000000000000" pitchFamily="2" charset="-78"/>
              </a:rPr>
              <a:t>يحتوي </a:t>
            </a:r>
            <a:r>
              <a:rPr lang="ar-OM" sz="3600" b="1" dirty="0">
                <a:effectLst>
                  <a:outerShdw blurRad="38100" dist="38100" dir="2700000" algn="tl">
                    <a:srgbClr val="000000">
                      <a:alpha val="43137"/>
                    </a:srgbClr>
                  </a:outerShdw>
                </a:effectLst>
                <a:cs typeface="DecoType Naskh" panose="02010400000000000000" pitchFamily="2" charset="-78"/>
              </a:rPr>
              <a:t>على الأعمال التي قام بها الطلاب والحالات التي تم مناقشتها مع </a:t>
            </a:r>
            <a:r>
              <a:rPr lang="ar-OM" sz="3600" b="1" dirty="0" smtClean="0">
                <a:effectLst>
                  <a:outerShdw blurRad="38100" dist="38100" dir="2700000" algn="tl">
                    <a:srgbClr val="000000">
                      <a:alpha val="43137"/>
                    </a:srgbClr>
                  </a:outerShdw>
                </a:effectLst>
                <a:cs typeface="DecoType Naskh" panose="02010400000000000000" pitchFamily="2" charset="-78"/>
              </a:rPr>
              <a:t>المش</a:t>
            </a:r>
            <a:r>
              <a:rPr lang="ar-SA" sz="3600" b="1" dirty="0" smtClean="0">
                <a:effectLst>
                  <a:outerShdw blurRad="38100" dist="38100" dir="2700000" algn="tl">
                    <a:srgbClr val="000000">
                      <a:alpha val="43137"/>
                    </a:srgbClr>
                  </a:outerShdw>
                </a:effectLst>
                <a:cs typeface="DecoType Naskh" panose="02010400000000000000" pitchFamily="2" charset="-78"/>
              </a:rPr>
              <a:t>رف/ة</a:t>
            </a:r>
            <a:r>
              <a:rPr lang="ar-OM" sz="3600" b="1" dirty="0" smtClean="0">
                <a:effectLst>
                  <a:outerShdw blurRad="38100" dist="38100" dir="2700000" algn="tl">
                    <a:srgbClr val="000000">
                      <a:alpha val="43137"/>
                    </a:srgbClr>
                  </a:outerShdw>
                </a:effectLst>
                <a:cs typeface="DecoType Naskh" panose="02010400000000000000" pitchFamily="2" charset="-78"/>
              </a:rPr>
              <a:t> </a:t>
            </a:r>
            <a:r>
              <a:rPr lang="ar-OM" sz="3600" b="1" dirty="0">
                <a:effectLst>
                  <a:outerShdw blurRad="38100" dist="38100" dir="2700000" algn="tl">
                    <a:srgbClr val="000000">
                      <a:alpha val="43137"/>
                    </a:srgbClr>
                  </a:outerShdw>
                </a:effectLst>
                <a:cs typeface="DecoType Naskh" panose="02010400000000000000" pitchFamily="2" charset="-78"/>
              </a:rPr>
              <a:t>أثناء تأدية عمله وذكر الأهداف والنتائج التي استخرجت من الزيارة وبعد ذلك وضع اقتراحات وحلول للحالات والمشكلات التي تواجه الطلاب، مما يساهم في التحسن المستمر في العملية التدريبية</a:t>
            </a:r>
            <a:r>
              <a:rPr lang="ar-OM"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عناصر </a:t>
            </a:r>
            <a:r>
              <a:rPr lang="ar-SA"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التدريب </a:t>
            </a:r>
            <a:r>
              <a:rPr lang="ar-SA"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الميداني</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2421799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514600"/>
            <a:ext cx="8229600" cy="2286000"/>
          </a:xfrm>
        </p:spPr>
        <p:txBody>
          <a:bodyPr>
            <a:normAutofit/>
          </a:bodyPr>
          <a:lstStyle/>
          <a:p>
            <a:pPr marL="0" indent="0" algn="ctr">
              <a:buNone/>
            </a:pPr>
            <a:r>
              <a:rPr lang="ar-SA" sz="8000" b="1" dirty="0">
                <a:solidFill>
                  <a:srgbClr val="C00000"/>
                </a:solidFill>
                <a:effectLst>
                  <a:outerShdw blurRad="38100" dist="38100" dir="2700000" algn="tl">
                    <a:srgbClr val="000000">
                      <a:alpha val="43137"/>
                    </a:srgbClr>
                  </a:outerShdw>
                </a:effectLst>
                <a:cs typeface="DecoType Naskh" panose="02010400000000000000" pitchFamily="2" charset="-78"/>
              </a:rPr>
              <a:t>أسئلة المحاضرة</a:t>
            </a:r>
          </a:p>
        </p:txBody>
      </p:sp>
      <p:pic>
        <p:nvPicPr>
          <p:cNvPr id="4" name="صورة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6800" y="2276872"/>
            <a:ext cx="1475657" cy="1817737"/>
          </a:xfrm>
          <a:prstGeom prst="rect">
            <a:avLst/>
          </a:prstGeom>
        </p:spPr>
      </p:pic>
    </p:spTree>
    <p:extLst>
      <p:ext uri="{BB962C8B-B14F-4D97-AF65-F5344CB8AC3E}">
        <p14:creationId xmlns:p14="http://schemas.microsoft.com/office/powerpoint/2010/main" val="37988488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229600" cy="1143000"/>
          </a:xfrm>
        </p:spPr>
        <p:txBody>
          <a:bodyPr>
            <a:noAutofit/>
          </a:bodyPr>
          <a:lstStyle/>
          <a:p>
            <a:r>
              <a:rPr lang="ar-SA" sz="72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السؤال</a:t>
            </a:r>
            <a:endParaRPr lang="ar-SA" sz="7200" b="1" dirty="0">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381000" y="2438400"/>
            <a:ext cx="8229600" cy="2971800"/>
          </a:xfrm>
        </p:spPr>
        <p:txBody>
          <a:bodyPr>
            <a:normAutofit/>
          </a:bodyPr>
          <a:lstStyle/>
          <a:p>
            <a:pPr>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عرف أو عرفي المصطلحات المهنية التالية :-</a:t>
            </a:r>
          </a:p>
          <a:p>
            <a:pPr>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التدريب الميداني – سجلات التدريب  - الإشراف. </a:t>
            </a:r>
          </a:p>
        </p:txBody>
      </p:sp>
    </p:spTree>
    <p:extLst>
      <p:ext uri="{BB962C8B-B14F-4D97-AF65-F5344CB8AC3E}">
        <p14:creationId xmlns:p14="http://schemas.microsoft.com/office/powerpoint/2010/main" val="36700153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marL="542925" indent="-542925">
              <a:lnSpc>
                <a:spcPct val="140000"/>
              </a:lnSpc>
              <a:spcBef>
                <a:spcPct val="20000"/>
              </a:spcBef>
            </a:pPr>
            <a:r>
              <a:rPr lang="ar-SA" sz="4800" b="1" dirty="0" smtClean="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rPr>
              <a:t>الإجابة النموذجية على السؤال</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457200" y="1143000"/>
            <a:ext cx="8153400" cy="4983163"/>
          </a:xfrm>
        </p:spPr>
        <p:txBody>
          <a:bodyPr>
            <a:noAutofit/>
          </a:bodyPr>
          <a:lstStyle/>
          <a:p>
            <a:pPr algn="just">
              <a:lnSpc>
                <a:spcPct val="150000"/>
              </a:lnSpc>
            </a:pPr>
            <a:r>
              <a:rPr lang="ar-SA" sz="3600" b="1" dirty="0" smtClean="0">
                <a:solidFill>
                  <a:srgbClr val="C00000"/>
                </a:solidFill>
                <a:effectLst>
                  <a:outerShdw blurRad="38100" dist="38100" dir="2700000" algn="tl">
                    <a:srgbClr val="000000">
                      <a:alpha val="43137"/>
                    </a:srgbClr>
                  </a:outerShdw>
                </a:effectLst>
                <a:cs typeface="DecoType Naskh" panose="02010400000000000000" pitchFamily="2" charset="-78"/>
              </a:rPr>
              <a:t>مفهوم التدريب الميداني : </a:t>
            </a:r>
            <a:r>
              <a:rPr lang="ar-SA" sz="3600" b="1" dirty="0" smtClean="0">
                <a:effectLst>
                  <a:outerShdw blurRad="38100" dist="38100" dir="2700000" algn="tl">
                    <a:srgbClr val="000000">
                      <a:alpha val="43137"/>
                    </a:srgbClr>
                  </a:outerShdw>
                </a:effectLst>
                <a:cs typeface="DecoType Naskh" panose="02010400000000000000" pitchFamily="2" charset="-78"/>
              </a:rPr>
              <a:t>تعددت </a:t>
            </a:r>
            <a:r>
              <a:rPr lang="ar-SA" sz="3600" b="1" dirty="0">
                <a:effectLst>
                  <a:outerShdw blurRad="38100" dist="38100" dir="2700000" algn="tl">
                    <a:srgbClr val="000000">
                      <a:alpha val="43137"/>
                    </a:srgbClr>
                  </a:outerShdw>
                </a:effectLst>
                <a:cs typeface="DecoType Naskh" panose="02010400000000000000" pitchFamily="2" charset="-78"/>
              </a:rPr>
              <a:t>وجهات النظر حول تعريف التدريب الميداني وسوف نعرض بعضها كما يلي:-</a:t>
            </a:r>
            <a:endParaRPr lang="en-US" sz="3600" b="1" dirty="0">
              <a:effectLst>
                <a:outerShdw blurRad="38100" dist="38100" dir="2700000" algn="tl">
                  <a:srgbClr val="000000">
                    <a:alpha val="43137"/>
                  </a:srgbClr>
                </a:outerShdw>
              </a:effectLst>
              <a:cs typeface="DecoType Naskh" panose="02010400000000000000" pitchFamily="2" charset="-78"/>
            </a:endParaRPr>
          </a:p>
          <a:p>
            <a:pPr lvl="0" algn="just" rtl="1">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التدريب الميداني هو </a:t>
            </a:r>
            <a:r>
              <a:rPr lang="ar-SA" sz="3600" b="1" dirty="0" smtClean="0">
                <a:effectLst>
                  <a:outerShdw blurRad="38100" dist="38100" dir="2700000" algn="tl">
                    <a:srgbClr val="000000">
                      <a:alpha val="43137"/>
                    </a:srgbClr>
                  </a:outerShdw>
                </a:effectLst>
                <a:cs typeface="DecoType Naskh" panose="02010400000000000000" pitchFamily="2" charset="-78"/>
              </a:rPr>
              <a:t>: عملية </a:t>
            </a:r>
            <a:r>
              <a:rPr lang="ar-SA" sz="3600" b="1" dirty="0">
                <a:effectLst>
                  <a:outerShdw blurRad="38100" dist="38100" dir="2700000" algn="tl">
                    <a:srgbClr val="000000">
                      <a:alpha val="43137"/>
                    </a:srgbClr>
                  </a:outerShdw>
                </a:effectLst>
                <a:cs typeface="DecoType Naskh" panose="02010400000000000000" pitchFamily="2" charset="-78"/>
              </a:rPr>
              <a:t>الممارسة التي يتم من خلالها إعداد الفرد في أي مجال من المجالات للقيام بأدوار معينة بطريقة أفضل من خلال اكتساب الخبرات والمهارات والمعرفة وتكوين الاتجاهات السليمة  نحو المهنة </a:t>
            </a:r>
            <a:r>
              <a:rPr lang="ar-SA" sz="3600" b="1" dirty="0" smtClean="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en-US" sz="3600"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731140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marL="542925" indent="-542925">
              <a:lnSpc>
                <a:spcPct val="140000"/>
              </a:lnSpc>
              <a:spcBef>
                <a:spcPct val="20000"/>
              </a:spcBef>
            </a:pPr>
            <a:r>
              <a:rPr lang="ar-SA" sz="4800" b="1" dirty="0">
                <a:solidFill>
                  <a:srgbClr val="C00000"/>
                </a:solidFill>
                <a:effectLst>
                  <a:outerShdw blurRad="38100" dist="38100" dir="2700000" algn="tl">
                    <a:srgbClr val="000000">
                      <a:alpha val="43137"/>
                    </a:srgbClr>
                  </a:outerShdw>
                </a:effectLst>
                <a:cs typeface="DecoType Naskh" panose="02010400000000000000" pitchFamily="2" charset="-78"/>
              </a:rPr>
              <a:t>الإجابة النموذجية على السؤال</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
        <p:nvSpPr>
          <p:cNvPr id="3" name="عنصر نائب للمحتوى 2"/>
          <p:cNvSpPr>
            <a:spLocks noGrp="1"/>
          </p:cNvSpPr>
          <p:nvPr>
            <p:ph idx="1"/>
          </p:nvPr>
        </p:nvSpPr>
        <p:spPr>
          <a:xfrm>
            <a:off x="457200" y="1143000"/>
            <a:ext cx="8153400" cy="4983163"/>
          </a:xfrm>
        </p:spPr>
        <p:txBody>
          <a:bodyPr>
            <a:noAutofit/>
          </a:bodyPr>
          <a:lstStyle/>
          <a:p>
            <a:pPr algn="just" rtl="1">
              <a:lnSpc>
                <a:spcPct val="150000"/>
              </a:lnSpc>
            </a:pPr>
            <a:r>
              <a:rPr lang="ar-SA" b="1" dirty="0" smtClean="0">
                <a:effectLst>
                  <a:outerShdw blurRad="38100" dist="38100" dir="2700000" algn="tl">
                    <a:srgbClr val="000000">
                      <a:alpha val="43137"/>
                    </a:srgbClr>
                  </a:outerShdw>
                </a:effectLst>
                <a:cs typeface="DecoType Naskh" panose="02010400000000000000" pitchFamily="2" charset="-78"/>
              </a:rPr>
              <a:t>أو </a:t>
            </a:r>
            <a:r>
              <a:rPr lang="ar-SA" b="1" dirty="0">
                <a:effectLst>
                  <a:outerShdw blurRad="38100" dist="38100" dir="2700000" algn="tl">
                    <a:srgbClr val="000000">
                      <a:alpha val="43137"/>
                    </a:srgbClr>
                  </a:outerShdw>
                </a:effectLst>
                <a:cs typeface="DecoType Naskh" panose="02010400000000000000" pitchFamily="2" charset="-78"/>
              </a:rPr>
              <a:t>هو العملية التي تتم في المؤسسات الاجتماعية لتأهيل الطلاب لممارسة المهنة من خلال تزويدهم بالمعلومات والمعارف المهنية واكتسابهم المهارات المرتبطة </a:t>
            </a:r>
            <a:r>
              <a:rPr lang="ar-SA" b="1" dirty="0" smtClean="0">
                <a:effectLst>
                  <a:outerShdw blurRad="38100" dist="38100" dir="2700000" algn="tl">
                    <a:srgbClr val="000000">
                      <a:alpha val="43137"/>
                    </a:srgbClr>
                  </a:outerShdw>
                </a:effectLst>
                <a:cs typeface="DecoType Naskh" panose="02010400000000000000" pitchFamily="2" charset="-78"/>
              </a:rPr>
              <a:t>بالمهنة.</a:t>
            </a:r>
          </a:p>
          <a:p>
            <a:pPr lvl="0" algn="just">
              <a:lnSpc>
                <a:spcPct val="150000"/>
              </a:lnSpc>
            </a:pPr>
            <a:r>
              <a:rPr lang="ar-SA" b="1" dirty="0" smtClean="0">
                <a:effectLst>
                  <a:outerShdw blurRad="38100" dist="38100" dir="2700000" algn="tl">
                    <a:srgbClr val="000000">
                      <a:alpha val="43137"/>
                    </a:srgbClr>
                  </a:outerShdw>
                </a:effectLst>
                <a:cs typeface="DecoType Naskh" panose="02010400000000000000" pitchFamily="2" charset="-78"/>
              </a:rPr>
              <a:t>أو هو العملية التي تتيح الفرصة لتكوين الشخصية المهنية للطالب لاكتساب الخبرة العملية بعد الإشراف المهني لاكتشاف القيم والمهارات والاتجاهات وإعطاء الطالب الفرصة لتطبيق ما تعلمه من معارف نظرية باعتباره جزء أساسي لمنهج تعليم علم الاجتماع والخدمة الاجتماعية.  </a:t>
            </a:r>
            <a:endParaRPr lang="en-US" b="1" dirty="0">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35047691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153400" cy="5059363"/>
          </a:xfrm>
        </p:spPr>
        <p:txBody>
          <a:bodyPr>
            <a:noAutofit/>
          </a:bodyPr>
          <a:lstStyle/>
          <a:p>
            <a:pPr algn="just">
              <a:lnSpc>
                <a:spcPct val="160000"/>
              </a:lnSpc>
            </a:pPr>
            <a:r>
              <a:rPr lang="ar-SA" sz="3600" b="1" dirty="0" smtClean="0">
                <a:effectLst>
                  <a:outerShdw blurRad="38100" dist="38100" dir="2700000" algn="tl">
                    <a:srgbClr val="000000">
                      <a:alpha val="43137"/>
                    </a:srgbClr>
                  </a:outerShdw>
                </a:effectLst>
                <a:cs typeface="DecoType Naskh" panose="02010400000000000000" pitchFamily="2" charset="-78"/>
              </a:rPr>
              <a:t>أو هو العملية </a:t>
            </a:r>
            <a:r>
              <a:rPr lang="ar-SA" sz="3600" b="1" dirty="0">
                <a:effectLst>
                  <a:outerShdw blurRad="38100" dist="38100" dir="2700000" algn="tl">
                    <a:srgbClr val="000000">
                      <a:alpha val="43137"/>
                    </a:srgbClr>
                  </a:outerShdw>
                </a:effectLst>
                <a:cs typeface="DecoType Naskh" panose="02010400000000000000" pitchFamily="2" charset="-78"/>
              </a:rPr>
              <a:t>التي تهدف إلى مساعدة الطالب على التعرف على ممارسة العمل الاجتماعي في مجموعة متنوعة من </a:t>
            </a:r>
            <a:r>
              <a:rPr lang="ar-SA" sz="3600" b="1" dirty="0" smtClean="0">
                <a:effectLst>
                  <a:outerShdw blurRad="38100" dist="38100" dir="2700000" algn="tl">
                    <a:srgbClr val="000000">
                      <a:alpha val="43137"/>
                    </a:srgbClr>
                  </a:outerShdw>
                </a:effectLst>
                <a:cs typeface="DecoType Naskh" panose="02010400000000000000" pitchFamily="2" charset="-78"/>
              </a:rPr>
              <a:t>المجالات، بما </a:t>
            </a:r>
            <a:r>
              <a:rPr lang="ar-SA" sz="3600" b="1" dirty="0">
                <a:effectLst>
                  <a:outerShdw blurRad="38100" dist="38100" dir="2700000" algn="tl">
                    <a:srgbClr val="000000">
                      <a:alpha val="43137"/>
                    </a:srgbClr>
                  </a:outerShdw>
                </a:effectLst>
                <a:cs typeface="DecoType Naskh" panose="02010400000000000000" pitchFamily="2" charset="-78"/>
              </a:rPr>
              <a:t>في ذلك الخدمات التي تقدمها الدولة من تعليم، والرعاية الصحية، والوكالات المتخصصة، والممارسات التطوعية والهيئات غير الهادفة للربح، وشركات القطاع الخاص. </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marL="542925" indent="-542925">
              <a:lnSpc>
                <a:spcPct val="140000"/>
              </a:lnSpc>
              <a:spcBef>
                <a:spcPct val="20000"/>
              </a:spcBef>
            </a:pPr>
            <a:r>
              <a:rPr lang="ar-SA" sz="4800" b="1" dirty="0">
                <a:solidFill>
                  <a:srgbClr val="C00000"/>
                </a:solidFill>
                <a:effectLst>
                  <a:outerShdw blurRad="38100" dist="38100" dir="2700000" algn="tl">
                    <a:srgbClr val="000000">
                      <a:alpha val="43137"/>
                    </a:srgbClr>
                  </a:outerShdw>
                </a:effectLst>
                <a:cs typeface="DecoType Naskh" panose="02010400000000000000" pitchFamily="2" charset="-78"/>
              </a:rPr>
              <a:t>الإجابة النموذجية على السؤال</a:t>
            </a:r>
            <a:endParaRPr lang="en-US" sz="4800"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38499578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lgn="just" rtl="1">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مفهوم سجل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التدريب : </a:t>
            </a:r>
            <a:r>
              <a:rPr lang="ar-OM" sz="3600" b="1" dirty="0" smtClean="0">
                <a:effectLst>
                  <a:outerShdw blurRad="38100" dist="38100" dir="2700000" algn="tl">
                    <a:srgbClr val="000000">
                      <a:alpha val="43137"/>
                    </a:srgbClr>
                  </a:outerShdw>
                </a:effectLst>
                <a:cs typeface="DecoType Naskh" panose="02010400000000000000" pitchFamily="2" charset="-78"/>
              </a:rPr>
              <a:t>يحتوي </a:t>
            </a:r>
            <a:r>
              <a:rPr lang="ar-OM" sz="3600" b="1" dirty="0">
                <a:effectLst>
                  <a:outerShdw blurRad="38100" dist="38100" dir="2700000" algn="tl">
                    <a:srgbClr val="000000">
                      <a:alpha val="43137"/>
                    </a:srgbClr>
                  </a:outerShdw>
                </a:effectLst>
                <a:cs typeface="DecoType Naskh" panose="02010400000000000000" pitchFamily="2" charset="-78"/>
              </a:rPr>
              <a:t>على الأعمال التي قام بها الطلاب والحالات التي تم مناقشتها مع </a:t>
            </a:r>
            <a:r>
              <a:rPr lang="ar-OM" sz="3600" b="1" dirty="0" smtClean="0">
                <a:effectLst>
                  <a:outerShdw blurRad="38100" dist="38100" dir="2700000" algn="tl">
                    <a:srgbClr val="000000">
                      <a:alpha val="43137"/>
                    </a:srgbClr>
                  </a:outerShdw>
                </a:effectLst>
                <a:cs typeface="DecoType Naskh" panose="02010400000000000000" pitchFamily="2" charset="-78"/>
              </a:rPr>
              <a:t>الم</a:t>
            </a:r>
            <a:r>
              <a:rPr lang="ar-SA" sz="3600" b="1" dirty="0" smtClean="0">
                <a:effectLst>
                  <a:outerShdw blurRad="38100" dist="38100" dir="2700000" algn="tl">
                    <a:srgbClr val="000000">
                      <a:alpha val="43137"/>
                    </a:srgbClr>
                  </a:outerShdw>
                </a:effectLst>
                <a:cs typeface="DecoType Naskh" panose="02010400000000000000" pitchFamily="2" charset="-78"/>
              </a:rPr>
              <a:t>شرف/ة</a:t>
            </a:r>
            <a:r>
              <a:rPr lang="ar-OM" sz="3600" b="1" dirty="0" smtClean="0">
                <a:effectLst>
                  <a:outerShdw blurRad="38100" dist="38100" dir="2700000" algn="tl">
                    <a:srgbClr val="000000">
                      <a:alpha val="43137"/>
                    </a:srgbClr>
                  </a:outerShdw>
                </a:effectLst>
                <a:cs typeface="DecoType Naskh" panose="02010400000000000000" pitchFamily="2" charset="-78"/>
              </a:rPr>
              <a:t> </a:t>
            </a:r>
            <a:r>
              <a:rPr lang="ar-OM" sz="3600" b="1" dirty="0">
                <a:effectLst>
                  <a:outerShdw blurRad="38100" dist="38100" dir="2700000" algn="tl">
                    <a:srgbClr val="000000">
                      <a:alpha val="43137"/>
                    </a:srgbClr>
                  </a:outerShdw>
                </a:effectLst>
                <a:cs typeface="DecoType Naskh" panose="02010400000000000000" pitchFamily="2" charset="-78"/>
              </a:rPr>
              <a:t>أثناء تأدية عمله وذكر الأهداف والنتائج التي استخرجت من الزيارة وبعد ذلك وضع اقتراحات وحلول للحالات والمشكلات التي تواجه الطلاب، مما يساهم في التحسن المستمر في العملية التدريبية</a:t>
            </a:r>
            <a:r>
              <a:rPr lang="ar-OM"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a:solidFill>
                  <a:srgbClr val="C00000"/>
                </a:solidFill>
                <a:effectLst>
                  <a:outerShdw blurRad="38100" dist="38100" dir="2700000" algn="tl">
                    <a:srgbClr val="000000">
                      <a:alpha val="43137"/>
                    </a:srgbClr>
                  </a:outerShdw>
                </a:effectLst>
                <a:cs typeface="DecoType Naskh" panose="02010400000000000000" pitchFamily="2" charset="-78"/>
              </a:rPr>
              <a:t>الإجابة النموذجية على السؤال</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1905332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00600"/>
          </a:xfrm>
        </p:spPr>
        <p:txBody>
          <a:bodyPr>
            <a:normAutofit/>
          </a:bodyPr>
          <a:lstStyle/>
          <a:p>
            <a:pPr marL="0" indent="0" algn="just">
              <a:lnSpc>
                <a:spcPct val="15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مفهوم </a:t>
            </a:r>
            <a:r>
              <a:rPr lang="ar-EG"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الإشراف:</a:t>
            </a: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 </a:t>
            </a:r>
            <a:r>
              <a:rPr lang="ar-EG" b="1" dirty="0" smtClean="0">
                <a:effectLst>
                  <a:outerShdw blurRad="38100" dist="38100" dir="2700000" algn="tl">
                    <a:srgbClr val="000000">
                      <a:alpha val="43137"/>
                    </a:srgbClr>
                  </a:outerShdw>
                </a:effectLst>
                <a:cs typeface="DecoType Naskh" panose="02010400000000000000" pitchFamily="2" charset="-78"/>
              </a:rPr>
              <a:t>يمثل </a:t>
            </a:r>
            <a:r>
              <a:rPr lang="ar-EG" b="1" dirty="0">
                <a:effectLst>
                  <a:outerShdw blurRad="38100" dist="38100" dir="2700000" algn="tl">
                    <a:srgbClr val="000000">
                      <a:alpha val="43137"/>
                    </a:srgbClr>
                  </a:outerShdw>
                </a:effectLst>
                <a:cs typeface="DecoType Naskh" panose="02010400000000000000" pitchFamily="2" charset="-78"/>
              </a:rPr>
              <a:t>الإشراف ركناً أساسياً مهماً، فهو عملية مزدوجة تتم بين مشرفي الكليات ومشرفي المؤسسة الاجتماعية التي يتم فيها التدريب الميداني عن طريق التعاون فيما بينهم لتحقيق أهداف العملية التعليمية للطلاب ، مما يساعدهم على</a:t>
            </a:r>
            <a:r>
              <a:rPr lang="ar-SA" b="1" dirty="0">
                <a:effectLst>
                  <a:outerShdw blurRad="38100" dist="38100" dir="2700000" algn="tl">
                    <a:srgbClr val="000000">
                      <a:alpha val="43137"/>
                    </a:srgbClr>
                  </a:outerShdw>
                </a:effectLst>
                <a:cs typeface="DecoType Naskh" panose="02010400000000000000" pitchFamily="2" charset="-78"/>
              </a:rPr>
              <a:t> النمو المهني من خلال ممارسة ميدانية تربط النظرية بالتطبيق في المؤسسات التدريبية وفق خطة تحقق الأهداف التدريبية وفقاً للمستوى الدراسي للطلاب.  </a:t>
            </a:r>
            <a:endParaRPr lang="en-US" b="1" dirty="0">
              <a:effectLst>
                <a:outerShdw blurRad="38100" dist="38100" dir="2700000" algn="tl">
                  <a:srgbClr val="000000">
                    <a:alpha val="43137"/>
                  </a:srgbClr>
                </a:outerShdw>
              </a:effectLst>
              <a:cs typeface="DecoType Naskh" panose="02010400000000000000" pitchFamily="2" charset="-78"/>
            </a:endParaRPr>
          </a:p>
          <a:p>
            <a:endParaRPr lang="en-US" dirty="0"/>
          </a:p>
        </p:txBody>
      </p:sp>
      <p:sp>
        <p:nvSpPr>
          <p:cNvPr id="4" name="عنوان 1"/>
          <p:cNvSpPr>
            <a:spLocks noGrp="1"/>
          </p:cNvSpPr>
          <p:nvPr>
            <p:ph type="title"/>
          </p:nvPr>
        </p:nvSpPr>
        <p:spPr>
          <a:xfrm>
            <a:off x="457200" y="274638"/>
            <a:ext cx="8229600" cy="1143000"/>
          </a:xfrm>
        </p:spPr>
        <p:txBody>
          <a:bodyPr>
            <a:noAutofit/>
          </a:bodyPr>
          <a:lstStyle/>
          <a:p>
            <a:pPr>
              <a:lnSpc>
                <a:spcPct val="140000"/>
              </a:lnSpc>
              <a:spcBef>
                <a:spcPct val="20000"/>
              </a:spcBef>
            </a:pPr>
            <a:r>
              <a:rPr lang="ar-SA" b="1" dirty="0">
                <a:solidFill>
                  <a:srgbClr val="C00000"/>
                </a:solidFill>
                <a:effectLst>
                  <a:outerShdw blurRad="38100" dist="38100" dir="2700000" algn="tl">
                    <a:srgbClr val="000000">
                      <a:alpha val="43137"/>
                    </a:srgbClr>
                  </a:outerShdw>
                </a:effectLst>
                <a:cs typeface="DecoType Naskh" panose="02010400000000000000" pitchFamily="2" charset="-78"/>
              </a:rPr>
              <a:t>الإجابة النموذجية على السؤال</a:t>
            </a:r>
            <a:endParaRPr lang="en-US" b="1" dirty="0">
              <a:solidFill>
                <a:srgbClr val="C00000"/>
              </a:solidFill>
              <a:effectLst>
                <a:outerShdw blurRad="38100" dist="38100" dir="2700000" algn="tl">
                  <a:srgbClr val="000000">
                    <a:alpha val="43137"/>
                  </a:srgbClr>
                </a:outerShdw>
              </a:effectLst>
              <a:latin typeface="+mn-lt"/>
              <a:ea typeface="+mn-ea"/>
              <a:cs typeface="DecoType Naskh" panose="02010400000000000000" pitchFamily="2" charset="-78"/>
            </a:endParaRPr>
          </a:p>
        </p:txBody>
      </p:sp>
    </p:spTree>
    <p:extLst>
      <p:ext uri="{BB962C8B-B14F-4D97-AF65-F5344CB8AC3E}">
        <p14:creationId xmlns:p14="http://schemas.microsoft.com/office/powerpoint/2010/main" val="26689949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water020"/>
          <p:cNvPicPr>
            <a:picLocks noChangeAspect="1" noChangeArrowheads="1" noCrop="1"/>
          </p:cNvPicPr>
          <p:nvPr/>
        </p:nvPicPr>
        <p:blipFill>
          <a:blip r:embed="rId3"/>
          <a:srcRect/>
          <a:stretch>
            <a:fillRect/>
          </a:stretch>
        </p:blipFill>
        <p:spPr bwMode="auto">
          <a:xfrm>
            <a:off x="0" y="0"/>
            <a:ext cx="9144000" cy="6858000"/>
          </a:xfrm>
          <a:prstGeom prst="rect">
            <a:avLst/>
          </a:prstGeom>
          <a:noFill/>
        </p:spPr>
      </p:pic>
      <p:sp>
        <p:nvSpPr>
          <p:cNvPr id="46083" name="WordArt 3"/>
          <p:cNvSpPr>
            <a:spLocks noChangeArrowheads="1" noChangeShapeType="1" noTextEdit="1"/>
          </p:cNvSpPr>
          <p:nvPr/>
        </p:nvSpPr>
        <p:spPr bwMode="auto">
          <a:xfrm>
            <a:off x="304800" y="838200"/>
            <a:ext cx="8534400" cy="5715000"/>
          </a:xfrm>
          <a:prstGeom prst="rect">
            <a:avLst/>
          </a:prstGeom>
        </p:spPr>
        <p:txBody>
          <a:bodyPr wrap="none" fromWordArt="1">
            <a:prstTxWarp prst="textPlain">
              <a:avLst>
                <a:gd name="adj" fmla="val 50000"/>
              </a:avLst>
            </a:prstTxWarp>
          </a:bodyPr>
          <a:lstStyle/>
          <a:p>
            <a:pPr algn="ctr" rtl="0"/>
            <a:r>
              <a:rPr lang="ar-SA" sz="1800" kern="10" dirty="0" smtClean="0">
                <a:ln w="9525" cap="sq">
                  <a:solidFill>
                    <a:srgbClr val="FFFF00"/>
                  </a:solidFill>
                  <a:round/>
                  <a:headEnd type="none" w="sm" len="sm"/>
                  <a:tailEnd type="none" w="sm" len="sm"/>
                </a:ln>
                <a:solidFill>
                  <a:srgbClr val="FFFF00"/>
                </a:solidFill>
                <a:latin typeface="Century Gothic"/>
              </a:rPr>
              <a:t>مع خالص أمنياتي لكم بالتوفيق </a:t>
            </a:r>
            <a:endParaRPr lang="ar-SA" sz="1800" kern="10" dirty="0">
              <a:ln w="9525" cap="sq">
                <a:solidFill>
                  <a:srgbClr val="FFFF00"/>
                </a:solidFill>
                <a:round/>
                <a:headEnd type="none" w="sm" len="sm"/>
                <a:tailEnd type="none" w="sm" len="sm"/>
              </a:ln>
              <a:solidFill>
                <a:srgbClr val="FFFF00"/>
              </a:solidFill>
              <a:latin typeface="Century Gothic"/>
            </a:endParaRPr>
          </a:p>
        </p:txBody>
      </p:sp>
    </p:spTree>
    <p:extLst>
      <p:ext uri="{BB962C8B-B14F-4D97-AF65-F5344CB8AC3E}">
        <p14:creationId xmlns:p14="http://schemas.microsoft.com/office/powerpoint/2010/main" val="3777745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blinds(vertical)">
                                      <p:cBhvr>
                                        <p:cTn id="7" dur="500"/>
                                        <p:tgtEl>
                                          <p:spTgt spid="4608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blipFill>
            <a:blip r:embed="rId2"/>
            <a:stretch>
              <a:fillRect/>
            </a:stretch>
          </a:blipFill>
        </p:spPr>
        <p:txBody>
          <a:bodyPr>
            <a:normAutofit/>
          </a:bodyPr>
          <a:lstStyle/>
          <a:p>
            <a:pPr marL="0" indent="0" algn="ctr">
              <a:buNone/>
            </a:pPr>
            <a:r>
              <a:rPr lang="ar-SA" sz="4000" b="1" dirty="0" smtClean="0">
                <a:solidFill>
                  <a:srgbClr val="C00000"/>
                </a:solidFill>
                <a:effectLst>
                  <a:outerShdw blurRad="38100" dist="38100" dir="2700000" algn="tl">
                    <a:srgbClr val="000000">
                      <a:alpha val="43137"/>
                    </a:srgbClr>
                  </a:outerShdw>
                </a:effectLst>
                <a:cs typeface="DecoType Naskh" panose="02010400000000000000" pitchFamily="2" charset="-78"/>
              </a:rPr>
              <a:t>ووفقكم الله وسدد خطاكم  </a:t>
            </a:r>
            <a:endParaRPr lang="ar-SA" sz="4000" b="1" dirty="0">
              <a:solidFill>
                <a:srgbClr val="C00000"/>
              </a:solidFill>
              <a:effectLst>
                <a:outerShdw blurRad="38100" dist="38100" dir="2700000" algn="tl">
                  <a:srgbClr val="000000">
                    <a:alpha val="43137"/>
                  </a:srgbClr>
                </a:outerShdw>
              </a:effectLst>
              <a:cs typeface="DecoType Naskh" panose="02010400000000000000" pitchFamily="2" charset="-78"/>
            </a:endParaRPr>
          </a:p>
        </p:txBody>
      </p:sp>
    </p:spTree>
    <p:extLst>
      <p:ext uri="{BB962C8B-B14F-4D97-AF65-F5344CB8AC3E}">
        <p14:creationId xmlns:p14="http://schemas.microsoft.com/office/powerpoint/2010/main" val="12152413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TotalTime>
  <Words>2191</Words>
  <Application>Microsoft Office PowerPoint</Application>
  <PresentationFormat>عرض على الشاشة (3:4)‏</PresentationFormat>
  <Paragraphs>217</Paragraphs>
  <Slides>51</Slides>
  <Notes>0</Notes>
  <HiddenSlides>0</HiddenSlides>
  <MMClips>0</MMClips>
  <ScaleCrop>false</ScaleCrop>
  <HeadingPairs>
    <vt:vector size="6" baseType="variant">
      <vt:variant>
        <vt:lpstr>الخطوط المستخدمة</vt:lpstr>
      </vt:variant>
      <vt:variant>
        <vt:i4>12</vt:i4>
      </vt:variant>
      <vt:variant>
        <vt:lpstr>نسق</vt:lpstr>
      </vt:variant>
      <vt:variant>
        <vt:i4>1</vt:i4>
      </vt:variant>
      <vt:variant>
        <vt:lpstr>عناوين الشرائح</vt:lpstr>
      </vt:variant>
      <vt:variant>
        <vt:i4>51</vt:i4>
      </vt:variant>
    </vt:vector>
  </HeadingPairs>
  <TitlesOfParts>
    <vt:vector size="64" baseType="lpstr">
      <vt:lpstr>Arial</vt:lpstr>
      <vt:lpstr>Monotype Koufi</vt:lpstr>
      <vt:lpstr>Wingdings 2</vt:lpstr>
      <vt:lpstr>Mudir MT</vt:lpstr>
      <vt:lpstr>Simplified Arabic</vt:lpstr>
      <vt:lpstr>Akhbar MT</vt:lpstr>
      <vt:lpstr>Goudy Old Style</vt:lpstr>
      <vt:lpstr>Times New Roman</vt:lpstr>
      <vt:lpstr>DecoType Naskh</vt:lpstr>
      <vt:lpstr>Calibri</vt:lpstr>
      <vt:lpstr>Century Gothic</vt:lpstr>
      <vt:lpstr>Tahoma</vt:lpstr>
      <vt:lpstr>نسق Office</vt:lpstr>
      <vt:lpstr>عرض تقديمي في PowerPoint</vt:lpstr>
      <vt:lpstr>                     .     </vt:lpstr>
      <vt:lpstr>عرض تقديمي في PowerPoint</vt:lpstr>
      <vt:lpstr>عرض تقديمي في PowerPoint</vt:lpstr>
      <vt:lpstr>المحاضرة الأولى بعنوان   </vt:lpstr>
      <vt:lpstr>عناصر المحاضرة</vt:lpstr>
      <vt:lpstr>أهداف المحاضرة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أولاً: ماهية التدريب الميداني</vt:lpstr>
      <vt:lpstr>ماهية التدريب الميداني</vt:lpstr>
      <vt:lpstr>ماهية التدريب الميداني</vt:lpstr>
      <vt:lpstr>ماهية التدريب الميداني</vt:lpstr>
      <vt:lpstr>ماهية التدريب الميداني</vt:lpstr>
      <vt:lpstr>ماهية التدريب الميداني</vt:lpstr>
      <vt:lpstr>ثانياً: 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أهداف التدريب الميداني</vt:lpstr>
      <vt:lpstr>ثالثاً: عناصر التدريب الميداني</vt:lpstr>
      <vt:lpstr>عناصر التدريب الميداني</vt:lpstr>
      <vt:lpstr>عناصر التدريب الميداني</vt:lpstr>
      <vt:lpstr>عناصر التدريب الميداني</vt:lpstr>
      <vt:lpstr>عناصر التدريب الميداني</vt:lpstr>
      <vt:lpstr>عناصر التدريب الميداني</vt:lpstr>
      <vt:lpstr>عرض تقديمي في PowerPoint</vt:lpstr>
      <vt:lpstr>السؤال</vt:lpstr>
      <vt:lpstr>الإجابة النموذجية على السؤال</vt:lpstr>
      <vt:lpstr>الإجابة النموذجية على السؤال</vt:lpstr>
      <vt:lpstr>الإجابة النموذجية على السؤال</vt:lpstr>
      <vt:lpstr>الإجابة النموذجية على السؤال</vt:lpstr>
      <vt:lpstr>الإجابة النموذجية على السؤال</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الاولي في مقرر التدريب الميداني (1)</dc:title>
  <dc:creator>user</dc:creator>
  <cp:lastModifiedBy>mona taha mahrous</cp:lastModifiedBy>
  <cp:revision>35</cp:revision>
  <dcterms:created xsi:type="dcterms:W3CDTF">2014-01-27T15:35:46Z</dcterms:created>
  <dcterms:modified xsi:type="dcterms:W3CDTF">2014-01-28T22:21:39Z</dcterms:modified>
</cp:coreProperties>
</file>