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306" r:id="rId4"/>
    <p:sldId id="258" r:id="rId5"/>
    <p:sldId id="307" r:id="rId6"/>
    <p:sldId id="337" r:id="rId7"/>
    <p:sldId id="338" r:id="rId8"/>
    <p:sldId id="308" r:id="rId9"/>
    <p:sldId id="309" r:id="rId10"/>
    <p:sldId id="339" r:id="rId11"/>
    <p:sldId id="310" r:id="rId12"/>
    <p:sldId id="340" r:id="rId13"/>
    <p:sldId id="311" r:id="rId14"/>
    <p:sldId id="341" r:id="rId15"/>
    <p:sldId id="312" r:id="rId16"/>
    <p:sldId id="313" r:id="rId17"/>
    <p:sldId id="342" r:id="rId18"/>
    <p:sldId id="314" r:id="rId19"/>
    <p:sldId id="343" r:id="rId20"/>
    <p:sldId id="344" r:id="rId21"/>
    <p:sldId id="315" r:id="rId22"/>
    <p:sldId id="345" r:id="rId23"/>
    <p:sldId id="316" r:id="rId24"/>
    <p:sldId id="346" r:id="rId25"/>
    <p:sldId id="317" r:id="rId26"/>
    <p:sldId id="347" r:id="rId27"/>
    <p:sldId id="318" r:id="rId28"/>
    <p:sldId id="348" r:id="rId29"/>
    <p:sldId id="349" r:id="rId30"/>
    <p:sldId id="319" r:id="rId31"/>
    <p:sldId id="350" r:id="rId32"/>
    <p:sldId id="351" r:id="rId33"/>
    <p:sldId id="320" r:id="rId34"/>
    <p:sldId id="321" r:id="rId35"/>
    <p:sldId id="326" r:id="rId36"/>
    <p:sldId id="360" r:id="rId37"/>
    <p:sldId id="361" r:id="rId38"/>
    <p:sldId id="327" r:id="rId39"/>
    <p:sldId id="328" r:id="rId40"/>
    <p:sldId id="329" r:id="rId41"/>
    <p:sldId id="364" r:id="rId42"/>
    <p:sldId id="330" r:id="rId43"/>
    <p:sldId id="365" r:id="rId44"/>
    <p:sldId id="331" r:id="rId45"/>
    <p:sldId id="366" r:id="rId46"/>
    <p:sldId id="367" r:id="rId47"/>
    <p:sldId id="332" r:id="rId48"/>
    <p:sldId id="333" r:id="rId49"/>
    <p:sldId id="334" r:id="rId50"/>
    <p:sldId id="368" r:id="rId51"/>
    <p:sldId id="335" r:id="rId52"/>
    <p:sldId id="336" r:id="rId53"/>
    <p:sldId id="369" r:id="rId54"/>
    <p:sldId id="305" r:id="rId5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94660"/>
  </p:normalViewPr>
  <p:slideViewPr>
    <p:cSldViewPr>
      <p:cViewPr varScale="1">
        <p:scale>
          <a:sx n="70" d="100"/>
          <a:sy n="70" d="100"/>
        </p:scale>
        <p:origin x="-130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27/03/35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27/03/35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27/03/35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27/03/35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27/03/35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27/03/35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27/03/35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27/03/35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27/03/35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27/03/35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27/03/35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27/03/35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899592" y="764704"/>
            <a:ext cx="7416824" cy="5256584"/>
          </a:xfrm>
          <a:blipFill>
            <a:blip r:embed="rId2"/>
            <a:stretch>
              <a:fillRect/>
            </a:stretch>
          </a:blipFill>
        </p:spPr>
        <p:txBody>
          <a:bodyPr/>
          <a:lstStyle/>
          <a:p>
            <a:r>
              <a:rPr lang="ar-SA" smtClean="0"/>
              <a:t>                           -</a:t>
            </a:r>
            <a:endParaRPr lang="ar-SA" dirty="0"/>
          </a:p>
        </p:txBody>
      </p:sp>
    </p:spTree>
    <p:extLst>
      <p:ext uri="{BB962C8B-B14F-4D97-AF65-F5344CB8AC3E}">
        <p14:creationId xmlns:p14="http://schemas.microsoft.com/office/powerpoint/2010/main" val="396312112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55576" y="620688"/>
            <a:ext cx="7560840" cy="3456384"/>
          </a:xfrm>
        </p:spPr>
        <p:txBody>
          <a:bodyPr>
            <a:noAutofit/>
          </a:bodyPr>
          <a:lstStyle/>
          <a:p>
            <a:r>
              <a:rPr lang="ar-SA" sz="6000" b="1">
                <a:solidFill>
                  <a:srgbClr val="C00000"/>
                </a:solidFill>
                <a:effectLst>
                  <a:outerShdw blurRad="38100" dist="38100" dir="2700000" algn="tl">
                    <a:srgbClr val="000000">
                      <a:alpha val="43137"/>
                    </a:srgbClr>
                  </a:outerShdw>
                </a:effectLst>
                <a:cs typeface="DecoType Naskh" pitchFamily="2" charset="-78"/>
              </a:rPr>
              <a:t>المحاضرة </a:t>
            </a:r>
            <a:r>
              <a:rPr lang="ar-SA" sz="6000" b="1" smtClean="0">
                <a:solidFill>
                  <a:srgbClr val="C00000"/>
                </a:solidFill>
                <a:effectLst>
                  <a:outerShdw blurRad="38100" dist="38100" dir="2700000" algn="tl">
                    <a:srgbClr val="000000">
                      <a:alpha val="43137"/>
                    </a:srgbClr>
                  </a:outerShdw>
                </a:effectLst>
                <a:cs typeface="DecoType Naskh" pitchFamily="2" charset="-78"/>
              </a:rPr>
              <a:t>الثالثة </a:t>
            </a:r>
            <a:r>
              <a:rPr lang="ar-SA" sz="6000" b="1" dirty="0">
                <a:solidFill>
                  <a:srgbClr val="C00000"/>
                </a:solidFill>
                <a:effectLst>
                  <a:outerShdw blurRad="38100" dist="38100" dir="2700000" algn="tl">
                    <a:srgbClr val="000000">
                      <a:alpha val="43137"/>
                    </a:srgbClr>
                  </a:outerShdw>
                </a:effectLst>
                <a:cs typeface="DecoType Naskh" pitchFamily="2" charset="-78"/>
              </a:rPr>
              <a:t>بعنوان </a:t>
            </a:r>
            <a:br>
              <a:rPr lang="ar-SA" sz="6000" b="1" dirty="0">
                <a:solidFill>
                  <a:srgbClr val="C00000"/>
                </a:solidFill>
                <a:effectLst>
                  <a:outerShdw blurRad="38100" dist="38100" dir="2700000" algn="tl">
                    <a:srgbClr val="000000">
                      <a:alpha val="43137"/>
                    </a:srgbClr>
                  </a:outerShdw>
                </a:effectLst>
                <a:cs typeface="DecoType Naskh" pitchFamily="2" charset="-78"/>
              </a:rPr>
            </a:br>
            <a:r>
              <a:rPr lang="ar-SA" sz="6000" b="1" dirty="0">
                <a:solidFill>
                  <a:srgbClr val="C00000"/>
                </a:solidFill>
                <a:effectLst>
                  <a:outerShdw blurRad="38100" dist="38100" dir="2700000" algn="tl">
                    <a:srgbClr val="000000">
                      <a:alpha val="43137"/>
                    </a:srgbClr>
                  </a:outerShdw>
                </a:effectLst>
                <a:cs typeface="DecoType Naskh" pitchFamily="2" charset="-78"/>
              </a:rPr>
              <a:t>برنامج إعداد الزيارة الميدانية</a:t>
            </a:r>
            <a:endParaRPr lang="ar-SA" sz="6000" dirty="0">
              <a:solidFill>
                <a:srgbClr val="C00000"/>
              </a:solidFill>
            </a:endParaRPr>
          </a:p>
        </p:txBody>
      </p:sp>
      <p:sp>
        <p:nvSpPr>
          <p:cNvPr id="3" name="عنصر نائب للمحتوى 2"/>
          <p:cNvSpPr>
            <a:spLocks noGrp="1"/>
          </p:cNvSpPr>
          <p:nvPr>
            <p:ph idx="1"/>
          </p:nvPr>
        </p:nvSpPr>
        <p:spPr>
          <a:xfrm>
            <a:off x="755576" y="4293096"/>
            <a:ext cx="4536504" cy="1833067"/>
          </a:xfrm>
        </p:spPr>
        <p:txBody>
          <a:bodyPr>
            <a:normAutofit fontScale="92500"/>
          </a:bodyPr>
          <a:lstStyle/>
          <a:p>
            <a:pPr marL="0" indent="0" algn="ctr">
              <a:lnSpc>
                <a:spcPct val="150000"/>
              </a:lnSpc>
              <a:buNone/>
            </a:pPr>
            <a:r>
              <a:rPr lang="ar-SA" sz="3600" b="1" dirty="0">
                <a:effectLst>
                  <a:outerShdw blurRad="38100" dist="38100" dir="2700000" algn="tl">
                    <a:srgbClr val="000000">
                      <a:alpha val="43137"/>
                    </a:srgbClr>
                  </a:outerShdw>
                </a:effectLst>
              </a:rPr>
              <a:t>إ</a:t>
            </a:r>
            <a:r>
              <a:rPr lang="ar-SA" sz="3600" b="1" dirty="0">
                <a:effectLst>
                  <a:outerShdw blurRad="38100" dist="38100" dir="2700000" algn="tl">
                    <a:srgbClr val="000000">
                      <a:alpha val="43137"/>
                    </a:srgbClr>
                  </a:outerShdw>
                </a:effectLst>
                <a:cs typeface="DecoType Naskh" pitchFamily="2" charset="-78"/>
              </a:rPr>
              <a:t>عداد </a:t>
            </a:r>
            <a:br>
              <a:rPr lang="ar-SA" sz="3600" b="1" dirty="0">
                <a:effectLst>
                  <a:outerShdw blurRad="38100" dist="38100" dir="2700000" algn="tl">
                    <a:srgbClr val="000000">
                      <a:alpha val="43137"/>
                    </a:srgbClr>
                  </a:outerShdw>
                </a:effectLst>
                <a:cs typeface="DecoType Naskh" pitchFamily="2" charset="-78"/>
              </a:rPr>
            </a:br>
            <a:r>
              <a:rPr lang="ar-SA" sz="3600" b="1" dirty="0">
                <a:effectLst>
                  <a:outerShdw blurRad="38100" dist="38100" dir="2700000" algn="tl">
                    <a:srgbClr val="000000">
                      <a:alpha val="43137"/>
                    </a:srgbClr>
                  </a:outerShdw>
                </a:effectLst>
                <a:cs typeface="DecoType Naskh" pitchFamily="2" charset="-78"/>
              </a:rPr>
              <a:t>قسم علم الاجتماع و الخدمة الاجتماعية</a:t>
            </a:r>
            <a:endParaRPr lang="ar-SA" sz="3600" b="1" dirty="0">
              <a:effectLst>
                <a:outerShdw blurRad="38100" dist="38100" dir="2700000" algn="tl">
                  <a:srgbClr val="000000">
                    <a:alpha val="43137"/>
                  </a:srgbClr>
                </a:outerShdw>
              </a:effectLst>
            </a:endParaRPr>
          </a:p>
          <a:p>
            <a:pPr algn="just">
              <a:lnSpc>
                <a:spcPct val="150000"/>
              </a:lnSpc>
            </a:pPr>
            <a:endParaRPr lang="ar-SA" sz="3600" dirty="0">
              <a:cs typeface="DecoType Naskh" pitchFamily="2" charset="-78"/>
            </a:endParaRPr>
          </a:p>
        </p:txBody>
      </p:sp>
    </p:spTree>
    <p:extLst>
      <p:ext uri="{BB962C8B-B14F-4D97-AF65-F5344CB8AC3E}">
        <p14:creationId xmlns:p14="http://schemas.microsoft.com/office/powerpoint/2010/main" val="155953984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55576" y="903858"/>
            <a:ext cx="7560840" cy="796950"/>
          </a:xfrm>
        </p:spPr>
        <p:txBody>
          <a:bodyPr>
            <a:noAutofit/>
          </a:bodyPr>
          <a:lstStyle/>
          <a:p>
            <a:r>
              <a:rPr lang="ar-SA" sz="5400" b="1" dirty="0">
                <a:solidFill>
                  <a:srgbClr val="C00000"/>
                </a:solidFill>
                <a:effectLst>
                  <a:outerShdw blurRad="38100" dist="38100" dir="2700000" algn="tl">
                    <a:srgbClr val="000000">
                      <a:alpha val="43137"/>
                    </a:srgbClr>
                  </a:outerShdw>
                </a:effectLst>
                <a:cs typeface="DecoType Naskh" pitchFamily="2" charset="-78"/>
              </a:rPr>
              <a:t>عناصر المحاضرة</a:t>
            </a:r>
          </a:p>
        </p:txBody>
      </p:sp>
      <p:sp>
        <p:nvSpPr>
          <p:cNvPr id="3" name="عنصر نائب للمحتوى 2"/>
          <p:cNvSpPr>
            <a:spLocks noGrp="1"/>
          </p:cNvSpPr>
          <p:nvPr>
            <p:ph idx="1"/>
          </p:nvPr>
        </p:nvSpPr>
        <p:spPr>
          <a:xfrm>
            <a:off x="755576" y="1628800"/>
            <a:ext cx="7560840" cy="4525963"/>
          </a:xfrm>
        </p:spPr>
        <p:txBody>
          <a:bodyPr>
            <a:normAutofit fontScale="92500" lnSpcReduction="20000"/>
          </a:bodyPr>
          <a:lstStyle/>
          <a:p>
            <a:pPr marL="0" indent="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أولاً: تعريف وأهداف </a:t>
            </a:r>
            <a:r>
              <a:rPr lang="ar-SA" sz="3600" b="1" dirty="0">
                <a:effectLst>
                  <a:outerShdw blurRad="38100" dist="38100" dir="2700000" algn="tl">
                    <a:srgbClr val="000000">
                      <a:alpha val="43137"/>
                    </a:srgbClr>
                  </a:outerShdw>
                </a:effectLst>
                <a:cs typeface="DecoType Naskh" pitchFamily="2" charset="-78"/>
              </a:rPr>
              <a:t>الزيارة </a:t>
            </a:r>
            <a:r>
              <a:rPr lang="ar-SA" sz="3600" b="1" dirty="0" smtClean="0">
                <a:effectLst>
                  <a:outerShdw blurRad="38100" dist="38100" dir="2700000" algn="tl">
                    <a:srgbClr val="000000">
                      <a:alpha val="43137"/>
                    </a:srgbClr>
                  </a:outerShdw>
                </a:effectLst>
                <a:cs typeface="DecoType Naskh" pitchFamily="2" charset="-78"/>
              </a:rPr>
              <a:t>الميدانية.</a:t>
            </a:r>
          </a:p>
          <a:p>
            <a:pPr marL="0" indent="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ثانياً: خطوات إعداد </a:t>
            </a:r>
            <a:r>
              <a:rPr lang="ar-SA" sz="3600" b="1" dirty="0">
                <a:effectLst>
                  <a:outerShdw blurRad="38100" dist="38100" dir="2700000" algn="tl">
                    <a:srgbClr val="000000">
                      <a:alpha val="43137"/>
                    </a:srgbClr>
                  </a:outerShdw>
                </a:effectLst>
                <a:cs typeface="DecoType Naskh" pitchFamily="2" charset="-78"/>
              </a:rPr>
              <a:t>وتنفيذ برنامج الزيارة </a:t>
            </a:r>
            <a:r>
              <a:rPr lang="ar-SA" sz="3600" b="1" dirty="0" smtClean="0">
                <a:effectLst>
                  <a:outerShdw blurRad="38100" dist="38100" dir="2700000" algn="tl">
                    <a:srgbClr val="000000">
                      <a:alpha val="43137"/>
                    </a:srgbClr>
                  </a:outerShdw>
                </a:effectLst>
                <a:cs typeface="DecoType Naskh" pitchFamily="2" charset="-78"/>
              </a:rPr>
              <a:t>الميدانية.</a:t>
            </a:r>
          </a:p>
          <a:p>
            <a:pPr marL="0" indent="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ثالثاً: المؤسسة </a:t>
            </a:r>
            <a:r>
              <a:rPr lang="ar-SA" sz="3600" b="1" dirty="0">
                <a:effectLst>
                  <a:outerShdw blurRad="38100" dist="38100" dir="2700000" algn="tl">
                    <a:srgbClr val="000000">
                      <a:alpha val="43137"/>
                    </a:srgbClr>
                  </a:outerShdw>
                </a:effectLst>
                <a:cs typeface="DecoType Naskh" pitchFamily="2" charset="-78"/>
              </a:rPr>
              <a:t>الاجتماعية كميدان للزيارات </a:t>
            </a:r>
            <a:r>
              <a:rPr lang="ar-SA" sz="3600" b="1" dirty="0" smtClean="0">
                <a:effectLst>
                  <a:outerShdw blurRad="38100" dist="38100" dir="2700000" algn="tl">
                    <a:srgbClr val="000000">
                      <a:alpha val="43137"/>
                    </a:srgbClr>
                  </a:outerShdw>
                </a:effectLst>
                <a:cs typeface="DecoType Naskh" pitchFamily="2" charset="-78"/>
              </a:rPr>
              <a:t>الميدانية.</a:t>
            </a:r>
          </a:p>
          <a:p>
            <a:pPr marL="0" indent="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رابعاً: مهام مشرف\ة التدريب الميداني.</a:t>
            </a:r>
          </a:p>
          <a:p>
            <a:pPr marL="0" indent="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خامساً: حقوق وواجبات </a:t>
            </a:r>
            <a:r>
              <a:rPr lang="ar-SA" sz="3600" b="1" dirty="0">
                <a:effectLst>
                  <a:outerShdw blurRad="38100" dist="38100" dir="2700000" algn="tl">
                    <a:srgbClr val="000000">
                      <a:alpha val="43137"/>
                    </a:srgbClr>
                  </a:outerShdw>
                </a:effectLst>
                <a:cs typeface="DecoType Naskh" pitchFamily="2" charset="-78"/>
              </a:rPr>
              <a:t>طلاب </a:t>
            </a:r>
            <a:r>
              <a:rPr lang="ar-SA" sz="3600" b="1" dirty="0" smtClean="0">
                <a:effectLst>
                  <a:outerShdw blurRad="38100" dist="38100" dir="2700000" algn="tl">
                    <a:srgbClr val="000000">
                      <a:alpha val="43137"/>
                    </a:srgbClr>
                  </a:outerShdw>
                </a:effectLst>
                <a:cs typeface="DecoType Naskh" pitchFamily="2" charset="-78"/>
              </a:rPr>
              <a:t>وطالبات </a:t>
            </a:r>
            <a:r>
              <a:rPr lang="ar-SA" sz="3600" b="1" dirty="0">
                <a:effectLst>
                  <a:outerShdw blurRad="38100" dist="38100" dir="2700000" algn="tl">
                    <a:srgbClr val="000000">
                      <a:alpha val="43137"/>
                    </a:srgbClr>
                  </a:outerShdw>
                </a:effectLst>
                <a:cs typeface="DecoType Naskh" pitchFamily="2" charset="-78"/>
              </a:rPr>
              <a:t>التدريب </a:t>
            </a:r>
            <a:r>
              <a:rPr lang="ar-SA" sz="3600" b="1" dirty="0" smtClean="0">
                <a:effectLst>
                  <a:outerShdw blurRad="38100" dist="38100" dir="2700000" algn="tl">
                    <a:srgbClr val="000000">
                      <a:alpha val="43137"/>
                    </a:srgbClr>
                  </a:outerShdw>
                </a:effectLst>
                <a:cs typeface="DecoType Naskh" pitchFamily="2" charset="-78"/>
              </a:rPr>
              <a:t>الميداني.</a:t>
            </a:r>
          </a:p>
          <a:p>
            <a:pPr algn="just">
              <a:lnSpc>
                <a:spcPct val="150000"/>
              </a:lnSpc>
            </a:pPr>
            <a:r>
              <a:rPr lang="ar-SA" sz="3600" b="1" dirty="0" smtClean="0">
                <a:effectLst>
                  <a:outerShdw blurRad="38100" dist="38100" dir="2700000" algn="tl">
                    <a:srgbClr val="000000">
                      <a:alpha val="43137"/>
                    </a:srgbClr>
                  </a:outerShdw>
                </a:effectLst>
                <a:cs typeface="DecoType Naskh" pitchFamily="2" charset="-78"/>
              </a:rPr>
              <a:t>أسئلة المحاضرة. </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1199451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55576" y="620688"/>
            <a:ext cx="7560840" cy="796950"/>
          </a:xfrm>
        </p:spPr>
        <p:txBody>
          <a:bodyPr/>
          <a:lstStyle/>
          <a:p>
            <a:r>
              <a:rPr lang="ar-SA" b="1" dirty="0">
                <a:effectLst>
                  <a:outerShdw blurRad="38100" dist="38100" dir="2700000" algn="tl">
                    <a:srgbClr val="000000">
                      <a:alpha val="43137"/>
                    </a:srgbClr>
                  </a:outerShdw>
                </a:effectLst>
                <a:cs typeface="DecoType Naskh" pitchFamily="2" charset="-78"/>
              </a:rPr>
              <a:t>اهداف المحاضرة</a:t>
            </a:r>
            <a:endParaRPr lang="ar-SA" dirty="0"/>
          </a:p>
        </p:txBody>
      </p:sp>
      <p:sp>
        <p:nvSpPr>
          <p:cNvPr id="3" name="عنصر نائب للمحتوى 2"/>
          <p:cNvSpPr>
            <a:spLocks noGrp="1"/>
          </p:cNvSpPr>
          <p:nvPr>
            <p:ph idx="1"/>
          </p:nvPr>
        </p:nvSpPr>
        <p:spPr>
          <a:xfrm>
            <a:off x="755576" y="1600200"/>
            <a:ext cx="7560840" cy="4525963"/>
          </a:xfrm>
        </p:spPr>
        <p:txBody>
          <a:bodyPr>
            <a:normAutofit fontScale="92500" lnSpcReduction="20000"/>
          </a:bodyPr>
          <a:lstStyle/>
          <a:p>
            <a:pPr algn="just">
              <a:lnSpc>
                <a:spcPct val="150000"/>
              </a:lnSpc>
            </a:pPr>
            <a:r>
              <a:rPr lang="ar-SA" sz="3600" b="1" dirty="0" smtClean="0">
                <a:effectLst>
                  <a:outerShdw blurRad="38100" dist="38100" dir="2700000" algn="tl">
                    <a:srgbClr val="000000">
                      <a:alpha val="43137"/>
                    </a:srgbClr>
                  </a:outerShdw>
                </a:effectLst>
                <a:cs typeface="DecoType Naskh" pitchFamily="2" charset="-78"/>
              </a:rPr>
              <a:t>تفسير </a:t>
            </a:r>
            <a:r>
              <a:rPr lang="ar-SA" sz="3600" b="1" dirty="0">
                <a:effectLst>
                  <a:outerShdw blurRad="38100" dist="38100" dir="2700000" algn="tl">
                    <a:srgbClr val="000000">
                      <a:alpha val="43137"/>
                    </a:srgbClr>
                  </a:outerShdw>
                </a:effectLst>
                <a:cs typeface="DecoType Naskh" pitchFamily="2" charset="-78"/>
              </a:rPr>
              <a:t>الطلاب </a:t>
            </a:r>
            <a:r>
              <a:rPr lang="ar-SA" sz="3600" b="1" dirty="0" smtClean="0">
                <a:effectLst>
                  <a:outerShdw blurRad="38100" dist="38100" dir="2700000" algn="tl">
                    <a:srgbClr val="000000">
                      <a:alpha val="43137"/>
                    </a:srgbClr>
                  </a:outerShdw>
                </a:effectLst>
                <a:cs typeface="DecoType Naskh" pitchFamily="2" charset="-78"/>
              </a:rPr>
              <a:t>والطالبات </a:t>
            </a:r>
            <a:r>
              <a:rPr lang="ar-SA" sz="3600" b="1" dirty="0">
                <a:effectLst>
                  <a:outerShdw blurRad="38100" dist="38100" dir="2700000" algn="tl">
                    <a:srgbClr val="000000">
                      <a:alpha val="43137"/>
                    </a:srgbClr>
                  </a:outerShdw>
                </a:effectLst>
                <a:cs typeface="DecoType Naskh" pitchFamily="2" charset="-78"/>
              </a:rPr>
              <a:t>لمفهوم </a:t>
            </a:r>
            <a:r>
              <a:rPr lang="ar-SA" sz="3600" b="1" dirty="0" smtClean="0">
                <a:effectLst>
                  <a:outerShdw blurRad="38100" dist="38100" dir="2700000" algn="tl">
                    <a:srgbClr val="000000">
                      <a:alpha val="43137"/>
                    </a:srgbClr>
                  </a:outerShdw>
                </a:effectLst>
                <a:cs typeface="DecoType Naskh" pitchFamily="2" charset="-78"/>
              </a:rPr>
              <a:t>وأهداف </a:t>
            </a:r>
            <a:r>
              <a:rPr lang="ar-SA" sz="3600" b="1" dirty="0">
                <a:effectLst>
                  <a:outerShdw blurRad="38100" dist="38100" dir="2700000" algn="tl">
                    <a:srgbClr val="000000">
                      <a:alpha val="43137"/>
                    </a:srgbClr>
                  </a:outerShdw>
                </a:effectLst>
                <a:cs typeface="DecoType Naskh" pitchFamily="2" charset="-78"/>
              </a:rPr>
              <a:t>الزيارة </a:t>
            </a:r>
            <a:r>
              <a:rPr lang="ar-SA" sz="3600" b="1" dirty="0" smtClean="0">
                <a:effectLst>
                  <a:outerShdw blurRad="38100" dist="38100" dir="2700000" algn="tl">
                    <a:srgbClr val="000000">
                      <a:alpha val="43137"/>
                    </a:srgbClr>
                  </a:outerShdw>
                </a:effectLst>
                <a:cs typeface="DecoType Naskh" pitchFamily="2" charset="-78"/>
              </a:rPr>
              <a:t>الميدانية.</a:t>
            </a:r>
          </a:p>
          <a:p>
            <a:pPr algn="just">
              <a:lnSpc>
                <a:spcPct val="150000"/>
              </a:lnSpc>
            </a:pPr>
            <a:r>
              <a:rPr lang="ar-SA" sz="3600" b="1" dirty="0" smtClean="0">
                <a:effectLst>
                  <a:outerShdw blurRad="38100" dist="38100" dir="2700000" algn="tl">
                    <a:srgbClr val="000000">
                      <a:alpha val="43137"/>
                    </a:srgbClr>
                  </a:outerShdw>
                </a:effectLst>
                <a:cs typeface="DecoType Naskh" pitchFamily="2" charset="-78"/>
              </a:rPr>
              <a:t>تحليل </a:t>
            </a:r>
            <a:r>
              <a:rPr lang="ar-SA" sz="3600" b="1" dirty="0">
                <a:effectLst>
                  <a:outerShdw blurRad="38100" dist="38100" dir="2700000" algn="tl">
                    <a:srgbClr val="000000">
                      <a:alpha val="43137"/>
                    </a:srgbClr>
                  </a:outerShdw>
                </a:effectLst>
                <a:cs typeface="DecoType Naskh" pitchFamily="2" charset="-78"/>
              </a:rPr>
              <a:t>الطلاب </a:t>
            </a:r>
            <a:r>
              <a:rPr lang="ar-SA" sz="3600" b="1" dirty="0" smtClean="0">
                <a:effectLst>
                  <a:outerShdw blurRad="38100" dist="38100" dir="2700000" algn="tl">
                    <a:srgbClr val="000000">
                      <a:alpha val="43137"/>
                    </a:srgbClr>
                  </a:outerShdw>
                </a:effectLst>
                <a:cs typeface="DecoType Naskh" pitchFamily="2" charset="-78"/>
              </a:rPr>
              <a:t>والطالبات </a:t>
            </a:r>
            <a:r>
              <a:rPr lang="ar-SA" sz="3600" b="1" dirty="0">
                <a:effectLst>
                  <a:outerShdw blurRad="38100" dist="38100" dir="2700000" algn="tl">
                    <a:srgbClr val="000000">
                      <a:alpha val="43137"/>
                    </a:srgbClr>
                  </a:outerShdw>
                </a:effectLst>
                <a:cs typeface="DecoType Naskh" pitchFamily="2" charset="-78"/>
              </a:rPr>
              <a:t>لخطوات </a:t>
            </a:r>
            <a:r>
              <a:rPr lang="ar-SA" sz="3600" b="1" dirty="0" smtClean="0">
                <a:effectLst>
                  <a:outerShdw blurRad="38100" dist="38100" dir="2700000" algn="tl">
                    <a:srgbClr val="000000">
                      <a:alpha val="43137"/>
                    </a:srgbClr>
                  </a:outerShdw>
                </a:effectLst>
                <a:cs typeface="DecoType Naskh" pitchFamily="2" charset="-78"/>
              </a:rPr>
              <a:t>إعداد وتنفيذ </a:t>
            </a:r>
            <a:r>
              <a:rPr lang="ar-SA" sz="3600" b="1" dirty="0">
                <a:effectLst>
                  <a:outerShdw blurRad="38100" dist="38100" dir="2700000" algn="tl">
                    <a:srgbClr val="000000">
                      <a:alpha val="43137"/>
                    </a:srgbClr>
                  </a:outerShdw>
                </a:effectLst>
                <a:cs typeface="DecoType Naskh" pitchFamily="2" charset="-78"/>
              </a:rPr>
              <a:t>الزيارة </a:t>
            </a:r>
            <a:r>
              <a:rPr lang="ar-SA" sz="3600" b="1" dirty="0" smtClean="0">
                <a:effectLst>
                  <a:outerShdw blurRad="38100" dist="38100" dir="2700000" algn="tl">
                    <a:srgbClr val="000000">
                      <a:alpha val="43137"/>
                    </a:srgbClr>
                  </a:outerShdw>
                </a:effectLst>
                <a:cs typeface="DecoType Naskh" pitchFamily="2" charset="-78"/>
              </a:rPr>
              <a:t>الميدانية.</a:t>
            </a:r>
          </a:p>
          <a:p>
            <a:pPr algn="just">
              <a:lnSpc>
                <a:spcPct val="150000"/>
              </a:lnSpc>
            </a:pPr>
            <a:r>
              <a:rPr lang="ar-SA" sz="3600" b="1" dirty="0" smtClean="0">
                <a:effectLst>
                  <a:outerShdw blurRad="38100" dist="38100" dir="2700000" algn="tl">
                    <a:srgbClr val="000000">
                      <a:alpha val="43137"/>
                    </a:srgbClr>
                  </a:outerShdw>
                </a:effectLst>
                <a:cs typeface="DecoType Naskh" pitchFamily="2" charset="-78"/>
              </a:rPr>
              <a:t>إدراك الطلاب والطالبات </a:t>
            </a:r>
            <a:r>
              <a:rPr lang="ar-SA" sz="3600" b="1" dirty="0">
                <a:effectLst>
                  <a:outerShdw blurRad="38100" dist="38100" dir="2700000" algn="tl">
                    <a:srgbClr val="000000">
                      <a:alpha val="43137"/>
                    </a:srgbClr>
                  </a:outerShdw>
                </a:effectLst>
                <a:cs typeface="DecoType Naskh" pitchFamily="2" charset="-78"/>
              </a:rPr>
              <a:t>لأهمية المؤسسة الاجتماعية كميدان للزيارات </a:t>
            </a:r>
            <a:r>
              <a:rPr lang="ar-SA" sz="3600" b="1" dirty="0" smtClean="0">
                <a:effectLst>
                  <a:outerShdw blurRad="38100" dist="38100" dir="2700000" algn="tl">
                    <a:srgbClr val="000000">
                      <a:alpha val="43137"/>
                    </a:srgbClr>
                  </a:outerShdw>
                </a:effectLst>
                <a:cs typeface="DecoType Naskh" pitchFamily="2" charset="-78"/>
              </a:rPr>
              <a:t>الميدانية.</a:t>
            </a:r>
          </a:p>
          <a:p>
            <a:pPr algn="just">
              <a:lnSpc>
                <a:spcPct val="150000"/>
              </a:lnSpc>
            </a:pPr>
            <a:r>
              <a:rPr lang="ar-SA" sz="3600" b="1" dirty="0" smtClean="0">
                <a:effectLst>
                  <a:outerShdw blurRad="38100" dist="38100" dir="2700000" algn="tl">
                    <a:srgbClr val="000000">
                      <a:alpha val="43137"/>
                    </a:srgbClr>
                  </a:outerShdw>
                </a:effectLst>
                <a:cs typeface="DecoType Naskh" pitchFamily="2" charset="-78"/>
              </a:rPr>
              <a:t>فهم </a:t>
            </a:r>
            <a:r>
              <a:rPr lang="ar-SA" sz="3600" b="1" dirty="0">
                <a:effectLst>
                  <a:outerShdw blurRad="38100" dist="38100" dir="2700000" algn="tl">
                    <a:srgbClr val="000000">
                      <a:alpha val="43137"/>
                    </a:srgbClr>
                  </a:outerShdw>
                </a:effectLst>
                <a:cs typeface="DecoType Naskh" pitchFamily="2" charset="-78"/>
              </a:rPr>
              <a:t>الطلاب </a:t>
            </a:r>
            <a:r>
              <a:rPr lang="ar-SA" sz="3600" b="1" dirty="0" smtClean="0">
                <a:effectLst>
                  <a:outerShdw blurRad="38100" dist="38100" dir="2700000" algn="tl">
                    <a:srgbClr val="000000">
                      <a:alpha val="43137"/>
                    </a:srgbClr>
                  </a:outerShdw>
                </a:effectLst>
                <a:cs typeface="DecoType Naskh" pitchFamily="2" charset="-78"/>
              </a:rPr>
              <a:t>والطالبات </a:t>
            </a:r>
            <a:r>
              <a:rPr lang="ar-SA" sz="3600" b="1" dirty="0">
                <a:effectLst>
                  <a:outerShdw blurRad="38100" dist="38100" dir="2700000" algn="tl">
                    <a:srgbClr val="000000">
                      <a:alpha val="43137"/>
                    </a:srgbClr>
                  </a:outerShdw>
                </a:effectLst>
                <a:cs typeface="DecoType Naskh" pitchFamily="2" charset="-78"/>
              </a:rPr>
              <a:t>لمهام </a:t>
            </a:r>
            <a:r>
              <a:rPr lang="ar-SA" sz="3600" b="1" dirty="0" smtClean="0">
                <a:effectLst>
                  <a:outerShdw blurRad="38100" dist="38100" dir="2700000" algn="tl">
                    <a:srgbClr val="000000">
                      <a:alpha val="43137"/>
                    </a:srgbClr>
                  </a:outerShdw>
                </a:effectLst>
                <a:cs typeface="DecoType Naskh" pitchFamily="2" charset="-78"/>
              </a:rPr>
              <a:t> مشرف/ة  المؤسسة.</a:t>
            </a:r>
          </a:p>
          <a:p>
            <a:pPr algn="just">
              <a:lnSpc>
                <a:spcPct val="150000"/>
              </a:lnSpc>
            </a:pPr>
            <a:r>
              <a:rPr lang="ar-SA" sz="3600" b="1" dirty="0" smtClean="0">
                <a:effectLst>
                  <a:outerShdw blurRad="38100" dist="38100" dir="2700000" algn="tl">
                    <a:srgbClr val="000000">
                      <a:alpha val="43137"/>
                    </a:srgbClr>
                  </a:outerShdw>
                </a:effectLst>
                <a:cs typeface="DecoType Naskh" pitchFamily="2" charset="-78"/>
              </a:rPr>
              <a:t>توعية الطلاب والطالبات </a:t>
            </a:r>
            <a:r>
              <a:rPr lang="ar-SA" sz="3600" b="1" dirty="0">
                <a:effectLst>
                  <a:outerShdw blurRad="38100" dist="38100" dir="2700000" algn="tl">
                    <a:srgbClr val="000000">
                      <a:alpha val="43137"/>
                    </a:srgbClr>
                  </a:outerShdw>
                </a:effectLst>
                <a:cs typeface="DecoType Naskh" pitchFamily="2" charset="-78"/>
              </a:rPr>
              <a:t>لحقوقهم وواجباتهم في التدريب الميداني </a:t>
            </a:r>
            <a:r>
              <a:rPr lang="ar-SA" sz="3600" b="1" dirty="0" smtClean="0">
                <a:effectLst>
                  <a:outerShdw blurRad="38100" dist="38100" dir="2700000" algn="tl">
                    <a:srgbClr val="000000">
                      <a:alpha val="43137"/>
                    </a:srgbClr>
                  </a:outerShdw>
                </a:effectLst>
                <a:cs typeface="DecoType Naskh" pitchFamily="2" charset="-78"/>
              </a:rPr>
              <a:t>.</a:t>
            </a:r>
            <a:endParaRPr lang="ar-SA" sz="3600" dirty="0">
              <a:cs typeface="DecoType Naskh" pitchFamily="2" charset="-78"/>
            </a:endParaRPr>
          </a:p>
        </p:txBody>
      </p:sp>
    </p:spTree>
    <p:extLst>
      <p:ext uri="{BB962C8B-B14F-4D97-AF65-F5344CB8AC3E}">
        <p14:creationId xmlns:p14="http://schemas.microsoft.com/office/powerpoint/2010/main" val="283202024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7848"/>
            <a:ext cx="8229600" cy="1143000"/>
          </a:xfrm>
        </p:spPr>
        <p:txBody>
          <a:bodyPr>
            <a:noAutofit/>
          </a:bodyPr>
          <a:lstStyle/>
          <a:p>
            <a:pPr>
              <a:lnSpc>
                <a:spcPct val="150000"/>
              </a:lnSpc>
              <a:spcBef>
                <a:spcPct val="20000"/>
              </a:spcBef>
            </a:pP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أولاً: تعريف الزيارة </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755576" y="2071389"/>
            <a:ext cx="7560840" cy="4525963"/>
          </a:xfrm>
        </p:spPr>
        <p:txBody>
          <a:bodyPr>
            <a:noAutofit/>
          </a:bodyPr>
          <a:lstStyle/>
          <a:p>
            <a:pPr algn="just">
              <a:lnSpc>
                <a:spcPct val="150000"/>
              </a:lnSpc>
            </a:pPr>
            <a:r>
              <a:rPr lang="ar-EG" sz="3600" b="1" dirty="0" smtClean="0">
                <a:effectLst>
                  <a:outerShdw blurRad="38100" dist="38100" dir="2700000" algn="tl">
                    <a:srgbClr val="000000">
                      <a:alpha val="43137"/>
                    </a:srgbClr>
                  </a:outerShdw>
                </a:effectLst>
                <a:cs typeface="DecoType Naskh" pitchFamily="2" charset="-78"/>
              </a:rPr>
              <a:t>تهدف </a:t>
            </a:r>
            <a:r>
              <a:rPr lang="ar-EG" sz="3600" b="1" dirty="0">
                <a:effectLst>
                  <a:outerShdw blurRad="38100" dist="38100" dir="2700000" algn="tl">
                    <a:srgbClr val="000000">
                      <a:alpha val="43137"/>
                    </a:srgbClr>
                  </a:outerShdw>
                </a:effectLst>
                <a:cs typeface="DecoType Naskh" pitchFamily="2" charset="-78"/>
              </a:rPr>
              <a:t>الزيارة الميدانية إلى مساعدة </a:t>
            </a:r>
            <a:r>
              <a:rPr lang="ar-SA" sz="3600" b="1" dirty="0" smtClean="0">
                <a:effectLst>
                  <a:outerShdw blurRad="38100" dist="38100" dir="2700000" algn="tl">
                    <a:srgbClr val="000000">
                      <a:alpha val="43137"/>
                    </a:srgbClr>
                  </a:outerShdw>
                </a:effectLst>
                <a:cs typeface="DecoType Naskh" pitchFamily="2" charset="-78"/>
              </a:rPr>
              <a:t>الطلاب والطالبات</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على ترجمة الأسلوب النظري إلى أسلوب تطبيقي وبالتالي </a:t>
            </a:r>
            <a:r>
              <a:rPr lang="ar-SA" sz="3600" b="1" dirty="0" smtClean="0">
                <a:effectLst>
                  <a:outerShdw blurRad="38100" dist="38100" dir="2700000" algn="tl">
                    <a:srgbClr val="000000">
                      <a:alpha val="43137"/>
                    </a:srgbClr>
                  </a:outerShdw>
                </a:effectLst>
                <a:cs typeface="DecoType Naskh" pitchFamily="2" charset="-78"/>
              </a:rPr>
              <a:t>يدركون</a:t>
            </a:r>
            <a:r>
              <a:rPr lang="ar-EG" sz="3600" b="1" dirty="0" smtClean="0">
                <a:effectLst>
                  <a:outerShdw blurRad="38100" dist="38100" dir="2700000" algn="tl">
                    <a:srgbClr val="000000">
                      <a:alpha val="43137"/>
                    </a:srgbClr>
                  </a:outerShdw>
                </a:effectLst>
                <a:cs typeface="DecoType Naskh" pitchFamily="2" charset="-78"/>
              </a:rPr>
              <a:t> أن </a:t>
            </a:r>
            <a:r>
              <a:rPr lang="ar-EG" sz="3600" b="1" dirty="0">
                <a:effectLst>
                  <a:outerShdw blurRad="38100" dist="38100" dir="2700000" algn="tl">
                    <a:srgbClr val="000000">
                      <a:alpha val="43137"/>
                    </a:srgbClr>
                  </a:outerShdw>
                </a:effectLst>
                <a:cs typeface="DecoType Naskh" pitchFamily="2" charset="-78"/>
              </a:rPr>
              <a:t>دراسة علم الاجتماع والخدمة الاجتماعية </a:t>
            </a:r>
            <a:r>
              <a:rPr lang="ar-EG" sz="3600" b="1" dirty="0" smtClean="0">
                <a:effectLst>
                  <a:outerShdw blurRad="38100" dist="38100" dir="2700000" algn="tl">
                    <a:srgbClr val="000000">
                      <a:alpha val="43137"/>
                    </a:srgbClr>
                  </a:outerShdw>
                </a:effectLst>
                <a:cs typeface="DecoType Naskh" pitchFamily="2" charset="-78"/>
              </a:rPr>
              <a:t>تتطلب </a:t>
            </a:r>
            <a:r>
              <a:rPr lang="ar-EG" sz="3600" b="1" dirty="0">
                <a:effectLst>
                  <a:outerShdw blurRad="38100" dist="38100" dir="2700000" algn="tl">
                    <a:srgbClr val="000000">
                      <a:alpha val="43137"/>
                    </a:srgbClr>
                  </a:outerShdw>
                </a:effectLst>
                <a:cs typeface="DecoType Naskh" pitchFamily="2" charset="-78"/>
              </a:rPr>
              <a:t>الفهم والإحساس ثم العمل </a:t>
            </a:r>
            <a:r>
              <a:rPr lang="ar-EG" sz="3600" b="1" dirty="0" smtClean="0">
                <a:effectLst>
                  <a:outerShdw blurRad="38100" dist="38100" dir="2700000" algn="tl">
                    <a:srgbClr val="000000">
                      <a:alpha val="43137"/>
                    </a:srgbClr>
                  </a:outerShdw>
                </a:effectLst>
                <a:cs typeface="DecoType Naskh" pitchFamily="2" charset="-78"/>
              </a:rPr>
              <a:t>الميداني</a:t>
            </a:r>
            <a:r>
              <a:rPr lang="ar-SA" sz="3600" b="1" dirty="0" smtClean="0">
                <a:effectLst>
                  <a:outerShdw blurRad="38100" dist="38100" dir="2700000" algn="tl">
                    <a:srgbClr val="000000">
                      <a:alpha val="43137"/>
                    </a:srgbClr>
                  </a:outerShdw>
                </a:effectLst>
                <a:cs typeface="DecoType Naskh" pitchFamily="2" charset="-78"/>
              </a:rPr>
              <a:t>.</a:t>
            </a:r>
            <a:endParaRPr lang="en-US"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32034453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8229600" cy="1143000"/>
          </a:xfrm>
        </p:spPr>
        <p:txBody>
          <a:bodyPr>
            <a:noAutofit/>
          </a:bodyPr>
          <a:lstStyle/>
          <a:p>
            <a:pPr>
              <a:lnSpc>
                <a:spcPct val="150000"/>
              </a:lnSpc>
              <a:spcBef>
                <a:spcPct val="20000"/>
              </a:spcBef>
            </a:pP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تعريف </a:t>
            </a: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الزيارة </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755576" y="1916832"/>
            <a:ext cx="7560840" cy="4525963"/>
          </a:xfrm>
        </p:spPr>
        <p:txBody>
          <a:bodyPr>
            <a:noAutofit/>
          </a:bodyPr>
          <a:lstStyle/>
          <a:p>
            <a:pPr algn="just">
              <a:lnSpc>
                <a:spcPct val="150000"/>
              </a:lnSpc>
            </a:pPr>
            <a:r>
              <a:rPr lang="ar-EG" sz="3600" b="1" dirty="0" smtClean="0">
                <a:effectLst>
                  <a:outerShdw blurRad="38100" dist="38100" dir="2700000" algn="tl">
                    <a:srgbClr val="000000">
                      <a:alpha val="43137"/>
                    </a:srgbClr>
                  </a:outerShdw>
                </a:effectLst>
                <a:cs typeface="DecoType Naskh" pitchFamily="2" charset="-78"/>
              </a:rPr>
              <a:t>وتُعَدْ </a:t>
            </a:r>
            <a:r>
              <a:rPr lang="ar-EG" sz="3600" b="1" dirty="0">
                <a:effectLst>
                  <a:outerShdw blurRad="38100" dist="38100" dir="2700000" algn="tl">
                    <a:srgbClr val="000000">
                      <a:alpha val="43137"/>
                    </a:srgbClr>
                  </a:outerShdw>
                </a:effectLst>
                <a:cs typeface="DecoType Naskh" pitchFamily="2" charset="-78"/>
              </a:rPr>
              <a:t>الزيارة الميدانية أسلوب من أساليب تعليم الخدمة الاجتماعية </a:t>
            </a:r>
            <a:r>
              <a:rPr lang="ar-EG" sz="3600" b="1" dirty="0" smtClean="0">
                <a:effectLst>
                  <a:outerShdw blurRad="38100" dist="38100" dir="2700000" algn="tl">
                    <a:srgbClr val="000000">
                      <a:alpha val="43137"/>
                    </a:srgbClr>
                  </a:outerShdw>
                </a:effectLst>
                <a:cs typeface="DecoType Naskh" pitchFamily="2" charset="-78"/>
              </a:rPr>
              <a:t>التي </a:t>
            </a:r>
            <a:r>
              <a:rPr lang="ar-EG" sz="3600" b="1" dirty="0">
                <a:effectLst>
                  <a:outerShdw blurRad="38100" dist="38100" dir="2700000" algn="tl">
                    <a:srgbClr val="000000">
                      <a:alpha val="43137"/>
                    </a:srgbClr>
                  </a:outerShdw>
                </a:effectLst>
                <a:cs typeface="DecoType Naskh" pitchFamily="2" charset="-78"/>
              </a:rPr>
              <a:t>تهدف إلى إعداد </a:t>
            </a:r>
            <a:r>
              <a:rPr lang="ar-EG" sz="3600" b="1" dirty="0" smtClean="0">
                <a:effectLst>
                  <a:outerShdw blurRad="38100" dist="38100" dir="2700000" algn="tl">
                    <a:srgbClr val="000000">
                      <a:alpha val="43137"/>
                    </a:srgbClr>
                  </a:outerShdw>
                </a:effectLst>
                <a:cs typeface="DecoType Naskh" pitchFamily="2" charset="-78"/>
              </a:rPr>
              <a:t>الطلاب</a:t>
            </a:r>
            <a:r>
              <a:rPr lang="ar-SA" sz="3600" b="1" dirty="0" smtClean="0">
                <a:effectLst>
                  <a:outerShdw blurRad="38100" dist="38100" dir="2700000" algn="tl">
                    <a:srgbClr val="000000">
                      <a:alpha val="43137"/>
                    </a:srgbClr>
                  </a:outerShdw>
                </a:effectLst>
                <a:cs typeface="DecoType Naskh" pitchFamily="2" charset="-78"/>
              </a:rPr>
              <a:t> والطالبات </a:t>
            </a:r>
            <a:r>
              <a:rPr lang="ar-EG" sz="3600" b="1" dirty="0" smtClean="0">
                <a:effectLst>
                  <a:outerShdw blurRad="38100" dist="38100" dir="2700000" algn="tl">
                    <a:srgbClr val="000000">
                      <a:alpha val="43137"/>
                    </a:srgbClr>
                  </a:outerShdw>
                </a:effectLst>
                <a:cs typeface="DecoType Naskh" pitchFamily="2" charset="-78"/>
              </a:rPr>
              <a:t>ليكتسبوا </a:t>
            </a:r>
            <a:r>
              <a:rPr lang="ar-EG" sz="3600" b="1" dirty="0">
                <a:effectLst>
                  <a:outerShdw blurRad="38100" dist="38100" dir="2700000" algn="tl">
                    <a:srgbClr val="000000">
                      <a:alpha val="43137"/>
                    </a:srgbClr>
                  </a:outerShdw>
                </a:effectLst>
                <a:cs typeface="DecoType Naskh" pitchFamily="2" charset="-78"/>
              </a:rPr>
              <a:t>المهارة في ممارسة الخدمة </a:t>
            </a:r>
            <a:r>
              <a:rPr lang="ar-EG" sz="3600" b="1" dirty="0" smtClean="0">
                <a:effectLst>
                  <a:outerShdw blurRad="38100" dist="38100" dir="2700000" algn="tl">
                    <a:srgbClr val="000000">
                      <a:alpha val="43137"/>
                    </a:srgbClr>
                  </a:outerShdw>
                </a:effectLst>
                <a:cs typeface="DecoType Naskh" pitchFamily="2" charset="-78"/>
              </a:rPr>
              <a:t>الاجتماعية</a:t>
            </a:r>
            <a:r>
              <a:rPr lang="ar-SA" sz="3600" b="1" dirty="0" smtClean="0">
                <a:effectLst>
                  <a:outerShdw blurRad="38100" dist="38100" dir="2700000" algn="tl">
                    <a:srgbClr val="000000">
                      <a:alpha val="43137"/>
                    </a:srgbClr>
                  </a:outerShdw>
                </a:effectLst>
                <a:cs typeface="DecoType Naskh" pitchFamily="2" charset="-78"/>
              </a:rPr>
              <a:t>،</a:t>
            </a:r>
            <a:r>
              <a:rPr lang="ar-EG" sz="3600" b="1" dirty="0" smtClean="0">
                <a:effectLst>
                  <a:outerShdw blurRad="38100" dist="38100" dir="2700000" algn="tl">
                    <a:srgbClr val="000000">
                      <a:alpha val="43137"/>
                    </a:srgbClr>
                  </a:outerShdw>
                </a:effectLst>
                <a:cs typeface="DecoType Naskh" pitchFamily="2" charset="-78"/>
              </a:rPr>
              <a:t> من </a:t>
            </a:r>
            <a:r>
              <a:rPr lang="ar-EG" sz="3600" b="1" dirty="0">
                <a:effectLst>
                  <a:outerShdw blurRad="38100" dist="38100" dir="2700000" algn="tl">
                    <a:srgbClr val="000000">
                      <a:alpha val="43137"/>
                    </a:srgbClr>
                  </a:outerShdw>
                </a:effectLst>
                <a:cs typeface="DecoType Naskh" pitchFamily="2" charset="-78"/>
              </a:rPr>
              <a:t>خلال تطبيق نظريات الخدمة الاجتماعية </a:t>
            </a:r>
            <a:r>
              <a:rPr lang="ar-EG" sz="3600" b="1" dirty="0" smtClean="0">
                <a:effectLst>
                  <a:outerShdw blurRad="38100" dist="38100" dir="2700000" algn="tl">
                    <a:srgbClr val="000000">
                      <a:alpha val="43137"/>
                    </a:srgbClr>
                  </a:outerShdw>
                </a:effectLst>
                <a:cs typeface="DecoType Naskh" pitchFamily="2" charset="-78"/>
              </a:rPr>
              <a:t>وأساليب </a:t>
            </a:r>
            <a:r>
              <a:rPr lang="ar-EG" sz="3600" b="1" dirty="0">
                <a:effectLst>
                  <a:outerShdw blurRad="38100" dist="38100" dir="2700000" algn="tl">
                    <a:srgbClr val="000000">
                      <a:alpha val="43137"/>
                    </a:srgbClr>
                  </a:outerShdw>
                </a:effectLst>
                <a:cs typeface="DecoType Naskh" pitchFamily="2" charset="-78"/>
              </a:rPr>
              <a:t>العمل المهني مع الأفراد والأسر والجماعات </a:t>
            </a:r>
            <a:r>
              <a:rPr lang="ar-EG" sz="3600" b="1" dirty="0" smtClean="0">
                <a:effectLst>
                  <a:outerShdw blurRad="38100" dist="38100" dir="2700000" algn="tl">
                    <a:srgbClr val="000000">
                      <a:alpha val="43137"/>
                    </a:srgbClr>
                  </a:outerShdw>
                </a:effectLst>
                <a:cs typeface="DecoType Naskh" pitchFamily="2" charset="-78"/>
              </a:rPr>
              <a:t>والمنظمات. </a:t>
            </a:r>
            <a:endParaRPr lang="en-US"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4953309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7848"/>
            <a:ext cx="8229600" cy="1143000"/>
          </a:xfrm>
        </p:spPr>
        <p:txBody>
          <a:bodyPr>
            <a:noAutofit/>
          </a:bodyPr>
          <a:lstStyle/>
          <a:p>
            <a:pPr>
              <a:lnSpc>
                <a:spcPct val="150000"/>
              </a:lnSpc>
              <a:spcBef>
                <a:spcPct val="20000"/>
              </a:spcBef>
            </a:pP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تعريف </a:t>
            </a: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الزيارة </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755576" y="2071389"/>
            <a:ext cx="7560840" cy="4525963"/>
          </a:xfrm>
        </p:spPr>
        <p:txBody>
          <a:bodyPr>
            <a:noAutofit/>
          </a:bodyPr>
          <a:lstStyle/>
          <a:p>
            <a:pPr algn="just">
              <a:lnSpc>
                <a:spcPct val="150000"/>
              </a:lnSpc>
            </a:pPr>
            <a:r>
              <a:rPr lang="ar-EG" sz="3600" b="1" dirty="0" smtClean="0">
                <a:effectLst>
                  <a:outerShdw blurRad="38100" dist="38100" dir="2700000" algn="tl">
                    <a:srgbClr val="000000">
                      <a:alpha val="43137"/>
                    </a:srgbClr>
                  </a:outerShdw>
                </a:effectLst>
                <a:cs typeface="DecoType Naskh" pitchFamily="2" charset="-78"/>
              </a:rPr>
              <a:t>ولذا </a:t>
            </a:r>
            <a:r>
              <a:rPr lang="ar-EG" sz="3600" b="1" dirty="0">
                <a:effectLst>
                  <a:outerShdw blurRad="38100" dist="38100" dir="2700000" algn="tl">
                    <a:srgbClr val="000000">
                      <a:alpha val="43137"/>
                    </a:srgbClr>
                  </a:outerShdw>
                </a:effectLst>
                <a:cs typeface="DecoType Naskh" pitchFamily="2" charset="-78"/>
              </a:rPr>
              <a:t>يقضى الطلاب عدداً محدداً من الساعات في الأسبوع خارج القاعات الدراسية، منخرطين في ممارسة الخدمة الاجتماعية  تحت رقابة </a:t>
            </a:r>
            <a:r>
              <a:rPr lang="ar-EG" sz="3600" b="1" dirty="0" smtClean="0">
                <a:effectLst>
                  <a:outerShdw blurRad="38100" dist="38100" dir="2700000" algn="tl">
                    <a:srgbClr val="000000">
                      <a:alpha val="43137"/>
                    </a:srgbClr>
                  </a:outerShdw>
                </a:effectLst>
                <a:cs typeface="DecoType Naskh" pitchFamily="2" charset="-78"/>
              </a:rPr>
              <a:t>مشرف</a:t>
            </a:r>
            <a:r>
              <a:rPr lang="ar-SA" sz="3600" b="1" dirty="0" smtClean="0">
                <a:effectLst>
                  <a:outerShdw blurRad="38100" dist="38100" dir="2700000" algn="tl">
                    <a:srgbClr val="000000">
                      <a:alpha val="43137"/>
                    </a:srgbClr>
                  </a:outerShdw>
                </a:effectLst>
                <a:cs typeface="DecoType Naskh" pitchFamily="2" charset="-78"/>
              </a:rPr>
              <a:t>ة</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الزيارة الميدانية</a:t>
            </a:r>
            <a:r>
              <a:rPr lang="ar-EG" sz="3600" b="1" dirty="0" smtClean="0">
                <a:effectLst>
                  <a:outerShdw blurRad="38100" dist="38100" dir="2700000" algn="tl">
                    <a:srgbClr val="000000">
                      <a:alpha val="43137"/>
                    </a:srgbClr>
                  </a:outerShdw>
                </a:effectLst>
                <a:cs typeface="DecoType Naskh" pitchFamily="2" charset="-78"/>
              </a:rPr>
              <a:t>. </a:t>
            </a:r>
            <a:endParaRPr lang="en-US"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4953309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639341"/>
            <a:ext cx="7560840" cy="4525963"/>
          </a:xfrm>
        </p:spPr>
        <p:txBody>
          <a:bodyPr>
            <a:normAutofit/>
          </a:bodyPr>
          <a:lstStyle/>
          <a:p>
            <a:pPr algn="just">
              <a:lnSpc>
                <a:spcPct val="150000"/>
              </a:lnSpc>
            </a:pPr>
            <a:r>
              <a:rPr lang="ar-EG" sz="3600" b="1" dirty="0">
                <a:solidFill>
                  <a:srgbClr val="7030A0"/>
                </a:solidFill>
                <a:effectLst>
                  <a:outerShdw blurRad="38100" dist="38100" dir="2700000" algn="tl">
                    <a:srgbClr val="000000">
                      <a:alpha val="43137"/>
                    </a:srgbClr>
                  </a:outerShdw>
                </a:effectLst>
                <a:cs typeface="DecoType Naskh" pitchFamily="2" charset="-78"/>
              </a:rPr>
              <a:t>ويمكننا تعريف الزيارة الميدانية بأنها</a:t>
            </a:r>
            <a:r>
              <a:rPr lang="ar-EG" sz="3600" b="1" dirty="0">
                <a:effectLst>
                  <a:outerShdw blurRad="38100" dist="38100" dir="2700000" algn="tl">
                    <a:srgbClr val="000000">
                      <a:alpha val="43137"/>
                    </a:srgbClr>
                  </a:outerShdw>
                </a:effectLst>
                <a:cs typeface="DecoType Naskh" pitchFamily="2" charset="-78"/>
              </a:rPr>
              <a:t>: العملية التي يتم فيها القيام بمشاهدة المؤسسات الاجتماعية </a:t>
            </a:r>
            <a:r>
              <a:rPr lang="ar-EG" sz="3600" b="1" dirty="0" smtClean="0">
                <a:effectLst>
                  <a:outerShdw blurRad="38100" dist="38100" dir="2700000" algn="tl">
                    <a:srgbClr val="000000">
                      <a:alpha val="43137"/>
                    </a:srgbClr>
                  </a:outerShdw>
                </a:effectLst>
                <a:cs typeface="DecoType Naskh" pitchFamily="2" charset="-78"/>
              </a:rPr>
              <a:t>عن </a:t>
            </a:r>
            <a:r>
              <a:rPr lang="ar-EG" sz="3600" b="1" dirty="0">
                <a:effectLst>
                  <a:outerShdw blurRad="38100" dist="38100" dir="2700000" algn="tl">
                    <a:srgbClr val="000000">
                      <a:alpha val="43137"/>
                    </a:srgbClr>
                  </a:outerShdw>
                </a:effectLst>
                <a:cs typeface="DecoType Naskh" pitchFamily="2" charset="-78"/>
              </a:rPr>
              <a:t>طريق الرؤية العينية ومناقشة المسئولين عن الواقع لاكتساب معلومات مباشرة عن أهم الخدمات التي تقدمها والوظائف التي تقوم بها. </a:t>
            </a:r>
            <a:endParaRPr lang="ar-SA" sz="3600" b="1" dirty="0">
              <a:effectLst>
                <a:outerShdw blurRad="38100" dist="38100" dir="2700000" algn="tl">
                  <a:srgbClr val="000000">
                    <a:alpha val="43137"/>
                  </a:srgbClr>
                </a:outerShdw>
              </a:effectLst>
              <a:cs typeface="DecoType Naskh" pitchFamily="2" charset="-78"/>
            </a:endParaRPr>
          </a:p>
          <a:p>
            <a:pPr algn="just">
              <a:lnSpc>
                <a:spcPct val="150000"/>
              </a:lnSpc>
            </a:pPr>
            <a:endParaRPr lang="ar-SA" sz="3600" b="1" dirty="0">
              <a:effectLst>
                <a:outerShdw blurRad="38100" dist="38100" dir="2700000" algn="tl">
                  <a:srgbClr val="000000">
                    <a:alpha val="43137"/>
                  </a:srgbClr>
                </a:outerShdw>
              </a:effectLst>
              <a:cs typeface="DecoType Naskh" pitchFamily="2" charset="-78"/>
            </a:endParaRPr>
          </a:p>
        </p:txBody>
      </p:sp>
      <p:sp>
        <p:nvSpPr>
          <p:cNvPr id="5" name="Title 1"/>
          <p:cNvSpPr>
            <a:spLocks noGrp="1"/>
          </p:cNvSpPr>
          <p:nvPr>
            <p:ph type="title"/>
          </p:nvPr>
        </p:nvSpPr>
        <p:spPr>
          <a:xfrm>
            <a:off x="467544" y="548680"/>
            <a:ext cx="8229600" cy="1143000"/>
          </a:xfrm>
        </p:spPr>
        <p:txBody>
          <a:bodyPr>
            <a:noAutofit/>
          </a:bodyPr>
          <a:lstStyle/>
          <a:p>
            <a:pPr>
              <a:lnSpc>
                <a:spcPct val="150000"/>
              </a:lnSpc>
              <a:spcBef>
                <a:spcPct val="20000"/>
              </a:spcBef>
            </a:pP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تعريف </a:t>
            </a: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الزيارة </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367554673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1824"/>
            <a:ext cx="8229600" cy="1143000"/>
          </a:xfrm>
        </p:spPr>
        <p:txBody>
          <a:bodyPr>
            <a:noAutofit/>
          </a:bodyPr>
          <a:lstStyle/>
          <a:p>
            <a:pPr>
              <a:lnSpc>
                <a:spcPct val="150000"/>
              </a:lnSpc>
              <a:spcBef>
                <a:spcPct val="20000"/>
              </a:spcBef>
            </a:pP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ثانياً : أهداف الزيارة </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827584" y="1600200"/>
            <a:ext cx="7488832" cy="4853136"/>
          </a:xfrm>
        </p:spPr>
        <p:txBody>
          <a:bodyPr>
            <a:normAutofit fontScale="32500" lnSpcReduction="20000"/>
          </a:bodyPr>
          <a:lstStyle/>
          <a:p>
            <a:pPr algn="just">
              <a:lnSpc>
                <a:spcPct val="170000"/>
              </a:lnSpc>
            </a:pPr>
            <a:r>
              <a:rPr lang="ar-EG" sz="9800" b="1" dirty="0">
                <a:effectLst>
                  <a:outerShdw blurRad="38100" dist="38100" dir="2700000" algn="tl">
                    <a:srgbClr val="000000">
                      <a:alpha val="43137"/>
                    </a:srgbClr>
                  </a:outerShdw>
                </a:effectLst>
                <a:cs typeface="DecoType Naskh" pitchFamily="2" charset="-78"/>
              </a:rPr>
              <a:t>يستهدف تنظيم الزيارات الميدانية </a:t>
            </a:r>
            <a:r>
              <a:rPr lang="ar-EG" sz="9800" b="1" dirty="0" smtClean="0">
                <a:effectLst>
                  <a:outerShdw blurRad="38100" dist="38100" dir="2700000" algn="tl">
                    <a:srgbClr val="000000">
                      <a:alpha val="43137"/>
                    </a:srgbClr>
                  </a:outerShdw>
                </a:effectLst>
                <a:cs typeface="DecoType Naskh" pitchFamily="2" charset="-78"/>
              </a:rPr>
              <a:t>ل</a:t>
            </a:r>
            <a:r>
              <a:rPr lang="ar-SA" sz="9800" b="1" dirty="0" smtClean="0">
                <a:effectLst>
                  <a:outerShdw blurRad="38100" dist="38100" dir="2700000" algn="tl">
                    <a:srgbClr val="000000">
                      <a:alpha val="43137"/>
                    </a:srgbClr>
                  </a:outerShdw>
                </a:effectLst>
                <a:cs typeface="DecoType Naskh" pitchFamily="2" charset="-78"/>
              </a:rPr>
              <a:t>طلاب و</a:t>
            </a:r>
            <a:r>
              <a:rPr lang="ar-EG" sz="9800" b="1" dirty="0" smtClean="0">
                <a:effectLst>
                  <a:outerShdw blurRad="38100" dist="38100" dir="2700000" algn="tl">
                    <a:srgbClr val="000000">
                      <a:alpha val="43137"/>
                    </a:srgbClr>
                  </a:outerShdw>
                </a:effectLst>
                <a:cs typeface="DecoType Naskh" pitchFamily="2" charset="-78"/>
              </a:rPr>
              <a:t>طالبات </a:t>
            </a:r>
            <a:r>
              <a:rPr lang="ar-EG" sz="9800" b="1" dirty="0">
                <a:effectLst>
                  <a:outerShdw blurRad="38100" dist="38100" dir="2700000" algn="tl">
                    <a:srgbClr val="000000">
                      <a:alpha val="43137"/>
                    </a:srgbClr>
                  </a:outerShdw>
                </a:effectLst>
                <a:cs typeface="DecoType Naskh" pitchFamily="2" charset="-78"/>
              </a:rPr>
              <a:t>الاجتماع والخدمة الاجتماعية  تحقيق ما يلي: </a:t>
            </a:r>
            <a:endParaRPr lang="en-US" sz="9800" b="1" dirty="0">
              <a:effectLst>
                <a:outerShdw blurRad="38100" dist="38100" dir="2700000" algn="tl">
                  <a:srgbClr val="000000">
                    <a:alpha val="43137"/>
                  </a:srgbClr>
                </a:outerShdw>
              </a:effectLst>
              <a:cs typeface="DecoType Naskh" pitchFamily="2" charset="-78"/>
            </a:endParaRPr>
          </a:p>
          <a:p>
            <a:pPr marL="354013" lvl="0" indent="-354013" algn="just">
              <a:lnSpc>
                <a:spcPct val="160000"/>
              </a:lnSpc>
              <a:buNone/>
            </a:pPr>
            <a:r>
              <a:rPr lang="ar-SA" sz="8600" b="1" dirty="0">
                <a:solidFill>
                  <a:srgbClr val="FF0000"/>
                </a:solidFill>
                <a:effectLst>
                  <a:outerShdw blurRad="38100" dist="38100" dir="2700000" algn="tl">
                    <a:srgbClr val="000000">
                      <a:alpha val="43137"/>
                    </a:srgbClr>
                  </a:outerShdw>
                </a:effectLst>
                <a:cs typeface="DecoType Naskh" pitchFamily="2" charset="-78"/>
              </a:rPr>
              <a:t>1- </a:t>
            </a:r>
            <a:r>
              <a:rPr lang="ar-EG" sz="8600" b="1" dirty="0">
                <a:solidFill>
                  <a:srgbClr val="FF0000"/>
                </a:solidFill>
                <a:effectLst>
                  <a:outerShdw blurRad="38100" dist="38100" dir="2700000" algn="tl">
                    <a:srgbClr val="000000">
                      <a:alpha val="43137"/>
                    </a:srgbClr>
                  </a:outerShdw>
                </a:effectLst>
                <a:cs typeface="DecoType Naskh" pitchFamily="2" charset="-78"/>
              </a:rPr>
              <a:t>التزود بمعارف جديدة عن منظمات الرعاية والتنمية الاجتماعية </a:t>
            </a:r>
            <a:r>
              <a:rPr lang="en-US" sz="8600" b="1" dirty="0">
                <a:effectLst>
                  <a:outerShdw blurRad="38100" dist="38100" dir="2700000" algn="tl">
                    <a:srgbClr val="000000">
                      <a:alpha val="43137"/>
                    </a:srgbClr>
                  </a:outerShdw>
                </a:effectLst>
                <a:cs typeface="DecoType Naskh" pitchFamily="2" charset="-78"/>
              </a:rPr>
              <a:t>:</a:t>
            </a:r>
            <a:r>
              <a:rPr lang="ar-EG" sz="8600" b="1" dirty="0">
                <a:effectLst>
                  <a:outerShdw blurRad="38100" dist="38100" dir="2700000" algn="tl">
                    <a:srgbClr val="000000">
                      <a:alpha val="43137"/>
                    </a:srgbClr>
                  </a:outerShdw>
                </a:effectLst>
                <a:cs typeface="DecoType Naskh" pitchFamily="2" charset="-78"/>
              </a:rPr>
              <a:t> من حيث أهدافها, والخدمات التي تقدمها لعملائها، ونطاق عملها، وكافة الأنشطة الاجتماعية , وعلاقة تلك المنظمات داخل المجتمع رأسياً وأفقياً، والوصول إلي فهم حقيقي لذلك من خلال مرورهم بخبرة واقعية بدلاً من السماع عنها</a:t>
            </a:r>
            <a:r>
              <a:rPr lang="ar-EG" sz="8600" b="1" dirty="0" smtClean="0">
                <a:effectLst>
                  <a:outerShdw blurRad="38100" dist="38100" dir="2700000" algn="tl">
                    <a:srgbClr val="000000">
                      <a:alpha val="43137"/>
                    </a:srgbClr>
                  </a:outerShdw>
                </a:effectLst>
                <a:cs typeface="DecoType Naskh" pitchFamily="2" charset="-78"/>
              </a:rPr>
              <a:t>.</a:t>
            </a:r>
            <a:endParaRPr lang="ar-SA" sz="4900" dirty="0"/>
          </a:p>
        </p:txBody>
      </p:sp>
    </p:spTree>
    <p:extLst>
      <p:ext uri="{BB962C8B-B14F-4D97-AF65-F5344CB8AC3E}">
        <p14:creationId xmlns:p14="http://schemas.microsoft.com/office/powerpoint/2010/main" val="206900029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1824"/>
            <a:ext cx="8229600" cy="1143000"/>
          </a:xfrm>
        </p:spPr>
        <p:txBody>
          <a:bodyPr>
            <a:noAutofit/>
          </a:bodyPr>
          <a:lstStyle/>
          <a:p>
            <a:pPr>
              <a:lnSpc>
                <a:spcPct val="150000"/>
              </a:lnSpc>
              <a:spcBef>
                <a:spcPct val="20000"/>
              </a:spcBef>
            </a:pP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أهداف </a:t>
            </a: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الزيارة </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827584" y="1600200"/>
            <a:ext cx="7488832" cy="4525963"/>
          </a:xfrm>
        </p:spPr>
        <p:txBody>
          <a:bodyPr>
            <a:normAutofit fontScale="62500" lnSpcReduction="20000"/>
          </a:bodyPr>
          <a:lstStyle/>
          <a:p>
            <a:pPr marL="531813" lvl="0" indent="-531813" algn="just">
              <a:lnSpc>
                <a:spcPct val="160000"/>
              </a:lnSpc>
              <a:buNone/>
            </a:pPr>
            <a:r>
              <a:rPr lang="ar-SA" sz="5900" b="1" dirty="0" smtClean="0">
                <a:solidFill>
                  <a:srgbClr val="FF0000"/>
                </a:solidFill>
                <a:effectLst>
                  <a:outerShdw blurRad="38100" dist="38100" dir="2700000" algn="tl">
                    <a:srgbClr val="000000">
                      <a:alpha val="43137"/>
                    </a:srgbClr>
                  </a:outerShdw>
                </a:effectLst>
                <a:cs typeface="DecoType Naskh" pitchFamily="2" charset="-78"/>
              </a:rPr>
              <a:t>2- </a:t>
            </a:r>
            <a:r>
              <a:rPr lang="ar-EG" sz="5900" b="1" dirty="0" smtClean="0">
                <a:solidFill>
                  <a:srgbClr val="FF0000"/>
                </a:solidFill>
                <a:effectLst>
                  <a:outerShdw blurRad="38100" dist="38100" dir="2700000" algn="tl">
                    <a:srgbClr val="000000">
                      <a:alpha val="43137"/>
                    </a:srgbClr>
                  </a:outerShdw>
                </a:effectLst>
                <a:cs typeface="DecoType Naskh" pitchFamily="2" charset="-78"/>
              </a:rPr>
              <a:t>اكتساب بعض مهارات الممارسة المهنية للخدمة الاجتماعية </a:t>
            </a:r>
            <a:r>
              <a:rPr lang="en-US" sz="5900" b="1" dirty="0" smtClean="0">
                <a:effectLst>
                  <a:outerShdw blurRad="38100" dist="38100" dir="2700000" algn="tl">
                    <a:srgbClr val="000000">
                      <a:alpha val="43137"/>
                    </a:srgbClr>
                  </a:outerShdw>
                </a:effectLst>
                <a:cs typeface="DecoType Naskh" pitchFamily="2" charset="-78"/>
              </a:rPr>
              <a:t> :</a:t>
            </a:r>
            <a:r>
              <a:rPr lang="ar-EG" sz="5900" b="1" dirty="0" smtClean="0">
                <a:effectLst>
                  <a:outerShdw blurRad="38100" dist="38100" dir="2700000" algn="tl">
                    <a:srgbClr val="000000">
                      <a:alpha val="43137"/>
                    </a:srgbClr>
                  </a:outerShdw>
                </a:effectLst>
                <a:cs typeface="DecoType Naskh" pitchFamily="2" charset="-78"/>
              </a:rPr>
              <a:t>ومنها مهارة الملاحظة، التسجيل، تكوين علاقات مهنية مع الآخرين، هذا بالإضافة لتوثيق العلاقات بين </a:t>
            </a:r>
            <a:r>
              <a:rPr lang="ar-SA" sz="5900" b="1" dirty="0" smtClean="0">
                <a:effectLst>
                  <a:outerShdw blurRad="38100" dist="38100" dir="2700000" algn="tl">
                    <a:srgbClr val="000000">
                      <a:alpha val="43137"/>
                    </a:srgbClr>
                  </a:outerShdw>
                </a:effectLst>
                <a:cs typeface="DecoType Naskh" pitchFamily="2" charset="-78"/>
              </a:rPr>
              <a:t>الطلاب </a:t>
            </a:r>
            <a:r>
              <a:rPr lang="ar-EG" sz="5900" b="1" dirty="0" smtClean="0">
                <a:effectLst>
                  <a:outerShdw blurRad="38100" dist="38100" dir="2700000" algn="tl">
                    <a:srgbClr val="000000">
                      <a:alpha val="43137"/>
                    </a:srgbClr>
                  </a:outerShdw>
                </a:effectLst>
                <a:cs typeface="DecoType Naskh" pitchFamily="2" charset="-78"/>
              </a:rPr>
              <a:t>والطالبات بعضه</a:t>
            </a:r>
            <a:r>
              <a:rPr lang="ar-SA" sz="5900" b="1" dirty="0" smtClean="0">
                <a:effectLst>
                  <a:outerShdw blurRad="38100" dist="38100" dir="2700000" algn="tl">
                    <a:srgbClr val="000000">
                      <a:alpha val="43137"/>
                    </a:srgbClr>
                  </a:outerShdw>
                </a:effectLst>
                <a:cs typeface="DecoType Naskh" pitchFamily="2" charset="-78"/>
              </a:rPr>
              <a:t>م</a:t>
            </a:r>
            <a:r>
              <a:rPr lang="ar-EG" sz="5900" b="1" dirty="0" smtClean="0">
                <a:effectLst>
                  <a:outerShdw blurRad="38100" dist="38100" dir="2700000" algn="tl">
                    <a:srgbClr val="000000">
                      <a:alpha val="43137"/>
                    </a:srgbClr>
                  </a:outerShdw>
                </a:effectLst>
                <a:cs typeface="DecoType Naskh" pitchFamily="2" charset="-78"/>
              </a:rPr>
              <a:t> البعض من ناحية وبين </a:t>
            </a:r>
            <a:r>
              <a:rPr lang="ar-SA" sz="5900" b="1" dirty="0" smtClean="0">
                <a:effectLst>
                  <a:outerShdw blurRad="38100" dist="38100" dir="2700000" algn="tl">
                    <a:srgbClr val="000000">
                      <a:alpha val="43137"/>
                    </a:srgbClr>
                  </a:outerShdw>
                </a:effectLst>
                <a:cs typeface="DecoType Naskh" pitchFamily="2" charset="-78"/>
              </a:rPr>
              <a:t>الطلاب </a:t>
            </a:r>
            <a:r>
              <a:rPr lang="ar-EG" sz="5900" b="1" dirty="0" smtClean="0">
                <a:effectLst>
                  <a:outerShdw blurRad="38100" dist="38100" dir="2700000" algn="tl">
                    <a:srgbClr val="000000">
                      <a:alpha val="43137"/>
                    </a:srgbClr>
                  </a:outerShdw>
                </a:effectLst>
                <a:cs typeface="DecoType Naskh" pitchFamily="2" charset="-78"/>
              </a:rPr>
              <a:t>والطالبات وأساتذته</a:t>
            </a:r>
            <a:r>
              <a:rPr lang="ar-SA" sz="5900" b="1" dirty="0" smtClean="0">
                <a:effectLst>
                  <a:outerShdw blurRad="38100" dist="38100" dir="2700000" algn="tl">
                    <a:srgbClr val="000000">
                      <a:alpha val="43137"/>
                    </a:srgbClr>
                  </a:outerShdw>
                </a:effectLst>
                <a:cs typeface="DecoType Naskh" pitchFamily="2" charset="-78"/>
              </a:rPr>
              <a:t>م</a:t>
            </a:r>
            <a:r>
              <a:rPr lang="ar-EG" sz="5900" b="1" dirty="0" smtClean="0">
                <a:effectLst>
                  <a:outerShdw blurRad="38100" dist="38100" dir="2700000" algn="tl">
                    <a:srgbClr val="000000">
                      <a:alpha val="43137"/>
                    </a:srgbClr>
                  </a:outerShdw>
                </a:effectLst>
                <a:cs typeface="DecoType Naskh" pitchFamily="2" charset="-78"/>
              </a:rPr>
              <a:t> من ناحية أخري.</a:t>
            </a:r>
            <a:endParaRPr lang="en-US" sz="5900" b="1" dirty="0" smtClean="0">
              <a:effectLst>
                <a:outerShdw blurRad="38100" dist="38100" dir="2700000" algn="tl">
                  <a:srgbClr val="000000">
                    <a:alpha val="43137"/>
                  </a:srgbClr>
                </a:outerShdw>
              </a:effectLst>
              <a:cs typeface="DecoType Naskh" pitchFamily="2" charset="-78"/>
            </a:endParaRPr>
          </a:p>
          <a:p>
            <a:endParaRPr lang="ar-SA" dirty="0"/>
          </a:p>
        </p:txBody>
      </p:sp>
    </p:spTree>
    <p:extLst>
      <p:ext uri="{BB962C8B-B14F-4D97-AF65-F5344CB8AC3E}">
        <p14:creationId xmlns:p14="http://schemas.microsoft.com/office/powerpoint/2010/main" val="333489257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600200"/>
            <a:ext cx="7560840" cy="4525963"/>
          </a:xfrm>
        </p:spPr>
        <p:txBody>
          <a:bodyPr>
            <a:normAutofit fontScale="92500" lnSpcReduction="10000"/>
          </a:bodyPr>
          <a:lstStyle/>
          <a:p>
            <a:pPr marL="355600" lvl="0" indent="-354013" algn="just">
              <a:lnSpc>
                <a:spcPct val="170000"/>
              </a:lnSpc>
              <a:buNone/>
            </a:pPr>
            <a:r>
              <a:rPr lang="ar-SA" sz="3900" b="1" dirty="0">
                <a:solidFill>
                  <a:srgbClr val="FF0000"/>
                </a:solidFill>
                <a:effectLst>
                  <a:outerShdw blurRad="38100" dist="38100" dir="2700000" algn="tl">
                    <a:srgbClr val="000000">
                      <a:alpha val="43137"/>
                    </a:srgbClr>
                  </a:outerShdw>
                </a:effectLst>
                <a:cs typeface="DecoType Naskh" pitchFamily="2" charset="-78"/>
              </a:rPr>
              <a:t>3- </a:t>
            </a:r>
            <a:r>
              <a:rPr lang="ar-EG" sz="3900" b="1" dirty="0">
                <a:solidFill>
                  <a:srgbClr val="FF0000"/>
                </a:solidFill>
                <a:effectLst>
                  <a:outerShdw blurRad="38100" dist="38100" dir="2700000" algn="tl">
                    <a:srgbClr val="000000">
                      <a:alpha val="43137"/>
                    </a:srgbClr>
                  </a:outerShdw>
                </a:effectLst>
                <a:cs typeface="DecoType Naskh" pitchFamily="2" charset="-78"/>
              </a:rPr>
              <a:t>التعرف على طبيعة دور </a:t>
            </a:r>
            <a:r>
              <a:rPr lang="ar-EG" sz="3900" b="1" dirty="0" smtClean="0">
                <a:solidFill>
                  <a:srgbClr val="FF0000"/>
                </a:solidFill>
                <a:effectLst>
                  <a:outerShdw blurRad="38100" dist="38100" dir="2700000" algn="tl">
                    <a:srgbClr val="000000">
                      <a:alpha val="43137"/>
                    </a:srgbClr>
                  </a:outerShdw>
                </a:effectLst>
                <a:cs typeface="DecoType Naskh" pitchFamily="2" charset="-78"/>
              </a:rPr>
              <a:t>الأخصائي الاجتماعي </a:t>
            </a:r>
            <a:r>
              <a:rPr lang="ar-EG" sz="3900" b="1" dirty="0">
                <a:effectLst>
                  <a:outerShdw blurRad="38100" dist="38100" dir="2700000" algn="tl">
                    <a:srgbClr val="000000">
                      <a:alpha val="43137"/>
                    </a:srgbClr>
                  </a:outerShdw>
                </a:effectLst>
                <a:cs typeface="DecoType Naskh" pitchFamily="2" charset="-78"/>
              </a:rPr>
              <a:t>: وهذا يتم في بعض مجالات الممارسة المهنية ومدي تعاونه مع فريق العمل بالمؤسسات وعلاقته بالنسق التنظيمي للمؤسسة، مع مقارنة ذلك الدور بالدور المثالي وأهم معوقات الممارسة واقتراح مؤشرات لزيادة فعالية تطوير الممارسة في مجالاتها المتعددة.</a:t>
            </a:r>
            <a:r>
              <a:rPr lang="en-US" sz="3900" b="1" dirty="0">
                <a:effectLst>
                  <a:outerShdw blurRad="38100" dist="38100" dir="2700000" algn="tl">
                    <a:srgbClr val="000000">
                      <a:alpha val="43137"/>
                    </a:srgbClr>
                  </a:outerShdw>
                </a:effectLst>
                <a:cs typeface="DecoType Naskh" pitchFamily="2" charset="-78"/>
              </a:rPr>
              <a:t> </a:t>
            </a:r>
            <a:endParaRPr lang="ar-SA" sz="3900" b="1" dirty="0">
              <a:effectLst>
                <a:outerShdw blurRad="38100" dist="38100" dir="2700000" algn="tl">
                  <a:srgbClr val="000000">
                    <a:alpha val="43137"/>
                  </a:srgbClr>
                </a:outerShdw>
              </a:effectLst>
              <a:cs typeface="DecoType Naskh" pitchFamily="2" charset="-78"/>
            </a:endParaRPr>
          </a:p>
          <a:p>
            <a:endParaRPr lang="ar-SA" dirty="0"/>
          </a:p>
        </p:txBody>
      </p:sp>
      <p:sp>
        <p:nvSpPr>
          <p:cNvPr id="4" name="Title 1"/>
          <p:cNvSpPr>
            <a:spLocks noGrp="1"/>
          </p:cNvSpPr>
          <p:nvPr>
            <p:ph type="title"/>
          </p:nvPr>
        </p:nvSpPr>
        <p:spPr>
          <a:xfrm>
            <a:off x="467544" y="620688"/>
            <a:ext cx="8229600" cy="1143000"/>
          </a:xfrm>
        </p:spPr>
        <p:txBody>
          <a:bodyPr>
            <a:noAutofit/>
          </a:bodyPr>
          <a:lstStyle/>
          <a:p>
            <a:pPr>
              <a:lnSpc>
                <a:spcPct val="150000"/>
              </a:lnSpc>
              <a:spcBef>
                <a:spcPct val="20000"/>
              </a:spcBef>
            </a:pP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أهداف </a:t>
            </a: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الزيارة </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333605171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600200"/>
            <a:ext cx="7560840" cy="4525963"/>
          </a:xfrm>
        </p:spPr>
        <p:txBody>
          <a:bodyPr>
            <a:normAutofit fontScale="77500" lnSpcReduction="20000"/>
          </a:bodyPr>
          <a:lstStyle/>
          <a:p>
            <a:pPr marL="355600" lvl="0" indent="-354013" algn="just">
              <a:lnSpc>
                <a:spcPct val="170000"/>
              </a:lnSpc>
              <a:buNone/>
            </a:pPr>
            <a:r>
              <a:rPr lang="ar-SA" sz="3900" b="1" dirty="0" smtClean="0">
                <a:solidFill>
                  <a:srgbClr val="FF0000"/>
                </a:solidFill>
                <a:effectLst>
                  <a:outerShdw blurRad="38100" dist="38100" dir="2700000" algn="tl">
                    <a:srgbClr val="000000">
                      <a:alpha val="43137"/>
                    </a:srgbClr>
                  </a:outerShdw>
                </a:effectLst>
                <a:cs typeface="DecoType Naskh" pitchFamily="2" charset="-78"/>
              </a:rPr>
              <a:t>4- </a:t>
            </a:r>
            <a:r>
              <a:rPr lang="ar-EG" sz="3900" b="1" dirty="0">
                <a:solidFill>
                  <a:srgbClr val="FF0000"/>
                </a:solidFill>
                <a:effectLst>
                  <a:outerShdw blurRad="38100" dist="38100" dir="2700000" algn="tl">
                    <a:srgbClr val="000000">
                      <a:alpha val="43137"/>
                    </a:srgbClr>
                  </a:outerShdw>
                </a:effectLst>
                <a:cs typeface="DecoType Naskh" pitchFamily="2" charset="-78"/>
              </a:rPr>
              <a:t>اكتساب </a:t>
            </a:r>
            <a:r>
              <a:rPr lang="ar-EG" sz="3900" b="1" dirty="0" smtClean="0">
                <a:solidFill>
                  <a:srgbClr val="FF0000"/>
                </a:solidFill>
                <a:effectLst>
                  <a:outerShdw blurRad="38100" dist="38100" dir="2700000" algn="tl">
                    <a:srgbClr val="000000">
                      <a:alpha val="43137"/>
                    </a:srgbClr>
                  </a:outerShdw>
                </a:effectLst>
                <a:cs typeface="DecoType Naskh" pitchFamily="2" charset="-78"/>
              </a:rPr>
              <a:t>الطلاب والطالبات </a:t>
            </a:r>
            <a:r>
              <a:rPr lang="ar-EG" sz="3900" b="1" dirty="0">
                <a:solidFill>
                  <a:srgbClr val="FF0000"/>
                </a:solidFill>
                <a:effectLst>
                  <a:outerShdw blurRad="38100" dist="38100" dir="2700000" algn="tl">
                    <a:srgbClr val="000000">
                      <a:alpha val="43137"/>
                    </a:srgbClr>
                  </a:outerShdw>
                </a:effectLst>
                <a:cs typeface="DecoType Naskh" pitchFamily="2" charset="-78"/>
              </a:rPr>
              <a:t>معرفة وفهم أعمق بشبكة خدمات الرعاية </a:t>
            </a:r>
            <a:r>
              <a:rPr lang="ar-EG" sz="3900" b="1" dirty="0" smtClean="0">
                <a:solidFill>
                  <a:srgbClr val="FF0000"/>
                </a:solidFill>
                <a:effectLst>
                  <a:outerShdw blurRad="38100" dist="38100" dir="2700000" algn="tl">
                    <a:srgbClr val="000000">
                      <a:alpha val="43137"/>
                    </a:srgbClr>
                  </a:outerShdw>
                </a:effectLst>
                <a:cs typeface="DecoType Naskh" pitchFamily="2" charset="-78"/>
              </a:rPr>
              <a:t>الاجتماعية</a:t>
            </a:r>
            <a:r>
              <a:rPr lang="ar-SA" sz="3900" b="1" dirty="0" smtClean="0">
                <a:solidFill>
                  <a:srgbClr val="FF0000"/>
                </a:solidFill>
                <a:effectLst>
                  <a:outerShdw blurRad="38100" dist="38100" dir="2700000" algn="tl">
                    <a:srgbClr val="000000">
                      <a:alpha val="43137"/>
                    </a:srgbClr>
                  </a:outerShdw>
                </a:effectLst>
                <a:cs typeface="DecoType Naskh" pitchFamily="2" charset="-78"/>
              </a:rPr>
              <a:t> </a:t>
            </a:r>
            <a:r>
              <a:rPr lang="ar-EG" sz="3900" b="1" dirty="0" smtClean="0">
                <a:effectLst>
                  <a:outerShdw blurRad="38100" dist="38100" dir="2700000" algn="tl">
                    <a:srgbClr val="000000">
                      <a:alpha val="43137"/>
                    </a:srgbClr>
                  </a:outerShdw>
                </a:effectLst>
                <a:cs typeface="DecoType Naskh" pitchFamily="2" charset="-78"/>
              </a:rPr>
              <a:t>: </a:t>
            </a:r>
            <a:r>
              <a:rPr lang="ar-EG" sz="3900" b="1" dirty="0">
                <a:effectLst>
                  <a:outerShdw blurRad="38100" dist="38100" dir="2700000" algn="tl">
                    <a:srgbClr val="000000">
                      <a:alpha val="43137"/>
                    </a:srgbClr>
                  </a:outerShdw>
                </a:effectLst>
                <a:cs typeface="DecoType Naskh" pitchFamily="2" charset="-78"/>
              </a:rPr>
              <a:t>والتعرف على أهم المشكلات الاجتماعية </a:t>
            </a:r>
            <a:r>
              <a:rPr lang="ar-EG" sz="3900" b="1" dirty="0" smtClean="0">
                <a:effectLst>
                  <a:outerShdw blurRad="38100" dist="38100" dir="2700000" algn="tl">
                    <a:srgbClr val="000000">
                      <a:alpha val="43137"/>
                    </a:srgbClr>
                  </a:outerShdw>
                </a:effectLst>
                <a:cs typeface="DecoType Naskh" pitchFamily="2" charset="-78"/>
              </a:rPr>
              <a:t>التي </a:t>
            </a:r>
            <a:r>
              <a:rPr lang="ar-EG" sz="3900" b="1" dirty="0">
                <a:effectLst>
                  <a:outerShdw blurRad="38100" dist="38100" dir="2700000" algn="tl">
                    <a:srgbClr val="000000">
                      <a:alpha val="43137"/>
                    </a:srgbClr>
                  </a:outerShdw>
                </a:effectLst>
                <a:cs typeface="DecoType Naskh" pitchFamily="2" charset="-78"/>
              </a:rPr>
              <a:t>تواجه العملاء كمشكلات </a:t>
            </a:r>
            <a:r>
              <a:rPr lang="ar-EG" sz="3900" b="1" dirty="0" smtClean="0">
                <a:effectLst>
                  <a:outerShdw blurRad="38100" dist="38100" dir="2700000" algn="tl">
                    <a:srgbClr val="000000">
                      <a:alpha val="43137"/>
                    </a:srgbClr>
                  </a:outerShdw>
                </a:effectLst>
                <a:cs typeface="DecoType Naskh" pitchFamily="2" charset="-78"/>
              </a:rPr>
              <a:t>الطلاب </a:t>
            </a:r>
            <a:r>
              <a:rPr lang="ar-SA" sz="3900" b="1" dirty="0" smtClean="0">
                <a:effectLst>
                  <a:outerShdw blurRad="38100" dist="38100" dir="2700000" algn="tl">
                    <a:srgbClr val="000000">
                      <a:alpha val="43137"/>
                    </a:srgbClr>
                  </a:outerShdw>
                </a:effectLst>
                <a:cs typeface="DecoType Naskh" pitchFamily="2" charset="-78"/>
              </a:rPr>
              <a:t>و</a:t>
            </a:r>
            <a:r>
              <a:rPr lang="ar-EG" sz="3900" b="1" dirty="0" smtClean="0">
                <a:effectLst>
                  <a:outerShdw blurRad="38100" dist="38100" dir="2700000" algn="tl">
                    <a:srgbClr val="000000">
                      <a:alpha val="43137"/>
                    </a:srgbClr>
                  </a:outerShdw>
                </a:effectLst>
                <a:cs typeface="DecoType Naskh" pitchFamily="2" charset="-78"/>
              </a:rPr>
              <a:t>الطالبات بالمدارس</a:t>
            </a:r>
            <a:r>
              <a:rPr lang="ar-EG" sz="3900" b="1" dirty="0">
                <a:effectLst>
                  <a:outerShdw blurRad="38100" dist="38100" dir="2700000" algn="tl">
                    <a:srgbClr val="000000">
                      <a:alpha val="43137"/>
                    </a:srgbClr>
                  </a:outerShdw>
                </a:effectLst>
                <a:cs typeface="DecoType Naskh" pitchFamily="2" charset="-78"/>
              </a:rPr>
              <a:t>، انحراف الأحداث، مشكلات الشباب ومشكلات المعاقين الخ، وتأثير تلك المشكلات علي الفئات التي تتعامل معها الخدمة الاجتماعية </a:t>
            </a:r>
            <a:r>
              <a:rPr lang="ar-EG" sz="3900" b="1" dirty="0" smtClean="0">
                <a:effectLst>
                  <a:outerShdw blurRad="38100" dist="38100" dir="2700000" algn="tl">
                    <a:srgbClr val="000000">
                      <a:alpha val="43137"/>
                    </a:srgbClr>
                  </a:outerShdw>
                </a:effectLst>
                <a:cs typeface="DecoType Naskh" pitchFamily="2" charset="-78"/>
              </a:rPr>
              <a:t>وكيفية </a:t>
            </a:r>
            <a:r>
              <a:rPr lang="ar-EG" sz="3900" b="1" dirty="0">
                <a:effectLst>
                  <a:outerShdw blurRad="38100" dist="38100" dir="2700000" algn="tl">
                    <a:srgbClr val="000000">
                      <a:alpha val="43137"/>
                    </a:srgbClr>
                  </a:outerShdw>
                </a:effectLst>
                <a:cs typeface="DecoType Naskh" pitchFamily="2" charset="-78"/>
              </a:rPr>
              <a:t>مساعدتها علي مواجهة تلك </a:t>
            </a:r>
            <a:r>
              <a:rPr lang="ar-EG" sz="3900" b="1" dirty="0" smtClean="0">
                <a:effectLst>
                  <a:outerShdw blurRad="38100" dist="38100" dir="2700000" algn="tl">
                    <a:srgbClr val="000000">
                      <a:alpha val="43137"/>
                    </a:srgbClr>
                  </a:outerShdw>
                </a:effectLst>
                <a:cs typeface="DecoType Naskh" pitchFamily="2" charset="-78"/>
              </a:rPr>
              <a:t>المشكلات</a:t>
            </a:r>
            <a:r>
              <a:rPr lang="ar-SA" sz="3900" b="1" dirty="0" smtClean="0">
                <a:effectLst>
                  <a:outerShdw blurRad="38100" dist="38100" dir="2700000" algn="tl">
                    <a:srgbClr val="000000">
                      <a:alpha val="43137"/>
                    </a:srgbClr>
                  </a:outerShdw>
                </a:effectLst>
                <a:cs typeface="DecoType Naskh" pitchFamily="2" charset="-78"/>
              </a:rPr>
              <a:t>.</a:t>
            </a:r>
            <a:endParaRPr lang="en-US" sz="3900" b="1" dirty="0">
              <a:effectLst>
                <a:outerShdw blurRad="38100" dist="38100" dir="2700000" algn="tl">
                  <a:srgbClr val="000000">
                    <a:alpha val="43137"/>
                  </a:srgbClr>
                </a:outerShdw>
              </a:effectLst>
              <a:cs typeface="DecoType Naskh" pitchFamily="2" charset="-78"/>
            </a:endParaRPr>
          </a:p>
          <a:p>
            <a:endParaRPr lang="ar-SA" dirty="0"/>
          </a:p>
        </p:txBody>
      </p:sp>
      <p:sp>
        <p:nvSpPr>
          <p:cNvPr id="4" name="Title 1"/>
          <p:cNvSpPr>
            <a:spLocks noGrp="1"/>
          </p:cNvSpPr>
          <p:nvPr>
            <p:ph type="title"/>
          </p:nvPr>
        </p:nvSpPr>
        <p:spPr>
          <a:xfrm>
            <a:off x="467544" y="620688"/>
            <a:ext cx="8229600" cy="1143000"/>
          </a:xfrm>
        </p:spPr>
        <p:txBody>
          <a:bodyPr>
            <a:noAutofit/>
          </a:bodyPr>
          <a:lstStyle/>
          <a:p>
            <a:pPr>
              <a:lnSpc>
                <a:spcPct val="150000"/>
              </a:lnSpc>
              <a:spcBef>
                <a:spcPct val="20000"/>
              </a:spcBef>
            </a:pP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أهداف </a:t>
            </a: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الزيارة </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30091230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5232" y="1600200"/>
            <a:ext cx="7643192" cy="4525963"/>
          </a:xfrm>
        </p:spPr>
        <p:txBody>
          <a:bodyPr>
            <a:normAutofit fontScale="92500" lnSpcReduction="10000"/>
          </a:bodyPr>
          <a:lstStyle/>
          <a:p>
            <a:pPr marL="355600" lvl="0" indent="-354013" algn="just">
              <a:lnSpc>
                <a:spcPct val="170000"/>
              </a:lnSpc>
              <a:buNone/>
            </a:pPr>
            <a:r>
              <a:rPr lang="ar-SA" sz="3900" b="1" dirty="0" smtClean="0">
                <a:solidFill>
                  <a:srgbClr val="FF0000"/>
                </a:solidFill>
                <a:effectLst>
                  <a:outerShdw blurRad="38100" dist="38100" dir="2700000" algn="tl">
                    <a:srgbClr val="000000">
                      <a:alpha val="43137"/>
                    </a:srgbClr>
                  </a:outerShdw>
                </a:effectLst>
                <a:cs typeface="DecoType Naskh" pitchFamily="2" charset="-78"/>
              </a:rPr>
              <a:t>5- </a:t>
            </a:r>
            <a:r>
              <a:rPr lang="ar-EG" sz="3900" b="1" dirty="0">
                <a:solidFill>
                  <a:srgbClr val="FF0000"/>
                </a:solidFill>
                <a:effectLst>
                  <a:outerShdw blurRad="38100" dist="38100" dir="2700000" algn="tl">
                    <a:srgbClr val="000000">
                      <a:alpha val="43137"/>
                    </a:srgbClr>
                  </a:outerShdw>
                </a:effectLst>
                <a:cs typeface="DecoType Naskh" pitchFamily="2" charset="-78"/>
              </a:rPr>
              <a:t>تحقيق الشعور بالهوية المهنية لدي </a:t>
            </a:r>
            <a:r>
              <a:rPr lang="ar-EG" sz="3900" b="1" dirty="0" smtClean="0">
                <a:solidFill>
                  <a:srgbClr val="FF0000"/>
                </a:solidFill>
                <a:effectLst>
                  <a:outerShdw blurRad="38100" dist="38100" dir="2700000" algn="tl">
                    <a:srgbClr val="000000">
                      <a:alpha val="43137"/>
                    </a:srgbClr>
                  </a:outerShdw>
                </a:effectLst>
                <a:cs typeface="DecoType Naskh" pitchFamily="2" charset="-78"/>
              </a:rPr>
              <a:t>الطلاب والطالبات</a:t>
            </a:r>
            <a:r>
              <a:rPr lang="en-US" sz="3900" b="1" dirty="0" smtClean="0">
                <a:effectLst>
                  <a:outerShdw blurRad="38100" dist="38100" dir="2700000" algn="tl">
                    <a:srgbClr val="000000">
                      <a:alpha val="43137"/>
                    </a:srgbClr>
                  </a:outerShdw>
                </a:effectLst>
                <a:cs typeface="DecoType Naskh" pitchFamily="2" charset="-78"/>
              </a:rPr>
              <a:t> </a:t>
            </a:r>
            <a:r>
              <a:rPr lang="en-US" sz="3900" b="1" dirty="0">
                <a:effectLst>
                  <a:outerShdw blurRad="38100" dist="38100" dir="2700000" algn="tl">
                    <a:srgbClr val="000000">
                      <a:alpha val="43137"/>
                    </a:srgbClr>
                  </a:outerShdw>
                </a:effectLst>
                <a:cs typeface="DecoType Naskh" pitchFamily="2" charset="-78"/>
              </a:rPr>
              <a:t>:</a:t>
            </a:r>
            <a:r>
              <a:rPr lang="ar-EG" sz="3900" b="1" dirty="0">
                <a:effectLst>
                  <a:outerShdw blurRad="38100" dist="38100" dir="2700000" algn="tl">
                    <a:srgbClr val="000000">
                      <a:alpha val="43137"/>
                    </a:srgbClr>
                  </a:outerShdw>
                </a:effectLst>
                <a:cs typeface="DecoType Naskh" pitchFamily="2" charset="-78"/>
              </a:rPr>
              <a:t>من خلال فهم واستيعاب قيم الخدمة الاجتماعية </a:t>
            </a:r>
            <a:r>
              <a:rPr lang="ar-EG" sz="3900" b="1" dirty="0" smtClean="0">
                <a:effectLst>
                  <a:outerShdw blurRad="38100" dist="38100" dir="2700000" algn="tl">
                    <a:srgbClr val="000000">
                      <a:alpha val="43137"/>
                    </a:srgbClr>
                  </a:outerShdw>
                </a:effectLst>
                <a:cs typeface="DecoType Naskh" pitchFamily="2" charset="-78"/>
              </a:rPr>
              <a:t>للتعامل </a:t>
            </a:r>
            <a:r>
              <a:rPr lang="ar-EG" sz="3900" b="1" dirty="0">
                <a:effectLst>
                  <a:outerShdw blurRad="38100" dist="38100" dir="2700000" algn="tl">
                    <a:srgbClr val="000000">
                      <a:alpha val="43137"/>
                    </a:srgbClr>
                  </a:outerShdw>
                </a:effectLst>
                <a:cs typeface="DecoType Naskh" pitchFamily="2" charset="-78"/>
              </a:rPr>
              <a:t>مع العملاء إلي جانب ما يترتب علي هذا من تكوين الشخصية المهنية المتكاملة </a:t>
            </a:r>
            <a:r>
              <a:rPr lang="ar-EG" sz="3900" b="1" dirty="0" smtClean="0">
                <a:effectLst>
                  <a:outerShdw blurRad="38100" dist="38100" dir="2700000" algn="tl">
                    <a:srgbClr val="000000">
                      <a:alpha val="43137"/>
                    </a:srgbClr>
                  </a:outerShdw>
                </a:effectLst>
                <a:cs typeface="DecoType Naskh" pitchFamily="2" charset="-78"/>
              </a:rPr>
              <a:t>ل</a:t>
            </a:r>
            <a:r>
              <a:rPr lang="ar-SA" sz="3900" b="1" dirty="0" smtClean="0">
                <a:effectLst>
                  <a:outerShdw blurRad="38100" dist="38100" dir="2700000" algn="tl">
                    <a:srgbClr val="000000">
                      <a:alpha val="43137"/>
                    </a:srgbClr>
                  </a:outerShdw>
                </a:effectLst>
                <a:cs typeface="DecoType Naskh" pitchFamily="2" charset="-78"/>
              </a:rPr>
              <a:t>هم ،</a:t>
            </a:r>
            <a:r>
              <a:rPr lang="ar-EG" sz="3900" b="1" dirty="0" smtClean="0">
                <a:effectLst>
                  <a:outerShdw blurRad="38100" dist="38100" dir="2700000" algn="tl">
                    <a:srgbClr val="000000">
                      <a:alpha val="43137"/>
                    </a:srgbClr>
                  </a:outerShdw>
                </a:effectLst>
                <a:cs typeface="DecoType Naskh" pitchFamily="2" charset="-78"/>
              </a:rPr>
              <a:t> </a:t>
            </a:r>
            <a:r>
              <a:rPr lang="ar-EG" sz="3900" b="1" dirty="0">
                <a:effectLst>
                  <a:outerShdw blurRad="38100" dist="38100" dir="2700000" algn="tl">
                    <a:srgbClr val="000000">
                      <a:alpha val="43137"/>
                    </a:srgbClr>
                  </a:outerShdw>
                </a:effectLst>
                <a:cs typeface="DecoType Naskh" pitchFamily="2" charset="-78"/>
              </a:rPr>
              <a:t>والتي تتكون أثناء </a:t>
            </a:r>
            <a:r>
              <a:rPr lang="ar-EG" sz="3900" b="1" dirty="0" smtClean="0">
                <a:effectLst>
                  <a:outerShdw blurRad="38100" dist="38100" dir="2700000" algn="tl">
                    <a:srgbClr val="000000">
                      <a:alpha val="43137"/>
                    </a:srgbClr>
                  </a:outerShdw>
                </a:effectLst>
                <a:cs typeface="DecoType Naskh" pitchFamily="2" charset="-78"/>
              </a:rPr>
              <a:t>مرور</a:t>
            </a:r>
            <a:r>
              <a:rPr lang="ar-SA" sz="3900" b="1" dirty="0" smtClean="0">
                <a:effectLst>
                  <a:outerShdw blurRad="38100" dist="38100" dir="2700000" algn="tl">
                    <a:srgbClr val="000000">
                      <a:alpha val="43137"/>
                    </a:srgbClr>
                  </a:outerShdw>
                </a:effectLst>
                <a:cs typeface="DecoType Naskh" pitchFamily="2" charset="-78"/>
              </a:rPr>
              <a:t>هم</a:t>
            </a:r>
            <a:r>
              <a:rPr lang="ar-EG" sz="3900" b="1" dirty="0" smtClean="0">
                <a:effectLst>
                  <a:outerShdw blurRad="38100" dist="38100" dir="2700000" algn="tl">
                    <a:srgbClr val="000000">
                      <a:alpha val="43137"/>
                    </a:srgbClr>
                  </a:outerShdw>
                </a:effectLst>
                <a:cs typeface="DecoType Naskh" pitchFamily="2" charset="-78"/>
              </a:rPr>
              <a:t> </a:t>
            </a:r>
            <a:r>
              <a:rPr lang="ar-EG" sz="3900" b="1" dirty="0">
                <a:effectLst>
                  <a:outerShdw blurRad="38100" dist="38100" dir="2700000" algn="tl">
                    <a:srgbClr val="000000">
                      <a:alpha val="43137"/>
                    </a:srgbClr>
                  </a:outerShdw>
                </a:effectLst>
                <a:cs typeface="DecoType Naskh" pitchFamily="2" charset="-78"/>
              </a:rPr>
              <a:t>بخبرات واكتساب مهارات في سنوات الدراسة التالية</a:t>
            </a:r>
            <a:r>
              <a:rPr lang="en-US" sz="3900" b="1" dirty="0">
                <a:effectLst>
                  <a:outerShdw blurRad="38100" dist="38100" dir="2700000" algn="tl">
                    <a:srgbClr val="000000">
                      <a:alpha val="43137"/>
                    </a:srgbClr>
                  </a:outerShdw>
                </a:effectLst>
                <a:cs typeface="DecoType Naskh" pitchFamily="2" charset="-78"/>
              </a:rPr>
              <a:t> . </a:t>
            </a:r>
          </a:p>
        </p:txBody>
      </p:sp>
      <p:sp>
        <p:nvSpPr>
          <p:cNvPr id="4" name="Title 1"/>
          <p:cNvSpPr>
            <a:spLocks noGrp="1"/>
          </p:cNvSpPr>
          <p:nvPr>
            <p:ph type="title"/>
          </p:nvPr>
        </p:nvSpPr>
        <p:spPr>
          <a:xfrm>
            <a:off x="457200" y="701824"/>
            <a:ext cx="8229600" cy="1143000"/>
          </a:xfrm>
        </p:spPr>
        <p:txBody>
          <a:bodyPr>
            <a:noAutofit/>
          </a:bodyPr>
          <a:lstStyle/>
          <a:p>
            <a:pPr>
              <a:lnSpc>
                <a:spcPct val="150000"/>
              </a:lnSpc>
              <a:spcBef>
                <a:spcPct val="20000"/>
              </a:spcBef>
            </a:pP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أهداف </a:t>
            </a: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الزيارة </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281436097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5232" y="1600200"/>
            <a:ext cx="7643192" cy="4525963"/>
          </a:xfrm>
        </p:spPr>
        <p:txBody>
          <a:bodyPr>
            <a:normAutofit fontScale="92500" lnSpcReduction="10000"/>
          </a:bodyPr>
          <a:lstStyle/>
          <a:p>
            <a:pPr marL="355600" lvl="0" indent="-354013" algn="just">
              <a:lnSpc>
                <a:spcPct val="170000"/>
              </a:lnSpc>
              <a:buNone/>
            </a:pPr>
            <a:r>
              <a:rPr lang="ar-SA" sz="3900" b="1" dirty="0" smtClean="0">
                <a:solidFill>
                  <a:srgbClr val="FF0000"/>
                </a:solidFill>
                <a:effectLst>
                  <a:outerShdw blurRad="38100" dist="38100" dir="2700000" algn="tl">
                    <a:srgbClr val="000000">
                      <a:alpha val="43137"/>
                    </a:srgbClr>
                  </a:outerShdw>
                </a:effectLst>
                <a:cs typeface="DecoType Naskh" pitchFamily="2" charset="-78"/>
              </a:rPr>
              <a:t>6- </a:t>
            </a:r>
            <a:r>
              <a:rPr lang="ar-EG" sz="3900" b="1" dirty="0">
                <a:solidFill>
                  <a:srgbClr val="FF0000"/>
                </a:solidFill>
                <a:effectLst>
                  <a:outerShdw blurRad="38100" dist="38100" dir="2700000" algn="tl">
                    <a:srgbClr val="000000">
                      <a:alpha val="43137"/>
                    </a:srgbClr>
                  </a:outerShdw>
                </a:effectLst>
                <a:cs typeface="DecoType Naskh" pitchFamily="2" charset="-78"/>
              </a:rPr>
              <a:t>اكتساب </a:t>
            </a:r>
            <a:r>
              <a:rPr lang="ar-EG" sz="3900" b="1" dirty="0" smtClean="0">
                <a:solidFill>
                  <a:srgbClr val="FF0000"/>
                </a:solidFill>
                <a:effectLst>
                  <a:outerShdw blurRad="38100" dist="38100" dir="2700000" algn="tl">
                    <a:srgbClr val="000000">
                      <a:alpha val="43137"/>
                    </a:srgbClr>
                  </a:outerShdw>
                </a:effectLst>
                <a:cs typeface="DecoType Naskh" pitchFamily="2" charset="-78"/>
              </a:rPr>
              <a:t>الطلاب والطالبات </a:t>
            </a:r>
            <a:r>
              <a:rPr lang="ar-EG" sz="3900" b="1" dirty="0">
                <a:solidFill>
                  <a:srgbClr val="FF0000"/>
                </a:solidFill>
                <a:effectLst>
                  <a:outerShdw blurRad="38100" dist="38100" dir="2700000" algn="tl">
                    <a:srgbClr val="000000">
                      <a:alpha val="43137"/>
                    </a:srgbClr>
                  </a:outerShdw>
                </a:effectLst>
                <a:cs typeface="DecoType Naskh" pitchFamily="2" charset="-78"/>
              </a:rPr>
              <a:t>منهج التفكير السليم والبحث العلمي نظريا</a:t>
            </a:r>
            <a:r>
              <a:rPr lang="ar-EG" sz="3900" b="1" dirty="0">
                <a:effectLst>
                  <a:outerShdw blurRad="38100" dist="38100" dir="2700000" algn="tl">
                    <a:srgbClr val="000000">
                      <a:alpha val="43137"/>
                    </a:srgbClr>
                  </a:outerShdw>
                </a:effectLst>
                <a:cs typeface="DecoType Naskh" pitchFamily="2" charset="-78"/>
              </a:rPr>
              <a:t>ً</a:t>
            </a:r>
            <a:r>
              <a:rPr lang="en-US" sz="3900" b="1" dirty="0">
                <a:effectLst>
                  <a:outerShdw blurRad="38100" dist="38100" dir="2700000" algn="tl">
                    <a:srgbClr val="000000">
                      <a:alpha val="43137"/>
                    </a:srgbClr>
                  </a:outerShdw>
                </a:effectLst>
                <a:cs typeface="DecoType Naskh" pitchFamily="2" charset="-78"/>
              </a:rPr>
              <a:t> :</a:t>
            </a:r>
            <a:r>
              <a:rPr lang="ar-EG" sz="3900" b="1" dirty="0">
                <a:effectLst>
                  <a:outerShdw blurRad="38100" dist="38100" dir="2700000" algn="tl">
                    <a:srgbClr val="000000">
                      <a:alpha val="43137"/>
                    </a:srgbClr>
                  </a:outerShdw>
                </a:effectLst>
                <a:cs typeface="DecoType Naskh" pitchFamily="2" charset="-78"/>
              </a:rPr>
              <a:t>من خلال إجراء البحوث النظرية قبل القيام بالزيارة عن طريق تكليفهم بإعداد البحوث النظرية المكتبية المرتبطة بالمجال الذي سيتم زيارته </a:t>
            </a:r>
            <a:r>
              <a:rPr lang="ar-EG" sz="3900" b="1" dirty="0" smtClean="0">
                <a:effectLst>
                  <a:outerShdw blurRad="38100" dist="38100" dir="2700000" algn="tl">
                    <a:srgbClr val="000000">
                      <a:alpha val="43137"/>
                    </a:srgbClr>
                  </a:outerShdw>
                </a:effectLst>
                <a:cs typeface="DecoType Naskh" pitchFamily="2" charset="-78"/>
              </a:rPr>
              <a:t>ومساعدته</a:t>
            </a:r>
            <a:r>
              <a:rPr lang="ar-SA" sz="3900" b="1" dirty="0" smtClean="0">
                <a:effectLst>
                  <a:outerShdw blurRad="38100" dist="38100" dir="2700000" algn="tl">
                    <a:srgbClr val="000000">
                      <a:alpha val="43137"/>
                    </a:srgbClr>
                  </a:outerShdw>
                </a:effectLst>
                <a:cs typeface="DecoType Naskh" pitchFamily="2" charset="-78"/>
              </a:rPr>
              <a:t>م</a:t>
            </a:r>
            <a:r>
              <a:rPr lang="ar-EG" sz="3900" b="1" dirty="0" smtClean="0">
                <a:effectLst>
                  <a:outerShdw blurRad="38100" dist="38100" dir="2700000" algn="tl">
                    <a:srgbClr val="000000">
                      <a:alpha val="43137"/>
                    </a:srgbClr>
                  </a:outerShdw>
                </a:effectLst>
                <a:cs typeface="DecoType Naskh" pitchFamily="2" charset="-78"/>
              </a:rPr>
              <a:t> </a:t>
            </a:r>
            <a:r>
              <a:rPr lang="ar-EG" sz="3900" b="1" dirty="0">
                <a:effectLst>
                  <a:outerShdw blurRad="38100" dist="38100" dir="2700000" algn="tl">
                    <a:srgbClr val="000000">
                      <a:alpha val="43137"/>
                    </a:srgbClr>
                  </a:outerShdw>
                </a:effectLst>
                <a:cs typeface="DecoType Naskh" pitchFamily="2" charset="-78"/>
              </a:rPr>
              <a:t>علي اختيار موضوع البحث ومنهجه واختيار المراجع التي يتم استخدامها.</a:t>
            </a:r>
            <a:endParaRPr lang="en-US" sz="39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57200" y="701824"/>
            <a:ext cx="8229600" cy="1143000"/>
          </a:xfrm>
        </p:spPr>
        <p:txBody>
          <a:bodyPr>
            <a:noAutofit/>
          </a:bodyPr>
          <a:lstStyle/>
          <a:p>
            <a:pPr>
              <a:lnSpc>
                <a:spcPct val="150000"/>
              </a:lnSpc>
              <a:spcBef>
                <a:spcPct val="20000"/>
              </a:spcBef>
            </a:pP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أهداف </a:t>
            </a: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الزيارة </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28607760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5232" y="1556792"/>
            <a:ext cx="7643192" cy="4709120"/>
          </a:xfrm>
        </p:spPr>
        <p:txBody>
          <a:bodyPr>
            <a:normAutofit lnSpcReduction="10000"/>
          </a:bodyPr>
          <a:lstStyle/>
          <a:p>
            <a:pPr marL="450850" indent="-450850" algn="just">
              <a:lnSpc>
                <a:spcPct val="150000"/>
              </a:lnSpc>
              <a:buNone/>
            </a:pPr>
            <a:r>
              <a:rPr lang="ar-SA" sz="3600" b="1" dirty="0">
                <a:solidFill>
                  <a:srgbClr val="FF0000"/>
                </a:solidFill>
                <a:effectLst>
                  <a:outerShdw blurRad="38100" dist="38100" dir="2700000" algn="tl">
                    <a:srgbClr val="000000">
                      <a:alpha val="43137"/>
                    </a:srgbClr>
                  </a:outerShdw>
                </a:effectLst>
                <a:cs typeface="DecoType Naskh" pitchFamily="2" charset="-78"/>
              </a:rPr>
              <a:t>7- </a:t>
            </a:r>
            <a:r>
              <a:rPr lang="ar-EG" sz="3600" b="1" dirty="0">
                <a:solidFill>
                  <a:srgbClr val="FF0000"/>
                </a:solidFill>
                <a:effectLst>
                  <a:outerShdw blurRad="38100" dist="38100" dir="2700000" algn="tl">
                    <a:srgbClr val="000000">
                      <a:alpha val="43137"/>
                    </a:srgbClr>
                  </a:outerShdw>
                </a:effectLst>
                <a:cs typeface="DecoType Naskh" pitchFamily="2" charset="-78"/>
              </a:rPr>
              <a:t>تنمية التفكير النقدي والإبتكاري لدي </a:t>
            </a:r>
            <a:r>
              <a:rPr lang="ar-EG" sz="3600" b="1" dirty="0" smtClean="0">
                <a:solidFill>
                  <a:srgbClr val="FF0000"/>
                </a:solidFill>
                <a:effectLst>
                  <a:outerShdw blurRad="38100" dist="38100" dir="2700000" algn="tl">
                    <a:srgbClr val="000000">
                      <a:alpha val="43137"/>
                    </a:srgbClr>
                  </a:outerShdw>
                </a:effectLst>
                <a:cs typeface="DecoType Naskh" pitchFamily="2" charset="-78"/>
              </a:rPr>
              <a:t>الطلاب والطالبات</a:t>
            </a:r>
            <a:r>
              <a:rPr lang="en-US" sz="3600" b="1" dirty="0" smtClean="0">
                <a:effectLst>
                  <a:outerShdw blurRad="38100" dist="38100" dir="2700000" algn="tl">
                    <a:srgbClr val="000000">
                      <a:alpha val="43137"/>
                    </a:srgbClr>
                  </a:outerShdw>
                </a:effectLst>
                <a:cs typeface="DecoType Naskh" pitchFamily="2" charset="-78"/>
              </a:rPr>
              <a:t> </a:t>
            </a:r>
            <a:r>
              <a:rPr lang="en-US" sz="3600" b="1" dirty="0" smtClean="0">
                <a:solidFill>
                  <a:srgbClr val="FF0000"/>
                </a:solidFill>
                <a:effectLst>
                  <a:outerShdw blurRad="38100" dist="38100" dir="2700000" algn="tl">
                    <a:srgbClr val="000000">
                      <a:alpha val="43137"/>
                    </a:srgbClr>
                  </a:outerShdw>
                </a:effectLst>
                <a:cs typeface="DecoType Naskh" pitchFamily="2" charset="-78"/>
              </a:rPr>
              <a:t>:</a:t>
            </a:r>
            <a:r>
              <a:rPr lang="ar-SA" sz="3600" b="1" dirty="0" smtClean="0">
                <a:effectLst>
                  <a:outerShdw blurRad="38100" dist="38100" dir="2700000" algn="tl">
                    <a:srgbClr val="000000">
                      <a:alpha val="43137"/>
                    </a:srgbClr>
                  </a:outerShdw>
                </a:effectLst>
                <a:cs typeface="DecoType Naskh" pitchFamily="2" charset="-78"/>
              </a:rPr>
              <a:t> </a:t>
            </a:r>
            <a:r>
              <a:rPr lang="ar-EG" sz="3600" b="1" dirty="0" smtClean="0">
                <a:effectLst>
                  <a:outerShdw blurRad="38100" dist="38100" dir="2700000" algn="tl">
                    <a:srgbClr val="000000">
                      <a:alpha val="43137"/>
                    </a:srgbClr>
                  </a:outerShdw>
                </a:effectLst>
                <a:cs typeface="DecoType Naskh" pitchFamily="2" charset="-78"/>
              </a:rPr>
              <a:t>من </a:t>
            </a:r>
            <a:r>
              <a:rPr lang="ar-EG" sz="3600" b="1" dirty="0">
                <a:effectLst>
                  <a:outerShdw blurRad="38100" dist="38100" dir="2700000" algn="tl">
                    <a:srgbClr val="000000">
                      <a:alpha val="43137"/>
                    </a:srgbClr>
                  </a:outerShdw>
                </a:effectLst>
                <a:cs typeface="DecoType Naskh" pitchFamily="2" charset="-78"/>
              </a:rPr>
              <a:t>خلال ما يقومون به من نقــد وما يقترحــونــه بعــد القيــام بالزيــارة لتطويــر المؤسســة أو العمــل بها، وتشجيع مناقشة المواقف التي تم ملاحظتها أثناء الزيارة والتسجيل من خلال كتابة تقارير وافية عن زيارة كل مؤسسة من المؤسسات </a:t>
            </a:r>
            <a:r>
              <a:rPr lang="ar-EG" sz="3600" b="1" dirty="0" smtClean="0">
                <a:effectLst>
                  <a:outerShdw blurRad="38100" dist="38100" dir="2700000" algn="tl">
                    <a:srgbClr val="000000">
                      <a:alpha val="43137"/>
                    </a:srgbClr>
                  </a:outerShdw>
                </a:effectLst>
                <a:cs typeface="DecoType Naskh" pitchFamily="2" charset="-78"/>
              </a:rPr>
              <a:t>الاجتماعية</a:t>
            </a:r>
            <a:r>
              <a:rPr lang="ar-SA" sz="3600" b="1" dirty="0" smtClean="0">
                <a:effectLst>
                  <a:outerShdw blurRad="38100" dist="38100" dir="2700000" algn="tl">
                    <a:srgbClr val="000000">
                      <a:alpha val="43137"/>
                    </a:srgbClr>
                  </a:outerShdw>
                </a:effectLst>
                <a:cs typeface="DecoType Naskh" pitchFamily="2" charset="-78"/>
              </a:rPr>
              <a:t>.</a:t>
            </a:r>
            <a:r>
              <a:rPr lang="ar-EG" sz="3600" b="1" dirty="0" smtClean="0">
                <a:effectLst>
                  <a:outerShdw blurRad="38100" dist="38100" dir="2700000" algn="tl">
                    <a:srgbClr val="000000">
                      <a:alpha val="43137"/>
                    </a:srgbClr>
                  </a:outerShdw>
                </a:effectLst>
                <a:cs typeface="DecoType Naskh" pitchFamily="2" charset="-78"/>
              </a:rPr>
              <a:t> </a:t>
            </a:r>
            <a:endParaRPr lang="ar-SA"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57200" y="692696"/>
            <a:ext cx="8229600" cy="1143000"/>
          </a:xfrm>
        </p:spPr>
        <p:txBody>
          <a:bodyPr>
            <a:noAutofit/>
          </a:bodyPr>
          <a:lstStyle/>
          <a:p>
            <a:pPr>
              <a:lnSpc>
                <a:spcPct val="150000"/>
              </a:lnSpc>
              <a:spcBef>
                <a:spcPct val="20000"/>
              </a:spcBef>
            </a:pP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أهداف </a:t>
            </a: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الزيارة </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429453749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701824"/>
            <a:ext cx="7560840" cy="1143000"/>
          </a:xfrm>
        </p:spPr>
        <p:txBody>
          <a:bodyPr>
            <a:noAutofit/>
          </a:bodyPr>
          <a:lstStyle/>
          <a:p>
            <a:pPr>
              <a:lnSpc>
                <a:spcPct val="150000"/>
              </a:lnSpc>
              <a:spcBef>
                <a:spcPct val="20000"/>
              </a:spcBef>
            </a:pPr>
            <a:r>
              <a:rPr lang="ar-EG" sz="4800" b="1" dirty="0">
                <a:solidFill>
                  <a:srgbClr val="C00000"/>
                </a:solidFill>
                <a:effectLst>
                  <a:outerShdw blurRad="38100" dist="38100" dir="2700000" algn="tl">
                    <a:srgbClr val="000000">
                      <a:alpha val="43137"/>
                    </a:srgbClr>
                  </a:outerShdw>
                </a:effectLst>
                <a:latin typeface="+mn-lt"/>
                <a:ea typeface="+mn-ea"/>
                <a:cs typeface="DecoType Naskh" pitchFamily="2" charset="-78"/>
              </a:rPr>
              <a:t>ثالثاً : خطوات إعداد وتنفيذ برنامج الزيارات</a:t>
            </a:r>
            <a:endParaRPr lang="ar-SA" sz="48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827584" y="1600200"/>
            <a:ext cx="7488832" cy="4853136"/>
          </a:xfrm>
        </p:spPr>
        <p:txBody>
          <a:bodyPr>
            <a:normAutofit fontScale="70000" lnSpcReduction="20000"/>
          </a:bodyPr>
          <a:lstStyle/>
          <a:p>
            <a:pPr algn="just">
              <a:lnSpc>
                <a:spcPct val="160000"/>
              </a:lnSpc>
            </a:pPr>
            <a:r>
              <a:rPr lang="ar-EG" sz="4200" b="1" dirty="0" smtClean="0">
                <a:effectLst>
                  <a:outerShdw blurRad="38100" dist="38100" dir="2700000" algn="tl">
                    <a:srgbClr val="000000">
                      <a:alpha val="43137"/>
                    </a:srgbClr>
                  </a:outerShdw>
                </a:effectLst>
                <a:cs typeface="DecoType Naskh" pitchFamily="2" charset="-78"/>
              </a:rPr>
              <a:t>يتم </a:t>
            </a:r>
            <a:r>
              <a:rPr lang="ar-EG" sz="4200" b="1" dirty="0">
                <a:effectLst>
                  <a:outerShdw blurRad="38100" dist="38100" dir="2700000" algn="tl">
                    <a:srgbClr val="000000">
                      <a:alpha val="43137"/>
                    </a:srgbClr>
                  </a:outerShdw>
                </a:effectLst>
                <a:cs typeface="DecoType Naskh" pitchFamily="2" charset="-78"/>
              </a:rPr>
              <a:t>إعداد وتنفيذ برنامج الزيارة الميدانية من خلال الخطوات التالية:- </a:t>
            </a:r>
            <a:endParaRPr lang="en-US" sz="4200" b="1" dirty="0">
              <a:effectLst>
                <a:outerShdw blurRad="38100" dist="38100" dir="2700000" algn="tl">
                  <a:srgbClr val="000000">
                    <a:alpha val="43137"/>
                  </a:srgbClr>
                </a:outerShdw>
              </a:effectLst>
              <a:cs typeface="DecoType Naskh" pitchFamily="2" charset="-78"/>
            </a:endParaRPr>
          </a:p>
          <a:p>
            <a:pPr marL="355600" lvl="0" indent="-355600" algn="just">
              <a:lnSpc>
                <a:spcPct val="160000"/>
              </a:lnSpc>
              <a:buNone/>
            </a:pPr>
            <a:r>
              <a:rPr lang="ar-SA" sz="4200" b="1" dirty="0">
                <a:effectLst>
                  <a:outerShdw blurRad="38100" dist="38100" dir="2700000" algn="tl">
                    <a:srgbClr val="000000">
                      <a:alpha val="43137"/>
                    </a:srgbClr>
                  </a:outerShdw>
                </a:effectLst>
                <a:cs typeface="DecoType Naskh" pitchFamily="2" charset="-78"/>
              </a:rPr>
              <a:t>1- </a:t>
            </a:r>
            <a:r>
              <a:rPr lang="ar-EG" sz="4200" b="1" dirty="0">
                <a:effectLst>
                  <a:outerShdw blurRad="38100" dist="38100" dir="2700000" algn="tl">
                    <a:srgbClr val="000000">
                      <a:alpha val="43137"/>
                    </a:srgbClr>
                  </a:outerShdw>
                </a:effectLst>
                <a:cs typeface="DecoType Naskh" pitchFamily="2" charset="-78"/>
              </a:rPr>
              <a:t>يوفر القسم سجل للزيارات الميدانية </a:t>
            </a:r>
            <a:r>
              <a:rPr lang="ar-EG" sz="4200" b="1" dirty="0" smtClean="0">
                <a:effectLst>
                  <a:outerShdw blurRad="38100" dist="38100" dir="2700000" algn="tl">
                    <a:srgbClr val="000000">
                      <a:alpha val="43137"/>
                    </a:srgbClr>
                  </a:outerShdw>
                </a:effectLst>
                <a:cs typeface="DecoType Naskh" pitchFamily="2" charset="-78"/>
              </a:rPr>
              <a:t>متضمن </a:t>
            </a:r>
            <a:r>
              <a:rPr lang="ar-EG" sz="4200" b="1" dirty="0">
                <a:effectLst>
                  <a:outerShdw blurRad="38100" dist="38100" dir="2700000" algn="tl">
                    <a:srgbClr val="000000">
                      <a:alpha val="43137"/>
                    </a:srgbClr>
                  </a:outerShdw>
                </a:effectLst>
                <a:cs typeface="DecoType Naskh" pitchFamily="2" charset="-78"/>
              </a:rPr>
              <a:t>النقاط التي يجب أن </a:t>
            </a:r>
            <a:r>
              <a:rPr lang="ar-SA" sz="4200" b="1" dirty="0" smtClean="0">
                <a:effectLst>
                  <a:outerShdw blurRad="38100" dist="38100" dir="2700000" algn="tl">
                    <a:srgbClr val="000000">
                      <a:alpha val="43137"/>
                    </a:srgbClr>
                  </a:outerShdw>
                </a:effectLst>
                <a:cs typeface="DecoType Naskh" pitchFamily="2" charset="-78"/>
              </a:rPr>
              <a:t>ي</a:t>
            </a:r>
            <a:r>
              <a:rPr lang="ar-EG" sz="4200" b="1" dirty="0" smtClean="0">
                <a:effectLst>
                  <a:outerShdw blurRad="38100" dist="38100" dir="2700000" algn="tl">
                    <a:srgbClr val="000000">
                      <a:alpha val="43137"/>
                    </a:srgbClr>
                  </a:outerShdw>
                </a:effectLst>
                <a:cs typeface="DecoType Naskh" pitchFamily="2" charset="-78"/>
              </a:rPr>
              <a:t>ستوفيها الطلاب والطالبات </a:t>
            </a:r>
            <a:r>
              <a:rPr lang="ar-EG" sz="4200" b="1" dirty="0">
                <a:effectLst>
                  <a:outerShdw blurRad="38100" dist="38100" dir="2700000" algn="tl">
                    <a:srgbClr val="000000">
                      <a:alpha val="43137"/>
                    </a:srgbClr>
                  </a:outerShdw>
                </a:effectLst>
                <a:cs typeface="DecoType Naskh" pitchFamily="2" charset="-78"/>
              </a:rPr>
              <a:t>من خلال الزيارة الميدانية.</a:t>
            </a:r>
            <a:endParaRPr lang="en-US" sz="4200" b="1" dirty="0">
              <a:effectLst>
                <a:outerShdw blurRad="38100" dist="38100" dir="2700000" algn="tl">
                  <a:srgbClr val="000000">
                    <a:alpha val="43137"/>
                  </a:srgbClr>
                </a:outerShdw>
              </a:effectLst>
              <a:cs typeface="DecoType Naskh" pitchFamily="2" charset="-78"/>
            </a:endParaRPr>
          </a:p>
          <a:p>
            <a:pPr marL="355600" lvl="0" indent="-355600" algn="just">
              <a:lnSpc>
                <a:spcPct val="160000"/>
              </a:lnSpc>
              <a:buNone/>
            </a:pPr>
            <a:r>
              <a:rPr lang="ar-SA" sz="4200" b="1" dirty="0">
                <a:effectLst>
                  <a:outerShdw blurRad="38100" dist="38100" dir="2700000" algn="tl">
                    <a:srgbClr val="000000">
                      <a:alpha val="43137"/>
                    </a:srgbClr>
                  </a:outerShdw>
                </a:effectLst>
                <a:cs typeface="DecoType Naskh" pitchFamily="2" charset="-78"/>
              </a:rPr>
              <a:t>2- </a:t>
            </a:r>
            <a:r>
              <a:rPr lang="ar-EG" sz="4200" b="1" dirty="0">
                <a:effectLst>
                  <a:outerShdw blurRad="38100" dist="38100" dir="2700000" algn="tl">
                    <a:srgbClr val="000000">
                      <a:alpha val="43137"/>
                    </a:srgbClr>
                  </a:outerShdw>
                </a:effectLst>
                <a:cs typeface="DecoType Naskh" pitchFamily="2" charset="-78"/>
              </a:rPr>
              <a:t>عقد </a:t>
            </a:r>
            <a:r>
              <a:rPr lang="ar-EG" sz="4200" b="1" dirty="0" smtClean="0">
                <a:effectLst>
                  <a:outerShdw blurRad="38100" dist="38100" dir="2700000" algn="tl">
                    <a:srgbClr val="000000">
                      <a:alpha val="43137"/>
                    </a:srgbClr>
                  </a:outerShdw>
                </a:effectLst>
                <a:cs typeface="DecoType Naskh" pitchFamily="2" charset="-78"/>
              </a:rPr>
              <a:t>محاضر</a:t>
            </a:r>
            <a:r>
              <a:rPr lang="ar-SA" sz="4200" b="1" dirty="0" smtClean="0">
                <a:effectLst>
                  <a:outerShdw blurRad="38100" dist="38100" dir="2700000" algn="tl">
                    <a:srgbClr val="000000">
                      <a:alpha val="43137"/>
                    </a:srgbClr>
                  </a:outerShdw>
                </a:effectLst>
                <a:cs typeface="DecoType Naskh" pitchFamily="2" charset="-78"/>
              </a:rPr>
              <a:t>ات</a:t>
            </a:r>
            <a:r>
              <a:rPr lang="ar-EG" sz="4200" b="1" dirty="0" smtClean="0">
                <a:effectLst>
                  <a:outerShdw blurRad="38100" dist="38100" dir="2700000" algn="tl">
                    <a:srgbClr val="000000">
                      <a:alpha val="43137"/>
                    </a:srgbClr>
                  </a:outerShdw>
                </a:effectLst>
                <a:cs typeface="DecoType Naskh" pitchFamily="2" charset="-78"/>
              </a:rPr>
              <a:t> </a:t>
            </a:r>
            <a:r>
              <a:rPr lang="ar-EG" sz="4200" b="1" dirty="0">
                <a:effectLst>
                  <a:outerShdw blurRad="38100" dist="38100" dir="2700000" algn="tl">
                    <a:srgbClr val="000000">
                      <a:alpha val="43137"/>
                    </a:srgbClr>
                  </a:outerShdw>
                </a:effectLst>
                <a:cs typeface="DecoType Naskh" pitchFamily="2" charset="-78"/>
              </a:rPr>
              <a:t>نظرية تمهيدية عن مفهوم وأهداف وأسلوب القيام بالزيارة الميدانية وكيفية إعداد البحوث النظرية وكيفية التسجيل ومجالات الزيارة الميدانية وحقوق وواجبات </a:t>
            </a:r>
            <a:r>
              <a:rPr lang="ar-EG" sz="4200" b="1" dirty="0" smtClean="0">
                <a:effectLst>
                  <a:outerShdw blurRad="38100" dist="38100" dir="2700000" algn="tl">
                    <a:srgbClr val="000000">
                      <a:alpha val="43137"/>
                    </a:srgbClr>
                  </a:outerShdw>
                </a:effectLst>
                <a:cs typeface="DecoType Naskh" pitchFamily="2" charset="-78"/>
              </a:rPr>
              <a:t>الطلاب والطالبات </a:t>
            </a:r>
            <a:r>
              <a:rPr lang="ar-EG" sz="4200" b="1" dirty="0">
                <a:effectLst>
                  <a:outerShdw blurRad="38100" dist="38100" dir="2700000" algn="tl">
                    <a:srgbClr val="000000">
                      <a:alpha val="43137"/>
                    </a:srgbClr>
                  </a:outerShdw>
                </a:effectLst>
                <a:cs typeface="DecoType Naskh" pitchFamily="2" charset="-78"/>
              </a:rPr>
              <a:t>ومسئوليات المشرفة وأساليب تقييم </a:t>
            </a:r>
            <a:r>
              <a:rPr lang="ar-EG" sz="4200" b="1" dirty="0" smtClean="0">
                <a:effectLst>
                  <a:outerShdw blurRad="38100" dist="38100" dir="2700000" algn="tl">
                    <a:srgbClr val="000000">
                      <a:alpha val="43137"/>
                    </a:srgbClr>
                  </a:outerShdw>
                </a:effectLst>
                <a:cs typeface="DecoType Naskh" pitchFamily="2" charset="-78"/>
              </a:rPr>
              <a:t>الطلاب والطالبات.</a:t>
            </a:r>
            <a:endParaRPr lang="en-US" sz="42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8897383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701824"/>
            <a:ext cx="7560840" cy="1143000"/>
          </a:xfrm>
        </p:spPr>
        <p:txBody>
          <a:bodyPr>
            <a:noAutofit/>
          </a:bodyPr>
          <a:lstStyle/>
          <a:p>
            <a:pPr>
              <a:lnSpc>
                <a:spcPct val="150000"/>
              </a:lnSpc>
              <a:spcBef>
                <a:spcPct val="20000"/>
              </a:spcBef>
            </a:pPr>
            <a:r>
              <a:rPr lang="ar-EG" sz="4800" b="1" dirty="0">
                <a:solidFill>
                  <a:srgbClr val="C00000"/>
                </a:solidFill>
                <a:effectLst>
                  <a:outerShdw blurRad="38100" dist="38100" dir="2700000" algn="tl">
                    <a:srgbClr val="000000">
                      <a:alpha val="43137"/>
                    </a:srgbClr>
                  </a:outerShdw>
                </a:effectLst>
                <a:latin typeface="+mn-lt"/>
                <a:ea typeface="+mn-ea"/>
                <a:cs typeface="DecoType Naskh" pitchFamily="2" charset="-78"/>
              </a:rPr>
              <a:t>ثالثاً : خطوات إعداد وتنفيذ برنامج الزيارات</a:t>
            </a:r>
            <a:endParaRPr lang="ar-SA" sz="48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827584" y="1600200"/>
            <a:ext cx="7488832" cy="4525963"/>
          </a:xfrm>
        </p:spPr>
        <p:txBody>
          <a:bodyPr>
            <a:normAutofit fontScale="92500"/>
          </a:bodyPr>
          <a:lstStyle/>
          <a:p>
            <a:pPr marL="355600" lvl="0" indent="-355600" algn="just">
              <a:lnSpc>
                <a:spcPct val="160000"/>
              </a:lnSpc>
              <a:buNone/>
            </a:pPr>
            <a:r>
              <a:rPr lang="ar-SA" sz="4200" b="1" dirty="0" smtClean="0">
                <a:effectLst>
                  <a:outerShdw blurRad="38100" dist="38100" dir="2700000" algn="tl">
                    <a:srgbClr val="000000">
                      <a:alpha val="43137"/>
                    </a:srgbClr>
                  </a:outerShdw>
                </a:effectLst>
                <a:cs typeface="DecoType Naskh" pitchFamily="2" charset="-78"/>
              </a:rPr>
              <a:t>3- </a:t>
            </a:r>
            <a:r>
              <a:rPr lang="ar-EG" sz="4200" b="1" dirty="0">
                <a:effectLst>
                  <a:outerShdw blurRad="38100" dist="38100" dir="2700000" algn="tl">
                    <a:srgbClr val="000000">
                      <a:alpha val="43137"/>
                    </a:srgbClr>
                  </a:outerShdw>
                </a:effectLst>
                <a:cs typeface="DecoType Naskh" pitchFamily="2" charset="-78"/>
              </a:rPr>
              <a:t>يتم </a:t>
            </a:r>
            <a:r>
              <a:rPr lang="ar-SA" sz="4200" b="1" dirty="0" smtClean="0">
                <a:effectLst>
                  <a:outerShdw blurRad="38100" dist="38100" dir="2700000" algn="tl">
                    <a:srgbClr val="000000">
                      <a:alpha val="43137"/>
                    </a:srgbClr>
                  </a:outerShdw>
                </a:effectLst>
                <a:cs typeface="DecoType Naskh" pitchFamily="2" charset="-78"/>
              </a:rPr>
              <a:t>ارسال إعلان أو عمل  مناقشة من خلال منتدى المناقشات بالبلاك بورد </a:t>
            </a:r>
            <a:r>
              <a:rPr lang="ar-EG" sz="4200" b="1" dirty="0" smtClean="0">
                <a:effectLst>
                  <a:outerShdw blurRad="38100" dist="38100" dir="2700000" algn="tl">
                    <a:srgbClr val="000000">
                      <a:alpha val="43137"/>
                    </a:srgbClr>
                  </a:outerShdw>
                </a:effectLst>
                <a:cs typeface="DecoType Naskh" pitchFamily="2" charset="-78"/>
              </a:rPr>
              <a:t>قبل الزيارة</a:t>
            </a:r>
            <a:r>
              <a:rPr lang="ar-SA" sz="4200" b="1" dirty="0" smtClean="0">
                <a:effectLst>
                  <a:outerShdw blurRad="38100" dist="38100" dir="2700000" algn="tl">
                    <a:srgbClr val="000000">
                      <a:alpha val="43137"/>
                    </a:srgbClr>
                  </a:outerShdw>
                </a:effectLst>
                <a:cs typeface="DecoType Naskh" pitchFamily="2" charset="-78"/>
              </a:rPr>
              <a:t> للاتفاق علي </a:t>
            </a:r>
            <a:r>
              <a:rPr lang="ar-EG" sz="4200" b="1" dirty="0" smtClean="0">
                <a:effectLst>
                  <a:outerShdw blurRad="38100" dist="38100" dir="2700000" algn="tl">
                    <a:srgbClr val="000000">
                      <a:alpha val="43137"/>
                    </a:srgbClr>
                  </a:outerShdw>
                </a:effectLst>
                <a:cs typeface="DecoType Naskh" pitchFamily="2" charset="-78"/>
              </a:rPr>
              <a:t> </a:t>
            </a:r>
            <a:r>
              <a:rPr lang="ar-EG" sz="4200" b="1" dirty="0">
                <a:effectLst>
                  <a:outerShdw blurRad="38100" dist="38100" dir="2700000" algn="tl">
                    <a:srgbClr val="000000">
                      <a:alpha val="43137"/>
                    </a:srgbClr>
                  </a:outerShdw>
                </a:effectLst>
                <a:cs typeface="DecoType Naskh" pitchFamily="2" charset="-78"/>
              </a:rPr>
              <a:t>موعد ومكان الزيارة وإكساب </a:t>
            </a:r>
            <a:r>
              <a:rPr lang="ar-EG" sz="4200" b="1" dirty="0" smtClean="0">
                <a:effectLst>
                  <a:outerShdw blurRad="38100" dist="38100" dir="2700000" algn="tl">
                    <a:srgbClr val="000000">
                      <a:alpha val="43137"/>
                    </a:srgbClr>
                  </a:outerShdw>
                </a:effectLst>
                <a:cs typeface="DecoType Naskh" pitchFamily="2" charset="-78"/>
              </a:rPr>
              <a:t>الطلاب والطالبات </a:t>
            </a:r>
            <a:r>
              <a:rPr lang="ar-EG" sz="4200" b="1" dirty="0">
                <a:effectLst>
                  <a:outerShdw blurRad="38100" dist="38100" dir="2700000" algn="tl">
                    <a:srgbClr val="000000">
                      <a:alpha val="43137"/>
                    </a:srgbClr>
                  </a:outerShdw>
                </a:effectLst>
                <a:cs typeface="DecoType Naskh" pitchFamily="2" charset="-78"/>
              </a:rPr>
              <a:t>مجموعة معارف خاصة بطبيعة المؤسسة التي ستتم زيارتها.</a:t>
            </a:r>
            <a:endParaRPr lang="en-US" sz="4200" b="1" dirty="0">
              <a:effectLst>
                <a:outerShdw blurRad="38100" dist="38100" dir="2700000" algn="tl">
                  <a:srgbClr val="000000">
                    <a:alpha val="43137"/>
                  </a:srgbClr>
                </a:outerShdw>
              </a:effectLst>
              <a:cs typeface="DecoType Naskh" pitchFamily="2" charset="-78"/>
            </a:endParaRPr>
          </a:p>
          <a:p>
            <a:pPr algn="just">
              <a:lnSpc>
                <a:spcPct val="160000"/>
              </a:lnSpc>
            </a:pPr>
            <a:endParaRPr lang="ar-SA" sz="42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9556257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600200"/>
            <a:ext cx="7560840" cy="4525963"/>
          </a:xfrm>
        </p:spPr>
        <p:txBody>
          <a:bodyPr>
            <a:noAutofit/>
          </a:bodyPr>
          <a:lstStyle/>
          <a:p>
            <a:pPr marL="531813" lvl="0" indent="-531813" algn="just">
              <a:lnSpc>
                <a:spcPct val="170000"/>
              </a:lnSpc>
              <a:buNone/>
            </a:pPr>
            <a:r>
              <a:rPr lang="ar-SA" sz="3600" b="1" dirty="0">
                <a:effectLst>
                  <a:outerShdw blurRad="38100" dist="38100" dir="2700000" algn="tl">
                    <a:srgbClr val="000000">
                      <a:alpha val="43137"/>
                    </a:srgbClr>
                  </a:outerShdw>
                </a:effectLst>
                <a:cs typeface="DecoType Naskh" pitchFamily="2" charset="-78"/>
              </a:rPr>
              <a:t>4- </a:t>
            </a:r>
            <a:r>
              <a:rPr lang="ar-EG" sz="3600" b="1" dirty="0">
                <a:effectLst>
                  <a:outerShdw blurRad="38100" dist="38100" dir="2700000" algn="tl">
                    <a:srgbClr val="000000">
                      <a:alpha val="43137"/>
                    </a:srgbClr>
                  </a:outerShdw>
                </a:effectLst>
                <a:cs typeface="DecoType Naskh" pitchFamily="2" charset="-78"/>
              </a:rPr>
              <a:t>يتم تنفيذ الزيارة بقيام </a:t>
            </a:r>
            <a:r>
              <a:rPr lang="ar-EG" sz="3600" b="1" dirty="0" smtClean="0">
                <a:effectLst>
                  <a:outerShdw blurRad="38100" dist="38100" dir="2700000" algn="tl">
                    <a:srgbClr val="000000">
                      <a:alpha val="43137"/>
                    </a:srgbClr>
                  </a:outerShdw>
                </a:effectLst>
                <a:cs typeface="DecoType Naskh" pitchFamily="2" charset="-78"/>
              </a:rPr>
              <a:t>الطلاب والطالبات </a:t>
            </a:r>
            <a:r>
              <a:rPr lang="ar-EG" sz="3600" b="1" dirty="0">
                <a:effectLst>
                  <a:outerShdw blurRad="38100" dist="38100" dir="2700000" algn="tl">
                    <a:srgbClr val="000000">
                      <a:alpha val="43137"/>
                    </a:srgbClr>
                  </a:outerShdw>
                </a:effectLst>
                <a:cs typeface="DecoType Naskh" pitchFamily="2" charset="-78"/>
              </a:rPr>
              <a:t>بزيارة المؤسسة في الموعد </a:t>
            </a:r>
            <a:r>
              <a:rPr lang="ar-EG" sz="3600" b="1" dirty="0" smtClean="0">
                <a:effectLst>
                  <a:outerShdw blurRad="38100" dist="38100" dir="2700000" algn="tl">
                    <a:srgbClr val="000000">
                      <a:alpha val="43137"/>
                    </a:srgbClr>
                  </a:outerShdw>
                </a:effectLst>
                <a:cs typeface="DecoType Naskh" pitchFamily="2" charset="-78"/>
              </a:rPr>
              <a:t>المحدد</a:t>
            </a:r>
            <a:r>
              <a:rPr lang="ar-SA" sz="3600" b="1" dirty="0" smtClean="0">
                <a:effectLst>
                  <a:outerShdw blurRad="38100" dist="38100" dir="2700000" algn="tl">
                    <a:srgbClr val="000000">
                      <a:alpha val="43137"/>
                    </a:srgbClr>
                  </a:outerShdw>
                </a:effectLst>
                <a:cs typeface="DecoType Naskh" pitchFamily="2" charset="-78"/>
              </a:rPr>
              <a:t>،</a:t>
            </a:r>
            <a:r>
              <a:rPr lang="ar-EG" sz="3600" b="1" dirty="0" smtClean="0">
                <a:effectLst>
                  <a:outerShdw blurRad="38100" dist="38100" dir="2700000" algn="tl">
                    <a:srgbClr val="000000">
                      <a:alpha val="43137"/>
                    </a:srgbClr>
                  </a:outerShdw>
                </a:effectLst>
                <a:cs typeface="DecoType Naskh" pitchFamily="2" charset="-78"/>
              </a:rPr>
              <a:t> و</a:t>
            </a:r>
            <a:r>
              <a:rPr lang="ar-SA" sz="3600" b="1" dirty="0" smtClean="0">
                <a:effectLst>
                  <a:outerShdw blurRad="38100" dist="38100" dir="2700000" algn="tl">
                    <a:srgbClr val="000000">
                      <a:alpha val="43137"/>
                    </a:srgbClr>
                  </a:outerShdw>
                </a:effectLst>
                <a:cs typeface="DecoType Naskh" pitchFamily="2" charset="-78"/>
              </a:rPr>
              <a:t>يقوموا</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بالمشاهدة الواقعية لأقسام المؤسسة والخدمات التي </a:t>
            </a:r>
            <a:r>
              <a:rPr lang="ar-EG" sz="3600" b="1" dirty="0" smtClean="0">
                <a:effectLst>
                  <a:outerShdw blurRad="38100" dist="38100" dir="2700000" algn="tl">
                    <a:srgbClr val="000000">
                      <a:alpha val="43137"/>
                    </a:srgbClr>
                  </a:outerShdw>
                </a:effectLst>
                <a:cs typeface="DecoType Naskh" pitchFamily="2" charset="-78"/>
              </a:rPr>
              <a:t>تقدمها</a:t>
            </a:r>
            <a:r>
              <a:rPr lang="ar-SA" sz="3600" b="1" dirty="0" smtClean="0">
                <a:effectLst>
                  <a:outerShdw blurRad="38100" dist="38100" dir="2700000" algn="tl">
                    <a:srgbClr val="000000">
                      <a:alpha val="43137"/>
                    </a:srgbClr>
                  </a:outerShdw>
                </a:effectLst>
                <a:cs typeface="DecoType Naskh" pitchFamily="2" charset="-78"/>
              </a:rPr>
              <a:t>،</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وأدوار الأخصائي الاجتماعي </a:t>
            </a:r>
            <a:r>
              <a:rPr lang="ar-EG" sz="3600" b="1" dirty="0" smtClean="0">
                <a:effectLst>
                  <a:outerShdw blurRad="38100" dist="38100" dir="2700000" algn="tl">
                    <a:srgbClr val="000000">
                      <a:alpha val="43137"/>
                    </a:srgbClr>
                  </a:outerShdw>
                </a:effectLst>
                <a:cs typeface="DecoType Naskh" pitchFamily="2" charset="-78"/>
              </a:rPr>
              <a:t>بالمؤسسة</a:t>
            </a:r>
            <a:r>
              <a:rPr lang="ar-SA" sz="3600" b="1" dirty="0" smtClean="0">
                <a:effectLst>
                  <a:outerShdw blurRad="38100" dist="38100" dir="2700000" algn="tl">
                    <a:srgbClr val="000000">
                      <a:alpha val="43137"/>
                    </a:srgbClr>
                  </a:outerShdw>
                </a:effectLst>
                <a:cs typeface="DecoType Naskh" pitchFamily="2" charset="-78"/>
              </a:rPr>
              <a:t>،</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وعلى </a:t>
            </a:r>
            <a:r>
              <a:rPr lang="ar-EG" sz="3600" b="1" dirty="0" smtClean="0">
                <a:effectLst>
                  <a:outerShdw blurRad="38100" dist="38100" dir="2700000" algn="tl">
                    <a:srgbClr val="000000">
                      <a:alpha val="43137"/>
                    </a:srgbClr>
                  </a:outerShdw>
                </a:effectLst>
                <a:cs typeface="DecoType Naskh" pitchFamily="2" charset="-78"/>
              </a:rPr>
              <a:t>الطلاب والطالبات </a:t>
            </a:r>
            <a:r>
              <a:rPr lang="ar-EG" sz="3600" b="1" dirty="0">
                <a:effectLst>
                  <a:outerShdw blurRad="38100" dist="38100" dir="2700000" algn="tl">
                    <a:srgbClr val="000000">
                      <a:alpha val="43137"/>
                    </a:srgbClr>
                  </a:outerShdw>
                </a:effectLst>
                <a:cs typeface="DecoType Naskh" pitchFamily="2" charset="-78"/>
              </a:rPr>
              <a:t>كتابة </a:t>
            </a:r>
            <a:r>
              <a:rPr lang="ar-EG" sz="3600" b="1" dirty="0" smtClean="0">
                <a:effectLst>
                  <a:outerShdw blurRad="38100" dist="38100" dir="2700000" algn="tl">
                    <a:srgbClr val="000000">
                      <a:alpha val="43137"/>
                    </a:srgbClr>
                  </a:outerShdw>
                </a:effectLst>
                <a:cs typeface="DecoType Naskh" pitchFamily="2" charset="-78"/>
              </a:rPr>
              <a:t>ملاحظته</a:t>
            </a:r>
            <a:r>
              <a:rPr lang="ar-SA" sz="3600" b="1" dirty="0" smtClean="0">
                <a:effectLst>
                  <a:outerShdw blurRad="38100" dist="38100" dir="2700000" algn="tl">
                    <a:srgbClr val="000000">
                      <a:alpha val="43137"/>
                    </a:srgbClr>
                  </a:outerShdw>
                </a:effectLst>
                <a:cs typeface="DecoType Naskh" pitchFamily="2" charset="-78"/>
              </a:rPr>
              <a:t>م</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عن </a:t>
            </a:r>
            <a:r>
              <a:rPr lang="ar-EG" sz="3600" b="1" dirty="0" smtClean="0">
                <a:effectLst>
                  <a:outerShdw blurRad="38100" dist="38100" dir="2700000" algn="tl">
                    <a:srgbClr val="000000">
                      <a:alpha val="43137"/>
                    </a:srgbClr>
                  </a:outerShdw>
                </a:effectLst>
                <a:cs typeface="DecoType Naskh" pitchFamily="2" charset="-78"/>
              </a:rPr>
              <a:t>ذلك.</a:t>
            </a:r>
            <a:endParaRPr lang="ar-SA"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67544" y="620688"/>
            <a:ext cx="8229600" cy="1143000"/>
          </a:xfrm>
        </p:spPr>
        <p:txBody>
          <a:bodyPr>
            <a:noAutofit/>
          </a:bodyPr>
          <a:lstStyle/>
          <a:p>
            <a:pPr>
              <a:lnSpc>
                <a:spcPct val="150000"/>
              </a:lnSpc>
              <a:spcBef>
                <a:spcPct val="20000"/>
              </a:spcBef>
            </a:pP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خطوات </a:t>
            </a: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إعداد وتنفيذ برنامج الزيارات</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19805809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855365"/>
            <a:ext cx="7560840" cy="4093915"/>
          </a:xfrm>
        </p:spPr>
        <p:txBody>
          <a:bodyPr>
            <a:noAutofit/>
          </a:bodyPr>
          <a:lstStyle/>
          <a:p>
            <a:pPr marL="531813" lvl="0" indent="-531813" algn="just">
              <a:lnSpc>
                <a:spcPct val="170000"/>
              </a:lnSpc>
              <a:buNone/>
            </a:pPr>
            <a:r>
              <a:rPr lang="ar-SA" sz="3600" b="1" dirty="0" smtClean="0">
                <a:effectLst>
                  <a:outerShdw blurRad="38100" dist="38100" dir="2700000" algn="tl">
                    <a:srgbClr val="000000">
                      <a:alpha val="43137"/>
                    </a:srgbClr>
                  </a:outerShdw>
                </a:effectLst>
                <a:cs typeface="DecoType Naskh" pitchFamily="2" charset="-78"/>
              </a:rPr>
              <a:t>5- ي</a:t>
            </a:r>
            <a:r>
              <a:rPr lang="ar-EG" sz="3600" b="1" dirty="0" smtClean="0">
                <a:effectLst>
                  <a:outerShdw blurRad="38100" dist="38100" dir="2700000" algn="tl">
                    <a:srgbClr val="000000">
                      <a:alpha val="43137"/>
                    </a:srgbClr>
                  </a:outerShdw>
                </a:effectLst>
                <a:cs typeface="DecoType Naskh" pitchFamily="2" charset="-78"/>
              </a:rPr>
              <a:t>قوم الطلاب والطالبات </a:t>
            </a:r>
            <a:r>
              <a:rPr lang="ar-EG" sz="3600" b="1" dirty="0">
                <a:effectLst>
                  <a:outerShdw blurRad="38100" dist="38100" dir="2700000" algn="tl">
                    <a:srgbClr val="000000">
                      <a:alpha val="43137"/>
                    </a:srgbClr>
                  </a:outerShdw>
                </a:effectLst>
                <a:cs typeface="DecoType Naskh" pitchFamily="2" charset="-78"/>
              </a:rPr>
              <a:t>بإعداد التقرير الخاص بالزيارة في سجل التقارير الخاصة </a:t>
            </a:r>
            <a:r>
              <a:rPr lang="ar-EG" sz="3600" b="1" dirty="0" smtClean="0">
                <a:effectLst>
                  <a:outerShdw blurRad="38100" dist="38100" dir="2700000" algn="tl">
                    <a:srgbClr val="000000">
                      <a:alpha val="43137"/>
                    </a:srgbClr>
                  </a:outerShdw>
                </a:effectLst>
                <a:cs typeface="DecoType Naskh" pitchFamily="2" charset="-78"/>
              </a:rPr>
              <a:t>به</a:t>
            </a:r>
            <a:r>
              <a:rPr lang="ar-SA" sz="3600" b="1" dirty="0" smtClean="0">
                <a:effectLst>
                  <a:outerShdw blurRad="38100" dist="38100" dir="2700000" algn="tl">
                    <a:srgbClr val="000000">
                      <a:alpha val="43137"/>
                    </a:srgbClr>
                  </a:outerShdw>
                </a:effectLst>
                <a:cs typeface="DecoType Naskh" pitchFamily="2" charset="-78"/>
              </a:rPr>
              <a:t>م</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ثم يتم تقديمه </a:t>
            </a:r>
            <a:r>
              <a:rPr lang="ar-SA" sz="3600" b="1" dirty="0" smtClean="0">
                <a:effectLst>
                  <a:outerShdw blurRad="38100" dist="38100" dir="2700000" algn="tl">
                    <a:srgbClr val="000000">
                      <a:alpha val="43137"/>
                    </a:srgbClr>
                  </a:outerShdw>
                </a:effectLst>
                <a:cs typeface="DecoType Naskh" pitchFamily="2" charset="-78"/>
              </a:rPr>
              <a:t>لأستاذة المقرر من خلال الأيقونة الخاصة به</a:t>
            </a:r>
            <a:r>
              <a:rPr lang="ar-EG" sz="3600" b="1" dirty="0" smtClean="0">
                <a:effectLst>
                  <a:outerShdw blurRad="38100" dist="38100" dir="2700000" algn="tl">
                    <a:srgbClr val="000000">
                      <a:alpha val="43137"/>
                    </a:srgbClr>
                  </a:outerShdw>
                </a:effectLst>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67544" y="620688"/>
            <a:ext cx="8229600" cy="1143000"/>
          </a:xfrm>
        </p:spPr>
        <p:txBody>
          <a:bodyPr>
            <a:noAutofit/>
          </a:bodyPr>
          <a:lstStyle/>
          <a:p>
            <a:pPr>
              <a:lnSpc>
                <a:spcPct val="150000"/>
              </a:lnSpc>
              <a:spcBef>
                <a:spcPct val="20000"/>
              </a:spcBef>
            </a:pP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خطوات </a:t>
            </a: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إعداد وتنفيذ برنامج الزيارات</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12892398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600200"/>
            <a:ext cx="7560840" cy="4525963"/>
          </a:xfrm>
        </p:spPr>
        <p:txBody>
          <a:bodyPr>
            <a:noAutofit/>
          </a:bodyPr>
          <a:lstStyle/>
          <a:p>
            <a:pPr marL="531813" indent="-531813" algn="just">
              <a:lnSpc>
                <a:spcPct val="170000"/>
              </a:lnSpc>
              <a:buNone/>
            </a:pPr>
            <a:r>
              <a:rPr lang="ar-SA" sz="3600" b="1" dirty="0" smtClean="0">
                <a:effectLst>
                  <a:outerShdw blurRad="38100" dist="38100" dir="2700000" algn="tl">
                    <a:srgbClr val="000000">
                      <a:alpha val="43137"/>
                    </a:srgbClr>
                  </a:outerShdw>
                </a:effectLst>
                <a:cs typeface="DecoType Naskh" pitchFamily="2" charset="-78"/>
              </a:rPr>
              <a:t>6- </a:t>
            </a:r>
            <a:r>
              <a:rPr lang="ar-EG" sz="3600" b="1" dirty="0">
                <a:effectLst>
                  <a:outerShdw blurRad="38100" dist="38100" dir="2700000" algn="tl">
                    <a:srgbClr val="000000">
                      <a:alpha val="43137"/>
                    </a:srgbClr>
                  </a:outerShdw>
                </a:effectLst>
                <a:cs typeface="DecoType Naskh" pitchFamily="2" charset="-78"/>
              </a:rPr>
              <a:t>يتم </a:t>
            </a:r>
            <a:r>
              <a:rPr lang="ar-EG" sz="3600" b="1" dirty="0" smtClean="0">
                <a:effectLst>
                  <a:outerShdw blurRad="38100" dist="38100" dir="2700000" algn="tl">
                    <a:srgbClr val="000000">
                      <a:alpha val="43137"/>
                    </a:srgbClr>
                  </a:outerShdw>
                </a:effectLst>
                <a:cs typeface="DecoType Naskh" pitchFamily="2" charset="-78"/>
              </a:rPr>
              <a:t>مناقشة </a:t>
            </a:r>
            <a:r>
              <a:rPr lang="ar-EG" sz="3600" b="1" dirty="0">
                <a:effectLst>
                  <a:outerShdw blurRad="38100" dist="38100" dir="2700000" algn="tl">
                    <a:srgbClr val="000000">
                      <a:alpha val="43137"/>
                    </a:srgbClr>
                  </a:outerShdw>
                </a:effectLst>
                <a:cs typeface="DecoType Naskh" pitchFamily="2" charset="-78"/>
              </a:rPr>
              <a:t>وتقويم التقارير التي </a:t>
            </a:r>
            <a:r>
              <a:rPr lang="ar-EG" sz="3600" b="1" dirty="0" smtClean="0">
                <a:effectLst>
                  <a:outerShdw blurRad="38100" dist="38100" dir="2700000" algn="tl">
                    <a:srgbClr val="000000">
                      <a:alpha val="43137"/>
                    </a:srgbClr>
                  </a:outerShdw>
                </a:effectLst>
                <a:cs typeface="DecoType Naskh" pitchFamily="2" charset="-78"/>
              </a:rPr>
              <a:t>قدمها الطلاب والطالبات </a:t>
            </a:r>
            <a:r>
              <a:rPr lang="ar-EG" sz="3600" b="1" dirty="0">
                <a:effectLst>
                  <a:outerShdw blurRad="38100" dist="38100" dir="2700000" algn="tl">
                    <a:srgbClr val="000000">
                      <a:alpha val="43137"/>
                    </a:srgbClr>
                  </a:outerShdw>
                </a:effectLst>
                <a:cs typeface="DecoType Naskh" pitchFamily="2" charset="-78"/>
              </a:rPr>
              <a:t>ومعرفة الصعوبات التي </a:t>
            </a:r>
            <a:r>
              <a:rPr lang="ar-EG" sz="3600" b="1" dirty="0" smtClean="0">
                <a:effectLst>
                  <a:outerShdw blurRad="38100" dist="38100" dir="2700000" algn="tl">
                    <a:srgbClr val="000000">
                      <a:alpha val="43137"/>
                    </a:srgbClr>
                  </a:outerShdw>
                </a:effectLst>
                <a:cs typeface="DecoType Naskh" pitchFamily="2" charset="-78"/>
              </a:rPr>
              <a:t>واجهته</a:t>
            </a:r>
            <a:r>
              <a:rPr lang="ar-SA" sz="3600" b="1" dirty="0" smtClean="0">
                <a:effectLst>
                  <a:outerShdw blurRad="38100" dist="38100" dir="2700000" algn="tl">
                    <a:srgbClr val="000000">
                      <a:alpha val="43137"/>
                    </a:srgbClr>
                  </a:outerShdw>
                </a:effectLst>
                <a:cs typeface="DecoType Naskh" pitchFamily="2" charset="-78"/>
              </a:rPr>
              <a:t>م</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قبل وأثناء الزيارة </a:t>
            </a:r>
            <a:r>
              <a:rPr lang="ar-EG" sz="3600" b="1" dirty="0" smtClean="0">
                <a:effectLst>
                  <a:outerShdw blurRad="38100" dist="38100" dir="2700000" algn="tl">
                    <a:srgbClr val="000000">
                      <a:alpha val="43137"/>
                    </a:srgbClr>
                  </a:outerShdw>
                </a:effectLst>
                <a:cs typeface="DecoType Naskh" pitchFamily="2" charset="-78"/>
              </a:rPr>
              <a:t>الميدانية</a:t>
            </a:r>
            <a:r>
              <a:rPr lang="ar-SA" sz="3600" b="1" dirty="0" smtClean="0">
                <a:effectLst>
                  <a:outerShdw blurRad="38100" dist="38100" dir="2700000" algn="tl">
                    <a:srgbClr val="000000">
                      <a:alpha val="43137"/>
                    </a:srgbClr>
                  </a:outerShdw>
                </a:effectLst>
                <a:cs typeface="DecoType Naskh" pitchFamily="2" charset="-78"/>
              </a:rPr>
              <a:t>،</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بالإضافة إلى المقارنة بين الأدوار الفعلية </a:t>
            </a:r>
            <a:r>
              <a:rPr lang="ar-EG" sz="3600" b="1" dirty="0" smtClean="0">
                <a:effectLst>
                  <a:outerShdw blurRad="38100" dist="38100" dir="2700000" algn="tl">
                    <a:srgbClr val="000000">
                      <a:alpha val="43137"/>
                    </a:srgbClr>
                  </a:outerShdw>
                </a:effectLst>
                <a:cs typeface="DecoType Naskh" pitchFamily="2" charset="-78"/>
              </a:rPr>
              <a:t>للأخصائي الاجتماعي  </a:t>
            </a:r>
            <a:r>
              <a:rPr lang="ar-EG" sz="3600" b="1" dirty="0">
                <a:effectLst>
                  <a:outerShdw blurRad="38100" dist="38100" dir="2700000" algn="tl">
                    <a:srgbClr val="000000">
                      <a:alpha val="43137"/>
                    </a:srgbClr>
                  </a:outerShdw>
                </a:effectLst>
                <a:cs typeface="DecoType Naskh" pitchFamily="2" charset="-78"/>
              </a:rPr>
              <a:t>في المؤسسة التي تم زيارتها بالأدوار المثالية </a:t>
            </a:r>
            <a:r>
              <a:rPr lang="ar-EG" sz="3600" b="1" dirty="0" smtClean="0">
                <a:effectLst>
                  <a:outerShdw blurRad="38100" dist="38100" dir="2700000" algn="tl">
                    <a:srgbClr val="000000">
                      <a:alpha val="43137"/>
                    </a:srgbClr>
                  </a:outerShdw>
                </a:effectLst>
                <a:cs typeface="DecoType Naskh" pitchFamily="2" charset="-78"/>
              </a:rPr>
              <a:t>له</a:t>
            </a:r>
            <a:r>
              <a:rPr lang="ar-SA" sz="3600" b="1" dirty="0" smtClean="0">
                <a:effectLst>
                  <a:outerShdw blurRad="38100" dist="38100" dir="2700000" algn="tl">
                    <a:srgbClr val="000000">
                      <a:alpha val="43137"/>
                    </a:srgbClr>
                  </a:outerShdw>
                </a:effectLst>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67544" y="620688"/>
            <a:ext cx="8229600" cy="1143000"/>
          </a:xfrm>
        </p:spPr>
        <p:txBody>
          <a:bodyPr>
            <a:noAutofit/>
          </a:bodyPr>
          <a:lstStyle/>
          <a:p>
            <a:pPr>
              <a:lnSpc>
                <a:spcPct val="150000"/>
              </a:lnSpc>
              <a:spcBef>
                <a:spcPct val="20000"/>
              </a:spcBef>
            </a:pP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خطوات </a:t>
            </a: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إعداد وتنفيذ برنامج الزيارات</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12892398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764704"/>
            <a:ext cx="7704856" cy="1143000"/>
          </a:xfrm>
        </p:spPr>
        <p:txBody>
          <a:bodyPr>
            <a:noAutofit/>
          </a:bodyPr>
          <a:lstStyle/>
          <a:p>
            <a:pPr>
              <a:lnSpc>
                <a:spcPct val="150000"/>
              </a:lnSpc>
              <a:spcBef>
                <a:spcPct val="20000"/>
              </a:spcBef>
            </a:pPr>
            <a:r>
              <a:rPr lang="ar-EG" sz="4000" b="1" dirty="0">
                <a:solidFill>
                  <a:srgbClr val="C00000"/>
                </a:solidFill>
                <a:effectLst>
                  <a:outerShdw blurRad="38100" dist="38100" dir="2700000" algn="tl">
                    <a:srgbClr val="000000">
                      <a:alpha val="43137"/>
                    </a:srgbClr>
                  </a:outerShdw>
                </a:effectLst>
                <a:latin typeface="+mn-lt"/>
                <a:ea typeface="+mn-ea"/>
                <a:cs typeface="DecoType Naskh" pitchFamily="2" charset="-78"/>
              </a:rPr>
              <a:t>رابعاً: المؤسسة الاجتماعية  كميدان للزيارات </a:t>
            </a:r>
            <a:r>
              <a:rPr lang="ar-EG" sz="40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sz="40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755576" y="1600200"/>
            <a:ext cx="7560840" cy="4525963"/>
          </a:xfrm>
        </p:spPr>
        <p:txBody>
          <a:bodyPr>
            <a:normAutofit fontScale="70000" lnSpcReduction="20000"/>
          </a:bodyPr>
          <a:lstStyle/>
          <a:p>
            <a:pPr marL="0" lvl="0" indent="0" algn="just">
              <a:lnSpc>
                <a:spcPct val="170000"/>
              </a:lnSpc>
              <a:buNone/>
            </a:pPr>
            <a:r>
              <a:rPr lang="ar-SA" sz="5100" b="1" dirty="0" smtClean="0">
                <a:solidFill>
                  <a:srgbClr val="7030A0"/>
                </a:solidFill>
                <a:effectLst>
                  <a:outerShdw blurRad="38100" dist="38100" dir="2700000" algn="tl">
                    <a:srgbClr val="000000">
                      <a:alpha val="43137"/>
                    </a:srgbClr>
                  </a:outerShdw>
                </a:effectLst>
                <a:cs typeface="DecoType Naskh" pitchFamily="2" charset="-78"/>
              </a:rPr>
              <a:t>أ- </a:t>
            </a:r>
            <a:r>
              <a:rPr lang="ar-EG" sz="5100" b="1" dirty="0">
                <a:solidFill>
                  <a:srgbClr val="7030A0"/>
                </a:solidFill>
                <a:effectLst>
                  <a:outerShdw blurRad="38100" dist="38100" dir="2700000" algn="tl">
                    <a:srgbClr val="000000">
                      <a:alpha val="43137"/>
                    </a:srgbClr>
                  </a:outerShdw>
                </a:effectLst>
                <a:cs typeface="DecoType Naskh" pitchFamily="2" charset="-78"/>
              </a:rPr>
              <a:t>تعريف المؤسسات الاجتماعية </a:t>
            </a:r>
            <a:r>
              <a:rPr lang="ar-SA" sz="5100" b="1" dirty="0">
                <a:solidFill>
                  <a:srgbClr val="7030A0"/>
                </a:solidFill>
                <a:effectLst>
                  <a:outerShdw blurRad="38100" dist="38100" dir="2700000" algn="tl">
                    <a:srgbClr val="000000">
                      <a:alpha val="43137"/>
                    </a:srgbClr>
                  </a:outerShdw>
                </a:effectLst>
                <a:cs typeface="DecoType Naskh" pitchFamily="2" charset="-78"/>
              </a:rPr>
              <a:t>:-</a:t>
            </a:r>
          </a:p>
          <a:p>
            <a:pPr lvl="0" algn="just">
              <a:lnSpc>
                <a:spcPct val="170000"/>
              </a:lnSpc>
            </a:pPr>
            <a:r>
              <a:rPr lang="ar-SA" sz="4200" b="1" dirty="0" smtClean="0">
                <a:effectLst>
                  <a:outerShdw blurRad="38100" dist="38100" dir="2700000" algn="tl">
                    <a:srgbClr val="000000">
                      <a:alpha val="43137"/>
                    </a:srgbClr>
                  </a:outerShdw>
                </a:effectLst>
                <a:cs typeface="DecoType Naskh" pitchFamily="2" charset="-78"/>
              </a:rPr>
              <a:t>ي</a:t>
            </a:r>
            <a:r>
              <a:rPr lang="ar-EG" sz="4200" b="1" dirty="0" smtClean="0">
                <a:effectLst>
                  <a:outerShdw blurRad="38100" dist="38100" dir="2700000" algn="tl">
                    <a:srgbClr val="000000">
                      <a:alpha val="43137"/>
                    </a:srgbClr>
                  </a:outerShdw>
                </a:effectLst>
                <a:cs typeface="DecoType Naskh" pitchFamily="2" charset="-78"/>
              </a:rPr>
              <a:t>قوم </a:t>
            </a:r>
            <a:r>
              <a:rPr lang="ar-SA" sz="4200" b="1" dirty="0" smtClean="0">
                <a:effectLst>
                  <a:outerShdw blurRad="38100" dist="38100" dir="2700000" algn="tl">
                    <a:srgbClr val="000000">
                      <a:alpha val="43137"/>
                    </a:srgbClr>
                  </a:outerShdw>
                </a:effectLst>
                <a:cs typeface="DecoType Naskh" pitchFamily="2" charset="-78"/>
              </a:rPr>
              <a:t>طلاب و</a:t>
            </a:r>
            <a:r>
              <a:rPr lang="ar-EG" sz="4200" b="1" dirty="0" smtClean="0">
                <a:effectLst>
                  <a:outerShdw blurRad="38100" dist="38100" dir="2700000" algn="tl">
                    <a:srgbClr val="000000">
                      <a:alpha val="43137"/>
                    </a:srgbClr>
                  </a:outerShdw>
                </a:effectLst>
                <a:cs typeface="DecoType Naskh" pitchFamily="2" charset="-78"/>
              </a:rPr>
              <a:t>طالبات </a:t>
            </a:r>
            <a:r>
              <a:rPr lang="ar-EG" sz="4200" b="1" dirty="0">
                <a:effectLst>
                  <a:outerShdw blurRad="38100" dist="38100" dir="2700000" algn="tl">
                    <a:srgbClr val="000000">
                      <a:alpha val="43137"/>
                    </a:srgbClr>
                  </a:outerShdw>
                </a:effectLst>
                <a:cs typeface="DecoType Naskh" pitchFamily="2" charset="-78"/>
              </a:rPr>
              <a:t>الاجتماع والخدمة الاجتماعية </a:t>
            </a:r>
            <a:r>
              <a:rPr lang="ar-EG" sz="4200" b="1" dirty="0" smtClean="0">
                <a:effectLst>
                  <a:outerShdw blurRad="38100" dist="38100" dir="2700000" algn="tl">
                    <a:srgbClr val="000000">
                      <a:alpha val="43137"/>
                    </a:srgbClr>
                  </a:outerShdw>
                </a:effectLst>
                <a:cs typeface="DecoType Naskh" pitchFamily="2" charset="-78"/>
              </a:rPr>
              <a:t>بالعديد </a:t>
            </a:r>
            <a:r>
              <a:rPr lang="ar-EG" sz="4200" b="1" dirty="0">
                <a:effectLst>
                  <a:outerShdw blurRad="38100" dist="38100" dir="2700000" algn="tl">
                    <a:srgbClr val="000000">
                      <a:alpha val="43137"/>
                    </a:srgbClr>
                  </a:outerShdw>
                </a:effectLst>
                <a:cs typeface="DecoType Naskh" pitchFamily="2" charset="-78"/>
              </a:rPr>
              <a:t>من الزيارات الميدانية للمؤسسات الاجتماعية ، والتي تعتبر مجالاً رئيسياً لممارسة المهنة وتكامل بنائها المهني، حيث تمثل دليل فاعليتها، خاصة وأن الخدمة الاجتماعية </a:t>
            </a:r>
            <a:r>
              <a:rPr lang="ar-EG" sz="4200" b="1" dirty="0" smtClean="0">
                <a:effectLst>
                  <a:outerShdw blurRad="38100" dist="38100" dir="2700000" algn="tl">
                    <a:srgbClr val="000000">
                      <a:alpha val="43137"/>
                    </a:srgbClr>
                  </a:outerShdw>
                </a:effectLst>
                <a:cs typeface="DecoType Naskh" pitchFamily="2" charset="-78"/>
              </a:rPr>
              <a:t>مهنة </a:t>
            </a:r>
            <a:r>
              <a:rPr lang="ar-EG" sz="4200" b="1" dirty="0">
                <a:effectLst>
                  <a:outerShdw blurRad="38100" dist="38100" dir="2700000" algn="tl">
                    <a:srgbClr val="000000">
                      <a:alpha val="43137"/>
                    </a:srgbClr>
                  </a:outerShdw>
                </a:effectLst>
                <a:cs typeface="DecoType Naskh" pitchFamily="2" charset="-78"/>
              </a:rPr>
              <a:t>تطبيقية وممارسة، وبدون هذه الممارسة فلن يكون لها وجود فعلي في المجتمع</a:t>
            </a:r>
            <a:r>
              <a:rPr lang="en-US" sz="4200" b="1" dirty="0">
                <a:effectLst>
                  <a:outerShdw blurRad="38100" dist="38100" dir="2700000" algn="tl">
                    <a:srgbClr val="000000">
                      <a:alpha val="43137"/>
                    </a:srgbClr>
                  </a:outerShdw>
                </a:effectLst>
                <a:cs typeface="DecoType Naskh" pitchFamily="2" charset="-78"/>
              </a:rPr>
              <a:t> . </a:t>
            </a:r>
          </a:p>
        </p:txBody>
      </p:sp>
    </p:spTree>
    <p:extLst>
      <p:ext uri="{BB962C8B-B14F-4D97-AF65-F5344CB8AC3E}">
        <p14:creationId xmlns:p14="http://schemas.microsoft.com/office/powerpoint/2010/main" val="153278749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764704"/>
            <a:ext cx="7704856" cy="1143000"/>
          </a:xfrm>
        </p:spPr>
        <p:txBody>
          <a:bodyPr>
            <a:noAutofit/>
          </a:bodyPr>
          <a:lstStyle/>
          <a:p>
            <a:pPr>
              <a:lnSpc>
                <a:spcPct val="150000"/>
              </a:lnSpc>
              <a:spcBef>
                <a:spcPct val="20000"/>
              </a:spcBef>
            </a:pPr>
            <a:r>
              <a:rPr lang="ar-EG" sz="40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المؤسسة </a:t>
            </a:r>
            <a:r>
              <a:rPr lang="ar-EG" sz="4000"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الاجتماعية  كميدان للزيارات </a:t>
            </a:r>
            <a:r>
              <a:rPr lang="ar-EG" sz="40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sz="40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755576" y="1600200"/>
            <a:ext cx="7560840" cy="4525963"/>
          </a:xfrm>
        </p:spPr>
        <p:txBody>
          <a:bodyPr>
            <a:normAutofit fontScale="77500" lnSpcReduction="20000"/>
          </a:bodyPr>
          <a:lstStyle/>
          <a:p>
            <a:pPr algn="just">
              <a:lnSpc>
                <a:spcPct val="170000"/>
              </a:lnSpc>
            </a:pPr>
            <a:r>
              <a:rPr lang="ar-SA" sz="4200" b="1" dirty="0" smtClean="0">
                <a:effectLst>
                  <a:outerShdw blurRad="38100" dist="38100" dir="2700000" algn="tl">
                    <a:srgbClr val="000000">
                      <a:alpha val="43137"/>
                    </a:srgbClr>
                  </a:outerShdw>
                </a:effectLst>
                <a:cs typeface="DecoType Naskh" pitchFamily="2" charset="-78"/>
              </a:rPr>
              <a:t>وتعرف </a:t>
            </a:r>
            <a:r>
              <a:rPr lang="ar-SA" sz="4200" b="1" dirty="0">
                <a:effectLst>
                  <a:outerShdw blurRad="38100" dist="38100" dir="2700000" algn="tl">
                    <a:srgbClr val="000000">
                      <a:alpha val="43137"/>
                    </a:srgbClr>
                  </a:outerShdw>
                </a:effectLst>
                <a:cs typeface="DecoType Naskh" pitchFamily="2" charset="-78"/>
              </a:rPr>
              <a:t>المؤسسة الاجتماعية </a:t>
            </a:r>
            <a:r>
              <a:rPr lang="ar-SA" sz="4200" b="1" dirty="0" smtClean="0">
                <a:effectLst>
                  <a:outerShdw blurRad="38100" dist="38100" dir="2700000" algn="tl">
                    <a:srgbClr val="000000">
                      <a:alpha val="43137"/>
                    </a:srgbClr>
                  </a:outerShdw>
                </a:effectLst>
                <a:cs typeface="DecoType Naskh" pitchFamily="2" charset="-78"/>
              </a:rPr>
              <a:t>بأنها </a:t>
            </a:r>
            <a:r>
              <a:rPr lang="ar-SA" sz="4200" b="1" dirty="0">
                <a:effectLst>
                  <a:outerShdw blurRad="38100" dist="38100" dir="2700000" algn="tl">
                    <a:srgbClr val="000000">
                      <a:alpha val="43137"/>
                    </a:srgbClr>
                  </a:outerShdw>
                </a:effectLst>
                <a:cs typeface="DecoType Naskh" pitchFamily="2" charset="-78"/>
              </a:rPr>
              <a:t>تجمع إنساني ينتظم فيه الأفراد ليشتركوا في تحقيق هدف مشترك لكل منهم هدف </a:t>
            </a:r>
            <a:r>
              <a:rPr lang="ar-SA" sz="4200" b="1" dirty="0" smtClean="0">
                <a:effectLst>
                  <a:outerShdw blurRad="38100" dist="38100" dir="2700000" algn="tl">
                    <a:srgbClr val="000000">
                      <a:alpha val="43137"/>
                    </a:srgbClr>
                  </a:outerShdw>
                </a:effectLst>
                <a:cs typeface="DecoType Naskh" pitchFamily="2" charset="-78"/>
              </a:rPr>
              <a:t>ومسئولية.</a:t>
            </a:r>
            <a:endParaRPr lang="ar-SA" sz="4200" b="1" dirty="0">
              <a:effectLst>
                <a:outerShdw blurRad="38100" dist="38100" dir="2700000" algn="tl">
                  <a:srgbClr val="000000">
                    <a:alpha val="43137"/>
                  </a:srgbClr>
                </a:outerShdw>
              </a:effectLst>
              <a:cs typeface="DecoType Naskh" pitchFamily="2" charset="-78"/>
            </a:endParaRPr>
          </a:p>
          <a:p>
            <a:pPr algn="just">
              <a:lnSpc>
                <a:spcPct val="170000"/>
              </a:lnSpc>
            </a:pPr>
            <a:r>
              <a:rPr lang="ar-SA" sz="4200" b="1" dirty="0">
                <a:effectLst>
                  <a:outerShdw blurRad="38100" dist="38100" dir="2700000" algn="tl">
                    <a:srgbClr val="000000">
                      <a:alpha val="43137"/>
                    </a:srgbClr>
                  </a:outerShdw>
                </a:effectLst>
                <a:cs typeface="DecoType Naskh" pitchFamily="2" charset="-78"/>
              </a:rPr>
              <a:t>كما تعرف المؤسسة الاجتماعية </a:t>
            </a:r>
            <a:r>
              <a:rPr lang="ar-SA" sz="4200" b="1" dirty="0" smtClean="0">
                <a:effectLst>
                  <a:outerShdw blurRad="38100" dist="38100" dir="2700000" algn="tl">
                    <a:srgbClr val="000000">
                      <a:alpha val="43137"/>
                    </a:srgbClr>
                  </a:outerShdw>
                </a:effectLst>
                <a:cs typeface="DecoType Naskh" pitchFamily="2" charset="-78"/>
              </a:rPr>
              <a:t>بأنها</a:t>
            </a:r>
            <a:r>
              <a:rPr lang="ar-SA" sz="4200" b="1" dirty="0">
                <a:effectLst>
                  <a:outerShdw blurRad="38100" dist="38100" dir="2700000" algn="tl">
                    <a:srgbClr val="000000">
                      <a:alpha val="43137"/>
                    </a:srgbClr>
                  </a:outerShdw>
                </a:effectLst>
                <a:cs typeface="DecoType Naskh" pitchFamily="2" charset="-78"/>
              </a:rPr>
              <a:t>: المكان الذي يلجأ </a:t>
            </a:r>
            <a:r>
              <a:rPr lang="ar-EG" sz="4200" b="1" dirty="0">
                <a:effectLst>
                  <a:outerShdw blurRad="38100" dist="38100" dir="2700000" algn="tl">
                    <a:srgbClr val="000000">
                      <a:alpha val="43137"/>
                    </a:srgbClr>
                  </a:outerShdw>
                </a:effectLst>
                <a:cs typeface="DecoType Naskh" pitchFamily="2" charset="-78"/>
              </a:rPr>
              <a:t>إ</a:t>
            </a:r>
            <a:r>
              <a:rPr lang="ar-SA" sz="4200" b="1" dirty="0">
                <a:effectLst>
                  <a:outerShdw blurRad="38100" dist="38100" dir="2700000" algn="tl">
                    <a:srgbClr val="000000">
                      <a:alpha val="43137"/>
                    </a:srgbClr>
                  </a:outerShdw>
                </a:effectLst>
                <a:cs typeface="DecoType Naskh" pitchFamily="2" charset="-78"/>
              </a:rPr>
              <a:t>ليه العملاء أو يحولون إليه من الجهات والهيئات المختلفة، لتلقى نوعًا من المساعدة يحتاجونها وتقدمها المؤسسة كجزء من </a:t>
            </a:r>
            <a:r>
              <a:rPr lang="ar-SA" sz="4200" b="1" dirty="0" smtClean="0">
                <a:effectLst>
                  <a:outerShdw blurRad="38100" dist="38100" dir="2700000" algn="tl">
                    <a:srgbClr val="000000">
                      <a:alpha val="43137"/>
                    </a:srgbClr>
                  </a:outerShdw>
                </a:effectLst>
                <a:cs typeface="DecoType Naskh" pitchFamily="2" charset="-78"/>
              </a:rPr>
              <a:t>خدماتها.</a:t>
            </a:r>
            <a:endParaRPr lang="ar-SA" sz="42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04655521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5232" y="1600200"/>
            <a:ext cx="7643192" cy="4525963"/>
          </a:xfrm>
        </p:spPr>
        <p:txBody>
          <a:bodyPr>
            <a:noAutofit/>
          </a:bodyPr>
          <a:lstStyle/>
          <a:p>
            <a:pPr marL="0" lvl="0" indent="0" algn="just">
              <a:buNone/>
            </a:pPr>
            <a:r>
              <a:rPr lang="ar-SA" sz="3600" b="1" dirty="0">
                <a:solidFill>
                  <a:srgbClr val="7030A0"/>
                </a:solidFill>
                <a:effectLst>
                  <a:outerShdw blurRad="38100" dist="38100" dir="2700000" algn="tl">
                    <a:srgbClr val="000000">
                      <a:alpha val="43137"/>
                    </a:srgbClr>
                  </a:outerShdw>
                </a:effectLst>
                <a:cs typeface="DecoType Naskh" pitchFamily="2" charset="-78"/>
              </a:rPr>
              <a:t>ب - </a:t>
            </a:r>
            <a:r>
              <a:rPr lang="ar-EG" sz="3600" b="1" dirty="0">
                <a:solidFill>
                  <a:srgbClr val="7030A0"/>
                </a:solidFill>
                <a:effectLst>
                  <a:outerShdw blurRad="38100" dist="38100" dir="2700000" algn="tl">
                    <a:srgbClr val="000000">
                      <a:alpha val="43137"/>
                    </a:srgbClr>
                  </a:outerShdw>
                </a:effectLst>
                <a:cs typeface="DecoType Naskh" pitchFamily="2" charset="-78"/>
              </a:rPr>
              <a:t>تصنيفات المؤسسات الاجتماعية .</a:t>
            </a:r>
            <a:endParaRPr lang="en-US" sz="3600" b="1" dirty="0">
              <a:solidFill>
                <a:srgbClr val="7030A0"/>
              </a:solidFill>
              <a:effectLst>
                <a:outerShdw blurRad="38100" dist="38100" dir="2700000" algn="tl">
                  <a:srgbClr val="000000">
                    <a:alpha val="43137"/>
                  </a:srgbClr>
                </a:outerShdw>
              </a:effectLst>
              <a:cs typeface="DecoType Naskh" pitchFamily="2" charset="-78"/>
            </a:endParaRPr>
          </a:p>
          <a:p>
            <a:pPr algn="just"/>
            <a:r>
              <a:rPr lang="ar-SA" sz="3600" b="1" dirty="0">
                <a:effectLst>
                  <a:outerShdw blurRad="38100" dist="38100" dir="2700000" algn="tl">
                    <a:srgbClr val="000000">
                      <a:alpha val="43137"/>
                    </a:srgbClr>
                  </a:outerShdw>
                </a:effectLst>
                <a:cs typeface="DecoType Naskh" pitchFamily="2" charset="-78"/>
              </a:rPr>
              <a:t> تعددت تصنيفات المؤسسات الاجتماعية  على النحو التالي: </a:t>
            </a:r>
            <a:endParaRPr lang="en-US" sz="3600" b="1" dirty="0">
              <a:effectLst>
                <a:outerShdw blurRad="38100" dist="38100" dir="2700000" algn="tl">
                  <a:srgbClr val="000000">
                    <a:alpha val="43137"/>
                  </a:srgbClr>
                </a:outerShdw>
              </a:effectLst>
              <a:cs typeface="DecoType Naskh" pitchFamily="2" charset="-78"/>
            </a:endParaRPr>
          </a:p>
          <a:p>
            <a:pPr marL="0" indent="0" algn="just">
              <a:buNone/>
            </a:pPr>
            <a:r>
              <a:rPr lang="ar-SA" sz="3600" b="1" dirty="0">
                <a:solidFill>
                  <a:schemeClr val="accent6">
                    <a:lumMod val="75000"/>
                  </a:schemeClr>
                </a:solidFill>
                <a:effectLst>
                  <a:outerShdw blurRad="38100" dist="38100" dir="2700000" algn="tl">
                    <a:srgbClr val="000000">
                      <a:alpha val="43137"/>
                    </a:srgbClr>
                  </a:outerShdw>
                </a:effectLst>
                <a:cs typeface="DecoType Naskh" pitchFamily="2" charset="-78"/>
              </a:rPr>
              <a:t>1- </a:t>
            </a:r>
            <a:r>
              <a:rPr lang="ar-EG" sz="3600" b="1" dirty="0">
                <a:solidFill>
                  <a:schemeClr val="accent6">
                    <a:lumMod val="75000"/>
                  </a:schemeClr>
                </a:solidFill>
                <a:effectLst>
                  <a:outerShdw blurRad="38100" dist="38100" dir="2700000" algn="tl">
                    <a:srgbClr val="000000">
                      <a:alpha val="43137"/>
                    </a:srgbClr>
                  </a:outerShdw>
                </a:effectLst>
                <a:cs typeface="DecoType Naskh" pitchFamily="2" charset="-78"/>
              </a:rPr>
              <a:t>من حيث الهدف: </a:t>
            </a:r>
            <a:endParaRPr lang="en-US" sz="3600" b="1" dirty="0">
              <a:solidFill>
                <a:schemeClr val="accent6">
                  <a:lumMod val="75000"/>
                </a:schemeClr>
              </a:solidFill>
              <a:effectLst>
                <a:outerShdw blurRad="38100" dist="38100" dir="2700000" algn="tl">
                  <a:srgbClr val="000000">
                    <a:alpha val="43137"/>
                  </a:srgbClr>
                </a:outerShdw>
              </a:effectLst>
              <a:cs typeface="DecoType Naskh" pitchFamily="2" charset="-78"/>
            </a:endParaRPr>
          </a:p>
          <a:p>
            <a:pPr lvl="0" algn="just">
              <a:lnSpc>
                <a:spcPct val="150000"/>
              </a:lnSpc>
            </a:pPr>
            <a:r>
              <a:rPr lang="ar-SA" sz="3600" b="1" dirty="0">
                <a:solidFill>
                  <a:srgbClr val="FF0000"/>
                </a:solidFill>
                <a:effectLst>
                  <a:outerShdw blurRad="38100" dist="38100" dir="2700000" algn="tl">
                    <a:srgbClr val="000000">
                      <a:alpha val="43137"/>
                    </a:srgbClr>
                  </a:outerShdw>
                </a:effectLst>
                <a:cs typeface="DecoType Naskh" pitchFamily="2" charset="-78"/>
              </a:rPr>
              <a:t>مؤسسات أولية</a:t>
            </a:r>
            <a:r>
              <a:rPr lang="ar-EG" sz="3600" b="1" dirty="0">
                <a:effectLst>
                  <a:outerShdw blurRad="38100" dist="38100" dir="2700000" algn="tl">
                    <a:srgbClr val="000000">
                      <a:alpha val="43137"/>
                    </a:srgbClr>
                  </a:outerShdw>
                </a:effectLst>
                <a:cs typeface="DecoType Naskh" pitchFamily="2" charset="-78"/>
              </a:rPr>
              <a:t>: وهي تلك المؤسسات المتخصصة في الخدمة الاجتماعية </a:t>
            </a:r>
            <a:r>
              <a:rPr lang="ar-EG" sz="3600" b="1" dirty="0" smtClean="0">
                <a:effectLst>
                  <a:outerShdw blurRad="38100" dist="38100" dir="2700000" algn="tl">
                    <a:srgbClr val="000000">
                      <a:alpha val="43137"/>
                    </a:srgbClr>
                  </a:outerShdw>
                </a:effectLst>
                <a:cs typeface="DecoType Naskh" pitchFamily="2" charset="-78"/>
              </a:rPr>
              <a:t>مثل</a:t>
            </a:r>
            <a:r>
              <a:rPr lang="ar-SA" sz="3600" b="1" dirty="0" smtClean="0">
                <a:effectLst>
                  <a:outerShdw blurRad="38100" dist="38100" dir="2700000" algn="tl">
                    <a:srgbClr val="000000">
                      <a:alpha val="43137"/>
                    </a:srgbClr>
                  </a:outerShdw>
                </a:effectLst>
                <a:cs typeface="DecoType Naskh" pitchFamily="2" charset="-78"/>
              </a:rPr>
              <a:t> </a:t>
            </a:r>
            <a:r>
              <a:rPr lang="ar-SA" sz="3600" b="1" dirty="0">
                <a:effectLst>
                  <a:outerShdw blurRad="38100" dist="38100" dir="2700000" algn="tl">
                    <a:srgbClr val="000000">
                      <a:alpha val="43137"/>
                    </a:srgbClr>
                  </a:outerShdw>
                </a:effectLst>
                <a:cs typeface="DecoType Naskh" pitchFamily="2" charset="-78"/>
              </a:rPr>
              <a:t>مكاتب </a:t>
            </a:r>
            <a:r>
              <a:rPr lang="ar-SA" sz="3600" b="1" dirty="0" smtClean="0">
                <a:effectLst>
                  <a:outerShdw blurRad="38100" dist="38100" dir="2700000" algn="tl">
                    <a:srgbClr val="000000">
                      <a:alpha val="43137"/>
                    </a:srgbClr>
                  </a:outerShdw>
                </a:effectLst>
                <a:cs typeface="DecoType Naskh" pitchFamily="2" charset="-78"/>
              </a:rPr>
              <a:t>الخدمـة الاجتماعية، </a:t>
            </a:r>
            <a:r>
              <a:rPr lang="ar-SA" sz="3600" b="1" dirty="0">
                <a:effectLst>
                  <a:outerShdw blurRad="38100" dist="38100" dir="2700000" algn="tl">
                    <a:srgbClr val="000000">
                      <a:alpha val="43137"/>
                    </a:srgbClr>
                  </a:outerShdw>
                </a:effectLst>
                <a:cs typeface="DecoType Naskh" pitchFamily="2" charset="-78"/>
              </a:rPr>
              <a:t>مكاتب الضمان الاجتماعي للأحداث، مؤسسات رعاية أسر المسجونين</a:t>
            </a:r>
            <a:r>
              <a:rPr lang="ar-SA" sz="3600" b="1" dirty="0" smtClean="0">
                <a:effectLst>
                  <a:outerShdw blurRad="38100" dist="38100" dir="2700000" algn="tl">
                    <a:srgbClr val="000000">
                      <a:alpha val="43137"/>
                    </a:srgbClr>
                  </a:outerShdw>
                </a:effectLst>
                <a:cs typeface="DecoType Naskh" pitchFamily="2" charset="-78"/>
              </a:rPr>
              <a:t>.</a:t>
            </a:r>
            <a:endParaRPr lang="en-US"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395536" y="548680"/>
            <a:ext cx="8229600" cy="1143000"/>
          </a:xfrm>
        </p:spPr>
        <p:txBody>
          <a:bodyPr>
            <a:noAutofit/>
          </a:bodyPr>
          <a:lstStyle/>
          <a:p>
            <a:pPr>
              <a:lnSpc>
                <a:spcPct val="150000"/>
              </a:lnSpc>
              <a:spcBef>
                <a:spcPct val="20000"/>
              </a:spcBef>
            </a:pP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المؤسسة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الاجتماعية  كميدان للزيارات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176604861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5232" y="1600200"/>
            <a:ext cx="7643192" cy="4525963"/>
          </a:xfrm>
        </p:spPr>
        <p:txBody>
          <a:bodyPr>
            <a:noAutofit/>
          </a:bodyPr>
          <a:lstStyle/>
          <a:p>
            <a:pPr lvl="0" algn="just">
              <a:lnSpc>
                <a:spcPct val="16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rPr>
              <a:t>مؤسسات </a:t>
            </a:r>
            <a:r>
              <a:rPr lang="ar-SA" sz="3600" b="1" dirty="0">
                <a:solidFill>
                  <a:srgbClr val="FF0000"/>
                </a:solidFill>
                <a:effectLst>
                  <a:outerShdw blurRad="38100" dist="38100" dir="2700000" algn="tl">
                    <a:srgbClr val="000000">
                      <a:alpha val="43137"/>
                    </a:srgbClr>
                  </a:outerShdw>
                </a:effectLst>
                <a:cs typeface="DecoType Naskh" pitchFamily="2" charset="-78"/>
              </a:rPr>
              <a:t>ثانوية </a:t>
            </a:r>
            <a:r>
              <a:rPr lang="ar-EG" sz="3600" b="1" dirty="0">
                <a:effectLst>
                  <a:outerShdw blurRad="38100" dist="38100" dir="2700000" algn="tl">
                    <a:srgbClr val="000000">
                      <a:alpha val="43137"/>
                    </a:srgbClr>
                  </a:outerShdw>
                </a:effectLst>
                <a:cs typeface="DecoType Naskh" pitchFamily="2" charset="-78"/>
              </a:rPr>
              <a:t>: وهي </a:t>
            </a:r>
            <a:r>
              <a:rPr lang="ar-SA" sz="3600" b="1" dirty="0">
                <a:effectLst>
                  <a:outerShdw blurRad="38100" dist="38100" dir="2700000" algn="tl">
                    <a:srgbClr val="000000">
                      <a:alpha val="43137"/>
                    </a:srgbClr>
                  </a:outerShdw>
                </a:effectLst>
                <a:cs typeface="DecoType Naskh" pitchFamily="2" charset="-78"/>
              </a:rPr>
              <a:t>مؤسسات غير متخصصة في الخدمة الاجتماعية </a:t>
            </a:r>
            <a:r>
              <a:rPr lang="ar-SA" sz="3600" b="1" dirty="0" smtClean="0">
                <a:effectLst>
                  <a:outerShdw blurRad="38100" dist="38100" dir="2700000" algn="tl">
                    <a:srgbClr val="000000">
                      <a:alpha val="43137"/>
                    </a:srgbClr>
                  </a:outerShdw>
                </a:effectLst>
                <a:cs typeface="DecoType Naskh" pitchFamily="2" charset="-78"/>
              </a:rPr>
              <a:t>مثل </a:t>
            </a:r>
            <a:r>
              <a:rPr lang="ar-SA" sz="3600" b="1" dirty="0">
                <a:effectLst>
                  <a:outerShdw blurRad="38100" dist="38100" dir="2700000" algn="tl">
                    <a:srgbClr val="000000">
                      <a:alpha val="43137"/>
                    </a:srgbClr>
                  </a:outerShdw>
                </a:effectLst>
                <a:cs typeface="DecoType Naskh" pitchFamily="2" charset="-78"/>
              </a:rPr>
              <a:t>المدارس، المستشفيات ، المصانع ، العيادات النفسية </a:t>
            </a:r>
            <a:r>
              <a:rPr lang="ar-SA" sz="3600" b="1" dirty="0" smtClean="0">
                <a:effectLst>
                  <a:outerShdw blurRad="38100" dist="38100" dir="2700000" algn="tl">
                    <a:srgbClr val="000000">
                      <a:alpha val="43137"/>
                    </a:srgbClr>
                  </a:outerShdw>
                </a:effectLst>
                <a:cs typeface="DecoType Naskh" pitchFamily="2" charset="-78"/>
              </a:rPr>
              <a:t>.  </a:t>
            </a:r>
            <a:endParaRPr lang="en-US"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395536" y="548680"/>
            <a:ext cx="8229600" cy="1143000"/>
          </a:xfrm>
        </p:spPr>
        <p:txBody>
          <a:bodyPr>
            <a:noAutofit/>
          </a:bodyPr>
          <a:lstStyle/>
          <a:p>
            <a:pPr>
              <a:lnSpc>
                <a:spcPct val="150000"/>
              </a:lnSpc>
              <a:spcBef>
                <a:spcPct val="20000"/>
              </a:spcBef>
            </a:pP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المؤسسة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الاجتماعية  كميدان للزيارات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253891638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5232" y="1600200"/>
            <a:ext cx="7643192" cy="4525963"/>
          </a:xfrm>
        </p:spPr>
        <p:txBody>
          <a:bodyPr>
            <a:normAutofit/>
          </a:bodyPr>
          <a:lstStyle/>
          <a:p>
            <a:pPr marL="0" indent="0" algn="just">
              <a:lnSpc>
                <a:spcPct val="150000"/>
              </a:lnSpc>
              <a:buNone/>
            </a:pPr>
            <a:r>
              <a:rPr lang="ar-EG" sz="3600" b="1" dirty="0">
                <a:solidFill>
                  <a:schemeClr val="accent6">
                    <a:lumMod val="75000"/>
                  </a:schemeClr>
                </a:solidFill>
                <a:effectLst>
                  <a:outerShdw blurRad="38100" dist="38100" dir="2700000" algn="tl">
                    <a:srgbClr val="000000">
                      <a:alpha val="43137"/>
                    </a:srgbClr>
                  </a:outerShdw>
                </a:effectLst>
                <a:cs typeface="DecoType Naskh" pitchFamily="2" charset="-78"/>
              </a:rPr>
              <a:t>2- من حيث تبعيتها:</a:t>
            </a:r>
            <a:endParaRPr lang="en-US" sz="3600" b="1" dirty="0">
              <a:solidFill>
                <a:schemeClr val="accent6">
                  <a:lumMod val="75000"/>
                </a:schemeClr>
              </a:solidFill>
              <a:effectLst>
                <a:outerShdw blurRad="38100" dist="38100" dir="2700000" algn="tl">
                  <a:srgbClr val="000000">
                    <a:alpha val="43137"/>
                  </a:srgbClr>
                </a:outerShdw>
              </a:effectLst>
              <a:cs typeface="DecoType Naskh" pitchFamily="2" charset="-78"/>
            </a:endParaRPr>
          </a:p>
          <a:p>
            <a:pPr lvl="0" algn="just">
              <a:lnSpc>
                <a:spcPct val="150000"/>
              </a:lnSpc>
            </a:pPr>
            <a:r>
              <a:rPr lang="ar-SA" sz="3600" b="1" dirty="0">
                <a:solidFill>
                  <a:srgbClr val="FF0000"/>
                </a:solidFill>
                <a:effectLst>
                  <a:outerShdw blurRad="38100" dist="38100" dir="2700000" algn="tl">
                    <a:srgbClr val="000000">
                      <a:alpha val="43137"/>
                    </a:srgbClr>
                  </a:outerShdw>
                </a:effectLst>
                <a:cs typeface="DecoType Naskh" pitchFamily="2" charset="-78"/>
              </a:rPr>
              <a:t>مؤسسات حكومية</a:t>
            </a:r>
            <a:r>
              <a:rPr lang="ar-SA" sz="3600" b="1" dirty="0">
                <a:effectLst>
                  <a:outerShdw blurRad="38100" dist="38100" dir="2700000" algn="tl">
                    <a:srgbClr val="000000">
                      <a:alpha val="43137"/>
                    </a:srgbClr>
                  </a:outerShdw>
                </a:effectLst>
                <a:cs typeface="DecoType Naskh" pitchFamily="2" charset="-78"/>
              </a:rPr>
              <a:t>: وهي مؤسسات تمولها وتدير شئونها الدولة ذاتها مثل وحدة الضمان الاجتماعي </a:t>
            </a:r>
            <a:r>
              <a:rPr lang="ar-EG" sz="3600" b="1" dirty="0">
                <a:effectLst>
                  <a:outerShdw blurRad="38100" dist="38100" dir="2700000" algn="tl">
                    <a:srgbClr val="000000">
                      <a:alpha val="43137"/>
                    </a:srgbClr>
                  </a:outerShdw>
                </a:effectLst>
                <a:cs typeface="DecoType Naskh" pitchFamily="2" charset="-78"/>
              </a:rPr>
              <a:t>، </a:t>
            </a:r>
            <a:r>
              <a:rPr lang="ar-SA" sz="3600" b="1" dirty="0">
                <a:effectLst>
                  <a:outerShdw blurRad="38100" dist="38100" dir="2700000" algn="tl">
                    <a:srgbClr val="000000">
                      <a:alpha val="43137"/>
                    </a:srgbClr>
                  </a:outerShdw>
                </a:effectLst>
                <a:cs typeface="DecoType Naskh" pitchFamily="2" charset="-78"/>
              </a:rPr>
              <a:t>المستشفيات الحكومية.</a:t>
            </a:r>
            <a:endParaRPr lang="en-US" sz="3600" b="1" dirty="0">
              <a:effectLst>
                <a:outerShdw blurRad="38100" dist="38100" dir="2700000" algn="tl">
                  <a:srgbClr val="000000">
                    <a:alpha val="43137"/>
                  </a:srgbClr>
                </a:outerShdw>
              </a:effectLst>
              <a:cs typeface="DecoType Naskh" pitchFamily="2" charset="-78"/>
            </a:endParaRPr>
          </a:p>
          <a:p>
            <a:endParaRPr lang="ar-SA" dirty="0"/>
          </a:p>
        </p:txBody>
      </p:sp>
      <p:sp>
        <p:nvSpPr>
          <p:cNvPr id="4" name="Title 1"/>
          <p:cNvSpPr>
            <a:spLocks noGrp="1"/>
          </p:cNvSpPr>
          <p:nvPr>
            <p:ph type="title"/>
          </p:nvPr>
        </p:nvSpPr>
        <p:spPr>
          <a:xfrm>
            <a:off x="467544" y="692696"/>
            <a:ext cx="8229600" cy="1143000"/>
          </a:xfrm>
        </p:spPr>
        <p:txBody>
          <a:bodyPr>
            <a:noAutofit/>
          </a:bodyPr>
          <a:lstStyle/>
          <a:p>
            <a:pPr>
              <a:lnSpc>
                <a:spcPct val="150000"/>
              </a:lnSpc>
              <a:spcBef>
                <a:spcPct val="20000"/>
              </a:spcBef>
            </a:pP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المؤسسة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الاجتماعية  كميدان للزيارات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293366442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5232" y="1711349"/>
            <a:ext cx="7643192" cy="4525963"/>
          </a:xfrm>
        </p:spPr>
        <p:txBody>
          <a:bodyPr>
            <a:normAutofit/>
          </a:bodyPr>
          <a:lstStyle/>
          <a:p>
            <a:pPr algn="just">
              <a:lnSpc>
                <a:spcPct val="15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rPr>
              <a:t>مؤسسات </a:t>
            </a:r>
            <a:r>
              <a:rPr lang="ar-SA" sz="3600" b="1" dirty="0">
                <a:solidFill>
                  <a:srgbClr val="FF0000"/>
                </a:solidFill>
                <a:effectLst>
                  <a:outerShdw blurRad="38100" dist="38100" dir="2700000" algn="tl">
                    <a:srgbClr val="000000">
                      <a:alpha val="43137"/>
                    </a:srgbClr>
                  </a:outerShdw>
                </a:effectLst>
                <a:cs typeface="DecoType Naskh" pitchFamily="2" charset="-78"/>
              </a:rPr>
              <a:t>أهلية</a:t>
            </a:r>
            <a:r>
              <a:rPr lang="ar-SA" sz="3600" b="1" dirty="0">
                <a:effectLst>
                  <a:outerShdw blurRad="38100" dist="38100" dir="2700000" algn="tl">
                    <a:srgbClr val="000000">
                      <a:alpha val="43137"/>
                    </a:srgbClr>
                  </a:outerShdw>
                </a:effectLst>
                <a:cs typeface="DecoType Naskh" pitchFamily="2" charset="-78"/>
              </a:rPr>
              <a:t>: وهي مؤسسات لا تخضع مباشرة لإشراف </a:t>
            </a:r>
            <a:r>
              <a:rPr lang="ar-SA" sz="3600" b="1" dirty="0" smtClean="0">
                <a:effectLst>
                  <a:outerShdw blurRad="38100" dist="38100" dir="2700000" algn="tl">
                    <a:srgbClr val="000000">
                      <a:alpha val="43137"/>
                    </a:srgbClr>
                  </a:outerShdw>
                </a:effectLst>
                <a:cs typeface="DecoType Naskh" pitchFamily="2" charset="-78"/>
              </a:rPr>
              <a:t>الدولة، </a:t>
            </a:r>
            <a:r>
              <a:rPr lang="ar-SA" sz="3600" b="1" dirty="0">
                <a:effectLst>
                  <a:outerShdw blurRad="38100" dist="38100" dir="2700000" algn="tl">
                    <a:srgbClr val="000000">
                      <a:alpha val="43137"/>
                    </a:srgbClr>
                  </a:outerShdw>
                </a:effectLst>
                <a:cs typeface="DecoType Naskh" pitchFamily="2" charset="-78"/>
              </a:rPr>
              <a:t>بل تمول وتدار من الأهالي أنفسهم في هيئة جماعات تطوعية مثل جمعية رعاية مرضى السرطان، جمعية رعاية الأيتام، جمعية مرضى الفشل </a:t>
            </a:r>
            <a:r>
              <a:rPr lang="ar-SA" sz="3600" b="1" dirty="0" smtClean="0">
                <a:effectLst>
                  <a:outerShdw blurRad="38100" dist="38100" dir="2700000" algn="tl">
                    <a:srgbClr val="000000">
                      <a:alpha val="43137"/>
                    </a:srgbClr>
                  </a:outerShdw>
                </a:effectLst>
                <a:cs typeface="DecoType Naskh" pitchFamily="2" charset="-78"/>
              </a:rPr>
              <a:t>الكلوي.</a:t>
            </a:r>
            <a:endParaRPr lang="ar-SA" sz="3600" b="1" dirty="0">
              <a:effectLst>
                <a:outerShdw blurRad="38100" dist="38100" dir="2700000" algn="tl">
                  <a:srgbClr val="000000">
                    <a:alpha val="43137"/>
                  </a:srgbClr>
                </a:outerShdw>
              </a:effectLst>
              <a:cs typeface="DecoType Naskh" pitchFamily="2" charset="-78"/>
            </a:endParaRPr>
          </a:p>
          <a:p>
            <a:endParaRPr lang="ar-SA" dirty="0"/>
          </a:p>
        </p:txBody>
      </p:sp>
      <p:sp>
        <p:nvSpPr>
          <p:cNvPr id="4" name="Title 1"/>
          <p:cNvSpPr>
            <a:spLocks noGrp="1"/>
          </p:cNvSpPr>
          <p:nvPr>
            <p:ph type="title"/>
          </p:nvPr>
        </p:nvSpPr>
        <p:spPr>
          <a:xfrm>
            <a:off x="467544" y="692696"/>
            <a:ext cx="8229600" cy="1143000"/>
          </a:xfrm>
        </p:spPr>
        <p:txBody>
          <a:bodyPr>
            <a:noAutofit/>
          </a:bodyPr>
          <a:lstStyle/>
          <a:p>
            <a:pPr>
              <a:lnSpc>
                <a:spcPct val="150000"/>
              </a:lnSpc>
              <a:spcBef>
                <a:spcPct val="20000"/>
              </a:spcBef>
            </a:pP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المؤسسة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الاجتماعية  كميدان للزيارات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282917153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7240" y="1600200"/>
            <a:ext cx="7499176" cy="4525963"/>
          </a:xfrm>
        </p:spPr>
        <p:txBody>
          <a:bodyPr>
            <a:noAutofit/>
          </a:bodyPr>
          <a:lstStyle/>
          <a:p>
            <a:pPr lvl="0" algn="just">
              <a:lnSpc>
                <a:spcPct val="170000"/>
              </a:lnSpc>
            </a:pPr>
            <a:r>
              <a:rPr lang="ar-SA" sz="3600" b="1" dirty="0">
                <a:solidFill>
                  <a:srgbClr val="FF0000"/>
                </a:solidFill>
                <a:effectLst>
                  <a:outerShdw blurRad="38100" dist="38100" dir="2700000" algn="tl">
                    <a:srgbClr val="000000">
                      <a:alpha val="43137"/>
                    </a:srgbClr>
                  </a:outerShdw>
                </a:effectLst>
                <a:cs typeface="DecoType Naskh" pitchFamily="2" charset="-78"/>
              </a:rPr>
              <a:t>مؤسسات شبه حكومية</a:t>
            </a:r>
            <a:r>
              <a:rPr lang="ar-SA" sz="3600" b="1" dirty="0">
                <a:effectLst>
                  <a:outerShdw blurRad="38100" dist="38100" dir="2700000" algn="tl">
                    <a:srgbClr val="000000">
                      <a:alpha val="43137"/>
                    </a:srgbClr>
                  </a:outerShdw>
                </a:effectLst>
                <a:cs typeface="DecoType Naskh" pitchFamily="2" charset="-78"/>
              </a:rPr>
              <a:t>: وهي مؤسسات تتقاسم فيها كل من الدولة والتنظيمات الأهلية سواء في إدارتها أو تمويلها أو الإشراف الفني عليها مثل الندوة العالمية لرعاية الشباب ، مركز الأميرة جواهر. </a:t>
            </a:r>
            <a:endParaRPr lang="en-US"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67544" y="620688"/>
            <a:ext cx="8229600" cy="1143000"/>
          </a:xfrm>
        </p:spPr>
        <p:txBody>
          <a:bodyPr>
            <a:noAutofit/>
          </a:bodyPr>
          <a:lstStyle/>
          <a:p>
            <a:pPr>
              <a:lnSpc>
                <a:spcPct val="150000"/>
              </a:lnSpc>
              <a:spcBef>
                <a:spcPct val="20000"/>
              </a:spcBef>
            </a:pP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المؤسسة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الاجتماعية  كميدان للزيارات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238709255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7240" y="1600200"/>
            <a:ext cx="7499176" cy="4525963"/>
          </a:xfrm>
        </p:spPr>
        <p:txBody>
          <a:bodyPr>
            <a:noAutofit/>
          </a:bodyPr>
          <a:lstStyle/>
          <a:p>
            <a:pPr lvl="0" algn="just">
              <a:lnSpc>
                <a:spcPct val="170000"/>
              </a:lnSpc>
            </a:pPr>
            <a:r>
              <a:rPr lang="ar-SA" sz="3600" b="1" dirty="0" smtClean="0">
                <a:solidFill>
                  <a:srgbClr val="FF0000"/>
                </a:solidFill>
                <a:effectLst>
                  <a:outerShdw blurRad="38100" dist="38100" dir="2700000" algn="tl">
                    <a:srgbClr val="000000">
                      <a:alpha val="43137"/>
                    </a:srgbClr>
                  </a:outerShdw>
                </a:effectLst>
                <a:cs typeface="DecoType Naskh" pitchFamily="2" charset="-78"/>
              </a:rPr>
              <a:t>مؤسسات </a:t>
            </a:r>
            <a:r>
              <a:rPr lang="ar-SA" sz="3600" b="1" dirty="0">
                <a:solidFill>
                  <a:srgbClr val="FF0000"/>
                </a:solidFill>
                <a:effectLst>
                  <a:outerShdw blurRad="38100" dist="38100" dir="2700000" algn="tl">
                    <a:srgbClr val="000000">
                      <a:alpha val="43137"/>
                    </a:srgbClr>
                  </a:outerShdw>
                </a:effectLst>
                <a:cs typeface="DecoType Naskh" pitchFamily="2" charset="-78"/>
              </a:rPr>
              <a:t>دولية</a:t>
            </a:r>
            <a:r>
              <a:rPr lang="ar-SA" sz="3600" b="1" dirty="0">
                <a:effectLst>
                  <a:outerShdw blurRad="38100" dist="38100" dir="2700000" algn="tl">
                    <a:srgbClr val="000000">
                      <a:alpha val="43137"/>
                    </a:srgbClr>
                  </a:outerShdw>
                </a:effectLst>
                <a:cs typeface="DecoType Naskh" pitchFamily="2" charset="-78"/>
              </a:rPr>
              <a:t>: وهي المؤسسات المرتبطة بالرفاهية الاجتماعية </a:t>
            </a:r>
            <a:r>
              <a:rPr lang="ar-SA" sz="3600" b="1" dirty="0" smtClean="0">
                <a:effectLst>
                  <a:outerShdw blurRad="38100" dist="38100" dir="2700000" algn="tl">
                    <a:srgbClr val="000000">
                      <a:alpha val="43137"/>
                    </a:srgbClr>
                  </a:outerShdw>
                </a:effectLst>
                <a:cs typeface="DecoType Naskh" pitchFamily="2" charset="-78"/>
              </a:rPr>
              <a:t>حيث </a:t>
            </a:r>
            <a:r>
              <a:rPr lang="ar-SA" sz="3600" b="1" dirty="0">
                <a:effectLst>
                  <a:outerShdw blurRad="38100" dist="38100" dir="2700000" algn="tl">
                    <a:srgbClr val="000000">
                      <a:alpha val="43137"/>
                    </a:srgbClr>
                  </a:outerShdw>
                </a:effectLst>
                <a:cs typeface="DecoType Naskh" pitchFamily="2" charset="-78"/>
              </a:rPr>
              <a:t>تمثل الخدمة الاجتماعية </a:t>
            </a:r>
            <a:r>
              <a:rPr lang="ar-SA" sz="3600" b="1" dirty="0" smtClean="0">
                <a:effectLst>
                  <a:outerShdw blurRad="38100" dist="38100" dir="2700000" algn="tl">
                    <a:srgbClr val="000000">
                      <a:alpha val="43137"/>
                    </a:srgbClr>
                  </a:outerShdw>
                </a:effectLst>
                <a:cs typeface="DecoType Naskh" pitchFamily="2" charset="-78"/>
              </a:rPr>
              <a:t>دوراً </a:t>
            </a:r>
            <a:r>
              <a:rPr lang="ar-SA" sz="3600" b="1" dirty="0">
                <a:effectLst>
                  <a:outerShdw blurRad="38100" dist="38100" dir="2700000" algn="tl">
                    <a:srgbClr val="000000">
                      <a:alpha val="43137"/>
                    </a:srgbClr>
                  </a:outerShdw>
                </a:effectLst>
                <a:cs typeface="DecoType Naskh" pitchFamily="2" charset="-78"/>
              </a:rPr>
              <a:t>هاماً في أنشطتها مثل منظمات هيئة الأمم المتحدة ، هيئة </a:t>
            </a:r>
            <a:r>
              <a:rPr lang="ar-SA" sz="3600" b="1" dirty="0" smtClean="0">
                <a:effectLst>
                  <a:outerShdw blurRad="38100" dist="38100" dir="2700000" algn="tl">
                    <a:srgbClr val="000000">
                      <a:alpha val="43137"/>
                    </a:srgbClr>
                  </a:outerShdw>
                </a:effectLst>
                <a:cs typeface="DecoType Naskh" pitchFamily="2" charset="-78"/>
              </a:rPr>
              <a:t>اليونيسيف، </a:t>
            </a:r>
            <a:r>
              <a:rPr lang="ar-SA" sz="3600" b="1" dirty="0">
                <a:effectLst>
                  <a:outerShdw blurRad="38100" dist="38100" dir="2700000" algn="tl">
                    <a:srgbClr val="000000">
                      <a:alpha val="43137"/>
                    </a:srgbClr>
                  </a:outerShdw>
                </a:effectLst>
                <a:cs typeface="DecoType Naskh" pitchFamily="2" charset="-78"/>
              </a:rPr>
              <a:t>هيئة اليونسكو. </a:t>
            </a:r>
            <a:endParaRPr lang="en-US"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67544" y="620688"/>
            <a:ext cx="8229600" cy="1143000"/>
          </a:xfrm>
        </p:spPr>
        <p:txBody>
          <a:bodyPr>
            <a:noAutofit/>
          </a:bodyPr>
          <a:lstStyle/>
          <a:p>
            <a:pPr>
              <a:lnSpc>
                <a:spcPct val="150000"/>
              </a:lnSpc>
              <a:spcBef>
                <a:spcPct val="20000"/>
              </a:spcBef>
            </a:pP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المؤسسة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الاجتماعية  كميدان للزيارات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235019342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7240" y="1600200"/>
            <a:ext cx="7499176" cy="4525963"/>
          </a:xfrm>
        </p:spPr>
        <p:txBody>
          <a:bodyPr>
            <a:noAutofit/>
          </a:bodyPr>
          <a:lstStyle/>
          <a:p>
            <a:pPr marL="0" indent="0" algn="just">
              <a:lnSpc>
                <a:spcPct val="170000"/>
              </a:lnSpc>
              <a:buNone/>
            </a:pPr>
            <a:r>
              <a:rPr lang="ar-EG" sz="3600" b="1" dirty="0" smtClean="0">
                <a:solidFill>
                  <a:schemeClr val="accent6">
                    <a:lumMod val="75000"/>
                  </a:schemeClr>
                </a:solidFill>
                <a:effectLst>
                  <a:outerShdw blurRad="38100" dist="38100" dir="2700000" algn="tl">
                    <a:srgbClr val="000000">
                      <a:alpha val="43137"/>
                    </a:srgbClr>
                  </a:outerShdw>
                </a:effectLst>
                <a:cs typeface="DecoType Naskh" pitchFamily="2" charset="-78"/>
              </a:rPr>
              <a:t>3- </a:t>
            </a:r>
            <a:r>
              <a:rPr lang="ar-EG" sz="3600" b="1" dirty="0">
                <a:solidFill>
                  <a:schemeClr val="accent6">
                    <a:lumMod val="75000"/>
                  </a:schemeClr>
                </a:solidFill>
                <a:effectLst>
                  <a:outerShdw blurRad="38100" dist="38100" dir="2700000" algn="tl">
                    <a:srgbClr val="000000">
                      <a:alpha val="43137"/>
                    </a:srgbClr>
                  </a:outerShdw>
                </a:effectLst>
                <a:cs typeface="DecoType Naskh" pitchFamily="2" charset="-78"/>
              </a:rPr>
              <a:t>من حيث مجال خدماتها:</a:t>
            </a:r>
            <a:endParaRPr lang="en-US" sz="3600" b="1" dirty="0">
              <a:solidFill>
                <a:schemeClr val="accent6">
                  <a:lumMod val="75000"/>
                </a:schemeClr>
              </a:solidFill>
              <a:effectLst>
                <a:outerShdw blurRad="38100" dist="38100" dir="2700000" algn="tl">
                  <a:srgbClr val="000000">
                    <a:alpha val="43137"/>
                  </a:srgbClr>
                </a:outerShdw>
              </a:effectLst>
              <a:cs typeface="DecoType Naskh" pitchFamily="2" charset="-78"/>
            </a:endParaRPr>
          </a:p>
          <a:p>
            <a:pPr algn="just">
              <a:lnSpc>
                <a:spcPct val="170000"/>
              </a:lnSpc>
            </a:pPr>
            <a:r>
              <a:rPr lang="ar-EG" sz="3600" b="1" dirty="0">
                <a:effectLst>
                  <a:outerShdw blurRad="38100" dist="38100" dir="2700000" algn="tl">
                    <a:srgbClr val="000000">
                      <a:alpha val="43137"/>
                    </a:srgbClr>
                  </a:outerShdw>
                </a:effectLst>
                <a:cs typeface="DecoType Naskh" pitchFamily="2" charset="-78"/>
              </a:rPr>
              <a:t>يمكن تصنيف المؤسسات الاجتماعية  حسب مجال خدماتها الأساسية مثل مؤسسات رعاية الأسرة أو الطفولة أو الأحداث أو رعاية المرضى أو أصحاب </a:t>
            </a:r>
            <a:r>
              <a:rPr lang="ar-EG" sz="3600" b="1" dirty="0" smtClean="0">
                <a:effectLst>
                  <a:outerShdw blurRad="38100" dist="38100" dir="2700000" algn="tl">
                    <a:srgbClr val="000000">
                      <a:alpha val="43137"/>
                    </a:srgbClr>
                  </a:outerShdw>
                </a:effectLst>
                <a:cs typeface="DecoType Naskh" pitchFamily="2" charset="-78"/>
              </a:rPr>
              <a:t>العاهات</a:t>
            </a:r>
            <a:r>
              <a:rPr lang="ar-SA" sz="3600" b="1" dirty="0" smtClean="0">
                <a:effectLst>
                  <a:outerShdw blurRad="38100" dist="38100" dir="2700000" algn="tl">
                    <a:srgbClr val="000000">
                      <a:alpha val="43137"/>
                    </a:srgbClr>
                  </a:outerShdw>
                </a:effectLst>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67544" y="620688"/>
            <a:ext cx="8229600" cy="1143000"/>
          </a:xfrm>
        </p:spPr>
        <p:txBody>
          <a:bodyPr>
            <a:noAutofit/>
          </a:bodyPr>
          <a:lstStyle/>
          <a:p>
            <a:pPr>
              <a:lnSpc>
                <a:spcPct val="150000"/>
              </a:lnSpc>
              <a:spcBef>
                <a:spcPct val="20000"/>
              </a:spcBef>
            </a:pP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المؤسسة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الاجتماعية  كميدان للزيارات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235019342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600200"/>
            <a:ext cx="7560840" cy="4525963"/>
          </a:xfrm>
        </p:spPr>
        <p:txBody>
          <a:bodyPr>
            <a:noAutofit/>
          </a:bodyPr>
          <a:lstStyle/>
          <a:p>
            <a:pPr marL="0" indent="0" algn="just">
              <a:lnSpc>
                <a:spcPct val="150000"/>
              </a:lnSpc>
              <a:buNone/>
            </a:pPr>
            <a:r>
              <a:rPr lang="ar-SA" sz="3600" b="1" dirty="0">
                <a:solidFill>
                  <a:srgbClr val="7030A0"/>
                </a:solidFill>
                <a:effectLst>
                  <a:outerShdw blurRad="38100" dist="38100" dir="2700000" algn="tl">
                    <a:srgbClr val="000000">
                      <a:alpha val="43137"/>
                    </a:srgbClr>
                  </a:outerShdw>
                </a:effectLst>
                <a:cs typeface="DecoType Naskh" pitchFamily="2" charset="-78"/>
              </a:rPr>
              <a:t>ج- </a:t>
            </a:r>
            <a:r>
              <a:rPr lang="ar-EG" sz="3600" b="1" dirty="0">
                <a:solidFill>
                  <a:srgbClr val="7030A0"/>
                </a:solidFill>
                <a:effectLst>
                  <a:outerShdw blurRad="38100" dist="38100" dir="2700000" algn="tl">
                    <a:srgbClr val="000000">
                      <a:alpha val="43137"/>
                    </a:srgbClr>
                  </a:outerShdw>
                </a:effectLst>
                <a:cs typeface="DecoType Naskh" pitchFamily="2" charset="-78"/>
              </a:rPr>
              <a:t>الخصائص العامة للمؤسسات الاجتماعية </a:t>
            </a:r>
            <a:r>
              <a:rPr lang="ar-SA" sz="3600" b="1" dirty="0">
                <a:solidFill>
                  <a:srgbClr val="7030A0"/>
                </a:solidFill>
                <a:effectLst>
                  <a:outerShdw blurRad="38100" dist="38100" dir="2700000" algn="tl">
                    <a:srgbClr val="000000">
                      <a:alpha val="43137"/>
                    </a:srgbClr>
                  </a:outerShdw>
                </a:effectLst>
                <a:cs typeface="DecoType Naskh" pitchFamily="2" charset="-78"/>
              </a:rPr>
              <a:t>. </a:t>
            </a:r>
            <a:endParaRPr lang="en-US" sz="3600" b="1" dirty="0">
              <a:solidFill>
                <a:srgbClr val="7030A0"/>
              </a:solidFill>
              <a:effectLst>
                <a:outerShdw blurRad="38100" dist="38100" dir="2700000" algn="tl">
                  <a:srgbClr val="000000">
                    <a:alpha val="43137"/>
                  </a:srgbClr>
                </a:outerShdw>
              </a:effectLst>
              <a:cs typeface="DecoType Naskh" pitchFamily="2" charset="-78"/>
            </a:endParaRPr>
          </a:p>
          <a:p>
            <a:pPr marL="652463" indent="-379413" algn="just"/>
            <a:r>
              <a:rPr lang="ar-EG" sz="3600" b="1" dirty="0" smtClean="0">
                <a:effectLst>
                  <a:outerShdw blurRad="38100" dist="38100" dir="2700000" algn="tl">
                    <a:srgbClr val="000000">
                      <a:alpha val="43137"/>
                    </a:srgbClr>
                  </a:outerShdw>
                </a:effectLst>
                <a:cs typeface="DecoType Naskh" pitchFamily="2" charset="-78"/>
              </a:rPr>
              <a:t>ل</a:t>
            </a:r>
            <a:r>
              <a:rPr lang="ar-SA" sz="3600" b="1" dirty="0">
                <a:effectLst>
                  <a:outerShdw blurRad="38100" dist="38100" dir="2700000" algn="tl">
                    <a:srgbClr val="000000">
                      <a:alpha val="43137"/>
                    </a:srgbClr>
                  </a:outerShdw>
                </a:effectLst>
                <a:cs typeface="DecoType Naskh" pitchFamily="2" charset="-78"/>
              </a:rPr>
              <a:t>لمؤسسات الاجتماعية </a:t>
            </a:r>
            <a:r>
              <a:rPr lang="ar-EG" sz="3600" b="1" dirty="0" smtClean="0">
                <a:effectLst>
                  <a:outerShdw blurRad="38100" dist="38100" dir="2700000" algn="tl">
                    <a:srgbClr val="000000">
                      <a:alpha val="43137"/>
                    </a:srgbClr>
                  </a:outerShdw>
                </a:effectLst>
                <a:cs typeface="DecoType Naskh" pitchFamily="2" charset="-78"/>
              </a:rPr>
              <a:t>خصائص </a:t>
            </a:r>
            <a:r>
              <a:rPr lang="ar-SA" sz="3600" b="1" dirty="0">
                <a:effectLst>
                  <a:outerShdw blurRad="38100" dist="38100" dir="2700000" algn="tl">
                    <a:srgbClr val="000000">
                      <a:alpha val="43137"/>
                    </a:srgbClr>
                  </a:outerShdw>
                </a:effectLst>
                <a:cs typeface="DecoType Naskh" pitchFamily="2" charset="-78"/>
              </a:rPr>
              <a:t>متنوعة يمكن حصرها فيما يلي:- </a:t>
            </a:r>
            <a:endParaRPr lang="en-US" sz="3600" b="1" dirty="0">
              <a:effectLst>
                <a:outerShdw blurRad="38100" dist="38100" dir="2700000" algn="tl">
                  <a:srgbClr val="000000">
                    <a:alpha val="43137"/>
                  </a:srgbClr>
                </a:outerShdw>
              </a:effectLst>
              <a:cs typeface="DecoType Naskh" pitchFamily="2" charset="-78"/>
            </a:endParaRPr>
          </a:p>
          <a:p>
            <a:pPr marL="531813" lvl="0" indent="-450850" algn="just">
              <a:lnSpc>
                <a:spcPct val="160000"/>
              </a:lnSpc>
              <a:buNone/>
            </a:pPr>
            <a:r>
              <a:rPr lang="ar-SA" sz="3600" b="1" dirty="0" smtClean="0">
                <a:effectLst>
                  <a:outerShdw blurRad="38100" dist="38100" dir="2700000" algn="tl">
                    <a:srgbClr val="000000">
                      <a:alpha val="43137"/>
                    </a:srgbClr>
                  </a:outerShdw>
                </a:effectLst>
                <a:cs typeface="DecoType Naskh" pitchFamily="2" charset="-78"/>
              </a:rPr>
              <a:t>1- </a:t>
            </a:r>
            <a:r>
              <a:rPr lang="ar-SA" sz="3600" b="1" dirty="0">
                <a:effectLst>
                  <a:outerShdw blurRad="38100" dist="38100" dir="2700000" algn="tl">
                    <a:srgbClr val="000000">
                      <a:alpha val="43137"/>
                    </a:srgbClr>
                  </a:outerShdw>
                </a:effectLst>
                <a:cs typeface="DecoType Naskh" pitchFamily="2" charset="-78"/>
              </a:rPr>
              <a:t>المؤسسة الاجتماعية </a:t>
            </a:r>
            <a:r>
              <a:rPr lang="ar-SA" sz="3600" b="1" dirty="0" smtClean="0">
                <a:effectLst>
                  <a:outerShdw blurRad="38100" dist="38100" dir="2700000" algn="tl">
                    <a:srgbClr val="000000">
                      <a:alpha val="43137"/>
                    </a:srgbClr>
                  </a:outerShdw>
                </a:effectLst>
                <a:cs typeface="DecoType Naskh" pitchFamily="2" charset="-78"/>
              </a:rPr>
              <a:t>هي </a:t>
            </a:r>
            <a:r>
              <a:rPr lang="ar-SA" sz="3600" b="1" dirty="0">
                <a:effectLst>
                  <a:outerShdw blurRad="38100" dist="38100" dir="2700000" algn="tl">
                    <a:srgbClr val="000000">
                      <a:alpha val="43137"/>
                    </a:srgbClr>
                  </a:outerShdw>
                </a:effectLst>
                <a:cs typeface="DecoType Naskh" pitchFamily="2" charset="-78"/>
              </a:rPr>
              <a:t>مركز للتكامل الاجتماعي ومسئولية المجتمع لرفاهية أفراد</a:t>
            </a:r>
            <a:r>
              <a:rPr lang="ar-EG" sz="3600" b="1" dirty="0">
                <a:effectLst>
                  <a:outerShdw blurRad="38100" dist="38100" dir="2700000" algn="tl">
                    <a:srgbClr val="000000">
                      <a:alpha val="43137"/>
                    </a:srgbClr>
                  </a:outerShdw>
                </a:effectLst>
                <a:cs typeface="DecoType Naskh" pitchFamily="2" charset="-78"/>
              </a:rPr>
              <a:t>ه</a:t>
            </a:r>
            <a:r>
              <a:rPr lang="ar-SA" sz="3600" b="1" dirty="0" smtClean="0">
                <a:effectLst>
                  <a:outerShdw blurRad="38100" dist="38100" dir="2700000" algn="tl">
                    <a:srgbClr val="000000">
                      <a:alpha val="43137"/>
                    </a:srgbClr>
                  </a:outerShdw>
                </a:effectLst>
                <a:cs typeface="DecoType Naskh" pitchFamily="2" charset="-78"/>
              </a:rPr>
              <a:t>.</a:t>
            </a:r>
            <a:endParaRPr lang="en-US"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67544" y="620688"/>
            <a:ext cx="8229600" cy="1143000"/>
          </a:xfrm>
        </p:spPr>
        <p:txBody>
          <a:bodyPr>
            <a:noAutofit/>
          </a:bodyPr>
          <a:lstStyle/>
          <a:p>
            <a:pPr>
              <a:lnSpc>
                <a:spcPct val="150000"/>
              </a:lnSpc>
              <a:spcBef>
                <a:spcPct val="20000"/>
              </a:spcBef>
            </a:pP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المؤسسة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الاجتماعية  كميدان للزيارات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17561283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600200"/>
            <a:ext cx="7560840" cy="4525963"/>
          </a:xfrm>
        </p:spPr>
        <p:txBody>
          <a:bodyPr>
            <a:noAutofit/>
          </a:bodyPr>
          <a:lstStyle/>
          <a:p>
            <a:pPr marL="531813" lvl="0" indent="-450850" algn="just">
              <a:lnSpc>
                <a:spcPct val="160000"/>
              </a:lnSpc>
              <a:buNone/>
            </a:pPr>
            <a:r>
              <a:rPr lang="ar-SA" sz="3600" b="1" dirty="0" smtClean="0">
                <a:effectLst>
                  <a:outerShdw blurRad="38100" dist="38100" dir="2700000" algn="tl">
                    <a:srgbClr val="000000">
                      <a:alpha val="43137"/>
                    </a:srgbClr>
                  </a:outerShdw>
                </a:effectLst>
                <a:cs typeface="DecoType Naskh" pitchFamily="2" charset="-78"/>
              </a:rPr>
              <a:t>2- </a:t>
            </a:r>
            <a:r>
              <a:rPr lang="ar-SA" sz="3600" b="1" dirty="0">
                <a:effectLst>
                  <a:outerShdw blurRad="38100" dist="38100" dir="2700000" algn="tl">
                    <a:srgbClr val="000000">
                      <a:alpha val="43137"/>
                    </a:srgbClr>
                  </a:outerShdw>
                </a:effectLst>
                <a:cs typeface="DecoType Naskh" pitchFamily="2" charset="-78"/>
              </a:rPr>
              <a:t>لكل مؤسس</a:t>
            </a:r>
            <a:r>
              <a:rPr lang="ar-EG" sz="3600" b="1" dirty="0">
                <a:effectLst>
                  <a:outerShdw blurRad="38100" dist="38100" dir="2700000" algn="tl">
                    <a:srgbClr val="000000">
                      <a:alpha val="43137"/>
                    </a:srgbClr>
                  </a:outerShdw>
                </a:effectLst>
                <a:cs typeface="DecoType Naskh" pitchFamily="2" charset="-78"/>
              </a:rPr>
              <a:t>ة</a:t>
            </a:r>
            <a:r>
              <a:rPr lang="ar-SA" sz="3600" b="1" dirty="0">
                <a:effectLst>
                  <a:outerShdw blurRad="38100" dist="38100" dir="2700000" algn="tl">
                    <a:srgbClr val="000000">
                      <a:alpha val="43137"/>
                    </a:srgbClr>
                  </a:outerShdw>
                </a:effectLst>
                <a:cs typeface="DecoType Naskh" pitchFamily="2" charset="-78"/>
              </a:rPr>
              <a:t> فلسف</a:t>
            </a:r>
            <a:r>
              <a:rPr lang="ar-EG" sz="3600" b="1" dirty="0">
                <a:effectLst>
                  <a:outerShdw blurRad="38100" dist="38100" dir="2700000" algn="tl">
                    <a:srgbClr val="000000">
                      <a:alpha val="43137"/>
                    </a:srgbClr>
                  </a:outerShdw>
                </a:effectLst>
                <a:cs typeface="DecoType Naskh" pitchFamily="2" charset="-78"/>
              </a:rPr>
              <a:t>ة</a:t>
            </a:r>
            <a:r>
              <a:rPr lang="ar-SA" sz="3600" b="1" dirty="0">
                <a:effectLst>
                  <a:outerShdw blurRad="38100" dist="38100" dir="2700000" algn="tl">
                    <a:srgbClr val="000000">
                      <a:alpha val="43137"/>
                    </a:srgbClr>
                  </a:outerShdw>
                </a:effectLst>
                <a:cs typeface="DecoType Naskh" pitchFamily="2" charset="-78"/>
              </a:rPr>
              <a:t> ونظام أساس</a:t>
            </a:r>
            <a:r>
              <a:rPr lang="ar-EG" sz="3600" b="1" dirty="0">
                <a:effectLst>
                  <a:outerShdw blurRad="38100" dist="38100" dir="2700000" algn="tl">
                    <a:srgbClr val="000000">
                      <a:alpha val="43137"/>
                    </a:srgbClr>
                  </a:outerShdw>
                </a:effectLst>
                <a:cs typeface="DecoType Naskh" pitchFamily="2" charset="-78"/>
              </a:rPr>
              <a:t>ي</a:t>
            </a:r>
            <a:r>
              <a:rPr lang="ar-SA" sz="3600" b="1" dirty="0">
                <a:effectLst>
                  <a:outerShdw blurRad="38100" dist="38100" dir="2700000" algn="tl">
                    <a:srgbClr val="000000">
                      <a:alpha val="43137"/>
                    </a:srgbClr>
                  </a:outerShdw>
                </a:effectLst>
                <a:cs typeface="DecoType Naskh" pitchFamily="2" charset="-78"/>
              </a:rPr>
              <a:t> ولائحة تحدد أهدافها ونظام العمل بها والشروط التي تضعها لتقديم خدماتها الاجتماعية . </a:t>
            </a:r>
            <a:endParaRPr lang="en-US" sz="3600" b="1" dirty="0">
              <a:effectLst>
                <a:outerShdw blurRad="38100" dist="38100" dir="2700000" algn="tl">
                  <a:srgbClr val="000000">
                    <a:alpha val="43137"/>
                  </a:srgbClr>
                </a:outerShdw>
              </a:effectLst>
              <a:cs typeface="DecoType Naskh" pitchFamily="2" charset="-78"/>
            </a:endParaRPr>
          </a:p>
          <a:p>
            <a:pPr marL="531813" lvl="0" indent="-450850" algn="just">
              <a:lnSpc>
                <a:spcPct val="160000"/>
              </a:lnSpc>
              <a:buNone/>
            </a:pPr>
            <a:r>
              <a:rPr lang="ar-SA" sz="3600" b="1" dirty="0" smtClean="0">
                <a:effectLst>
                  <a:outerShdw blurRad="38100" dist="38100" dir="2700000" algn="tl">
                    <a:srgbClr val="000000">
                      <a:alpha val="43137"/>
                    </a:srgbClr>
                  </a:outerShdw>
                </a:effectLst>
                <a:cs typeface="DecoType Naskh" pitchFamily="2" charset="-78"/>
              </a:rPr>
              <a:t>3- </a:t>
            </a:r>
            <a:r>
              <a:rPr lang="ar-SA" sz="3600" b="1" dirty="0">
                <a:effectLst>
                  <a:outerShdw blurRad="38100" dist="38100" dir="2700000" algn="tl">
                    <a:srgbClr val="000000">
                      <a:alpha val="43137"/>
                    </a:srgbClr>
                  </a:outerShdw>
                </a:effectLst>
                <a:cs typeface="DecoType Naskh" pitchFamily="2" charset="-78"/>
              </a:rPr>
              <a:t>تضع كل </a:t>
            </a:r>
            <a:r>
              <a:rPr lang="ar-SA" sz="3600" b="1" dirty="0" smtClean="0">
                <a:effectLst>
                  <a:outerShdw blurRad="38100" dist="38100" dir="2700000" algn="tl">
                    <a:srgbClr val="000000">
                      <a:alpha val="43137"/>
                    </a:srgbClr>
                  </a:outerShdw>
                </a:effectLst>
                <a:cs typeface="DecoType Naskh" pitchFamily="2" charset="-78"/>
              </a:rPr>
              <a:t>مؤسسة برنامجــاً </a:t>
            </a:r>
            <a:r>
              <a:rPr lang="ar-SA" sz="3600" b="1" dirty="0">
                <a:effectLst>
                  <a:outerShdw blurRad="38100" dist="38100" dir="2700000" algn="tl">
                    <a:srgbClr val="000000">
                      <a:alpha val="43137"/>
                    </a:srgbClr>
                  </a:outerShdw>
                </a:effectLst>
                <a:cs typeface="DecoType Naskh" pitchFamily="2" charset="-78"/>
              </a:rPr>
              <a:t>معيناً لتحقيــــــق هدفها يتسم بالمرونة والكفاية</a:t>
            </a:r>
            <a:r>
              <a:rPr lang="ar-EG" sz="3600" b="1" dirty="0">
                <a:effectLst>
                  <a:outerShdw blurRad="38100" dist="38100" dir="2700000" algn="tl">
                    <a:srgbClr val="000000">
                      <a:alpha val="43137"/>
                    </a:srgbClr>
                  </a:outerShdw>
                </a:effectLst>
                <a:cs typeface="DecoType Naskh" pitchFamily="2" charset="-78"/>
              </a:rPr>
              <a:t>. </a:t>
            </a:r>
            <a:endParaRPr lang="en-US"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67544" y="620688"/>
            <a:ext cx="8229600" cy="1143000"/>
          </a:xfrm>
        </p:spPr>
        <p:txBody>
          <a:bodyPr>
            <a:noAutofit/>
          </a:bodyPr>
          <a:lstStyle/>
          <a:p>
            <a:pPr>
              <a:lnSpc>
                <a:spcPct val="150000"/>
              </a:lnSpc>
              <a:spcBef>
                <a:spcPct val="20000"/>
              </a:spcBef>
            </a:pP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المؤسسة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الاجتماعية  كميدان للزيارات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312732453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600200"/>
            <a:ext cx="7560840" cy="4525963"/>
          </a:xfrm>
        </p:spPr>
        <p:txBody>
          <a:bodyPr>
            <a:noAutofit/>
          </a:bodyPr>
          <a:lstStyle/>
          <a:p>
            <a:pPr marL="531813" lvl="0" indent="-450850" algn="just">
              <a:lnSpc>
                <a:spcPct val="160000"/>
              </a:lnSpc>
              <a:buNone/>
            </a:pPr>
            <a:r>
              <a:rPr lang="ar-SA" sz="3600" b="1" dirty="0" smtClean="0">
                <a:effectLst>
                  <a:outerShdw blurRad="38100" dist="38100" dir="2700000" algn="tl">
                    <a:srgbClr val="000000">
                      <a:alpha val="43137"/>
                    </a:srgbClr>
                  </a:outerShdw>
                </a:effectLst>
                <a:cs typeface="DecoType Naskh" pitchFamily="2" charset="-78"/>
              </a:rPr>
              <a:t>4- </a:t>
            </a:r>
            <a:r>
              <a:rPr lang="ar-SA" sz="3600" b="1" dirty="0">
                <a:effectLst>
                  <a:outerShdw blurRad="38100" dist="38100" dir="2700000" algn="tl">
                    <a:srgbClr val="000000">
                      <a:alpha val="43137"/>
                    </a:srgbClr>
                  </a:outerShdw>
                </a:effectLst>
                <a:cs typeface="DecoType Naskh" pitchFamily="2" charset="-78"/>
              </a:rPr>
              <a:t>يتم تمويل هذه المؤسسات أما من الدولة أو من الأهالي أو المنظمات الدولي</a:t>
            </a:r>
            <a:r>
              <a:rPr lang="ar-EG" sz="3600" b="1" dirty="0">
                <a:effectLst>
                  <a:outerShdw blurRad="38100" dist="38100" dir="2700000" algn="tl">
                    <a:srgbClr val="000000">
                      <a:alpha val="43137"/>
                    </a:srgbClr>
                  </a:outerShdw>
                </a:effectLst>
                <a:cs typeface="DecoType Naskh" pitchFamily="2" charset="-78"/>
              </a:rPr>
              <a:t>ة </a:t>
            </a:r>
            <a:r>
              <a:rPr lang="ar-SA" sz="3600" b="1" dirty="0">
                <a:effectLst>
                  <a:outerShdw blurRad="38100" dist="38100" dir="2700000" algn="tl">
                    <a:srgbClr val="000000">
                      <a:alpha val="43137"/>
                    </a:srgbClr>
                  </a:outerShdw>
                </a:effectLst>
                <a:cs typeface="DecoType Naskh" pitchFamily="2" charset="-78"/>
              </a:rPr>
              <a:t>أو من الهيئات جميعاً. </a:t>
            </a:r>
            <a:endParaRPr lang="ar-SA" sz="3600" b="1" dirty="0" smtClean="0">
              <a:effectLst>
                <a:outerShdw blurRad="38100" dist="38100" dir="2700000" algn="tl">
                  <a:srgbClr val="000000">
                    <a:alpha val="43137"/>
                  </a:srgbClr>
                </a:outerShdw>
              </a:effectLst>
              <a:cs typeface="DecoType Naskh" pitchFamily="2" charset="-78"/>
            </a:endParaRPr>
          </a:p>
          <a:p>
            <a:pPr marL="531813" indent="-450850" algn="just">
              <a:lnSpc>
                <a:spcPct val="160000"/>
              </a:lnSpc>
              <a:buNone/>
            </a:pPr>
            <a:r>
              <a:rPr lang="ar-SA" sz="3600" b="1" dirty="0" smtClean="0">
                <a:effectLst>
                  <a:outerShdw blurRad="38100" dist="38100" dir="2700000" algn="tl">
                    <a:srgbClr val="000000">
                      <a:alpha val="43137"/>
                    </a:srgbClr>
                  </a:outerShdw>
                </a:effectLst>
                <a:cs typeface="DecoType Naskh" pitchFamily="2" charset="-78"/>
              </a:rPr>
              <a:t>5- </a:t>
            </a:r>
            <a:r>
              <a:rPr lang="ar-SA" sz="3600" b="1" dirty="0">
                <a:effectLst>
                  <a:outerShdw blurRad="38100" dist="38100" dir="2700000" algn="tl">
                    <a:srgbClr val="000000">
                      <a:alpha val="43137"/>
                    </a:srgbClr>
                  </a:outerShdw>
                </a:effectLst>
                <a:cs typeface="DecoType Naskh" pitchFamily="2" charset="-78"/>
              </a:rPr>
              <a:t>تتصف أهدافها وبرامجها بالمرونة لتناسب متطلبات أي تغير يحدث في المجتمع. </a:t>
            </a:r>
            <a:endParaRPr lang="en-US" sz="3600" b="1" dirty="0">
              <a:effectLst>
                <a:outerShdw blurRad="38100" dist="38100" dir="2700000" algn="tl">
                  <a:srgbClr val="000000">
                    <a:alpha val="43137"/>
                  </a:srgbClr>
                </a:outerShdw>
              </a:effectLst>
              <a:cs typeface="DecoType Naskh" pitchFamily="2" charset="-78"/>
            </a:endParaRPr>
          </a:p>
          <a:p>
            <a:pPr marL="531813" lvl="0" indent="-450850" algn="just">
              <a:lnSpc>
                <a:spcPct val="160000"/>
              </a:lnSpc>
              <a:buNone/>
            </a:pPr>
            <a:endParaRPr lang="en-US"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67544" y="620688"/>
            <a:ext cx="8229600" cy="1143000"/>
          </a:xfrm>
        </p:spPr>
        <p:txBody>
          <a:bodyPr>
            <a:noAutofit/>
          </a:bodyPr>
          <a:lstStyle/>
          <a:p>
            <a:pPr>
              <a:lnSpc>
                <a:spcPct val="150000"/>
              </a:lnSpc>
              <a:spcBef>
                <a:spcPct val="20000"/>
              </a:spcBef>
            </a:pP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المؤسسة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الاجتماعية  كميدان للزيارات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312732453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600200"/>
            <a:ext cx="7488832" cy="4525963"/>
          </a:xfrm>
        </p:spPr>
        <p:txBody>
          <a:bodyPr>
            <a:normAutofit fontScale="92500" lnSpcReduction="10000"/>
          </a:bodyPr>
          <a:lstStyle/>
          <a:p>
            <a:pPr marL="531813" indent="-531813"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6- </a:t>
            </a:r>
            <a:r>
              <a:rPr lang="ar-SA" sz="3600" b="1" dirty="0">
                <a:effectLst>
                  <a:outerShdw blurRad="38100" dist="38100" dir="2700000" algn="tl">
                    <a:srgbClr val="000000">
                      <a:alpha val="43137"/>
                    </a:srgbClr>
                  </a:outerShdw>
                </a:effectLst>
                <a:cs typeface="DecoType Naskh" pitchFamily="2" charset="-78"/>
              </a:rPr>
              <a:t>لكل مؤسسة لائحة خاصة تحدد نظام العمل بها وتسلسل الإدارات ومسؤوليات مجلس الإدارة والموظفين </a:t>
            </a:r>
            <a:r>
              <a:rPr lang="ar-SA" sz="3600" b="1" dirty="0" smtClean="0">
                <a:effectLst>
                  <a:outerShdw blurRad="38100" dist="38100" dir="2700000" algn="tl">
                    <a:srgbClr val="000000">
                      <a:alpha val="43137"/>
                    </a:srgbClr>
                  </a:outerShdw>
                </a:effectLst>
                <a:cs typeface="DecoType Naskh" pitchFamily="2" charset="-78"/>
              </a:rPr>
              <a:t>واللجان.</a:t>
            </a:r>
            <a:endParaRPr lang="ar-SA" sz="3600" b="1" dirty="0">
              <a:effectLst>
                <a:outerShdw blurRad="38100" dist="38100" dir="2700000" algn="tl">
                  <a:srgbClr val="000000">
                    <a:alpha val="43137"/>
                  </a:srgbClr>
                </a:outerShdw>
              </a:effectLst>
              <a:cs typeface="DecoType Naskh" pitchFamily="2" charset="-78"/>
            </a:endParaRPr>
          </a:p>
          <a:p>
            <a:pPr marL="531813" indent="-531813"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7- </a:t>
            </a:r>
            <a:r>
              <a:rPr lang="ar-SA" sz="3600" b="1" dirty="0">
                <a:effectLst>
                  <a:outerShdw blurRad="38100" dist="38100" dir="2700000" algn="tl">
                    <a:srgbClr val="000000">
                      <a:alpha val="43137"/>
                    </a:srgbClr>
                  </a:outerShdw>
                </a:effectLst>
                <a:cs typeface="DecoType Naskh" pitchFamily="2" charset="-78"/>
              </a:rPr>
              <a:t>يمارس النشاط المهني في المؤسسة الاجتماعية </a:t>
            </a:r>
            <a:r>
              <a:rPr lang="ar-SA" sz="3600" b="1" dirty="0" smtClean="0">
                <a:effectLst>
                  <a:outerShdw blurRad="38100" dist="38100" dir="2700000" algn="tl">
                    <a:srgbClr val="000000">
                      <a:alpha val="43137"/>
                    </a:srgbClr>
                  </a:outerShdw>
                </a:effectLst>
                <a:cs typeface="DecoType Naskh" pitchFamily="2" charset="-78"/>
              </a:rPr>
              <a:t>أخصائيون </a:t>
            </a:r>
            <a:r>
              <a:rPr lang="ar-SA" sz="3600" b="1" dirty="0">
                <a:effectLst>
                  <a:outerShdw blurRad="38100" dist="38100" dir="2700000" algn="tl">
                    <a:srgbClr val="000000">
                      <a:alpha val="43137"/>
                    </a:srgbClr>
                  </a:outerShdw>
                </a:effectLst>
                <a:cs typeface="DecoType Naskh" pitchFamily="2" charset="-78"/>
              </a:rPr>
              <a:t>اجتماعيون مهنيون مؤهلين للقيام بهذا النشاط ولا تعتبر المؤسسة التي تستخدم موظفين من غير المؤهلين للخدمة الاجتماعية  مؤسسة </a:t>
            </a:r>
            <a:r>
              <a:rPr lang="ar-SA" sz="3600" b="1" dirty="0" smtClean="0">
                <a:effectLst>
                  <a:outerShdw blurRad="38100" dist="38100" dir="2700000" algn="tl">
                    <a:srgbClr val="000000">
                      <a:alpha val="43137"/>
                    </a:srgbClr>
                  </a:outerShdw>
                </a:effectLst>
                <a:cs typeface="DecoType Naskh" pitchFamily="2" charset="-78"/>
              </a:rPr>
              <a:t>اجتماعية.</a:t>
            </a:r>
            <a:endParaRPr lang="ar-SA" sz="3600" b="1" dirty="0">
              <a:effectLst>
                <a:outerShdw blurRad="38100" dist="38100" dir="2700000" algn="tl">
                  <a:srgbClr val="000000">
                    <a:alpha val="43137"/>
                  </a:srgbClr>
                </a:outerShdw>
              </a:effectLst>
              <a:cs typeface="DecoType Naskh" pitchFamily="2" charset="-78"/>
            </a:endParaRPr>
          </a:p>
          <a:p>
            <a:endParaRPr lang="ar-SA" dirty="0"/>
          </a:p>
        </p:txBody>
      </p:sp>
      <p:sp>
        <p:nvSpPr>
          <p:cNvPr id="4" name="Title 1"/>
          <p:cNvSpPr>
            <a:spLocks noGrp="1"/>
          </p:cNvSpPr>
          <p:nvPr>
            <p:ph type="title"/>
          </p:nvPr>
        </p:nvSpPr>
        <p:spPr>
          <a:xfrm>
            <a:off x="457200" y="620688"/>
            <a:ext cx="8229600" cy="1143000"/>
          </a:xfrm>
        </p:spPr>
        <p:txBody>
          <a:bodyPr>
            <a:noAutofit/>
          </a:bodyPr>
          <a:lstStyle/>
          <a:p>
            <a:pPr>
              <a:lnSpc>
                <a:spcPct val="150000"/>
              </a:lnSpc>
              <a:spcBef>
                <a:spcPct val="20000"/>
              </a:spcBef>
            </a:pP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المؤسسة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الاجتماعية  كميدان للزيارات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148660545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600200"/>
            <a:ext cx="7632848" cy="4525963"/>
          </a:xfrm>
        </p:spPr>
        <p:txBody>
          <a:bodyPr>
            <a:normAutofit/>
          </a:bodyPr>
          <a:lstStyle/>
          <a:p>
            <a:pPr marL="531813" indent="-531813"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8-يمثل </a:t>
            </a:r>
            <a:r>
              <a:rPr lang="ar-SA" sz="3600" b="1" dirty="0">
                <a:effectLst>
                  <a:outerShdw blurRad="38100" dist="38100" dir="2700000" algn="tl">
                    <a:srgbClr val="000000">
                      <a:alpha val="43137"/>
                    </a:srgbClr>
                  </a:outerShdw>
                </a:effectLst>
                <a:cs typeface="DecoType Naskh" pitchFamily="2" charset="-78"/>
              </a:rPr>
              <a:t>الأخصائي الاجتماعي في المؤسسة </a:t>
            </a:r>
            <a:r>
              <a:rPr lang="ar-SA" sz="3600" b="1" dirty="0" smtClean="0">
                <a:effectLst>
                  <a:outerShdw blurRad="38100" dist="38100" dir="2700000" algn="tl">
                    <a:srgbClr val="000000">
                      <a:alpha val="43137"/>
                    </a:srgbClr>
                  </a:outerShdw>
                </a:effectLst>
                <a:cs typeface="DecoType Naskh" pitchFamily="2" charset="-78"/>
              </a:rPr>
              <a:t>الاجتماعية </a:t>
            </a:r>
            <a:r>
              <a:rPr lang="ar-SA" sz="3600" b="1" dirty="0">
                <a:effectLst>
                  <a:outerShdw blurRad="38100" dist="38100" dir="2700000" algn="tl">
                    <a:srgbClr val="000000">
                      <a:alpha val="43137"/>
                    </a:srgbClr>
                  </a:outerShdw>
                </a:effectLst>
                <a:cs typeface="DecoType Naskh" pitchFamily="2" charset="-78"/>
              </a:rPr>
              <a:t>مهنة الخدمة الاجتماعية </a:t>
            </a:r>
            <a:r>
              <a:rPr lang="ar-SA" sz="3600" b="1" dirty="0" smtClean="0">
                <a:effectLst>
                  <a:outerShdw blurRad="38100" dist="38100" dir="2700000" algn="tl">
                    <a:srgbClr val="000000">
                      <a:alpha val="43137"/>
                    </a:srgbClr>
                  </a:outerShdw>
                </a:effectLst>
                <a:cs typeface="DecoType Naskh" pitchFamily="2" charset="-78"/>
              </a:rPr>
              <a:t>قبل </a:t>
            </a:r>
            <a:r>
              <a:rPr lang="ar-SA" sz="3600" b="1" dirty="0">
                <a:effectLst>
                  <a:outerShdw blurRad="38100" dist="38100" dir="2700000" algn="tl">
                    <a:srgbClr val="000000">
                      <a:alpha val="43137"/>
                    </a:srgbClr>
                  </a:outerShdw>
                </a:effectLst>
                <a:cs typeface="DecoType Naskh" pitchFamily="2" charset="-78"/>
              </a:rPr>
              <a:t>أن يمثل المؤسسة </a:t>
            </a:r>
            <a:r>
              <a:rPr lang="ar-SA" sz="3600" b="1" dirty="0" smtClean="0">
                <a:effectLst>
                  <a:outerShdw blurRad="38100" dist="38100" dir="2700000" algn="tl">
                    <a:srgbClr val="000000">
                      <a:alpha val="43137"/>
                    </a:srgbClr>
                  </a:outerShdw>
                </a:effectLst>
                <a:cs typeface="DecoType Naskh" pitchFamily="2" charset="-78"/>
              </a:rPr>
              <a:t>ذاتها، </a:t>
            </a:r>
            <a:r>
              <a:rPr lang="ar-SA" sz="3600" b="1" dirty="0">
                <a:effectLst>
                  <a:outerShdw blurRad="38100" dist="38100" dir="2700000" algn="tl">
                    <a:srgbClr val="000000">
                      <a:alpha val="43137"/>
                    </a:srgbClr>
                  </a:outerShdw>
                </a:effectLst>
                <a:cs typeface="DecoType Naskh" pitchFamily="2" charset="-78"/>
              </a:rPr>
              <a:t>وولاؤه </a:t>
            </a:r>
            <a:r>
              <a:rPr lang="ar-SA" sz="3600" b="1" dirty="0" smtClean="0">
                <a:effectLst>
                  <a:outerShdw blurRad="38100" dist="38100" dir="2700000" algn="tl">
                    <a:srgbClr val="000000">
                      <a:alpha val="43137"/>
                    </a:srgbClr>
                  </a:outerShdw>
                </a:effectLst>
                <a:cs typeface="DecoType Naskh" pitchFamily="2" charset="-78"/>
              </a:rPr>
              <a:t>يسبق </a:t>
            </a:r>
            <a:r>
              <a:rPr lang="ar-SA" sz="3600" b="1" dirty="0">
                <a:effectLst>
                  <a:outerShdw blurRad="38100" dist="38100" dir="2700000" algn="tl">
                    <a:srgbClr val="000000">
                      <a:alpha val="43137"/>
                    </a:srgbClr>
                  </a:outerShdw>
                </a:effectLst>
                <a:cs typeface="DecoType Naskh" pitchFamily="2" charset="-78"/>
              </a:rPr>
              <a:t>ولاءه للمؤسسة ذاتها، ودوره هو تدعيم قيمه المهنية بل عليه أن يقاوم أ</a:t>
            </a:r>
            <a:r>
              <a:rPr lang="ar-EG" sz="3600" b="1" dirty="0">
                <a:effectLst>
                  <a:outerShdw blurRad="38100" dist="38100" dir="2700000" algn="tl">
                    <a:srgbClr val="000000">
                      <a:alpha val="43137"/>
                    </a:srgbClr>
                  </a:outerShdw>
                </a:effectLst>
                <a:cs typeface="DecoType Naskh" pitchFamily="2" charset="-78"/>
              </a:rPr>
              <a:t>ي</a:t>
            </a:r>
            <a:r>
              <a:rPr lang="ar-SA" sz="3600" b="1" dirty="0">
                <a:effectLst>
                  <a:outerShdw blurRad="38100" dist="38100" dir="2700000" algn="tl">
                    <a:srgbClr val="000000">
                      <a:alpha val="43137"/>
                    </a:srgbClr>
                  </a:outerShdw>
                </a:effectLst>
                <a:cs typeface="DecoType Naskh" pitchFamily="2" charset="-78"/>
              </a:rPr>
              <a:t> تجاهل مقصود أو غير مقصود إذا ما أحس بذلك خلال عمله </a:t>
            </a:r>
            <a:r>
              <a:rPr lang="ar-SA" sz="3600" b="1" dirty="0" smtClean="0">
                <a:effectLst>
                  <a:outerShdw blurRad="38100" dist="38100" dir="2700000" algn="tl">
                    <a:srgbClr val="000000">
                      <a:alpha val="43137"/>
                    </a:srgbClr>
                  </a:outerShdw>
                </a:effectLst>
                <a:cs typeface="DecoType Naskh" pitchFamily="2" charset="-78"/>
              </a:rPr>
              <a:t>بها.</a:t>
            </a:r>
            <a:endParaRPr lang="ar-SA"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57200" y="629816"/>
            <a:ext cx="8229600" cy="1143000"/>
          </a:xfrm>
        </p:spPr>
        <p:txBody>
          <a:bodyPr>
            <a:noAutofit/>
          </a:bodyPr>
          <a:lstStyle/>
          <a:p>
            <a:pPr>
              <a:lnSpc>
                <a:spcPct val="150000"/>
              </a:lnSpc>
              <a:spcBef>
                <a:spcPct val="20000"/>
              </a:spcBef>
            </a:pP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المؤسسة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الاجتماعية  كميدان للزيارات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الميدانية</a:t>
            </a:r>
            <a:endParaRPr lang="ar-SA"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68242896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45840"/>
            <a:ext cx="8229600" cy="1143000"/>
          </a:xfrm>
        </p:spPr>
        <p:txBody>
          <a:bodyPr>
            <a:normAutofit/>
          </a:bodyPr>
          <a:lstStyle/>
          <a:p>
            <a:r>
              <a:rPr lang="ar-SA"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خامس</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a:t>
            </a:r>
            <a:r>
              <a:rPr lang="ar-EG"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 مهام </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مشرف</a:t>
            </a:r>
            <a:r>
              <a:rPr lang="ar-SA"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ة المؤسسة </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755576" y="1783357"/>
            <a:ext cx="7560840" cy="4525963"/>
          </a:xfrm>
        </p:spPr>
        <p:txBody>
          <a:bodyPr>
            <a:noAutofit/>
          </a:bodyPr>
          <a:lstStyle/>
          <a:p>
            <a:pPr marL="531813" indent="-531813" algn="just">
              <a:buNone/>
            </a:pPr>
            <a:r>
              <a:rPr lang="ar-SA" sz="3600" b="1" dirty="0" smtClean="0">
                <a:effectLst>
                  <a:outerShdw blurRad="38100" dist="38100" dir="2700000" algn="tl">
                    <a:srgbClr val="000000">
                      <a:alpha val="43137"/>
                    </a:srgbClr>
                  </a:outerShdw>
                </a:effectLst>
                <a:cs typeface="DecoType Naskh" pitchFamily="2" charset="-78"/>
              </a:rPr>
              <a:t>ي</a:t>
            </a:r>
            <a:r>
              <a:rPr lang="ar-EG" sz="3600" b="1" dirty="0" smtClean="0">
                <a:effectLst>
                  <a:outerShdw blurRad="38100" dist="38100" dir="2700000" algn="tl">
                    <a:srgbClr val="000000">
                      <a:alpha val="43137"/>
                    </a:srgbClr>
                  </a:outerShdw>
                </a:effectLst>
                <a:cs typeface="DecoType Naskh" pitchFamily="2" charset="-78"/>
              </a:rPr>
              <a:t>تولى مشرف</a:t>
            </a:r>
            <a:r>
              <a:rPr lang="ar-SA" sz="3600" b="1" dirty="0" smtClean="0">
                <a:effectLst>
                  <a:outerShdw blurRad="38100" dist="38100" dir="2700000" algn="tl">
                    <a:srgbClr val="000000">
                      <a:alpha val="43137"/>
                    </a:srgbClr>
                  </a:outerShdw>
                </a:effectLst>
                <a:cs typeface="DecoType Naskh" pitchFamily="2" charset="-78"/>
              </a:rPr>
              <a:t>/ </a:t>
            </a:r>
            <a:r>
              <a:rPr lang="ar-EG" sz="3600" b="1" dirty="0" smtClean="0">
                <a:effectLst>
                  <a:outerShdw blurRad="38100" dist="38100" dir="2700000" algn="tl">
                    <a:srgbClr val="000000">
                      <a:alpha val="43137"/>
                    </a:srgbClr>
                  </a:outerShdw>
                </a:effectLst>
                <a:cs typeface="DecoType Naskh" pitchFamily="2" charset="-78"/>
              </a:rPr>
              <a:t>ة </a:t>
            </a:r>
            <a:r>
              <a:rPr lang="ar-EG" sz="3600" b="1" dirty="0">
                <a:effectLst>
                  <a:outerShdw blurRad="38100" dist="38100" dir="2700000" algn="tl">
                    <a:srgbClr val="000000">
                      <a:alpha val="43137"/>
                    </a:srgbClr>
                  </a:outerShdw>
                </a:effectLst>
                <a:cs typeface="DecoType Naskh" pitchFamily="2" charset="-78"/>
              </a:rPr>
              <a:t>المؤسسة المسئوليات التالية:-</a:t>
            </a:r>
            <a:endParaRPr lang="en-US" sz="3600" b="1" dirty="0">
              <a:effectLst>
                <a:outerShdw blurRad="38100" dist="38100" dir="2700000" algn="tl">
                  <a:srgbClr val="000000">
                    <a:alpha val="43137"/>
                  </a:srgbClr>
                </a:outerShdw>
              </a:effectLst>
              <a:cs typeface="DecoType Naskh" pitchFamily="2" charset="-78"/>
            </a:endParaRPr>
          </a:p>
          <a:p>
            <a:pPr marL="531813" lvl="0" indent="-531813" algn="just">
              <a:lnSpc>
                <a:spcPct val="170000"/>
              </a:lnSpc>
              <a:buNone/>
            </a:pPr>
            <a:r>
              <a:rPr lang="ar-SA" sz="3600" b="1" dirty="0">
                <a:effectLst>
                  <a:outerShdw blurRad="38100" dist="38100" dir="2700000" algn="tl">
                    <a:srgbClr val="000000">
                      <a:alpha val="43137"/>
                    </a:srgbClr>
                  </a:outerShdw>
                </a:effectLst>
                <a:cs typeface="DecoType Naskh" pitchFamily="2" charset="-78"/>
              </a:rPr>
              <a:t>1- </a:t>
            </a:r>
            <a:r>
              <a:rPr lang="ar-EG" sz="3600" b="1" dirty="0">
                <a:effectLst>
                  <a:outerShdw blurRad="38100" dist="38100" dir="2700000" algn="tl">
                    <a:srgbClr val="000000">
                      <a:alpha val="43137"/>
                    </a:srgbClr>
                  </a:outerShdw>
                </a:effectLst>
                <a:cs typeface="DecoType Naskh" pitchFamily="2" charset="-78"/>
              </a:rPr>
              <a:t>تقديم </a:t>
            </a:r>
            <a:r>
              <a:rPr lang="ar-EG" sz="3600" b="1" dirty="0" smtClean="0">
                <a:effectLst>
                  <a:outerShdw blurRad="38100" dist="38100" dir="2700000" algn="tl">
                    <a:srgbClr val="000000">
                      <a:alpha val="43137"/>
                    </a:srgbClr>
                  </a:outerShdw>
                </a:effectLst>
                <a:cs typeface="DecoType Naskh" pitchFamily="2" charset="-78"/>
              </a:rPr>
              <a:t>الطلاب والطالبات </a:t>
            </a:r>
            <a:r>
              <a:rPr lang="ar-EG" sz="3600" b="1" dirty="0">
                <a:effectLst>
                  <a:outerShdw blurRad="38100" dist="38100" dir="2700000" algn="tl">
                    <a:srgbClr val="000000">
                      <a:alpha val="43137"/>
                    </a:srgbClr>
                  </a:outerShdw>
                </a:effectLst>
                <a:cs typeface="DecoType Naskh" pitchFamily="2" charset="-78"/>
              </a:rPr>
              <a:t>للعاملين بالمؤسسة في مختلف الأقسام بإمكانية التعرف </a:t>
            </a:r>
            <a:r>
              <a:rPr lang="ar-EG" sz="3600" b="1" dirty="0" smtClean="0">
                <a:effectLst>
                  <a:outerShdw blurRad="38100" dist="38100" dir="2700000" algn="tl">
                    <a:srgbClr val="000000">
                      <a:alpha val="43137"/>
                    </a:srgbClr>
                  </a:outerShdw>
                </a:effectLst>
                <a:cs typeface="DecoType Naskh" pitchFamily="2" charset="-78"/>
              </a:rPr>
              <a:t>عليه</a:t>
            </a:r>
            <a:r>
              <a:rPr lang="ar-SA" sz="3600" b="1" dirty="0" smtClean="0">
                <a:effectLst>
                  <a:outerShdw blurRad="38100" dist="38100" dir="2700000" algn="tl">
                    <a:srgbClr val="000000">
                      <a:alpha val="43137"/>
                    </a:srgbClr>
                  </a:outerShdw>
                </a:effectLst>
                <a:cs typeface="DecoType Naskh" pitchFamily="2" charset="-78"/>
              </a:rPr>
              <a:t>م</a:t>
            </a:r>
            <a:r>
              <a:rPr lang="ar-EG" sz="3600" b="1" dirty="0" smtClean="0">
                <a:effectLst>
                  <a:outerShdw blurRad="38100" dist="38100" dir="2700000" algn="tl">
                    <a:srgbClr val="000000">
                      <a:alpha val="43137"/>
                    </a:srgbClr>
                  </a:outerShdw>
                </a:effectLst>
                <a:cs typeface="DecoType Naskh" pitchFamily="2" charset="-78"/>
              </a:rPr>
              <a:t> ومساعدته</a:t>
            </a:r>
            <a:r>
              <a:rPr lang="ar-SA" sz="3600" b="1" dirty="0" smtClean="0">
                <a:effectLst>
                  <a:outerShdw blurRad="38100" dist="38100" dir="2700000" algn="tl">
                    <a:srgbClr val="000000">
                      <a:alpha val="43137"/>
                    </a:srgbClr>
                  </a:outerShdw>
                </a:effectLst>
                <a:cs typeface="DecoType Naskh" pitchFamily="2" charset="-78"/>
              </a:rPr>
              <a:t>م</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على إعداد التقرير المبدئي عن المؤسسة التي </a:t>
            </a:r>
            <a:r>
              <a:rPr lang="ar-SA" sz="3600" b="1" dirty="0" smtClean="0">
                <a:effectLst>
                  <a:outerShdw blurRad="38100" dist="38100" dir="2700000" algn="tl">
                    <a:srgbClr val="000000">
                      <a:alpha val="43137"/>
                    </a:srgbClr>
                  </a:outerShdw>
                </a:effectLst>
                <a:cs typeface="DecoType Naskh" pitchFamily="2" charset="-78"/>
              </a:rPr>
              <a:t>ي</a:t>
            </a:r>
            <a:r>
              <a:rPr lang="ar-EG" sz="3600" b="1" dirty="0" smtClean="0">
                <a:effectLst>
                  <a:outerShdw blurRad="38100" dist="38100" dir="2700000" algn="tl">
                    <a:srgbClr val="000000">
                      <a:alpha val="43137"/>
                    </a:srgbClr>
                  </a:outerShdw>
                </a:effectLst>
                <a:cs typeface="DecoType Naskh" pitchFamily="2" charset="-78"/>
              </a:rPr>
              <a:t>قوم</a:t>
            </a:r>
            <a:r>
              <a:rPr lang="ar-SA" sz="3600" b="1" dirty="0" err="1" smtClean="0">
                <a:effectLst>
                  <a:outerShdw blurRad="38100" dist="38100" dir="2700000" algn="tl">
                    <a:srgbClr val="000000">
                      <a:alpha val="43137"/>
                    </a:srgbClr>
                  </a:outerShdw>
                </a:effectLst>
                <a:cs typeface="DecoType Naskh" pitchFamily="2" charset="-78"/>
              </a:rPr>
              <a:t>وا</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بزيارتها</a:t>
            </a:r>
            <a:r>
              <a:rPr lang="ar-EG" sz="3600" b="1" dirty="0" smtClean="0">
                <a:effectLst>
                  <a:outerShdw blurRad="38100" dist="38100" dir="2700000" algn="tl">
                    <a:srgbClr val="000000">
                      <a:alpha val="43137"/>
                    </a:srgbClr>
                  </a:outerShdw>
                </a:effectLst>
                <a:cs typeface="DecoType Naskh" pitchFamily="2" charset="-78"/>
              </a:rPr>
              <a:t>.</a:t>
            </a:r>
            <a:endParaRPr lang="en-US"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197951659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45840"/>
            <a:ext cx="8229600" cy="1143000"/>
          </a:xfrm>
        </p:spPr>
        <p:txBody>
          <a:bodyPr>
            <a:normAutofit/>
          </a:bodyPr>
          <a:lstStyle/>
          <a:p>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مهام مشرف</a:t>
            </a:r>
            <a:r>
              <a:rPr lang="ar-SA"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ة المؤسسة </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755576" y="1412776"/>
            <a:ext cx="7560840" cy="4525963"/>
          </a:xfrm>
        </p:spPr>
        <p:txBody>
          <a:bodyPr>
            <a:noAutofit/>
          </a:bodyPr>
          <a:lstStyle/>
          <a:p>
            <a:pPr marL="531813" lvl="0" indent="-531813" algn="just">
              <a:lnSpc>
                <a:spcPct val="170000"/>
              </a:lnSpc>
              <a:buNone/>
            </a:pPr>
            <a:r>
              <a:rPr lang="ar-SA" sz="3600" b="1" dirty="0" smtClean="0">
                <a:effectLst>
                  <a:outerShdw blurRad="38100" dist="38100" dir="2700000" algn="tl">
                    <a:srgbClr val="000000">
                      <a:alpha val="43137"/>
                    </a:srgbClr>
                  </a:outerShdw>
                </a:effectLst>
                <a:cs typeface="DecoType Naskh" pitchFamily="2" charset="-78"/>
              </a:rPr>
              <a:t>2- </a:t>
            </a:r>
            <a:r>
              <a:rPr lang="ar-EG" sz="3600" b="1" dirty="0">
                <a:effectLst>
                  <a:outerShdw blurRad="38100" dist="38100" dir="2700000" algn="tl">
                    <a:srgbClr val="000000">
                      <a:alpha val="43137"/>
                    </a:srgbClr>
                  </a:outerShdw>
                </a:effectLst>
                <a:cs typeface="DecoType Naskh" pitchFamily="2" charset="-78"/>
              </a:rPr>
              <a:t>شرح أدوار </a:t>
            </a:r>
            <a:r>
              <a:rPr lang="ar-EG" sz="3600" b="1" dirty="0" smtClean="0">
                <a:effectLst>
                  <a:outerShdw blurRad="38100" dist="38100" dir="2700000" algn="tl">
                    <a:srgbClr val="000000">
                      <a:alpha val="43137"/>
                    </a:srgbClr>
                  </a:outerShdw>
                </a:effectLst>
                <a:cs typeface="DecoType Naskh" pitchFamily="2" charset="-78"/>
              </a:rPr>
              <a:t>الأخصائي الاجتماعي  </a:t>
            </a:r>
            <a:r>
              <a:rPr lang="ar-EG" sz="3600" b="1" dirty="0">
                <a:effectLst>
                  <a:outerShdw blurRad="38100" dist="38100" dir="2700000" algn="tl">
                    <a:srgbClr val="000000">
                      <a:alpha val="43137"/>
                    </a:srgbClr>
                  </a:outerShdw>
                </a:effectLst>
                <a:cs typeface="DecoType Naskh" pitchFamily="2" charset="-78"/>
              </a:rPr>
              <a:t>في المؤسسة التي </a:t>
            </a:r>
            <a:r>
              <a:rPr lang="ar-SA" sz="3600" b="1" dirty="0" smtClean="0">
                <a:effectLst>
                  <a:outerShdw blurRad="38100" dist="38100" dir="2700000" algn="tl">
                    <a:srgbClr val="000000">
                      <a:alpha val="43137"/>
                    </a:srgbClr>
                  </a:outerShdw>
                </a:effectLst>
                <a:cs typeface="DecoType Naskh" pitchFamily="2" charset="-78"/>
              </a:rPr>
              <a:t>ي</a:t>
            </a:r>
            <a:r>
              <a:rPr lang="ar-EG" sz="3600" b="1" dirty="0" smtClean="0">
                <a:effectLst>
                  <a:outerShdw blurRad="38100" dist="38100" dir="2700000" algn="tl">
                    <a:srgbClr val="000000">
                      <a:alpha val="43137"/>
                    </a:srgbClr>
                  </a:outerShdw>
                </a:effectLst>
                <a:cs typeface="DecoType Naskh" pitchFamily="2" charset="-78"/>
              </a:rPr>
              <a:t>زورها الطلاب والطالبات </a:t>
            </a:r>
            <a:r>
              <a:rPr lang="ar-EG" sz="3600" b="1" dirty="0">
                <a:effectLst>
                  <a:outerShdw blurRad="38100" dist="38100" dir="2700000" algn="tl">
                    <a:srgbClr val="000000">
                      <a:alpha val="43137"/>
                    </a:srgbClr>
                  </a:outerShdw>
                </a:effectLst>
                <a:cs typeface="DecoType Naskh" pitchFamily="2" charset="-78"/>
              </a:rPr>
              <a:t>بشكل تفصيلي.</a:t>
            </a:r>
            <a:endParaRPr lang="en-US" sz="3600" b="1" dirty="0">
              <a:effectLst>
                <a:outerShdw blurRad="38100" dist="38100" dir="2700000" algn="tl">
                  <a:srgbClr val="000000">
                    <a:alpha val="43137"/>
                  </a:srgbClr>
                </a:outerShdw>
              </a:effectLst>
              <a:cs typeface="DecoType Naskh" pitchFamily="2" charset="-78"/>
            </a:endParaRPr>
          </a:p>
          <a:p>
            <a:pPr marL="531813" lvl="0" indent="-531813" algn="just">
              <a:lnSpc>
                <a:spcPct val="170000"/>
              </a:lnSpc>
              <a:buNone/>
            </a:pPr>
            <a:r>
              <a:rPr lang="ar-SA" sz="3600" b="1" dirty="0">
                <a:effectLst>
                  <a:outerShdw blurRad="38100" dist="38100" dir="2700000" algn="tl">
                    <a:srgbClr val="000000">
                      <a:alpha val="43137"/>
                    </a:srgbClr>
                  </a:outerShdw>
                </a:effectLst>
                <a:cs typeface="DecoType Naskh" pitchFamily="2" charset="-78"/>
              </a:rPr>
              <a:t>3- </a:t>
            </a:r>
            <a:r>
              <a:rPr lang="ar-EG" sz="3600" b="1" dirty="0">
                <a:effectLst>
                  <a:outerShdw blurRad="38100" dist="38100" dir="2700000" algn="tl">
                    <a:srgbClr val="000000">
                      <a:alpha val="43137"/>
                    </a:srgbClr>
                  </a:outerShdw>
                </a:effectLst>
                <a:cs typeface="DecoType Naskh" pitchFamily="2" charset="-78"/>
              </a:rPr>
              <a:t>إتاحة الفرصة </a:t>
            </a:r>
            <a:r>
              <a:rPr lang="ar-EG" sz="3600" b="1" dirty="0" smtClean="0">
                <a:effectLst>
                  <a:outerShdw blurRad="38100" dist="38100" dir="2700000" algn="tl">
                    <a:srgbClr val="000000">
                      <a:alpha val="43137"/>
                    </a:srgbClr>
                  </a:outerShdw>
                </a:effectLst>
                <a:cs typeface="DecoType Naskh" pitchFamily="2" charset="-78"/>
              </a:rPr>
              <a:t>للط</a:t>
            </a:r>
            <a:r>
              <a:rPr lang="ar-SA" sz="3600" b="1" dirty="0" smtClean="0">
                <a:effectLst>
                  <a:outerShdw blurRad="38100" dist="38100" dir="2700000" algn="tl">
                    <a:srgbClr val="000000">
                      <a:alpha val="43137"/>
                    </a:srgbClr>
                  </a:outerShdw>
                </a:effectLst>
                <a:cs typeface="DecoType Naskh" pitchFamily="2" charset="-78"/>
              </a:rPr>
              <a:t>لاب والط</a:t>
            </a:r>
            <a:r>
              <a:rPr lang="ar-EG" sz="3600" b="1" dirty="0" smtClean="0">
                <a:effectLst>
                  <a:outerShdw blurRad="38100" dist="38100" dir="2700000" algn="tl">
                    <a:srgbClr val="000000">
                      <a:alpha val="43137"/>
                    </a:srgbClr>
                  </a:outerShdw>
                </a:effectLst>
                <a:cs typeface="DecoType Naskh" pitchFamily="2" charset="-78"/>
              </a:rPr>
              <a:t>البات </a:t>
            </a:r>
            <a:r>
              <a:rPr lang="ar-EG" sz="3600" b="1" dirty="0">
                <a:effectLst>
                  <a:outerShdw blurRad="38100" dist="38100" dir="2700000" algn="tl">
                    <a:srgbClr val="000000">
                      <a:alpha val="43137"/>
                    </a:srgbClr>
                  </a:outerShdw>
                </a:effectLst>
                <a:cs typeface="DecoType Naskh" pitchFamily="2" charset="-78"/>
              </a:rPr>
              <a:t>للعمل المباشر مع العملاء من خلال العمل مع الحالات الفردية في ضوء الأهداف التعليمية للزيارات الميدانية</a:t>
            </a:r>
            <a:r>
              <a:rPr lang="ar-EG" sz="3600" b="1" dirty="0" smtClean="0">
                <a:effectLst>
                  <a:outerShdw blurRad="38100" dist="38100" dir="2700000" algn="tl">
                    <a:srgbClr val="000000">
                      <a:alpha val="43137"/>
                    </a:srgbClr>
                  </a:outerShdw>
                </a:effectLst>
                <a:cs typeface="DecoType Naskh" pitchFamily="2" charset="-78"/>
              </a:rPr>
              <a:t>.</a:t>
            </a:r>
            <a:endParaRPr lang="en-US"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9213900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45840"/>
            <a:ext cx="8229600" cy="1143000"/>
          </a:xfrm>
        </p:spPr>
        <p:txBody>
          <a:bodyPr>
            <a:normAutofit/>
          </a:bodyPr>
          <a:lstStyle/>
          <a:p>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مهام مشرف</a:t>
            </a:r>
            <a:r>
              <a:rPr lang="ar-SA"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ة المؤسسة </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755576" y="1412776"/>
            <a:ext cx="7560840" cy="4525963"/>
          </a:xfrm>
        </p:spPr>
        <p:txBody>
          <a:bodyPr>
            <a:noAutofit/>
          </a:bodyPr>
          <a:lstStyle/>
          <a:p>
            <a:pPr marL="531813" lvl="0" indent="-531813" algn="just">
              <a:lnSpc>
                <a:spcPct val="170000"/>
              </a:lnSpc>
              <a:buNone/>
            </a:pPr>
            <a:r>
              <a:rPr lang="ar-SA" sz="3600" b="1" dirty="0" smtClean="0">
                <a:effectLst>
                  <a:outerShdw blurRad="38100" dist="38100" dir="2700000" algn="tl">
                    <a:srgbClr val="000000">
                      <a:alpha val="43137"/>
                    </a:srgbClr>
                  </a:outerShdw>
                </a:effectLst>
                <a:cs typeface="DecoType Naskh" pitchFamily="2" charset="-78"/>
              </a:rPr>
              <a:t>4- </a:t>
            </a:r>
            <a:r>
              <a:rPr lang="ar-EG" sz="3600" b="1" dirty="0">
                <a:effectLst>
                  <a:outerShdw blurRad="38100" dist="38100" dir="2700000" algn="tl">
                    <a:srgbClr val="000000">
                      <a:alpha val="43137"/>
                    </a:srgbClr>
                  </a:outerShdw>
                </a:effectLst>
                <a:cs typeface="DecoType Naskh" pitchFamily="2" charset="-78"/>
              </a:rPr>
              <a:t>إتاحة الفرصة </a:t>
            </a:r>
            <a:r>
              <a:rPr lang="ar-EG" sz="3600" b="1" dirty="0" smtClean="0">
                <a:effectLst>
                  <a:outerShdw blurRad="38100" dist="38100" dir="2700000" algn="tl">
                    <a:srgbClr val="000000">
                      <a:alpha val="43137"/>
                    </a:srgbClr>
                  </a:outerShdw>
                </a:effectLst>
                <a:cs typeface="DecoType Naskh" pitchFamily="2" charset="-78"/>
              </a:rPr>
              <a:t>للط</a:t>
            </a:r>
            <a:r>
              <a:rPr lang="ar-SA" sz="3600" b="1" dirty="0" smtClean="0">
                <a:effectLst>
                  <a:outerShdw blurRad="38100" dist="38100" dir="2700000" algn="tl">
                    <a:srgbClr val="000000">
                      <a:alpha val="43137"/>
                    </a:srgbClr>
                  </a:outerShdw>
                </a:effectLst>
                <a:cs typeface="DecoType Naskh" pitchFamily="2" charset="-78"/>
              </a:rPr>
              <a:t>لاب والطالبات</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للعمل مع الجماعات وذلك بوضع خطط البرامج وتنفيذها من خلال الأنشطة المنظمة داخل المؤسسة تحت إشرافها.</a:t>
            </a:r>
            <a:endParaRPr lang="en-US" sz="3600" b="1" dirty="0">
              <a:effectLst>
                <a:outerShdw blurRad="38100" dist="38100" dir="2700000" algn="tl">
                  <a:srgbClr val="000000">
                    <a:alpha val="43137"/>
                  </a:srgbClr>
                </a:outerShdw>
              </a:effectLst>
              <a:cs typeface="DecoType Naskh" pitchFamily="2" charset="-78"/>
            </a:endParaRPr>
          </a:p>
          <a:p>
            <a:pPr marL="531813" lvl="0" indent="-531813" algn="just">
              <a:lnSpc>
                <a:spcPct val="170000"/>
              </a:lnSpc>
              <a:buNone/>
            </a:pPr>
            <a:r>
              <a:rPr lang="ar-SA" sz="3600" b="1" dirty="0">
                <a:effectLst>
                  <a:outerShdw blurRad="38100" dist="38100" dir="2700000" algn="tl">
                    <a:srgbClr val="000000">
                      <a:alpha val="43137"/>
                    </a:srgbClr>
                  </a:outerShdw>
                </a:effectLst>
                <a:cs typeface="DecoType Naskh" pitchFamily="2" charset="-78"/>
              </a:rPr>
              <a:t>5- </a:t>
            </a:r>
            <a:r>
              <a:rPr lang="ar-EG" sz="3600" b="1" dirty="0">
                <a:effectLst>
                  <a:outerShdw blurRad="38100" dist="38100" dir="2700000" algn="tl">
                    <a:srgbClr val="000000">
                      <a:alpha val="43137"/>
                    </a:srgbClr>
                  </a:outerShdw>
                </a:effectLst>
                <a:cs typeface="DecoType Naskh" pitchFamily="2" charset="-78"/>
              </a:rPr>
              <a:t>إتاحة الفرصة </a:t>
            </a:r>
            <a:r>
              <a:rPr lang="ar-EG" sz="3600" b="1" dirty="0" smtClean="0">
                <a:effectLst>
                  <a:outerShdw blurRad="38100" dist="38100" dir="2700000" algn="tl">
                    <a:srgbClr val="000000">
                      <a:alpha val="43137"/>
                    </a:srgbClr>
                  </a:outerShdw>
                </a:effectLst>
                <a:cs typeface="DecoType Naskh" pitchFamily="2" charset="-78"/>
              </a:rPr>
              <a:t>للط</a:t>
            </a:r>
            <a:r>
              <a:rPr lang="ar-SA" sz="3600" b="1" dirty="0" smtClean="0">
                <a:effectLst>
                  <a:outerShdw blurRad="38100" dist="38100" dir="2700000" algn="tl">
                    <a:srgbClr val="000000">
                      <a:alpha val="43137"/>
                    </a:srgbClr>
                  </a:outerShdw>
                </a:effectLst>
                <a:cs typeface="DecoType Naskh" pitchFamily="2" charset="-78"/>
              </a:rPr>
              <a:t>لاب والطالبات</a:t>
            </a:r>
            <a:r>
              <a:rPr lang="ar-EG" sz="3600" b="1" dirty="0" smtClean="0">
                <a:effectLst>
                  <a:outerShdw blurRad="38100" dist="38100" dir="2700000" algn="tl">
                    <a:srgbClr val="000000">
                      <a:alpha val="43137"/>
                    </a:srgbClr>
                  </a:outerShdw>
                </a:effectLst>
                <a:cs typeface="DecoType Naskh" pitchFamily="2" charset="-78"/>
              </a:rPr>
              <a:t> ل</a:t>
            </a:r>
            <a:r>
              <a:rPr lang="ar-SA" sz="3600" b="1" dirty="0" smtClean="0">
                <a:effectLst>
                  <a:outerShdw blurRad="38100" dist="38100" dir="2700000" algn="tl">
                    <a:srgbClr val="000000">
                      <a:alpha val="43137"/>
                    </a:srgbClr>
                  </a:outerShdw>
                </a:effectLst>
                <a:cs typeface="DecoType Naskh" pitchFamily="2" charset="-78"/>
              </a:rPr>
              <a:t>مصاحبته/</a:t>
            </a:r>
            <a:r>
              <a:rPr lang="ar-EG" sz="3600" b="1" dirty="0" smtClean="0">
                <a:effectLst>
                  <a:outerShdw blurRad="38100" dist="38100" dir="2700000" algn="tl">
                    <a:srgbClr val="000000">
                      <a:alpha val="43137"/>
                    </a:srgbClr>
                  </a:outerShdw>
                </a:effectLst>
                <a:cs typeface="DecoType Naskh" pitchFamily="2" charset="-78"/>
              </a:rPr>
              <a:t>ها </a:t>
            </a:r>
            <a:r>
              <a:rPr lang="ar-EG" sz="3600" b="1" dirty="0">
                <a:effectLst>
                  <a:outerShdw blurRad="38100" dist="38100" dir="2700000" algn="tl">
                    <a:srgbClr val="000000">
                      <a:alpha val="43137"/>
                    </a:srgbClr>
                  </a:outerShdw>
                </a:effectLst>
                <a:cs typeface="DecoType Naskh" pitchFamily="2" charset="-78"/>
              </a:rPr>
              <a:t>أثناء اتصالاتها بالهيئات الأخرى بالمجتمع بقدر الإمكان.</a:t>
            </a:r>
            <a:endParaRPr lang="en-US"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22268127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600200"/>
            <a:ext cx="7560840" cy="4525963"/>
          </a:xfrm>
        </p:spPr>
        <p:txBody>
          <a:bodyPr>
            <a:normAutofit fontScale="92500"/>
          </a:bodyPr>
          <a:lstStyle/>
          <a:p>
            <a:pPr marL="531813" lvl="0" indent="-436563" algn="just">
              <a:lnSpc>
                <a:spcPct val="150000"/>
              </a:lnSpc>
              <a:buNone/>
            </a:pPr>
            <a:r>
              <a:rPr lang="ar-SA" sz="3600" b="1" dirty="0">
                <a:effectLst>
                  <a:outerShdw blurRad="38100" dist="38100" dir="2700000" algn="tl">
                    <a:srgbClr val="000000">
                      <a:alpha val="43137"/>
                    </a:srgbClr>
                  </a:outerShdw>
                </a:effectLst>
                <a:cs typeface="DecoType Naskh" pitchFamily="2" charset="-78"/>
              </a:rPr>
              <a:t>6- </a:t>
            </a:r>
            <a:r>
              <a:rPr lang="ar-EG" sz="3600" b="1" dirty="0">
                <a:effectLst>
                  <a:outerShdw blurRad="38100" dist="38100" dir="2700000" algn="tl">
                    <a:srgbClr val="000000">
                      <a:alpha val="43137"/>
                    </a:srgbClr>
                  </a:outerShdw>
                </a:effectLst>
                <a:cs typeface="DecoType Naskh" pitchFamily="2" charset="-78"/>
              </a:rPr>
              <a:t>تكليف </a:t>
            </a:r>
            <a:r>
              <a:rPr lang="ar-EG" sz="3600" b="1" dirty="0" smtClean="0">
                <a:effectLst>
                  <a:outerShdw blurRad="38100" dist="38100" dir="2700000" algn="tl">
                    <a:srgbClr val="000000">
                      <a:alpha val="43137"/>
                    </a:srgbClr>
                  </a:outerShdw>
                </a:effectLst>
                <a:cs typeface="DecoType Naskh" pitchFamily="2" charset="-78"/>
              </a:rPr>
              <a:t>الطلاب والطالبات </a:t>
            </a:r>
            <a:r>
              <a:rPr lang="ar-EG" sz="3600" b="1" dirty="0">
                <a:effectLst>
                  <a:outerShdw blurRad="38100" dist="38100" dir="2700000" algn="tl">
                    <a:srgbClr val="000000">
                      <a:alpha val="43137"/>
                    </a:srgbClr>
                  </a:outerShdw>
                </a:effectLst>
                <a:cs typeface="DecoType Naskh" pitchFamily="2" charset="-78"/>
              </a:rPr>
              <a:t>بالأعمال والمسئوليات التي </a:t>
            </a:r>
            <a:r>
              <a:rPr lang="ar-SA" sz="3600" b="1" dirty="0" smtClean="0">
                <a:effectLst>
                  <a:outerShdw blurRad="38100" dist="38100" dir="2700000" algn="tl">
                    <a:srgbClr val="000000">
                      <a:alpha val="43137"/>
                    </a:srgbClr>
                  </a:outerShdw>
                </a:effectLst>
                <a:cs typeface="DecoType Naskh" pitchFamily="2" charset="-78"/>
              </a:rPr>
              <a:t>يقومون</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بها </a:t>
            </a:r>
            <a:r>
              <a:rPr lang="ar-EG" sz="3600" b="1" dirty="0" smtClean="0">
                <a:effectLst>
                  <a:outerShdw blurRad="38100" dist="38100" dir="2700000" algn="tl">
                    <a:srgbClr val="000000">
                      <a:alpha val="43137"/>
                    </a:srgbClr>
                  </a:outerShdw>
                </a:effectLst>
                <a:cs typeface="DecoType Naskh" pitchFamily="2" charset="-78"/>
              </a:rPr>
              <a:t>كباحث</a:t>
            </a:r>
            <a:r>
              <a:rPr lang="ar-SA" sz="3600" b="1" dirty="0" smtClean="0">
                <a:effectLst>
                  <a:outerShdw blurRad="38100" dist="38100" dir="2700000" algn="tl">
                    <a:srgbClr val="000000">
                      <a:alpha val="43137"/>
                    </a:srgbClr>
                  </a:outerShdw>
                </a:effectLst>
                <a:cs typeface="DecoType Naskh" pitchFamily="2" charset="-78"/>
              </a:rPr>
              <a:t>ين</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أو </a:t>
            </a:r>
            <a:r>
              <a:rPr lang="ar-EG" sz="3600" b="1" dirty="0" smtClean="0">
                <a:effectLst>
                  <a:outerShdw blurRad="38100" dist="38100" dir="2700000" algn="tl">
                    <a:srgbClr val="000000">
                      <a:alpha val="43137"/>
                    </a:srgbClr>
                  </a:outerShdw>
                </a:effectLst>
                <a:cs typeface="DecoType Naskh" pitchFamily="2" charset="-78"/>
              </a:rPr>
              <a:t>كأخصائي</a:t>
            </a:r>
            <a:r>
              <a:rPr lang="ar-SA" sz="3600" b="1" dirty="0" smtClean="0">
                <a:effectLst>
                  <a:outerShdw blurRad="38100" dist="38100" dir="2700000" algn="tl">
                    <a:srgbClr val="000000">
                      <a:alpha val="43137"/>
                    </a:srgbClr>
                  </a:outerShdw>
                </a:effectLst>
                <a:cs typeface="DecoType Naskh" pitchFamily="2" charset="-78"/>
              </a:rPr>
              <a:t>ين</a:t>
            </a:r>
            <a:r>
              <a:rPr lang="ar-EG" sz="3600" b="1" dirty="0" smtClean="0">
                <a:effectLst>
                  <a:outerShdw blurRad="38100" dist="38100" dir="2700000" algn="tl">
                    <a:srgbClr val="000000">
                      <a:alpha val="43137"/>
                    </a:srgbClr>
                  </a:outerShdw>
                </a:effectLst>
                <a:cs typeface="DecoType Naskh" pitchFamily="2" charset="-78"/>
              </a:rPr>
              <a:t> اجتماعي</a:t>
            </a:r>
            <a:r>
              <a:rPr lang="ar-SA" sz="3600" b="1" dirty="0" smtClean="0">
                <a:effectLst>
                  <a:outerShdw blurRad="38100" dist="38100" dir="2700000" algn="tl">
                    <a:srgbClr val="000000">
                      <a:alpha val="43137"/>
                    </a:srgbClr>
                  </a:outerShdw>
                </a:effectLst>
                <a:cs typeface="DecoType Naskh" pitchFamily="2" charset="-78"/>
              </a:rPr>
              <a:t>ين</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وإحاطة </a:t>
            </a:r>
            <a:r>
              <a:rPr lang="ar-SA" sz="3600" b="1" dirty="0" smtClean="0">
                <a:effectLst>
                  <a:outerShdw blurRad="38100" dist="38100" dir="2700000" algn="tl">
                    <a:srgbClr val="000000">
                      <a:alpha val="43137"/>
                    </a:srgbClr>
                  </a:outerShdw>
                </a:effectLst>
                <a:cs typeface="DecoType Naskh" pitchFamily="2" charset="-78"/>
              </a:rPr>
              <a:t>أستاذة المقرر </a:t>
            </a:r>
            <a:r>
              <a:rPr lang="ar-EG" sz="3600" b="1" dirty="0" smtClean="0">
                <a:effectLst>
                  <a:outerShdw blurRad="38100" dist="38100" dir="2700000" algn="tl">
                    <a:srgbClr val="000000">
                      <a:alpha val="43137"/>
                    </a:srgbClr>
                  </a:outerShdw>
                </a:effectLst>
                <a:cs typeface="DecoType Naskh" pitchFamily="2" charset="-78"/>
              </a:rPr>
              <a:t>بمدى تقدم</a:t>
            </a:r>
            <a:r>
              <a:rPr lang="ar-SA" sz="3600" b="1" dirty="0" smtClean="0">
                <a:effectLst>
                  <a:outerShdw blurRad="38100" dist="38100" dir="2700000" algn="tl">
                    <a:srgbClr val="000000">
                      <a:alpha val="43137"/>
                    </a:srgbClr>
                  </a:outerShdw>
                </a:effectLst>
                <a:cs typeface="DecoType Naskh" pitchFamily="2" charset="-78"/>
              </a:rPr>
              <a:t>هم</a:t>
            </a:r>
            <a:r>
              <a:rPr lang="ar-EG" sz="3600" b="1" dirty="0" smtClean="0">
                <a:effectLst>
                  <a:outerShdw blurRad="38100" dist="38100" dir="2700000" algn="tl">
                    <a:srgbClr val="000000">
                      <a:alpha val="43137"/>
                    </a:srgbClr>
                  </a:outerShdw>
                </a:effectLst>
                <a:cs typeface="DecoType Naskh" pitchFamily="2" charset="-78"/>
              </a:rPr>
              <a:t> </a:t>
            </a:r>
            <a:r>
              <a:rPr lang="ar-EG" sz="3600" b="1" dirty="0">
                <a:effectLst>
                  <a:outerShdw blurRad="38100" dist="38100" dir="2700000" algn="tl">
                    <a:srgbClr val="000000">
                      <a:alpha val="43137"/>
                    </a:srgbClr>
                  </a:outerShdw>
                </a:effectLst>
                <a:cs typeface="DecoType Naskh" pitchFamily="2" charset="-78"/>
              </a:rPr>
              <a:t>بالتدريب.</a:t>
            </a:r>
            <a:endParaRPr lang="en-US" sz="3600" b="1" dirty="0">
              <a:effectLst>
                <a:outerShdw blurRad="38100" dist="38100" dir="2700000" algn="tl">
                  <a:srgbClr val="000000">
                    <a:alpha val="43137"/>
                  </a:srgbClr>
                </a:outerShdw>
              </a:effectLst>
              <a:cs typeface="DecoType Naskh" pitchFamily="2" charset="-78"/>
            </a:endParaRPr>
          </a:p>
          <a:p>
            <a:pPr marL="531813" lvl="0" indent="-436563" algn="just">
              <a:lnSpc>
                <a:spcPct val="150000"/>
              </a:lnSpc>
              <a:buNone/>
            </a:pPr>
            <a:r>
              <a:rPr lang="ar-SA" sz="3600" b="1" dirty="0">
                <a:effectLst>
                  <a:outerShdw blurRad="38100" dist="38100" dir="2700000" algn="tl">
                    <a:srgbClr val="000000">
                      <a:alpha val="43137"/>
                    </a:srgbClr>
                  </a:outerShdw>
                </a:effectLst>
                <a:cs typeface="DecoType Naskh" pitchFamily="2" charset="-78"/>
              </a:rPr>
              <a:t>7- </a:t>
            </a:r>
            <a:r>
              <a:rPr lang="ar-EG" sz="3600" b="1" dirty="0">
                <a:effectLst>
                  <a:outerShdw blurRad="38100" dist="38100" dir="2700000" algn="tl">
                    <a:srgbClr val="000000">
                      <a:alpha val="43137"/>
                    </a:srgbClr>
                  </a:outerShdw>
                </a:effectLst>
                <a:cs typeface="DecoType Naskh" pitchFamily="2" charset="-78"/>
              </a:rPr>
              <a:t>إتاحة الفرصة لمشاركة </a:t>
            </a:r>
            <a:r>
              <a:rPr lang="ar-EG" sz="3600" b="1" dirty="0" smtClean="0">
                <a:effectLst>
                  <a:outerShdw blurRad="38100" dist="38100" dir="2700000" algn="tl">
                    <a:srgbClr val="000000">
                      <a:alpha val="43137"/>
                    </a:srgbClr>
                  </a:outerShdw>
                </a:effectLst>
                <a:cs typeface="DecoType Naskh" pitchFamily="2" charset="-78"/>
              </a:rPr>
              <a:t>الطلاب والطالبات </a:t>
            </a:r>
            <a:r>
              <a:rPr lang="ar-EG" sz="3600" b="1" dirty="0">
                <a:effectLst>
                  <a:outerShdw blurRad="38100" dist="38100" dir="2700000" algn="tl">
                    <a:srgbClr val="000000">
                      <a:alpha val="43137"/>
                    </a:srgbClr>
                  </a:outerShdw>
                </a:effectLst>
                <a:cs typeface="DecoType Naskh" pitchFamily="2" charset="-78"/>
              </a:rPr>
              <a:t>في تخطيط وتنفيذ البرامج والبحوث الميدانية بالمؤسسة أثناء فترة التدريب</a:t>
            </a:r>
            <a:r>
              <a:rPr lang="ar-EG" sz="3600" b="1" dirty="0" smtClean="0">
                <a:effectLst>
                  <a:outerShdw blurRad="38100" dist="38100" dir="2700000" algn="tl">
                    <a:srgbClr val="000000">
                      <a:alpha val="43137"/>
                    </a:srgbClr>
                  </a:outerShdw>
                </a:effectLst>
                <a:cs typeface="DecoType Naskh" pitchFamily="2" charset="-78"/>
              </a:rPr>
              <a:t>.</a:t>
            </a:r>
            <a:endParaRPr lang="ar-SA" dirty="0"/>
          </a:p>
        </p:txBody>
      </p:sp>
      <p:sp>
        <p:nvSpPr>
          <p:cNvPr id="5" name="Title 1"/>
          <p:cNvSpPr>
            <a:spLocks noGrp="1"/>
          </p:cNvSpPr>
          <p:nvPr>
            <p:ph type="title"/>
          </p:nvPr>
        </p:nvSpPr>
        <p:spPr>
          <a:xfrm>
            <a:off x="467544" y="845840"/>
            <a:ext cx="8229600" cy="1143000"/>
          </a:xfrm>
        </p:spPr>
        <p:txBody>
          <a:bodyPr>
            <a:normAutofit/>
          </a:bodyPr>
          <a:lstStyle/>
          <a:p>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مهام مشرف</a:t>
            </a:r>
            <a:r>
              <a:rPr lang="ar-SA"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a:t>
            </a:r>
            <a:r>
              <a:rPr lang="ar-EG"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ة المؤسسة </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Tree>
    <p:extLst>
      <p:ext uri="{BB962C8B-B14F-4D97-AF65-F5344CB8AC3E}">
        <p14:creationId xmlns:p14="http://schemas.microsoft.com/office/powerpoint/2010/main" val="423703753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773832"/>
            <a:ext cx="7776864" cy="1143000"/>
          </a:xfrm>
        </p:spPr>
        <p:txBody>
          <a:bodyPr>
            <a:noAutofit/>
          </a:bodyPr>
          <a:lstStyle/>
          <a:p>
            <a:r>
              <a:rPr lang="ar-SA"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سادساً</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حقوق وواجبات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ط</a:t>
            </a:r>
            <a:r>
              <a:rPr lang="ar-SA"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لاب</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 </a:t>
            </a:r>
            <a:r>
              <a:rPr lang="ar-EG" b="1" dirty="0">
                <a:solidFill>
                  <a:srgbClr val="C00000"/>
                </a:solidFill>
                <a:effectLst>
                  <a:outerShdw blurRad="38100" dist="38100" dir="2700000" algn="tl">
                    <a:srgbClr val="000000">
                      <a:alpha val="43137"/>
                    </a:srgbClr>
                  </a:outerShdw>
                </a:effectLst>
                <a:latin typeface="+mn-lt"/>
                <a:ea typeface="+mn-ea"/>
                <a:cs typeface="DecoType Naskh" pitchFamily="2" charset="-78"/>
              </a:rPr>
              <a:t>التدريب </a:t>
            </a:r>
            <a:r>
              <a:rPr lang="ar-EG"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الميداني</a:t>
            </a:r>
            <a:endParaRPr lang="ar-SA"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755576" y="1600200"/>
            <a:ext cx="7488832" cy="4525963"/>
          </a:xfrm>
        </p:spPr>
        <p:txBody>
          <a:bodyPr>
            <a:normAutofit fontScale="62500" lnSpcReduction="20000"/>
          </a:bodyPr>
          <a:lstStyle/>
          <a:p>
            <a:pPr marL="0" lvl="0" indent="0" algn="just">
              <a:lnSpc>
                <a:spcPct val="170000"/>
              </a:lnSpc>
              <a:buNone/>
            </a:pPr>
            <a:r>
              <a:rPr lang="ar-EG" sz="4600" b="1" dirty="0" smtClean="0">
                <a:solidFill>
                  <a:srgbClr val="7030A0"/>
                </a:solidFill>
                <a:effectLst>
                  <a:outerShdw blurRad="38100" dist="38100" dir="2700000" algn="tl">
                    <a:srgbClr val="000000">
                      <a:alpha val="43137"/>
                    </a:srgbClr>
                  </a:outerShdw>
                </a:effectLst>
                <a:cs typeface="DecoType Naskh" pitchFamily="2" charset="-78"/>
              </a:rPr>
              <a:t>حقوق ط</a:t>
            </a:r>
            <a:r>
              <a:rPr lang="ar-SA" sz="4600" b="1" dirty="0" smtClean="0">
                <a:solidFill>
                  <a:srgbClr val="7030A0"/>
                </a:solidFill>
                <a:effectLst>
                  <a:outerShdw blurRad="38100" dist="38100" dir="2700000" algn="tl">
                    <a:srgbClr val="000000">
                      <a:alpha val="43137"/>
                    </a:srgbClr>
                  </a:outerShdw>
                </a:effectLst>
                <a:cs typeface="DecoType Naskh" pitchFamily="2" charset="-78"/>
              </a:rPr>
              <a:t>لاب</a:t>
            </a:r>
            <a:r>
              <a:rPr lang="ar-EG" sz="4600" b="1" dirty="0" smtClean="0">
                <a:solidFill>
                  <a:srgbClr val="7030A0"/>
                </a:solidFill>
                <a:effectLst>
                  <a:outerShdw blurRad="38100" dist="38100" dir="2700000" algn="tl">
                    <a:srgbClr val="000000">
                      <a:alpha val="43137"/>
                    </a:srgbClr>
                  </a:outerShdw>
                </a:effectLst>
                <a:cs typeface="DecoType Naskh" pitchFamily="2" charset="-78"/>
              </a:rPr>
              <a:t> </a:t>
            </a:r>
            <a:r>
              <a:rPr lang="ar-EG" sz="4600" b="1" dirty="0">
                <a:solidFill>
                  <a:srgbClr val="7030A0"/>
                </a:solidFill>
                <a:effectLst>
                  <a:outerShdw blurRad="38100" dist="38100" dir="2700000" algn="tl">
                    <a:srgbClr val="000000">
                      <a:alpha val="43137"/>
                    </a:srgbClr>
                  </a:outerShdw>
                </a:effectLst>
                <a:cs typeface="DecoType Naskh" pitchFamily="2" charset="-78"/>
              </a:rPr>
              <a:t>التدريب</a:t>
            </a:r>
            <a:r>
              <a:rPr lang="ar-SA" sz="4600" b="1" dirty="0">
                <a:solidFill>
                  <a:srgbClr val="7030A0"/>
                </a:solidFill>
                <a:effectLst>
                  <a:outerShdw blurRad="38100" dist="38100" dir="2700000" algn="tl">
                    <a:srgbClr val="000000">
                      <a:alpha val="43137"/>
                    </a:srgbClr>
                  </a:outerShdw>
                </a:effectLst>
                <a:cs typeface="DecoType Naskh" pitchFamily="2" charset="-78"/>
              </a:rPr>
              <a:t>:</a:t>
            </a:r>
            <a:endParaRPr lang="en-US" sz="4600" b="1" dirty="0">
              <a:solidFill>
                <a:srgbClr val="7030A0"/>
              </a:solidFill>
              <a:effectLst>
                <a:outerShdw blurRad="38100" dist="38100" dir="2700000" algn="tl">
                  <a:srgbClr val="000000">
                    <a:alpha val="43137"/>
                  </a:srgbClr>
                </a:outerShdw>
              </a:effectLst>
              <a:cs typeface="DecoType Naskh" pitchFamily="2" charset="-78"/>
            </a:endParaRPr>
          </a:p>
          <a:p>
            <a:pPr marL="355600" lvl="0" indent="-260350" algn="just">
              <a:lnSpc>
                <a:spcPct val="170000"/>
              </a:lnSpc>
              <a:buNone/>
            </a:pPr>
            <a:r>
              <a:rPr lang="ar-SA" sz="4600" b="1" dirty="0">
                <a:effectLst>
                  <a:outerShdw blurRad="38100" dist="38100" dir="2700000" algn="tl">
                    <a:srgbClr val="000000">
                      <a:alpha val="43137"/>
                    </a:srgbClr>
                  </a:outerShdw>
                </a:effectLst>
                <a:cs typeface="DecoType Naskh" pitchFamily="2" charset="-78"/>
              </a:rPr>
              <a:t>1- </a:t>
            </a:r>
            <a:r>
              <a:rPr lang="ar-SA" sz="4600" b="1" dirty="0" smtClean="0">
                <a:effectLst>
                  <a:outerShdw blurRad="38100" dist="38100" dir="2700000" algn="tl">
                    <a:srgbClr val="000000">
                      <a:alpha val="43137"/>
                    </a:srgbClr>
                  </a:outerShdw>
                </a:effectLst>
                <a:cs typeface="DecoType Naskh" pitchFamily="2" charset="-78"/>
              </a:rPr>
              <a:t>إتاحة أيقونة خاصة ب</a:t>
            </a:r>
            <a:r>
              <a:rPr lang="ar-EG" sz="4600" b="1" dirty="0" smtClean="0">
                <a:effectLst>
                  <a:outerShdw blurRad="38100" dist="38100" dir="2700000" algn="tl">
                    <a:srgbClr val="000000">
                      <a:alpha val="43137"/>
                    </a:srgbClr>
                  </a:outerShdw>
                </a:effectLst>
                <a:cs typeface="DecoType Naskh" pitchFamily="2" charset="-78"/>
              </a:rPr>
              <a:t>السجلات </a:t>
            </a:r>
            <a:r>
              <a:rPr lang="ar-EG" sz="4600" b="1" dirty="0">
                <a:effectLst>
                  <a:outerShdw blurRad="38100" dist="38100" dir="2700000" algn="tl">
                    <a:srgbClr val="000000">
                      <a:alpha val="43137"/>
                    </a:srgbClr>
                  </a:outerShdw>
                </a:effectLst>
                <a:cs typeface="DecoType Naskh" pitchFamily="2" charset="-78"/>
              </a:rPr>
              <a:t>التي سيتم العمل بها ويتم استخدام السجلات حسب طبيعة المؤسسة وتوجيهات المشرفة ودور الأخصائي داخل كل مؤسسة.</a:t>
            </a:r>
            <a:endParaRPr lang="en-US" sz="4600" b="1" dirty="0">
              <a:effectLst>
                <a:outerShdw blurRad="38100" dist="38100" dir="2700000" algn="tl">
                  <a:srgbClr val="000000">
                    <a:alpha val="43137"/>
                  </a:srgbClr>
                </a:outerShdw>
              </a:effectLst>
              <a:cs typeface="DecoType Naskh" pitchFamily="2" charset="-78"/>
            </a:endParaRPr>
          </a:p>
          <a:p>
            <a:pPr marL="355600" lvl="0" indent="-260350" algn="just">
              <a:lnSpc>
                <a:spcPct val="170000"/>
              </a:lnSpc>
              <a:buNone/>
            </a:pPr>
            <a:r>
              <a:rPr lang="ar-SA" sz="4600" b="1" dirty="0" smtClean="0">
                <a:effectLst>
                  <a:outerShdw blurRad="38100" dist="38100" dir="2700000" algn="tl">
                    <a:srgbClr val="000000">
                      <a:alpha val="43137"/>
                    </a:srgbClr>
                  </a:outerShdw>
                </a:effectLst>
                <a:cs typeface="DecoType Naskh" pitchFamily="2" charset="-78"/>
              </a:rPr>
              <a:t>2- </a:t>
            </a:r>
            <a:r>
              <a:rPr lang="ar-EG" sz="4600" b="1" dirty="0">
                <a:effectLst>
                  <a:outerShdw blurRad="38100" dist="38100" dir="2700000" algn="tl">
                    <a:srgbClr val="000000">
                      <a:alpha val="43137"/>
                    </a:srgbClr>
                  </a:outerShdw>
                </a:effectLst>
                <a:cs typeface="DecoType Naskh" pitchFamily="2" charset="-78"/>
              </a:rPr>
              <a:t>مناقشة خطة الزيارة الميدانية مع </a:t>
            </a:r>
            <a:r>
              <a:rPr lang="ar-SA" sz="4600" b="1" dirty="0" smtClean="0">
                <a:effectLst>
                  <a:outerShdw blurRad="38100" dist="38100" dir="2700000" algn="tl">
                    <a:srgbClr val="000000">
                      <a:alpha val="43137"/>
                    </a:srgbClr>
                  </a:outerShdw>
                </a:effectLst>
                <a:cs typeface="DecoType Naskh" pitchFamily="2" charset="-78"/>
              </a:rPr>
              <a:t>أستاذة المقرر قبل القيام بها </a:t>
            </a:r>
            <a:r>
              <a:rPr lang="ar-EG" sz="4600" b="1" dirty="0" smtClean="0">
                <a:effectLst>
                  <a:outerShdw blurRad="38100" dist="38100" dir="2700000" algn="tl">
                    <a:srgbClr val="000000">
                      <a:alpha val="43137"/>
                    </a:srgbClr>
                  </a:outerShdw>
                </a:effectLst>
                <a:cs typeface="DecoType Naskh" pitchFamily="2" charset="-78"/>
              </a:rPr>
              <a:t>. </a:t>
            </a:r>
            <a:endParaRPr lang="ar-SA" sz="4600" b="1" dirty="0" smtClean="0">
              <a:effectLst>
                <a:outerShdw blurRad="38100" dist="38100" dir="2700000" algn="tl">
                  <a:srgbClr val="000000">
                    <a:alpha val="43137"/>
                  </a:srgbClr>
                </a:outerShdw>
              </a:effectLst>
              <a:cs typeface="DecoType Naskh" pitchFamily="2" charset="-78"/>
            </a:endParaRPr>
          </a:p>
          <a:p>
            <a:pPr marL="355600" indent="-260350" algn="just">
              <a:lnSpc>
                <a:spcPct val="170000"/>
              </a:lnSpc>
              <a:buNone/>
            </a:pPr>
            <a:r>
              <a:rPr lang="ar-SA" sz="4600" b="1" dirty="0">
                <a:effectLst>
                  <a:outerShdw blurRad="38100" dist="38100" dir="2700000" algn="tl">
                    <a:srgbClr val="000000">
                      <a:alpha val="43137"/>
                    </a:srgbClr>
                  </a:outerShdw>
                </a:effectLst>
                <a:cs typeface="DecoType Naskh" pitchFamily="2" charset="-78"/>
              </a:rPr>
              <a:t>3- </a:t>
            </a:r>
            <a:r>
              <a:rPr lang="ar-EG" sz="4600" b="1" dirty="0">
                <a:effectLst>
                  <a:outerShdw blurRad="38100" dist="38100" dir="2700000" algn="tl">
                    <a:srgbClr val="000000">
                      <a:alpha val="43137"/>
                    </a:srgbClr>
                  </a:outerShdw>
                </a:effectLst>
                <a:cs typeface="DecoType Naskh" pitchFamily="2" charset="-78"/>
              </a:rPr>
              <a:t>تعليم الطالب طريقة التسجيل وكتابة تقارير الزيارة الميدانية</a:t>
            </a:r>
            <a:r>
              <a:rPr lang="ar-EG" sz="4600" b="1" dirty="0" smtClean="0">
                <a:effectLst>
                  <a:outerShdw blurRad="38100" dist="38100" dir="2700000" algn="tl">
                    <a:srgbClr val="000000">
                      <a:alpha val="43137"/>
                    </a:srgbClr>
                  </a:outerShdw>
                </a:effectLst>
                <a:cs typeface="DecoType Naskh" pitchFamily="2" charset="-78"/>
              </a:rPr>
              <a:t>.</a:t>
            </a:r>
            <a:endParaRPr lang="ar-SA" sz="4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78056345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rmAutofit/>
          </a:bodyPr>
          <a:lstStyle/>
          <a:p>
            <a:r>
              <a:rPr lang="ar-EG" sz="5400" b="1" dirty="0">
                <a:solidFill>
                  <a:srgbClr val="C00000"/>
                </a:solidFill>
                <a:effectLst>
                  <a:outerShdw blurRad="38100" dist="38100" dir="2700000" algn="tl">
                    <a:srgbClr val="000000">
                      <a:alpha val="43137"/>
                    </a:srgbClr>
                  </a:outerShdw>
                </a:effectLst>
                <a:cs typeface="DecoType Naskh" pitchFamily="2" charset="-78"/>
              </a:rPr>
              <a:t>حقوق وواجبات </a:t>
            </a:r>
            <a:r>
              <a:rPr lang="ar-SA" sz="5400" b="1" dirty="0" smtClean="0">
                <a:solidFill>
                  <a:srgbClr val="C00000"/>
                </a:solidFill>
                <a:effectLst>
                  <a:outerShdw blurRad="38100" dist="38100" dir="2700000" algn="tl">
                    <a:srgbClr val="000000">
                      <a:alpha val="43137"/>
                    </a:srgbClr>
                  </a:outerShdw>
                </a:effectLst>
                <a:cs typeface="DecoType Naskh" pitchFamily="2" charset="-78"/>
              </a:rPr>
              <a:t>طلاب</a:t>
            </a:r>
            <a:r>
              <a:rPr lang="ar-EG" sz="5400" b="1" dirty="0" smtClean="0">
                <a:solidFill>
                  <a:srgbClr val="C00000"/>
                </a:solidFill>
                <a:effectLst>
                  <a:outerShdw blurRad="38100" dist="38100" dir="2700000" algn="tl">
                    <a:srgbClr val="000000">
                      <a:alpha val="43137"/>
                    </a:srgbClr>
                  </a:outerShdw>
                </a:effectLst>
                <a:cs typeface="DecoType Naskh" pitchFamily="2" charset="-78"/>
              </a:rPr>
              <a:t> </a:t>
            </a:r>
            <a:r>
              <a:rPr lang="ar-EG" sz="5400" b="1" dirty="0">
                <a:solidFill>
                  <a:srgbClr val="C00000"/>
                </a:solidFill>
                <a:effectLst>
                  <a:outerShdw blurRad="38100" dist="38100" dir="2700000" algn="tl">
                    <a:srgbClr val="000000">
                      <a:alpha val="43137"/>
                    </a:srgbClr>
                  </a:outerShdw>
                </a:effectLst>
                <a:cs typeface="DecoType Naskh" pitchFamily="2" charset="-78"/>
              </a:rPr>
              <a:t>التدريب الميداني</a:t>
            </a:r>
            <a:endParaRPr lang="ar-SA" sz="5400" dirty="0"/>
          </a:p>
        </p:txBody>
      </p:sp>
      <p:sp>
        <p:nvSpPr>
          <p:cNvPr id="3" name="Content Placeholder 2"/>
          <p:cNvSpPr>
            <a:spLocks noGrp="1"/>
          </p:cNvSpPr>
          <p:nvPr>
            <p:ph idx="1"/>
          </p:nvPr>
        </p:nvSpPr>
        <p:spPr>
          <a:xfrm>
            <a:off x="827584" y="1855365"/>
            <a:ext cx="7488832" cy="4165923"/>
          </a:xfrm>
        </p:spPr>
        <p:txBody>
          <a:bodyPr>
            <a:noAutofit/>
          </a:bodyPr>
          <a:lstStyle/>
          <a:p>
            <a:pPr marL="450850" lvl="0" indent="-450850" algn="just">
              <a:lnSpc>
                <a:spcPct val="170000"/>
              </a:lnSpc>
              <a:buNone/>
            </a:pPr>
            <a:r>
              <a:rPr lang="ar-SA" b="1" dirty="0" smtClean="0">
                <a:effectLst>
                  <a:outerShdw blurRad="38100" dist="38100" dir="2700000" algn="tl">
                    <a:srgbClr val="000000">
                      <a:alpha val="43137"/>
                    </a:srgbClr>
                  </a:outerShdw>
                </a:effectLst>
                <a:cs typeface="DecoType Naskh" pitchFamily="2" charset="-78"/>
              </a:rPr>
              <a:t>4- </a:t>
            </a:r>
            <a:r>
              <a:rPr lang="ar-EG" b="1" dirty="0">
                <a:effectLst>
                  <a:outerShdw blurRad="38100" dist="38100" dir="2700000" algn="tl">
                    <a:srgbClr val="000000">
                      <a:alpha val="43137"/>
                    </a:srgbClr>
                  </a:outerShdw>
                </a:effectLst>
                <a:cs typeface="DecoType Naskh" pitchFamily="2" charset="-78"/>
              </a:rPr>
              <a:t>يحق </a:t>
            </a:r>
            <a:r>
              <a:rPr lang="ar-EG" b="1" dirty="0" smtClean="0">
                <a:effectLst>
                  <a:outerShdw blurRad="38100" dist="38100" dir="2700000" algn="tl">
                    <a:srgbClr val="000000">
                      <a:alpha val="43137"/>
                    </a:srgbClr>
                  </a:outerShdw>
                </a:effectLst>
                <a:cs typeface="DecoType Naskh" pitchFamily="2" charset="-78"/>
              </a:rPr>
              <a:t>للطالب </a:t>
            </a:r>
            <a:r>
              <a:rPr lang="ar-EG" b="1" dirty="0">
                <a:effectLst>
                  <a:outerShdw blurRad="38100" dist="38100" dir="2700000" algn="tl">
                    <a:srgbClr val="000000">
                      <a:alpha val="43137"/>
                    </a:srgbClr>
                  </a:outerShdw>
                </a:effectLst>
                <a:cs typeface="DecoType Naskh" pitchFamily="2" charset="-78"/>
              </a:rPr>
              <a:t>الحصول على المساعدة من </a:t>
            </a:r>
            <a:r>
              <a:rPr lang="ar-SA" b="1" dirty="0" smtClean="0">
                <a:effectLst>
                  <a:outerShdw blurRad="38100" dist="38100" dir="2700000" algn="tl">
                    <a:srgbClr val="000000">
                      <a:alpha val="43137"/>
                    </a:srgbClr>
                  </a:outerShdw>
                </a:effectLst>
                <a:cs typeface="DecoType Naskh" pitchFamily="2" charset="-78"/>
              </a:rPr>
              <a:t>أستاذة المقرر </a:t>
            </a:r>
            <a:r>
              <a:rPr lang="ar-EG" b="1" dirty="0" smtClean="0">
                <a:effectLst>
                  <a:outerShdw blurRad="38100" dist="38100" dir="2700000" algn="tl">
                    <a:srgbClr val="000000">
                      <a:alpha val="43137"/>
                    </a:srgbClr>
                  </a:outerShdw>
                </a:effectLst>
                <a:cs typeface="DecoType Naskh" pitchFamily="2" charset="-78"/>
              </a:rPr>
              <a:t>في </a:t>
            </a:r>
            <a:r>
              <a:rPr lang="ar-EG" b="1" dirty="0">
                <a:effectLst>
                  <a:outerShdw blurRad="38100" dist="38100" dir="2700000" algn="tl">
                    <a:srgbClr val="000000">
                      <a:alpha val="43137"/>
                    </a:srgbClr>
                  </a:outerShdw>
                </a:effectLst>
                <a:cs typeface="DecoType Naskh" pitchFamily="2" charset="-78"/>
              </a:rPr>
              <a:t>مواجهة الصعوبات التي تحول دون </a:t>
            </a:r>
            <a:r>
              <a:rPr lang="ar-EG" b="1" dirty="0" smtClean="0">
                <a:effectLst>
                  <a:outerShdw blurRad="38100" dist="38100" dir="2700000" algn="tl">
                    <a:srgbClr val="000000">
                      <a:alpha val="43137"/>
                    </a:srgbClr>
                  </a:outerShdw>
                </a:effectLst>
                <a:cs typeface="DecoType Naskh" pitchFamily="2" charset="-78"/>
              </a:rPr>
              <a:t>استفادته </a:t>
            </a:r>
            <a:r>
              <a:rPr lang="ar-EG" b="1" dirty="0">
                <a:effectLst>
                  <a:outerShdw blurRad="38100" dist="38100" dir="2700000" algn="tl">
                    <a:srgbClr val="000000">
                      <a:alpha val="43137"/>
                    </a:srgbClr>
                  </a:outerShdw>
                </a:effectLst>
                <a:cs typeface="DecoType Naskh" pitchFamily="2" charset="-78"/>
              </a:rPr>
              <a:t>من برنامج الزيارة .</a:t>
            </a:r>
            <a:endParaRPr lang="en-US" b="1" dirty="0">
              <a:effectLst>
                <a:outerShdw blurRad="38100" dist="38100" dir="2700000" algn="tl">
                  <a:srgbClr val="000000">
                    <a:alpha val="43137"/>
                  </a:srgbClr>
                </a:outerShdw>
              </a:effectLst>
              <a:cs typeface="DecoType Naskh" pitchFamily="2" charset="-78"/>
            </a:endParaRPr>
          </a:p>
          <a:p>
            <a:pPr marL="450850" lvl="0" indent="-450850" algn="just">
              <a:lnSpc>
                <a:spcPct val="170000"/>
              </a:lnSpc>
              <a:buNone/>
            </a:pPr>
            <a:r>
              <a:rPr lang="ar-SA" b="1" dirty="0" smtClean="0">
                <a:effectLst>
                  <a:outerShdw blurRad="38100" dist="38100" dir="2700000" algn="tl">
                    <a:srgbClr val="000000">
                      <a:alpha val="43137"/>
                    </a:srgbClr>
                  </a:outerShdw>
                </a:effectLst>
                <a:cs typeface="DecoType Naskh" pitchFamily="2" charset="-78"/>
              </a:rPr>
              <a:t>5- </a:t>
            </a:r>
            <a:r>
              <a:rPr lang="ar-EG" b="1" dirty="0">
                <a:effectLst>
                  <a:outerShdw blurRad="38100" dist="38100" dir="2700000" algn="tl">
                    <a:srgbClr val="000000">
                      <a:alpha val="43137"/>
                    </a:srgbClr>
                  </a:outerShdw>
                </a:effectLst>
                <a:cs typeface="DecoType Naskh" pitchFamily="2" charset="-78"/>
              </a:rPr>
              <a:t>يحق </a:t>
            </a:r>
            <a:r>
              <a:rPr lang="ar-EG" b="1" dirty="0" smtClean="0">
                <a:effectLst>
                  <a:outerShdw blurRad="38100" dist="38100" dir="2700000" algn="tl">
                    <a:srgbClr val="000000">
                      <a:alpha val="43137"/>
                    </a:srgbClr>
                  </a:outerShdw>
                </a:effectLst>
                <a:cs typeface="DecoType Naskh" pitchFamily="2" charset="-78"/>
              </a:rPr>
              <a:t>للطالب </a:t>
            </a:r>
            <a:r>
              <a:rPr lang="ar-EG" b="1" dirty="0">
                <a:effectLst>
                  <a:outerShdw blurRad="38100" dist="38100" dir="2700000" algn="tl">
                    <a:srgbClr val="000000">
                      <a:alpha val="43137"/>
                    </a:srgbClr>
                  </a:outerShdw>
                </a:effectLst>
                <a:cs typeface="DecoType Naskh" pitchFamily="2" charset="-78"/>
              </a:rPr>
              <a:t>عرض أي مشكلة </a:t>
            </a:r>
            <a:r>
              <a:rPr lang="ar-EG" b="1" dirty="0" smtClean="0">
                <a:effectLst>
                  <a:outerShdw blurRad="38100" dist="38100" dir="2700000" algn="tl">
                    <a:srgbClr val="000000">
                      <a:alpha val="43137"/>
                    </a:srgbClr>
                  </a:outerShdw>
                </a:effectLst>
                <a:cs typeface="DecoType Naskh" pitchFamily="2" charset="-78"/>
              </a:rPr>
              <a:t>تعترضه </a:t>
            </a:r>
            <a:r>
              <a:rPr lang="ar-EG" b="1" dirty="0">
                <a:effectLst>
                  <a:outerShdw blurRad="38100" dist="38100" dir="2700000" algn="tl">
                    <a:srgbClr val="000000">
                      <a:alpha val="43137"/>
                    </a:srgbClr>
                  </a:outerShdw>
                </a:effectLst>
                <a:cs typeface="DecoType Naskh" pitchFamily="2" charset="-78"/>
              </a:rPr>
              <a:t>على </a:t>
            </a:r>
            <a:r>
              <a:rPr lang="ar-SA" b="1" dirty="0" smtClean="0">
                <a:effectLst>
                  <a:outerShdw blurRad="38100" dist="38100" dir="2700000" algn="tl">
                    <a:srgbClr val="000000">
                      <a:alpha val="43137"/>
                    </a:srgbClr>
                  </a:outerShdw>
                </a:effectLst>
                <a:cs typeface="DecoType Naskh" pitchFamily="2" charset="-78"/>
              </a:rPr>
              <a:t>أستاذة المقرر</a:t>
            </a:r>
            <a:r>
              <a:rPr lang="ar-EG" b="1" dirty="0" smtClean="0">
                <a:effectLst>
                  <a:outerShdw blurRad="38100" dist="38100" dir="2700000" algn="tl">
                    <a:srgbClr val="000000">
                      <a:alpha val="43137"/>
                    </a:srgbClr>
                  </a:outerShdw>
                </a:effectLst>
                <a:cs typeface="DecoType Naskh" pitchFamily="2" charset="-78"/>
              </a:rPr>
              <a:t> </a:t>
            </a:r>
            <a:r>
              <a:rPr lang="ar-EG" b="1" dirty="0">
                <a:effectLst>
                  <a:outerShdw blurRad="38100" dist="38100" dir="2700000" algn="tl">
                    <a:srgbClr val="000000">
                      <a:alpha val="43137"/>
                    </a:srgbClr>
                  </a:outerShdw>
                </a:effectLst>
                <a:cs typeface="DecoType Naskh" pitchFamily="2" charset="-78"/>
              </a:rPr>
              <a:t>ومناقشة الحلول لهذه المشكلة </a:t>
            </a:r>
            <a:r>
              <a:rPr lang="ar-SA" b="1" dirty="0" smtClean="0">
                <a:effectLst>
                  <a:outerShdw blurRad="38100" dist="38100" dir="2700000" algn="tl">
                    <a:srgbClr val="000000">
                      <a:alpha val="43137"/>
                    </a:srgbClr>
                  </a:outerShdw>
                </a:effectLst>
                <a:cs typeface="DecoType Naskh" pitchFamily="2" charset="-78"/>
              </a:rPr>
              <a:t>.</a:t>
            </a:r>
            <a:endParaRPr lang="en-US"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408489059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rmAutofit/>
          </a:bodyPr>
          <a:lstStyle/>
          <a:p>
            <a:r>
              <a:rPr lang="ar-EG" sz="5400" b="1" dirty="0">
                <a:solidFill>
                  <a:srgbClr val="C00000"/>
                </a:solidFill>
                <a:effectLst>
                  <a:outerShdw blurRad="38100" dist="38100" dir="2700000" algn="tl">
                    <a:srgbClr val="000000">
                      <a:alpha val="43137"/>
                    </a:srgbClr>
                  </a:outerShdw>
                </a:effectLst>
                <a:cs typeface="DecoType Naskh" pitchFamily="2" charset="-78"/>
              </a:rPr>
              <a:t>حقوق وواجبات </a:t>
            </a:r>
            <a:r>
              <a:rPr lang="ar-SA" sz="5400" b="1" dirty="0" smtClean="0">
                <a:solidFill>
                  <a:srgbClr val="C00000"/>
                </a:solidFill>
                <a:effectLst>
                  <a:outerShdw blurRad="38100" dist="38100" dir="2700000" algn="tl">
                    <a:srgbClr val="000000">
                      <a:alpha val="43137"/>
                    </a:srgbClr>
                  </a:outerShdw>
                </a:effectLst>
                <a:cs typeface="DecoType Naskh" pitchFamily="2" charset="-78"/>
              </a:rPr>
              <a:t>طلاب</a:t>
            </a:r>
            <a:r>
              <a:rPr lang="ar-EG" sz="5400" b="1" dirty="0" smtClean="0">
                <a:solidFill>
                  <a:srgbClr val="C00000"/>
                </a:solidFill>
                <a:effectLst>
                  <a:outerShdw blurRad="38100" dist="38100" dir="2700000" algn="tl">
                    <a:srgbClr val="000000">
                      <a:alpha val="43137"/>
                    </a:srgbClr>
                  </a:outerShdw>
                </a:effectLst>
                <a:cs typeface="DecoType Naskh" pitchFamily="2" charset="-78"/>
              </a:rPr>
              <a:t> </a:t>
            </a:r>
            <a:r>
              <a:rPr lang="ar-EG" sz="5400" b="1" dirty="0">
                <a:solidFill>
                  <a:srgbClr val="C00000"/>
                </a:solidFill>
                <a:effectLst>
                  <a:outerShdw blurRad="38100" dist="38100" dir="2700000" algn="tl">
                    <a:srgbClr val="000000">
                      <a:alpha val="43137"/>
                    </a:srgbClr>
                  </a:outerShdw>
                </a:effectLst>
                <a:cs typeface="DecoType Naskh" pitchFamily="2" charset="-78"/>
              </a:rPr>
              <a:t>التدريب الميداني</a:t>
            </a:r>
            <a:endParaRPr lang="ar-SA" sz="5400" dirty="0"/>
          </a:p>
        </p:txBody>
      </p:sp>
      <p:sp>
        <p:nvSpPr>
          <p:cNvPr id="3" name="Content Placeholder 2"/>
          <p:cNvSpPr>
            <a:spLocks noGrp="1"/>
          </p:cNvSpPr>
          <p:nvPr>
            <p:ph idx="1"/>
          </p:nvPr>
        </p:nvSpPr>
        <p:spPr>
          <a:xfrm>
            <a:off x="827584" y="1600200"/>
            <a:ext cx="7488832" cy="4525963"/>
          </a:xfrm>
        </p:spPr>
        <p:txBody>
          <a:bodyPr>
            <a:noAutofit/>
          </a:bodyPr>
          <a:lstStyle/>
          <a:p>
            <a:pPr marL="450850" indent="-450850" algn="just">
              <a:lnSpc>
                <a:spcPct val="150000"/>
              </a:lnSpc>
              <a:buNone/>
            </a:pPr>
            <a:r>
              <a:rPr lang="ar-SA" sz="3600" b="1" dirty="0">
                <a:effectLst>
                  <a:outerShdw blurRad="38100" dist="38100" dir="2700000" algn="tl">
                    <a:srgbClr val="000000">
                      <a:alpha val="43137"/>
                    </a:srgbClr>
                  </a:outerShdw>
                </a:effectLst>
                <a:cs typeface="DecoType Naskh" pitchFamily="2" charset="-78"/>
              </a:rPr>
              <a:t>6- </a:t>
            </a:r>
            <a:r>
              <a:rPr lang="ar-EG" sz="3600" b="1" dirty="0">
                <a:effectLst>
                  <a:outerShdw blurRad="38100" dist="38100" dir="2700000" algn="tl">
                    <a:srgbClr val="000000">
                      <a:alpha val="43137"/>
                    </a:srgbClr>
                  </a:outerShdw>
                </a:effectLst>
                <a:cs typeface="DecoType Naskh" pitchFamily="2" charset="-78"/>
              </a:rPr>
              <a:t>تدريب الطالب على طريقة استخدام سجلات المؤسسة التي يتم زيارتها .</a:t>
            </a:r>
            <a:endParaRPr lang="en-US" sz="3600" b="1" dirty="0">
              <a:effectLst>
                <a:outerShdw blurRad="38100" dist="38100" dir="2700000" algn="tl">
                  <a:srgbClr val="000000">
                    <a:alpha val="43137"/>
                  </a:srgbClr>
                </a:outerShdw>
              </a:effectLst>
              <a:cs typeface="DecoType Naskh" pitchFamily="2" charset="-78"/>
            </a:endParaRPr>
          </a:p>
          <a:p>
            <a:pPr marL="450850" lvl="0" indent="-45085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7- </a:t>
            </a:r>
            <a:r>
              <a:rPr lang="ar-EG" sz="3600" b="1" dirty="0">
                <a:effectLst>
                  <a:outerShdw blurRad="38100" dist="38100" dir="2700000" algn="tl">
                    <a:srgbClr val="000000">
                      <a:alpha val="43137"/>
                    </a:srgbClr>
                  </a:outerShdw>
                </a:effectLst>
                <a:cs typeface="DecoType Naskh" pitchFamily="2" charset="-78"/>
              </a:rPr>
              <a:t>يحق </a:t>
            </a:r>
            <a:r>
              <a:rPr lang="ar-EG" sz="3600" b="1" dirty="0" smtClean="0">
                <a:effectLst>
                  <a:outerShdw blurRad="38100" dist="38100" dir="2700000" algn="tl">
                    <a:srgbClr val="000000">
                      <a:alpha val="43137"/>
                    </a:srgbClr>
                  </a:outerShdw>
                </a:effectLst>
                <a:cs typeface="DecoType Naskh" pitchFamily="2" charset="-78"/>
              </a:rPr>
              <a:t>للطالب </a:t>
            </a:r>
            <a:r>
              <a:rPr lang="ar-EG" sz="3600" b="1" dirty="0">
                <a:effectLst>
                  <a:outerShdw blurRad="38100" dist="38100" dir="2700000" algn="tl">
                    <a:srgbClr val="000000">
                      <a:alpha val="43137"/>
                    </a:srgbClr>
                  </a:outerShdw>
                </a:effectLst>
                <a:cs typeface="DecoType Naskh" pitchFamily="2" charset="-78"/>
              </a:rPr>
              <a:t>الإطلاع على معايير التقييم التي سيتم على أساسه </a:t>
            </a:r>
            <a:r>
              <a:rPr lang="ar-EG" sz="3600" b="1" dirty="0" smtClean="0">
                <a:effectLst>
                  <a:outerShdw blurRad="38100" dist="38100" dir="2700000" algn="tl">
                    <a:srgbClr val="000000">
                      <a:alpha val="43137"/>
                    </a:srgbClr>
                  </a:outerShdw>
                </a:effectLst>
                <a:cs typeface="DecoType Naskh" pitchFamily="2" charset="-78"/>
              </a:rPr>
              <a:t>حصوله </a:t>
            </a:r>
            <a:r>
              <a:rPr lang="ar-EG" sz="3600" b="1" dirty="0">
                <a:effectLst>
                  <a:outerShdw blurRad="38100" dist="38100" dir="2700000" algn="tl">
                    <a:srgbClr val="000000">
                      <a:alpha val="43137"/>
                    </a:srgbClr>
                  </a:outerShdw>
                </a:effectLst>
                <a:cs typeface="DecoType Naskh" pitchFamily="2" charset="-78"/>
              </a:rPr>
              <a:t>على الدرجة النهائية والتقدير للزيارة الميدانية </a:t>
            </a:r>
            <a:r>
              <a:rPr lang="ar-EG" sz="3600" b="1" dirty="0" smtClean="0">
                <a:effectLst>
                  <a:outerShdw blurRad="38100" dist="38100" dir="2700000" algn="tl">
                    <a:srgbClr val="000000">
                      <a:alpha val="43137"/>
                    </a:srgbClr>
                  </a:outerShdw>
                </a:effectLst>
                <a:cs typeface="DecoType Naskh" pitchFamily="2" charset="-78"/>
              </a:rPr>
              <a:t>.</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62720358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600200"/>
            <a:ext cx="7560840" cy="4525963"/>
          </a:xfrm>
        </p:spPr>
        <p:txBody>
          <a:bodyPr>
            <a:noAutofit/>
          </a:bodyPr>
          <a:lstStyle/>
          <a:p>
            <a:pPr marL="0" indent="0" algn="just">
              <a:buNone/>
            </a:pPr>
            <a:r>
              <a:rPr lang="ar-EG" sz="2800" b="1" dirty="0" smtClean="0">
                <a:solidFill>
                  <a:srgbClr val="7030A0"/>
                </a:solidFill>
                <a:effectLst>
                  <a:outerShdw blurRad="38100" dist="38100" dir="2700000" algn="tl">
                    <a:srgbClr val="000000">
                      <a:alpha val="43137"/>
                    </a:srgbClr>
                  </a:outerShdw>
                </a:effectLst>
                <a:cs typeface="DecoType Naskh" pitchFamily="2" charset="-78"/>
              </a:rPr>
              <a:t>ب- واجبات ط</a:t>
            </a:r>
            <a:r>
              <a:rPr lang="ar-SA" sz="2800" b="1" dirty="0" smtClean="0">
                <a:solidFill>
                  <a:srgbClr val="7030A0"/>
                </a:solidFill>
                <a:effectLst>
                  <a:outerShdw blurRad="38100" dist="38100" dir="2700000" algn="tl">
                    <a:srgbClr val="000000">
                      <a:alpha val="43137"/>
                    </a:srgbClr>
                  </a:outerShdw>
                </a:effectLst>
                <a:cs typeface="DecoType Naskh" pitchFamily="2" charset="-78"/>
              </a:rPr>
              <a:t>لاب</a:t>
            </a:r>
            <a:r>
              <a:rPr lang="ar-EG" sz="2800" b="1" dirty="0" smtClean="0">
                <a:solidFill>
                  <a:srgbClr val="7030A0"/>
                </a:solidFill>
                <a:effectLst>
                  <a:outerShdw blurRad="38100" dist="38100" dir="2700000" algn="tl">
                    <a:srgbClr val="000000">
                      <a:alpha val="43137"/>
                    </a:srgbClr>
                  </a:outerShdw>
                </a:effectLst>
                <a:cs typeface="DecoType Naskh" pitchFamily="2" charset="-78"/>
              </a:rPr>
              <a:t> التدريب:</a:t>
            </a:r>
            <a:endParaRPr lang="en-US" sz="2800" b="1" dirty="0" smtClean="0">
              <a:solidFill>
                <a:srgbClr val="7030A0"/>
              </a:solidFill>
              <a:effectLst>
                <a:outerShdw blurRad="38100" dist="38100" dir="2700000" algn="tl">
                  <a:srgbClr val="000000">
                    <a:alpha val="43137"/>
                  </a:srgbClr>
                </a:outerShdw>
              </a:effectLst>
              <a:cs typeface="DecoType Naskh" pitchFamily="2" charset="-78"/>
            </a:endParaRPr>
          </a:p>
          <a:p>
            <a:pPr lvl="0" algn="just">
              <a:lnSpc>
                <a:spcPct val="150000"/>
              </a:lnSpc>
            </a:pPr>
            <a:r>
              <a:rPr lang="ar-EG" sz="2800" b="1" dirty="0" smtClean="0">
                <a:effectLst>
                  <a:outerShdw blurRad="38100" dist="38100" dir="2700000" algn="tl">
                    <a:srgbClr val="000000">
                      <a:alpha val="43137"/>
                    </a:srgbClr>
                  </a:outerShdw>
                </a:effectLst>
                <a:cs typeface="DecoType Naskh" pitchFamily="2" charset="-78"/>
              </a:rPr>
              <a:t>الالتزام بتعبئة النماذج </a:t>
            </a:r>
            <a:r>
              <a:rPr lang="ar-SA" sz="2800" b="1" dirty="0" smtClean="0">
                <a:effectLst>
                  <a:outerShdw blurRad="38100" dist="38100" dir="2700000" algn="tl">
                    <a:srgbClr val="000000">
                      <a:alpha val="43137"/>
                    </a:srgbClr>
                  </a:outerShdw>
                </a:effectLst>
                <a:cs typeface="DecoType Naskh" pitchFamily="2" charset="-78"/>
              </a:rPr>
              <a:t>و المستندات المتاحة على البلاك بورد وسوف يقوم  الطالب\ة بطباعتها ثم تعبئتها ثم إرسالها مرة أخرى إلى الأيقونة الخاصة بها. </a:t>
            </a:r>
            <a:endParaRPr lang="en-US" sz="2800" b="1" dirty="0" smtClean="0">
              <a:effectLst>
                <a:outerShdw blurRad="38100" dist="38100" dir="2700000" algn="tl">
                  <a:srgbClr val="000000">
                    <a:alpha val="43137"/>
                  </a:srgbClr>
                </a:outerShdw>
              </a:effectLst>
              <a:cs typeface="DecoType Naskh" pitchFamily="2" charset="-78"/>
            </a:endParaRPr>
          </a:p>
          <a:p>
            <a:pPr lvl="0" algn="just">
              <a:lnSpc>
                <a:spcPct val="170000"/>
              </a:lnSpc>
            </a:pPr>
            <a:r>
              <a:rPr lang="ar-EG" sz="2800" b="1" dirty="0" smtClean="0">
                <a:effectLst>
                  <a:outerShdw blurRad="38100" dist="38100" dir="2700000" algn="tl">
                    <a:srgbClr val="000000">
                      <a:alpha val="43137"/>
                    </a:srgbClr>
                  </a:outerShdw>
                </a:effectLst>
                <a:cs typeface="DecoType Naskh" pitchFamily="2" charset="-78"/>
              </a:rPr>
              <a:t>الالتزام بحضور الاجتماع ال</a:t>
            </a:r>
            <a:r>
              <a:rPr lang="ar-SA" sz="2800" b="1" dirty="0" smtClean="0">
                <a:effectLst>
                  <a:outerShdw blurRad="38100" dist="38100" dir="2700000" algn="tl">
                    <a:srgbClr val="000000">
                      <a:alpha val="43137"/>
                    </a:srgbClr>
                  </a:outerShdw>
                </a:effectLst>
                <a:cs typeface="DecoType Naskh" pitchFamily="2" charset="-78"/>
              </a:rPr>
              <a:t>ذي</a:t>
            </a:r>
            <a:r>
              <a:rPr lang="ar-EG" sz="2800" b="1" dirty="0" smtClean="0">
                <a:effectLst>
                  <a:outerShdw blurRad="38100" dist="38100" dir="2700000" algn="tl">
                    <a:srgbClr val="000000">
                      <a:alpha val="43137"/>
                    </a:srgbClr>
                  </a:outerShdw>
                </a:effectLst>
                <a:cs typeface="DecoType Naskh" pitchFamily="2" charset="-78"/>
              </a:rPr>
              <a:t> </a:t>
            </a:r>
            <a:r>
              <a:rPr lang="ar-SA" sz="2800" b="1" dirty="0" smtClean="0">
                <a:effectLst>
                  <a:outerShdw blurRad="38100" dist="38100" dir="2700000" algn="tl">
                    <a:srgbClr val="000000">
                      <a:alpha val="43137"/>
                    </a:srgbClr>
                  </a:outerShdw>
                </a:effectLst>
                <a:cs typeface="DecoType Naskh" pitchFamily="2" charset="-78"/>
              </a:rPr>
              <a:t>ي</a:t>
            </a:r>
            <a:r>
              <a:rPr lang="ar-EG" sz="2800" b="1" dirty="0" smtClean="0">
                <a:effectLst>
                  <a:outerShdw blurRad="38100" dist="38100" dir="2700000" algn="tl">
                    <a:srgbClr val="000000">
                      <a:alpha val="43137"/>
                    </a:srgbClr>
                  </a:outerShdw>
                </a:effectLst>
                <a:cs typeface="DecoType Naskh" pitchFamily="2" charset="-78"/>
              </a:rPr>
              <a:t>عقده الأخصائي بالمؤسسة التي تقرر زيارة الطالب إليها للتعرف على المؤسسة وأهدافها وخدماتها ودور</a:t>
            </a:r>
            <a:r>
              <a:rPr lang="ar-SA" sz="2800" b="1" dirty="0" smtClean="0">
                <a:effectLst>
                  <a:outerShdw blurRad="38100" dist="38100" dir="2700000" algn="tl">
                    <a:srgbClr val="000000">
                      <a:alpha val="43137"/>
                    </a:srgbClr>
                  </a:outerShdw>
                </a:effectLst>
                <a:cs typeface="DecoType Naskh" pitchFamily="2" charset="-78"/>
              </a:rPr>
              <a:t> </a:t>
            </a:r>
            <a:r>
              <a:rPr lang="ar-EG" sz="2800" b="1" dirty="0" smtClean="0">
                <a:effectLst>
                  <a:outerShdw blurRad="38100" dist="38100" dir="2700000" algn="tl">
                    <a:srgbClr val="000000">
                      <a:alpha val="43137"/>
                    </a:srgbClr>
                  </a:outerShdw>
                </a:effectLst>
                <a:cs typeface="DecoType Naskh" pitchFamily="2" charset="-78"/>
              </a:rPr>
              <a:t> الأخصائي الاجتماعي  فيها.</a:t>
            </a:r>
            <a:endParaRPr lang="en-US" sz="28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57200" y="629816"/>
            <a:ext cx="8229600" cy="1143000"/>
          </a:xfrm>
        </p:spPr>
        <p:txBody>
          <a:bodyPr>
            <a:normAutofit/>
          </a:bodyPr>
          <a:lstStyle/>
          <a:p>
            <a:r>
              <a:rPr lang="ar-EG" sz="5400" b="1" dirty="0">
                <a:solidFill>
                  <a:srgbClr val="C00000"/>
                </a:solidFill>
                <a:effectLst>
                  <a:outerShdw blurRad="38100" dist="38100" dir="2700000" algn="tl">
                    <a:srgbClr val="000000">
                      <a:alpha val="43137"/>
                    </a:srgbClr>
                  </a:outerShdw>
                </a:effectLst>
                <a:cs typeface="DecoType Naskh" pitchFamily="2" charset="-78"/>
              </a:rPr>
              <a:t>حقوق وواجبات </a:t>
            </a:r>
            <a:r>
              <a:rPr lang="ar-EG" sz="5400" b="1" dirty="0" smtClean="0">
                <a:solidFill>
                  <a:srgbClr val="C00000"/>
                </a:solidFill>
                <a:effectLst>
                  <a:outerShdw blurRad="38100" dist="38100" dir="2700000" algn="tl">
                    <a:srgbClr val="000000">
                      <a:alpha val="43137"/>
                    </a:srgbClr>
                  </a:outerShdw>
                </a:effectLst>
                <a:cs typeface="DecoType Naskh" pitchFamily="2" charset="-78"/>
              </a:rPr>
              <a:t>ط</a:t>
            </a:r>
            <a:r>
              <a:rPr lang="ar-SA" sz="5400" b="1" dirty="0" smtClean="0">
                <a:solidFill>
                  <a:srgbClr val="C00000"/>
                </a:solidFill>
                <a:effectLst>
                  <a:outerShdw blurRad="38100" dist="38100" dir="2700000" algn="tl">
                    <a:srgbClr val="000000">
                      <a:alpha val="43137"/>
                    </a:srgbClr>
                  </a:outerShdw>
                </a:effectLst>
                <a:cs typeface="DecoType Naskh" pitchFamily="2" charset="-78"/>
              </a:rPr>
              <a:t>لاب</a:t>
            </a:r>
            <a:r>
              <a:rPr lang="ar-EG" sz="5400" b="1" dirty="0" smtClean="0">
                <a:solidFill>
                  <a:srgbClr val="C00000"/>
                </a:solidFill>
                <a:effectLst>
                  <a:outerShdw blurRad="38100" dist="38100" dir="2700000" algn="tl">
                    <a:srgbClr val="000000">
                      <a:alpha val="43137"/>
                    </a:srgbClr>
                  </a:outerShdw>
                </a:effectLst>
                <a:cs typeface="DecoType Naskh" pitchFamily="2" charset="-78"/>
              </a:rPr>
              <a:t> </a:t>
            </a:r>
            <a:r>
              <a:rPr lang="ar-EG" sz="5400" b="1" dirty="0">
                <a:solidFill>
                  <a:srgbClr val="C00000"/>
                </a:solidFill>
                <a:effectLst>
                  <a:outerShdw blurRad="38100" dist="38100" dir="2700000" algn="tl">
                    <a:srgbClr val="000000">
                      <a:alpha val="43137"/>
                    </a:srgbClr>
                  </a:outerShdw>
                </a:effectLst>
                <a:cs typeface="DecoType Naskh" pitchFamily="2" charset="-78"/>
              </a:rPr>
              <a:t>التدريب الميداني</a:t>
            </a:r>
            <a:endParaRPr lang="ar-SA" sz="5400" dirty="0"/>
          </a:p>
        </p:txBody>
      </p:sp>
    </p:spTree>
    <p:extLst>
      <p:ext uri="{BB962C8B-B14F-4D97-AF65-F5344CB8AC3E}">
        <p14:creationId xmlns:p14="http://schemas.microsoft.com/office/powerpoint/2010/main" val="367144829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600200"/>
            <a:ext cx="7560840" cy="4525963"/>
          </a:xfrm>
        </p:spPr>
        <p:txBody>
          <a:bodyPr>
            <a:noAutofit/>
          </a:bodyPr>
          <a:lstStyle/>
          <a:p>
            <a:pPr lvl="0" algn="just">
              <a:lnSpc>
                <a:spcPct val="170000"/>
              </a:lnSpc>
            </a:pPr>
            <a:r>
              <a:rPr lang="ar-EG" b="1" dirty="0" smtClean="0">
                <a:effectLst>
                  <a:outerShdw blurRad="38100" dist="38100" dir="2700000" algn="tl">
                    <a:srgbClr val="000000">
                      <a:alpha val="43137"/>
                    </a:srgbClr>
                  </a:outerShdw>
                </a:effectLst>
                <a:cs typeface="DecoType Naskh" pitchFamily="2" charset="-78"/>
              </a:rPr>
              <a:t>التزام الطالب ب</a:t>
            </a:r>
            <a:r>
              <a:rPr lang="ar-SA" b="1" dirty="0" smtClean="0">
                <a:effectLst>
                  <a:outerShdw blurRad="38100" dist="38100" dir="2700000" algn="tl">
                    <a:srgbClr val="000000">
                      <a:alpha val="43137"/>
                    </a:srgbClr>
                  </a:outerShdw>
                </a:effectLst>
                <a:cs typeface="DecoType Naskh" pitchFamily="2" charset="-78"/>
              </a:rPr>
              <a:t>تحديد </a:t>
            </a:r>
            <a:r>
              <a:rPr lang="ar-EG" b="1" dirty="0" smtClean="0">
                <a:effectLst>
                  <a:outerShdw blurRad="38100" dist="38100" dir="2700000" algn="tl">
                    <a:srgbClr val="000000">
                      <a:alpha val="43137"/>
                    </a:srgbClr>
                  </a:outerShdw>
                </a:effectLst>
                <a:cs typeface="DecoType Naskh" pitchFamily="2" charset="-78"/>
              </a:rPr>
              <a:t>مكان الزيارة</a:t>
            </a:r>
            <a:r>
              <a:rPr lang="ar-SA" b="1" dirty="0" smtClean="0">
                <a:effectLst>
                  <a:outerShdw blurRad="38100" dist="38100" dir="2700000" algn="tl">
                    <a:srgbClr val="000000">
                      <a:alpha val="43137"/>
                    </a:srgbClr>
                  </a:outerShdw>
                </a:effectLst>
                <a:cs typeface="DecoType Naskh" pitchFamily="2" charset="-78"/>
              </a:rPr>
              <a:t> وإرسال موافقة المؤسسة على زيارته لها إلى أستاذة  المقرر </a:t>
            </a:r>
            <a:r>
              <a:rPr lang="ar-EG" b="1" dirty="0" smtClean="0">
                <a:effectLst>
                  <a:outerShdw blurRad="38100" dist="38100" dir="2700000" algn="tl">
                    <a:srgbClr val="000000">
                      <a:alpha val="43137"/>
                    </a:srgbClr>
                  </a:outerShdw>
                </a:effectLst>
                <a:cs typeface="DecoType Naskh" pitchFamily="2" charset="-78"/>
              </a:rPr>
              <a:t>.</a:t>
            </a:r>
            <a:endParaRPr lang="en-US" b="1" dirty="0">
              <a:effectLst>
                <a:outerShdw blurRad="38100" dist="38100" dir="2700000" algn="tl">
                  <a:srgbClr val="000000">
                    <a:alpha val="43137"/>
                  </a:srgbClr>
                </a:outerShdw>
              </a:effectLst>
              <a:cs typeface="DecoType Naskh" pitchFamily="2" charset="-78"/>
            </a:endParaRPr>
          </a:p>
          <a:p>
            <a:pPr algn="just">
              <a:lnSpc>
                <a:spcPct val="170000"/>
              </a:lnSpc>
            </a:pPr>
            <a:r>
              <a:rPr lang="ar-EG" b="1" dirty="0">
                <a:effectLst>
                  <a:outerShdw blurRad="38100" dist="38100" dir="2700000" algn="tl">
                    <a:srgbClr val="000000">
                      <a:alpha val="43137"/>
                    </a:srgbClr>
                  </a:outerShdw>
                </a:effectLst>
                <a:cs typeface="DecoType Naskh" pitchFamily="2" charset="-78"/>
              </a:rPr>
              <a:t>الالتزام بحضور يوم الزيارة </a:t>
            </a:r>
            <a:r>
              <a:rPr lang="ar-EG" b="1" dirty="0" smtClean="0">
                <a:effectLst>
                  <a:outerShdw blurRad="38100" dist="38100" dir="2700000" algn="tl">
                    <a:srgbClr val="000000">
                      <a:alpha val="43137"/>
                    </a:srgbClr>
                  </a:outerShdw>
                </a:effectLst>
                <a:cs typeface="DecoType Naskh" pitchFamily="2" charset="-78"/>
              </a:rPr>
              <a:t>المقرر</a:t>
            </a:r>
            <a:r>
              <a:rPr lang="ar-SA" b="1" dirty="0" smtClean="0">
                <a:effectLst>
                  <a:outerShdw blurRad="38100" dist="38100" dir="2700000" algn="tl">
                    <a:srgbClr val="000000">
                      <a:alpha val="43137"/>
                    </a:srgbClr>
                  </a:outerShdw>
                </a:effectLst>
                <a:cs typeface="DecoType Naskh" pitchFamily="2" charset="-78"/>
              </a:rPr>
              <a:t> وأن تتم زيارة واحدة على الأقل في المجال الطبي وأخرى في المجال الاجتماعي </a:t>
            </a:r>
            <a:r>
              <a:rPr lang="ar-EG" b="1" dirty="0" smtClean="0">
                <a:effectLst>
                  <a:outerShdw blurRad="38100" dist="38100" dir="2700000" algn="tl">
                    <a:srgbClr val="000000">
                      <a:alpha val="43137"/>
                    </a:srgbClr>
                  </a:outerShdw>
                </a:effectLst>
                <a:cs typeface="DecoType Naskh" pitchFamily="2" charset="-78"/>
              </a:rPr>
              <a:t>بعد </a:t>
            </a:r>
            <a:r>
              <a:rPr lang="ar-EG" b="1" dirty="0">
                <a:effectLst>
                  <a:outerShdw blurRad="38100" dist="38100" dir="2700000" algn="tl">
                    <a:srgbClr val="000000">
                      <a:alpha val="43137"/>
                    </a:srgbClr>
                  </a:outerShdw>
                </a:effectLst>
                <a:cs typeface="DecoType Naskh" pitchFamily="2" charset="-78"/>
              </a:rPr>
              <a:t>موافقة ولى الأمر </a:t>
            </a:r>
            <a:r>
              <a:rPr lang="ar-EG" b="1" dirty="0" smtClean="0">
                <a:effectLst>
                  <a:outerShdw blurRad="38100" dist="38100" dir="2700000" algn="tl">
                    <a:srgbClr val="000000">
                      <a:alpha val="43137"/>
                    </a:srgbClr>
                  </a:outerShdw>
                </a:effectLst>
                <a:cs typeface="DecoType Naskh" pitchFamily="2" charset="-78"/>
              </a:rPr>
              <a:t>خطياً</a:t>
            </a:r>
            <a:r>
              <a:rPr lang="ar-SA" b="1" dirty="0" smtClean="0">
                <a:effectLst>
                  <a:outerShdw blurRad="38100" dist="38100" dir="2700000" algn="tl">
                    <a:srgbClr val="000000">
                      <a:alpha val="43137"/>
                    </a:srgbClr>
                  </a:outerShdw>
                </a:effectLst>
                <a:cs typeface="DecoType Naskh" pitchFamily="2" charset="-78"/>
              </a:rPr>
              <a:t> وإرسال الموافقة إلى أستاذة المقرر.</a:t>
            </a:r>
            <a:endParaRPr lang="ar-SA"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57200" y="629816"/>
            <a:ext cx="8229600" cy="1143000"/>
          </a:xfrm>
        </p:spPr>
        <p:txBody>
          <a:bodyPr>
            <a:normAutofit/>
          </a:bodyPr>
          <a:lstStyle/>
          <a:p>
            <a:r>
              <a:rPr lang="ar-EG" sz="5400" b="1" dirty="0">
                <a:solidFill>
                  <a:srgbClr val="C00000"/>
                </a:solidFill>
                <a:effectLst>
                  <a:outerShdw blurRad="38100" dist="38100" dir="2700000" algn="tl">
                    <a:srgbClr val="000000">
                      <a:alpha val="43137"/>
                    </a:srgbClr>
                  </a:outerShdw>
                </a:effectLst>
                <a:cs typeface="DecoType Naskh" pitchFamily="2" charset="-78"/>
              </a:rPr>
              <a:t>حقوق وواجبات </a:t>
            </a:r>
            <a:r>
              <a:rPr lang="ar-EG" sz="5400" b="1" dirty="0" smtClean="0">
                <a:solidFill>
                  <a:srgbClr val="C00000"/>
                </a:solidFill>
                <a:effectLst>
                  <a:outerShdw blurRad="38100" dist="38100" dir="2700000" algn="tl">
                    <a:srgbClr val="000000">
                      <a:alpha val="43137"/>
                    </a:srgbClr>
                  </a:outerShdw>
                </a:effectLst>
                <a:cs typeface="DecoType Naskh" pitchFamily="2" charset="-78"/>
              </a:rPr>
              <a:t>ط</a:t>
            </a:r>
            <a:r>
              <a:rPr lang="ar-SA" sz="5400" b="1" dirty="0" smtClean="0">
                <a:solidFill>
                  <a:srgbClr val="C00000"/>
                </a:solidFill>
                <a:effectLst>
                  <a:outerShdw blurRad="38100" dist="38100" dir="2700000" algn="tl">
                    <a:srgbClr val="000000">
                      <a:alpha val="43137"/>
                    </a:srgbClr>
                  </a:outerShdw>
                </a:effectLst>
                <a:cs typeface="DecoType Naskh" pitchFamily="2" charset="-78"/>
              </a:rPr>
              <a:t>لاب</a:t>
            </a:r>
            <a:r>
              <a:rPr lang="ar-EG" sz="5400" b="1" dirty="0" smtClean="0">
                <a:solidFill>
                  <a:srgbClr val="C00000"/>
                </a:solidFill>
                <a:effectLst>
                  <a:outerShdw blurRad="38100" dist="38100" dir="2700000" algn="tl">
                    <a:srgbClr val="000000">
                      <a:alpha val="43137"/>
                    </a:srgbClr>
                  </a:outerShdw>
                </a:effectLst>
                <a:cs typeface="DecoType Naskh" pitchFamily="2" charset="-78"/>
              </a:rPr>
              <a:t> </a:t>
            </a:r>
            <a:r>
              <a:rPr lang="ar-EG" sz="5400" b="1" dirty="0">
                <a:solidFill>
                  <a:srgbClr val="C00000"/>
                </a:solidFill>
                <a:effectLst>
                  <a:outerShdw blurRad="38100" dist="38100" dir="2700000" algn="tl">
                    <a:srgbClr val="000000">
                      <a:alpha val="43137"/>
                    </a:srgbClr>
                  </a:outerShdw>
                </a:effectLst>
                <a:cs typeface="DecoType Naskh" pitchFamily="2" charset="-78"/>
              </a:rPr>
              <a:t>التدريب الميداني</a:t>
            </a:r>
            <a:endParaRPr lang="ar-SA" sz="5400" dirty="0"/>
          </a:p>
        </p:txBody>
      </p:sp>
    </p:spTree>
    <p:extLst>
      <p:ext uri="{BB962C8B-B14F-4D97-AF65-F5344CB8AC3E}">
        <p14:creationId xmlns:p14="http://schemas.microsoft.com/office/powerpoint/2010/main" val="4647291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5232" y="1600200"/>
            <a:ext cx="7571184" cy="4525963"/>
          </a:xfrm>
        </p:spPr>
        <p:txBody>
          <a:bodyPr>
            <a:noAutofit/>
          </a:bodyPr>
          <a:lstStyle/>
          <a:p>
            <a:pPr lvl="0" algn="just">
              <a:lnSpc>
                <a:spcPct val="170000"/>
              </a:lnSpc>
            </a:pPr>
            <a:r>
              <a:rPr lang="ar-EG" sz="3600" b="1" dirty="0">
                <a:effectLst>
                  <a:outerShdw blurRad="38100" dist="38100" dir="2700000" algn="tl">
                    <a:srgbClr val="000000">
                      <a:alpha val="43137"/>
                    </a:srgbClr>
                  </a:outerShdw>
                </a:effectLst>
                <a:cs typeface="DecoType Naskh" pitchFamily="2" charset="-78"/>
              </a:rPr>
              <a:t>الحرص على عدم تجاوز نسبة الغياب المسموح بها لكي لا </a:t>
            </a:r>
            <a:r>
              <a:rPr lang="ar-SA" sz="3600" b="1" dirty="0" smtClean="0">
                <a:effectLst>
                  <a:outerShdw blurRad="38100" dist="38100" dir="2700000" algn="tl">
                    <a:srgbClr val="000000">
                      <a:alpha val="43137"/>
                    </a:srgbClr>
                  </a:outerShdw>
                </a:effectLst>
                <a:cs typeface="DecoType Naskh" pitchFamily="2" charset="-78"/>
              </a:rPr>
              <a:t>ي</a:t>
            </a:r>
            <a:r>
              <a:rPr lang="ar-EG" sz="3600" b="1" dirty="0" smtClean="0">
                <a:effectLst>
                  <a:outerShdw blurRad="38100" dist="38100" dir="2700000" algn="tl">
                    <a:srgbClr val="000000">
                      <a:alpha val="43137"/>
                    </a:srgbClr>
                  </a:outerShdw>
                </a:effectLst>
                <a:cs typeface="DecoType Naskh" pitchFamily="2" charset="-78"/>
              </a:rPr>
              <a:t>تعرض </a:t>
            </a:r>
            <a:r>
              <a:rPr lang="ar-SA" sz="3600" b="1" dirty="0" smtClean="0">
                <a:effectLst>
                  <a:outerShdw blurRad="38100" dist="38100" dir="2700000" algn="tl">
                    <a:srgbClr val="000000">
                      <a:alpha val="43137"/>
                    </a:srgbClr>
                  </a:outerShdw>
                </a:effectLst>
                <a:cs typeface="DecoType Naskh" pitchFamily="2" charset="-78"/>
              </a:rPr>
              <a:t>الطالب/ة  </a:t>
            </a:r>
            <a:r>
              <a:rPr lang="ar-EG" sz="3600" b="1" dirty="0" smtClean="0">
                <a:effectLst>
                  <a:outerShdw blurRad="38100" dist="38100" dir="2700000" algn="tl">
                    <a:srgbClr val="000000">
                      <a:alpha val="43137"/>
                    </a:srgbClr>
                  </a:outerShdw>
                </a:effectLst>
                <a:cs typeface="DecoType Naskh" pitchFamily="2" charset="-78"/>
              </a:rPr>
              <a:t>للحرمان</a:t>
            </a:r>
            <a:r>
              <a:rPr lang="ar-EG" sz="3600" b="1" dirty="0">
                <a:effectLst>
                  <a:outerShdw blurRad="38100" dist="38100" dir="2700000" algn="tl">
                    <a:srgbClr val="000000">
                      <a:alpha val="43137"/>
                    </a:srgbClr>
                  </a:outerShdw>
                </a:effectLst>
                <a:cs typeface="DecoType Naskh" pitchFamily="2" charset="-78"/>
              </a:rPr>
              <a:t>.</a:t>
            </a:r>
            <a:endParaRPr lang="en-US" sz="3600" b="1" dirty="0">
              <a:effectLst>
                <a:outerShdw blurRad="38100" dist="38100" dir="2700000" algn="tl">
                  <a:srgbClr val="000000">
                    <a:alpha val="43137"/>
                  </a:srgbClr>
                </a:outerShdw>
              </a:effectLst>
              <a:cs typeface="DecoType Naskh" pitchFamily="2" charset="-78"/>
            </a:endParaRPr>
          </a:p>
          <a:p>
            <a:pPr lvl="0" algn="just">
              <a:lnSpc>
                <a:spcPct val="170000"/>
              </a:lnSpc>
            </a:pPr>
            <a:r>
              <a:rPr lang="ar-EG" sz="3600" b="1" dirty="0">
                <a:effectLst>
                  <a:outerShdw blurRad="38100" dist="38100" dir="2700000" algn="tl">
                    <a:srgbClr val="000000">
                      <a:alpha val="43137"/>
                    </a:srgbClr>
                  </a:outerShdw>
                </a:effectLst>
                <a:cs typeface="DecoType Naskh" pitchFamily="2" charset="-78"/>
              </a:rPr>
              <a:t>الالتزام </a:t>
            </a:r>
            <a:r>
              <a:rPr lang="ar-EG" sz="3600" b="1" dirty="0" smtClean="0">
                <a:effectLst>
                  <a:outerShdw blurRad="38100" dist="38100" dir="2700000" algn="tl">
                    <a:srgbClr val="000000">
                      <a:alpha val="43137"/>
                    </a:srgbClr>
                  </a:outerShdw>
                </a:effectLst>
                <a:cs typeface="DecoType Naskh" pitchFamily="2" charset="-78"/>
              </a:rPr>
              <a:t>بالحضـور</a:t>
            </a:r>
            <a:r>
              <a:rPr lang="ar-SA" sz="3600" b="1" dirty="0" smtClean="0">
                <a:effectLst>
                  <a:outerShdw blurRad="38100" dist="38100" dir="2700000" algn="tl">
                    <a:srgbClr val="000000">
                      <a:alpha val="43137"/>
                    </a:srgbClr>
                  </a:outerShdw>
                </a:effectLst>
                <a:cs typeface="DecoType Naskh" pitchFamily="2" charset="-78"/>
              </a:rPr>
              <a:t> إلى </a:t>
            </a:r>
            <a:r>
              <a:rPr lang="ar-EG" sz="3600" b="1" dirty="0" smtClean="0">
                <a:effectLst>
                  <a:outerShdw blurRad="38100" dist="38100" dir="2700000" algn="tl">
                    <a:srgbClr val="000000">
                      <a:alpha val="43137"/>
                    </a:srgbClr>
                  </a:outerShdw>
                </a:effectLst>
                <a:cs typeface="DecoType Naskh" pitchFamily="2" charset="-78"/>
              </a:rPr>
              <a:t>مؤسسة الزيــارة والمغـــادرة </a:t>
            </a:r>
            <a:r>
              <a:rPr lang="ar-EG" sz="3600" b="1" dirty="0">
                <a:effectLst>
                  <a:outerShdw blurRad="38100" dist="38100" dir="2700000" algn="tl">
                    <a:srgbClr val="000000">
                      <a:alpha val="43137"/>
                    </a:srgbClr>
                  </a:outerShdw>
                </a:effectLst>
                <a:cs typeface="DecoType Naskh" pitchFamily="2" charset="-78"/>
              </a:rPr>
              <a:t>منها في الوقــــت الرسمي</a:t>
            </a:r>
            <a:r>
              <a:rPr lang="ar-EG" sz="3600" b="1" dirty="0" smtClean="0">
                <a:effectLst>
                  <a:outerShdw blurRad="38100" dist="38100" dir="2700000" algn="tl">
                    <a:srgbClr val="000000">
                      <a:alpha val="43137"/>
                    </a:srgbClr>
                  </a:outerShdw>
                </a:effectLst>
                <a:cs typeface="DecoType Naskh" pitchFamily="2" charset="-78"/>
              </a:rPr>
              <a:t>.</a:t>
            </a:r>
            <a:endParaRPr lang="en-US" sz="3600"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67544" y="620688"/>
            <a:ext cx="8229600" cy="1143000"/>
          </a:xfrm>
        </p:spPr>
        <p:txBody>
          <a:bodyPr>
            <a:normAutofit/>
          </a:bodyPr>
          <a:lstStyle/>
          <a:p>
            <a:r>
              <a:rPr lang="ar-EG" sz="5400" b="1" dirty="0">
                <a:solidFill>
                  <a:srgbClr val="C00000"/>
                </a:solidFill>
                <a:effectLst>
                  <a:outerShdw blurRad="38100" dist="38100" dir="2700000" algn="tl">
                    <a:srgbClr val="000000">
                      <a:alpha val="43137"/>
                    </a:srgbClr>
                  </a:outerShdw>
                </a:effectLst>
                <a:cs typeface="DecoType Naskh" pitchFamily="2" charset="-78"/>
              </a:rPr>
              <a:t>حقوق وواجبات طالبات التدريب الميداني</a:t>
            </a:r>
            <a:endParaRPr lang="ar-SA" sz="5400" dirty="0"/>
          </a:p>
        </p:txBody>
      </p:sp>
    </p:spTree>
    <p:extLst>
      <p:ext uri="{BB962C8B-B14F-4D97-AF65-F5344CB8AC3E}">
        <p14:creationId xmlns:p14="http://schemas.microsoft.com/office/powerpoint/2010/main" val="701885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5232" y="1600200"/>
            <a:ext cx="7571184" cy="4525963"/>
          </a:xfrm>
        </p:spPr>
        <p:txBody>
          <a:bodyPr>
            <a:noAutofit/>
          </a:bodyPr>
          <a:lstStyle/>
          <a:p>
            <a:pPr lvl="0" algn="just">
              <a:lnSpc>
                <a:spcPct val="150000"/>
              </a:lnSpc>
            </a:pPr>
            <a:r>
              <a:rPr lang="ar-EG" b="1" dirty="0" smtClean="0">
                <a:effectLst>
                  <a:outerShdw blurRad="38100" dist="38100" dir="2700000" algn="tl">
                    <a:srgbClr val="000000">
                      <a:alpha val="43137"/>
                    </a:srgbClr>
                  </a:outerShdw>
                </a:effectLst>
                <a:cs typeface="DecoType Naskh" pitchFamily="2" charset="-78"/>
              </a:rPr>
              <a:t>الالتزام </a:t>
            </a:r>
            <a:r>
              <a:rPr lang="ar-EG" b="1" dirty="0">
                <a:effectLst>
                  <a:outerShdw blurRad="38100" dist="38100" dir="2700000" algn="tl">
                    <a:srgbClr val="000000">
                      <a:alpha val="43137"/>
                    </a:srgbClr>
                  </a:outerShdw>
                </a:effectLst>
                <a:cs typeface="DecoType Naskh" pitchFamily="2" charset="-78"/>
              </a:rPr>
              <a:t>بطريقة التسجيل التي توجهها </a:t>
            </a:r>
            <a:r>
              <a:rPr lang="ar-EG" b="1" dirty="0" smtClean="0">
                <a:effectLst>
                  <a:outerShdw blurRad="38100" dist="38100" dir="2700000" algn="tl">
                    <a:srgbClr val="000000">
                      <a:alpha val="43137"/>
                    </a:srgbClr>
                  </a:outerShdw>
                </a:effectLst>
                <a:cs typeface="DecoType Naskh" pitchFamily="2" charset="-78"/>
              </a:rPr>
              <a:t>إليه </a:t>
            </a:r>
            <a:r>
              <a:rPr lang="ar-SA" b="1" dirty="0" smtClean="0">
                <a:effectLst>
                  <a:outerShdw blurRad="38100" dist="38100" dir="2700000" algn="tl">
                    <a:srgbClr val="000000">
                      <a:alpha val="43137"/>
                    </a:srgbClr>
                  </a:outerShdw>
                </a:effectLst>
                <a:cs typeface="DecoType Naskh" pitchFamily="2" charset="-78"/>
              </a:rPr>
              <a:t>أستاذة المقرر </a:t>
            </a:r>
            <a:r>
              <a:rPr lang="ar-EG" b="1" dirty="0" smtClean="0">
                <a:effectLst>
                  <a:outerShdw blurRad="38100" dist="38100" dir="2700000" algn="tl">
                    <a:srgbClr val="000000">
                      <a:alpha val="43137"/>
                    </a:srgbClr>
                  </a:outerShdw>
                </a:effectLst>
                <a:cs typeface="DecoType Naskh" pitchFamily="2" charset="-78"/>
              </a:rPr>
              <a:t>وتسليم </a:t>
            </a:r>
            <a:r>
              <a:rPr lang="ar-EG" b="1" dirty="0">
                <a:effectLst>
                  <a:outerShdw blurRad="38100" dist="38100" dir="2700000" algn="tl">
                    <a:srgbClr val="000000">
                      <a:alpha val="43137"/>
                    </a:srgbClr>
                  </a:outerShdw>
                </a:effectLst>
                <a:cs typeface="DecoType Naskh" pitchFamily="2" charset="-78"/>
              </a:rPr>
              <a:t>السجلات </a:t>
            </a:r>
            <a:r>
              <a:rPr lang="ar-SA" b="1" dirty="0" smtClean="0">
                <a:effectLst>
                  <a:outerShdw blurRad="38100" dist="38100" dir="2700000" algn="tl">
                    <a:srgbClr val="000000">
                      <a:alpha val="43137"/>
                    </a:srgbClr>
                  </a:outerShdw>
                </a:effectLst>
                <a:cs typeface="DecoType Naskh" pitchFamily="2" charset="-78"/>
              </a:rPr>
              <a:t> و التقارير </a:t>
            </a:r>
            <a:r>
              <a:rPr lang="ar-EG" b="1" dirty="0" smtClean="0">
                <a:effectLst>
                  <a:outerShdw blurRad="38100" dist="38100" dir="2700000" algn="tl">
                    <a:srgbClr val="000000">
                      <a:alpha val="43137"/>
                    </a:srgbClr>
                  </a:outerShdw>
                </a:effectLst>
                <a:cs typeface="DecoType Naskh" pitchFamily="2" charset="-78"/>
              </a:rPr>
              <a:t>في </a:t>
            </a:r>
            <a:r>
              <a:rPr lang="ar-EG" b="1" dirty="0">
                <a:effectLst>
                  <a:outerShdw blurRad="38100" dist="38100" dir="2700000" algn="tl">
                    <a:srgbClr val="000000">
                      <a:alpha val="43137"/>
                    </a:srgbClr>
                  </a:outerShdw>
                </a:effectLst>
                <a:cs typeface="DecoType Naskh" pitchFamily="2" charset="-78"/>
              </a:rPr>
              <a:t>وقتها.</a:t>
            </a:r>
            <a:endParaRPr lang="en-US" b="1" dirty="0">
              <a:effectLst>
                <a:outerShdw blurRad="38100" dist="38100" dir="2700000" algn="tl">
                  <a:srgbClr val="000000">
                    <a:alpha val="43137"/>
                  </a:srgbClr>
                </a:outerShdw>
              </a:effectLst>
              <a:cs typeface="DecoType Naskh" pitchFamily="2" charset="-78"/>
            </a:endParaRPr>
          </a:p>
          <a:p>
            <a:pPr lvl="0" algn="just">
              <a:lnSpc>
                <a:spcPct val="150000"/>
              </a:lnSpc>
            </a:pPr>
            <a:r>
              <a:rPr lang="ar-EG" b="1" dirty="0">
                <a:effectLst>
                  <a:outerShdw blurRad="38100" dist="38100" dir="2700000" algn="tl">
                    <a:srgbClr val="000000">
                      <a:alpha val="43137"/>
                    </a:srgbClr>
                  </a:outerShdw>
                </a:effectLst>
                <a:cs typeface="DecoType Naskh" pitchFamily="2" charset="-78"/>
              </a:rPr>
              <a:t>الالتزام بالتعاون مع </a:t>
            </a:r>
            <a:r>
              <a:rPr lang="ar-EG" b="1" dirty="0" smtClean="0">
                <a:effectLst>
                  <a:outerShdw blurRad="38100" dist="38100" dir="2700000" algn="tl">
                    <a:srgbClr val="000000">
                      <a:alpha val="43137"/>
                    </a:srgbClr>
                  </a:outerShdw>
                </a:effectLst>
                <a:cs typeface="DecoType Naskh" pitchFamily="2" charset="-78"/>
              </a:rPr>
              <a:t>الزملاء و</a:t>
            </a:r>
            <a:r>
              <a:rPr lang="ar-SA" b="1" dirty="0" smtClean="0">
                <a:effectLst>
                  <a:outerShdw blurRad="38100" dist="38100" dir="2700000" algn="tl">
                    <a:srgbClr val="000000">
                      <a:alpha val="43137"/>
                    </a:srgbClr>
                  </a:outerShdw>
                </a:effectLst>
                <a:cs typeface="DecoType Naskh" pitchFamily="2" charset="-78"/>
              </a:rPr>
              <a:t>الأخصائيين \ </a:t>
            </a:r>
            <a:r>
              <a:rPr lang="ar-EG" b="1" dirty="0" smtClean="0">
                <a:effectLst>
                  <a:outerShdw blurRad="38100" dist="38100" dir="2700000" algn="tl">
                    <a:srgbClr val="000000">
                      <a:alpha val="43137"/>
                    </a:srgbClr>
                  </a:outerShdw>
                </a:effectLst>
                <a:cs typeface="DecoType Naskh" pitchFamily="2" charset="-78"/>
              </a:rPr>
              <a:t>الأخصائيات </a:t>
            </a:r>
            <a:r>
              <a:rPr lang="ar-EG" b="1" dirty="0">
                <a:effectLst>
                  <a:outerShdw blurRad="38100" dist="38100" dir="2700000" algn="tl">
                    <a:srgbClr val="000000">
                      <a:alpha val="43137"/>
                    </a:srgbClr>
                  </a:outerShdw>
                </a:effectLst>
                <a:cs typeface="DecoType Naskh" pitchFamily="2" charset="-78"/>
              </a:rPr>
              <a:t>بالمؤسسة.</a:t>
            </a:r>
            <a:endParaRPr lang="en-US" b="1" dirty="0">
              <a:effectLst>
                <a:outerShdw blurRad="38100" dist="38100" dir="2700000" algn="tl">
                  <a:srgbClr val="000000">
                    <a:alpha val="43137"/>
                  </a:srgbClr>
                </a:outerShdw>
              </a:effectLst>
              <a:cs typeface="DecoType Naskh" pitchFamily="2" charset="-78"/>
            </a:endParaRPr>
          </a:p>
          <a:p>
            <a:pPr lvl="0" algn="just">
              <a:lnSpc>
                <a:spcPct val="150000"/>
              </a:lnSpc>
            </a:pPr>
            <a:r>
              <a:rPr lang="ar-EG" b="1" dirty="0">
                <a:effectLst>
                  <a:outerShdw blurRad="38100" dist="38100" dir="2700000" algn="tl">
                    <a:srgbClr val="000000">
                      <a:alpha val="43137"/>
                    </a:srgbClr>
                  </a:outerShdw>
                </a:effectLst>
                <a:cs typeface="DecoType Naskh" pitchFamily="2" charset="-78"/>
              </a:rPr>
              <a:t>الالتزام بحضور الاجتماعات الإشرافية الجماعية التي تعقدها </a:t>
            </a:r>
            <a:r>
              <a:rPr lang="ar-EG" b="1" dirty="0" smtClean="0">
                <a:effectLst>
                  <a:outerShdw blurRad="38100" dist="38100" dir="2700000" algn="tl">
                    <a:srgbClr val="000000">
                      <a:alpha val="43137"/>
                    </a:srgbClr>
                  </a:outerShdw>
                </a:effectLst>
                <a:cs typeface="DecoType Naskh" pitchFamily="2" charset="-78"/>
              </a:rPr>
              <a:t> </a:t>
            </a:r>
            <a:r>
              <a:rPr lang="ar-SA" b="1" dirty="0" smtClean="0">
                <a:effectLst>
                  <a:outerShdw blurRad="38100" dist="38100" dir="2700000" algn="tl">
                    <a:srgbClr val="000000">
                      <a:alpha val="43137"/>
                    </a:srgbClr>
                  </a:outerShdw>
                </a:effectLst>
                <a:cs typeface="DecoType Naskh" pitchFamily="2" charset="-78"/>
              </a:rPr>
              <a:t> مشرف \ة</a:t>
            </a:r>
            <a:r>
              <a:rPr lang="ar-EG" b="1" dirty="0" smtClean="0">
                <a:effectLst>
                  <a:outerShdw blurRad="38100" dist="38100" dir="2700000" algn="tl">
                    <a:srgbClr val="000000">
                      <a:alpha val="43137"/>
                    </a:srgbClr>
                  </a:outerShdw>
                </a:effectLst>
                <a:cs typeface="DecoType Naskh" pitchFamily="2" charset="-78"/>
              </a:rPr>
              <a:t> </a:t>
            </a:r>
            <a:r>
              <a:rPr lang="ar-EG" b="1" dirty="0">
                <a:effectLst>
                  <a:outerShdw blurRad="38100" dist="38100" dir="2700000" algn="tl">
                    <a:srgbClr val="000000">
                      <a:alpha val="43137"/>
                    </a:srgbClr>
                  </a:outerShdw>
                </a:effectLst>
                <a:cs typeface="DecoType Naskh" pitchFamily="2" charset="-78"/>
              </a:rPr>
              <a:t>المؤسسة</a:t>
            </a:r>
            <a:r>
              <a:rPr lang="ar-EG" b="1" dirty="0" smtClean="0">
                <a:effectLst>
                  <a:outerShdw blurRad="38100" dist="38100" dir="2700000" algn="tl">
                    <a:srgbClr val="000000">
                      <a:alpha val="43137"/>
                    </a:srgbClr>
                  </a:outerShdw>
                </a:effectLst>
                <a:cs typeface="DecoType Naskh" pitchFamily="2" charset="-78"/>
              </a:rPr>
              <a:t>.</a:t>
            </a:r>
            <a:endParaRPr lang="en-US"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67544" y="620688"/>
            <a:ext cx="8229600" cy="1143000"/>
          </a:xfrm>
        </p:spPr>
        <p:txBody>
          <a:bodyPr>
            <a:normAutofit/>
          </a:bodyPr>
          <a:lstStyle/>
          <a:p>
            <a:r>
              <a:rPr lang="ar-EG" sz="5400" b="1" dirty="0">
                <a:solidFill>
                  <a:srgbClr val="C00000"/>
                </a:solidFill>
                <a:effectLst>
                  <a:outerShdw blurRad="38100" dist="38100" dir="2700000" algn="tl">
                    <a:srgbClr val="000000">
                      <a:alpha val="43137"/>
                    </a:srgbClr>
                  </a:outerShdw>
                </a:effectLst>
                <a:cs typeface="DecoType Naskh" pitchFamily="2" charset="-78"/>
              </a:rPr>
              <a:t>حقوق وواجبات طالبات التدريب الميداني</a:t>
            </a:r>
            <a:endParaRPr lang="ar-SA" sz="5400" dirty="0"/>
          </a:p>
        </p:txBody>
      </p:sp>
    </p:spTree>
    <p:extLst>
      <p:ext uri="{BB962C8B-B14F-4D97-AF65-F5344CB8AC3E}">
        <p14:creationId xmlns:p14="http://schemas.microsoft.com/office/powerpoint/2010/main" val="16437459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5232" y="1600200"/>
            <a:ext cx="7571184" cy="4525963"/>
          </a:xfrm>
        </p:spPr>
        <p:txBody>
          <a:bodyPr>
            <a:noAutofit/>
          </a:bodyPr>
          <a:lstStyle/>
          <a:p>
            <a:pPr algn="just">
              <a:lnSpc>
                <a:spcPct val="150000"/>
              </a:lnSpc>
            </a:pPr>
            <a:r>
              <a:rPr lang="ar-EG" b="1" dirty="0" smtClean="0">
                <a:effectLst>
                  <a:outerShdw blurRad="38100" dist="38100" dir="2700000" algn="tl">
                    <a:srgbClr val="000000">
                      <a:alpha val="43137"/>
                    </a:srgbClr>
                  </a:outerShdw>
                </a:effectLst>
                <a:cs typeface="DecoType Naskh" pitchFamily="2" charset="-78"/>
              </a:rPr>
              <a:t>الالتزام </a:t>
            </a:r>
            <a:r>
              <a:rPr lang="ar-EG" b="1" dirty="0">
                <a:effectLst>
                  <a:outerShdw blurRad="38100" dist="38100" dir="2700000" algn="tl">
                    <a:srgbClr val="000000">
                      <a:alpha val="43137"/>
                    </a:srgbClr>
                  </a:outerShdw>
                </a:effectLst>
                <a:cs typeface="DecoType Naskh" pitchFamily="2" charset="-78"/>
              </a:rPr>
              <a:t>بتكوين علاقات مهنية مع العملاء والابتعاد عن العلاقات </a:t>
            </a:r>
            <a:r>
              <a:rPr lang="ar-EG" b="1" dirty="0" smtClean="0">
                <a:effectLst>
                  <a:outerShdw blurRad="38100" dist="38100" dir="2700000" algn="tl">
                    <a:srgbClr val="000000">
                      <a:alpha val="43137"/>
                    </a:srgbClr>
                  </a:outerShdw>
                </a:effectLst>
                <a:cs typeface="DecoType Naskh" pitchFamily="2" charset="-78"/>
              </a:rPr>
              <a:t>الشخصية</a:t>
            </a:r>
            <a:r>
              <a:rPr lang="ar-SA" b="1" dirty="0" smtClean="0">
                <a:effectLst>
                  <a:outerShdw blurRad="38100" dist="38100" dir="2700000" algn="tl">
                    <a:srgbClr val="000000">
                      <a:alpha val="43137"/>
                    </a:srgbClr>
                  </a:outerShdw>
                </a:effectLst>
                <a:cs typeface="DecoType Naskh" pitchFamily="2" charset="-78"/>
              </a:rPr>
              <a:t>.</a:t>
            </a:r>
          </a:p>
          <a:p>
            <a:pPr lvl="0" algn="just">
              <a:lnSpc>
                <a:spcPct val="150000"/>
              </a:lnSpc>
            </a:pPr>
            <a:r>
              <a:rPr lang="ar-EG" b="1" dirty="0">
                <a:effectLst>
                  <a:outerShdw blurRad="38100" dist="38100" dir="2700000" algn="tl">
                    <a:srgbClr val="000000">
                      <a:alpha val="43137"/>
                    </a:srgbClr>
                  </a:outerShdw>
                </a:effectLst>
                <a:cs typeface="DecoType Naskh" pitchFamily="2" charset="-78"/>
              </a:rPr>
              <a:t>الالتزام بالتعليمات الخاصة </a:t>
            </a:r>
            <a:r>
              <a:rPr lang="ar-EG" b="1" dirty="0" smtClean="0">
                <a:effectLst>
                  <a:outerShdw blurRad="38100" dist="38100" dir="2700000" algn="tl">
                    <a:srgbClr val="000000">
                      <a:alpha val="43137"/>
                    </a:srgbClr>
                  </a:outerShdw>
                </a:effectLst>
                <a:cs typeface="DecoType Naskh" pitchFamily="2" charset="-78"/>
              </a:rPr>
              <a:t>بط</a:t>
            </a:r>
            <a:r>
              <a:rPr lang="ar-SA" b="1" dirty="0" smtClean="0">
                <a:effectLst>
                  <a:outerShdw blurRad="38100" dist="38100" dir="2700000" algn="tl">
                    <a:srgbClr val="000000">
                      <a:alpha val="43137"/>
                    </a:srgbClr>
                  </a:outerShdw>
                </a:effectLst>
                <a:cs typeface="DecoType Naskh" pitchFamily="2" charset="-78"/>
              </a:rPr>
              <a:t>لاب</a:t>
            </a:r>
            <a:r>
              <a:rPr lang="ar-EG" b="1" dirty="0" smtClean="0">
                <a:effectLst>
                  <a:outerShdw blurRad="38100" dist="38100" dir="2700000" algn="tl">
                    <a:srgbClr val="000000">
                      <a:alpha val="43137"/>
                    </a:srgbClr>
                  </a:outerShdw>
                </a:effectLst>
                <a:cs typeface="DecoType Naskh" pitchFamily="2" charset="-78"/>
              </a:rPr>
              <a:t> </a:t>
            </a:r>
            <a:r>
              <a:rPr lang="ar-EG" b="1" dirty="0">
                <a:effectLst>
                  <a:outerShdw blurRad="38100" dist="38100" dir="2700000" algn="tl">
                    <a:srgbClr val="000000">
                      <a:alpha val="43137"/>
                    </a:srgbClr>
                  </a:outerShdw>
                </a:effectLst>
                <a:cs typeface="DecoType Naskh" pitchFamily="2" charset="-78"/>
              </a:rPr>
              <a:t>التدريب من حيث (</a:t>
            </a:r>
            <a:r>
              <a:rPr lang="ar-EG" b="1" dirty="0" smtClean="0">
                <a:effectLst>
                  <a:outerShdw blurRad="38100" dist="38100" dir="2700000" algn="tl">
                    <a:srgbClr val="000000">
                      <a:alpha val="43137"/>
                    </a:srgbClr>
                  </a:outerShdw>
                </a:effectLst>
                <a:cs typeface="DecoType Naskh" pitchFamily="2" charset="-78"/>
              </a:rPr>
              <a:t>الملبس– </a:t>
            </a:r>
            <a:r>
              <a:rPr lang="ar-EG" b="1" dirty="0">
                <a:effectLst>
                  <a:outerShdw blurRad="38100" dist="38100" dir="2700000" algn="tl">
                    <a:srgbClr val="000000">
                      <a:alpha val="43137"/>
                    </a:srgbClr>
                  </a:outerShdw>
                </a:effectLst>
                <a:cs typeface="DecoType Naskh" pitchFamily="2" charset="-78"/>
              </a:rPr>
              <a:t>الزينة – الجوالات وغيرها) وبما يتوافق مع </a:t>
            </a:r>
            <a:r>
              <a:rPr lang="ar-EG" b="1" dirty="0" smtClean="0">
                <a:effectLst>
                  <a:outerShdw blurRad="38100" dist="38100" dir="2700000" algn="tl">
                    <a:srgbClr val="000000">
                      <a:alpha val="43137"/>
                    </a:srgbClr>
                  </a:outerShdw>
                </a:effectLst>
                <a:cs typeface="DecoType Naskh" pitchFamily="2" charset="-78"/>
              </a:rPr>
              <a:t>أنظمة </a:t>
            </a:r>
            <a:r>
              <a:rPr lang="ar-EG" b="1" dirty="0">
                <a:effectLst>
                  <a:outerShdw blurRad="38100" dist="38100" dir="2700000" algn="tl">
                    <a:srgbClr val="000000">
                      <a:alpha val="43137"/>
                    </a:srgbClr>
                  </a:outerShdw>
                </a:effectLst>
                <a:cs typeface="DecoType Naskh" pitchFamily="2" charset="-78"/>
              </a:rPr>
              <a:t>مؤسسات التدريب وعدم </a:t>
            </a:r>
            <a:r>
              <a:rPr lang="ar-EG" b="1" dirty="0" smtClean="0">
                <a:effectLst>
                  <a:outerShdw blurRad="38100" dist="38100" dir="2700000" algn="tl">
                    <a:srgbClr val="000000">
                      <a:alpha val="43137"/>
                    </a:srgbClr>
                  </a:outerShdw>
                </a:effectLst>
                <a:cs typeface="DecoType Naskh" pitchFamily="2" charset="-78"/>
              </a:rPr>
              <a:t>مخالفته</a:t>
            </a:r>
            <a:r>
              <a:rPr lang="ar-SA" b="1" dirty="0" smtClean="0">
                <a:effectLst>
                  <a:outerShdw blurRad="38100" dist="38100" dir="2700000" algn="tl">
                    <a:srgbClr val="000000">
                      <a:alpha val="43137"/>
                    </a:srgbClr>
                  </a:outerShdw>
                </a:effectLst>
                <a:cs typeface="DecoType Naskh" pitchFamily="2" charset="-78"/>
              </a:rPr>
              <a:t>م</a:t>
            </a:r>
            <a:r>
              <a:rPr lang="ar-EG" b="1" dirty="0" smtClean="0">
                <a:effectLst>
                  <a:outerShdw blurRad="38100" dist="38100" dir="2700000" algn="tl">
                    <a:srgbClr val="000000">
                      <a:alpha val="43137"/>
                    </a:srgbClr>
                  </a:outerShdw>
                </a:effectLst>
                <a:cs typeface="DecoType Naskh" pitchFamily="2" charset="-78"/>
              </a:rPr>
              <a:t> </a:t>
            </a:r>
            <a:r>
              <a:rPr lang="ar-EG" b="1" dirty="0">
                <a:effectLst>
                  <a:outerShdw blurRad="38100" dist="38100" dir="2700000" algn="tl">
                    <a:srgbClr val="000000">
                      <a:alpha val="43137"/>
                    </a:srgbClr>
                  </a:outerShdw>
                </a:effectLst>
                <a:cs typeface="DecoType Naskh" pitchFamily="2" charset="-78"/>
              </a:rPr>
              <a:t>لتلافى إبعاد </a:t>
            </a:r>
            <a:r>
              <a:rPr lang="ar-EG" b="1" dirty="0" smtClean="0">
                <a:effectLst>
                  <a:outerShdw blurRad="38100" dist="38100" dir="2700000" algn="tl">
                    <a:srgbClr val="000000">
                      <a:alpha val="43137"/>
                    </a:srgbClr>
                  </a:outerShdw>
                </a:effectLst>
                <a:cs typeface="DecoType Naskh" pitchFamily="2" charset="-78"/>
              </a:rPr>
              <a:t>الطالب </a:t>
            </a:r>
            <a:r>
              <a:rPr lang="ar-EG" b="1" dirty="0">
                <a:effectLst>
                  <a:outerShdw blurRad="38100" dist="38100" dir="2700000" algn="tl">
                    <a:srgbClr val="000000">
                      <a:alpha val="43137"/>
                    </a:srgbClr>
                  </a:outerShdw>
                </a:effectLst>
                <a:cs typeface="DecoType Naskh" pitchFamily="2" charset="-78"/>
              </a:rPr>
              <a:t>من المؤسسة ومن ثم </a:t>
            </a:r>
            <a:r>
              <a:rPr lang="ar-EG" b="1" dirty="0" smtClean="0">
                <a:effectLst>
                  <a:outerShdw blurRad="38100" dist="38100" dir="2700000" algn="tl">
                    <a:srgbClr val="000000">
                      <a:alpha val="43137"/>
                    </a:srgbClr>
                  </a:outerShdw>
                </a:effectLst>
                <a:cs typeface="DecoType Naskh" pitchFamily="2" charset="-78"/>
              </a:rPr>
              <a:t>رسوبه.</a:t>
            </a:r>
            <a:endParaRPr lang="ar-SA" b="1" dirty="0">
              <a:effectLst>
                <a:outerShdw blurRad="38100" dist="38100" dir="2700000" algn="tl">
                  <a:srgbClr val="000000">
                    <a:alpha val="43137"/>
                  </a:srgbClr>
                </a:outerShdw>
              </a:effectLst>
              <a:cs typeface="DecoType Naskh" pitchFamily="2" charset="-78"/>
            </a:endParaRPr>
          </a:p>
        </p:txBody>
      </p:sp>
      <p:sp>
        <p:nvSpPr>
          <p:cNvPr id="4" name="Title 1"/>
          <p:cNvSpPr>
            <a:spLocks noGrp="1"/>
          </p:cNvSpPr>
          <p:nvPr>
            <p:ph type="title"/>
          </p:nvPr>
        </p:nvSpPr>
        <p:spPr>
          <a:xfrm>
            <a:off x="467544" y="620688"/>
            <a:ext cx="8229600" cy="1143000"/>
          </a:xfrm>
        </p:spPr>
        <p:txBody>
          <a:bodyPr>
            <a:normAutofit/>
          </a:bodyPr>
          <a:lstStyle/>
          <a:p>
            <a:r>
              <a:rPr lang="ar-EG" sz="5400" b="1" dirty="0">
                <a:solidFill>
                  <a:srgbClr val="C00000"/>
                </a:solidFill>
                <a:effectLst>
                  <a:outerShdw blurRad="38100" dist="38100" dir="2700000" algn="tl">
                    <a:srgbClr val="000000">
                      <a:alpha val="43137"/>
                    </a:srgbClr>
                  </a:outerShdw>
                </a:effectLst>
                <a:cs typeface="DecoType Naskh" pitchFamily="2" charset="-78"/>
              </a:rPr>
              <a:t>حقوق وواجبات طالبات التدريب الميداني</a:t>
            </a:r>
            <a:endParaRPr lang="ar-SA" sz="5400" dirty="0"/>
          </a:p>
        </p:txBody>
      </p:sp>
    </p:spTree>
    <p:extLst>
      <p:ext uri="{BB962C8B-B14F-4D97-AF65-F5344CB8AC3E}">
        <p14:creationId xmlns:p14="http://schemas.microsoft.com/office/powerpoint/2010/main" val="16437459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600200"/>
            <a:ext cx="7416824" cy="4525963"/>
          </a:xfrm>
        </p:spPr>
        <p:txBody>
          <a:bodyPr>
            <a:normAutofit/>
          </a:bodyPr>
          <a:lstStyle/>
          <a:p>
            <a:pPr lvl="0" algn="just">
              <a:lnSpc>
                <a:spcPct val="150000"/>
              </a:lnSpc>
            </a:pPr>
            <a:r>
              <a:rPr lang="ar-EG" sz="3900" b="1" dirty="0" smtClean="0">
                <a:effectLst>
                  <a:outerShdw blurRad="38100" dist="38100" dir="2700000" algn="tl">
                    <a:srgbClr val="000000">
                      <a:alpha val="43137"/>
                    </a:srgbClr>
                  </a:outerShdw>
                </a:effectLst>
                <a:cs typeface="DecoType Naskh" pitchFamily="2" charset="-78"/>
              </a:rPr>
              <a:t>حضور </a:t>
            </a:r>
            <a:r>
              <a:rPr lang="ar-EG" sz="3900" b="1" dirty="0">
                <a:effectLst>
                  <a:outerShdw blurRad="38100" dist="38100" dir="2700000" algn="tl">
                    <a:srgbClr val="000000">
                      <a:alpha val="43137"/>
                    </a:srgbClr>
                  </a:outerShdw>
                </a:effectLst>
                <a:cs typeface="DecoType Naskh" pitchFamily="2" charset="-78"/>
              </a:rPr>
              <a:t>البرامج والأنشطة في المؤسسة والمشاركة فيها.</a:t>
            </a:r>
            <a:endParaRPr lang="en-US" sz="3900" b="1" dirty="0">
              <a:effectLst>
                <a:outerShdw blurRad="38100" dist="38100" dir="2700000" algn="tl">
                  <a:srgbClr val="000000">
                    <a:alpha val="43137"/>
                  </a:srgbClr>
                </a:outerShdw>
              </a:effectLst>
              <a:cs typeface="DecoType Naskh" pitchFamily="2" charset="-78"/>
            </a:endParaRPr>
          </a:p>
          <a:p>
            <a:pPr lvl="0" algn="just">
              <a:lnSpc>
                <a:spcPct val="150000"/>
              </a:lnSpc>
            </a:pPr>
            <a:r>
              <a:rPr lang="ar-EG" sz="3900" b="1" dirty="0">
                <a:effectLst>
                  <a:outerShdw blurRad="38100" dist="38100" dir="2700000" algn="tl">
                    <a:srgbClr val="000000">
                      <a:alpha val="43137"/>
                    </a:srgbClr>
                  </a:outerShdw>
                </a:effectLst>
                <a:cs typeface="DecoType Naskh" pitchFamily="2" charset="-78"/>
              </a:rPr>
              <a:t>الالتزام بتعليمات </a:t>
            </a:r>
            <a:r>
              <a:rPr lang="ar-SA" sz="3900" b="1" dirty="0" smtClean="0">
                <a:effectLst>
                  <a:outerShdw blurRad="38100" dist="38100" dir="2700000" algn="tl">
                    <a:srgbClr val="000000">
                      <a:alpha val="43137"/>
                    </a:srgbClr>
                  </a:outerShdw>
                </a:effectLst>
                <a:cs typeface="DecoType Naskh" pitchFamily="2" charset="-78"/>
              </a:rPr>
              <a:t> أستاذة المقرر  و</a:t>
            </a:r>
            <a:r>
              <a:rPr lang="ar-EG" sz="3900" b="1" dirty="0" smtClean="0">
                <a:effectLst>
                  <a:outerShdw blurRad="38100" dist="38100" dir="2700000" algn="tl">
                    <a:srgbClr val="000000">
                      <a:alpha val="43137"/>
                    </a:srgbClr>
                  </a:outerShdw>
                </a:effectLst>
                <a:cs typeface="DecoType Naskh" pitchFamily="2" charset="-78"/>
              </a:rPr>
              <a:t>مشرف</a:t>
            </a:r>
            <a:r>
              <a:rPr lang="ar-SA" sz="3900" b="1" dirty="0" smtClean="0">
                <a:effectLst>
                  <a:outerShdw blurRad="38100" dist="38100" dir="2700000" algn="tl">
                    <a:srgbClr val="000000">
                      <a:alpha val="43137"/>
                    </a:srgbClr>
                  </a:outerShdw>
                </a:effectLst>
                <a:cs typeface="DecoType Naskh" pitchFamily="2" charset="-78"/>
              </a:rPr>
              <a:t>/</a:t>
            </a:r>
            <a:r>
              <a:rPr lang="ar-EG" sz="3900" b="1" dirty="0" smtClean="0">
                <a:effectLst>
                  <a:outerShdw blurRad="38100" dist="38100" dir="2700000" algn="tl">
                    <a:srgbClr val="000000">
                      <a:alpha val="43137"/>
                    </a:srgbClr>
                  </a:outerShdw>
                </a:effectLst>
                <a:cs typeface="DecoType Naskh" pitchFamily="2" charset="-78"/>
              </a:rPr>
              <a:t>ة المؤسسـة</a:t>
            </a:r>
            <a:r>
              <a:rPr lang="ar-EG" sz="3900" b="1" dirty="0">
                <a:effectLst>
                  <a:outerShdw blurRad="38100" dist="38100" dir="2700000" algn="tl">
                    <a:srgbClr val="000000">
                      <a:alpha val="43137"/>
                    </a:srgbClr>
                  </a:outerShdw>
                </a:effectLst>
                <a:cs typeface="DecoType Naskh" pitchFamily="2" charset="-78"/>
              </a:rPr>
              <a:t>.</a:t>
            </a:r>
            <a:endParaRPr lang="en-US" sz="3900" b="1" dirty="0">
              <a:effectLst>
                <a:outerShdw blurRad="38100" dist="38100" dir="2700000" algn="tl">
                  <a:srgbClr val="000000">
                    <a:alpha val="43137"/>
                  </a:srgbClr>
                </a:outerShdw>
              </a:effectLst>
              <a:cs typeface="DecoType Naskh" pitchFamily="2" charset="-78"/>
            </a:endParaRPr>
          </a:p>
          <a:p>
            <a:pPr lvl="0" algn="just">
              <a:lnSpc>
                <a:spcPct val="150000"/>
              </a:lnSpc>
            </a:pPr>
            <a:r>
              <a:rPr lang="ar-EG" sz="3900" b="1" dirty="0">
                <a:effectLst>
                  <a:outerShdw blurRad="38100" dist="38100" dir="2700000" algn="tl">
                    <a:srgbClr val="000000">
                      <a:alpha val="43137"/>
                    </a:srgbClr>
                  </a:outerShdw>
                </a:effectLst>
                <a:cs typeface="DecoType Naskh" pitchFamily="2" charset="-78"/>
              </a:rPr>
              <a:t>الالتزام بإبلاغ </a:t>
            </a:r>
            <a:r>
              <a:rPr lang="ar-SA" sz="3900" b="1" dirty="0" smtClean="0">
                <a:effectLst>
                  <a:outerShdw blurRad="38100" dist="38100" dir="2700000" algn="tl">
                    <a:srgbClr val="000000">
                      <a:alpha val="43137"/>
                    </a:srgbClr>
                  </a:outerShdw>
                </a:effectLst>
                <a:cs typeface="DecoType Naskh" pitchFamily="2" charset="-78"/>
              </a:rPr>
              <a:t>أستاذة المقرر </a:t>
            </a:r>
            <a:r>
              <a:rPr lang="ar-EG" sz="3900" b="1" dirty="0" smtClean="0">
                <a:effectLst>
                  <a:outerShdw blurRad="38100" dist="38100" dir="2700000" algn="tl">
                    <a:srgbClr val="000000">
                      <a:alpha val="43137"/>
                    </a:srgbClr>
                  </a:outerShdw>
                </a:effectLst>
                <a:cs typeface="DecoType Naskh" pitchFamily="2" charset="-78"/>
              </a:rPr>
              <a:t>عن </a:t>
            </a:r>
            <a:r>
              <a:rPr lang="ar-EG" sz="3900" b="1" dirty="0">
                <a:effectLst>
                  <a:outerShdw blurRad="38100" dist="38100" dir="2700000" algn="tl">
                    <a:srgbClr val="000000">
                      <a:alpha val="43137"/>
                    </a:srgbClr>
                  </a:outerShdw>
                </a:effectLst>
                <a:cs typeface="DecoType Naskh" pitchFamily="2" charset="-78"/>
              </a:rPr>
              <a:t>حصول أي طارئ بمؤسسة التدريب لاتخاذ </a:t>
            </a:r>
            <a:r>
              <a:rPr lang="ar-EG" sz="3900" b="1" dirty="0" smtClean="0">
                <a:effectLst>
                  <a:outerShdw blurRad="38100" dist="38100" dir="2700000" algn="tl">
                    <a:srgbClr val="000000">
                      <a:alpha val="43137"/>
                    </a:srgbClr>
                  </a:outerShdw>
                </a:effectLst>
                <a:cs typeface="DecoType Naskh" pitchFamily="2" charset="-78"/>
              </a:rPr>
              <a:t>اللازم</a:t>
            </a:r>
            <a:r>
              <a:rPr lang="ar-SA" sz="3900" b="1" dirty="0" smtClean="0">
                <a:effectLst>
                  <a:outerShdw blurRad="38100" dist="38100" dir="2700000" algn="tl">
                    <a:srgbClr val="000000">
                      <a:alpha val="43137"/>
                    </a:srgbClr>
                  </a:outerShdw>
                </a:effectLst>
                <a:cs typeface="DecoType Naskh" pitchFamily="2" charset="-78"/>
              </a:rPr>
              <a:t> </a:t>
            </a:r>
            <a:r>
              <a:rPr lang="ar-EG" sz="3900" b="1" dirty="0" smtClean="0">
                <a:effectLst>
                  <a:outerShdw blurRad="38100" dist="38100" dir="2700000" algn="tl">
                    <a:srgbClr val="000000">
                      <a:alpha val="43137"/>
                    </a:srgbClr>
                  </a:outerShdw>
                </a:effectLst>
                <a:cs typeface="DecoType Naskh" pitchFamily="2" charset="-78"/>
              </a:rPr>
              <a:t>. </a:t>
            </a:r>
            <a:endParaRPr lang="ar-SA" dirty="0"/>
          </a:p>
        </p:txBody>
      </p:sp>
      <p:sp>
        <p:nvSpPr>
          <p:cNvPr id="4" name="Title 1"/>
          <p:cNvSpPr>
            <a:spLocks noGrp="1"/>
          </p:cNvSpPr>
          <p:nvPr>
            <p:ph type="title"/>
          </p:nvPr>
        </p:nvSpPr>
        <p:spPr>
          <a:xfrm>
            <a:off x="467544" y="620688"/>
            <a:ext cx="8229600" cy="1143000"/>
          </a:xfrm>
        </p:spPr>
        <p:txBody>
          <a:bodyPr>
            <a:normAutofit/>
          </a:bodyPr>
          <a:lstStyle/>
          <a:p>
            <a:r>
              <a:rPr lang="ar-EG" sz="5400" b="1" dirty="0">
                <a:solidFill>
                  <a:srgbClr val="C00000"/>
                </a:solidFill>
                <a:effectLst>
                  <a:outerShdw blurRad="38100" dist="38100" dir="2700000" algn="tl">
                    <a:srgbClr val="000000">
                      <a:alpha val="43137"/>
                    </a:srgbClr>
                  </a:outerShdw>
                </a:effectLst>
                <a:cs typeface="DecoType Naskh" pitchFamily="2" charset="-78"/>
              </a:rPr>
              <a:t>حقوق وواجبات </a:t>
            </a:r>
            <a:r>
              <a:rPr lang="ar-EG" sz="5400" b="1" dirty="0" smtClean="0">
                <a:solidFill>
                  <a:srgbClr val="C00000"/>
                </a:solidFill>
                <a:effectLst>
                  <a:outerShdw blurRad="38100" dist="38100" dir="2700000" algn="tl">
                    <a:srgbClr val="000000">
                      <a:alpha val="43137"/>
                    </a:srgbClr>
                  </a:outerShdw>
                </a:effectLst>
                <a:cs typeface="DecoType Naskh" pitchFamily="2" charset="-78"/>
              </a:rPr>
              <a:t>ط</a:t>
            </a:r>
            <a:r>
              <a:rPr lang="ar-SA" sz="5400" b="1" dirty="0" smtClean="0">
                <a:solidFill>
                  <a:srgbClr val="C00000"/>
                </a:solidFill>
                <a:effectLst>
                  <a:outerShdw blurRad="38100" dist="38100" dir="2700000" algn="tl">
                    <a:srgbClr val="000000">
                      <a:alpha val="43137"/>
                    </a:srgbClr>
                  </a:outerShdw>
                </a:effectLst>
                <a:cs typeface="DecoType Naskh" pitchFamily="2" charset="-78"/>
              </a:rPr>
              <a:t>لاب</a:t>
            </a:r>
            <a:r>
              <a:rPr lang="ar-EG" sz="5400" b="1" dirty="0" smtClean="0">
                <a:solidFill>
                  <a:srgbClr val="C00000"/>
                </a:solidFill>
                <a:effectLst>
                  <a:outerShdw blurRad="38100" dist="38100" dir="2700000" algn="tl">
                    <a:srgbClr val="000000">
                      <a:alpha val="43137"/>
                    </a:srgbClr>
                  </a:outerShdw>
                </a:effectLst>
                <a:cs typeface="DecoType Naskh" pitchFamily="2" charset="-78"/>
              </a:rPr>
              <a:t> </a:t>
            </a:r>
            <a:r>
              <a:rPr lang="ar-EG" sz="5400" b="1" dirty="0">
                <a:solidFill>
                  <a:srgbClr val="C00000"/>
                </a:solidFill>
                <a:effectLst>
                  <a:outerShdw blurRad="38100" dist="38100" dir="2700000" algn="tl">
                    <a:srgbClr val="000000">
                      <a:alpha val="43137"/>
                    </a:srgbClr>
                  </a:outerShdw>
                </a:effectLst>
                <a:cs typeface="DecoType Naskh" pitchFamily="2" charset="-78"/>
              </a:rPr>
              <a:t>التدريب الميداني</a:t>
            </a:r>
            <a:endParaRPr lang="ar-SA" sz="5400" dirty="0"/>
          </a:p>
        </p:txBody>
      </p:sp>
    </p:spTree>
    <p:extLst>
      <p:ext uri="{BB962C8B-B14F-4D97-AF65-F5344CB8AC3E}">
        <p14:creationId xmlns:p14="http://schemas.microsoft.com/office/powerpoint/2010/main" val="200358502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Autofit/>
          </a:bodyPr>
          <a:lstStyle/>
          <a:p>
            <a:pPr>
              <a:lnSpc>
                <a:spcPct val="150000"/>
              </a:lnSpc>
              <a:spcBef>
                <a:spcPct val="20000"/>
              </a:spcBef>
            </a:pPr>
            <a:r>
              <a:rPr lang="ar-SA" sz="8000" b="1" dirty="0">
                <a:solidFill>
                  <a:srgbClr val="C00000"/>
                </a:solidFill>
                <a:effectLst>
                  <a:outerShdw blurRad="38100" dist="38100" dir="2700000" algn="tl">
                    <a:srgbClr val="000000">
                      <a:alpha val="43137"/>
                    </a:srgbClr>
                  </a:outerShdw>
                </a:effectLst>
                <a:latin typeface="+mn-lt"/>
                <a:ea typeface="+mn-ea"/>
                <a:cs typeface="DecoType Naskh" pitchFamily="2" charset="-78"/>
              </a:rPr>
              <a:t>أسئلة المحاضرة </a:t>
            </a:r>
          </a:p>
        </p:txBody>
      </p:sp>
    </p:spTree>
    <p:extLst>
      <p:ext uri="{BB962C8B-B14F-4D97-AF65-F5344CB8AC3E}">
        <p14:creationId xmlns:p14="http://schemas.microsoft.com/office/powerpoint/2010/main" val="155425504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9816"/>
            <a:ext cx="8229600" cy="1143000"/>
          </a:xfrm>
        </p:spPr>
        <p:txBody>
          <a:bodyPr>
            <a:normAutofit/>
          </a:bodyPr>
          <a:lstStyle/>
          <a:p>
            <a:r>
              <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تطبيقات </a:t>
            </a:r>
          </a:p>
        </p:txBody>
      </p:sp>
      <p:sp>
        <p:nvSpPr>
          <p:cNvPr id="3" name="Content Placeholder 2"/>
          <p:cNvSpPr>
            <a:spLocks noGrp="1"/>
          </p:cNvSpPr>
          <p:nvPr>
            <p:ph idx="1"/>
          </p:nvPr>
        </p:nvSpPr>
        <p:spPr>
          <a:xfrm>
            <a:off x="755576" y="1600200"/>
            <a:ext cx="7560840" cy="4525963"/>
          </a:xfrm>
        </p:spPr>
        <p:txBody>
          <a:bodyPr>
            <a:noAutofit/>
          </a:bodyPr>
          <a:lstStyle/>
          <a:p>
            <a:pPr marL="0" indent="0" algn="just">
              <a:buNone/>
            </a:pPr>
            <a:r>
              <a:rPr lang="ar-SA" sz="3600" b="1" dirty="0">
                <a:solidFill>
                  <a:srgbClr val="FF0000"/>
                </a:solidFill>
                <a:effectLst>
                  <a:outerShdw blurRad="38100" dist="38100" dir="2700000" algn="tl">
                    <a:srgbClr val="000000">
                      <a:alpha val="43137"/>
                    </a:srgbClr>
                  </a:outerShdw>
                </a:effectLst>
                <a:cs typeface="DecoType Naskh" pitchFamily="2" charset="-78"/>
              </a:rPr>
              <a:t>التطبيق الأول :-</a:t>
            </a:r>
          </a:p>
          <a:p>
            <a:pPr algn="just">
              <a:lnSpc>
                <a:spcPct val="160000"/>
              </a:lnSpc>
            </a:pPr>
            <a:r>
              <a:rPr lang="ar-SA" sz="3600" b="1" dirty="0" smtClean="0">
                <a:effectLst>
                  <a:outerShdw blurRad="38100" dist="38100" dir="2700000" algn="tl">
                    <a:srgbClr val="000000">
                      <a:alpha val="43137"/>
                    </a:srgbClr>
                  </a:outerShdw>
                </a:effectLst>
                <a:cs typeface="DecoType Naskh" pitchFamily="2" charset="-78"/>
              </a:rPr>
              <a:t>أثناء </a:t>
            </a:r>
            <a:r>
              <a:rPr lang="ar-SA" sz="3600" b="1" dirty="0">
                <a:effectLst>
                  <a:outerShdw blurRad="38100" dist="38100" dir="2700000" algn="tl">
                    <a:srgbClr val="000000">
                      <a:alpha val="43137"/>
                    </a:srgbClr>
                  </a:outerShdw>
                </a:effectLst>
                <a:cs typeface="DecoType Naskh" pitchFamily="2" charset="-78"/>
              </a:rPr>
              <a:t>الزيارة واجهتك بعض </a:t>
            </a:r>
            <a:r>
              <a:rPr lang="ar-SA" sz="3600" b="1" dirty="0" smtClean="0">
                <a:effectLst>
                  <a:outerShdw blurRad="38100" dist="38100" dir="2700000" algn="tl">
                    <a:srgbClr val="000000">
                      <a:alpha val="43137"/>
                    </a:srgbClr>
                  </a:outerShdw>
                </a:effectLst>
                <a:cs typeface="DecoType Naskh" pitchFamily="2" charset="-78"/>
              </a:rPr>
              <a:t>الصعوبات، </a:t>
            </a:r>
            <a:r>
              <a:rPr lang="ar-SA" sz="3600" b="1" dirty="0">
                <a:effectLst>
                  <a:outerShdw blurRad="38100" dist="38100" dir="2700000" algn="tl">
                    <a:srgbClr val="000000">
                      <a:alpha val="43137"/>
                    </a:srgbClr>
                  </a:outerShdw>
                </a:effectLst>
                <a:cs typeface="DecoType Naskh" pitchFamily="2" charset="-78"/>
              </a:rPr>
              <a:t>وضح أكثر هذه الصعوبات التى تؤثر على اكتساب المهارات </a:t>
            </a:r>
            <a:r>
              <a:rPr lang="ar-SA" sz="3600" b="1" dirty="0" smtClean="0">
                <a:effectLst>
                  <a:outerShdw blurRad="38100" dist="38100" dir="2700000" algn="tl">
                    <a:srgbClr val="000000">
                      <a:alpha val="43137"/>
                    </a:srgbClr>
                  </a:outerShdw>
                </a:effectLst>
                <a:cs typeface="DecoType Naskh" pitchFamily="2" charset="-78"/>
              </a:rPr>
              <a:t>والمعارف </a:t>
            </a:r>
            <a:r>
              <a:rPr lang="ar-SA" sz="3600" b="1" dirty="0">
                <a:effectLst>
                  <a:outerShdw blurRad="38100" dist="38100" dir="2700000" algn="tl">
                    <a:srgbClr val="000000">
                      <a:alpha val="43137"/>
                    </a:srgbClr>
                  </a:outerShdw>
                </a:effectLst>
                <a:cs typeface="DecoType Naskh" pitchFamily="2" charset="-78"/>
              </a:rPr>
              <a:t>من </a:t>
            </a:r>
            <a:r>
              <a:rPr lang="ar-SA" sz="3600" b="1" dirty="0" smtClean="0">
                <a:effectLst>
                  <a:outerShdw blurRad="38100" dist="38100" dir="2700000" algn="tl">
                    <a:srgbClr val="000000">
                      <a:alpha val="43137"/>
                    </a:srgbClr>
                  </a:outerShdw>
                </a:effectLst>
                <a:cs typeface="DecoType Naskh" pitchFamily="2" charset="-78"/>
              </a:rPr>
              <a:t>الزيارة  مما يلي:-</a:t>
            </a:r>
          </a:p>
          <a:p>
            <a:pPr marL="355600" indent="-354013" algn="just">
              <a:lnSpc>
                <a:spcPct val="160000"/>
              </a:lnSpc>
              <a:buNone/>
            </a:pPr>
            <a:r>
              <a:rPr lang="ar-SA" sz="3600" b="1" dirty="0" smtClean="0">
                <a:effectLst>
                  <a:outerShdw blurRad="38100" dist="38100" dir="2700000" algn="tl">
                    <a:srgbClr val="000000">
                      <a:alpha val="43137"/>
                    </a:srgbClr>
                  </a:outerShdw>
                </a:effectLst>
                <a:cs typeface="DecoType Naskh" pitchFamily="2" charset="-78"/>
              </a:rPr>
              <a:t>1- صعوبة </a:t>
            </a:r>
            <a:r>
              <a:rPr lang="ar-SA" sz="3600" b="1" dirty="0">
                <a:effectLst>
                  <a:outerShdw blurRad="38100" dist="38100" dir="2700000" algn="tl">
                    <a:srgbClr val="000000">
                      <a:alpha val="43137"/>
                    </a:srgbClr>
                  </a:outerShdw>
                </a:effectLst>
                <a:cs typeface="DecoType Naskh" pitchFamily="2" charset="-78"/>
              </a:rPr>
              <a:t>الحصول على المعلومات </a:t>
            </a:r>
            <a:r>
              <a:rPr lang="ar-SA" sz="3600" b="1" dirty="0" smtClean="0">
                <a:effectLst>
                  <a:outerShdw blurRad="38100" dist="38100" dir="2700000" algn="tl">
                    <a:srgbClr val="000000">
                      <a:alpha val="43137"/>
                    </a:srgbClr>
                  </a:outerShdw>
                </a:effectLst>
                <a:cs typeface="DecoType Naskh" pitchFamily="2" charset="-78"/>
              </a:rPr>
              <a:t>والحقائق الخاصة بالمؤسسة.</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25626607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9816"/>
            <a:ext cx="8229600" cy="1143000"/>
          </a:xfrm>
        </p:spPr>
        <p:txBody>
          <a:bodyPr>
            <a:normAutofit/>
          </a:bodyPr>
          <a:lstStyle/>
          <a:p>
            <a:r>
              <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تطبيقات </a:t>
            </a:r>
          </a:p>
        </p:txBody>
      </p:sp>
      <p:sp>
        <p:nvSpPr>
          <p:cNvPr id="3" name="Content Placeholder 2"/>
          <p:cNvSpPr>
            <a:spLocks noGrp="1"/>
          </p:cNvSpPr>
          <p:nvPr>
            <p:ph idx="1"/>
          </p:nvPr>
        </p:nvSpPr>
        <p:spPr>
          <a:xfrm>
            <a:off x="755576" y="1600200"/>
            <a:ext cx="7560840" cy="4525963"/>
          </a:xfrm>
        </p:spPr>
        <p:txBody>
          <a:bodyPr>
            <a:noAutofit/>
          </a:bodyPr>
          <a:lstStyle/>
          <a:p>
            <a:pPr marL="355600" indent="-354013"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2- </a:t>
            </a:r>
            <a:r>
              <a:rPr lang="ar-SA" sz="3600" b="1" dirty="0">
                <a:effectLst>
                  <a:outerShdw blurRad="38100" dist="38100" dir="2700000" algn="tl">
                    <a:srgbClr val="000000">
                      <a:alpha val="43137"/>
                    </a:srgbClr>
                  </a:outerShdw>
                </a:effectLst>
                <a:cs typeface="DecoType Naskh" pitchFamily="2" charset="-78"/>
              </a:rPr>
              <a:t>عدم تحديد </a:t>
            </a:r>
            <a:r>
              <a:rPr lang="ar-SA" sz="3600" b="1" dirty="0" smtClean="0">
                <a:effectLst>
                  <a:outerShdw blurRad="38100" dist="38100" dir="2700000" algn="tl">
                    <a:srgbClr val="000000">
                      <a:alpha val="43137"/>
                    </a:srgbClr>
                  </a:outerShdw>
                </a:effectLst>
                <a:cs typeface="DecoType Naskh" pitchFamily="2" charset="-78"/>
              </a:rPr>
              <a:t>الأنشطة والبرامج </a:t>
            </a:r>
            <a:r>
              <a:rPr lang="ar-SA" sz="3600" b="1" dirty="0">
                <a:effectLst>
                  <a:outerShdw blurRad="38100" dist="38100" dir="2700000" algn="tl">
                    <a:srgbClr val="000000">
                      <a:alpha val="43137"/>
                    </a:srgbClr>
                  </a:outerShdw>
                </a:effectLst>
                <a:cs typeface="DecoType Naskh" pitchFamily="2" charset="-78"/>
              </a:rPr>
              <a:t>التى تقدمها </a:t>
            </a:r>
            <a:r>
              <a:rPr lang="ar-SA" sz="3600" b="1" dirty="0" smtClean="0">
                <a:effectLst>
                  <a:outerShdw blurRad="38100" dist="38100" dir="2700000" algn="tl">
                    <a:srgbClr val="000000">
                      <a:alpha val="43137"/>
                    </a:srgbClr>
                  </a:outerShdw>
                </a:effectLst>
                <a:cs typeface="DecoType Naskh" pitchFamily="2" charset="-78"/>
              </a:rPr>
              <a:t>المؤسسة.</a:t>
            </a:r>
            <a:endParaRPr lang="ar-SA" sz="3600" b="1" dirty="0">
              <a:effectLst>
                <a:outerShdw blurRad="38100" dist="38100" dir="2700000" algn="tl">
                  <a:srgbClr val="000000">
                    <a:alpha val="43137"/>
                  </a:srgbClr>
                </a:outerShdw>
              </a:effectLst>
              <a:cs typeface="DecoType Naskh" pitchFamily="2" charset="-78"/>
            </a:endParaRPr>
          </a:p>
          <a:p>
            <a:pPr marL="355600" indent="-354013" algn="just">
              <a:lnSpc>
                <a:spcPct val="150000"/>
              </a:lnSpc>
              <a:buNone/>
            </a:pPr>
            <a:r>
              <a:rPr lang="ar-SA" sz="3600" b="1" dirty="0">
                <a:effectLst>
                  <a:outerShdw blurRad="38100" dist="38100" dir="2700000" algn="tl">
                    <a:srgbClr val="000000">
                      <a:alpha val="43137"/>
                    </a:srgbClr>
                  </a:outerShdw>
                </a:effectLst>
                <a:cs typeface="DecoType Naskh" pitchFamily="2" charset="-78"/>
              </a:rPr>
              <a:t>3- عدم وضوح عنوان </a:t>
            </a:r>
            <a:r>
              <a:rPr lang="ar-SA" sz="3600" b="1" dirty="0" smtClean="0">
                <a:effectLst>
                  <a:outerShdw blurRad="38100" dist="38100" dir="2700000" algn="tl">
                    <a:srgbClr val="000000">
                      <a:alpha val="43137"/>
                    </a:srgbClr>
                  </a:outerShdw>
                </a:effectLst>
                <a:cs typeface="DecoType Naskh" pitchFamily="2" charset="-78"/>
              </a:rPr>
              <a:t>المؤسسة </a:t>
            </a:r>
            <a:r>
              <a:rPr lang="ar-SA" sz="3600" b="1" dirty="0">
                <a:effectLst>
                  <a:outerShdw blurRad="38100" dist="38100" dir="2700000" algn="tl">
                    <a:srgbClr val="000000">
                      <a:alpha val="43137"/>
                    </a:srgbClr>
                  </a:outerShdw>
                </a:effectLst>
                <a:cs typeface="DecoType Naskh" pitchFamily="2" charset="-78"/>
              </a:rPr>
              <a:t>مما </a:t>
            </a:r>
            <a:r>
              <a:rPr lang="ar-SA" sz="3600" b="1" dirty="0" smtClean="0">
                <a:effectLst>
                  <a:outerShdw blurRad="38100" dist="38100" dir="2700000" algn="tl">
                    <a:srgbClr val="000000">
                      <a:alpha val="43137"/>
                    </a:srgbClr>
                  </a:outerShdw>
                </a:effectLst>
                <a:cs typeface="DecoType Naskh" pitchFamily="2" charset="-78"/>
              </a:rPr>
              <a:t>أدى إلى </a:t>
            </a:r>
            <a:r>
              <a:rPr lang="ar-SA" sz="3600" b="1" dirty="0">
                <a:effectLst>
                  <a:outerShdw blurRad="38100" dist="38100" dir="2700000" algn="tl">
                    <a:srgbClr val="000000">
                      <a:alpha val="43137"/>
                    </a:srgbClr>
                  </a:outerShdw>
                </a:effectLst>
                <a:cs typeface="DecoType Naskh" pitchFamily="2" charset="-78"/>
              </a:rPr>
              <a:t>تأخير الوصول </a:t>
            </a:r>
            <a:r>
              <a:rPr lang="ar-SA" sz="3600" b="1" dirty="0" smtClean="0">
                <a:effectLst>
                  <a:outerShdw blurRad="38100" dist="38100" dir="2700000" algn="tl">
                    <a:srgbClr val="000000">
                      <a:alpha val="43137"/>
                    </a:srgbClr>
                  </a:outerShdw>
                </a:effectLst>
                <a:cs typeface="DecoType Naskh" pitchFamily="2" charset="-78"/>
              </a:rPr>
              <a:t>إليها </a:t>
            </a:r>
            <a:r>
              <a:rPr lang="ar-SA" sz="3600" b="1" dirty="0">
                <a:effectLst>
                  <a:outerShdw blurRad="38100" dist="38100" dir="2700000" algn="tl">
                    <a:srgbClr val="000000">
                      <a:alpha val="43137"/>
                    </a:srgbClr>
                  </a:outerShdw>
                </a:effectLst>
                <a:cs typeface="DecoType Naskh" pitchFamily="2" charset="-78"/>
              </a:rPr>
              <a:t>في الموعد </a:t>
            </a:r>
            <a:r>
              <a:rPr lang="ar-SA" sz="3600" b="1" dirty="0" smtClean="0">
                <a:effectLst>
                  <a:outerShdw blurRad="38100" dist="38100" dir="2700000" algn="tl">
                    <a:srgbClr val="000000">
                      <a:alpha val="43137"/>
                    </a:srgbClr>
                  </a:outerShdw>
                </a:effectLst>
                <a:cs typeface="DecoType Naskh" pitchFamily="2" charset="-78"/>
              </a:rPr>
              <a:t>المحدد.</a:t>
            </a:r>
            <a:endParaRPr lang="ar-SA" sz="3600" b="1" dirty="0">
              <a:effectLst>
                <a:outerShdw blurRad="38100" dist="38100" dir="2700000" algn="tl">
                  <a:srgbClr val="000000">
                    <a:alpha val="43137"/>
                  </a:srgbClr>
                </a:outerShdw>
              </a:effectLst>
              <a:cs typeface="DecoType Naskh" pitchFamily="2" charset="-78"/>
            </a:endParaRPr>
          </a:p>
          <a:p>
            <a:pPr marL="355600" indent="-354013" algn="just">
              <a:lnSpc>
                <a:spcPct val="150000"/>
              </a:lnSpc>
              <a:buNone/>
            </a:pPr>
            <a:r>
              <a:rPr lang="ar-SA" sz="3600" b="1" dirty="0">
                <a:effectLst>
                  <a:outerShdw blurRad="38100" dist="38100" dir="2700000" algn="tl">
                    <a:srgbClr val="000000">
                      <a:alpha val="43137"/>
                    </a:srgbClr>
                  </a:outerShdw>
                </a:effectLst>
                <a:cs typeface="DecoType Naskh" pitchFamily="2" charset="-78"/>
              </a:rPr>
              <a:t>4- عدم </a:t>
            </a:r>
            <a:r>
              <a:rPr lang="ar-SA" sz="3600" b="1" dirty="0" smtClean="0">
                <a:effectLst>
                  <a:outerShdw blurRad="38100" dist="38100" dir="2700000" algn="tl">
                    <a:srgbClr val="000000">
                      <a:alpha val="43137"/>
                    </a:srgbClr>
                  </a:outerShdw>
                </a:effectLst>
                <a:cs typeface="DecoType Naskh" pitchFamily="2" charset="-78"/>
              </a:rPr>
              <a:t>القدرة </a:t>
            </a:r>
            <a:r>
              <a:rPr lang="ar-SA" sz="3600" b="1" dirty="0">
                <a:effectLst>
                  <a:outerShdw blurRad="38100" dist="38100" dir="2700000" algn="tl">
                    <a:srgbClr val="000000">
                      <a:alpha val="43137"/>
                    </a:srgbClr>
                  </a:outerShdw>
                </a:effectLst>
                <a:cs typeface="DecoType Naskh" pitchFamily="2" charset="-78"/>
              </a:rPr>
              <a:t>على تسجيل تقرير </a:t>
            </a:r>
            <a:r>
              <a:rPr lang="ar-SA" sz="3600" b="1" dirty="0" smtClean="0">
                <a:effectLst>
                  <a:outerShdw blurRad="38100" dist="38100" dir="2700000" algn="tl">
                    <a:srgbClr val="000000">
                      <a:alpha val="43137"/>
                    </a:srgbClr>
                  </a:outerShdw>
                </a:effectLst>
                <a:cs typeface="DecoType Naskh" pitchFamily="2" charset="-78"/>
              </a:rPr>
              <a:t>الزيارة أثناء الزيارة.</a:t>
            </a:r>
            <a:endParaRPr lang="ar-SA" sz="3600" b="1" dirty="0">
              <a:effectLst>
                <a:outerShdw blurRad="38100" dist="38100" dir="2700000" algn="tl">
                  <a:srgbClr val="000000">
                    <a:alpha val="43137"/>
                  </a:srgbClr>
                </a:outerShdw>
              </a:effectLst>
              <a:cs typeface="DecoType Naskh" pitchFamily="2" charset="-78"/>
            </a:endParaRPr>
          </a:p>
          <a:p>
            <a:pPr marL="355600" indent="-354013" algn="just">
              <a:lnSpc>
                <a:spcPct val="150000"/>
              </a:lnSpc>
              <a:buNone/>
            </a:pPr>
            <a:r>
              <a:rPr lang="ar-SA" sz="3600" b="1" dirty="0">
                <a:effectLst>
                  <a:outerShdw blurRad="38100" dist="38100" dir="2700000" algn="tl">
                    <a:srgbClr val="000000">
                      <a:alpha val="43137"/>
                    </a:srgbClr>
                  </a:outerShdw>
                </a:effectLst>
                <a:cs typeface="DecoType Naskh" pitchFamily="2" charset="-78"/>
              </a:rPr>
              <a:t>5- عدم </a:t>
            </a:r>
            <a:r>
              <a:rPr lang="ar-SA" sz="3600" b="1" dirty="0" smtClean="0">
                <a:effectLst>
                  <a:outerShdw blurRad="38100" dist="38100" dir="2700000" algn="tl">
                    <a:srgbClr val="000000">
                      <a:alpha val="43137"/>
                    </a:srgbClr>
                  </a:outerShdw>
                </a:effectLst>
                <a:cs typeface="DecoType Naskh" pitchFamily="2" charset="-78"/>
              </a:rPr>
              <a:t>إتاحة الفرصة </a:t>
            </a:r>
            <a:r>
              <a:rPr lang="ar-SA" sz="3600" b="1" dirty="0">
                <a:effectLst>
                  <a:outerShdw blurRad="38100" dist="38100" dir="2700000" algn="tl">
                    <a:srgbClr val="000000">
                      <a:alpha val="43137"/>
                    </a:srgbClr>
                  </a:outerShdw>
                </a:effectLst>
                <a:cs typeface="DecoType Naskh" pitchFamily="2" charset="-78"/>
              </a:rPr>
              <a:t>للاستفسارات </a:t>
            </a:r>
            <a:r>
              <a:rPr lang="ar-SA" sz="3600" b="1" dirty="0" smtClean="0">
                <a:effectLst>
                  <a:outerShdw blurRad="38100" dist="38100" dir="2700000" algn="tl">
                    <a:srgbClr val="000000">
                      <a:alpha val="43137"/>
                    </a:srgbClr>
                  </a:outerShdw>
                </a:effectLst>
                <a:cs typeface="DecoType Naskh" pitchFamily="2" charset="-78"/>
              </a:rPr>
              <a:t>للمسئولة </a:t>
            </a:r>
            <a:r>
              <a:rPr lang="ar-SA" sz="3600" b="1" dirty="0">
                <a:effectLst>
                  <a:outerShdw blurRad="38100" dist="38100" dir="2700000" algn="tl">
                    <a:srgbClr val="000000">
                      <a:alpha val="43137"/>
                    </a:srgbClr>
                  </a:outerShdw>
                </a:effectLst>
                <a:cs typeface="DecoType Naskh" pitchFamily="2" charset="-78"/>
              </a:rPr>
              <a:t>عن </a:t>
            </a:r>
            <a:r>
              <a:rPr lang="ar-SA" sz="3600" b="1" dirty="0" smtClean="0">
                <a:effectLst>
                  <a:outerShdw blurRad="38100" dist="38100" dir="2700000" algn="tl">
                    <a:srgbClr val="000000">
                      <a:alpha val="43137"/>
                    </a:srgbClr>
                  </a:outerShdw>
                </a:effectLst>
                <a:cs typeface="DecoType Naskh" pitchFamily="2" charset="-78"/>
              </a:rPr>
              <a:t>المؤسسة.</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266358715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143000"/>
          </a:xfrm>
        </p:spPr>
        <p:txBody>
          <a:bodyPr>
            <a:normAutofit/>
          </a:bodyPr>
          <a:lstStyle/>
          <a:p>
            <a:pPr algn="ctr"/>
            <a:r>
              <a:rPr lang="ar-SA" sz="5400" b="1" dirty="0" smtClean="0">
                <a:solidFill>
                  <a:srgbClr val="C00000"/>
                </a:solidFill>
                <a:effectLst>
                  <a:outerShdw blurRad="38100" dist="38100" dir="2700000" algn="tl">
                    <a:srgbClr val="000000">
                      <a:alpha val="43137"/>
                    </a:srgbClr>
                  </a:outerShdw>
                </a:effectLst>
                <a:latin typeface="+mn-lt"/>
                <a:ea typeface="+mn-ea"/>
                <a:cs typeface="DecoType Naskh" pitchFamily="2" charset="-78"/>
              </a:rPr>
              <a:t>الإجابة</a:t>
            </a:r>
            <a:endPar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endParaRPr>
          </a:p>
        </p:txBody>
      </p:sp>
      <p:sp>
        <p:nvSpPr>
          <p:cNvPr id="3" name="Content Placeholder 2"/>
          <p:cNvSpPr>
            <a:spLocks noGrp="1"/>
          </p:cNvSpPr>
          <p:nvPr>
            <p:ph idx="1"/>
          </p:nvPr>
        </p:nvSpPr>
        <p:spPr>
          <a:xfrm>
            <a:off x="827584" y="1600200"/>
            <a:ext cx="7416824" cy="4525963"/>
          </a:xfrm>
        </p:spPr>
        <p:txBody>
          <a:bodyPr>
            <a:normAutofit/>
          </a:bodyPr>
          <a:lstStyle/>
          <a:p>
            <a:pPr algn="just">
              <a:lnSpc>
                <a:spcPct val="150000"/>
              </a:lnSpc>
            </a:pPr>
            <a:r>
              <a:rPr lang="ar-SA" sz="3600" b="1" dirty="0">
                <a:effectLst>
                  <a:outerShdw blurRad="38100" dist="38100" dir="2700000" algn="tl">
                    <a:srgbClr val="000000">
                      <a:alpha val="43137"/>
                    </a:srgbClr>
                  </a:outerShdw>
                </a:effectLst>
                <a:cs typeface="DecoType Naskh" pitchFamily="2" charset="-78"/>
              </a:rPr>
              <a:t>الصعوبات التى تؤثر على </a:t>
            </a:r>
            <a:r>
              <a:rPr lang="ar-SA" sz="3600" b="1" dirty="0" smtClean="0">
                <a:effectLst>
                  <a:outerShdw blurRad="38100" dist="38100" dir="2700000" algn="tl">
                    <a:srgbClr val="000000">
                      <a:alpha val="43137"/>
                    </a:srgbClr>
                  </a:outerShdw>
                </a:effectLst>
                <a:cs typeface="DecoType Naskh" pitchFamily="2" charset="-78"/>
              </a:rPr>
              <a:t>اكتساب </a:t>
            </a:r>
            <a:r>
              <a:rPr lang="ar-SA" sz="3600" b="1" dirty="0">
                <a:effectLst>
                  <a:outerShdw blurRad="38100" dist="38100" dir="2700000" algn="tl">
                    <a:srgbClr val="000000">
                      <a:alpha val="43137"/>
                    </a:srgbClr>
                  </a:outerShdw>
                </a:effectLst>
                <a:cs typeface="DecoType Naskh" pitchFamily="2" charset="-78"/>
              </a:rPr>
              <a:t>المهارات </a:t>
            </a:r>
            <a:r>
              <a:rPr lang="ar-SA" sz="3600" b="1" dirty="0" smtClean="0">
                <a:effectLst>
                  <a:outerShdw blurRad="38100" dist="38100" dir="2700000" algn="tl">
                    <a:srgbClr val="000000">
                      <a:alpha val="43137"/>
                    </a:srgbClr>
                  </a:outerShdw>
                </a:effectLst>
                <a:cs typeface="DecoType Naskh" pitchFamily="2" charset="-78"/>
              </a:rPr>
              <a:t>والمعارف هي الصعوبة </a:t>
            </a:r>
            <a:r>
              <a:rPr lang="ar-SA" sz="3600" b="1" dirty="0">
                <a:effectLst>
                  <a:outerShdw blurRad="38100" dist="38100" dir="2700000" algn="tl">
                    <a:srgbClr val="000000">
                      <a:alpha val="43137"/>
                    </a:srgbClr>
                  </a:outerShdw>
                </a:effectLst>
                <a:cs typeface="DecoType Naskh" pitchFamily="2" charset="-78"/>
              </a:rPr>
              <a:t>(1) , (2) , (5) وذلك </a:t>
            </a:r>
            <a:r>
              <a:rPr lang="ar-SA" sz="3600" b="1" dirty="0" smtClean="0">
                <a:effectLst>
                  <a:outerShdw blurRad="38100" dist="38100" dir="2700000" algn="tl">
                    <a:srgbClr val="000000">
                      <a:alpha val="43137"/>
                    </a:srgbClr>
                  </a:outerShdw>
                </a:effectLst>
                <a:cs typeface="DecoType Naskh" pitchFamily="2" charset="-78"/>
              </a:rPr>
              <a:t>لأنهم </a:t>
            </a:r>
            <a:r>
              <a:rPr lang="ar-SA" sz="3600" b="1" dirty="0">
                <a:effectLst>
                  <a:outerShdw blurRad="38100" dist="38100" dir="2700000" algn="tl">
                    <a:srgbClr val="000000">
                      <a:alpha val="43137"/>
                    </a:srgbClr>
                  </a:outerShdw>
                </a:effectLst>
                <a:cs typeface="DecoType Naskh" pitchFamily="2" charset="-78"/>
              </a:rPr>
              <a:t>يرتبطوا بتحديد </a:t>
            </a:r>
            <a:r>
              <a:rPr lang="ar-SA" sz="3600" b="1" dirty="0" smtClean="0">
                <a:effectLst>
                  <a:outerShdw blurRad="38100" dist="38100" dir="2700000" algn="tl">
                    <a:srgbClr val="000000">
                      <a:alpha val="43137"/>
                    </a:srgbClr>
                  </a:outerShdw>
                </a:effectLst>
                <a:cs typeface="DecoType Naskh" pitchFamily="2" charset="-78"/>
              </a:rPr>
              <a:t>وظيفة وأهداف المؤسسة </a:t>
            </a:r>
            <a:r>
              <a:rPr lang="ar-SA" sz="3600" b="1" dirty="0">
                <a:effectLst>
                  <a:outerShdw blurRad="38100" dist="38100" dir="2700000" algn="tl">
                    <a:srgbClr val="000000">
                      <a:alpha val="43137"/>
                    </a:srgbClr>
                  </a:outerShdw>
                </a:effectLst>
                <a:cs typeface="DecoType Naskh" pitchFamily="2" charset="-78"/>
              </a:rPr>
              <a:t>وكذلك </a:t>
            </a:r>
            <a:r>
              <a:rPr lang="ar-SA" sz="3600" b="1" dirty="0" smtClean="0">
                <a:effectLst>
                  <a:outerShdw blurRad="38100" dist="38100" dir="2700000" algn="tl">
                    <a:srgbClr val="000000">
                      <a:alpha val="43137"/>
                    </a:srgbClr>
                  </a:outerShdw>
                </a:effectLst>
                <a:cs typeface="DecoType Naskh" pitchFamily="2" charset="-78"/>
              </a:rPr>
              <a:t>الأنشطة والبرامج </a:t>
            </a:r>
            <a:r>
              <a:rPr lang="ar-SA" sz="3600" b="1" dirty="0">
                <a:effectLst>
                  <a:outerShdw blurRad="38100" dist="38100" dir="2700000" algn="tl">
                    <a:srgbClr val="000000">
                      <a:alpha val="43137"/>
                    </a:srgbClr>
                  </a:outerShdw>
                </a:effectLst>
                <a:cs typeface="DecoType Naskh" pitchFamily="2" charset="-78"/>
              </a:rPr>
              <a:t>التى توضح </a:t>
            </a:r>
            <a:r>
              <a:rPr lang="ar-SA" sz="3600" b="1" dirty="0" smtClean="0">
                <a:effectLst>
                  <a:outerShdw blurRad="38100" dist="38100" dir="2700000" algn="tl">
                    <a:srgbClr val="000000">
                      <a:alpha val="43137"/>
                    </a:srgbClr>
                  </a:outerShdw>
                </a:effectLst>
                <a:cs typeface="DecoType Naskh" pitchFamily="2" charset="-78"/>
              </a:rPr>
              <a:t>الممارسة المهنية للخدمة الاجتماعية </a:t>
            </a:r>
            <a:r>
              <a:rPr lang="ar-SA" sz="3600" b="1" dirty="0">
                <a:effectLst>
                  <a:outerShdw blurRad="38100" dist="38100" dir="2700000" algn="tl">
                    <a:srgbClr val="000000">
                      <a:alpha val="43137"/>
                    </a:srgbClr>
                  </a:outerShdw>
                </a:effectLst>
                <a:cs typeface="DecoType Naskh" pitchFamily="2" charset="-78"/>
              </a:rPr>
              <a:t>ودورها في </a:t>
            </a:r>
            <a:r>
              <a:rPr lang="ar-SA" sz="3600" b="1" dirty="0" smtClean="0">
                <a:effectLst>
                  <a:outerShdw blurRad="38100" dist="38100" dir="2700000" algn="tl">
                    <a:srgbClr val="000000">
                      <a:alpha val="43137"/>
                    </a:srgbClr>
                  </a:outerShdw>
                </a:effectLst>
                <a:cs typeface="DecoType Naskh" pitchFamily="2" charset="-78"/>
              </a:rPr>
              <a:t>المؤسسة إلى </a:t>
            </a:r>
            <a:r>
              <a:rPr lang="ar-SA" sz="3600" b="1" dirty="0">
                <a:effectLst>
                  <a:outerShdw blurRad="38100" dist="38100" dir="2700000" algn="tl">
                    <a:srgbClr val="000000">
                      <a:alpha val="43137"/>
                    </a:srgbClr>
                  </a:outerShdw>
                </a:effectLst>
                <a:cs typeface="DecoType Naskh" pitchFamily="2" charset="-78"/>
              </a:rPr>
              <a:t>جانب عدم </a:t>
            </a:r>
            <a:r>
              <a:rPr lang="ar-SA" sz="3600" b="1" dirty="0" smtClean="0">
                <a:effectLst>
                  <a:outerShdw blurRad="38100" dist="38100" dir="2700000" algn="tl">
                    <a:srgbClr val="000000">
                      <a:alpha val="43137"/>
                    </a:srgbClr>
                  </a:outerShdw>
                </a:effectLst>
                <a:cs typeface="DecoType Naskh" pitchFamily="2" charset="-78"/>
              </a:rPr>
              <a:t>القدرة </a:t>
            </a:r>
            <a:r>
              <a:rPr lang="ar-SA" sz="3600" b="1" dirty="0">
                <a:effectLst>
                  <a:outerShdw blurRad="38100" dist="38100" dir="2700000" algn="tl">
                    <a:srgbClr val="000000">
                      <a:alpha val="43137"/>
                    </a:srgbClr>
                  </a:outerShdw>
                </a:effectLst>
                <a:cs typeface="DecoType Naskh" pitchFamily="2" charset="-78"/>
              </a:rPr>
              <a:t>على </a:t>
            </a:r>
            <a:r>
              <a:rPr lang="ar-SA" sz="3600" b="1" dirty="0" smtClean="0">
                <a:effectLst>
                  <a:outerShdw blurRad="38100" dist="38100" dir="2700000" algn="tl">
                    <a:srgbClr val="000000">
                      <a:alpha val="43137"/>
                    </a:srgbClr>
                  </a:outerShdw>
                </a:effectLst>
                <a:cs typeface="DecoType Naskh" pitchFamily="2" charset="-78"/>
              </a:rPr>
              <a:t>دراسة المؤسسة. </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31748945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143000"/>
          </a:xfrm>
        </p:spPr>
        <p:txBody>
          <a:bodyPr>
            <a:normAutofit/>
          </a:bodyPr>
          <a:lstStyle/>
          <a:p>
            <a:pPr algn="ctr"/>
            <a:r>
              <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تطبيق 2 </a:t>
            </a:r>
          </a:p>
        </p:txBody>
      </p:sp>
      <p:sp>
        <p:nvSpPr>
          <p:cNvPr id="3" name="Content Placeholder 2"/>
          <p:cNvSpPr>
            <a:spLocks noGrp="1"/>
          </p:cNvSpPr>
          <p:nvPr>
            <p:ph idx="1"/>
          </p:nvPr>
        </p:nvSpPr>
        <p:spPr>
          <a:xfrm>
            <a:off x="827584" y="1600200"/>
            <a:ext cx="7416824" cy="4525963"/>
          </a:xfrm>
        </p:spPr>
        <p:txBody>
          <a:bodyPr>
            <a:noAutofit/>
          </a:bodyPr>
          <a:lstStyle/>
          <a:p>
            <a:pPr algn="just">
              <a:lnSpc>
                <a:spcPct val="150000"/>
              </a:lnSpc>
            </a:pPr>
            <a:r>
              <a:rPr lang="ar-SA" sz="3600" b="1">
                <a:effectLst>
                  <a:outerShdw blurRad="38100" dist="38100" dir="2700000" algn="tl">
                    <a:srgbClr val="000000">
                      <a:alpha val="43137"/>
                    </a:srgbClr>
                  </a:outerShdw>
                </a:effectLst>
                <a:cs typeface="DecoType Naskh" pitchFamily="2" charset="-78"/>
              </a:rPr>
              <a:t>قمت </a:t>
            </a:r>
            <a:r>
              <a:rPr lang="ar-SA" sz="3600" b="1" smtClean="0">
                <a:effectLst>
                  <a:outerShdw blurRad="38100" dist="38100" dir="2700000" algn="tl">
                    <a:srgbClr val="000000">
                      <a:alpha val="43137"/>
                    </a:srgbClr>
                  </a:outerShdw>
                </a:effectLst>
                <a:cs typeface="DecoType Naskh" pitchFamily="2" charset="-78"/>
              </a:rPr>
              <a:t>بالزيارة </a:t>
            </a:r>
            <a:r>
              <a:rPr lang="ar-SA" sz="3600" b="1" dirty="0">
                <a:effectLst>
                  <a:outerShdw blurRad="38100" dist="38100" dir="2700000" algn="tl">
                    <a:srgbClr val="000000">
                      <a:alpha val="43137"/>
                    </a:srgbClr>
                  </a:outerShdw>
                </a:effectLst>
                <a:cs typeface="DecoType Naskh" pitchFamily="2" charset="-78"/>
              </a:rPr>
              <a:t>لأحد المؤسسات </a:t>
            </a:r>
            <a:r>
              <a:rPr lang="ar-SA" sz="3600" b="1" dirty="0" smtClean="0">
                <a:effectLst>
                  <a:outerShdw blurRad="38100" dist="38100" dir="2700000" algn="tl">
                    <a:srgbClr val="000000">
                      <a:alpha val="43137"/>
                    </a:srgbClr>
                  </a:outerShdw>
                </a:effectLst>
                <a:cs typeface="DecoType Naskh" pitchFamily="2" charset="-78"/>
              </a:rPr>
              <a:t>التابعة </a:t>
            </a:r>
            <a:r>
              <a:rPr lang="ar-SA" sz="3600" b="1" dirty="0">
                <a:effectLst>
                  <a:outerShdw blurRad="38100" dist="38100" dir="2700000" algn="tl">
                    <a:srgbClr val="000000">
                      <a:alpha val="43137"/>
                    </a:srgbClr>
                  </a:outerShdw>
                </a:effectLst>
                <a:cs typeface="DecoType Naskh" pitchFamily="2" charset="-78"/>
              </a:rPr>
              <a:t>لمجال التدريب وقدمت نفسك لمدير </a:t>
            </a:r>
            <a:r>
              <a:rPr lang="ar-SA" sz="3600" b="1" dirty="0" smtClean="0">
                <a:effectLst>
                  <a:outerShdw blurRad="38100" dist="38100" dir="2700000" algn="tl">
                    <a:srgbClr val="000000">
                      <a:alpha val="43137"/>
                    </a:srgbClr>
                  </a:outerShdw>
                </a:effectLst>
                <a:cs typeface="DecoType Naskh" pitchFamily="2" charset="-78"/>
              </a:rPr>
              <a:t>المؤسسة بطريقة </a:t>
            </a:r>
            <a:r>
              <a:rPr lang="ar-SA" sz="3600" b="1" dirty="0">
                <a:effectLst>
                  <a:outerShdw blurRad="38100" dist="38100" dir="2700000" algn="tl">
                    <a:srgbClr val="000000">
                      <a:alpha val="43137"/>
                    </a:srgbClr>
                  </a:outerShdw>
                </a:effectLst>
                <a:cs typeface="DecoType Naskh" pitchFamily="2" charset="-78"/>
              </a:rPr>
              <a:t>غير </a:t>
            </a:r>
            <a:r>
              <a:rPr lang="ar-SA" sz="3600" b="1" dirty="0" smtClean="0">
                <a:effectLst>
                  <a:outerShdw blurRad="38100" dist="38100" dir="2700000" algn="tl">
                    <a:srgbClr val="000000">
                      <a:alpha val="43137"/>
                    </a:srgbClr>
                  </a:outerShdw>
                </a:effectLst>
                <a:cs typeface="DecoType Naskh" pitchFamily="2" charset="-78"/>
              </a:rPr>
              <a:t>واضحة، رتب </a:t>
            </a:r>
            <a:r>
              <a:rPr lang="ar-SA" sz="3600" b="1" dirty="0">
                <a:effectLst>
                  <a:outerShdw blurRad="38100" dist="38100" dir="2700000" algn="tl">
                    <a:srgbClr val="000000">
                      <a:alpha val="43137"/>
                    </a:srgbClr>
                  </a:outerShdw>
                </a:effectLst>
                <a:cs typeface="DecoType Naskh" pitchFamily="2" charset="-78"/>
              </a:rPr>
              <a:t>نتائج </a:t>
            </a:r>
            <a:r>
              <a:rPr lang="ar-SA" sz="3600" b="1" dirty="0" smtClean="0">
                <a:effectLst>
                  <a:outerShdw blurRad="38100" dist="38100" dir="2700000" algn="tl">
                    <a:srgbClr val="000000">
                      <a:alpha val="43137"/>
                    </a:srgbClr>
                  </a:outerShdw>
                </a:effectLst>
                <a:cs typeface="DecoType Naskh" pitchFamily="2" charset="-78"/>
              </a:rPr>
              <a:t>الزيارة </a:t>
            </a:r>
            <a:r>
              <a:rPr lang="ar-SA" sz="3600" b="1" dirty="0">
                <a:effectLst>
                  <a:outerShdw blurRad="38100" dist="38100" dir="2700000" algn="tl">
                    <a:srgbClr val="000000">
                      <a:alpha val="43137"/>
                    </a:srgbClr>
                  </a:outerShdw>
                </a:effectLst>
                <a:cs typeface="DecoType Naskh" pitchFamily="2" charset="-78"/>
              </a:rPr>
              <a:t>من خلال </a:t>
            </a:r>
            <a:r>
              <a:rPr lang="ar-SA" sz="3600" b="1" dirty="0" smtClean="0">
                <a:effectLst>
                  <a:outerShdw blurRad="38100" dist="38100" dir="2700000" algn="tl">
                    <a:srgbClr val="000000">
                      <a:alpha val="43137"/>
                    </a:srgbClr>
                  </a:outerShdw>
                </a:effectLst>
                <a:cs typeface="DecoType Naskh" pitchFamily="2" charset="-78"/>
              </a:rPr>
              <a:t>الاختبارات التالية </a:t>
            </a:r>
            <a:r>
              <a:rPr lang="ar-SA" sz="3600" b="1" dirty="0">
                <a:effectLst>
                  <a:outerShdw blurRad="38100" dist="38100" dir="2700000" algn="tl">
                    <a:srgbClr val="000000">
                      <a:alpha val="43137"/>
                    </a:srgbClr>
                  </a:outerShdw>
                </a:effectLst>
                <a:cs typeface="DecoType Naskh" pitchFamily="2" charset="-78"/>
              </a:rPr>
              <a:t>:-</a:t>
            </a:r>
          </a:p>
          <a:p>
            <a:pPr marL="450850" indent="-273050" algn="just">
              <a:lnSpc>
                <a:spcPct val="150000"/>
              </a:lnSpc>
              <a:buNone/>
            </a:pPr>
            <a:r>
              <a:rPr lang="ar-SA" sz="3600" b="1" dirty="0">
                <a:effectLst>
                  <a:outerShdw blurRad="38100" dist="38100" dir="2700000" algn="tl">
                    <a:srgbClr val="000000">
                      <a:alpha val="43137"/>
                    </a:srgbClr>
                  </a:outerShdw>
                </a:effectLst>
                <a:cs typeface="DecoType Naskh" pitchFamily="2" charset="-78"/>
              </a:rPr>
              <a:t>1- عدم </a:t>
            </a:r>
            <a:r>
              <a:rPr lang="ar-SA" sz="3600" b="1" dirty="0" smtClean="0">
                <a:effectLst>
                  <a:outerShdw blurRad="38100" dist="38100" dir="2700000" algn="tl">
                    <a:srgbClr val="000000">
                      <a:alpha val="43137"/>
                    </a:srgbClr>
                  </a:outerShdw>
                </a:effectLst>
                <a:cs typeface="DecoType Naskh" pitchFamily="2" charset="-78"/>
              </a:rPr>
              <a:t>الاستفادة </a:t>
            </a:r>
            <a:r>
              <a:rPr lang="ar-SA" sz="3600" b="1" dirty="0">
                <a:effectLst>
                  <a:outerShdw blurRad="38100" dist="38100" dir="2700000" algn="tl">
                    <a:srgbClr val="000000">
                      <a:alpha val="43137"/>
                    </a:srgbClr>
                  </a:outerShdw>
                </a:effectLst>
                <a:cs typeface="DecoType Naskh" pitchFamily="2" charset="-78"/>
              </a:rPr>
              <a:t>من </a:t>
            </a:r>
            <a:r>
              <a:rPr lang="ar-SA" sz="3600" b="1" dirty="0" smtClean="0">
                <a:effectLst>
                  <a:outerShdw blurRad="38100" dist="38100" dir="2700000" algn="tl">
                    <a:srgbClr val="000000">
                      <a:alpha val="43137"/>
                    </a:srgbClr>
                  </a:outerShdw>
                </a:effectLst>
                <a:cs typeface="DecoType Naskh" pitchFamily="2" charset="-78"/>
              </a:rPr>
              <a:t>الزيارة </a:t>
            </a:r>
            <a:r>
              <a:rPr lang="ar-SA" sz="3600" b="1" dirty="0">
                <a:effectLst>
                  <a:outerShdw blurRad="38100" dist="38100" dir="2700000" algn="tl">
                    <a:srgbClr val="000000">
                      <a:alpha val="43137"/>
                    </a:srgbClr>
                  </a:outerShdw>
                </a:effectLst>
                <a:cs typeface="DecoType Naskh" pitchFamily="2" charset="-78"/>
              </a:rPr>
              <a:t>في تحديد </a:t>
            </a:r>
            <a:r>
              <a:rPr lang="ar-SA" sz="3600" b="1" dirty="0" smtClean="0">
                <a:effectLst>
                  <a:outerShdw blurRad="38100" dist="38100" dir="2700000" algn="tl">
                    <a:srgbClr val="000000">
                      <a:alpha val="43137"/>
                    </a:srgbClr>
                  </a:outerShdw>
                </a:effectLst>
                <a:cs typeface="DecoType Naskh" pitchFamily="2" charset="-78"/>
              </a:rPr>
              <a:t>طبيعة المؤسسة </a:t>
            </a:r>
            <a:r>
              <a:rPr lang="ar-SA" sz="3600" b="1" dirty="0">
                <a:effectLst>
                  <a:outerShdw blurRad="38100" dist="38100" dir="2700000" algn="tl">
                    <a:srgbClr val="000000">
                      <a:alpha val="43137"/>
                    </a:srgbClr>
                  </a:outerShdw>
                </a:effectLst>
                <a:cs typeface="DecoType Naskh" pitchFamily="2" charset="-78"/>
              </a:rPr>
              <a:t>وإمكانياتها </a:t>
            </a:r>
          </a:p>
        </p:txBody>
      </p:sp>
    </p:spTree>
    <p:extLst>
      <p:ext uri="{BB962C8B-B14F-4D97-AF65-F5344CB8AC3E}">
        <p14:creationId xmlns:p14="http://schemas.microsoft.com/office/powerpoint/2010/main" val="22639383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143000"/>
          </a:xfrm>
        </p:spPr>
        <p:txBody>
          <a:bodyPr>
            <a:normAutofit/>
          </a:bodyPr>
          <a:lstStyle/>
          <a:p>
            <a:pPr algn="ctr"/>
            <a:r>
              <a:rPr lang="ar-SA" sz="5400" b="1" dirty="0">
                <a:solidFill>
                  <a:srgbClr val="C00000"/>
                </a:solidFill>
                <a:effectLst>
                  <a:outerShdw blurRad="38100" dist="38100" dir="2700000" algn="tl">
                    <a:srgbClr val="000000">
                      <a:alpha val="43137"/>
                    </a:srgbClr>
                  </a:outerShdw>
                </a:effectLst>
                <a:latin typeface="+mn-lt"/>
                <a:ea typeface="+mn-ea"/>
                <a:cs typeface="DecoType Naskh" pitchFamily="2" charset="-78"/>
              </a:rPr>
              <a:t>تطبيق 2 </a:t>
            </a:r>
          </a:p>
        </p:txBody>
      </p:sp>
      <p:sp>
        <p:nvSpPr>
          <p:cNvPr id="3" name="Content Placeholder 2"/>
          <p:cNvSpPr>
            <a:spLocks noGrp="1"/>
          </p:cNvSpPr>
          <p:nvPr>
            <p:ph idx="1"/>
          </p:nvPr>
        </p:nvSpPr>
        <p:spPr>
          <a:xfrm>
            <a:off x="827584" y="1600200"/>
            <a:ext cx="7416824" cy="4525963"/>
          </a:xfrm>
        </p:spPr>
        <p:txBody>
          <a:bodyPr>
            <a:noAutofit/>
          </a:bodyPr>
          <a:lstStyle/>
          <a:p>
            <a:pPr marL="450850" indent="-273050" algn="just">
              <a:lnSpc>
                <a:spcPct val="150000"/>
              </a:lnSpc>
              <a:buNone/>
            </a:pPr>
            <a:r>
              <a:rPr lang="ar-SA" sz="3600" b="1" dirty="0" smtClean="0">
                <a:effectLst>
                  <a:outerShdw blurRad="38100" dist="38100" dir="2700000" algn="tl">
                    <a:srgbClr val="000000">
                      <a:alpha val="43137"/>
                    </a:srgbClr>
                  </a:outerShdw>
                </a:effectLst>
                <a:cs typeface="DecoType Naskh" pitchFamily="2" charset="-78"/>
              </a:rPr>
              <a:t>2- </a:t>
            </a:r>
            <a:r>
              <a:rPr lang="ar-SA" sz="3600" b="1" dirty="0">
                <a:effectLst>
                  <a:outerShdw blurRad="38100" dist="38100" dir="2700000" algn="tl">
                    <a:srgbClr val="000000">
                      <a:alpha val="43137"/>
                    </a:srgbClr>
                  </a:outerShdw>
                </a:effectLst>
                <a:cs typeface="DecoType Naskh" pitchFamily="2" charset="-78"/>
              </a:rPr>
              <a:t>تدوين بيانات غير </a:t>
            </a:r>
            <a:r>
              <a:rPr lang="ar-SA" sz="3600" b="1" dirty="0" smtClean="0">
                <a:effectLst>
                  <a:outerShdw blurRad="38100" dist="38100" dir="2700000" algn="tl">
                    <a:srgbClr val="000000">
                      <a:alpha val="43137"/>
                    </a:srgbClr>
                  </a:outerShdw>
                </a:effectLst>
                <a:cs typeface="DecoType Naskh" pitchFamily="2" charset="-78"/>
              </a:rPr>
              <a:t>مرتبطة </a:t>
            </a:r>
            <a:r>
              <a:rPr lang="ar-SA" sz="3600" b="1" dirty="0">
                <a:effectLst>
                  <a:outerShdw blurRad="38100" dist="38100" dir="2700000" algn="tl">
                    <a:srgbClr val="000000">
                      <a:alpha val="43137"/>
                    </a:srgbClr>
                  </a:outerShdw>
                </a:effectLst>
                <a:cs typeface="DecoType Naskh" pitchFamily="2" charset="-78"/>
              </a:rPr>
              <a:t>بأهداف </a:t>
            </a:r>
            <a:r>
              <a:rPr lang="ar-SA" sz="3600" b="1" dirty="0" smtClean="0">
                <a:effectLst>
                  <a:outerShdw blurRad="38100" dist="38100" dir="2700000" algn="tl">
                    <a:srgbClr val="000000">
                      <a:alpha val="43137"/>
                    </a:srgbClr>
                  </a:outerShdw>
                </a:effectLst>
                <a:cs typeface="DecoType Naskh" pitchFamily="2" charset="-78"/>
              </a:rPr>
              <a:t>الزيارة.</a:t>
            </a:r>
            <a:endParaRPr lang="ar-SA" sz="3600" b="1" dirty="0">
              <a:effectLst>
                <a:outerShdw blurRad="38100" dist="38100" dir="2700000" algn="tl">
                  <a:srgbClr val="000000">
                    <a:alpha val="43137"/>
                  </a:srgbClr>
                </a:outerShdw>
              </a:effectLst>
              <a:cs typeface="DecoType Naskh" pitchFamily="2" charset="-78"/>
            </a:endParaRPr>
          </a:p>
          <a:p>
            <a:pPr marL="450850" indent="-273050" algn="just">
              <a:lnSpc>
                <a:spcPct val="150000"/>
              </a:lnSpc>
              <a:buNone/>
            </a:pPr>
            <a:r>
              <a:rPr lang="ar-SA" sz="3600" b="1" dirty="0">
                <a:effectLst>
                  <a:outerShdw blurRad="38100" dist="38100" dir="2700000" algn="tl">
                    <a:srgbClr val="000000">
                      <a:alpha val="43137"/>
                    </a:srgbClr>
                  </a:outerShdw>
                </a:effectLst>
                <a:cs typeface="DecoType Naskh" pitchFamily="2" charset="-78"/>
              </a:rPr>
              <a:t>3- عدم </a:t>
            </a:r>
            <a:r>
              <a:rPr lang="ar-SA" sz="3600" b="1" dirty="0" smtClean="0">
                <a:effectLst>
                  <a:outerShdw blurRad="38100" dist="38100" dir="2700000" algn="tl">
                    <a:srgbClr val="000000">
                      <a:alpha val="43137"/>
                    </a:srgbClr>
                  </a:outerShdw>
                </a:effectLst>
                <a:cs typeface="DecoType Naskh" pitchFamily="2" charset="-78"/>
              </a:rPr>
              <a:t>الاهتمام </a:t>
            </a:r>
            <a:r>
              <a:rPr lang="ar-SA" sz="3600" b="1" dirty="0">
                <a:effectLst>
                  <a:outerShdw blurRad="38100" dist="38100" dir="2700000" algn="tl">
                    <a:srgbClr val="000000">
                      <a:alpha val="43137"/>
                    </a:srgbClr>
                  </a:outerShdw>
                </a:effectLst>
                <a:cs typeface="DecoType Naskh" pitchFamily="2" charset="-78"/>
              </a:rPr>
              <a:t>بالزيارة من قبل </a:t>
            </a:r>
            <a:r>
              <a:rPr lang="ar-SA" sz="3600" b="1" dirty="0" smtClean="0">
                <a:effectLst>
                  <a:outerShdw blurRad="38100" dist="38100" dir="2700000" algn="tl">
                    <a:srgbClr val="000000">
                      <a:alpha val="43137"/>
                    </a:srgbClr>
                  </a:outerShdw>
                </a:effectLst>
                <a:cs typeface="DecoType Naskh" pitchFamily="2" charset="-78"/>
              </a:rPr>
              <a:t>مسئولي المؤسسة.</a:t>
            </a:r>
            <a:endParaRPr lang="ar-SA" sz="3600" b="1" dirty="0">
              <a:effectLst>
                <a:outerShdw blurRad="38100" dist="38100" dir="2700000" algn="tl">
                  <a:srgbClr val="000000">
                    <a:alpha val="43137"/>
                  </a:srgbClr>
                </a:outerShdw>
              </a:effectLst>
              <a:cs typeface="DecoType Naskh" pitchFamily="2" charset="-78"/>
            </a:endParaRPr>
          </a:p>
          <a:p>
            <a:pPr marL="450850" indent="-273050" algn="just">
              <a:lnSpc>
                <a:spcPct val="150000"/>
              </a:lnSpc>
              <a:buNone/>
            </a:pPr>
            <a:r>
              <a:rPr lang="ar-SA" sz="3600" b="1" dirty="0">
                <a:effectLst>
                  <a:outerShdw blurRad="38100" dist="38100" dir="2700000" algn="tl">
                    <a:srgbClr val="000000">
                      <a:alpha val="43137"/>
                    </a:srgbClr>
                  </a:outerShdw>
                </a:effectLst>
                <a:cs typeface="DecoType Naskh" pitchFamily="2" charset="-78"/>
              </a:rPr>
              <a:t>4- </a:t>
            </a:r>
            <a:r>
              <a:rPr lang="ar-SA" sz="3600" b="1" dirty="0" smtClean="0">
                <a:effectLst>
                  <a:outerShdw blurRad="38100" dist="38100" dir="2700000" algn="tl">
                    <a:srgbClr val="000000">
                      <a:alpha val="43137"/>
                    </a:srgbClr>
                  </a:outerShdw>
                </a:effectLst>
                <a:cs typeface="DecoType Naskh" pitchFamily="2" charset="-78"/>
              </a:rPr>
              <a:t>إعطاء </a:t>
            </a:r>
            <a:r>
              <a:rPr lang="ar-SA" sz="3600" b="1" dirty="0">
                <a:effectLst>
                  <a:outerShdw blurRad="38100" dist="38100" dir="2700000" algn="tl">
                    <a:srgbClr val="000000">
                      <a:alpha val="43137"/>
                    </a:srgbClr>
                  </a:outerShdw>
                </a:effectLst>
                <a:cs typeface="DecoType Naskh" pitchFamily="2" charset="-78"/>
              </a:rPr>
              <a:t>صورة غير </a:t>
            </a:r>
            <a:r>
              <a:rPr lang="ar-SA" sz="3600" b="1" dirty="0" smtClean="0">
                <a:effectLst>
                  <a:outerShdw blurRad="38100" dist="38100" dir="2700000" algn="tl">
                    <a:srgbClr val="000000">
                      <a:alpha val="43137"/>
                    </a:srgbClr>
                  </a:outerShdw>
                </a:effectLst>
                <a:cs typeface="DecoType Naskh" pitchFamily="2" charset="-78"/>
              </a:rPr>
              <a:t>حقيقية </a:t>
            </a:r>
            <a:r>
              <a:rPr lang="ar-SA" sz="3600" b="1" dirty="0">
                <a:effectLst>
                  <a:outerShdw blurRad="38100" dist="38100" dir="2700000" algn="tl">
                    <a:srgbClr val="000000">
                      <a:alpha val="43137"/>
                    </a:srgbClr>
                  </a:outerShdw>
                </a:effectLst>
                <a:cs typeface="DecoType Naskh" pitchFamily="2" charset="-78"/>
              </a:rPr>
              <a:t>عن طالب </a:t>
            </a:r>
            <a:r>
              <a:rPr lang="ar-SA" sz="3600" b="1" dirty="0" smtClean="0">
                <a:effectLst>
                  <a:outerShdw blurRad="38100" dist="38100" dir="2700000" algn="tl">
                    <a:srgbClr val="000000">
                      <a:alpha val="43137"/>
                    </a:srgbClr>
                  </a:outerShdw>
                </a:effectLst>
                <a:cs typeface="DecoType Naskh" pitchFamily="2" charset="-78"/>
              </a:rPr>
              <a:t>التدريب.</a:t>
            </a:r>
            <a:endParaRPr lang="ar-SA" sz="3600" b="1" dirty="0">
              <a:effectLst>
                <a:outerShdw blurRad="38100" dist="38100" dir="2700000" algn="tl">
                  <a:srgbClr val="000000">
                    <a:alpha val="43137"/>
                  </a:srgbClr>
                </a:outerShdw>
              </a:effectLst>
              <a:cs typeface="DecoType Naskh" pitchFamily="2" charset="-78"/>
            </a:endParaRPr>
          </a:p>
          <a:p>
            <a:pPr marL="450850" indent="-273050" algn="just">
              <a:lnSpc>
                <a:spcPct val="150000"/>
              </a:lnSpc>
              <a:buNone/>
            </a:pPr>
            <a:r>
              <a:rPr lang="ar-SA" sz="3600" b="1" dirty="0">
                <a:effectLst>
                  <a:outerShdw blurRad="38100" dist="38100" dir="2700000" algn="tl">
                    <a:srgbClr val="000000">
                      <a:alpha val="43137"/>
                    </a:srgbClr>
                  </a:outerShdw>
                </a:effectLst>
                <a:cs typeface="DecoType Naskh" pitchFamily="2" charset="-78"/>
              </a:rPr>
              <a:t>5- عدم نجاح الزيارة مما يؤدى </a:t>
            </a:r>
            <a:r>
              <a:rPr lang="ar-SA" sz="3600" b="1" dirty="0" smtClean="0">
                <a:effectLst>
                  <a:outerShdw blurRad="38100" dist="38100" dir="2700000" algn="tl">
                    <a:srgbClr val="000000">
                      <a:alpha val="43137"/>
                    </a:srgbClr>
                  </a:outerShdw>
                </a:effectLst>
                <a:cs typeface="DecoType Naskh" pitchFamily="2" charset="-78"/>
              </a:rPr>
              <a:t>إلى </a:t>
            </a:r>
            <a:r>
              <a:rPr lang="ar-SA" sz="3600" b="1" dirty="0">
                <a:effectLst>
                  <a:outerShdw blurRad="38100" dist="38100" dir="2700000" algn="tl">
                    <a:srgbClr val="000000">
                      <a:alpha val="43137"/>
                    </a:srgbClr>
                  </a:outerShdw>
                </a:effectLst>
                <a:cs typeface="DecoType Naskh" pitchFamily="2" charset="-78"/>
              </a:rPr>
              <a:t>عدم الرضا من جانب </a:t>
            </a:r>
            <a:r>
              <a:rPr lang="ar-SA" sz="3600" b="1" dirty="0" smtClean="0">
                <a:effectLst>
                  <a:outerShdw blurRad="38100" dist="38100" dir="2700000" algn="tl">
                    <a:srgbClr val="000000">
                      <a:alpha val="43137"/>
                    </a:srgbClr>
                  </a:outerShdw>
                </a:effectLst>
                <a:cs typeface="DecoType Naskh" pitchFamily="2" charset="-78"/>
              </a:rPr>
              <a:t>الطالب. </a:t>
            </a:r>
            <a:endParaRPr lang="ar-SA" sz="3600" b="1" dirty="0">
              <a:effectLst>
                <a:outerShdw blurRad="38100" dist="38100" dir="2700000" algn="tl">
                  <a:srgbClr val="000000">
                    <a:alpha val="43137"/>
                  </a:srgbClr>
                </a:outerShdw>
              </a:effectLst>
              <a:cs typeface="DecoType Naskh" pitchFamily="2" charset="-78"/>
            </a:endParaRPr>
          </a:p>
        </p:txBody>
      </p:sp>
    </p:spTree>
    <p:extLst>
      <p:ext uri="{BB962C8B-B14F-4D97-AF65-F5344CB8AC3E}">
        <p14:creationId xmlns:p14="http://schemas.microsoft.com/office/powerpoint/2010/main" val="414040440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1052736"/>
            <a:ext cx="7560840" cy="4525963"/>
          </a:xfrm>
        </p:spPr>
        <p:txBody>
          <a:bodyPr>
            <a:normAutofit/>
          </a:bodyPr>
          <a:lstStyle/>
          <a:p>
            <a:pPr marL="0" indent="0" algn="ctr">
              <a:lnSpc>
                <a:spcPct val="150000"/>
              </a:lnSpc>
              <a:buNone/>
            </a:pPr>
            <a:r>
              <a:rPr lang="ar-SA" sz="4800" b="1" dirty="0" smtClean="0">
                <a:solidFill>
                  <a:srgbClr val="C00000"/>
                </a:solidFill>
                <a:effectLst>
                  <a:outerShdw blurRad="38100" dist="38100" dir="2700000" algn="tl">
                    <a:srgbClr val="000000">
                      <a:alpha val="43137"/>
                    </a:srgbClr>
                  </a:outerShdw>
                </a:effectLst>
                <a:cs typeface="DecoType Naskh" pitchFamily="2" charset="-78"/>
              </a:rPr>
              <a:t>إلى اللقاء في المحاضرة القادمة إن شاء الله</a:t>
            </a:r>
            <a:endParaRPr lang="ar-SA" sz="4800" b="1" dirty="0">
              <a:solidFill>
                <a:srgbClr val="C00000"/>
              </a:solidFill>
              <a:effectLst>
                <a:outerShdw blurRad="38100" dist="38100" dir="2700000" algn="tl">
                  <a:srgbClr val="000000">
                    <a:alpha val="43137"/>
                  </a:srgbClr>
                </a:outerShdw>
              </a:effectLst>
              <a:cs typeface="DecoType Naskh" pitchFamily="2" charset="-78"/>
            </a:endParaRPr>
          </a:p>
        </p:txBody>
      </p:sp>
      <p:sp>
        <p:nvSpPr>
          <p:cNvPr id="4" name="عنصر نائب للمحتوى 2"/>
          <p:cNvSpPr txBox="1">
            <a:spLocks/>
          </p:cNvSpPr>
          <p:nvPr/>
        </p:nvSpPr>
        <p:spPr>
          <a:xfrm>
            <a:off x="755576" y="4293096"/>
            <a:ext cx="4536504" cy="1833067"/>
          </a:xfrm>
          <a:prstGeom prst="rect">
            <a:avLst/>
          </a:prstGeom>
        </p:spPr>
        <p:txBody>
          <a:bodyPr vert="horz" lIns="91440" tIns="45720" rIns="91440" bIns="45720" rtlCol="1">
            <a:normAutofit fontScale="925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Font typeface="Arial" pitchFamily="34" charset="0"/>
              <a:buNone/>
            </a:pPr>
            <a:r>
              <a:rPr lang="ar-SA" sz="3600" b="1" dirty="0">
                <a:effectLst>
                  <a:outerShdw blurRad="38100" dist="38100" dir="2700000" algn="tl">
                    <a:srgbClr val="000000">
                      <a:alpha val="43137"/>
                    </a:srgbClr>
                  </a:outerShdw>
                </a:effectLst>
                <a:cs typeface="DecoType Naskh" pitchFamily="2" charset="-78"/>
              </a:rPr>
              <a:t>مع تحيات </a:t>
            </a:r>
            <a:br>
              <a:rPr lang="ar-SA" sz="3600" b="1" dirty="0">
                <a:effectLst>
                  <a:outerShdw blurRad="38100" dist="38100" dir="2700000" algn="tl">
                    <a:srgbClr val="000000">
                      <a:alpha val="43137"/>
                    </a:srgbClr>
                  </a:outerShdw>
                </a:effectLst>
                <a:cs typeface="DecoType Naskh" pitchFamily="2" charset="-78"/>
              </a:rPr>
            </a:br>
            <a:r>
              <a:rPr lang="ar-SA" sz="3600" b="1" dirty="0" smtClean="0">
                <a:effectLst>
                  <a:outerShdw blurRad="38100" dist="38100" dir="2700000" algn="tl">
                    <a:srgbClr val="000000">
                      <a:alpha val="43137"/>
                    </a:srgbClr>
                  </a:outerShdw>
                </a:effectLst>
                <a:cs typeface="DecoType Naskh" pitchFamily="2" charset="-78"/>
              </a:rPr>
              <a:t>قسم علم الاجتماع والخدمة الاجتماعية</a:t>
            </a:r>
            <a:endParaRPr lang="ar-SA" sz="3600" b="1" dirty="0" smtClean="0">
              <a:effectLst>
                <a:outerShdw blurRad="38100" dist="38100" dir="2700000" algn="tl">
                  <a:srgbClr val="000000">
                    <a:alpha val="43137"/>
                  </a:srgbClr>
                </a:outerShdw>
              </a:effectLst>
            </a:endParaRPr>
          </a:p>
          <a:p>
            <a:pPr algn="just">
              <a:lnSpc>
                <a:spcPct val="150000"/>
              </a:lnSpc>
            </a:pPr>
            <a:endParaRPr lang="ar-SA" sz="3600" dirty="0">
              <a:cs typeface="DecoType Naskh" pitchFamily="2" charset="-78"/>
            </a:endParaRP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816" y="2663577"/>
            <a:ext cx="2592287" cy="1413495"/>
          </a:xfrm>
          <a:prstGeom prst="rect">
            <a:avLst/>
          </a:prstGeom>
        </p:spPr>
      </p:pic>
    </p:spTree>
    <p:extLst>
      <p:ext uri="{BB962C8B-B14F-4D97-AF65-F5344CB8AC3E}">
        <p14:creationId xmlns:p14="http://schemas.microsoft.com/office/powerpoint/2010/main" val="283202024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TotalTime>
  <Words>2199</Words>
  <Application>Microsoft Office PowerPoint</Application>
  <PresentationFormat>عرض على الشاشة (3:4)‏</PresentationFormat>
  <Paragraphs>157</Paragraphs>
  <Slides>54</Slides>
  <Notes>0</Notes>
  <HiddenSlides>0</HiddenSlides>
  <MMClips>0</MMClips>
  <ScaleCrop>false</ScaleCrop>
  <HeadingPairs>
    <vt:vector size="4" baseType="variant">
      <vt:variant>
        <vt:lpstr>نسق</vt:lpstr>
      </vt:variant>
      <vt:variant>
        <vt:i4>1</vt:i4>
      </vt:variant>
      <vt:variant>
        <vt:lpstr>عناوين الشرائح</vt:lpstr>
      </vt:variant>
      <vt:variant>
        <vt:i4>54</vt:i4>
      </vt:variant>
    </vt:vector>
  </HeadingPairs>
  <TitlesOfParts>
    <vt:vector size="55" baseType="lpstr">
      <vt:lpstr>سمة Office</vt:lpstr>
      <vt:lpstr>عرض تقديمي في PowerPoint</vt:lpstr>
      <vt:lpstr>المحاضرة الثالثة بعنوان  برنامج إعداد الزيارة الميدانية</vt:lpstr>
      <vt:lpstr>عناصر المحاضرة</vt:lpstr>
      <vt:lpstr>اهداف المحاضرة</vt:lpstr>
      <vt:lpstr>أولاً: تعريف الزيارة الميدانية</vt:lpstr>
      <vt:lpstr>تعريف الزيارة الميدانية</vt:lpstr>
      <vt:lpstr>تعريف الزيارة الميدانية</vt:lpstr>
      <vt:lpstr>تعريف الزيارة الميدانية</vt:lpstr>
      <vt:lpstr>ثانياً : أهداف الزيارة الميدانية</vt:lpstr>
      <vt:lpstr>أهداف الزيارة الميدانية</vt:lpstr>
      <vt:lpstr>أهداف الزيارة الميدانية</vt:lpstr>
      <vt:lpstr>أهداف الزيارة الميدانية</vt:lpstr>
      <vt:lpstr>أهداف الزيارة الميدانية</vt:lpstr>
      <vt:lpstr>أهداف الزيارة الميدانية</vt:lpstr>
      <vt:lpstr>أهداف الزيارة الميدانية</vt:lpstr>
      <vt:lpstr>ثالثاً : خطوات إعداد وتنفيذ برنامج الزيارات</vt:lpstr>
      <vt:lpstr>ثالثاً : خطوات إعداد وتنفيذ برنامج الزيارات</vt:lpstr>
      <vt:lpstr>خطوات إعداد وتنفيذ برنامج الزيارات</vt:lpstr>
      <vt:lpstr>خطوات إعداد وتنفيذ برنامج الزيارات</vt:lpstr>
      <vt:lpstr>خطوات إعداد وتنفيذ برنامج الزيارات</vt:lpstr>
      <vt:lpstr>رابعاً: المؤسسة الاجتماعية  كميدان للزيارات الميدانية</vt:lpstr>
      <vt:lpstr>المؤسسة الاجتماعية  كميدان للزيارات الميدانية</vt:lpstr>
      <vt:lpstr>المؤسسة الاجتماعية  كميدان للزيارات الميدانية</vt:lpstr>
      <vt:lpstr>المؤسسة الاجتماعية  كميدان للزيارات الميدانية</vt:lpstr>
      <vt:lpstr>المؤسسة الاجتماعية  كميدان للزيارات الميدانية</vt:lpstr>
      <vt:lpstr>المؤسسة الاجتماعية  كميدان للزيارات الميدانية</vt:lpstr>
      <vt:lpstr>المؤسسة الاجتماعية  كميدان للزيارات الميدانية</vt:lpstr>
      <vt:lpstr>المؤسسة الاجتماعية  كميدان للزيارات الميدانية</vt:lpstr>
      <vt:lpstr>المؤسسة الاجتماعية  كميدان للزيارات الميدانية</vt:lpstr>
      <vt:lpstr>المؤسسة الاجتماعية  كميدان للزيارات الميدانية</vt:lpstr>
      <vt:lpstr>المؤسسة الاجتماعية  كميدان للزيارات الميدانية</vt:lpstr>
      <vt:lpstr>المؤسسة الاجتماعية  كميدان للزيارات الميدانية</vt:lpstr>
      <vt:lpstr>المؤسسة الاجتماعية  كميدان للزيارات الميدانية</vt:lpstr>
      <vt:lpstr>المؤسسة الاجتماعية  كميدان للزيارات الميدانية</vt:lpstr>
      <vt:lpstr>خامساً: مهام مشرف/ة المؤسسة </vt:lpstr>
      <vt:lpstr>مهام مشرف/ة المؤسسة </vt:lpstr>
      <vt:lpstr>مهام مشرف/ة المؤسسة </vt:lpstr>
      <vt:lpstr>مهام مشرف/ة المؤسسة </vt:lpstr>
      <vt:lpstr>سادساً: حقوق وواجبات طلاب التدريب الميداني</vt:lpstr>
      <vt:lpstr>حقوق وواجبات طلاب التدريب الميداني</vt:lpstr>
      <vt:lpstr>حقوق وواجبات طلاب التدريب الميداني</vt:lpstr>
      <vt:lpstr>حقوق وواجبات طلاب التدريب الميداني</vt:lpstr>
      <vt:lpstr>حقوق وواجبات طلاب التدريب الميداني</vt:lpstr>
      <vt:lpstr>حقوق وواجبات طالبات التدريب الميداني</vt:lpstr>
      <vt:lpstr>حقوق وواجبات طالبات التدريب الميداني</vt:lpstr>
      <vt:lpstr>حقوق وواجبات طالبات التدريب الميداني</vt:lpstr>
      <vt:lpstr>حقوق وواجبات طلاب التدريب الميداني</vt:lpstr>
      <vt:lpstr>أسئلة المحاضرة </vt:lpstr>
      <vt:lpstr>تطبيقات </vt:lpstr>
      <vt:lpstr>تطبيقات </vt:lpstr>
      <vt:lpstr>الإجابة</vt:lpstr>
      <vt:lpstr>تطبيق 2 </vt:lpstr>
      <vt:lpstr>تطبيق 2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mona taha mahrous</dc:creator>
  <cp:lastModifiedBy>mona taha mahrous</cp:lastModifiedBy>
  <cp:revision>32</cp:revision>
  <dcterms:created xsi:type="dcterms:W3CDTF">2014-01-19T22:44:06Z</dcterms:created>
  <dcterms:modified xsi:type="dcterms:W3CDTF">2014-01-28T16:45:35Z</dcterms:modified>
</cp:coreProperties>
</file>