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2" d="100"/>
          <a:sy n="82" d="100"/>
        </p:scale>
        <p:origin x="-1445" y="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97A12C21-F1F3-4098-95A1-C44CA84159D3}" type="datetimeFigureOut">
              <a:rPr lang="ar-SA" smtClean="0"/>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3068272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7A12C21-F1F3-4098-95A1-C44CA84159D3}" type="datetimeFigureOut">
              <a:rPr lang="ar-SA" smtClean="0"/>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192039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A12C21-F1F3-4098-95A1-C44CA84159D3}" type="datetimeFigureOut">
              <a:rPr lang="ar-SA" smtClean="0"/>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1705976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97A12C21-F1F3-4098-95A1-C44CA84159D3}" type="datetimeFigureOut">
              <a:rPr lang="ar-SA" smtClean="0"/>
              <a:t>25/01/36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357375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97A12C21-F1F3-4098-95A1-C44CA84159D3}" type="datetimeFigureOut">
              <a:rPr lang="ar-SA" smtClean="0"/>
              <a:t>25/01/36</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4014935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97A12C21-F1F3-4098-95A1-C44CA84159D3}" type="datetimeFigureOut">
              <a:rPr lang="ar-SA" smtClean="0"/>
              <a:t>25/01/36</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3059088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A12C21-F1F3-4098-95A1-C44CA84159D3}" type="datetimeFigureOut">
              <a:rPr lang="ar-SA" smtClean="0"/>
              <a:t>25/01/36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221620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A12C21-F1F3-4098-95A1-C44CA84159D3}" type="datetimeFigureOut">
              <a:rPr lang="ar-SA" smtClean="0"/>
              <a:t>25/01/36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128301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A12C21-F1F3-4098-95A1-C44CA84159D3}" type="datetimeFigureOut">
              <a:rPr lang="ar-SA" smtClean="0"/>
              <a:t>25/01/36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601344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7A12C21-F1F3-4098-95A1-C44CA84159D3}" type="datetimeFigureOut">
              <a:rPr lang="ar-SA" smtClean="0"/>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2429271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7A12C21-F1F3-4098-95A1-C44CA84159D3}" type="datetimeFigureOut">
              <a:rPr lang="ar-SA" smtClean="0"/>
              <a:t>25/01/36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D552AE4-E0E4-46DD-8157-B41687B50135}" type="slidenum">
              <a:rPr lang="ar-SA" smtClean="0"/>
              <a:t>‹#›</a:t>
            </a:fld>
            <a:endParaRPr lang="ar-SA"/>
          </a:p>
        </p:txBody>
      </p:sp>
    </p:spTree>
    <p:extLst>
      <p:ext uri="{BB962C8B-B14F-4D97-AF65-F5344CB8AC3E}">
        <p14:creationId xmlns:p14="http://schemas.microsoft.com/office/powerpoint/2010/main" val="3264621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7A12C21-F1F3-4098-95A1-C44CA84159D3}" type="datetimeFigureOut">
              <a:rPr lang="ar-SA" smtClean="0"/>
              <a:t>25/01/36</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D552AE4-E0E4-46DD-8157-B41687B50135}" type="slidenum">
              <a:rPr lang="ar-SA" smtClean="0"/>
              <a:t>‹#›</a:t>
            </a:fld>
            <a:endParaRPr lang="ar-SA"/>
          </a:p>
        </p:txBody>
      </p:sp>
    </p:spTree>
    <p:extLst>
      <p:ext uri="{BB962C8B-B14F-4D97-AF65-F5344CB8AC3E}">
        <p14:creationId xmlns:p14="http://schemas.microsoft.com/office/powerpoint/2010/main" val="372721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70000" contrast="-70000"/>
            <a:extLst>
              <a:ext uri="{BEBA8EAE-BF5A-486C-A8C5-ECC9F3942E4B}">
                <a14:imgProps xmlns:a14="http://schemas.microsoft.com/office/drawing/2010/main">
                  <a14:imgLayer r:embed="rId3">
                    <a14:imgEffect>
                      <a14:artisticCrisscrossEtching/>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142433"/>
            <a:ext cx="9144000" cy="73771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179512" y="39687"/>
            <a:ext cx="1059180" cy="619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8141107" y="-35472"/>
            <a:ext cx="917239" cy="769441"/>
          </a:xfrm>
          <a:prstGeom prst="rect">
            <a:avLst/>
          </a:prstGeom>
          <a:noFill/>
        </p:spPr>
        <p:txBody>
          <a:bodyPr wrap="none" rtlCol="1">
            <a:spAutoFit/>
          </a:bodyPr>
          <a:lstStyle/>
          <a:p>
            <a:r>
              <a:rPr lang="ar-SA" sz="1100" b="1" dirty="0" smtClean="0"/>
              <a:t>جامعه الدمام</a:t>
            </a:r>
          </a:p>
          <a:p>
            <a:r>
              <a:rPr lang="ar-SA" sz="1100" b="1" dirty="0" smtClean="0"/>
              <a:t>كلية الاداب</a:t>
            </a:r>
          </a:p>
          <a:p>
            <a:r>
              <a:rPr lang="ar-SA" sz="1100" b="1" dirty="0" smtClean="0"/>
              <a:t>قسم علم اجتماع</a:t>
            </a:r>
          </a:p>
          <a:p>
            <a:r>
              <a:rPr lang="ar-SA" sz="1100" b="1" dirty="0" smtClean="0"/>
              <a:t>تعليم عن بعد</a:t>
            </a:r>
            <a:endParaRPr lang="ar-SA" sz="1100" b="1" dirty="0"/>
          </a:p>
        </p:txBody>
      </p:sp>
      <p:sp>
        <p:nvSpPr>
          <p:cNvPr id="7" name="Rectangle 6"/>
          <p:cNvSpPr/>
          <p:nvPr/>
        </p:nvSpPr>
        <p:spPr>
          <a:xfrm>
            <a:off x="2959219" y="-148753"/>
            <a:ext cx="3225562" cy="769441"/>
          </a:xfrm>
          <a:prstGeom prst="rect">
            <a:avLst/>
          </a:prstGeom>
          <a:noFill/>
        </p:spPr>
        <p:txBody>
          <a:bodyPr wrap="none" lIns="91440" tIns="45720" rIns="91440" bIns="45720">
            <a:spAutoFit/>
          </a:bodyPr>
          <a:lstStyle/>
          <a:p>
            <a:pPr algn="ctr"/>
            <a:r>
              <a:rPr lang="ar-SA"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عرض بوربوينت</a:t>
            </a:r>
            <a:endParaRPr lang="en-US"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TextBox 7"/>
          <p:cNvSpPr txBox="1"/>
          <p:nvPr/>
        </p:nvSpPr>
        <p:spPr>
          <a:xfrm>
            <a:off x="2699792" y="658812"/>
            <a:ext cx="3904758" cy="2677656"/>
          </a:xfrm>
          <a:prstGeom prst="rect">
            <a:avLst/>
          </a:prstGeom>
          <a:noFill/>
        </p:spPr>
        <p:txBody>
          <a:bodyPr wrap="square" rtlCol="1">
            <a:spAutoFit/>
          </a:bodyPr>
          <a:lstStyle/>
          <a:p>
            <a:pPr algn="ctr"/>
            <a:r>
              <a:rPr lang="ar-SA" sz="2400" b="1" dirty="0" smtClean="0">
                <a:effectLst>
                  <a:outerShdw blurRad="50800" dist="39002" dir="5460000" algn="tl">
                    <a:srgbClr val="000000">
                      <a:alpha val="38000"/>
                    </a:srgbClr>
                  </a:outerShdw>
                </a:effectLst>
              </a:rPr>
              <a:t>الطالبة:</a:t>
            </a:r>
            <a:r>
              <a:rPr lang="ar-SA" sz="2400" b="1" dirty="0" smtClean="0">
                <a:solidFill>
                  <a:srgbClr val="0070C0"/>
                </a:solidFill>
                <a:effectLst>
                  <a:outerShdw blurRad="50800" dist="39002" dir="5460000" algn="tl">
                    <a:srgbClr val="000000">
                      <a:alpha val="38000"/>
                    </a:srgbClr>
                  </a:outerShdw>
                </a:effectLst>
              </a:rPr>
              <a:t>دينه </a:t>
            </a:r>
            <a:r>
              <a:rPr lang="ar-SA" sz="2400" b="1" dirty="0" smtClean="0">
                <a:solidFill>
                  <a:srgbClr val="0070C0"/>
                </a:solidFill>
                <a:effectLst>
                  <a:outerShdw blurRad="50800" dist="39002" dir="5460000" algn="tl">
                    <a:srgbClr val="000000">
                      <a:alpha val="38000"/>
                    </a:srgbClr>
                  </a:outerShdw>
                </a:effectLst>
              </a:rPr>
              <a:t>الأنصاري</a:t>
            </a:r>
            <a:endParaRPr lang="en-US" sz="2400" dirty="0">
              <a:solidFill>
                <a:srgbClr val="0070C0"/>
              </a:solidFill>
            </a:endParaRPr>
          </a:p>
          <a:p>
            <a:pPr algn="ctr"/>
            <a:r>
              <a:rPr lang="ar-SA" sz="2400" b="1" dirty="0">
                <a:effectLst>
                  <a:outerShdw blurRad="50800" dist="39002" dir="5460000" algn="tl">
                    <a:srgbClr val="000000">
                      <a:alpha val="38000"/>
                    </a:srgbClr>
                  </a:outerShdw>
                </a:effectLst>
              </a:rPr>
              <a:t>الرقم الجامعي</a:t>
            </a:r>
            <a:r>
              <a:rPr lang="ar-SA" sz="2400" b="1" dirty="0" smtClean="0">
                <a:effectLst>
                  <a:outerShdw blurRad="50800" dist="39002" dir="5460000" algn="tl">
                    <a:srgbClr val="000000">
                      <a:alpha val="38000"/>
                    </a:srgbClr>
                  </a:outerShdw>
                </a:effectLst>
              </a:rPr>
              <a:t>:</a:t>
            </a:r>
            <a:endParaRPr lang="en-US" sz="2400" dirty="0">
              <a:solidFill>
                <a:srgbClr val="0070C0"/>
              </a:solidFill>
            </a:endParaRPr>
          </a:p>
          <a:p>
            <a:pPr algn="ctr"/>
            <a:r>
              <a:rPr lang="ar-SA" sz="2400" b="1" dirty="0">
                <a:effectLst>
                  <a:outerShdw blurRad="50800" dist="39002" dir="5460000" algn="tl">
                    <a:srgbClr val="000000">
                      <a:alpha val="38000"/>
                    </a:srgbClr>
                  </a:outerShdw>
                </a:effectLst>
              </a:rPr>
              <a:t>المستوى:</a:t>
            </a:r>
            <a:r>
              <a:rPr lang="ar-SA" sz="2400" b="1" dirty="0">
                <a:solidFill>
                  <a:srgbClr val="0070C0"/>
                </a:solidFill>
                <a:effectLst>
                  <a:outerShdw blurRad="50800" dist="39002" dir="5460000" algn="tl">
                    <a:srgbClr val="000000">
                      <a:alpha val="38000"/>
                    </a:srgbClr>
                  </a:outerShdw>
                </a:effectLst>
              </a:rPr>
              <a:t>الثالث</a:t>
            </a:r>
            <a:endParaRPr lang="en-US" sz="2400" dirty="0">
              <a:solidFill>
                <a:srgbClr val="0070C0"/>
              </a:solidFill>
            </a:endParaRPr>
          </a:p>
          <a:p>
            <a:pPr algn="ctr"/>
            <a:r>
              <a:rPr lang="ar-SA" sz="2400" b="1" dirty="0">
                <a:effectLst>
                  <a:outerShdw blurRad="50800" dist="39002" dir="5460000" algn="tl">
                    <a:srgbClr val="000000">
                      <a:alpha val="38000"/>
                    </a:srgbClr>
                  </a:outerShdw>
                </a:effectLst>
              </a:rPr>
              <a:t>المقرر: </a:t>
            </a:r>
            <a:r>
              <a:rPr lang="ar-SA" sz="2400" b="1" dirty="0" smtClean="0">
                <a:solidFill>
                  <a:srgbClr val="0070C0"/>
                </a:solidFill>
                <a:effectLst>
                  <a:outerShdw blurRad="50800" dist="39002" dir="5460000" algn="tl">
                    <a:srgbClr val="000000">
                      <a:alpha val="38000"/>
                    </a:srgbClr>
                  </a:outerShdw>
                </a:effectLst>
              </a:rPr>
              <a:t>علم الاجتماع الطبي </a:t>
            </a:r>
          </a:p>
          <a:p>
            <a:pPr algn="ctr"/>
            <a:r>
              <a:rPr lang="ar-SA" sz="2400" b="1" dirty="0" smtClean="0">
                <a:effectLst>
                  <a:outerShdw blurRad="50800" dist="39002" dir="5460000" algn="tl">
                    <a:srgbClr val="000000">
                      <a:alpha val="38000"/>
                    </a:srgbClr>
                  </a:outerShdw>
                </a:effectLst>
              </a:rPr>
              <a:t>الموضوع</a:t>
            </a:r>
            <a:r>
              <a:rPr lang="ar-SA" sz="2400" b="1" dirty="0">
                <a:effectLst>
                  <a:outerShdw blurRad="50800" dist="39002" dir="5460000" algn="tl">
                    <a:srgbClr val="000000">
                      <a:alpha val="38000"/>
                    </a:srgbClr>
                  </a:outerShdw>
                </a:effectLst>
              </a:rPr>
              <a:t>: </a:t>
            </a:r>
            <a:r>
              <a:rPr lang="ar-SA" sz="2400" b="1" dirty="0" smtClean="0">
                <a:solidFill>
                  <a:srgbClr val="0070C0"/>
                </a:solidFill>
                <a:effectLst>
                  <a:outerShdw blurRad="50800" dist="39002" dir="5460000" algn="tl">
                    <a:srgbClr val="000000">
                      <a:alpha val="38000"/>
                    </a:srgbClr>
                  </a:outerShdw>
                </a:effectLst>
              </a:rPr>
              <a:t>الصحة والمرض</a:t>
            </a:r>
            <a:endParaRPr lang="en-US" sz="2400" dirty="0">
              <a:solidFill>
                <a:srgbClr val="0070C0"/>
              </a:solidFill>
            </a:endParaRPr>
          </a:p>
          <a:p>
            <a:pPr algn="ctr"/>
            <a:r>
              <a:rPr lang="ar-SA" sz="2400" b="1" dirty="0">
                <a:effectLst>
                  <a:outerShdw blurRad="50800" dist="39002" dir="5460000" algn="tl">
                    <a:srgbClr val="000000">
                      <a:alpha val="38000"/>
                    </a:srgbClr>
                  </a:outerShdw>
                </a:effectLst>
              </a:rPr>
              <a:t>دكتورة المقرر:</a:t>
            </a:r>
            <a:r>
              <a:rPr lang="ar-SA" sz="2400" b="1" dirty="0">
                <a:solidFill>
                  <a:srgbClr val="0070C0"/>
                </a:solidFill>
                <a:effectLst>
                  <a:outerShdw blurRad="50800" dist="39002" dir="5460000" algn="tl">
                    <a:srgbClr val="000000">
                      <a:alpha val="38000"/>
                    </a:srgbClr>
                  </a:outerShdw>
                </a:effectLst>
              </a:rPr>
              <a:t>سوسن البيطار</a:t>
            </a:r>
            <a:endParaRPr lang="en-US" sz="2400" dirty="0">
              <a:solidFill>
                <a:srgbClr val="0070C0"/>
              </a:solidFill>
            </a:endParaRPr>
          </a:p>
          <a:p>
            <a:pPr algn="ctr"/>
            <a:r>
              <a:rPr lang="ar-SA" sz="2400" b="1" dirty="0">
                <a:effectLst>
                  <a:outerShdw blurRad="50800" dist="39002" dir="5460000" algn="tl">
                    <a:srgbClr val="000000">
                      <a:alpha val="38000"/>
                    </a:srgbClr>
                  </a:outerShdw>
                </a:effectLst>
              </a:rPr>
              <a:t>العام الدراسي: </a:t>
            </a:r>
            <a:r>
              <a:rPr lang="ar-SA" sz="2400" b="1" dirty="0" smtClean="0">
                <a:solidFill>
                  <a:srgbClr val="0070C0"/>
                </a:solidFill>
                <a:effectLst>
                  <a:outerShdw blurRad="50800" dist="39002" dir="5460000" algn="tl">
                    <a:srgbClr val="000000">
                      <a:alpha val="38000"/>
                    </a:srgbClr>
                  </a:outerShdw>
                </a:effectLst>
              </a:rPr>
              <a:t>1435\1436</a:t>
            </a:r>
            <a:endParaRPr lang="en-US" sz="2400" dirty="0">
              <a:solidFill>
                <a:srgbClr val="0070C0"/>
              </a:solidFill>
            </a:endParaRPr>
          </a:p>
        </p:txBody>
      </p:sp>
      <p:sp>
        <p:nvSpPr>
          <p:cNvPr id="9" name="TextBox 8"/>
          <p:cNvSpPr txBox="1"/>
          <p:nvPr/>
        </p:nvSpPr>
        <p:spPr>
          <a:xfrm>
            <a:off x="1169340" y="3284984"/>
            <a:ext cx="7835863" cy="4247317"/>
          </a:xfrm>
          <a:prstGeom prst="rect">
            <a:avLst/>
          </a:prstGeom>
          <a:noFill/>
        </p:spPr>
        <p:txBody>
          <a:bodyPr wrap="none" rtlCol="1">
            <a:spAutoFit/>
          </a:bodyPr>
          <a:lstStyle/>
          <a:p>
            <a:r>
              <a:rPr lang="ar-SA" sz="2000" b="1" u="sng" dirty="0"/>
              <a:t>عناصر ومحتوى </a:t>
            </a:r>
            <a:r>
              <a:rPr lang="ar-SA" sz="2000" b="1" u="sng" dirty="0" smtClean="0"/>
              <a:t>العرض </a:t>
            </a:r>
            <a:r>
              <a:rPr lang="ar-SA" sz="2000" b="1" u="sng" dirty="0"/>
              <a:t>مع الشرح</a:t>
            </a:r>
            <a:r>
              <a:rPr lang="ar-SA" sz="2000" b="1" u="sng" dirty="0" smtClean="0"/>
              <a:t>:</a:t>
            </a:r>
          </a:p>
          <a:p>
            <a:r>
              <a:rPr lang="ar-SA" b="1" dirty="0" smtClean="0">
                <a:cs typeface="+mj-cs"/>
              </a:rPr>
              <a:t>1- المقدمة</a:t>
            </a:r>
          </a:p>
          <a:p>
            <a:r>
              <a:rPr lang="ar-SA" b="1" dirty="0" smtClean="0">
                <a:cs typeface="+mj-cs"/>
              </a:rPr>
              <a:t>2-مفهوم الصحة:</a:t>
            </a:r>
          </a:p>
          <a:p>
            <a:r>
              <a:rPr lang="ar-SA" sz="1600" dirty="0">
                <a:cs typeface="+mj-cs"/>
              </a:rPr>
              <a:t>اهتم الانسان بصحته بتناول الغذاء الصحي المتوازن وممارسة الرياضة والابتعاد عن ما يضره من دخان وكحول </a:t>
            </a:r>
            <a:r>
              <a:rPr lang="ar-SA" sz="1600" dirty="0" smtClean="0">
                <a:cs typeface="+mj-cs"/>
              </a:rPr>
              <a:t>وغيرها</a:t>
            </a:r>
          </a:p>
          <a:p>
            <a:r>
              <a:rPr lang="ar-SA" sz="1600" dirty="0" smtClean="0">
                <a:cs typeface="+mj-cs"/>
              </a:rPr>
              <a:t> </a:t>
            </a:r>
            <a:r>
              <a:rPr lang="ar-SA" sz="1600" dirty="0">
                <a:cs typeface="+mj-cs"/>
              </a:rPr>
              <a:t>من السموم والمواد الكيميائية وتمتع بتوازن نفسي يعتمد على الايمان والرضى والقناعة وأداء الواجبات فانه </a:t>
            </a:r>
            <a:r>
              <a:rPr lang="ar-SA" sz="1600" dirty="0" smtClean="0">
                <a:cs typeface="+mj-cs"/>
              </a:rPr>
              <a:t>يجهز</a:t>
            </a:r>
          </a:p>
          <a:p>
            <a:r>
              <a:rPr lang="ar-SA" sz="1600" dirty="0" smtClean="0">
                <a:cs typeface="+mj-cs"/>
              </a:rPr>
              <a:t> </a:t>
            </a:r>
            <a:r>
              <a:rPr lang="ar-SA" sz="1600" dirty="0">
                <a:cs typeface="+mj-cs"/>
              </a:rPr>
              <a:t>جسمه لمقاومة الأمراض ويزيد مما يمكن أن نسميه رصيده </a:t>
            </a:r>
            <a:r>
              <a:rPr lang="ar-SA" sz="1600" dirty="0" smtClean="0">
                <a:cs typeface="+mj-cs"/>
              </a:rPr>
              <a:t>الصحي, </a:t>
            </a:r>
            <a:r>
              <a:rPr lang="ar-SA" sz="1600" dirty="0">
                <a:cs typeface="+mj-cs"/>
              </a:rPr>
              <a:t>اذا تعرض شخصان لنفس العامل الممرض الأول </a:t>
            </a:r>
            <a:endParaRPr lang="ar-SA" sz="1600" dirty="0" smtClean="0">
              <a:cs typeface="+mj-cs"/>
            </a:endParaRPr>
          </a:p>
          <a:p>
            <a:r>
              <a:rPr lang="ar-SA" sz="1600" dirty="0" smtClean="0">
                <a:cs typeface="+mj-cs"/>
              </a:rPr>
              <a:t>صحته </a:t>
            </a:r>
            <a:r>
              <a:rPr lang="ar-SA" sz="1600" dirty="0">
                <a:cs typeface="+mj-cs"/>
              </a:rPr>
              <a:t>قوية والآخر ضعيفة فان الأول لا يمرض والثاني يعاني لأن رصيده الصحي متدني,والله سبحانه أمرنا بتقوية </a:t>
            </a:r>
            <a:endParaRPr lang="ar-SA" sz="1600" dirty="0" smtClean="0">
              <a:cs typeface="+mj-cs"/>
            </a:endParaRPr>
          </a:p>
          <a:p>
            <a:r>
              <a:rPr lang="ar-SA" sz="1600" dirty="0" smtClean="0">
                <a:cs typeface="+mj-cs"/>
              </a:rPr>
              <a:t>أجسامنا </a:t>
            </a:r>
            <a:r>
              <a:rPr lang="ar-SA" sz="1600" dirty="0">
                <a:cs typeface="+mj-cs"/>
              </a:rPr>
              <a:t>والمؤمن القوي خير من المؤمن الضعيف وفي كل </a:t>
            </a:r>
            <a:r>
              <a:rPr lang="ar-SA" sz="1600" dirty="0" smtClean="0">
                <a:cs typeface="+mj-cs"/>
              </a:rPr>
              <a:t>خير.</a:t>
            </a:r>
          </a:p>
          <a:p>
            <a:r>
              <a:rPr lang="ar-SA" b="1" dirty="0" smtClean="0">
                <a:cs typeface="+mj-cs"/>
              </a:rPr>
              <a:t>3-مفهوم المرض وتطور فكرته في العصور المختلفة:</a:t>
            </a:r>
          </a:p>
          <a:p>
            <a:r>
              <a:rPr lang="ar-SA" sz="1600" dirty="0">
                <a:cs typeface="+mj-cs"/>
              </a:rPr>
              <a:t>خلق الله الانسان و زوده بنظام حماية ومناعة لمقاومة الأمراض والشفاء منها والجسم السليم قادر على الصمود في </a:t>
            </a:r>
            <a:endParaRPr lang="ar-SA" sz="1600" dirty="0" smtClean="0">
              <a:cs typeface="+mj-cs"/>
            </a:endParaRPr>
          </a:p>
          <a:p>
            <a:r>
              <a:rPr lang="ar-SA" sz="1600" dirty="0" smtClean="0">
                <a:cs typeface="+mj-cs"/>
              </a:rPr>
              <a:t>مواجهة </a:t>
            </a:r>
            <a:r>
              <a:rPr lang="ar-SA" sz="1600" dirty="0">
                <a:cs typeface="+mj-cs"/>
              </a:rPr>
              <a:t>المؤثرات الخارجية التي تؤذيه من سموم و جراثيم واشعاعات مختلفة </a:t>
            </a:r>
            <a:r>
              <a:rPr lang="ar-SA" sz="1600" dirty="0" smtClean="0">
                <a:cs typeface="+mj-cs"/>
              </a:rPr>
              <a:t>ورضوض,فالجسم </a:t>
            </a:r>
            <a:r>
              <a:rPr lang="ar-SA" sz="1600" dirty="0">
                <a:cs typeface="+mj-cs"/>
              </a:rPr>
              <a:t>يستطيع التغلب </a:t>
            </a:r>
            <a:r>
              <a:rPr lang="ar-SA" sz="1600" dirty="0" smtClean="0">
                <a:cs typeface="+mj-cs"/>
              </a:rPr>
              <a:t>على</a:t>
            </a:r>
          </a:p>
          <a:p>
            <a:r>
              <a:rPr lang="ar-SA" sz="1600" dirty="0" smtClean="0">
                <a:cs typeface="+mj-cs"/>
              </a:rPr>
              <a:t> </a:t>
            </a:r>
            <a:r>
              <a:rPr lang="ar-SA" sz="1600" dirty="0">
                <a:cs typeface="+mj-cs"/>
              </a:rPr>
              <a:t>الجراثيم الداخلة اليه الا اذا كان الجسم ضعيفا"أو قوة الجرثوم شديدة فعندها يتغلب الجرثوم على مقاومة الجسم ويحتاج </a:t>
            </a:r>
            <a:endParaRPr lang="ar-SA" sz="1600" dirty="0" smtClean="0">
              <a:cs typeface="+mj-cs"/>
            </a:endParaRPr>
          </a:p>
          <a:p>
            <a:r>
              <a:rPr lang="ar-SA" sz="1600" dirty="0" smtClean="0">
                <a:cs typeface="+mj-cs"/>
              </a:rPr>
              <a:t>المريض </a:t>
            </a:r>
            <a:r>
              <a:rPr lang="ar-SA" sz="1600" dirty="0">
                <a:cs typeface="+mj-cs"/>
              </a:rPr>
              <a:t>الى مساعدته بالأدوية المضادة للجراثيم (المضادات الحيوية</a:t>
            </a:r>
            <a:r>
              <a:rPr lang="ar-SA" sz="1600" dirty="0" smtClean="0">
                <a:cs typeface="+mj-cs"/>
              </a:rPr>
              <a:t>).</a:t>
            </a:r>
          </a:p>
          <a:p>
            <a:r>
              <a:rPr lang="ar-SA" b="1" dirty="0" smtClean="0">
                <a:cs typeface="+mj-cs"/>
              </a:rPr>
              <a:t>4-المراجع</a:t>
            </a:r>
          </a:p>
          <a:p>
            <a:endParaRPr lang="ar-SA" dirty="0"/>
          </a:p>
          <a:p>
            <a:endParaRPr lang="ar-SA" dirty="0" smtClean="0"/>
          </a:p>
        </p:txBody>
      </p:sp>
    </p:spTree>
    <p:extLst>
      <p:ext uri="{BB962C8B-B14F-4D97-AF65-F5344CB8AC3E}">
        <p14:creationId xmlns:p14="http://schemas.microsoft.com/office/powerpoint/2010/main" val="2097862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70000" contrast="-70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13590"/>
            <a:ext cx="9144000" cy="687159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extBox 1"/>
          <p:cNvSpPr txBox="1"/>
          <p:nvPr/>
        </p:nvSpPr>
        <p:spPr>
          <a:xfrm>
            <a:off x="106896" y="116632"/>
            <a:ext cx="8856984" cy="7078861"/>
          </a:xfrm>
          <a:prstGeom prst="rect">
            <a:avLst/>
          </a:prstGeom>
          <a:noFill/>
        </p:spPr>
        <p:txBody>
          <a:bodyPr wrap="square" rtlCol="1">
            <a:spAutoFit/>
          </a:bodyPr>
          <a:lstStyle/>
          <a:p>
            <a:pPr algn="ctr" latinLnBrk="1"/>
            <a:r>
              <a:rPr lang="ar-SA" sz="2000" b="1" u="sng" dirty="0"/>
              <a:t>المقدمة:</a:t>
            </a:r>
            <a:endParaRPr lang="en-US" sz="2000" b="1" u="sng" dirty="0"/>
          </a:p>
          <a:p>
            <a:pPr latinLnBrk="1"/>
            <a:r>
              <a:rPr lang="ar-SA" dirty="0"/>
              <a:t>يعد اختصاص علم الاجتماع الطبي من أهم الاختصاصات في ميادين الطب والتمريض وعلم الاجتماع والخدمة </a:t>
            </a:r>
            <a:endParaRPr lang="ar-SA" dirty="0" smtClean="0"/>
          </a:p>
          <a:p>
            <a:pPr latinLnBrk="1"/>
            <a:r>
              <a:rPr lang="ar-SA" dirty="0" smtClean="0"/>
              <a:t>الاجتماعية</a:t>
            </a:r>
            <a:r>
              <a:rPr lang="ar-SA" dirty="0"/>
              <a:t>، إذ انه يدرس في اقسام طب المجتمع </a:t>
            </a:r>
            <a:r>
              <a:rPr lang="ar-SA" dirty="0" smtClean="0"/>
              <a:t>والطب </a:t>
            </a:r>
            <a:r>
              <a:rPr lang="ar-SA" dirty="0"/>
              <a:t>السريري والتمريض وعلم الاجتماع والخدمة الاجتماعية. فضلا عن اهميته المتزايدة </a:t>
            </a:r>
            <a:r>
              <a:rPr lang="ar-SA" dirty="0" smtClean="0"/>
              <a:t>لأختصاصي </a:t>
            </a:r>
            <a:r>
              <a:rPr lang="ar-SA" dirty="0"/>
              <a:t>الطب وعلم الاجتماع. ذلك ان العديد من الأمراض الجسمية كأمراض القلب </a:t>
            </a:r>
            <a:r>
              <a:rPr lang="ar-SA" dirty="0" smtClean="0"/>
              <a:t>والضغط</a:t>
            </a:r>
          </a:p>
          <a:p>
            <a:pPr latinLnBrk="1"/>
            <a:r>
              <a:rPr lang="ar-SA" dirty="0" smtClean="0"/>
              <a:t> </a:t>
            </a:r>
            <a:r>
              <a:rPr lang="ar-SA" dirty="0"/>
              <a:t>الدموي العالي والسكر والفقرات والقرحة المعوية والسرطان وامراض الايدز وانفلونزا الطيور ترجع الى عوامل </a:t>
            </a:r>
            <a:endParaRPr lang="ar-SA" dirty="0" smtClean="0"/>
          </a:p>
          <a:p>
            <a:pPr latinLnBrk="1"/>
            <a:r>
              <a:rPr lang="ar-SA" dirty="0" smtClean="0"/>
              <a:t>اجتماعية </a:t>
            </a:r>
            <a:r>
              <a:rPr lang="ar-SA" dirty="0"/>
              <a:t>أساسها المجتمع والبناء الاجتماعي والمؤسسة الاجتماعية والوسط البيئي الذي يعيش فيه الانسان ويتفاعل معه</a:t>
            </a:r>
            <a:r>
              <a:rPr lang="ar-SA" dirty="0" smtClean="0"/>
              <a:t>.</a:t>
            </a:r>
          </a:p>
          <a:p>
            <a:pPr latinLnBrk="1"/>
            <a:r>
              <a:rPr lang="ar-SA" dirty="0" smtClean="0"/>
              <a:t> </a:t>
            </a:r>
            <a:r>
              <a:rPr lang="ar-SA" dirty="0"/>
              <a:t>فضلا عن دور العوامل الاجتماعية والبيئية في ظهور العديد من الامراض النفسية العصابية والذهانية والامراض السيكوسميتية التي يتناولها الكتاب بالدراسه والتحليل</a:t>
            </a:r>
            <a:r>
              <a:rPr lang="ar-SA" dirty="0" smtClean="0"/>
              <a:t>.</a:t>
            </a:r>
            <a:endParaRPr lang="en-US" dirty="0"/>
          </a:p>
          <a:p>
            <a:pPr algn="ctr" latinLnBrk="1"/>
            <a:r>
              <a:rPr lang="ar-SA" sz="2000" b="1" u="sng" dirty="0"/>
              <a:t>مفهوم الصحة: </a:t>
            </a:r>
            <a:endParaRPr lang="ar-SA" sz="2000" b="1" u="sng" dirty="0" smtClean="0"/>
          </a:p>
          <a:p>
            <a:pPr latinLnBrk="1"/>
            <a:r>
              <a:rPr lang="ar-SA" dirty="0" smtClean="0"/>
              <a:t>ان </a:t>
            </a:r>
            <a:r>
              <a:rPr lang="ar-SA" dirty="0"/>
              <a:t>الصحة مثل المرض تعتبر نتيجة لعوامل متعددة، وقد كان يضن لعدة أجيال سابقة أن المرض يحدثه سبب مفرد، </a:t>
            </a:r>
            <a:r>
              <a:rPr lang="ar-SA" dirty="0" smtClean="0"/>
              <a:t>وهذا</a:t>
            </a:r>
          </a:p>
          <a:p>
            <a:pPr latinLnBrk="1"/>
            <a:r>
              <a:rPr lang="ar-SA" dirty="0" smtClean="0"/>
              <a:t> </a:t>
            </a:r>
            <a:r>
              <a:rPr lang="ar-SA" dirty="0"/>
              <a:t>الاتجاه دعمته نظرية الجرثومة التي أقام </a:t>
            </a:r>
            <a:r>
              <a:rPr lang="ar-SA" dirty="0" smtClean="0"/>
              <a:t>دعائمها،و </a:t>
            </a:r>
            <a:r>
              <a:rPr lang="ar-SA" dirty="0"/>
              <a:t>الأوائل من أمثال باستور ولستر.أما الاتجاه الحديث فهو الذي يقول </a:t>
            </a:r>
            <a:endParaRPr lang="ar-SA" dirty="0" smtClean="0"/>
          </a:p>
          <a:p>
            <a:pPr latinLnBrk="1"/>
            <a:r>
              <a:rPr lang="ar-SA" dirty="0" smtClean="0"/>
              <a:t>بأن </a:t>
            </a:r>
            <a:r>
              <a:rPr lang="ar-SA" dirty="0"/>
              <a:t>كل شخص يحمل الامكانية الكامنة لكل مرض في كل الأوقات، ولكن من خلال الظروف المحيطة، التي </a:t>
            </a:r>
            <a:r>
              <a:rPr lang="ar-SA" dirty="0" smtClean="0"/>
              <a:t>تختلف</a:t>
            </a:r>
          </a:p>
          <a:p>
            <a:pPr latinLnBrk="1"/>
            <a:r>
              <a:rPr lang="ar-SA" dirty="0" smtClean="0"/>
              <a:t> </a:t>
            </a:r>
            <a:r>
              <a:rPr lang="ar-SA" dirty="0"/>
              <a:t>باختلاف الأفراد، يصبح بعض الناس مرضى، بينما آخرون في نفس الموقع يبقون أصحا، وليس معنى هذا أن </a:t>
            </a:r>
            <a:r>
              <a:rPr lang="ar-SA" dirty="0" smtClean="0"/>
              <a:t>ليس</a:t>
            </a:r>
          </a:p>
          <a:p>
            <a:pPr latinLnBrk="1"/>
            <a:r>
              <a:rPr lang="ar-SA" dirty="0" smtClean="0"/>
              <a:t> </a:t>
            </a:r>
            <a:r>
              <a:rPr lang="ar-SA" dirty="0"/>
              <a:t>للمرض قاعدة فيزيقية، وإنما نعني بذلك أن القاعدة الفيزيقية للمرض وتفجر بواسطة الأاحداث الخاجرة عن الفرد </a:t>
            </a:r>
            <a:endParaRPr lang="ar-SA" dirty="0" smtClean="0"/>
          </a:p>
          <a:p>
            <a:pPr latinLnBrk="1"/>
            <a:r>
              <a:rPr lang="ar-SA" dirty="0" smtClean="0"/>
              <a:t>والامتداد </a:t>
            </a:r>
            <a:r>
              <a:rPr lang="ar-SA" dirty="0"/>
              <a:t>المنطقي لهذه النظرية</a:t>
            </a:r>
            <a:r>
              <a:rPr lang="ar-SA" dirty="0" smtClean="0"/>
              <a:t>.</a:t>
            </a:r>
          </a:p>
          <a:p>
            <a:pPr algn="ctr" latinLnBrk="1"/>
            <a:r>
              <a:rPr lang="ar-SA" sz="2000" b="1" u="sng" dirty="0" smtClean="0"/>
              <a:t>مفهوم </a:t>
            </a:r>
            <a:r>
              <a:rPr lang="ar-SA" sz="2000" b="1" u="sng" dirty="0"/>
              <a:t>المرض وتطور فكرته في العصور المختلفة: </a:t>
            </a:r>
            <a:endParaRPr lang="en-US" sz="2000" b="1" u="sng" dirty="0"/>
          </a:p>
          <a:p>
            <a:pPr latinLnBrk="1"/>
            <a:r>
              <a:rPr lang="ar-SA" dirty="0"/>
              <a:t>يعرف المرض بأنه الحالة التي يحدث فيها خلل أما في الناحية العضوية أو المقبلة أو الاجتماعية للفرد ومن شأنه اعاقة </a:t>
            </a:r>
            <a:endParaRPr lang="ar-SA" dirty="0" smtClean="0"/>
          </a:p>
          <a:p>
            <a:pPr latinLnBrk="1"/>
            <a:r>
              <a:rPr lang="ar-SA" dirty="0" smtClean="0"/>
              <a:t>قدرة </a:t>
            </a:r>
            <a:r>
              <a:rPr lang="ar-SA" dirty="0"/>
              <a:t>الفرد على مواجهة أقل الحاجات اللازمة لاداء وظيفة مناسبة. وعادة مايحدث المرض نتيجة قصور عضو أو </a:t>
            </a:r>
            <a:r>
              <a:rPr lang="ar-SA" dirty="0" smtClean="0"/>
              <a:t>أكثر</a:t>
            </a:r>
          </a:p>
          <a:p>
            <a:pPr latinLnBrk="1"/>
            <a:r>
              <a:rPr lang="ar-SA" dirty="0" smtClean="0"/>
              <a:t> </a:t>
            </a:r>
            <a:r>
              <a:rPr lang="ar-SA" dirty="0"/>
              <a:t>من أعضاء الجسم على القيام بدوره خير قيام، كما يحدث أيضا إذا اختل أو انعدم التوافق بين عضوى أو أكثر من أعضاء الجسم في آداء وظائفه. وهناك فرق بين المرض والاعتلال والسقم، فالمرض يحدد بأنه الادراك الواعي بعدم الراحة، أما </a:t>
            </a:r>
            <a:endParaRPr lang="ar-SA" dirty="0" smtClean="0"/>
          </a:p>
          <a:p>
            <a:pPr latinLnBrk="1"/>
            <a:r>
              <a:rPr lang="ar-SA" dirty="0" smtClean="0"/>
              <a:t>الاعتلال </a:t>
            </a:r>
            <a:r>
              <a:rPr lang="ar-SA" dirty="0"/>
              <a:t>فهو حالة من الاختلال الوظيفي. والتي يتأثر بها الجانب الاجتماعي وتؤثر على علاقة الفرد بالآخرين وأخيرا </a:t>
            </a:r>
            <a:endParaRPr lang="ar-SA" dirty="0" smtClean="0"/>
          </a:p>
          <a:p>
            <a:pPr latinLnBrk="1"/>
            <a:r>
              <a:rPr lang="ar-SA" dirty="0" smtClean="0"/>
              <a:t>السقم </a:t>
            </a:r>
            <a:r>
              <a:rPr lang="ar-SA" dirty="0"/>
              <a:t>فهو حالى عضوية أو نفسية للاختلال الوظيفي توثر على شخصية الفرد. وبهذا يكون المرض عبارة عن اقلال من </a:t>
            </a:r>
            <a:endParaRPr lang="ar-SA" dirty="0" smtClean="0"/>
          </a:p>
          <a:p>
            <a:pPr latinLnBrk="1"/>
            <a:r>
              <a:rPr lang="ar-SA" dirty="0" smtClean="0"/>
              <a:t>قدرة </a:t>
            </a:r>
            <a:r>
              <a:rPr lang="ar-SA" dirty="0"/>
              <a:t>الفرد الطبيعية على الوفاء بالتزاماته تجاه أسرته ومجتمعه وزيادة متاعبه النفسية كالتوتر والقلق والخوف.</a:t>
            </a:r>
            <a:endParaRPr lang="en-US" dirty="0"/>
          </a:p>
          <a:p>
            <a:pPr latinLnBrk="1"/>
            <a:endParaRPr lang="en-US" dirty="0"/>
          </a:p>
          <a:p>
            <a:pPr latinLnBrk="1"/>
            <a:endParaRPr lang="en-US" dirty="0"/>
          </a:p>
        </p:txBody>
      </p:sp>
    </p:spTree>
    <p:extLst>
      <p:ext uri="{BB962C8B-B14F-4D97-AF65-F5344CB8AC3E}">
        <p14:creationId xmlns:p14="http://schemas.microsoft.com/office/powerpoint/2010/main" val="3631586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70000" contrast="-70000"/>
            <a:extLst>
              <a:ext uri="{BEBA8EAE-BF5A-486C-A8C5-ECC9F3942E4B}">
                <a14:imgProps xmlns:a14="http://schemas.microsoft.com/office/drawing/2010/main">
                  <a14:imgLayer r:embed="rId3">
                    <a14:imgEffect>
                      <a14:artisticCrisscrossEtching/>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288" y="0"/>
            <a:ext cx="9137712"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a:off x="6288" y="116632"/>
            <a:ext cx="8998915" cy="6832640"/>
          </a:xfrm>
          <a:prstGeom prst="rect">
            <a:avLst/>
          </a:prstGeom>
          <a:noFill/>
        </p:spPr>
        <p:txBody>
          <a:bodyPr wrap="square" rtlCol="1">
            <a:spAutoFit/>
          </a:bodyPr>
          <a:lstStyle/>
          <a:p>
            <a:pPr latinLnBrk="1"/>
            <a:r>
              <a:rPr lang="ar-SA" sz="2000" b="1" u="sng" dirty="0" smtClean="0"/>
              <a:t>أولاً-النظريات </a:t>
            </a:r>
            <a:r>
              <a:rPr lang="ar-SA" sz="2000" b="1" u="sng" dirty="0"/>
              <a:t>المتعلقة بمسببات المرض: </a:t>
            </a:r>
            <a:endParaRPr lang="ar-SA" sz="2000" b="1" u="sng" dirty="0" smtClean="0"/>
          </a:p>
          <a:p>
            <a:pPr latinLnBrk="1"/>
            <a:endParaRPr lang="en-US" dirty="0"/>
          </a:p>
          <a:p>
            <a:pPr latinLnBrk="1"/>
            <a:r>
              <a:rPr lang="ar-SA" b="1" dirty="0"/>
              <a:t>يرى البعض أنه يمكن تفسير أشباب المرض عن طريق أحد النظريتين التاليتين</a:t>
            </a:r>
            <a:r>
              <a:rPr lang="ar-SA" b="1" dirty="0" smtClean="0"/>
              <a:t>:</a:t>
            </a:r>
            <a:endParaRPr lang="en-US" b="1" dirty="0"/>
          </a:p>
          <a:p>
            <a:pPr latinLnBrk="1"/>
            <a:r>
              <a:rPr lang="ar-SA" dirty="0" smtClean="0"/>
              <a:t>أ- </a:t>
            </a:r>
            <a:r>
              <a:rPr lang="ar-SA" dirty="0"/>
              <a:t>نظرية العلة أو السبب الواحد للمرض:</a:t>
            </a:r>
            <a:r>
              <a:rPr lang="en-US" dirty="0"/>
              <a:t>Single cause</a:t>
            </a:r>
          </a:p>
          <a:p>
            <a:pPr latinLnBrk="1"/>
            <a:r>
              <a:rPr lang="ar-SA" dirty="0"/>
              <a:t>وتفترض هذه االنظرية أن المرض ينتج من سبب واحد محدود وفي حالة وجود هذا السبب تظهر الحالة المررضية </a:t>
            </a:r>
            <a:endParaRPr lang="ar-SA" dirty="0" smtClean="0"/>
          </a:p>
          <a:p>
            <a:pPr latinLnBrk="1"/>
            <a:r>
              <a:rPr lang="ar-SA" dirty="0" smtClean="0"/>
              <a:t>فمثلا </a:t>
            </a:r>
            <a:r>
              <a:rPr lang="ar-SA" dirty="0"/>
              <a:t>مرض الدرن ينتج من ميكروب الدرن، أي انه في وجود هذا المكيروب ينتج مرض الدرن بالضرورة، </a:t>
            </a:r>
            <a:endParaRPr lang="ar-SA" dirty="0" smtClean="0"/>
          </a:p>
          <a:p>
            <a:pPr latinLnBrk="1"/>
            <a:r>
              <a:rPr lang="ar-SA" dirty="0" smtClean="0"/>
              <a:t>وعلى </a:t>
            </a:r>
            <a:r>
              <a:rPr lang="ar-SA" dirty="0"/>
              <a:t>هذا </a:t>
            </a:r>
            <a:r>
              <a:rPr lang="ar-SA" dirty="0" smtClean="0"/>
              <a:t>الاساس </a:t>
            </a:r>
            <a:r>
              <a:rPr lang="ar-SA" dirty="0"/>
              <a:t>يمكن التخطيط للوقاية من المرض وذلك بأبعاد هذا الميكروب عن الأنسان</a:t>
            </a:r>
            <a:r>
              <a:rPr lang="ar-SA" dirty="0" smtClean="0"/>
              <a:t>.</a:t>
            </a:r>
            <a:endParaRPr lang="en-US" dirty="0"/>
          </a:p>
          <a:p>
            <a:pPr latinLnBrk="1"/>
            <a:r>
              <a:rPr lang="ar-SA" dirty="0" smtClean="0"/>
              <a:t>ب- </a:t>
            </a:r>
            <a:r>
              <a:rPr lang="ar-SA" dirty="0"/>
              <a:t>نظرية </a:t>
            </a:r>
            <a:r>
              <a:rPr lang="ar-SA" dirty="0" smtClean="0"/>
              <a:t>الأسباب </a:t>
            </a:r>
            <a:r>
              <a:rPr lang="ar-SA" dirty="0"/>
              <a:t>المتعددة للمرض: </a:t>
            </a:r>
            <a:r>
              <a:rPr lang="en-US" dirty="0" err="1"/>
              <a:t>Mulinle</a:t>
            </a:r>
            <a:r>
              <a:rPr lang="en-US" dirty="0"/>
              <a:t> cause</a:t>
            </a:r>
          </a:p>
          <a:p>
            <a:pPr latinLnBrk="1"/>
            <a:r>
              <a:rPr lang="ar-SA" dirty="0"/>
              <a:t>وينتج هنا المستوى الصحي من تفاعل عدة عوامل يعمل كل منها في اتجاه قد يكون ايجابيا أو سلبيا فإذا تغلبت </a:t>
            </a:r>
            <a:r>
              <a:rPr lang="ar-SA" dirty="0" smtClean="0"/>
              <a:t>العوامل</a:t>
            </a:r>
          </a:p>
          <a:p>
            <a:pPr latinLnBrk="1"/>
            <a:r>
              <a:rPr lang="ar-SA" dirty="0" smtClean="0"/>
              <a:t> </a:t>
            </a:r>
            <a:r>
              <a:rPr lang="ar-SA" dirty="0"/>
              <a:t>السلبية ظهرت الحالة المرضية فمثلا مريض الدرن يتأثر بالتفاعل بين ميكروب الدرن من ناحية والانسان المضيف </a:t>
            </a:r>
            <a:r>
              <a:rPr lang="ar-SA" dirty="0" smtClean="0"/>
              <a:t>من</a:t>
            </a:r>
          </a:p>
          <a:p>
            <a:pPr latinLnBrk="1"/>
            <a:r>
              <a:rPr lang="ar-SA" dirty="0" smtClean="0"/>
              <a:t> </a:t>
            </a:r>
            <a:r>
              <a:rPr lang="ar-SA" dirty="0"/>
              <a:t>ناحية أخرى، أما اذا تغلبت العوامل الايجابية استمرت حالة الصحة والسلامة ويترتب على ذلك ضرورة أخذ كل هذه </a:t>
            </a:r>
            <a:endParaRPr lang="ar-SA" dirty="0" smtClean="0"/>
          </a:p>
          <a:p>
            <a:pPr latinLnBrk="1"/>
            <a:r>
              <a:rPr lang="ar-SA" dirty="0" smtClean="0"/>
              <a:t>العوامل </a:t>
            </a:r>
            <a:r>
              <a:rPr lang="ar-SA" dirty="0"/>
              <a:t>في الاعتبار عند الوقاية أو العلاج</a:t>
            </a:r>
            <a:r>
              <a:rPr lang="ar-SA" dirty="0" smtClean="0"/>
              <a:t>.</a:t>
            </a:r>
          </a:p>
          <a:p>
            <a:pPr latinLnBrk="1"/>
            <a:endParaRPr lang="ar-SA" dirty="0" smtClean="0"/>
          </a:p>
          <a:p>
            <a:pPr latinLnBrk="1"/>
            <a:r>
              <a:rPr lang="ar-SA" sz="2000" b="1" u="sng" dirty="0"/>
              <a:t>ثانيا:العوامل التي تقرر مستوى الصحة أو المرض</a:t>
            </a:r>
            <a:r>
              <a:rPr lang="ar-SA" sz="2000" b="1" u="sng" dirty="0" smtClean="0"/>
              <a:t>:</a:t>
            </a:r>
          </a:p>
          <a:p>
            <a:pPr latinLnBrk="1"/>
            <a:endParaRPr lang="en-US" sz="2000" b="1" u="sng" dirty="0"/>
          </a:p>
          <a:p>
            <a:pPr latinLnBrk="1"/>
            <a:r>
              <a:rPr lang="ar-SA" dirty="0" smtClean="0"/>
              <a:t>أ-العوامل </a:t>
            </a:r>
            <a:r>
              <a:rPr lang="ar-SA" dirty="0"/>
              <a:t>المتعلقة بالمسببات النوعية للمرض:</a:t>
            </a:r>
            <a:endParaRPr lang="en-US" dirty="0"/>
          </a:p>
          <a:p>
            <a:pPr latinLnBrk="1"/>
            <a:r>
              <a:rPr lang="ar-SA" dirty="0"/>
              <a:t>ويعرف هذا المسبب النوعي بالعنصر أو المادة سواء كان حي أو غير حي والذي في وجوده قد تبدأ أو تستمر العملية </a:t>
            </a:r>
            <a:endParaRPr lang="ar-SA" dirty="0" smtClean="0"/>
          </a:p>
          <a:p>
            <a:pPr latinLnBrk="1"/>
            <a:r>
              <a:rPr lang="ar-SA" dirty="0" smtClean="0"/>
              <a:t>المرضية </a:t>
            </a:r>
            <a:r>
              <a:rPr lang="ar-SA" dirty="0"/>
              <a:t>وتنقسم المسببات النوعية للأمراض إلى فئات هي:</a:t>
            </a:r>
            <a:endParaRPr lang="en-US" dirty="0"/>
          </a:p>
          <a:p>
            <a:pPr latinLnBrk="1"/>
            <a:r>
              <a:rPr lang="ar-SA" dirty="0"/>
              <a:t>1_المسببات النوعية الحيوية:وهي قد تكون من أصل حيواني مثل حيونات الاميبا أو ديدان البلهارسيا أو الانكاوستوما أو </a:t>
            </a:r>
            <a:endParaRPr lang="ar-SA" dirty="0" smtClean="0"/>
          </a:p>
          <a:p>
            <a:pPr latinLnBrk="1"/>
            <a:r>
              <a:rPr lang="ar-SA" dirty="0" smtClean="0"/>
              <a:t>الاسكارس </a:t>
            </a:r>
            <a:r>
              <a:rPr lang="ar-SA" dirty="0"/>
              <a:t>وقد تكون مثل الفطريات والبكتريا والفيروسات</a:t>
            </a:r>
            <a:r>
              <a:rPr lang="ar-SA" dirty="0" smtClean="0"/>
              <a:t>.</a:t>
            </a:r>
            <a:endParaRPr lang="en-US" dirty="0"/>
          </a:p>
          <a:p>
            <a:pPr latinLnBrk="1"/>
            <a:r>
              <a:rPr lang="ar-SA" dirty="0"/>
              <a:t>2_ المستوى الاقتصادي: بالرغم من التحسن الواضح والارتفاع النسبي لمستوى الدخل إلا أنه بالمقارنة بالدول المتقدمة </a:t>
            </a:r>
            <a:endParaRPr lang="ar-SA" dirty="0" smtClean="0"/>
          </a:p>
          <a:p>
            <a:pPr latinLnBrk="1"/>
            <a:r>
              <a:rPr lang="ar-SA" dirty="0" smtClean="0"/>
              <a:t>الاخرى </a:t>
            </a:r>
            <a:r>
              <a:rPr lang="ar-SA" dirty="0"/>
              <a:t>لايزال هذا المستوى أقل من المستوى المرغوب فيه حيث يؤثر دخل الاسرة في المسكن والملبس والتغذية التي تؤثر بدورها على صحة الفرد</a:t>
            </a:r>
            <a:r>
              <a:rPr lang="ar-SA" dirty="0" smtClean="0"/>
              <a:t>.</a:t>
            </a:r>
            <a:endParaRPr lang="en-US" dirty="0"/>
          </a:p>
          <a:p>
            <a:endParaRPr lang="ar-SA" dirty="0"/>
          </a:p>
        </p:txBody>
      </p:sp>
    </p:spTree>
    <p:extLst>
      <p:ext uri="{BB962C8B-B14F-4D97-AF65-F5344CB8AC3E}">
        <p14:creationId xmlns:p14="http://schemas.microsoft.com/office/powerpoint/2010/main" val="525340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70000" contrast="-70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99392"/>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TextBox 6"/>
          <p:cNvSpPr txBox="1"/>
          <p:nvPr/>
        </p:nvSpPr>
        <p:spPr>
          <a:xfrm>
            <a:off x="179512" y="404664"/>
            <a:ext cx="8753683" cy="6186309"/>
          </a:xfrm>
          <a:prstGeom prst="rect">
            <a:avLst/>
          </a:prstGeom>
          <a:noFill/>
        </p:spPr>
        <p:txBody>
          <a:bodyPr wrap="square" rtlCol="1">
            <a:spAutoFit/>
          </a:bodyPr>
          <a:lstStyle/>
          <a:p>
            <a:pPr latinLnBrk="1"/>
            <a:r>
              <a:rPr lang="ar-SA" dirty="0"/>
              <a:t> </a:t>
            </a:r>
            <a:endParaRPr lang="en-US" dirty="0"/>
          </a:p>
          <a:p>
            <a:pPr latinLnBrk="1"/>
            <a:r>
              <a:rPr lang="ar-SA" dirty="0" smtClean="0"/>
              <a:t>3-التعليم </a:t>
            </a:r>
            <a:r>
              <a:rPr lang="ar-SA" dirty="0"/>
              <a:t>: يلعب التعليم دور هام في صحة الفرد والمجتمع ككل.</a:t>
            </a:r>
            <a:endParaRPr lang="en-US" dirty="0"/>
          </a:p>
          <a:p>
            <a:pPr latinLnBrk="1"/>
            <a:r>
              <a:rPr lang="ar-SA" dirty="0" smtClean="0"/>
              <a:t>4- </a:t>
            </a:r>
            <a:r>
              <a:rPr lang="ar-SA" dirty="0"/>
              <a:t>حجم الاسرة: حيث أن كثرة عدد الاولاد في الاسرة يؤثر على الحالة الغذائية للاسرة وكذلك انتشار </a:t>
            </a:r>
            <a:r>
              <a:rPr lang="ar-SA" dirty="0" smtClean="0"/>
              <a:t>الامراض</a:t>
            </a:r>
          </a:p>
          <a:p>
            <a:pPr latinLnBrk="1"/>
            <a:r>
              <a:rPr lang="ar-SA" dirty="0" smtClean="0"/>
              <a:t> </a:t>
            </a:r>
            <a:r>
              <a:rPr lang="ar-SA" dirty="0"/>
              <a:t>المعدية.</a:t>
            </a:r>
            <a:endParaRPr lang="en-US" dirty="0"/>
          </a:p>
          <a:p>
            <a:pPr latinLnBrk="1"/>
            <a:r>
              <a:rPr lang="ar-SA" dirty="0" smtClean="0"/>
              <a:t>5-حالة </a:t>
            </a:r>
            <a:r>
              <a:rPr lang="ar-SA" dirty="0"/>
              <a:t>المسكن: فقلة الامكانيات لها تأثير على الصحة وخصوصا الازدحام بالمسكن وعدم توفر المياة الصالحة للشرب وقلة التهوية وعدم وجود الصرف الصحي السليم.</a:t>
            </a:r>
            <a:endParaRPr lang="en-US" dirty="0"/>
          </a:p>
          <a:p>
            <a:pPr latinLnBrk="1"/>
            <a:r>
              <a:rPr lang="ar-SA" b="1" dirty="0"/>
              <a:t>وفي الواقع أن هذه العوامل الاجتماعية تعمل في الغالب على توطن المشكلات الصحية واستمرارها في المجتمع </a:t>
            </a:r>
            <a:endParaRPr lang="ar-SA" b="1" dirty="0" smtClean="0"/>
          </a:p>
          <a:p>
            <a:pPr latinLnBrk="1"/>
            <a:r>
              <a:rPr lang="ar-SA" b="1" dirty="0" smtClean="0"/>
              <a:t>والامثلة </a:t>
            </a:r>
            <a:r>
              <a:rPr lang="ar-SA" b="1" dirty="0"/>
              <a:t>على ذلك كثير منها</a:t>
            </a:r>
            <a:r>
              <a:rPr lang="ar-SA" b="1" dirty="0" smtClean="0"/>
              <a:t>:</a:t>
            </a:r>
          </a:p>
          <a:p>
            <a:pPr latinLnBrk="1"/>
            <a:endParaRPr lang="en-US" b="1" dirty="0"/>
          </a:p>
          <a:p>
            <a:pPr latinLnBrk="1"/>
            <a:r>
              <a:rPr lang="ar-SA" b="1" u="sng" dirty="0" smtClean="0"/>
              <a:t>أ-ارتفاع </a:t>
            </a:r>
            <a:r>
              <a:rPr lang="ar-SA" b="1" u="sng" dirty="0"/>
              <a:t>معدل الوفيات بين الاطفال الرضع: </a:t>
            </a:r>
            <a:endParaRPr lang="ar-SA" b="1" u="sng" dirty="0" smtClean="0"/>
          </a:p>
          <a:p>
            <a:pPr latinLnBrk="1"/>
            <a:r>
              <a:rPr lang="ar-SA" dirty="0" smtClean="0"/>
              <a:t>يرتفع </a:t>
            </a:r>
            <a:r>
              <a:rPr lang="ar-SA" dirty="0"/>
              <a:t>معدل وفيات الرضع بالبلاد النامية إلى عدة أضعاف نفس </a:t>
            </a:r>
            <a:r>
              <a:rPr lang="ar-SA" dirty="0" smtClean="0"/>
              <a:t>المعدل في </a:t>
            </a:r>
            <a:r>
              <a:rPr lang="ar-SA" dirty="0"/>
              <a:t>الدول المتقدمة ويرجع ذلك إلى الفقر والجهل والاعتقاد الشديد في القضاء والقدر</a:t>
            </a:r>
            <a:r>
              <a:rPr lang="ar-SA" dirty="0" smtClean="0"/>
              <a:t>.</a:t>
            </a:r>
          </a:p>
          <a:p>
            <a:pPr latinLnBrk="1"/>
            <a:endParaRPr lang="en-US" dirty="0"/>
          </a:p>
          <a:p>
            <a:pPr latinLnBrk="1"/>
            <a:r>
              <a:rPr lang="ar-SA" b="1" u="sng" dirty="0" smtClean="0"/>
              <a:t>ب_-البلهارسيا</a:t>
            </a:r>
            <a:r>
              <a:rPr lang="ar-SA" b="1" u="sng" dirty="0"/>
              <a:t>: </a:t>
            </a:r>
            <a:endParaRPr lang="ar-SA" b="1" u="sng" dirty="0" smtClean="0"/>
          </a:p>
          <a:p>
            <a:pPr latinLnBrk="1"/>
            <a:r>
              <a:rPr lang="ar-SA" dirty="0" smtClean="0"/>
              <a:t>حيث </a:t>
            </a:r>
            <a:r>
              <a:rPr lang="ar-SA" dirty="0"/>
              <a:t>ينتشر هذا المرض الطفيلي </a:t>
            </a:r>
            <a:r>
              <a:rPr lang="ar-SA" dirty="0" smtClean="0"/>
              <a:t>انتشار </a:t>
            </a:r>
            <a:r>
              <a:rPr lang="ar-SA" dirty="0"/>
              <a:t>كبيرا في مصر وفي الواقع أن أي دراسة مستفيضه لاي مشكلة من </a:t>
            </a:r>
            <a:r>
              <a:rPr lang="ar-SA" dirty="0" smtClean="0"/>
              <a:t>المشكلات</a:t>
            </a:r>
          </a:p>
          <a:p>
            <a:pPr latinLnBrk="1"/>
            <a:r>
              <a:rPr lang="ar-SA" dirty="0" smtClean="0"/>
              <a:t> </a:t>
            </a:r>
            <a:r>
              <a:rPr lang="ar-SA" dirty="0"/>
              <a:t>الصحية تؤكد في أغلب الاحيان أهمية الاسباب الاجتماعية والثقافية والنفسية كعوامل هامة في احداث هذه المشاكل، </a:t>
            </a:r>
            <a:endParaRPr lang="ar-SA" dirty="0" smtClean="0"/>
          </a:p>
          <a:p>
            <a:pPr latinLnBrk="1"/>
            <a:r>
              <a:rPr lang="ar-SA" dirty="0" smtClean="0"/>
              <a:t>ومن </a:t>
            </a:r>
            <a:r>
              <a:rPr lang="ar-SA" dirty="0"/>
              <a:t>الملاحظ أن الكثير من المعتقدات المتعلقة بأسباب وعلاج المشااكل الصحية لاتعتمد في أحيان كثيرة </a:t>
            </a:r>
            <a:r>
              <a:rPr lang="ar-SA" dirty="0" smtClean="0"/>
              <a:t>على</a:t>
            </a:r>
          </a:p>
          <a:p>
            <a:pPr latinLnBrk="1"/>
            <a:r>
              <a:rPr lang="ar-SA" dirty="0" smtClean="0"/>
              <a:t> اسس </a:t>
            </a:r>
            <a:r>
              <a:rPr lang="ar-SA" dirty="0"/>
              <a:t>طبية علمية بل تستند إلى معتقدات خاطئة متوارثة مثل العين الحاسدة، االملابس الحمراء في مرض الحصبة، </a:t>
            </a:r>
            <a:endParaRPr lang="ar-SA" dirty="0" smtClean="0"/>
          </a:p>
          <a:p>
            <a:pPr latinLnBrk="1"/>
            <a:r>
              <a:rPr lang="ar-SA" dirty="0" smtClean="0"/>
              <a:t>العلاج </a:t>
            </a:r>
            <a:r>
              <a:rPr lang="ar-SA" dirty="0"/>
              <a:t>بالكي بالنار، الزار استخدام الاحجبة في العلاج. وبذلك يكون قد تبين لنا أهمية العوامل الاجتماعية وتأثيرها </a:t>
            </a:r>
            <a:r>
              <a:rPr lang="ar-SA" dirty="0" smtClean="0"/>
              <a:t>في</a:t>
            </a:r>
          </a:p>
          <a:p>
            <a:pPr latinLnBrk="1"/>
            <a:r>
              <a:rPr lang="ar-SA" dirty="0" smtClean="0"/>
              <a:t> </a:t>
            </a:r>
            <a:r>
              <a:rPr lang="ar-SA" dirty="0"/>
              <a:t>انتشار وظهور الامراض وتبين ايضا أهمية هذه العوامل في العلاج ووجود ارتباط وثيق بين المرض </a:t>
            </a:r>
            <a:r>
              <a:rPr lang="ar-SA" dirty="0" smtClean="0"/>
              <a:t>والبيئة</a:t>
            </a:r>
          </a:p>
          <a:p>
            <a:pPr latinLnBrk="1"/>
            <a:r>
              <a:rPr lang="ar-SA" dirty="0" smtClean="0"/>
              <a:t> الاجتماعيه.بل </a:t>
            </a:r>
            <a:r>
              <a:rPr lang="ar-SA" dirty="0"/>
              <a:t>امتد العلاج إلى دراسة البيئة الاجتماعية كعامل فعال في منع انتشار الامراض ومكافحتها فعلى سبيل </a:t>
            </a:r>
            <a:endParaRPr lang="ar-SA" dirty="0" smtClean="0"/>
          </a:p>
          <a:p>
            <a:pPr latinLnBrk="1"/>
            <a:r>
              <a:rPr lang="ar-SA" dirty="0" smtClean="0"/>
              <a:t>المثال</a:t>
            </a:r>
            <a:r>
              <a:rPr lang="ar-SA" dirty="0"/>
              <a:t>: مرض السل أو الدرن،الامراض الطفيلية، امراض سوء التغذية، الأمراض التي تنتقل عن طريق </a:t>
            </a:r>
            <a:r>
              <a:rPr lang="ar-SA" dirty="0" smtClean="0"/>
              <a:t>الهواء.</a:t>
            </a:r>
            <a:endParaRPr lang="ar-SA" dirty="0"/>
          </a:p>
        </p:txBody>
      </p:sp>
    </p:spTree>
    <p:extLst>
      <p:ext uri="{BB962C8B-B14F-4D97-AF65-F5344CB8AC3E}">
        <p14:creationId xmlns:p14="http://schemas.microsoft.com/office/powerpoint/2010/main" val="3673223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0" y="116632"/>
            <a:ext cx="9144000" cy="727280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a:off x="166531" y="250862"/>
            <a:ext cx="8784976" cy="7325082"/>
          </a:xfrm>
          <a:prstGeom prst="rect">
            <a:avLst/>
          </a:prstGeom>
          <a:noFill/>
        </p:spPr>
        <p:txBody>
          <a:bodyPr wrap="square" rtlCol="1">
            <a:spAutoFit/>
          </a:bodyPr>
          <a:lstStyle/>
          <a:p>
            <a:pPr latinLnBrk="1"/>
            <a:r>
              <a:rPr lang="ar-SA" sz="2000" b="1" u="sng" dirty="0" smtClean="0"/>
              <a:t>ثالثاً</a:t>
            </a:r>
            <a:r>
              <a:rPr lang="ar-SA" sz="2000" b="1" u="sng" dirty="0"/>
              <a:t>: تصنيف الأمراض: </a:t>
            </a:r>
            <a:endParaRPr lang="en-US" sz="2000" b="1" u="sng" dirty="0"/>
          </a:p>
          <a:p>
            <a:pPr latinLnBrk="1"/>
            <a:r>
              <a:rPr lang="ar-SA" dirty="0"/>
              <a:t>ليس من السهل وضع تصنيف مبسط لكل الامراض التي تصيب الانسان لأنها كثيرة ولذا فقد اختلفت آراء الباحثين بشأن هذا </a:t>
            </a:r>
            <a:r>
              <a:rPr lang="ar-SA" dirty="0" smtClean="0"/>
              <a:t>الموضوع:</a:t>
            </a:r>
            <a:r>
              <a:rPr lang="ar-SA" dirty="0"/>
              <a:t> </a:t>
            </a:r>
            <a:r>
              <a:rPr lang="ar-SA" b="1" dirty="0" smtClean="0"/>
              <a:t>فالبعض </a:t>
            </a:r>
            <a:r>
              <a:rPr lang="ar-SA" b="1" dirty="0"/>
              <a:t>يصنف الأمراض ويقسمها إلى فئتين:</a:t>
            </a:r>
            <a:endParaRPr lang="en-US" b="1" dirty="0"/>
          </a:p>
          <a:p>
            <a:pPr latinLnBrk="1"/>
            <a:r>
              <a:rPr lang="ar-SA" dirty="0" smtClean="0"/>
              <a:t>1- </a:t>
            </a:r>
            <a:r>
              <a:rPr lang="ar-SA" dirty="0"/>
              <a:t>الأمراض المعدية: وهي تلك الامراض التي تسببها الكائنات الدقيقة التي لا ترى بالعين المجردة وتسمى </a:t>
            </a:r>
            <a:r>
              <a:rPr lang="ar-SA" dirty="0" smtClean="0"/>
              <a:t>الجراثيم</a:t>
            </a:r>
          </a:p>
          <a:p>
            <a:pPr latinLnBrk="1"/>
            <a:r>
              <a:rPr lang="ar-SA" dirty="0" smtClean="0"/>
              <a:t> </a:t>
            </a:r>
            <a:r>
              <a:rPr lang="ar-SA" dirty="0"/>
              <a:t>وتؤثر هذه الكائنات على الجسم وقد تفرز مواد سامة.</a:t>
            </a:r>
            <a:endParaRPr lang="en-US" dirty="0"/>
          </a:p>
          <a:p>
            <a:pPr latinLnBrk="1"/>
            <a:r>
              <a:rPr lang="ar-SA" dirty="0" smtClean="0"/>
              <a:t>2-الأمراض </a:t>
            </a:r>
            <a:r>
              <a:rPr lang="ar-SA" dirty="0"/>
              <a:t>غيرالمعدية: وهي تلك الامراض التي تسببها الجراثيم ولاتنتقل من المريض إلى الآخرين ولها أسباب كثيرة تختلف بنوع المريض.</a:t>
            </a:r>
            <a:endParaRPr lang="en-US" dirty="0"/>
          </a:p>
          <a:p>
            <a:pPr latinLnBrk="1"/>
            <a:r>
              <a:rPr lang="ar-SA" b="1" dirty="0"/>
              <a:t>وهناك تصنيف آخر للامراض أكثر تفصيلا من التصنيف السابق حيث صنف العلماء الامراض إلى:</a:t>
            </a:r>
            <a:endParaRPr lang="en-US" b="1" dirty="0"/>
          </a:p>
          <a:p>
            <a:pPr latinLnBrk="1"/>
            <a:r>
              <a:rPr lang="ar-SA" dirty="0"/>
              <a:t>أولاً: امراض سوء التغذية</a:t>
            </a:r>
            <a:r>
              <a:rPr lang="ar-SA" dirty="0" smtClean="0"/>
              <a:t>:</a:t>
            </a:r>
          </a:p>
          <a:p>
            <a:pPr latinLnBrk="1"/>
            <a:r>
              <a:rPr lang="ar-SA" dirty="0" smtClean="0"/>
              <a:t>مثل </a:t>
            </a:r>
            <a:r>
              <a:rPr lang="ar-SA" dirty="0"/>
              <a:t>مرض نفس فيتامين أ، البرى برى، الكساح، تضخم الغدة الدرقية، البلارجرا، الاسقربوط.</a:t>
            </a:r>
            <a:endParaRPr lang="en-US" dirty="0"/>
          </a:p>
          <a:p>
            <a:pPr latinLnBrk="1"/>
            <a:r>
              <a:rPr lang="ar-SA" dirty="0"/>
              <a:t>ثانياً: الامراض الطفيلية</a:t>
            </a:r>
            <a:r>
              <a:rPr lang="ar-SA" dirty="0" smtClean="0"/>
              <a:t>:</a:t>
            </a:r>
          </a:p>
          <a:p>
            <a:pPr latinLnBrk="1"/>
            <a:r>
              <a:rPr lang="ar-SA" dirty="0" smtClean="0"/>
              <a:t>مثل </a:t>
            </a:r>
            <a:r>
              <a:rPr lang="ar-SA" dirty="0"/>
              <a:t>البلهارسيا، الانكلستوما، الاسكارس،الدراكونتا، همى النهر.</a:t>
            </a:r>
            <a:endParaRPr lang="en-US" dirty="0"/>
          </a:p>
          <a:p>
            <a:pPr latinLnBrk="1"/>
            <a:r>
              <a:rPr lang="ar-SA" dirty="0"/>
              <a:t>ثالثاً: أمراض الحميات:مثل الملاريا، الحمى الصفراء، مرض النوم.</a:t>
            </a:r>
            <a:endParaRPr lang="en-US" dirty="0"/>
          </a:p>
          <a:p>
            <a:pPr latinLnBrk="1"/>
            <a:r>
              <a:rPr lang="ar-SA" dirty="0"/>
              <a:t>رابعاً: االامراض المعوية: </a:t>
            </a:r>
            <a:endParaRPr lang="ar-SA" dirty="0" smtClean="0"/>
          </a:p>
          <a:p>
            <a:pPr latinLnBrk="1"/>
            <a:r>
              <a:rPr lang="ar-SA" dirty="0" smtClean="0"/>
              <a:t>مثل </a:t>
            </a:r>
            <a:r>
              <a:rPr lang="ar-SA" dirty="0"/>
              <a:t>الكوليرا، الدوسنتاريا، قرحة المعدة.</a:t>
            </a:r>
            <a:endParaRPr lang="en-US" dirty="0"/>
          </a:p>
          <a:p>
            <a:pPr latinLnBrk="1"/>
            <a:r>
              <a:rPr lang="ar-SA" dirty="0"/>
              <a:t>خامساً: الامراض الجلدية</a:t>
            </a:r>
            <a:r>
              <a:rPr lang="ar-SA" dirty="0" smtClean="0"/>
              <a:t>:</a:t>
            </a:r>
          </a:p>
          <a:p>
            <a:pPr latinLnBrk="1"/>
            <a:r>
              <a:rPr lang="ar-SA" dirty="0" smtClean="0"/>
              <a:t> </a:t>
            </a:r>
            <a:r>
              <a:rPr lang="ar-SA" dirty="0"/>
              <a:t>مثل الجدري، الحصبة، القرحة المدارية.</a:t>
            </a:r>
            <a:endParaRPr lang="en-US" dirty="0"/>
          </a:p>
          <a:p>
            <a:pPr latinLnBrk="1"/>
            <a:r>
              <a:rPr lang="ar-SA" dirty="0"/>
              <a:t>سادساً: الامراض التناسلية</a:t>
            </a:r>
            <a:r>
              <a:rPr lang="ar-SA" dirty="0" smtClean="0"/>
              <a:t>:</a:t>
            </a:r>
          </a:p>
          <a:p>
            <a:pPr latinLnBrk="1"/>
            <a:r>
              <a:rPr lang="ar-SA" dirty="0" smtClean="0"/>
              <a:t> </a:t>
            </a:r>
            <a:r>
              <a:rPr lang="ar-SA" dirty="0"/>
              <a:t>مثل مرض الزهرى والسيلان.</a:t>
            </a:r>
            <a:endParaRPr lang="en-US" dirty="0"/>
          </a:p>
          <a:p>
            <a:pPr latinLnBrk="1"/>
            <a:r>
              <a:rPr lang="ar-SA" dirty="0"/>
              <a:t>سابعاً: امراض الجهاز التنفسي: </a:t>
            </a:r>
            <a:endParaRPr lang="ar-SA" dirty="0" smtClean="0"/>
          </a:p>
          <a:p>
            <a:pPr latinLnBrk="1"/>
            <a:r>
              <a:rPr lang="ar-SA" dirty="0" smtClean="0"/>
              <a:t>مثل </a:t>
            </a:r>
            <a:r>
              <a:rPr lang="ar-SA" dirty="0"/>
              <a:t>الدرن، النزلة الشعبية، الالتهااب الرئوي.</a:t>
            </a:r>
            <a:endParaRPr lang="en-US" dirty="0"/>
          </a:p>
          <a:p>
            <a:pPr latinLnBrk="1"/>
            <a:r>
              <a:rPr lang="ar-SA" dirty="0"/>
              <a:t>ثامناً: امراض فيروسية متنوعة: </a:t>
            </a:r>
            <a:endParaRPr lang="ar-SA" dirty="0" smtClean="0"/>
          </a:p>
          <a:p>
            <a:pPr latinLnBrk="1"/>
            <a:r>
              <a:rPr lang="ar-SA" dirty="0" smtClean="0"/>
              <a:t>مثل </a:t>
            </a:r>
            <a:r>
              <a:rPr lang="ar-SA" dirty="0"/>
              <a:t>التهابات الكبد الوبائي، شلل الاطفال، الايدز. </a:t>
            </a:r>
            <a:endParaRPr lang="ar-SA" dirty="0" smtClean="0"/>
          </a:p>
          <a:p>
            <a:pPr latinLnBrk="1"/>
            <a:r>
              <a:rPr lang="ar-SA" dirty="0"/>
              <a:t>تاسعاً: بعض الأمراض الشائعة غير المعدية: </a:t>
            </a:r>
          </a:p>
          <a:p>
            <a:pPr latinLnBrk="1"/>
            <a:r>
              <a:rPr lang="ar-SA" dirty="0"/>
              <a:t>مثل السرطان، أمراض القلب والدورة الدموية، امراض الحساسية.</a:t>
            </a:r>
            <a:endParaRPr lang="en-US" dirty="0"/>
          </a:p>
          <a:p>
            <a:pPr latinLnBrk="1"/>
            <a:endParaRPr lang="ar-SA" dirty="0" smtClean="0"/>
          </a:p>
        </p:txBody>
      </p:sp>
    </p:spTree>
    <p:extLst>
      <p:ext uri="{BB962C8B-B14F-4D97-AF65-F5344CB8AC3E}">
        <p14:creationId xmlns:p14="http://schemas.microsoft.com/office/powerpoint/2010/main" val="2436739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0" y="99392"/>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a:off x="179512" y="332656"/>
            <a:ext cx="8784976" cy="5693866"/>
          </a:xfrm>
          <a:prstGeom prst="rect">
            <a:avLst/>
          </a:prstGeom>
          <a:noFill/>
        </p:spPr>
        <p:txBody>
          <a:bodyPr wrap="square" rtlCol="1">
            <a:spAutoFit/>
          </a:bodyPr>
          <a:lstStyle/>
          <a:p>
            <a:pPr latinLnBrk="1"/>
            <a:r>
              <a:rPr lang="ar-SA" sz="2000" b="1" u="sng" dirty="0" smtClean="0"/>
              <a:t>رابعاً</a:t>
            </a:r>
            <a:r>
              <a:rPr lang="ar-SA" sz="2000" b="1" u="sng" dirty="0"/>
              <a:t>: طرق أنتشار المرض</a:t>
            </a:r>
            <a:r>
              <a:rPr lang="ar-SA" sz="2000" b="1" u="sng" dirty="0" smtClean="0"/>
              <a:t>:</a:t>
            </a:r>
          </a:p>
          <a:p>
            <a:pPr latinLnBrk="1"/>
            <a:endParaRPr lang="en-US" sz="2000" b="1" u="sng" dirty="0"/>
          </a:p>
          <a:p>
            <a:pPr latinLnBrk="1"/>
            <a:r>
              <a:rPr lang="ar-SA" b="1" dirty="0" smtClean="0"/>
              <a:t>أ-كيف </a:t>
            </a:r>
            <a:r>
              <a:rPr lang="ar-SA" b="1" dirty="0"/>
              <a:t>ينتشر المرض</a:t>
            </a:r>
            <a:r>
              <a:rPr lang="ar-SA" b="1" dirty="0" smtClean="0"/>
              <a:t>:</a:t>
            </a:r>
          </a:p>
          <a:p>
            <a:r>
              <a:rPr lang="ar-SA" dirty="0" smtClean="0"/>
              <a:t> </a:t>
            </a:r>
            <a:r>
              <a:rPr lang="ar-SA" dirty="0"/>
              <a:t>أن معرفة انتقال الامراض المعدية من شخص إلى آخر ذو أهمية عملية عظيمة لأننا </a:t>
            </a:r>
            <a:r>
              <a:rPr lang="ar-SA" dirty="0" smtClean="0"/>
              <a:t>ونحن قادرون </a:t>
            </a:r>
            <a:r>
              <a:rPr lang="ar-SA" dirty="0"/>
              <a:t>بهذه المعرفة نستطيع أن نبتكر الوسائل التي تمنع إنتشار الامراض</a:t>
            </a:r>
            <a:r>
              <a:rPr lang="ar-SA" dirty="0" smtClean="0"/>
              <a:t>. </a:t>
            </a:r>
            <a:r>
              <a:rPr lang="ar-SA" dirty="0"/>
              <a:t>وكان انتشار الامراض مسألة هامة أهتم بها الكثير من العلماء قديما وحديثا وكانت آرائهم حول انتشار الامراض صحيحة إلى المدى الذي ذهبت إليه. </a:t>
            </a:r>
            <a:endParaRPr lang="en-US" dirty="0"/>
          </a:p>
          <a:p>
            <a:r>
              <a:rPr lang="ar-SA" dirty="0"/>
              <a:t>وهناك عدة أمراض تنتشر من شخص لآخر بالاتصال جنسي ولم تدرك مهنة الطب الكثير من الوسائل التي يمكن أن ينتقل بها الامراض إلا منذ بداية القرن الحالي ولقد وجد أن الأمراض التي تسببها الفيروسات تنتشر بطريقتين </a:t>
            </a:r>
            <a:r>
              <a:rPr lang="ar-SA" dirty="0" smtClean="0"/>
              <a:t>أما </a:t>
            </a:r>
            <a:r>
              <a:rPr lang="ar-SA" dirty="0"/>
              <a:t>مباشرة من شخض لآخر أو بطريقة غير مباشرة كما تنتشر الملاريا عن طريق عائل وسيط كالبعوض. </a:t>
            </a:r>
            <a:endParaRPr lang="en-US" dirty="0"/>
          </a:p>
          <a:p>
            <a:r>
              <a:rPr lang="ar-SA" dirty="0"/>
              <a:t>والحصبة الالمانية مثل مرض فيروس نتشر بطريقة مباشرة في الهواء سائل من حلق مريض بالحصبة الالمانيه بواسطة المندرة لكن من المحتمل أن يعدي الناس القابلون للعدوى في تلك الغرفة وعلى ذلك فإن الاستنشاق العارض لقطرات اللعاب المعدى هي الطريقة العادية التي يمرض بها الناس بالحصبة الالمانية وتحدث مثل هذه الطريقة في الانتشار بالرزاز حامل العدوى في الانفلوونزا أو البرد والجدري والمجدي والنكاف. </a:t>
            </a:r>
            <a:endParaRPr lang="en-US" dirty="0"/>
          </a:p>
          <a:p>
            <a:r>
              <a:rPr lang="ar-SA" dirty="0"/>
              <a:t>أما الامراض الفيروسية التي تنتشر بالحشرات فهي على نوعين تمثل الحشرة في نوع منها مجرد حامل للمرض من شخص لآخر أما النوع الآخر فإن الفيروس يتكاثر داخل الحشرة فلا تعمل الحشرة كناقل فحسب وأنما كعائل وسيط أيضاً. </a:t>
            </a:r>
            <a:endParaRPr lang="en-US" dirty="0"/>
          </a:p>
          <a:p>
            <a:r>
              <a:rPr lang="ar-SA" dirty="0"/>
              <a:t>ومما يزيد في تعقيد انتشار الامراض الفيروسية أن الفيروس المسئول في بعض الاحيان لا يبدأ بمهاجمة الانسان وأنماا بمهاجمة بعض الحيونات الاخرى ثم يوجه اهتمامه للانسان فيما </a:t>
            </a:r>
            <a:r>
              <a:rPr lang="ar-SA" dirty="0" smtClean="0"/>
              <a:t>بعد</a:t>
            </a:r>
          </a:p>
          <a:p>
            <a:endParaRPr lang="en-US" dirty="0"/>
          </a:p>
          <a:p>
            <a:pPr latinLnBrk="1"/>
            <a:endParaRPr lang="en-US" dirty="0"/>
          </a:p>
          <a:p>
            <a:endParaRPr lang="ar-SA" dirty="0"/>
          </a:p>
        </p:txBody>
      </p:sp>
    </p:spTree>
    <p:extLst>
      <p:ext uri="{BB962C8B-B14F-4D97-AF65-F5344CB8AC3E}">
        <p14:creationId xmlns:p14="http://schemas.microsoft.com/office/powerpoint/2010/main" val="4271021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p:cNvSpPr txBox="1"/>
          <p:nvPr/>
        </p:nvSpPr>
        <p:spPr>
          <a:xfrm>
            <a:off x="143508" y="188640"/>
            <a:ext cx="8856984" cy="5909310"/>
          </a:xfrm>
          <a:prstGeom prst="rect">
            <a:avLst/>
          </a:prstGeom>
          <a:noFill/>
        </p:spPr>
        <p:txBody>
          <a:bodyPr wrap="square" rtlCol="1">
            <a:spAutoFit/>
          </a:bodyPr>
          <a:lstStyle/>
          <a:p>
            <a:pPr latinLnBrk="1"/>
            <a:r>
              <a:rPr lang="ar-SA" b="1" dirty="0"/>
              <a:t>ب-طرق انتشار المرض: </a:t>
            </a:r>
          </a:p>
          <a:p>
            <a:r>
              <a:rPr lang="ar-SA" dirty="0" smtClean="0"/>
              <a:t>كانت </a:t>
            </a:r>
            <a:r>
              <a:rPr lang="ar-SA" dirty="0"/>
              <a:t>انتشار الامراض مسألة اهمت هيروفيوس وقال أن الامراض تنتشر بواسطة جزئيات دقيقة حية يحملها شخص إلى آخر اللوازم وأعنى بها الملابس والاشياء التي يتداولها أناس كثيرون مثل ادوات الطعام والشراب وأمتعة المنزل. وقد كانتب الدراسة الشاملة لامراض المناطق الحارة التي بدأت في عقود السنين الاولى من هذا القرن مثمرة بنوع خاص في كشف وسائل جديدة في منع انتشار الامراض. </a:t>
            </a:r>
            <a:endParaRPr lang="en-US" dirty="0"/>
          </a:p>
          <a:p>
            <a:r>
              <a:rPr lang="ar-SA" b="1" dirty="0"/>
              <a:t>1- انتشار الملاريا:</a:t>
            </a:r>
            <a:endParaRPr lang="en-US" b="1" dirty="0"/>
          </a:p>
          <a:p>
            <a:r>
              <a:rPr lang="ar-SA" dirty="0"/>
              <a:t>كان أول عون على حل لغز الملاريا اكتشاف جرثومة في دم المريض بالملاريا وأخذت تجرى عدة دراسات عديدة وأبحاث عن مرض الملاريا.</a:t>
            </a:r>
            <a:endParaRPr lang="en-US" dirty="0"/>
          </a:p>
          <a:p>
            <a:r>
              <a:rPr lang="ar-SA" b="1" dirty="0"/>
              <a:t>2- انتشار الامراض الفيروسية:</a:t>
            </a:r>
            <a:endParaRPr lang="en-US" b="1" dirty="0"/>
          </a:p>
          <a:p>
            <a:r>
              <a:rPr lang="ar-SA" dirty="0"/>
              <a:t>لقد وجد أن الامراض التي تسببها الفيروسات تنتشر بطريقة أما مباشرة شخص لآخر أو بطريقة غير مباشرة فلو رش في الهواء سائل من حلق المريض بالحصبة الالمانية بواسطة المندرة لكان من المحتمل أن يعدي الناس القابلون للعدوى.</a:t>
            </a:r>
            <a:endParaRPr lang="en-US" dirty="0"/>
          </a:p>
          <a:p>
            <a:r>
              <a:rPr lang="ar-SA" b="1" dirty="0"/>
              <a:t>3- انتشار الحمى الصفرء:</a:t>
            </a:r>
            <a:endParaRPr lang="en-US" b="1" dirty="0"/>
          </a:p>
          <a:p>
            <a:r>
              <a:rPr lang="ar-SA" dirty="0"/>
              <a:t>أغلب الظن أن الحمى الصفراء بدأت في أفريقيا ثم انتشرت بعد ذلك في الامريكتين وجنوب أوروبا عن طريق تجارة الرقيق يبدأ المرض بارتفاع مفاجىئ في درجة الحرارة ونوبات من القشعريرة وقداع وبعد بضعة أيام يصبح المريض مصفرا ثم يتقياً دما قاتما ولد كان المريض عادة يموت بين ستة وثمانية أيام ظهورها فإذا لم يمت في تلك الفترة شفى واصبح محصنا ضد الاصابات الاخرى.</a:t>
            </a:r>
            <a:endParaRPr lang="en-US" dirty="0"/>
          </a:p>
          <a:p>
            <a:r>
              <a:rPr lang="ar-SA" b="1" dirty="0"/>
              <a:t>4- انتشار الامراض الطفيلية:</a:t>
            </a:r>
            <a:endParaRPr lang="en-US" b="1" dirty="0"/>
          </a:p>
          <a:p>
            <a:r>
              <a:rPr lang="ar-SA" dirty="0"/>
              <a:t>أن دورة الحوادث التي تقع في بعض الامراض الطفيلية اعقد من تلك التي توجد في امراض الفيروسات ويوضح هذا احسن توضيح مرض البلهارسيا وهو مرض تنقله دودة مفرطحة تعيش في انهار افريقيا والعلامة الرئيسية لهذا المرض الافريقي الواسع. </a:t>
            </a:r>
            <a:endParaRPr lang="en-US" dirty="0"/>
          </a:p>
          <a:p>
            <a:endParaRPr lang="ar-SA" dirty="0"/>
          </a:p>
        </p:txBody>
      </p:sp>
    </p:spTree>
    <p:extLst>
      <p:ext uri="{BB962C8B-B14F-4D97-AF65-F5344CB8AC3E}">
        <p14:creationId xmlns:p14="http://schemas.microsoft.com/office/powerpoint/2010/main" val="322443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dnoy_\Desktop\بحث علم احتماع الطبي\صور\images-2.jpe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49"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7504" y="332656"/>
            <a:ext cx="8856984" cy="3139321"/>
          </a:xfrm>
          <a:prstGeom prst="rect">
            <a:avLst/>
          </a:prstGeom>
          <a:noFill/>
        </p:spPr>
        <p:txBody>
          <a:bodyPr wrap="square" rtlCol="1">
            <a:spAutoFit/>
          </a:bodyPr>
          <a:lstStyle/>
          <a:p>
            <a:r>
              <a:rPr lang="ar-SA" b="1" u="sng" dirty="0"/>
              <a:t>مصادر وطرق انتقال العدوى</a:t>
            </a:r>
            <a:r>
              <a:rPr lang="ar-SA" b="1" u="sng" dirty="0" smtClean="0"/>
              <a:t>:</a:t>
            </a:r>
          </a:p>
          <a:p>
            <a:endParaRPr lang="en-US" b="1" u="sng" dirty="0"/>
          </a:p>
          <a:p>
            <a:r>
              <a:rPr lang="ar-SA" b="1" dirty="0"/>
              <a:t>1-مصادر بشرية:</a:t>
            </a:r>
            <a:endParaRPr lang="en-US" b="1" dirty="0"/>
          </a:p>
          <a:p>
            <a:r>
              <a:rPr lang="ar-SA" dirty="0"/>
              <a:t>أ-المريض في فترة الحصانة أو خلال هذا العملية أو مرحلة التحصين والنقاهة من العدوى.</a:t>
            </a:r>
            <a:endParaRPr lang="en-US" dirty="0"/>
          </a:p>
          <a:p>
            <a:r>
              <a:rPr lang="ar-SA" dirty="0"/>
              <a:t>ب-الحاملين الاصحاء هم الافراد في حالة صحية جيدة أي الذين يتسترون على المكيروبات كالفطريات أن الحاملين في فترة النقاهة عن الافراد الذين يعملون على تسكين العضو السببي في بعض الاحيان</a:t>
            </a:r>
            <a:r>
              <a:rPr lang="ar-SA" dirty="0" smtClean="0"/>
              <a:t>.</a:t>
            </a:r>
          </a:p>
          <a:p>
            <a:endParaRPr lang="en-US" dirty="0"/>
          </a:p>
          <a:p>
            <a:r>
              <a:rPr lang="ar-SA" b="1" dirty="0"/>
              <a:t>2- التجمعات الحيوانية: </a:t>
            </a:r>
            <a:endParaRPr lang="en-US" b="1" dirty="0"/>
          </a:p>
          <a:p>
            <a:r>
              <a:rPr lang="ar-SA" dirty="0"/>
              <a:t>تؤثر أمراض الحيونات بالتأكيد على الانسان وقد يتم التحكم فيها أو استعادها بواسطة الاجراءات التي تمنع عدوى الانسان من هذه الحيونات مثل: تدرن الرئة البقري وبعض هذه الامراض توصف على أنه فيها يدخل المكيروب إلى الجسم من خلال وسائل وطرف حيوانية </a:t>
            </a:r>
            <a:r>
              <a:rPr lang="ar-SA" dirty="0" smtClean="0"/>
              <a:t>متعددة.</a:t>
            </a:r>
            <a:endParaRPr lang="en-US" dirty="0"/>
          </a:p>
        </p:txBody>
      </p:sp>
    </p:spTree>
    <p:extLst>
      <p:ext uri="{BB962C8B-B14F-4D97-AF65-F5344CB8AC3E}">
        <p14:creationId xmlns:p14="http://schemas.microsoft.com/office/powerpoint/2010/main" val="1533151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21501"/>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a:off x="107504" y="116632"/>
            <a:ext cx="8928992" cy="6494085"/>
          </a:xfrm>
          <a:prstGeom prst="rect">
            <a:avLst/>
          </a:prstGeom>
          <a:noFill/>
        </p:spPr>
        <p:txBody>
          <a:bodyPr wrap="square" rtlCol="1">
            <a:spAutoFit/>
          </a:bodyPr>
          <a:lstStyle/>
          <a:p>
            <a:r>
              <a:rPr lang="ar-SA" sz="2000" b="1" u="sng" dirty="0"/>
              <a:t>خامساً: وسائل الوقاية والعلاج من الامراض:</a:t>
            </a:r>
            <a:endParaRPr lang="en-US" sz="2000" b="1" u="sng" dirty="0"/>
          </a:p>
          <a:p>
            <a:r>
              <a:rPr lang="ar-SA" dirty="0"/>
              <a:t>يمكن تحقيق الصحة للفرد والمجتمع باجراءات صحيحة، جرى المفهوم عللى االحديث على تسميتها بالاجراءات الوقائية بمعنى أنها تعمل على الوقاية من المرض أو مضاعفاته الصحية أو مضاعفاته الانتاجية ويمكن تقسيم هذه الاجراءات أو الخدمات إلى أربعة مستويات وقائية وهذه الاجراءات هي:</a:t>
            </a:r>
          </a:p>
          <a:p>
            <a:endParaRPr lang="en-US" dirty="0"/>
          </a:p>
          <a:p>
            <a:r>
              <a:rPr lang="ar-SA" dirty="0"/>
              <a:t>أ-إجراءات ترقية الصحة وتقويتها(الوقاية العامة):</a:t>
            </a:r>
            <a:endParaRPr lang="en-US" dirty="0"/>
          </a:p>
          <a:p>
            <a:r>
              <a:rPr lang="ar-SA" dirty="0"/>
              <a:t>وهي اجراءات وقائية غير مباشرة تهدف إلى المباعدة بين العوامل المسببات المباشرة للمرض وبين الانسان العائل في ظل بيئة صحية سليمة، ومن تلك الاجراءات خدمات التغذية، التربية الصحية والجسمية خدمات رعاية الامومة والطفولة وتحقيق الظروف الملائمة للتكيف النفسي السليم.</a:t>
            </a:r>
          </a:p>
          <a:p>
            <a:endParaRPr lang="en-US" dirty="0"/>
          </a:p>
          <a:p>
            <a:r>
              <a:rPr lang="ar-SA" dirty="0"/>
              <a:t>ب- اجراءات الوفاية النوعية: </a:t>
            </a:r>
            <a:endParaRPr lang="en-US" dirty="0"/>
          </a:p>
          <a:p>
            <a:r>
              <a:rPr lang="ar-SA" dirty="0"/>
              <a:t>وهي الوقاية من مرض معين قبل أن يحدث وذلك بالحيلولة بين المسبب النوع والانساني العائل، فإذا اتخذت اجراءات وقائية نوعية وقد توجه تلك الاجراءات نحو المسببات النوعية مثل غلي اللبن، تصريف الفضلات ودفن المواد المشعة وقد توجه نحو الانسان العائل مثل التطعيم.</a:t>
            </a:r>
          </a:p>
          <a:p>
            <a:endParaRPr lang="en-US" dirty="0"/>
          </a:p>
          <a:p>
            <a:r>
              <a:rPr lang="ar-SA" dirty="0"/>
              <a:t>ج- الاكتشاف المبكر والعلاج الفوري للحالات المرضية:</a:t>
            </a:r>
            <a:endParaRPr lang="en-US" dirty="0"/>
          </a:p>
          <a:p>
            <a:r>
              <a:rPr lang="ar-SA" dirty="0"/>
              <a:t>وهي الاجراءات التي تتخذ لاكتشاف الحالات المرضية مبكرا في وقت غالبا يكون غير معروف للمصابين بها أو لمن حولهم، وفي هذه الحالة يساعد على الوقاية من المضاعفات في المريض أو انتشار المرض إذا كان معدياً.</a:t>
            </a:r>
            <a:endParaRPr lang="en-US" dirty="0"/>
          </a:p>
          <a:p>
            <a:r>
              <a:rPr lang="ar-SA" dirty="0"/>
              <a:t>علاج المرضى: </a:t>
            </a:r>
            <a:endParaRPr lang="en-US" dirty="0"/>
          </a:p>
          <a:p>
            <a:r>
              <a:rPr lang="ar-SA" dirty="0"/>
              <a:t>وتشمل الاجراءات العلاجية للحالات المرضية الظاهرية التي تقدمت بنفسها الوحدات العلاجية ويهدف العلاج إلى الحد من المضاعفات أو العجز المرضى استكمال الشفاء، وبهذا المفهوم تعتبر هذه الاجراءات وقائية لوقاية المريض من مضاعفات ومن العجز وكذلك وقاية المجتمع من انتشار المرض بين افرادة.</a:t>
            </a:r>
            <a:endParaRPr lang="en-US" dirty="0"/>
          </a:p>
          <a:p>
            <a:endParaRPr lang="ar-SA" dirty="0"/>
          </a:p>
        </p:txBody>
      </p:sp>
    </p:spTree>
    <p:extLst>
      <p:ext uri="{BB962C8B-B14F-4D97-AF65-F5344CB8AC3E}">
        <p14:creationId xmlns:p14="http://schemas.microsoft.com/office/powerpoint/2010/main" val="2814493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448" y="-747464"/>
            <a:ext cx="9140551" cy="74888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a:off x="181235" y="-603448"/>
            <a:ext cx="8784976" cy="7848302"/>
          </a:xfrm>
          <a:prstGeom prst="rect">
            <a:avLst/>
          </a:prstGeom>
          <a:noFill/>
        </p:spPr>
        <p:txBody>
          <a:bodyPr wrap="square" rtlCol="1">
            <a:spAutoFit/>
          </a:bodyPr>
          <a:lstStyle/>
          <a:p>
            <a:r>
              <a:rPr lang="ar-SA" sz="2000" b="1" u="sng" dirty="0"/>
              <a:t>المراجع:</a:t>
            </a:r>
            <a:endParaRPr lang="en-US" sz="2000" b="1" u="sng" dirty="0"/>
          </a:p>
          <a:p>
            <a:r>
              <a:rPr lang="ar-SA" dirty="0" smtClean="0"/>
              <a:t>-الدكتور </a:t>
            </a:r>
            <a:r>
              <a:rPr lang="ar-SA" dirty="0"/>
              <a:t>محمد علي محمد، دكتور علي عبد الرازق، دكتورة سناء الخوالي،دكتورة سامية محمد جابر،دراسات في علم الاجتماع الطبي،دار المعرفة الجامعية- اسكندرية ،1989.</a:t>
            </a:r>
            <a:endParaRPr lang="en-US" dirty="0"/>
          </a:p>
          <a:p>
            <a:r>
              <a:rPr lang="ar-SA" dirty="0" smtClean="0"/>
              <a:t>-الدكتورإحسان </a:t>
            </a:r>
            <a:r>
              <a:rPr lang="ar-SA" dirty="0"/>
              <a:t>محمد الحسن،علم الاجتماع الطبي،دار وائل للنشر،2010</a:t>
            </a:r>
            <a:endParaRPr lang="en-US" dirty="0"/>
          </a:p>
          <a:p>
            <a:r>
              <a:rPr lang="ar-SA" dirty="0" smtClean="0"/>
              <a:t>-كنث </a:t>
            </a:r>
            <a:r>
              <a:rPr lang="ar-SA" dirty="0"/>
              <a:t>ودكر، مرض وأطباء، ترجمه د/عزت عبدالرحمن شعلان،دار التعاون للنشر،القاهرة،1960.</a:t>
            </a:r>
            <a:endParaRPr lang="en-US" dirty="0"/>
          </a:p>
          <a:p>
            <a:r>
              <a:rPr lang="ar-SA" dirty="0" smtClean="0"/>
              <a:t>-ابراهيم </a:t>
            </a:r>
            <a:r>
              <a:rPr lang="ar-SA" dirty="0"/>
              <a:t>المليجي، الرعاية الطبية والتأهلية، المكتب الجامعي الحديث، اسكندرية،1991.</a:t>
            </a:r>
            <a:endParaRPr lang="en-US" dirty="0"/>
          </a:p>
          <a:p>
            <a:r>
              <a:rPr lang="ar-SA" dirty="0" smtClean="0"/>
              <a:t>-محمد </a:t>
            </a:r>
            <a:r>
              <a:rPr lang="ar-SA" dirty="0"/>
              <a:t>لبيب إبراهيم، صحة المجتمع، دار نهر النيل،الغربية،1987.</a:t>
            </a:r>
            <a:endParaRPr lang="en-US" dirty="0"/>
          </a:p>
          <a:p>
            <a:r>
              <a:rPr lang="ar-SA" dirty="0" smtClean="0"/>
              <a:t>-فووزي </a:t>
            </a:r>
            <a:r>
              <a:rPr lang="ar-SA" dirty="0"/>
              <a:t>علي جاد الله،الصحة العامة والرعاية الصحية،</a:t>
            </a:r>
            <a:endParaRPr lang="en-US" dirty="0"/>
          </a:p>
          <a:p>
            <a:r>
              <a:rPr lang="ar-SA" dirty="0" smtClean="0"/>
              <a:t>-محمد </a:t>
            </a:r>
            <a:r>
              <a:rPr lang="ar-SA" dirty="0"/>
              <a:t>درويش البرجي، الصحة النفسية وعلم النفس الاجتماعي والتبية الصحية،1988.</a:t>
            </a:r>
            <a:endParaRPr lang="en-US" dirty="0"/>
          </a:p>
          <a:p>
            <a:r>
              <a:rPr lang="ar-SA" dirty="0" smtClean="0"/>
              <a:t>-الدليل </a:t>
            </a:r>
            <a:r>
              <a:rPr lang="ar-SA" dirty="0"/>
              <a:t>الصحي للاسرة، منطمة الصحة العالمية، الجمعية المصرية للنشر والمعرفة والثقافة العالمية،1991.</a:t>
            </a:r>
            <a:endParaRPr lang="en-US" dirty="0"/>
          </a:p>
          <a:p>
            <a:r>
              <a:rPr lang="ar-SA" dirty="0" smtClean="0"/>
              <a:t>-عبد </a:t>
            </a:r>
            <a:r>
              <a:rPr lang="ar-SA" dirty="0"/>
              <a:t>العزيز شرف، البيئة وصحة الانسان في الجغرافيا الطبية،</a:t>
            </a:r>
            <a:endParaRPr lang="en-US" dirty="0"/>
          </a:p>
          <a:p>
            <a:r>
              <a:rPr lang="ar-SA" dirty="0" smtClean="0"/>
              <a:t>-ليلى </a:t>
            </a:r>
            <a:r>
              <a:rPr lang="ar-SA" dirty="0"/>
              <a:t>حسن وآخرون، صحة المجتمع، القاهرة، 1983.</a:t>
            </a:r>
            <a:endParaRPr lang="en-US" dirty="0"/>
          </a:p>
          <a:p>
            <a:r>
              <a:rPr lang="ar-SA" dirty="0" smtClean="0"/>
              <a:t>-حسن </a:t>
            </a:r>
            <a:r>
              <a:rPr lang="ar-SA" dirty="0"/>
              <a:t>عبد السلام، الغذاء والصحة، دار القومية للطباقة والنشر،و1976.</a:t>
            </a:r>
            <a:endParaRPr lang="en-US" dirty="0"/>
          </a:p>
          <a:p>
            <a:r>
              <a:rPr lang="ar-SA" dirty="0" smtClean="0"/>
              <a:t>-نادية </a:t>
            </a:r>
            <a:r>
              <a:rPr lang="ar-SA" dirty="0"/>
              <a:t>محمد السيد عمر، علم الاجتماع الطبي، دار المعرفة الجامعية،</a:t>
            </a:r>
            <a:endParaRPr lang="en-US" dirty="0"/>
          </a:p>
          <a:p>
            <a:r>
              <a:rPr lang="ar-SA" dirty="0" smtClean="0"/>
              <a:t>-اقبال </a:t>
            </a:r>
            <a:r>
              <a:rPr lang="ar-SA" dirty="0"/>
              <a:t>بشير واقبال مخلوف، الرعاية الطبية والصحية،الاسكندرية،1980.</a:t>
            </a:r>
            <a:endParaRPr lang="en-US" dirty="0"/>
          </a:p>
          <a:p>
            <a:r>
              <a:rPr lang="ar-SA" b="1" u="sng" dirty="0"/>
              <a:t>المصادر:</a:t>
            </a:r>
            <a:endParaRPr lang="en-US" b="1" u="sng" dirty="0"/>
          </a:p>
          <a:p>
            <a:r>
              <a:rPr lang="en-US" dirty="0"/>
              <a:t>William </a:t>
            </a:r>
            <a:r>
              <a:rPr lang="en-US" dirty="0" err="1"/>
              <a:t>C.Cockerham,op.cit</a:t>
            </a:r>
            <a:r>
              <a:rPr lang="en-US" dirty="0"/>
              <a:t>.</a:t>
            </a:r>
          </a:p>
          <a:p>
            <a:r>
              <a:rPr lang="en-US" dirty="0" err="1"/>
              <a:t>Janin</a:t>
            </a:r>
            <a:r>
              <a:rPr lang="en-US" dirty="0"/>
              <a:t> </a:t>
            </a:r>
            <a:r>
              <a:rPr lang="en-US" dirty="0" err="1"/>
              <a:t>Vansteenkiste,op.cit</a:t>
            </a:r>
            <a:r>
              <a:rPr lang="en-US" dirty="0"/>
              <a:t>.</a:t>
            </a:r>
          </a:p>
          <a:p>
            <a:r>
              <a:rPr lang="en-US" dirty="0"/>
              <a:t>Robert </a:t>
            </a:r>
            <a:r>
              <a:rPr lang="en-US" dirty="0" err="1"/>
              <a:t>K.Merton,op.cit</a:t>
            </a:r>
            <a:r>
              <a:rPr lang="en-US" dirty="0"/>
              <a:t>.</a:t>
            </a:r>
          </a:p>
          <a:p>
            <a:r>
              <a:rPr lang="en-US" dirty="0" err="1"/>
              <a:t>M.Robin</a:t>
            </a:r>
            <a:r>
              <a:rPr lang="en-US" dirty="0"/>
              <a:t> </a:t>
            </a:r>
            <a:r>
              <a:rPr lang="en-US" dirty="0" err="1"/>
              <a:t>Dimatea</a:t>
            </a:r>
            <a:r>
              <a:rPr lang="en-US" dirty="0"/>
              <a:t> and </a:t>
            </a:r>
            <a:r>
              <a:rPr lang="en-US" dirty="0" err="1"/>
              <a:t>others.Social</a:t>
            </a:r>
            <a:r>
              <a:rPr lang="en-US" dirty="0"/>
              <a:t> </a:t>
            </a:r>
            <a:r>
              <a:rPr lang="en-US" dirty="0" err="1"/>
              <a:t>Pssychology</a:t>
            </a:r>
            <a:r>
              <a:rPr lang="en-US" dirty="0"/>
              <a:t> and medicine </a:t>
            </a:r>
            <a:r>
              <a:rPr lang="en-US" dirty="0" err="1"/>
              <a:t>Oleges</a:t>
            </a:r>
            <a:r>
              <a:rPr lang="en-US" dirty="0"/>
              <a:t> </a:t>
            </a:r>
            <a:r>
              <a:rPr lang="en-US" dirty="0" err="1"/>
              <a:t>chlager</a:t>
            </a:r>
            <a:r>
              <a:rPr lang="en-US" dirty="0"/>
              <a:t> </a:t>
            </a:r>
            <a:r>
              <a:rPr lang="en-US" dirty="0" err="1"/>
              <a:t>ounnn</a:t>
            </a:r>
            <a:r>
              <a:rPr lang="en-US" dirty="0"/>
              <a:t> and </a:t>
            </a:r>
            <a:r>
              <a:rPr lang="en-US" dirty="0" err="1"/>
              <a:t>Hain</a:t>
            </a:r>
            <a:r>
              <a:rPr lang="en-US" dirty="0"/>
              <a:t> publishers,inc,California,1982.</a:t>
            </a:r>
          </a:p>
          <a:p>
            <a:r>
              <a:rPr lang="en-US" dirty="0"/>
              <a:t>Stanley </a:t>
            </a:r>
            <a:r>
              <a:rPr lang="en-US" dirty="0" err="1"/>
              <a:t>Dayislson</a:t>
            </a:r>
            <a:r>
              <a:rPr lang="en-US" dirty="0"/>
              <a:t> and </a:t>
            </a:r>
            <a:r>
              <a:rPr lang="en-US" dirty="0" err="1"/>
              <a:t>athers,The</a:t>
            </a:r>
            <a:r>
              <a:rPr lang="en-US" dirty="0"/>
              <a:t> principles and practice of inedicine,London,1987.</a:t>
            </a:r>
          </a:p>
          <a:p>
            <a:r>
              <a:rPr lang="en-US" dirty="0"/>
              <a:t>Stuart J. </a:t>
            </a:r>
            <a:r>
              <a:rPr lang="en-US" dirty="0" err="1"/>
              <a:t>Cohen,New</a:t>
            </a:r>
            <a:r>
              <a:rPr lang="en-US" dirty="0"/>
              <a:t> Directions in patient </a:t>
            </a:r>
            <a:r>
              <a:rPr lang="en-US" dirty="0" err="1"/>
              <a:t>compliance.op.cit</a:t>
            </a:r>
            <a:r>
              <a:rPr lang="en-US" dirty="0"/>
              <a:t>.</a:t>
            </a:r>
          </a:p>
          <a:p>
            <a:r>
              <a:rPr lang="en-US" dirty="0"/>
              <a:t>Donald I. </a:t>
            </a:r>
            <a:r>
              <a:rPr lang="en-US" dirty="0" err="1"/>
              <a:t>Patick</a:t>
            </a:r>
            <a:r>
              <a:rPr lang="en-US" dirty="0"/>
              <a:t> and other, Sociology as applied to </a:t>
            </a:r>
            <a:r>
              <a:rPr lang="en-US" dirty="0" err="1"/>
              <a:t>mmedicine,op.cit</a:t>
            </a:r>
            <a:r>
              <a:rPr lang="en-US" dirty="0"/>
              <a:t>.</a:t>
            </a:r>
          </a:p>
          <a:p>
            <a:r>
              <a:rPr lang="en-US" dirty="0"/>
              <a:t>Peter Wright other, The problems of medical </a:t>
            </a:r>
            <a:r>
              <a:rPr lang="en-US" dirty="0" err="1"/>
              <a:t>knowledge,Edimburgh</a:t>
            </a:r>
            <a:r>
              <a:rPr lang="en-US" dirty="0"/>
              <a:t> University Press, London,1982.</a:t>
            </a:r>
          </a:p>
          <a:p>
            <a:r>
              <a:rPr lang="en-US" dirty="0"/>
              <a:t> </a:t>
            </a:r>
          </a:p>
          <a:p>
            <a:endParaRPr lang="ar-SA" dirty="0"/>
          </a:p>
        </p:txBody>
      </p:sp>
    </p:spTree>
    <p:extLst>
      <p:ext uri="{BB962C8B-B14F-4D97-AF65-F5344CB8AC3E}">
        <p14:creationId xmlns:p14="http://schemas.microsoft.com/office/powerpoint/2010/main" val="3383783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2076</TotalTime>
  <Words>2145</Words>
  <Application>Microsoft Office PowerPoint</Application>
  <PresentationFormat>On-screen Show (4:3)</PresentationFormat>
  <Paragraphs>175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dnoy_ak_2010@live.com</dc:creator>
  <cp:lastModifiedBy>dnoy_ak_2010@live.com</cp:lastModifiedBy>
  <cp:revision>35</cp:revision>
  <dcterms:created xsi:type="dcterms:W3CDTF">2014-11-09T18:43:16Z</dcterms:created>
  <dcterms:modified xsi:type="dcterms:W3CDTF">2014-11-17T16:11:55Z</dcterms:modified>
</cp:coreProperties>
</file>