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46"/>
  </p:notesMasterIdLst>
  <p:sldIdLst>
    <p:sldId id="298" r:id="rId2"/>
    <p:sldId id="299" r:id="rId3"/>
    <p:sldId id="300" r:id="rId4"/>
    <p:sldId id="257" r:id="rId5"/>
    <p:sldId id="287" r:id="rId6"/>
    <p:sldId id="288" r:id="rId7"/>
    <p:sldId id="289" r:id="rId8"/>
    <p:sldId id="290" r:id="rId9"/>
    <p:sldId id="291" r:id="rId10"/>
    <p:sldId id="292" r:id="rId11"/>
    <p:sldId id="293" r:id="rId12"/>
    <p:sldId id="294" r:id="rId13"/>
    <p:sldId id="295" r:id="rId14"/>
    <p:sldId id="296" r:id="rId15"/>
    <p:sldId id="297" r:id="rId16"/>
    <p:sldId id="258" r:id="rId17"/>
    <p:sldId id="259" r:id="rId18"/>
    <p:sldId id="260" r:id="rId19"/>
    <p:sldId id="261" r:id="rId20"/>
    <p:sldId id="262" r:id="rId21"/>
    <p:sldId id="263" r:id="rId22"/>
    <p:sldId id="264" r:id="rId23"/>
    <p:sldId id="265" r:id="rId24"/>
    <p:sldId id="266" r:id="rId25"/>
    <p:sldId id="267" r:id="rId26"/>
    <p:sldId id="268" r:id="rId27"/>
    <p:sldId id="269" r:id="rId28"/>
    <p:sldId id="286" r:id="rId29"/>
    <p:sldId id="285" r:id="rId30"/>
    <p:sldId id="284" r:id="rId31"/>
    <p:sldId id="283" r:id="rId32"/>
    <p:sldId id="282" r:id="rId33"/>
    <p:sldId id="281" r:id="rId34"/>
    <p:sldId id="280" r:id="rId35"/>
    <p:sldId id="279" r:id="rId36"/>
    <p:sldId id="278" r:id="rId37"/>
    <p:sldId id="277" r:id="rId38"/>
    <p:sldId id="276" r:id="rId39"/>
    <p:sldId id="275" r:id="rId40"/>
    <p:sldId id="274" r:id="rId41"/>
    <p:sldId id="273" r:id="rId42"/>
    <p:sldId id="272" r:id="rId43"/>
    <p:sldId id="271" r:id="rId44"/>
    <p:sldId id="270" r:id="rId4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79" d="100"/>
          <a:sy n="79" d="100"/>
        </p:scale>
        <p:origin x="-1116"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7627FC4F-0203-4894-B5D3-6E445C29B3FC}" type="datetimeFigureOut">
              <a:rPr lang="ar-SA" smtClean="0"/>
              <a:t>18/01/35</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B7CDFD7C-BD0E-404E-9509-DB95294543BF}" type="slidenum">
              <a:rPr lang="ar-SA" smtClean="0"/>
              <a:t>‹#›</a:t>
            </a:fld>
            <a:endParaRPr lang="ar-SA"/>
          </a:p>
        </p:txBody>
      </p:sp>
    </p:spTree>
    <p:extLst>
      <p:ext uri="{BB962C8B-B14F-4D97-AF65-F5344CB8AC3E}">
        <p14:creationId xmlns:p14="http://schemas.microsoft.com/office/powerpoint/2010/main" val="1764222805"/>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1999AA81-A3A7-4F2E-BED2-81F80425FCDF}" type="slidenum">
              <a:rPr lang="ar-SA" smtClean="0"/>
              <a:t>1</a:t>
            </a:fld>
            <a:endParaRPr lang="ar-SA"/>
          </a:p>
        </p:txBody>
      </p:sp>
    </p:spTree>
    <p:extLst>
      <p:ext uri="{BB962C8B-B14F-4D97-AF65-F5344CB8AC3E}">
        <p14:creationId xmlns:p14="http://schemas.microsoft.com/office/powerpoint/2010/main" val="301933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1999AA81-A3A7-4F2E-BED2-81F80425FCDF}" type="slidenum">
              <a:rPr lang="ar-SA" smtClean="0"/>
              <a:t>2</a:t>
            </a:fld>
            <a:endParaRPr lang="ar-SA"/>
          </a:p>
        </p:txBody>
      </p:sp>
    </p:spTree>
    <p:extLst>
      <p:ext uri="{BB962C8B-B14F-4D97-AF65-F5344CB8AC3E}">
        <p14:creationId xmlns:p14="http://schemas.microsoft.com/office/powerpoint/2010/main" val="38293065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1999AA81-A3A7-4F2E-BED2-81F80425FCDF}" type="slidenum">
              <a:rPr lang="ar-SA" smtClean="0"/>
              <a:t>3</a:t>
            </a:fld>
            <a:endParaRPr lang="ar-SA"/>
          </a:p>
        </p:txBody>
      </p:sp>
    </p:spTree>
    <p:extLst>
      <p:ext uri="{BB962C8B-B14F-4D97-AF65-F5344CB8AC3E}">
        <p14:creationId xmlns:p14="http://schemas.microsoft.com/office/powerpoint/2010/main" val="19377575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lvl1pPr>
              <a:defRPr/>
            </a:lvl1pPr>
          </a:lstStyle>
          <a:p>
            <a:pPr>
              <a:defRPr/>
            </a:pPr>
            <a:fld id="{26EDCE04-C21D-4330-AC9B-9808AABF3929}" type="datetimeFigureOut">
              <a:rPr lang="ar-SA">
                <a:solidFill>
                  <a:prstClr val="black">
                    <a:tint val="75000"/>
                  </a:prstClr>
                </a:solidFill>
              </a:rPr>
              <a:pPr>
                <a:defRPr/>
              </a:pPr>
              <a:t>18/01/35</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lvl1pPr>
              <a:defRPr/>
            </a:lvl1pPr>
          </a:lstStyle>
          <a:p>
            <a:pPr>
              <a:defRPr/>
            </a:pPr>
            <a:fld id="{324AF7F3-E6A8-437D-BE11-427C4E685E11}"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29545061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pPr>
              <a:defRPr/>
            </a:pPr>
            <a:fld id="{0DAE4649-BEC9-44F1-9A2F-4B7968524507}" type="datetimeFigureOut">
              <a:rPr lang="ar-SA">
                <a:solidFill>
                  <a:prstClr val="black">
                    <a:tint val="75000"/>
                  </a:prstClr>
                </a:solidFill>
              </a:rPr>
              <a:pPr>
                <a:defRPr/>
              </a:pPr>
              <a:t>18/01/35</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lvl1pPr>
              <a:defRPr/>
            </a:lvl1pPr>
          </a:lstStyle>
          <a:p>
            <a:pPr>
              <a:defRPr/>
            </a:pPr>
            <a:fld id="{FD1078A6-3C58-42DA-8BD5-7681B3764EE0}"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40326472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pPr>
              <a:defRPr/>
            </a:pPr>
            <a:fld id="{EBF98F2D-4CE5-47A7-8D12-DF985383865C}" type="datetimeFigureOut">
              <a:rPr lang="ar-SA">
                <a:solidFill>
                  <a:prstClr val="black">
                    <a:tint val="75000"/>
                  </a:prstClr>
                </a:solidFill>
              </a:rPr>
              <a:pPr>
                <a:defRPr/>
              </a:pPr>
              <a:t>18/01/35</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lvl1pPr>
              <a:defRPr/>
            </a:lvl1pPr>
          </a:lstStyle>
          <a:p>
            <a:pPr>
              <a:defRPr/>
            </a:pPr>
            <a:fld id="{79F1074A-1462-455A-8454-37811EE0FE12}"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21643396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3"/>
          <p:cNvSpPr>
            <a:spLocks noGrp="1"/>
          </p:cNvSpPr>
          <p:nvPr>
            <p:ph type="dt" sz="half" idx="10"/>
          </p:nvPr>
        </p:nvSpPr>
        <p:spPr/>
        <p:txBody>
          <a:bodyPr/>
          <a:lstStyle>
            <a:lvl1pPr>
              <a:defRPr/>
            </a:lvl1pPr>
          </a:lstStyle>
          <a:p>
            <a:pPr>
              <a:defRPr/>
            </a:pPr>
            <a:fld id="{879E5232-9999-4E8E-A0DA-6D4F98A1F014}" type="datetimeFigureOut">
              <a:rPr lang="ar-SA">
                <a:solidFill>
                  <a:prstClr val="black">
                    <a:tint val="75000"/>
                  </a:prstClr>
                </a:solidFill>
              </a:rPr>
              <a:pPr>
                <a:defRPr/>
              </a:pPr>
              <a:t>18/01/35</a:t>
            </a:fld>
            <a:endParaRPr lang="ar-SA">
              <a:solidFill>
                <a:prstClr val="black">
                  <a:tint val="75000"/>
                </a:prstClr>
              </a:solidFill>
            </a:endParaRPr>
          </a:p>
        </p:txBody>
      </p:sp>
      <p:sp>
        <p:nvSpPr>
          <p:cNvPr id="6"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7" name="عنصر نائب لرقم الشريحة 5"/>
          <p:cNvSpPr>
            <a:spLocks noGrp="1"/>
          </p:cNvSpPr>
          <p:nvPr>
            <p:ph type="sldNum" sz="quarter" idx="12"/>
          </p:nvPr>
        </p:nvSpPr>
        <p:spPr/>
        <p:txBody>
          <a:bodyPr/>
          <a:lstStyle>
            <a:lvl1pPr>
              <a:defRPr/>
            </a:lvl1pPr>
          </a:lstStyle>
          <a:p>
            <a:pPr>
              <a:defRPr/>
            </a:pPr>
            <a:fld id="{C7C95C13-80EB-4BDE-B70B-AEC137AB93D8}"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23788700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3"/>
          <p:cNvSpPr>
            <a:spLocks noGrp="1"/>
          </p:cNvSpPr>
          <p:nvPr>
            <p:ph type="dt" sz="half" idx="10"/>
          </p:nvPr>
        </p:nvSpPr>
        <p:spPr/>
        <p:txBody>
          <a:bodyPr/>
          <a:lstStyle>
            <a:lvl1pPr>
              <a:defRPr/>
            </a:lvl1pPr>
          </a:lstStyle>
          <a:p>
            <a:pPr>
              <a:defRPr/>
            </a:pPr>
            <a:fld id="{ED8516C1-5BB3-4DF1-9A02-8E36D2FD69C6}" type="datetimeFigureOut">
              <a:rPr lang="ar-SA">
                <a:solidFill>
                  <a:prstClr val="black">
                    <a:tint val="75000"/>
                  </a:prstClr>
                </a:solidFill>
              </a:rPr>
              <a:pPr>
                <a:defRPr/>
              </a:pPr>
              <a:t>18/01/35</a:t>
            </a:fld>
            <a:endParaRPr lang="ar-SA">
              <a:solidFill>
                <a:prstClr val="black">
                  <a:tint val="75000"/>
                </a:prstClr>
              </a:solidFill>
            </a:endParaRPr>
          </a:p>
        </p:txBody>
      </p:sp>
      <p:sp>
        <p:nvSpPr>
          <p:cNvPr id="8"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9" name="عنصر نائب لرقم الشريحة 5"/>
          <p:cNvSpPr>
            <a:spLocks noGrp="1"/>
          </p:cNvSpPr>
          <p:nvPr>
            <p:ph type="sldNum" sz="quarter" idx="12"/>
          </p:nvPr>
        </p:nvSpPr>
        <p:spPr/>
        <p:txBody>
          <a:bodyPr/>
          <a:lstStyle>
            <a:lvl1pPr>
              <a:defRPr/>
            </a:lvl1pPr>
          </a:lstStyle>
          <a:p>
            <a:pPr>
              <a:defRPr/>
            </a:pPr>
            <a:fld id="{2195BEAD-9A89-4F3C-AAF5-6B3E148C6EBD}"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9602269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3"/>
          <p:cNvSpPr>
            <a:spLocks noGrp="1"/>
          </p:cNvSpPr>
          <p:nvPr>
            <p:ph type="dt" sz="half" idx="10"/>
          </p:nvPr>
        </p:nvSpPr>
        <p:spPr/>
        <p:txBody>
          <a:bodyPr/>
          <a:lstStyle>
            <a:lvl1pPr>
              <a:defRPr/>
            </a:lvl1pPr>
          </a:lstStyle>
          <a:p>
            <a:pPr>
              <a:defRPr/>
            </a:pPr>
            <a:fld id="{CBA9AD44-F8BD-4B5E-A755-BFBD353A8372}" type="datetimeFigureOut">
              <a:rPr lang="ar-SA">
                <a:solidFill>
                  <a:prstClr val="black">
                    <a:tint val="75000"/>
                  </a:prstClr>
                </a:solidFill>
              </a:rPr>
              <a:pPr>
                <a:defRPr/>
              </a:pPr>
              <a:t>18/01/35</a:t>
            </a:fld>
            <a:endParaRPr lang="ar-SA">
              <a:solidFill>
                <a:prstClr val="black">
                  <a:tint val="75000"/>
                </a:prstClr>
              </a:solidFill>
            </a:endParaRPr>
          </a:p>
        </p:txBody>
      </p:sp>
      <p:sp>
        <p:nvSpPr>
          <p:cNvPr id="4"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5" name="عنصر نائب لرقم الشريحة 5"/>
          <p:cNvSpPr>
            <a:spLocks noGrp="1"/>
          </p:cNvSpPr>
          <p:nvPr>
            <p:ph type="sldNum" sz="quarter" idx="12"/>
          </p:nvPr>
        </p:nvSpPr>
        <p:spPr/>
        <p:txBody>
          <a:bodyPr/>
          <a:lstStyle>
            <a:lvl1pPr>
              <a:defRPr/>
            </a:lvl1pPr>
          </a:lstStyle>
          <a:p>
            <a:pPr>
              <a:defRPr/>
            </a:pPr>
            <a:fld id="{9F285408-1E56-4012-A459-3FEDF14D8E4F}"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1992013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3"/>
          <p:cNvSpPr>
            <a:spLocks noGrp="1"/>
          </p:cNvSpPr>
          <p:nvPr>
            <p:ph type="dt" sz="half" idx="10"/>
          </p:nvPr>
        </p:nvSpPr>
        <p:spPr/>
        <p:txBody>
          <a:bodyPr/>
          <a:lstStyle>
            <a:lvl1pPr>
              <a:defRPr/>
            </a:lvl1pPr>
          </a:lstStyle>
          <a:p>
            <a:pPr>
              <a:defRPr/>
            </a:pPr>
            <a:fld id="{038C116F-F419-4BE5-B9A9-1099BB9CBDBB}" type="datetimeFigureOut">
              <a:rPr lang="ar-SA">
                <a:solidFill>
                  <a:prstClr val="black">
                    <a:tint val="75000"/>
                  </a:prstClr>
                </a:solidFill>
              </a:rPr>
              <a:pPr>
                <a:defRPr/>
              </a:pPr>
              <a:t>18/01/35</a:t>
            </a:fld>
            <a:endParaRPr lang="ar-SA">
              <a:solidFill>
                <a:prstClr val="black">
                  <a:tint val="75000"/>
                </a:prstClr>
              </a:solidFill>
            </a:endParaRPr>
          </a:p>
        </p:txBody>
      </p:sp>
      <p:sp>
        <p:nvSpPr>
          <p:cNvPr id="3"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4" name="عنصر نائب لرقم الشريحة 5"/>
          <p:cNvSpPr>
            <a:spLocks noGrp="1"/>
          </p:cNvSpPr>
          <p:nvPr>
            <p:ph type="sldNum" sz="quarter" idx="12"/>
          </p:nvPr>
        </p:nvSpPr>
        <p:spPr/>
        <p:txBody>
          <a:bodyPr/>
          <a:lstStyle>
            <a:lvl1pPr>
              <a:defRPr/>
            </a:lvl1pPr>
          </a:lstStyle>
          <a:p>
            <a:pPr>
              <a:defRPr/>
            </a:pPr>
            <a:fld id="{A6EC60A0-8E00-442E-A842-D912F093EF09}"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513175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3"/>
          <p:cNvSpPr>
            <a:spLocks noGrp="1"/>
          </p:cNvSpPr>
          <p:nvPr>
            <p:ph type="dt" sz="half" idx="10"/>
          </p:nvPr>
        </p:nvSpPr>
        <p:spPr/>
        <p:txBody>
          <a:bodyPr/>
          <a:lstStyle>
            <a:lvl1pPr>
              <a:defRPr/>
            </a:lvl1pPr>
          </a:lstStyle>
          <a:p>
            <a:pPr>
              <a:defRPr/>
            </a:pPr>
            <a:fld id="{24B73CDB-A684-46A1-B851-42B306DBDD82}" type="datetimeFigureOut">
              <a:rPr lang="ar-SA">
                <a:solidFill>
                  <a:prstClr val="black">
                    <a:tint val="75000"/>
                  </a:prstClr>
                </a:solidFill>
              </a:rPr>
              <a:pPr>
                <a:defRPr/>
              </a:pPr>
              <a:t>18/01/35</a:t>
            </a:fld>
            <a:endParaRPr lang="ar-SA">
              <a:solidFill>
                <a:prstClr val="black">
                  <a:tint val="75000"/>
                </a:prstClr>
              </a:solidFill>
            </a:endParaRPr>
          </a:p>
        </p:txBody>
      </p:sp>
      <p:sp>
        <p:nvSpPr>
          <p:cNvPr id="6"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7" name="عنصر نائب لرقم الشريحة 5"/>
          <p:cNvSpPr>
            <a:spLocks noGrp="1"/>
          </p:cNvSpPr>
          <p:nvPr>
            <p:ph type="sldNum" sz="quarter" idx="12"/>
          </p:nvPr>
        </p:nvSpPr>
        <p:spPr/>
        <p:txBody>
          <a:bodyPr/>
          <a:lstStyle>
            <a:lvl1pPr>
              <a:defRPr/>
            </a:lvl1pPr>
          </a:lstStyle>
          <a:p>
            <a:pPr>
              <a:defRPr/>
            </a:pPr>
            <a:fld id="{1B16C4EC-B35B-46B7-8C84-877F92454E25}"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3689044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SA" noProof="0" smtClean="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3"/>
          <p:cNvSpPr>
            <a:spLocks noGrp="1"/>
          </p:cNvSpPr>
          <p:nvPr>
            <p:ph type="dt" sz="half" idx="10"/>
          </p:nvPr>
        </p:nvSpPr>
        <p:spPr/>
        <p:txBody>
          <a:bodyPr/>
          <a:lstStyle>
            <a:lvl1pPr>
              <a:defRPr/>
            </a:lvl1pPr>
          </a:lstStyle>
          <a:p>
            <a:pPr>
              <a:defRPr/>
            </a:pPr>
            <a:fld id="{F338D99C-2E81-432F-A0DC-5D849DFFE0C8}" type="datetimeFigureOut">
              <a:rPr lang="ar-SA">
                <a:solidFill>
                  <a:prstClr val="black">
                    <a:tint val="75000"/>
                  </a:prstClr>
                </a:solidFill>
              </a:rPr>
              <a:pPr>
                <a:defRPr/>
              </a:pPr>
              <a:t>18/01/35</a:t>
            </a:fld>
            <a:endParaRPr lang="ar-SA">
              <a:solidFill>
                <a:prstClr val="black">
                  <a:tint val="75000"/>
                </a:prstClr>
              </a:solidFill>
            </a:endParaRPr>
          </a:p>
        </p:txBody>
      </p:sp>
      <p:sp>
        <p:nvSpPr>
          <p:cNvPr id="6"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7" name="عنصر نائب لرقم الشريحة 5"/>
          <p:cNvSpPr>
            <a:spLocks noGrp="1"/>
          </p:cNvSpPr>
          <p:nvPr>
            <p:ph type="sldNum" sz="quarter" idx="12"/>
          </p:nvPr>
        </p:nvSpPr>
        <p:spPr/>
        <p:txBody>
          <a:bodyPr/>
          <a:lstStyle>
            <a:lvl1pPr>
              <a:defRPr/>
            </a:lvl1pPr>
          </a:lstStyle>
          <a:p>
            <a:pPr>
              <a:defRPr/>
            </a:pPr>
            <a:fld id="{C5F736C6-199F-4072-91AF-A31C56D0349E}"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11398310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pPr>
              <a:defRPr/>
            </a:pPr>
            <a:fld id="{5D82C320-6D5D-429F-8617-19BB35864CE8}" type="datetimeFigureOut">
              <a:rPr lang="ar-SA">
                <a:solidFill>
                  <a:prstClr val="black">
                    <a:tint val="75000"/>
                  </a:prstClr>
                </a:solidFill>
              </a:rPr>
              <a:pPr>
                <a:defRPr/>
              </a:pPr>
              <a:t>18/01/35</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lvl1pPr>
              <a:defRPr/>
            </a:lvl1pPr>
          </a:lstStyle>
          <a:p>
            <a:pPr>
              <a:defRPr/>
            </a:pPr>
            <a:fld id="{05C33C63-C02C-42E7-B7AE-DC2F609D7BF5}"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36246061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pPr>
              <a:defRPr/>
            </a:pPr>
            <a:fld id="{D449E8D0-78A9-4F0C-80A8-F8CAC4B11234}" type="datetimeFigureOut">
              <a:rPr lang="ar-SA">
                <a:solidFill>
                  <a:prstClr val="black">
                    <a:tint val="75000"/>
                  </a:prstClr>
                </a:solidFill>
              </a:rPr>
              <a:pPr>
                <a:defRPr/>
              </a:pPr>
              <a:t>18/01/35</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lvl1pPr>
              <a:defRPr/>
            </a:lvl1pPr>
          </a:lstStyle>
          <a:p>
            <a:pPr>
              <a:defRPr/>
            </a:pPr>
            <a:fld id="{C769FE1A-10E1-48FC-A6B8-5D0DA2F0D074}"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33404587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عنصر نائب للعنوان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p>
        </p:txBody>
      </p:sp>
      <p:sp>
        <p:nvSpPr>
          <p:cNvPr id="1027" name="عنصر نائب للنص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DB8B29E7-980E-4921-8162-BC5D63F5ED6C}" type="datetimeFigureOut">
              <a:rPr lang="ar-SA">
                <a:solidFill>
                  <a:prstClr val="black">
                    <a:tint val="75000"/>
                  </a:prstClr>
                </a:solidFill>
              </a:rPr>
              <a:pPr>
                <a:defRPr/>
              </a:pPr>
              <a:t>18/01/35</a:t>
            </a:fld>
            <a:endParaRPr lang="ar-SA">
              <a:solidFill>
                <a:prstClr val="black">
                  <a:tint val="75000"/>
                </a:prstClr>
              </a:solidFill>
            </a:endParaRPr>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ar-SA">
              <a:solidFill>
                <a:prstClr val="black">
                  <a:tint val="75000"/>
                </a:prstClr>
              </a:solidFill>
            </a:endParaRPr>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8862D36E-75E0-4C56-8410-32EB27D85EF0}"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38084359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1" eaLnBrk="0" fontAlgn="base" hangingPunct="0">
        <a:spcBef>
          <a:spcPct val="0"/>
        </a:spcBef>
        <a:spcAft>
          <a:spcPct val="0"/>
        </a:spcAft>
        <a:defRPr sz="4400" kern="1200">
          <a:solidFill>
            <a:schemeClr val="tx1"/>
          </a:solidFill>
          <a:latin typeface="+mj-lt"/>
          <a:ea typeface="+mj-ea"/>
          <a:cs typeface="+mj-cs"/>
        </a:defRPr>
      </a:lvl1pPr>
      <a:lvl2pPr algn="ctr" rtl="1" eaLnBrk="0" fontAlgn="base" hangingPunct="0">
        <a:spcBef>
          <a:spcPct val="0"/>
        </a:spcBef>
        <a:spcAft>
          <a:spcPct val="0"/>
        </a:spcAft>
        <a:defRPr sz="4400">
          <a:solidFill>
            <a:schemeClr val="tx1"/>
          </a:solidFill>
          <a:latin typeface="Calibri" pitchFamily="34" charset="0"/>
          <a:cs typeface="Times New Roman" pitchFamily="18" charset="0"/>
        </a:defRPr>
      </a:lvl2pPr>
      <a:lvl3pPr algn="ctr" rtl="1" eaLnBrk="0" fontAlgn="base" hangingPunct="0">
        <a:spcBef>
          <a:spcPct val="0"/>
        </a:spcBef>
        <a:spcAft>
          <a:spcPct val="0"/>
        </a:spcAft>
        <a:defRPr sz="4400">
          <a:solidFill>
            <a:schemeClr val="tx1"/>
          </a:solidFill>
          <a:latin typeface="Calibri" pitchFamily="34" charset="0"/>
          <a:cs typeface="Times New Roman" pitchFamily="18" charset="0"/>
        </a:defRPr>
      </a:lvl3pPr>
      <a:lvl4pPr algn="ctr" rtl="1" eaLnBrk="0" fontAlgn="base" hangingPunct="0">
        <a:spcBef>
          <a:spcPct val="0"/>
        </a:spcBef>
        <a:spcAft>
          <a:spcPct val="0"/>
        </a:spcAft>
        <a:defRPr sz="4400">
          <a:solidFill>
            <a:schemeClr val="tx1"/>
          </a:solidFill>
          <a:latin typeface="Calibri" pitchFamily="34" charset="0"/>
          <a:cs typeface="Times New Roman" pitchFamily="18" charset="0"/>
        </a:defRPr>
      </a:lvl4pPr>
      <a:lvl5pPr algn="ctr" rtl="1" eaLnBrk="0" fontAlgn="base" hangingPunct="0">
        <a:spcBef>
          <a:spcPct val="0"/>
        </a:spcBef>
        <a:spcAft>
          <a:spcPct val="0"/>
        </a:spcAft>
        <a:defRPr sz="4400">
          <a:solidFill>
            <a:schemeClr val="tx1"/>
          </a:solidFill>
          <a:latin typeface="Calibri" pitchFamily="34" charset="0"/>
          <a:cs typeface="Times New Roman" pitchFamily="18" charset="0"/>
        </a:defRPr>
      </a:lvl5pPr>
      <a:lvl6pPr marL="457200" algn="ctr" rtl="1" fontAlgn="base">
        <a:spcBef>
          <a:spcPct val="0"/>
        </a:spcBef>
        <a:spcAft>
          <a:spcPct val="0"/>
        </a:spcAft>
        <a:defRPr sz="4400">
          <a:solidFill>
            <a:schemeClr val="tx1"/>
          </a:solidFill>
          <a:latin typeface="Calibri" pitchFamily="34" charset="0"/>
          <a:cs typeface="Times New Roman" pitchFamily="18" charset="0"/>
        </a:defRPr>
      </a:lvl6pPr>
      <a:lvl7pPr marL="914400" algn="ctr" rtl="1" fontAlgn="base">
        <a:spcBef>
          <a:spcPct val="0"/>
        </a:spcBef>
        <a:spcAft>
          <a:spcPct val="0"/>
        </a:spcAft>
        <a:defRPr sz="4400">
          <a:solidFill>
            <a:schemeClr val="tx1"/>
          </a:solidFill>
          <a:latin typeface="Calibri" pitchFamily="34" charset="0"/>
          <a:cs typeface="Times New Roman" pitchFamily="18" charset="0"/>
        </a:defRPr>
      </a:lvl7pPr>
      <a:lvl8pPr marL="1371600" algn="ctr" rtl="1" fontAlgn="base">
        <a:spcBef>
          <a:spcPct val="0"/>
        </a:spcBef>
        <a:spcAft>
          <a:spcPct val="0"/>
        </a:spcAft>
        <a:defRPr sz="4400">
          <a:solidFill>
            <a:schemeClr val="tx1"/>
          </a:solidFill>
          <a:latin typeface="Calibri" pitchFamily="34" charset="0"/>
          <a:cs typeface="Times New Roman" pitchFamily="18" charset="0"/>
        </a:defRPr>
      </a:lvl8pPr>
      <a:lvl9pPr marL="1828800" algn="ctr" rtl="1" fontAlgn="base">
        <a:spcBef>
          <a:spcPct val="0"/>
        </a:spcBef>
        <a:spcAft>
          <a:spcPct val="0"/>
        </a:spcAft>
        <a:defRPr sz="4400">
          <a:solidFill>
            <a:schemeClr val="tx1"/>
          </a:solidFill>
          <a:latin typeface="Calibri" pitchFamily="34" charset="0"/>
          <a:cs typeface="Times New Roman" pitchFamily="18" charset="0"/>
        </a:defRPr>
      </a:lvl9pPr>
    </p:titleStyle>
    <p:bodyStyle>
      <a:lvl1pPr marL="342900" indent="-342900" algn="r" rtl="1"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r" rtl="1"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r" rtl="1"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r" rtl="1"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r" rtl="1"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2.jpeg"/><Relationship Id="rId4" Type="http://schemas.openxmlformats.org/officeDocument/2006/relationships/image" Target="../media/image1.wmf"/></Relationships>
</file>

<file path=ppt/slides/_rels/slide2.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صورة 4" descr="CURTAIN2.WMF"/>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5763" y="196850"/>
            <a:ext cx="8372475" cy="646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صورة 2" descr="A019.JPG"/>
          <p:cNvPicPr>
            <a:picLocks noChangeAspect="1"/>
          </p:cNvPicPr>
          <p:nvPr/>
        </p:nvPicPr>
        <p:blipFill>
          <a:blip r:embed="rId5">
            <a:duotone>
              <a:prstClr val="black"/>
              <a:schemeClr val="accent3">
                <a:tint val="45000"/>
                <a:satMod val="400000"/>
              </a:schemeClr>
            </a:duotone>
          </a:blip>
          <a:stretch>
            <a:fillRect/>
          </a:stretch>
        </p:blipFill>
        <p:spPr>
          <a:xfrm>
            <a:off x="1403648" y="1124744"/>
            <a:ext cx="5954434" cy="5304652"/>
          </a:xfrm>
          <a:prstGeom prst="rect">
            <a:avLst/>
          </a:prstGeom>
          <a:solidFill>
            <a:srgbClr val="FFFFFF">
              <a:shade val="85000"/>
            </a:srgbClr>
          </a:solidFill>
          <a:ln w="88900" cap="sq">
            <a:solidFill>
              <a:srgbClr val="0070C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535570142"/>
      </p:ext>
    </p:extLst>
  </p:cSld>
  <p:clrMapOvr>
    <a:masterClrMapping/>
  </p:clrMapOvr>
  <p:transition spd="slow">
    <p:wedge/>
    <p:sndAc>
      <p:stSnd>
        <p:snd r:embed="rId3" name="voltage.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0"/>
                                        <p:tgtEl>
                                          <p:spTgt spid="3"/>
                                        </p:tgtEl>
                                      </p:cBhvr>
                                    </p:animEffect>
                                    <p:anim calcmode="lin" valueType="num">
                                      <p:cBhvr>
                                        <p:cTn id="8" dur="5000" fill="hold"/>
                                        <p:tgtEl>
                                          <p:spTgt spid="3"/>
                                        </p:tgtEl>
                                        <p:attrNameLst>
                                          <p:attrName>ppt_x</p:attrName>
                                        </p:attrNameLst>
                                      </p:cBhvr>
                                      <p:tavLst>
                                        <p:tav tm="0">
                                          <p:val>
                                            <p:strVal val="#ppt_x"/>
                                          </p:val>
                                        </p:tav>
                                        <p:tav tm="100000">
                                          <p:val>
                                            <p:strVal val="#ppt_x"/>
                                          </p:val>
                                        </p:tav>
                                      </p:tavLst>
                                    </p:anim>
                                    <p:anim calcmode="lin" valueType="num">
                                      <p:cBhvr>
                                        <p:cTn id="9" dur="4500" decel="100000" fill="hold"/>
                                        <p:tgtEl>
                                          <p:spTgt spid="3"/>
                                        </p:tgtEl>
                                        <p:attrNameLst>
                                          <p:attrName>ppt_y</p:attrName>
                                        </p:attrNameLst>
                                      </p:cBhvr>
                                      <p:tavLst>
                                        <p:tav tm="0">
                                          <p:val>
                                            <p:strVal val="#ppt_y+1"/>
                                          </p:val>
                                        </p:tav>
                                        <p:tav tm="100000">
                                          <p:val>
                                            <p:strVal val="#ppt_y-.03"/>
                                          </p:val>
                                        </p:tav>
                                      </p:tavLst>
                                    </p:anim>
                                    <p:anim calcmode="lin" valueType="num">
                                      <p:cBhvr>
                                        <p:cTn id="10" dur="500" accel="100000" fill="hold">
                                          <p:stCondLst>
                                            <p:cond delay="4500"/>
                                          </p:stCondLst>
                                        </p:cTn>
                                        <p:tgtEl>
                                          <p:spTgt spid="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صور\موسوعة إطارات وبراويز\زخارف\130.BMP"/>
          <p:cNvPicPr>
            <a:picLocks noChangeAspect="1" noChangeArrowheads="1"/>
          </p:cNvPicPr>
          <p:nvPr/>
        </p:nvPicPr>
        <p:blipFill>
          <a:blip r:embed="rId4">
            <a:duotone>
              <a:prstClr val="black"/>
              <a:schemeClr val="accent3">
                <a:tint val="45000"/>
                <a:satMod val="400000"/>
              </a:schemeClr>
            </a:duotone>
            <a:lum bright="-7000" contrast="5000"/>
          </a:blip>
          <a:srcRect/>
          <a:stretch>
            <a:fillRect/>
          </a:stretch>
        </p:blipFill>
        <p:spPr bwMode="auto">
          <a:xfrm>
            <a:off x="857224" y="1000108"/>
            <a:ext cx="7572428" cy="4929221"/>
          </a:xfrm>
          <a:prstGeom prst="rect">
            <a:avLst/>
          </a:prstGeom>
          <a:noFill/>
        </p:spPr>
      </p:pic>
      <p:sp>
        <p:nvSpPr>
          <p:cNvPr id="3" name="عنوان 1"/>
          <p:cNvSpPr txBox="1">
            <a:spLocks/>
          </p:cNvSpPr>
          <p:nvPr/>
        </p:nvSpPr>
        <p:spPr>
          <a:xfrm>
            <a:off x="857224" y="1928801"/>
            <a:ext cx="7572428" cy="4000527"/>
          </a:xfrm>
          <a:prstGeom prst="rect">
            <a:avLst/>
          </a:prstGeom>
        </p:spPr>
        <p:txBody>
          <a:bodyPr>
            <a:scene3d>
              <a:camera prst="perspectiveLeft"/>
              <a:lightRig rig="threePt" dir="t"/>
            </a:scene3d>
          </a:bodyPr>
          <a:lstStyle/>
          <a:p>
            <a:pPr algn="ctr">
              <a:spcBef>
                <a:spcPct val="0"/>
              </a:spcBef>
              <a:defRPr/>
            </a:pPr>
            <a:r>
              <a:rPr lang="ar-SA" sz="8000" b="1" dirty="0">
                <a:ln>
                  <a:gradFill flip="none" rotWithShape="1">
                    <a:gsLst>
                      <a:gs pos="0">
                        <a:srgbClr val="000082"/>
                      </a:gs>
                      <a:gs pos="13000">
                        <a:srgbClr val="0047FF"/>
                      </a:gs>
                      <a:gs pos="28000">
                        <a:srgbClr val="000082"/>
                      </a:gs>
                      <a:gs pos="30000">
                        <a:srgbClr val="000082"/>
                      </a:gs>
                      <a:gs pos="42999">
                        <a:srgbClr val="0047FF"/>
                      </a:gs>
                      <a:gs pos="58000">
                        <a:srgbClr val="000082"/>
                      </a:gs>
                      <a:gs pos="72000">
                        <a:srgbClr val="0047FF"/>
                      </a:gs>
                      <a:gs pos="87000">
                        <a:srgbClr val="000082"/>
                      </a:gs>
                      <a:gs pos="100000">
                        <a:srgbClr val="0047FF"/>
                      </a:gs>
                    </a:gsLst>
                    <a:lin ang="2700000" scaled="1"/>
                    <a:tileRect/>
                  </a:gradFill>
                </a:ln>
                <a:solidFill>
                  <a:srgbClr val="FF0000"/>
                </a:solidFill>
                <a:effectLst>
                  <a:outerShdw blurRad="469900" dist="152400" dir="8280000" sx="98000" sy="98000" algn="ctr" rotWithShape="0">
                    <a:srgbClr val="000000">
                      <a:alpha val="62000"/>
                    </a:srgbClr>
                  </a:outerShdw>
                </a:effectLst>
                <a:cs typeface="PT Bold Heading" pitchFamily="2" charset="-78"/>
              </a:rPr>
              <a:t>محاضرات في العقيدة </a:t>
            </a:r>
            <a:r>
              <a:rPr lang="ar-SA" sz="8000" b="1" dirty="0" smtClean="0">
                <a:ln>
                  <a:gradFill flip="none" rotWithShape="1">
                    <a:gsLst>
                      <a:gs pos="0">
                        <a:srgbClr val="000082"/>
                      </a:gs>
                      <a:gs pos="13000">
                        <a:srgbClr val="0047FF"/>
                      </a:gs>
                      <a:gs pos="28000">
                        <a:srgbClr val="000082"/>
                      </a:gs>
                      <a:gs pos="30000">
                        <a:srgbClr val="000082"/>
                      </a:gs>
                      <a:gs pos="42999">
                        <a:srgbClr val="0047FF"/>
                      </a:gs>
                      <a:gs pos="58000">
                        <a:srgbClr val="000082"/>
                      </a:gs>
                      <a:gs pos="72000">
                        <a:srgbClr val="0047FF"/>
                      </a:gs>
                      <a:gs pos="87000">
                        <a:srgbClr val="000082"/>
                      </a:gs>
                      <a:gs pos="100000">
                        <a:srgbClr val="0047FF"/>
                      </a:gs>
                    </a:gsLst>
                    <a:lin ang="2700000" scaled="1"/>
                    <a:tileRect/>
                  </a:gradFill>
                </a:ln>
                <a:solidFill>
                  <a:srgbClr val="FF0000"/>
                </a:solidFill>
                <a:effectLst>
                  <a:outerShdw blurRad="469900" dist="152400" dir="8280000" sx="98000" sy="98000" algn="ctr" rotWithShape="0">
                    <a:srgbClr val="000000">
                      <a:alpha val="62000"/>
                    </a:srgbClr>
                  </a:outerShdw>
                </a:effectLst>
                <a:cs typeface="PT Bold Heading" pitchFamily="2" charset="-78"/>
              </a:rPr>
              <a:t>الإسلامية</a:t>
            </a:r>
            <a:endParaRPr lang="ar-SA" sz="8000" b="1" dirty="0">
              <a:ln>
                <a:gradFill flip="none" rotWithShape="1">
                  <a:gsLst>
                    <a:gs pos="0">
                      <a:srgbClr val="000082"/>
                    </a:gs>
                    <a:gs pos="13000">
                      <a:srgbClr val="0047FF"/>
                    </a:gs>
                    <a:gs pos="28000">
                      <a:srgbClr val="000082"/>
                    </a:gs>
                    <a:gs pos="30000">
                      <a:srgbClr val="000082"/>
                    </a:gs>
                    <a:gs pos="42999">
                      <a:srgbClr val="0047FF"/>
                    </a:gs>
                    <a:gs pos="58000">
                      <a:srgbClr val="000082"/>
                    </a:gs>
                    <a:gs pos="72000">
                      <a:srgbClr val="0047FF"/>
                    </a:gs>
                    <a:gs pos="87000">
                      <a:srgbClr val="000082"/>
                    </a:gs>
                    <a:gs pos="100000">
                      <a:srgbClr val="0047FF"/>
                    </a:gs>
                  </a:gsLst>
                  <a:lin ang="2700000" scaled="1"/>
                  <a:tileRect/>
                </a:gradFill>
              </a:ln>
              <a:solidFill>
                <a:srgbClr val="FF0000"/>
              </a:solidFill>
              <a:effectLst>
                <a:outerShdw blurRad="469900" dist="152400" dir="8280000" sx="98000" sy="98000" algn="ctr" rotWithShape="0">
                  <a:srgbClr val="000000">
                    <a:alpha val="62000"/>
                  </a:srgbClr>
                </a:outerShdw>
              </a:effectLst>
              <a:cs typeface="PT Bold Heading" pitchFamily="2" charset="-78"/>
            </a:endParaRPr>
          </a:p>
          <a:p>
            <a:pPr algn="ctr">
              <a:spcBef>
                <a:spcPct val="0"/>
              </a:spcBef>
              <a:defRPr/>
            </a:pPr>
            <a:r>
              <a:rPr lang="ar-SA" sz="8000" b="1" dirty="0">
                <a:ln>
                  <a:gradFill flip="none" rotWithShape="1">
                    <a:gsLst>
                      <a:gs pos="0">
                        <a:srgbClr val="000082"/>
                      </a:gs>
                      <a:gs pos="13000">
                        <a:srgbClr val="0047FF"/>
                      </a:gs>
                      <a:gs pos="28000">
                        <a:srgbClr val="000082"/>
                      </a:gs>
                      <a:gs pos="30000">
                        <a:srgbClr val="000082"/>
                      </a:gs>
                      <a:gs pos="42999">
                        <a:srgbClr val="0047FF"/>
                      </a:gs>
                      <a:gs pos="58000">
                        <a:srgbClr val="000082"/>
                      </a:gs>
                      <a:gs pos="72000">
                        <a:srgbClr val="0047FF"/>
                      </a:gs>
                      <a:gs pos="87000">
                        <a:srgbClr val="000082"/>
                      </a:gs>
                      <a:gs pos="100000">
                        <a:srgbClr val="0047FF"/>
                      </a:gs>
                    </a:gsLst>
                    <a:lin ang="2700000" scaled="1"/>
                    <a:tileRect/>
                  </a:gradFill>
                </a:ln>
                <a:solidFill>
                  <a:srgbClr val="FF0000"/>
                </a:solidFill>
                <a:effectLst>
                  <a:outerShdw blurRad="469900" dist="152400" dir="8280000" sx="98000" sy="98000" algn="ctr" rotWithShape="0">
                    <a:srgbClr val="000000">
                      <a:alpha val="62000"/>
                    </a:srgbClr>
                  </a:outerShdw>
                </a:effectLst>
                <a:cs typeface="PT Bold Heading" pitchFamily="2" charset="-78"/>
              </a:rPr>
              <a:t>أ . د / أحمد الطيار</a:t>
            </a:r>
            <a:endParaRPr lang="ar-YE" sz="8000" b="1" dirty="0">
              <a:ln>
                <a:gradFill flip="none" rotWithShape="1">
                  <a:gsLst>
                    <a:gs pos="0">
                      <a:srgbClr val="000082"/>
                    </a:gs>
                    <a:gs pos="13000">
                      <a:srgbClr val="0047FF"/>
                    </a:gs>
                    <a:gs pos="28000">
                      <a:srgbClr val="000082"/>
                    </a:gs>
                    <a:gs pos="30000">
                      <a:srgbClr val="000082"/>
                    </a:gs>
                    <a:gs pos="42999">
                      <a:srgbClr val="0047FF"/>
                    </a:gs>
                    <a:gs pos="58000">
                      <a:srgbClr val="000082"/>
                    </a:gs>
                    <a:gs pos="72000">
                      <a:srgbClr val="0047FF"/>
                    </a:gs>
                    <a:gs pos="87000">
                      <a:srgbClr val="000082"/>
                    </a:gs>
                    <a:gs pos="100000">
                      <a:srgbClr val="0047FF"/>
                    </a:gs>
                  </a:gsLst>
                  <a:lin ang="2700000" scaled="1"/>
                  <a:tileRect/>
                </a:gradFill>
              </a:ln>
              <a:solidFill>
                <a:srgbClr val="FF0000"/>
              </a:solidFill>
              <a:effectLst>
                <a:outerShdw blurRad="469900" dist="152400" dir="8280000" sx="98000" sy="98000" algn="ctr" rotWithShape="0">
                  <a:srgbClr val="000000">
                    <a:alpha val="62000"/>
                  </a:srgbClr>
                </a:outerShdw>
              </a:effectLst>
              <a:cs typeface="PT Bold Heading" pitchFamily="2" charset="-78"/>
            </a:endParaRPr>
          </a:p>
        </p:txBody>
      </p:sp>
    </p:spTree>
    <p:extLst>
      <p:ext uri="{BB962C8B-B14F-4D97-AF65-F5344CB8AC3E}">
        <p14:creationId xmlns:p14="http://schemas.microsoft.com/office/powerpoint/2010/main" val="3959754234"/>
      </p:ext>
    </p:extLst>
  </p:cSld>
  <p:clrMapOvr>
    <a:masterClrMapping/>
  </p:clrMapOvr>
  <p:transition spd="slow">
    <p:split orient="vert"/>
    <p:sndAc>
      <p:stSnd>
        <p:snd r:embed="rId3" name="chimes.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8" presetClass="entr" presetSubtype="0" accel="50000" fill="hold" nodeType="afterEffect">
                                  <p:stCondLst>
                                    <p:cond delay="0"/>
                                  </p:stCondLst>
                                  <p:iterate type="lt">
                                    <p:tmPct val="50000"/>
                                  </p:iterate>
                                  <p:childTnLst>
                                    <p:set>
                                      <p:cBhvr>
                                        <p:cTn id="6" dur="1" fill="hold">
                                          <p:stCondLst>
                                            <p:cond delay="0"/>
                                          </p:stCondLst>
                                        </p:cTn>
                                        <p:tgtEl>
                                          <p:spTgt spid="3"/>
                                        </p:tgtEl>
                                        <p:attrNameLst>
                                          <p:attrName>style.visibility</p:attrName>
                                        </p:attrNameLst>
                                      </p:cBhvr>
                                      <p:to>
                                        <p:strVal val="visible"/>
                                      </p:to>
                                    </p:set>
                                    <p:set>
                                      <p:cBhvr>
                                        <p:cTn id="7" dur="455" fill="hold">
                                          <p:stCondLst>
                                            <p:cond delay="0"/>
                                          </p:stCondLst>
                                        </p:cTn>
                                        <p:tgtEl>
                                          <p:spTgt spid="3"/>
                                        </p:tgtEl>
                                        <p:attrNameLst>
                                          <p:attrName>style.rotation</p:attrName>
                                        </p:attrNameLst>
                                      </p:cBhvr>
                                      <p:to>
                                        <p:strVal val="-45.0"/>
                                      </p:to>
                                    </p:set>
                                    <p:anim calcmode="lin" valueType="num">
                                      <p:cBhvr>
                                        <p:cTn id="8" dur="455" fill="hold">
                                          <p:stCondLst>
                                            <p:cond delay="455"/>
                                          </p:stCondLst>
                                        </p:cTn>
                                        <p:tgtEl>
                                          <p:spTgt spid="3"/>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3"/>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3"/>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3"/>
                                        </p:tgtEl>
                                        <p:attrNameLst>
                                          <p:attrName>ppt_y</p:attrName>
                                        </p:attrNameLst>
                                      </p:cBhvr>
                                      <p:tavLst>
                                        <p:tav tm="0">
                                          <p:val>
                                            <p:strVal val="#ppt_y-(0.354*#ppt_w-0.172*#ppt_h)"/>
                                          </p:val>
                                        </p:tav>
                                        <p:tav tm="100000">
                                          <p:val>
                                            <p:strVal val="#ppt_y"/>
                                          </p:val>
                                        </p:tav>
                                      </p:tavLst>
                                    </p:anim>
                                  </p:childTnLst>
                                </p:cTn>
                              </p:par>
                            </p:childTnLst>
                          </p:cTn>
                        </p:par>
                        <p:par>
                          <p:cTn id="12" fill="hold" nodeType="afterGroup">
                            <p:stCondLst>
                              <p:cond delay="20000"/>
                            </p:stCondLst>
                            <p:childTnLst>
                              <p:par>
                                <p:cTn id="13" presetID="8" presetClass="emph" presetSubtype="0" fill="hold" nodeType="afterEffect">
                                  <p:stCondLst>
                                    <p:cond delay="0"/>
                                  </p:stCondLst>
                                  <p:iterate type="lt">
                                    <p:tmPct val="0"/>
                                  </p:iterate>
                                  <p:childTnLst>
                                    <p:animRot by="21600000">
                                      <p:cBhvr>
                                        <p:cTn id="14" dur="2000" fill="hold"/>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14298"/>
            <a:ext cx="8229600" cy="1143000"/>
          </a:xfrm>
          <a:blipFill dpi="0" rotWithShape="1">
            <a:blip r:embed="rId4">
              <a:alphaModFix amt="83000"/>
            </a:blip>
            <a:srcRect/>
            <a:tile tx="0" ty="0" sx="28000" sy="43000" flip="none" algn="tl"/>
          </a:blipFill>
          <a:ln w="57150">
            <a:solidFill>
              <a:srgbClr val="669900"/>
            </a:solidFill>
            <a:prstDash val="lgDashDotDot"/>
            <a:miter lim="800000"/>
            <a:headEnd/>
            <a:tailEnd/>
          </a:ln>
        </p:spPr>
        <p:txBody>
          <a:bodyPr rtlCol="1">
            <a:normAutofit/>
          </a:bodyPr>
          <a:lstStyle/>
          <a:p>
            <a:pPr eaLnBrk="1" fontAlgn="auto" hangingPunct="1">
              <a:spcAft>
                <a:spcPts val="0"/>
              </a:spcAft>
              <a:defRPr/>
            </a:pPr>
            <a:r>
              <a:rPr lang="ar-YE" sz="5400" dirty="0" smtClean="0">
                <a:solidFill>
                  <a:srgbClr val="CC0099"/>
                </a:solidFill>
                <a:cs typeface="PT Separated Baloon" pitchFamily="2" charset="-78"/>
              </a:rPr>
              <a:t>مصادر الدورة</a:t>
            </a:r>
            <a:endParaRPr lang="ar-YE" sz="5400" dirty="0">
              <a:solidFill>
                <a:srgbClr val="CC0099"/>
              </a:solidFill>
              <a:cs typeface="PT Separated Baloon" pitchFamily="2" charset="-78"/>
            </a:endParaRPr>
          </a:p>
        </p:txBody>
      </p:sp>
      <p:sp>
        <p:nvSpPr>
          <p:cNvPr id="3" name="عنصر نائب للمحتوى 2"/>
          <p:cNvSpPr>
            <a:spLocks noGrp="1"/>
          </p:cNvSpPr>
          <p:nvPr>
            <p:ph idx="1"/>
          </p:nvPr>
        </p:nvSpPr>
        <p:spPr>
          <a:xfrm>
            <a:off x="457200" y="1268760"/>
            <a:ext cx="8229600" cy="5374928"/>
          </a:xfrm>
          <a:blipFill>
            <a:blip r:embed="rId5"/>
            <a:tile tx="0" ty="0" sx="100000" sy="100000" flip="none" algn="tl"/>
          </a:blipFill>
          <a:ln w="57150">
            <a:solidFill>
              <a:srgbClr val="FF0000"/>
            </a:solidFill>
            <a:prstDash val="lgDashDotDot"/>
          </a:ln>
        </p:spPr>
        <p:txBody>
          <a:bodyPr rtlCol="1">
            <a:noAutofit/>
          </a:bodyPr>
          <a:lstStyle/>
          <a:p>
            <a:pPr marL="514350" indent="-514350" eaLnBrk="1" fontAlgn="auto" hangingPunct="1">
              <a:spcAft>
                <a:spcPts val="0"/>
              </a:spcAft>
              <a:buClr>
                <a:srgbClr val="FF0000"/>
              </a:buClr>
              <a:buSzPct val="124000"/>
              <a:buFont typeface="+mj-lt"/>
              <a:buAutoNum type="arabicPeriod"/>
              <a:defRPr/>
            </a:pPr>
            <a:endParaRPr lang="ar-SA" sz="2800" b="1" dirty="0" smtClean="0">
              <a:solidFill>
                <a:schemeClr val="accent6">
                  <a:lumMod val="50000"/>
                </a:schemeClr>
              </a:solidFill>
              <a:cs typeface="PT Bold Heading" pitchFamily="2" charset="-78"/>
            </a:endParaRPr>
          </a:p>
          <a:p>
            <a:pPr marL="514350" indent="-514350" eaLnBrk="1" fontAlgn="auto" hangingPunct="1">
              <a:spcAft>
                <a:spcPts val="0"/>
              </a:spcAft>
              <a:buClr>
                <a:srgbClr val="FF0000"/>
              </a:buClr>
              <a:buSzPct val="124000"/>
              <a:buFont typeface="+mj-lt"/>
              <a:buAutoNum type="arabicPeriod"/>
              <a:defRPr/>
            </a:pPr>
            <a:endParaRPr lang="ar-SA" sz="2800" b="1" dirty="0">
              <a:solidFill>
                <a:schemeClr val="accent6">
                  <a:lumMod val="50000"/>
                </a:schemeClr>
              </a:solidFill>
              <a:cs typeface="PT Bold Heading" pitchFamily="2" charset="-78"/>
            </a:endParaRPr>
          </a:p>
          <a:p>
            <a:pPr marL="0" indent="0" algn="ctr" eaLnBrk="1" fontAlgn="auto" hangingPunct="1">
              <a:spcAft>
                <a:spcPts val="0"/>
              </a:spcAft>
              <a:buClr>
                <a:srgbClr val="FF0000"/>
              </a:buClr>
              <a:buSzPct val="124000"/>
              <a:buFont typeface="Arial" pitchFamily="34" charset="0"/>
              <a:buNone/>
              <a:defRPr/>
            </a:pPr>
            <a:r>
              <a:rPr lang="ar-SA" sz="3600" b="1" dirty="0" smtClean="0">
                <a:solidFill>
                  <a:schemeClr val="accent6">
                    <a:lumMod val="50000"/>
                  </a:schemeClr>
                </a:solidFill>
                <a:cs typeface="PT Bold Heading" pitchFamily="2" charset="-78"/>
              </a:rPr>
              <a:t>الكتاب المقرر</a:t>
            </a:r>
          </a:p>
          <a:p>
            <a:pPr marL="0" indent="0" algn="ctr" eaLnBrk="1" fontAlgn="auto" hangingPunct="1">
              <a:spcAft>
                <a:spcPts val="0"/>
              </a:spcAft>
              <a:buClr>
                <a:srgbClr val="FF0000"/>
              </a:buClr>
              <a:buSzPct val="124000"/>
              <a:buFont typeface="Arial" pitchFamily="34" charset="0"/>
              <a:buNone/>
              <a:defRPr/>
            </a:pPr>
            <a:r>
              <a:rPr lang="ar-SA" sz="3600" b="1" dirty="0" smtClean="0">
                <a:solidFill>
                  <a:schemeClr val="accent6">
                    <a:lumMod val="50000"/>
                  </a:schemeClr>
                </a:solidFill>
                <a:cs typeface="PT Bold Heading" pitchFamily="2" charset="-78"/>
              </a:rPr>
              <a:t>مختصر شرح تسهيل العقيدة الإسلامية</a:t>
            </a:r>
          </a:p>
          <a:p>
            <a:pPr marL="0" indent="0" algn="ctr" eaLnBrk="1" fontAlgn="auto" hangingPunct="1">
              <a:spcAft>
                <a:spcPts val="0"/>
              </a:spcAft>
              <a:buClr>
                <a:srgbClr val="FF0000"/>
              </a:buClr>
              <a:buSzPct val="124000"/>
              <a:buFont typeface="Arial" pitchFamily="34" charset="0"/>
              <a:buNone/>
              <a:defRPr/>
            </a:pPr>
            <a:r>
              <a:rPr lang="ar-SA" sz="3600" b="1" dirty="0" smtClean="0">
                <a:solidFill>
                  <a:schemeClr val="accent6">
                    <a:lumMod val="50000"/>
                  </a:schemeClr>
                </a:solidFill>
                <a:cs typeface="PT Bold Heading" pitchFamily="2" charset="-78"/>
              </a:rPr>
              <a:t>أ . د /عبدالله بن عبد العزيز الجبرين </a:t>
            </a:r>
          </a:p>
          <a:p>
            <a:pPr marL="0" indent="0" eaLnBrk="1" fontAlgn="auto" hangingPunct="1">
              <a:spcAft>
                <a:spcPts val="0"/>
              </a:spcAft>
              <a:buClr>
                <a:srgbClr val="FF0000"/>
              </a:buClr>
              <a:buSzPct val="124000"/>
              <a:buFont typeface="Arial" pitchFamily="34" charset="0"/>
              <a:buNone/>
              <a:defRPr/>
            </a:pPr>
            <a:endParaRPr lang="ar-SA" sz="2800" b="1" dirty="0">
              <a:solidFill>
                <a:schemeClr val="accent6">
                  <a:lumMod val="50000"/>
                </a:schemeClr>
              </a:solidFill>
              <a:cs typeface="PT Bold Heading" pitchFamily="2" charset="-78"/>
            </a:endParaRPr>
          </a:p>
        </p:txBody>
      </p:sp>
    </p:spTree>
    <p:extLst>
      <p:ext uri="{BB962C8B-B14F-4D97-AF65-F5344CB8AC3E}">
        <p14:creationId xmlns:p14="http://schemas.microsoft.com/office/powerpoint/2010/main" val="1936248802"/>
      </p:ext>
    </p:extLst>
  </p:cSld>
  <p:clrMapOvr>
    <a:masterClrMapping/>
  </p:clrMapOvr>
  <p:transition spd="slow">
    <p:randomBar dir="vert"/>
    <p:sndAc>
      <p:stSnd>
        <p:snd r:embed="rId3" name="chimes.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edge">
                                      <p:cBhvr>
                                        <p:cTn id="7" dur="20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0" presetClass="entr" presetSubtype="0" decel="10000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 calcmode="lin" valueType="num">
                                      <p:cBhvr>
                                        <p:cTn id="12" dur="1000" fill="hold"/>
                                        <p:tgtEl>
                                          <p:spTgt spid="3">
                                            <p:bg/>
                                          </p:spTgt>
                                        </p:tgtEl>
                                        <p:attrNameLst>
                                          <p:attrName>ppt_w</p:attrName>
                                        </p:attrNameLst>
                                      </p:cBhvr>
                                      <p:tavLst>
                                        <p:tav tm="0">
                                          <p:val>
                                            <p:strVal val="#ppt_w+.3"/>
                                          </p:val>
                                        </p:tav>
                                        <p:tav tm="100000">
                                          <p:val>
                                            <p:strVal val="#ppt_w"/>
                                          </p:val>
                                        </p:tav>
                                      </p:tavLst>
                                    </p:anim>
                                    <p:anim calcmode="lin" valueType="num">
                                      <p:cBhvr>
                                        <p:cTn id="13" dur="1000" fill="hold"/>
                                        <p:tgtEl>
                                          <p:spTgt spid="3">
                                            <p:bg/>
                                          </p:spTgt>
                                        </p:tgtEl>
                                        <p:attrNameLst>
                                          <p:attrName>ppt_h</p:attrName>
                                        </p:attrNameLst>
                                      </p:cBhvr>
                                      <p:tavLst>
                                        <p:tav tm="0">
                                          <p:val>
                                            <p:strVal val="#ppt_h"/>
                                          </p:val>
                                        </p:tav>
                                        <p:tav tm="100000">
                                          <p:val>
                                            <p:strVal val="#ppt_h"/>
                                          </p:val>
                                        </p:tav>
                                      </p:tavLst>
                                    </p:anim>
                                    <p:animEffect transition="in" filter="fade">
                                      <p:cBhvr>
                                        <p:cTn id="14" dur="1000"/>
                                        <p:tgtEl>
                                          <p:spTgt spid="3">
                                            <p:bg/>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50" presetClass="entr" presetSubtype="0" decel="10000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1000" fill="hold"/>
                                        <p:tgtEl>
                                          <p:spTgt spid="3">
                                            <p:txEl>
                                              <p:pRg st="2" end="2"/>
                                            </p:txEl>
                                          </p:spTgt>
                                        </p:tgtEl>
                                        <p:attrNameLst>
                                          <p:attrName>ppt_w</p:attrName>
                                        </p:attrNameLst>
                                      </p:cBhvr>
                                      <p:tavLst>
                                        <p:tav tm="0">
                                          <p:val>
                                            <p:strVal val="#ppt_w+.3"/>
                                          </p:val>
                                        </p:tav>
                                        <p:tav tm="100000">
                                          <p:val>
                                            <p:strVal val="#ppt_w"/>
                                          </p:val>
                                        </p:tav>
                                      </p:tavLst>
                                    </p:anim>
                                    <p:anim calcmode="lin" valueType="num">
                                      <p:cBhvr>
                                        <p:cTn id="20"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1" dur="1000"/>
                                        <p:tgtEl>
                                          <p:spTgt spid="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0" presetClass="entr" presetSubtype="0" decel="100000" fill="hold" grpId="0"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 calcmode="lin" valueType="num">
                                      <p:cBhvr>
                                        <p:cTn id="26" dur="1000" fill="hold"/>
                                        <p:tgtEl>
                                          <p:spTgt spid="3">
                                            <p:txEl>
                                              <p:pRg st="3" end="3"/>
                                            </p:txEl>
                                          </p:spTgt>
                                        </p:tgtEl>
                                        <p:attrNameLst>
                                          <p:attrName>ppt_w</p:attrName>
                                        </p:attrNameLst>
                                      </p:cBhvr>
                                      <p:tavLst>
                                        <p:tav tm="0">
                                          <p:val>
                                            <p:strVal val="#ppt_w+.3"/>
                                          </p:val>
                                        </p:tav>
                                        <p:tav tm="100000">
                                          <p:val>
                                            <p:strVal val="#ppt_w"/>
                                          </p:val>
                                        </p:tav>
                                      </p:tavLst>
                                    </p:anim>
                                    <p:anim calcmode="lin" valueType="num">
                                      <p:cBhvr>
                                        <p:cTn id="27"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28" dur="1000"/>
                                        <p:tgtEl>
                                          <p:spTgt spid="3">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0" presetClass="entr" presetSubtype="0" decel="100000" fill="hold" grpId="0"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 calcmode="lin" valueType="num">
                                      <p:cBhvr>
                                        <p:cTn id="33" dur="1000" fill="hold"/>
                                        <p:tgtEl>
                                          <p:spTgt spid="3">
                                            <p:txEl>
                                              <p:pRg st="4" end="4"/>
                                            </p:txEl>
                                          </p:spTgt>
                                        </p:tgtEl>
                                        <p:attrNameLst>
                                          <p:attrName>ppt_w</p:attrName>
                                        </p:attrNameLst>
                                      </p:cBhvr>
                                      <p:tavLst>
                                        <p:tav tm="0">
                                          <p:val>
                                            <p:strVal val="#ppt_w+.3"/>
                                          </p:val>
                                        </p:tav>
                                        <p:tav tm="100000">
                                          <p:val>
                                            <p:strVal val="#ppt_w"/>
                                          </p:val>
                                        </p:tav>
                                      </p:tavLst>
                                    </p:anim>
                                    <p:anim calcmode="lin" valueType="num">
                                      <p:cBhvr>
                                        <p:cTn id="34"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5"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C:\Documents and Settings\Win xp\سطح المكتب\ن.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156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مربع نص 1"/>
          <p:cNvSpPr txBox="1"/>
          <p:nvPr/>
        </p:nvSpPr>
        <p:spPr>
          <a:xfrm>
            <a:off x="323528" y="1916832"/>
            <a:ext cx="8640960" cy="1323439"/>
          </a:xfrm>
          <a:prstGeom prst="rect">
            <a:avLst/>
          </a:prstGeom>
          <a:noFill/>
        </p:spPr>
        <p:txBody>
          <a:bodyPr wrap="square" rtlCol="1">
            <a:spAutoFit/>
          </a:bodyPr>
          <a:lstStyle/>
          <a:p>
            <a:pPr algn="ctr"/>
            <a:r>
              <a:rPr lang="ar-SA" sz="8000" b="1" dirty="0" smtClean="0"/>
              <a:t>المحاضرة : </a:t>
            </a:r>
            <a:r>
              <a:rPr lang="ar-SA" sz="8000" b="1" dirty="0" smtClean="0"/>
              <a:t>الثالثة </a:t>
            </a:r>
            <a:r>
              <a:rPr lang="ar-SA" sz="8000" b="1" dirty="0" smtClean="0"/>
              <a:t>عشر</a:t>
            </a:r>
            <a:endParaRPr lang="ar-SA" sz="8000" b="1" dirty="0"/>
          </a:p>
        </p:txBody>
      </p:sp>
    </p:spTree>
    <p:extLst>
      <p:ext uri="{BB962C8B-B14F-4D97-AF65-F5344CB8AC3E}">
        <p14:creationId xmlns:p14="http://schemas.microsoft.com/office/powerpoint/2010/main" val="31069576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C:\Documents and Settings\Win xp\سطح المكتب\ن.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156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مستطيل 1"/>
          <p:cNvSpPr/>
          <p:nvPr/>
        </p:nvSpPr>
        <p:spPr>
          <a:xfrm>
            <a:off x="179512" y="476672"/>
            <a:ext cx="8712968" cy="5683607"/>
          </a:xfrm>
          <a:prstGeom prst="rect">
            <a:avLst/>
          </a:prstGeom>
        </p:spPr>
        <p:txBody>
          <a:bodyPr wrap="square">
            <a:spAutoFit/>
          </a:bodyPr>
          <a:lstStyle/>
          <a:p>
            <a:pPr marL="290830" indent="180340" algn="just">
              <a:spcBef>
                <a:spcPts val="400"/>
              </a:spcBef>
            </a:pPr>
            <a:r>
              <a:rPr lang="ar-SA" sz="3600" b="1" dirty="0" smtClean="0">
                <a:solidFill>
                  <a:srgbClr val="FF0000"/>
                </a:solidFill>
                <a:latin typeface="Times New Roman"/>
                <a:ea typeface="Times New Roman"/>
                <a:cs typeface="AL-Mohanad Bold"/>
              </a:rPr>
              <a:t>القسم الثاني : التوسل الممنوع : </a:t>
            </a:r>
            <a:endParaRPr lang="en-US" sz="3600" b="1" dirty="0" smtClean="0">
              <a:solidFill>
                <a:prstClr val="black"/>
              </a:solidFill>
              <a:latin typeface="Times New Roman"/>
              <a:ea typeface="Times New Roman"/>
            </a:endParaRPr>
          </a:p>
          <a:p>
            <a:pPr marL="290830" indent="180340" algn="just">
              <a:spcBef>
                <a:spcPts val="400"/>
              </a:spcBef>
            </a:pPr>
            <a:r>
              <a:rPr lang="ar-SA" sz="3600" b="1" dirty="0" smtClean="0">
                <a:solidFill>
                  <a:prstClr val="black"/>
                </a:solidFill>
                <a:latin typeface="Times New Roman"/>
                <a:ea typeface="Times New Roman"/>
                <a:cs typeface="Rateb lotusb22"/>
              </a:rPr>
              <a:t>لما كان التوسل جزءاً من الدعاء ، والدعاء عبادة من العبادات ، كما ثبت في الحديث: « الدعاء هو العبادة »</a:t>
            </a:r>
            <a:r>
              <a:rPr lang="ar-SA" sz="3600" b="1" baseline="30000" dirty="0" smtClean="0">
                <a:solidFill>
                  <a:srgbClr val="000000"/>
                </a:solidFill>
                <a:latin typeface="Times New Roman"/>
                <a:ea typeface="Times New Roman"/>
                <a:cs typeface="Rateb lotusb22"/>
              </a:rPr>
              <a:t> </a:t>
            </a:r>
            <a:r>
              <a:rPr lang="ar-SA" sz="3600" b="1" dirty="0" smtClean="0">
                <a:solidFill>
                  <a:prstClr val="black"/>
                </a:solidFill>
                <a:latin typeface="Times New Roman"/>
                <a:ea typeface="Times New Roman"/>
                <a:cs typeface="Rateb lotusb22"/>
              </a:rPr>
              <a:t>، وقد وردت النصوص الصحيحة الصريحة بتحريم إحداث عبادة لم ترد في النصوص الشرعية</a:t>
            </a:r>
            <a:r>
              <a:rPr lang="ar-SA" sz="3600" b="1" dirty="0" smtClean="0">
                <a:solidFill>
                  <a:srgbClr val="000000"/>
                </a:solidFill>
                <a:latin typeface="Times New Roman"/>
                <a:ea typeface="Times New Roman"/>
                <a:cs typeface="Rateb lotusb22"/>
              </a:rPr>
              <a:t> </a:t>
            </a:r>
            <a:r>
              <a:rPr lang="ar-SA" sz="3600" b="1" dirty="0" smtClean="0">
                <a:solidFill>
                  <a:prstClr val="black"/>
                </a:solidFill>
                <a:latin typeface="Times New Roman"/>
                <a:ea typeface="Times New Roman"/>
                <a:cs typeface="Rateb lotusb22"/>
              </a:rPr>
              <a:t>، فإن كل توسل لم يرد في النصوص ما يدل على مشروعيته فهو توسل بدعي محرم ، </a:t>
            </a:r>
            <a:r>
              <a:rPr lang="ar-SA" sz="3600" b="1" dirty="0" smtClean="0">
                <a:solidFill>
                  <a:srgbClr val="FF0000"/>
                </a:solidFill>
                <a:latin typeface="Times New Roman"/>
                <a:ea typeface="Times New Roman"/>
                <a:cs typeface="Rateb lotusb22"/>
              </a:rPr>
              <a:t>ومن أمثلة هذه التوسلات المحرمة :</a:t>
            </a:r>
            <a:r>
              <a:rPr lang="ar-SA" sz="3600" b="1" dirty="0" smtClean="0">
                <a:solidFill>
                  <a:prstClr val="black"/>
                </a:solidFill>
                <a:latin typeface="Times New Roman"/>
                <a:ea typeface="Times New Roman"/>
                <a:cs typeface="Rateb lotusb22"/>
              </a:rPr>
              <a:t> </a:t>
            </a:r>
            <a:endParaRPr lang="en-US" sz="3600" b="1" dirty="0" smtClean="0">
              <a:solidFill>
                <a:prstClr val="black"/>
              </a:solidFill>
              <a:latin typeface="Times New Roman"/>
              <a:ea typeface="Times New Roman"/>
            </a:endParaRPr>
          </a:p>
          <a:p>
            <a:r>
              <a:rPr lang="ar-SA" sz="3600" b="1" dirty="0" smtClean="0">
                <a:solidFill>
                  <a:srgbClr val="FF0000"/>
                </a:solidFill>
                <a:latin typeface="Times New Roman"/>
                <a:ea typeface="Times New Roman"/>
                <a:cs typeface="Rateb lotusb22"/>
              </a:rPr>
              <a:t>1- أن يتوسل إلى الله تعالى بذات نبي أو عبد صالح ، </a:t>
            </a:r>
            <a:r>
              <a:rPr lang="ar-SA" sz="3600" b="1" dirty="0" smtClean="0">
                <a:solidFill>
                  <a:prstClr val="black"/>
                </a:solidFill>
                <a:latin typeface="Times New Roman"/>
                <a:ea typeface="Times New Roman"/>
                <a:cs typeface="Rateb lotusb22"/>
              </a:rPr>
              <a:t>أو الكعبة ، أو غيرها من الأشياء الفاضلة ، كأن يقول : « اللهم إني أسألك بذات أبينا آدم عليه السلام أن ترحمني » </a:t>
            </a:r>
            <a:endParaRPr lang="ar-SA" sz="3600" b="1" dirty="0">
              <a:solidFill>
                <a:prstClr val="black"/>
              </a:solidFill>
            </a:endParaRPr>
          </a:p>
        </p:txBody>
      </p:sp>
    </p:spTree>
    <p:extLst>
      <p:ext uri="{BB962C8B-B14F-4D97-AF65-F5344CB8AC3E}">
        <p14:creationId xmlns:p14="http://schemas.microsoft.com/office/powerpoint/2010/main" val="3519170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C:\Documents and Settings\Win xp\سطح المكتب\ن.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156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مستطيل 1"/>
          <p:cNvSpPr/>
          <p:nvPr/>
        </p:nvSpPr>
        <p:spPr>
          <a:xfrm>
            <a:off x="395536" y="404664"/>
            <a:ext cx="8352928" cy="6288901"/>
          </a:xfrm>
          <a:prstGeom prst="rect">
            <a:avLst/>
          </a:prstGeom>
        </p:spPr>
        <p:txBody>
          <a:bodyPr wrap="square">
            <a:spAutoFit/>
          </a:bodyPr>
          <a:lstStyle/>
          <a:p>
            <a:pPr marL="290830" indent="180340" algn="just">
              <a:spcBef>
                <a:spcPts val="400"/>
              </a:spcBef>
            </a:pPr>
            <a:r>
              <a:rPr lang="ar-SA" sz="3600" b="1" dirty="0" smtClean="0">
                <a:solidFill>
                  <a:srgbClr val="FF0000"/>
                </a:solidFill>
                <a:latin typeface="Times New Roman"/>
                <a:ea typeface="Times New Roman"/>
                <a:cs typeface="Rateb lotusb22"/>
              </a:rPr>
              <a:t>2- أن يتوسل بحق نبي</a:t>
            </a:r>
            <a:r>
              <a:rPr lang="ar-SA" sz="3600" b="1" dirty="0" smtClean="0">
                <a:solidFill>
                  <a:prstClr val="black"/>
                </a:solidFill>
                <a:latin typeface="Times New Roman"/>
                <a:ea typeface="Times New Roman"/>
                <a:cs typeface="Rateb lotusb22"/>
              </a:rPr>
              <a:t> أو عبد صالح أو الكعبة أو غيرها . </a:t>
            </a:r>
            <a:endParaRPr lang="en-US" sz="3600" b="1" dirty="0" smtClean="0">
              <a:solidFill>
                <a:prstClr val="black"/>
              </a:solidFill>
              <a:latin typeface="Times New Roman"/>
              <a:ea typeface="Times New Roman"/>
            </a:endParaRPr>
          </a:p>
          <a:p>
            <a:pPr marL="290830" indent="180340" algn="just">
              <a:spcBef>
                <a:spcPts val="400"/>
              </a:spcBef>
            </a:pPr>
            <a:r>
              <a:rPr lang="ar-SA" sz="3600" b="1" dirty="0" smtClean="0">
                <a:solidFill>
                  <a:srgbClr val="FF0000"/>
                </a:solidFill>
                <a:latin typeface="Times New Roman"/>
                <a:ea typeface="Times New Roman"/>
                <a:cs typeface="Rateb lotusb22"/>
              </a:rPr>
              <a:t>3- أن يتوسل بجاه نبي</a:t>
            </a:r>
            <a:r>
              <a:rPr lang="ar-SA" sz="3600" b="1" dirty="0" smtClean="0">
                <a:solidFill>
                  <a:prstClr val="black"/>
                </a:solidFill>
                <a:latin typeface="Times New Roman"/>
                <a:ea typeface="Times New Roman"/>
                <a:cs typeface="Rateb lotusb22"/>
              </a:rPr>
              <a:t> أو عبد صالح أو بركته أو حرمته أو بحق قبره ونحو ذلك . </a:t>
            </a:r>
            <a:endParaRPr lang="en-US" sz="3600" b="1" dirty="0" smtClean="0">
              <a:solidFill>
                <a:prstClr val="black"/>
              </a:solidFill>
              <a:latin typeface="Times New Roman"/>
              <a:ea typeface="Times New Roman"/>
            </a:endParaRPr>
          </a:p>
          <a:p>
            <a:pPr marL="290830" indent="180340" algn="just">
              <a:spcBef>
                <a:spcPts val="400"/>
              </a:spcBef>
            </a:pPr>
            <a:r>
              <a:rPr lang="ar-SA" sz="3600" b="1" dirty="0" smtClean="0">
                <a:solidFill>
                  <a:prstClr val="black"/>
                </a:solidFill>
                <a:latin typeface="Times New Roman"/>
                <a:ea typeface="Times New Roman"/>
                <a:cs typeface="Rateb lotusb22"/>
              </a:rPr>
              <a:t>فلا يجوز للمسلم أن يدعو الله تعالى بشيء من هذه التوسلات ، ولذلك لم يثبت في رواية صحيحة صريحة أن أحداً من الصحابة أو التابعين توسل إلى الله تعالى بشيء منها، ولو كان خيراً لسبقونا إليه ، وقد نقلت عنهم أدعية كثيرة جداً ، وليس فيها شيء من هذه التوسلات، وهذا إجماع من أصحاب النبي </a:t>
            </a:r>
            <a:r>
              <a:rPr lang="ar-SA" sz="3600" b="1" dirty="0" smtClean="0">
                <a:solidFill>
                  <a:prstClr val="black"/>
                </a:solidFill>
                <a:latin typeface="Courier New Backslanted"/>
                <a:ea typeface="Times New Roman"/>
                <a:cs typeface="Rateb lotusb22"/>
                <a:sym typeface="AGA Arabesque"/>
              </a:rPr>
              <a:t></a:t>
            </a:r>
            <a:r>
              <a:rPr lang="ar-SA" sz="3600" b="1" dirty="0" smtClean="0">
                <a:solidFill>
                  <a:prstClr val="black"/>
                </a:solidFill>
                <a:latin typeface="Courier New Backslanted"/>
                <a:ea typeface="Times New Roman"/>
                <a:cs typeface="Rateb lotusb22"/>
              </a:rPr>
              <a:t> </a:t>
            </a:r>
            <a:r>
              <a:rPr lang="ar-SA" sz="3600" b="1" dirty="0" smtClean="0">
                <a:solidFill>
                  <a:prstClr val="black"/>
                </a:solidFill>
                <a:latin typeface="Times New Roman"/>
                <a:ea typeface="Times New Roman"/>
                <a:cs typeface="Rateb lotusb22"/>
              </a:rPr>
              <a:t>والتابعين على عدم مشروعية جميع هذه التوسلات.</a:t>
            </a:r>
            <a:endParaRPr lang="en-US" sz="3600" b="1" dirty="0">
              <a:solidFill>
                <a:prstClr val="black"/>
              </a:solidFill>
              <a:latin typeface="Times New Roman"/>
              <a:ea typeface="Times New Roman"/>
            </a:endParaRPr>
          </a:p>
        </p:txBody>
      </p:sp>
    </p:spTree>
    <p:extLst>
      <p:ext uri="{BB962C8B-B14F-4D97-AF65-F5344CB8AC3E}">
        <p14:creationId xmlns:p14="http://schemas.microsoft.com/office/powerpoint/2010/main" val="2016221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C:\Documents and Settings\Win xp\سطح المكتب\ن.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156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مستطيل 1"/>
          <p:cNvSpPr/>
          <p:nvPr/>
        </p:nvSpPr>
        <p:spPr>
          <a:xfrm>
            <a:off x="179512" y="188640"/>
            <a:ext cx="8964488" cy="5683607"/>
          </a:xfrm>
          <a:prstGeom prst="rect">
            <a:avLst/>
          </a:prstGeom>
        </p:spPr>
        <p:txBody>
          <a:bodyPr wrap="square">
            <a:spAutoFit/>
          </a:bodyPr>
          <a:lstStyle/>
          <a:p>
            <a:pPr marL="290830" indent="180340" algn="just">
              <a:spcBef>
                <a:spcPts val="400"/>
              </a:spcBef>
            </a:pPr>
            <a:r>
              <a:rPr lang="ar-SA" sz="4000" b="1" dirty="0" smtClean="0">
                <a:solidFill>
                  <a:srgbClr val="FF0000"/>
                </a:solidFill>
                <a:latin typeface="Times New Roman"/>
                <a:ea typeface="Times New Roman"/>
                <a:cs typeface="AL-Mohanad Bold"/>
              </a:rPr>
              <a:t>البدعة الثانية : إقامة الأعياد والاحتفالات البدعية : </a:t>
            </a:r>
            <a:endParaRPr lang="en-US" sz="4000" b="1" dirty="0" smtClean="0">
              <a:solidFill>
                <a:prstClr val="black"/>
              </a:solidFill>
              <a:latin typeface="Times New Roman"/>
              <a:ea typeface="Times New Roman"/>
            </a:endParaRPr>
          </a:p>
          <a:p>
            <a:pPr marL="290830" indent="180340" algn="just">
              <a:spcBef>
                <a:spcPts val="400"/>
              </a:spcBef>
            </a:pPr>
            <a:r>
              <a:rPr lang="ar-SA" sz="4000" b="1" dirty="0" smtClean="0">
                <a:solidFill>
                  <a:prstClr val="black"/>
                </a:solidFill>
                <a:latin typeface="Times New Roman"/>
                <a:ea typeface="Times New Roman"/>
                <a:cs typeface="Rateb lotusb22"/>
              </a:rPr>
              <a:t>شرع الله تعالى لأهل الإسلام عيدين يفرحون فيهما بما أنعم الله به عليهم من إدراك المواسم الفاضلة ، وهما عيد الفطر وعيد الأضحى، كما شرع لهم عيداً ثالثاً وهو يوم الجمعة، وهو يتكرر في كل أسبوع يجتمع فيه المسلمون لصلاة الجمعة وسماع الذكر في خطبتها – وهو عيد نسبي- فلا يجوز للمسلمين التعبد لله تعالى بإحداث أعياد واحتفالات أخرى تتكرر بتكرر الأيام أو الشهور أو السنين . </a:t>
            </a:r>
            <a:endParaRPr lang="en-US" sz="4000" b="1" dirty="0">
              <a:solidFill>
                <a:prstClr val="black"/>
              </a:solidFill>
              <a:latin typeface="Times New Roman"/>
              <a:ea typeface="Times New Roman"/>
            </a:endParaRPr>
          </a:p>
        </p:txBody>
      </p:sp>
    </p:spTree>
    <p:extLst>
      <p:ext uri="{BB962C8B-B14F-4D97-AF65-F5344CB8AC3E}">
        <p14:creationId xmlns:p14="http://schemas.microsoft.com/office/powerpoint/2010/main" val="3050785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C:\Documents and Settings\Win xp\سطح المكتب\ن.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156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مستطيل 1"/>
          <p:cNvSpPr/>
          <p:nvPr/>
        </p:nvSpPr>
        <p:spPr>
          <a:xfrm>
            <a:off x="467544" y="548681"/>
            <a:ext cx="8064896" cy="5632311"/>
          </a:xfrm>
          <a:prstGeom prst="rect">
            <a:avLst/>
          </a:prstGeom>
        </p:spPr>
        <p:txBody>
          <a:bodyPr wrap="square">
            <a:spAutoFit/>
          </a:bodyPr>
          <a:lstStyle/>
          <a:p>
            <a:pPr marL="290830" indent="180340" algn="just">
              <a:spcBef>
                <a:spcPts val="400"/>
              </a:spcBef>
            </a:pPr>
            <a:r>
              <a:rPr lang="ar-SA" sz="3600" b="1" dirty="0" smtClean="0">
                <a:solidFill>
                  <a:srgbClr val="FF0000"/>
                </a:solidFill>
                <a:latin typeface="Times New Roman"/>
                <a:ea typeface="Times New Roman"/>
                <a:cs typeface="Rateb lotusb22"/>
              </a:rPr>
              <a:t>فلا يجوز تخصيص شيء من الأزمنة ،</a:t>
            </a:r>
            <a:r>
              <a:rPr lang="ar-SA" sz="3600" b="1" dirty="0" smtClean="0">
                <a:solidFill>
                  <a:prstClr val="black"/>
                </a:solidFill>
                <a:latin typeface="Times New Roman"/>
                <a:ea typeface="Times New Roman"/>
                <a:cs typeface="Rateb lotusb22"/>
              </a:rPr>
              <a:t> سواء من الليالي ، أم الأيام ، أم الشهور ، أم السنين بعبادة أو عبادات معينة لم يرد في الشرع تخصيصها بها، سواء أكانت هذه الأزمان أزماناً فاضلة أم لا ؛ لأن ذلك من البدع المحدثة ، ولذلك لم ينقل عن أحد من الصحابة ، ولا عن أحد </a:t>
            </a:r>
            <a:r>
              <a:rPr lang="ar-SA" sz="3600" b="1" spc="-20" dirty="0" smtClean="0">
                <a:solidFill>
                  <a:prstClr val="black"/>
                </a:solidFill>
                <a:latin typeface="Times New Roman"/>
                <a:ea typeface="Times New Roman"/>
                <a:cs typeface="Rateb lotusb22"/>
              </a:rPr>
              <a:t>من سلف هذه الأمة تخصيص ليلة معينة بعبادة معينة ، وهذا إجماع منهم على عدم مشروعيته، بل إنه قد جاء عن بعض الصحابة الإنكار على من خص بعض الشهور بعبادة معينة ، ولم يعرف لهم مخالف في عصرهم. </a:t>
            </a:r>
            <a:endParaRPr lang="en-US" sz="3600" b="1" dirty="0">
              <a:solidFill>
                <a:prstClr val="black"/>
              </a:solidFill>
              <a:latin typeface="Times New Roman"/>
              <a:ea typeface="Times New Roman"/>
            </a:endParaRPr>
          </a:p>
        </p:txBody>
      </p:sp>
    </p:spTree>
    <p:extLst>
      <p:ext uri="{BB962C8B-B14F-4D97-AF65-F5344CB8AC3E}">
        <p14:creationId xmlns:p14="http://schemas.microsoft.com/office/powerpoint/2010/main" val="4094733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C:\Documents and Settings\Win xp\سطح المكتب\ن.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156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مستطيل 1"/>
          <p:cNvSpPr/>
          <p:nvPr/>
        </p:nvSpPr>
        <p:spPr>
          <a:xfrm>
            <a:off x="395536" y="188640"/>
            <a:ext cx="8496944" cy="6740307"/>
          </a:xfrm>
          <a:prstGeom prst="rect">
            <a:avLst/>
          </a:prstGeom>
        </p:spPr>
        <p:txBody>
          <a:bodyPr wrap="square">
            <a:spAutoFit/>
          </a:bodyPr>
          <a:lstStyle/>
          <a:p>
            <a:pPr marL="290830" indent="180340" algn="just">
              <a:spcBef>
                <a:spcPts val="400"/>
              </a:spcBef>
            </a:pPr>
            <a:r>
              <a:rPr lang="ar-SA" sz="3600" b="1" dirty="0" smtClean="0">
                <a:solidFill>
                  <a:srgbClr val="FF0000"/>
                </a:solidFill>
                <a:latin typeface="Times New Roman"/>
                <a:ea typeface="Times New Roman"/>
                <a:cs typeface="Rateb lotusb22"/>
              </a:rPr>
              <a:t>وقد أحدث كثير من المسلمين في العصور المتأخرة أعياداً </a:t>
            </a:r>
            <a:r>
              <a:rPr lang="ar-SA" sz="3600" b="1" dirty="0" smtClean="0">
                <a:solidFill>
                  <a:prstClr val="black"/>
                </a:solidFill>
                <a:latin typeface="Times New Roman"/>
                <a:ea typeface="Times New Roman"/>
                <a:cs typeface="Rateb lotusb22"/>
              </a:rPr>
              <a:t>واحتفالات وعبادات في كثير من الأزمان ، مع أنه لم يرد دليل صحيح يدل على مشروعيتها ، وهذه الأزمنة ثلاثة أنواع : </a:t>
            </a:r>
            <a:endParaRPr lang="en-US" sz="3600" b="1" dirty="0" smtClean="0">
              <a:solidFill>
                <a:prstClr val="black"/>
              </a:solidFill>
              <a:latin typeface="Times New Roman"/>
              <a:ea typeface="Times New Roman"/>
            </a:endParaRPr>
          </a:p>
          <a:p>
            <a:r>
              <a:rPr lang="ar-SA" sz="3600" b="1" dirty="0" smtClean="0">
                <a:solidFill>
                  <a:srgbClr val="FF0000"/>
                </a:solidFill>
                <a:latin typeface="Times New Roman"/>
                <a:ea typeface="Times New Roman"/>
                <a:cs typeface="Rateb lotusb22"/>
              </a:rPr>
              <a:t>النوع الأول : يوم لم تعظمه الشريعة أصلاً ،</a:t>
            </a:r>
            <a:r>
              <a:rPr lang="ar-SA" sz="3600" b="1" dirty="0" smtClean="0">
                <a:solidFill>
                  <a:prstClr val="black"/>
                </a:solidFill>
                <a:latin typeface="Times New Roman"/>
                <a:ea typeface="Times New Roman"/>
                <a:cs typeface="Rateb lotusb22"/>
              </a:rPr>
              <a:t> ولم يحدث فيه حادث له شأن ، مثل أول خميس من رجب ، وليلة الجمعة التي تليه ، فهذا اليوم وهذه الليلة يعظمها  بعض الجهال ، بصيام نهار ذلك الخميس ، وقيام هذه الليلة التي تليه ، ويصلون فيها صلاة يسمونها صلاة الرغائب ، وكل هذا لا دليل عليه ، وهو من البدع المحرمة ، وإنما أحدثت هذه الصلاة بعد الأربعمائة ، وقد وضع بعضهم حديثاً في فضلها ، وهو حديث موضوع بإجماع أهل العلم</a:t>
            </a:r>
            <a:r>
              <a:rPr lang="ar-SA" sz="3600" b="1" dirty="0" smtClean="0">
                <a:solidFill>
                  <a:srgbClr val="000000"/>
                </a:solidFill>
                <a:latin typeface="Times New Roman"/>
                <a:ea typeface="Times New Roman"/>
                <a:cs typeface="Rateb lotusb22"/>
              </a:rPr>
              <a:t> </a:t>
            </a:r>
            <a:endParaRPr lang="ar-SA" sz="3600" b="1" dirty="0">
              <a:solidFill>
                <a:prstClr val="black"/>
              </a:solidFill>
            </a:endParaRPr>
          </a:p>
        </p:txBody>
      </p:sp>
    </p:spTree>
    <p:extLst>
      <p:ext uri="{BB962C8B-B14F-4D97-AF65-F5344CB8AC3E}">
        <p14:creationId xmlns:p14="http://schemas.microsoft.com/office/powerpoint/2010/main" val="3809503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C:\Documents and Settings\Win xp\سطح المكتب\ن.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156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مستطيل 1"/>
          <p:cNvSpPr/>
          <p:nvPr/>
        </p:nvSpPr>
        <p:spPr>
          <a:xfrm>
            <a:off x="467544" y="548680"/>
            <a:ext cx="8064896" cy="5509200"/>
          </a:xfrm>
          <a:prstGeom prst="rect">
            <a:avLst/>
          </a:prstGeom>
        </p:spPr>
        <p:txBody>
          <a:bodyPr wrap="square">
            <a:spAutoFit/>
          </a:bodyPr>
          <a:lstStyle/>
          <a:p>
            <a:r>
              <a:rPr lang="ar-SA" dirty="0" smtClean="0">
                <a:solidFill>
                  <a:prstClr val="black"/>
                </a:solidFill>
                <a:latin typeface="Times New Roman"/>
                <a:ea typeface="Times New Roman"/>
                <a:cs typeface="Rateb lotusb22"/>
              </a:rPr>
              <a:t> </a:t>
            </a:r>
            <a:r>
              <a:rPr lang="ar-SA" sz="4400" b="1" dirty="0" smtClean="0">
                <a:solidFill>
                  <a:prstClr val="black"/>
                </a:solidFill>
                <a:latin typeface="Times New Roman"/>
                <a:ea typeface="Times New Roman"/>
                <a:cs typeface="Rateb lotusb22"/>
              </a:rPr>
              <a:t>وقد وردت أيضاً أحاديث في فضل صيام بعض أيام رجب، ووردت كذلك أحاديث في فضل الصلاة في بعض أيام أو ليالي رجب ، وكل هذه الأحاديث ضعيفة أو موضوعة، وقد ثبت عن بعض الصحابة النهي أو الكراهة لتعظيم رجب بصيام أو غيره ، وثبت عن بعضهم أن تعظيم شهر رجب من عمل أهل الجاهلية</a:t>
            </a:r>
            <a:r>
              <a:rPr lang="ar-SA" sz="4400" b="1" baseline="30000" dirty="0" smtClean="0">
                <a:solidFill>
                  <a:srgbClr val="000000"/>
                </a:solidFill>
                <a:latin typeface="Times New Roman"/>
                <a:ea typeface="Times New Roman"/>
                <a:cs typeface="Rateb lotusb22"/>
              </a:rPr>
              <a:t> </a:t>
            </a:r>
            <a:r>
              <a:rPr lang="ar-SA" sz="4400" b="1" dirty="0" smtClean="0">
                <a:solidFill>
                  <a:prstClr val="black"/>
                </a:solidFill>
                <a:latin typeface="Times New Roman"/>
                <a:ea typeface="Times New Roman"/>
                <a:cs typeface="Rateb lotusb22"/>
              </a:rPr>
              <a:t>فمن عظمه فقد اقتدى بهم . </a:t>
            </a:r>
            <a:endParaRPr lang="ar-SA" sz="4400" b="1" dirty="0">
              <a:solidFill>
                <a:prstClr val="black"/>
              </a:solidFill>
            </a:endParaRPr>
          </a:p>
        </p:txBody>
      </p:sp>
    </p:spTree>
    <p:extLst>
      <p:ext uri="{BB962C8B-B14F-4D97-AF65-F5344CB8AC3E}">
        <p14:creationId xmlns:p14="http://schemas.microsoft.com/office/powerpoint/2010/main" val="3856835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C:\Documents and Settings\Win xp\سطح المكتب\ن.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156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مستطيل 1"/>
          <p:cNvSpPr/>
          <p:nvPr/>
        </p:nvSpPr>
        <p:spPr>
          <a:xfrm>
            <a:off x="395536" y="548680"/>
            <a:ext cx="8280920" cy="6001643"/>
          </a:xfrm>
          <a:prstGeom prst="rect">
            <a:avLst/>
          </a:prstGeom>
        </p:spPr>
        <p:txBody>
          <a:bodyPr wrap="square">
            <a:spAutoFit/>
          </a:bodyPr>
          <a:lstStyle/>
          <a:p>
            <a:pPr marL="290830" indent="180340" algn="just">
              <a:spcBef>
                <a:spcPts val="400"/>
              </a:spcBef>
            </a:pPr>
            <a:r>
              <a:rPr lang="ar-SA" sz="3200" b="1" dirty="0" smtClean="0">
                <a:solidFill>
                  <a:srgbClr val="FF0000"/>
                </a:solidFill>
                <a:latin typeface="Times New Roman"/>
                <a:ea typeface="Times New Roman"/>
                <a:cs typeface="Rateb lotusb22"/>
              </a:rPr>
              <a:t>النوع الثاني : الأيام والليالي التي جاء في الشرع ما يدل على فضلها،</a:t>
            </a:r>
            <a:r>
              <a:rPr lang="ar-SA" sz="3200" b="1" dirty="0" smtClean="0">
                <a:solidFill>
                  <a:prstClr val="black"/>
                </a:solidFill>
                <a:latin typeface="Times New Roman"/>
                <a:ea typeface="Times New Roman"/>
                <a:cs typeface="Rateb lotusb22"/>
              </a:rPr>
              <a:t> مثل يوم عرفة ، ويومي العيدين ، ويوم عاشوراء ، وليلة القدر ، وليلة النصف من شعبان، فهذه الأوقات يستحب أن يفعل فيها من العبادات ما ورد في الشرع ما يدل على مشروعيته فيها، ولا يجوز فيها إحداث عبادات ليس لها أصل في الشرع ، كصلاة الألفية ليلة النصف من شعبان التي أحدثت في القرن الخامس الهجري، وكالتعريف بالأمصار في يوم عرفة، وكالاحتفال في يوم عاشوراء ، كما لا يجوز للمسلم تخصيص شيء من هذه الأوقات الفاضلة بعبادة يكررها كلما جاء هذا الوقت الفاضل مما لم يرد في الشرع ما يدل على تخصيصها </a:t>
            </a:r>
            <a:r>
              <a:rPr lang="ar-SA" sz="3200" b="1" dirty="0" err="1" smtClean="0">
                <a:solidFill>
                  <a:prstClr val="black"/>
                </a:solidFill>
                <a:latin typeface="Times New Roman"/>
                <a:ea typeface="Times New Roman"/>
                <a:cs typeface="Rateb lotusb22"/>
              </a:rPr>
              <a:t>بها،كتخصيص</a:t>
            </a:r>
            <a:r>
              <a:rPr lang="ar-SA" sz="3200" b="1" dirty="0" smtClean="0">
                <a:solidFill>
                  <a:prstClr val="black"/>
                </a:solidFill>
                <a:latin typeface="Times New Roman"/>
                <a:ea typeface="Times New Roman"/>
                <a:cs typeface="Rateb lotusb22"/>
              </a:rPr>
              <a:t> ليلة القدر بعمرة أو بذكر خاص أو بصلاة خاصة يكررها في كل عام. </a:t>
            </a:r>
            <a:endParaRPr lang="en-US" sz="3200" b="1" dirty="0">
              <a:solidFill>
                <a:prstClr val="black"/>
              </a:solidFill>
              <a:latin typeface="Times New Roman"/>
              <a:ea typeface="Times New Roman"/>
            </a:endParaRPr>
          </a:p>
        </p:txBody>
      </p:sp>
    </p:spTree>
    <p:extLst>
      <p:ext uri="{BB962C8B-B14F-4D97-AF65-F5344CB8AC3E}">
        <p14:creationId xmlns:p14="http://schemas.microsoft.com/office/powerpoint/2010/main" val="11346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C:\Documents and Settings\Win xp\سطح المكتب\ن.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156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مستطيل 1"/>
          <p:cNvSpPr/>
          <p:nvPr/>
        </p:nvSpPr>
        <p:spPr>
          <a:xfrm>
            <a:off x="467544" y="332656"/>
            <a:ext cx="8208912" cy="6104235"/>
          </a:xfrm>
          <a:prstGeom prst="rect">
            <a:avLst/>
          </a:prstGeom>
        </p:spPr>
        <p:txBody>
          <a:bodyPr wrap="square">
            <a:spAutoFit/>
          </a:bodyPr>
          <a:lstStyle/>
          <a:p>
            <a:pPr marL="290830" indent="180340" algn="just">
              <a:spcBef>
                <a:spcPts val="400"/>
              </a:spcBef>
            </a:pPr>
            <a:r>
              <a:rPr lang="ar-SA" sz="3200" b="1" dirty="0" smtClean="0">
                <a:solidFill>
                  <a:srgbClr val="FF0000"/>
                </a:solidFill>
                <a:latin typeface="Times New Roman"/>
                <a:ea typeface="Times New Roman"/>
                <a:cs typeface="Rateb lotusb22"/>
              </a:rPr>
              <a:t>النوع الثالث : الأيام والليالي التي حدثت فيها حوادث مهمة ، ولكن لم يأت في الشرع ما يدل على فضلها أو على مشروعية التعبد لله أو الاحتفال فيها . </a:t>
            </a:r>
            <a:endParaRPr lang="en-US" sz="3200" b="1" dirty="0" smtClean="0">
              <a:solidFill>
                <a:prstClr val="black"/>
              </a:solidFill>
              <a:latin typeface="Times New Roman"/>
              <a:ea typeface="Times New Roman"/>
            </a:endParaRPr>
          </a:p>
          <a:p>
            <a:pPr marL="290830" indent="180340" algn="just">
              <a:spcBef>
                <a:spcPts val="400"/>
              </a:spcBef>
            </a:pPr>
            <a:r>
              <a:rPr lang="ar-SA" sz="3200" b="1" dirty="0" smtClean="0">
                <a:solidFill>
                  <a:srgbClr val="FF0000"/>
                </a:solidFill>
                <a:latin typeface="Times New Roman"/>
                <a:ea typeface="Times New Roman"/>
                <a:cs typeface="Rateb lotusb22"/>
              </a:rPr>
              <a:t>ومن هذه الأوقات :</a:t>
            </a:r>
            <a:r>
              <a:rPr lang="ar-SA" sz="3200" b="1" dirty="0" smtClean="0">
                <a:solidFill>
                  <a:prstClr val="black"/>
                </a:solidFill>
                <a:latin typeface="Times New Roman"/>
                <a:ea typeface="Times New Roman"/>
                <a:cs typeface="Rateb lotusb22"/>
              </a:rPr>
              <a:t> الليلة التي يقال : إنه حصل فيها الإسراء والمعراج لنبينا محمد </a:t>
            </a:r>
            <a:r>
              <a:rPr lang="ar-SA" sz="3200" b="1" dirty="0" smtClean="0">
                <a:solidFill>
                  <a:prstClr val="black"/>
                </a:solidFill>
                <a:latin typeface="Courier New Backslanted"/>
                <a:ea typeface="Times New Roman"/>
                <a:cs typeface="Rateb lotusb22"/>
                <a:sym typeface="AGA Arabesque"/>
              </a:rPr>
              <a:t></a:t>
            </a:r>
            <a:r>
              <a:rPr lang="ar-SA" sz="3200" b="1" dirty="0" smtClean="0">
                <a:solidFill>
                  <a:prstClr val="black"/>
                </a:solidFill>
                <a:latin typeface="Courier New Backslanted"/>
                <a:ea typeface="Times New Roman"/>
                <a:cs typeface="Rateb lotusb22"/>
              </a:rPr>
              <a:t> </a:t>
            </a:r>
            <a:r>
              <a:rPr lang="ar-SA" sz="3200" b="1" dirty="0" smtClean="0">
                <a:solidFill>
                  <a:prstClr val="black"/>
                </a:solidFill>
                <a:latin typeface="Times New Roman"/>
                <a:ea typeface="Times New Roman"/>
                <a:cs typeface="Rateb lotusb22"/>
              </a:rPr>
              <a:t>مع أنه لم يثبت في تحديد هذه الليلة شيء . </a:t>
            </a:r>
            <a:endParaRPr lang="en-US" sz="3200" b="1" dirty="0" smtClean="0">
              <a:solidFill>
                <a:prstClr val="black"/>
              </a:solidFill>
              <a:latin typeface="Times New Roman"/>
              <a:ea typeface="Times New Roman"/>
            </a:endParaRPr>
          </a:p>
          <a:p>
            <a:pPr marL="290830" indent="180340" algn="just">
              <a:spcBef>
                <a:spcPts val="400"/>
              </a:spcBef>
            </a:pPr>
            <a:r>
              <a:rPr lang="ar-SA" sz="3200" b="1" dirty="0" smtClean="0">
                <a:solidFill>
                  <a:srgbClr val="FF0000"/>
                </a:solidFill>
                <a:latin typeface="Times New Roman"/>
                <a:ea typeface="Times New Roman"/>
                <a:cs typeface="Rateb lotusb22"/>
              </a:rPr>
              <a:t>ومن هذه الليالي أيضاً</a:t>
            </a:r>
            <a:r>
              <a:rPr lang="ar-SA" sz="3200" b="1" dirty="0" smtClean="0">
                <a:solidFill>
                  <a:prstClr val="black"/>
                </a:solidFill>
                <a:latin typeface="Times New Roman"/>
                <a:ea typeface="Times New Roman"/>
                <a:cs typeface="Rateb lotusb22"/>
              </a:rPr>
              <a:t> الليلة التي يقال : إن النبي </a:t>
            </a:r>
            <a:r>
              <a:rPr lang="ar-SA" sz="3200" b="1" dirty="0" smtClean="0">
                <a:solidFill>
                  <a:prstClr val="black"/>
                </a:solidFill>
                <a:latin typeface="Courier New Backslanted"/>
                <a:ea typeface="Times New Roman"/>
                <a:cs typeface="Rateb lotusb22"/>
                <a:sym typeface="AGA Arabesque"/>
              </a:rPr>
              <a:t></a:t>
            </a:r>
            <a:r>
              <a:rPr lang="ar-SA" sz="3200" b="1" dirty="0" smtClean="0">
                <a:solidFill>
                  <a:prstClr val="black"/>
                </a:solidFill>
                <a:latin typeface="Courier New Backslanted"/>
                <a:ea typeface="Times New Roman"/>
                <a:cs typeface="Rateb lotusb22"/>
              </a:rPr>
              <a:t> </a:t>
            </a:r>
            <a:r>
              <a:rPr lang="ar-SA" sz="3200" b="1" dirty="0" smtClean="0">
                <a:solidFill>
                  <a:prstClr val="black"/>
                </a:solidFill>
                <a:latin typeface="Times New Roman"/>
                <a:ea typeface="Times New Roman"/>
                <a:cs typeface="Rateb lotusb22"/>
              </a:rPr>
              <a:t>ولد فيها ، مع أنه لم يثبت في تحديد شهر ولادته ولا يومها شيء يعتمد عليه ، بل في ذلك خلاف مشهور، وقد </a:t>
            </a:r>
            <a:r>
              <a:rPr lang="ar-SA" sz="3200" b="1" dirty="0" smtClean="0">
                <a:solidFill>
                  <a:srgbClr val="FF0000"/>
                </a:solidFill>
                <a:latin typeface="Times New Roman"/>
                <a:ea typeface="Times New Roman"/>
                <a:cs typeface="Rateb lotusb22"/>
              </a:rPr>
              <a:t>جزم وقطع </a:t>
            </a:r>
            <a:r>
              <a:rPr lang="ar-SA" sz="3200" b="1" dirty="0" err="1" smtClean="0">
                <a:solidFill>
                  <a:srgbClr val="FF0000"/>
                </a:solidFill>
                <a:latin typeface="Times New Roman"/>
                <a:ea typeface="Times New Roman"/>
                <a:cs typeface="Rateb lotusb22"/>
              </a:rPr>
              <a:t>العبيديون</a:t>
            </a:r>
            <a:r>
              <a:rPr lang="ar-SA" sz="3200" b="1" dirty="0" smtClean="0">
                <a:solidFill>
                  <a:srgbClr val="FF0000"/>
                </a:solidFill>
                <a:latin typeface="Times New Roman"/>
                <a:ea typeface="Times New Roman"/>
                <a:cs typeface="Rateb lotusb22"/>
              </a:rPr>
              <a:t> الرافضة في القرن الرابع الهجري أن مولده </a:t>
            </a:r>
            <a:r>
              <a:rPr lang="ar-SA" sz="3200" b="1" dirty="0" smtClean="0">
                <a:solidFill>
                  <a:srgbClr val="FF0000"/>
                </a:solidFill>
                <a:latin typeface="Courier New Backslanted"/>
                <a:ea typeface="Times New Roman"/>
                <a:cs typeface="Rateb lotusb22"/>
                <a:sym typeface="AGA Arabesque"/>
              </a:rPr>
              <a:t></a:t>
            </a:r>
            <a:r>
              <a:rPr lang="ar-SA" sz="3200" b="1" dirty="0" smtClean="0">
                <a:solidFill>
                  <a:srgbClr val="FF0000"/>
                </a:solidFill>
                <a:latin typeface="Courier New Backslanted"/>
                <a:ea typeface="Times New Roman"/>
                <a:cs typeface="Rateb lotusb22"/>
              </a:rPr>
              <a:t> </a:t>
            </a:r>
            <a:r>
              <a:rPr lang="ar-SA" sz="3200" b="1" dirty="0" smtClean="0">
                <a:solidFill>
                  <a:srgbClr val="FF0000"/>
                </a:solidFill>
                <a:latin typeface="Times New Roman"/>
                <a:ea typeface="Times New Roman"/>
                <a:cs typeface="Rateb lotusb22"/>
              </a:rPr>
              <a:t>في شهر ربيع الأول،</a:t>
            </a:r>
            <a:r>
              <a:rPr lang="ar-SA" sz="3200" b="1" dirty="0" smtClean="0">
                <a:solidFill>
                  <a:prstClr val="black"/>
                </a:solidFill>
                <a:latin typeface="Times New Roman"/>
                <a:ea typeface="Times New Roman"/>
                <a:cs typeface="Rateb lotusb22"/>
              </a:rPr>
              <a:t> مع أنه ليس هناك ما يرجح هذا القول .</a:t>
            </a:r>
            <a:endParaRPr lang="en-US" sz="3200" b="1" dirty="0">
              <a:solidFill>
                <a:prstClr val="black"/>
              </a:solidFill>
              <a:latin typeface="Times New Roman"/>
              <a:ea typeface="Times New Roman"/>
            </a:endParaRPr>
          </a:p>
        </p:txBody>
      </p:sp>
    </p:spTree>
    <p:extLst>
      <p:ext uri="{BB962C8B-B14F-4D97-AF65-F5344CB8AC3E}">
        <p14:creationId xmlns:p14="http://schemas.microsoft.com/office/powerpoint/2010/main" val="3042860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C:\Documents and Settings\Win xp\سطح المكتب\ن.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156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مستطيل 1"/>
          <p:cNvSpPr/>
          <p:nvPr/>
        </p:nvSpPr>
        <p:spPr>
          <a:xfrm>
            <a:off x="251520" y="116632"/>
            <a:ext cx="8712968" cy="6596678"/>
          </a:xfrm>
          <a:prstGeom prst="rect">
            <a:avLst/>
          </a:prstGeom>
        </p:spPr>
        <p:txBody>
          <a:bodyPr wrap="square">
            <a:spAutoFit/>
          </a:bodyPr>
          <a:lstStyle/>
          <a:p>
            <a:pPr marL="290830" indent="180340" algn="just">
              <a:spcBef>
                <a:spcPts val="400"/>
              </a:spcBef>
            </a:pPr>
            <a:r>
              <a:rPr lang="ar-SA" sz="3200" b="1" dirty="0" smtClean="0">
                <a:solidFill>
                  <a:srgbClr val="FF0000"/>
                </a:solidFill>
                <a:latin typeface="Times New Roman"/>
                <a:ea typeface="Times New Roman"/>
                <a:cs typeface="Rateb lotusb22"/>
              </a:rPr>
              <a:t>وهذا الشهر قد أصيبت فيه الأمة الإسلامية بأعظم مصيبة ، </a:t>
            </a:r>
            <a:r>
              <a:rPr lang="ar-SA" sz="3200" b="1" dirty="0" smtClean="0">
                <a:solidFill>
                  <a:prstClr val="black"/>
                </a:solidFill>
                <a:latin typeface="Times New Roman"/>
                <a:ea typeface="Times New Roman"/>
                <a:cs typeface="Rateb lotusb22"/>
              </a:rPr>
              <a:t>وهي وفاته </a:t>
            </a:r>
            <a:r>
              <a:rPr lang="ar-SA" sz="3200" b="1" dirty="0" smtClean="0">
                <a:solidFill>
                  <a:prstClr val="black"/>
                </a:solidFill>
                <a:latin typeface="Courier New Backslanted"/>
                <a:ea typeface="Times New Roman"/>
                <a:cs typeface="Rateb lotusb22"/>
                <a:sym typeface="AGA Arabesque"/>
              </a:rPr>
              <a:t></a:t>
            </a:r>
            <a:r>
              <a:rPr lang="ar-SA" sz="3200" b="1" dirty="0" smtClean="0">
                <a:solidFill>
                  <a:prstClr val="black"/>
                </a:solidFill>
                <a:latin typeface="Times New Roman"/>
                <a:ea typeface="Times New Roman"/>
                <a:cs typeface="Rateb lotusb22"/>
              </a:rPr>
              <a:t> ، فقد كانت وفاته عليه الصلاة والسلام في شهر ربيع الأول بلا خلاف . </a:t>
            </a:r>
          </a:p>
          <a:p>
            <a:pPr marL="290830" indent="180340" algn="just">
              <a:spcBef>
                <a:spcPts val="400"/>
              </a:spcBef>
            </a:pPr>
            <a:r>
              <a:rPr lang="ar-SA" sz="3200" b="1" dirty="0" smtClean="0">
                <a:solidFill>
                  <a:prstClr val="black"/>
                </a:solidFill>
                <a:latin typeface="Times New Roman"/>
                <a:ea typeface="Times New Roman"/>
                <a:cs typeface="Rateb lotusb22"/>
              </a:rPr>
              <a:t>بل إن </a:t>
            </a:r>
            <a:r>
              <a:rPr lang="ar-SA" sz="3200" b="1" dirty="0" err="1" smtClean="0">
                <a:solidFill>
                  <a:prstClr val="black"/>
                </a:solidFill>
                <a:latin typeface="Times New Roman"/>
                <a:ea typeface="Times New Roman"/>
                <a:cs typeface="Rateb lotusb22"/>
              </a:rPr>
              <a:t>العبيديين</a:t>
            </a:r>
            <a:r>
              <a:rPr lang="ar-SA" sz="3200" b="1" dirty="0" smtClean="0">
                <a:solidFill>
                  <a:prstClr val="black"/>
                </a:solidFill>
                <a:latin typeface="Times New Roman"/>
                <a:ea typeface="Times New Roman"/>
                <a:cs typeface="Rateb lotusb22"/>
              </a:rPr>
              <a:t> اختاروا يوم الثاني عشر منه ، فأقاموا فيه احتفالاً وقت حكمهم لمصر زعموا أنه من باب الفرح بولادته </a:t>
            </a:r>
            <a:r>
              <a:rPr lang="ar-SA" sz="3200" b="1" dirty="0" smtClean="0">
                <a:solidFill>
                  <a:prstClr val="black"/>
                </a:solidFill>
                <a:latin typeface="Courier New Backslanted"/>
                <a:ea typeface="Times New Roman"/>
                <a:cs typeface="Rateb lotusb22"/>
                <a:sym typeface="AGA Arabesque"/>
              </a:rPr>
              <a:t></a:t>
            </a:r>
            <a:r>
              <a:rPr lang="ar-SA" sz="3200" b="1" dirty="0" smtClean="0">
                <a:solidFill>
                  <a:prstClr val="black"/>
                </a:solidFill>
                <a:latin typeface="Times New Roman"/>
                <a:ea typeface="Times New Roman"/>
                <a:cs typeface="Rateb lotusb22"/>
              </a:rPr>
              <a:t> ، مع أن هذا اليوم هو اليوم الذي توفي فيه النبي </a:t>
            </a:r>
            <a:r>
              <a:rPr lang="ar-SA" sz="3200" b="1" dirty="0" smtClean="0">
                <a:solidFill>
                  <a:prstClr val="black"/>
                </a:solidFill>
                <a:latin typeface="Courier New Backslanted"/>
                <a:ea typeface="Times New Roman"/>
                <a:cs typeface="Rateb lotusb22"/>
                <a:sym typeface="AGA Arabesque"/>
              </a:rPr>
              <a:t></a:t>
            </a:r>
            <a:r>
              <a:rPr lang="ar-SA" sz="3200" b="1" dirty="0" smtClean="0">
                <a:solidFill>
                  <a:prstClr val="black"/>
                </a:solidFill>
                <a:latin typeface="Courier New Backslanted"/>
                <a:ea typeface="Times New Roman"/>
                <a:cs typeface="Rateb lotusb22"/>
              </a:rPr>
              <a:t> </a:t>
            </a:r>
            <a:r>
              <a:rPr lang="ar-SA" sz="3200" b="1" dirty="0" smtClean="0">
                <a:solidFill>
                  <a:prstClr val="black"/>
                </a:solidFill>
                <a:latin typeface="Times New Roman"/>
                <a:ea typeface="Times New Roman"/>
                <a:cs typeface="Rateb lotusb22"/>
              </a:rPr>
              <a:t>في قول عامة أهل العلم. </a:t>
            </a:r>
            <a:endParaRPr lang="en-US" sz="3200" b="1" dirty="0" smtClean="0">
              <a:solidFill>
                <a:prstClr val="black"/>
              </a:solidFill>
              <a:latin typeface="Times New Roman"/>
              <a:ea typeface="Times New Roman"/>
            </a:endParaRPr>
          </a:p>
          <a:p>
            <a:pPr marL="290830" indent="180340" algn="just">
              <a:spcBef>
                <a:spcPts val="400"/>
              </a:spcBef>
            </a:pPr>
            <a:r>
              <a:rPr lang="ar-SA" sz="3200" b="1" dirty="0" smtClean="0">
                <a:solidFill>
                  <a:srgbClr val="FF0000"/>
                </a:solidFill>
                <a:latin typeface="Times New Roman"/>
                <a:ea typeface="Times New Roman"/>
                <a:cs typeface="Rateb lotusb22"/>
              </a:rPr>
              <a:t>وكان كثير من هؤلاء </a:t>
            </a:r>
            <a:r>
              <a:rPr lang="ar-SA" sz="3200" b="1" dirty="0" err="1" smtClean="0">
                <a:solidFill>
                  <a:srgbClr val="FF0000"/>
                </a:solidFill>
                <a:latin typeface="Times New Roman"/>
                <a:ea typeface="Times New Roman"/>
                <a:cs typeface="Rateb lotusb22"/>
              </a:rPr>
              <a:t>العبيديين</a:t>
            </a:r>
            <a:r>
              <a:rPr lang="ar-SA" sz="3200" b="1" dirty="0" smtClean="0">
                <a:solidFill>
                  <a:srgbClr val="FF0000"/>
                </a:solidFill>
                <a:latin typeface="Times New Roman"/>
                <a:ea typeface="Times New Roman"/>
                <a:cs typeface="Rateb lotusb22"/>
              </a:rPr>
              <a:t> من الملاحدة الحاقدين</a:t>
            </a:r>
            <a:r>
              <a:rPr lang="ar-SA" sz="3200" b="1" dirty="0" smtClean="0">
                <a:solidFill>
                  <a:prstClr val="black"/>
                </a:solidFill>
                <a:latin typeface="Times New Roman"/>
                <a:ea typeface="Times New Roman"/>
                <a:cs typeface="Rateb lotusb22"/>
              </a:rPr>
              <a:t> على الإسلام وعلى رسول الله </a:t>
            </a:r>
            <a:r>
              <a:rPr lang="ar-SA" sz="3200" b="1" dirty="0" smtClean="0">
                <a:solidFill>
                  <a:prstClr val="black"/>
                </a:solidFill>
                <a:latin typeface="Times New Roman"/>
                <a:ea typeface="Times New Roman"/>
                <a:cs typeface="Rateb lotusb22"/>
                <a:sym typeface="AGA Arabesque"/>
              </a:rPr>
              <a:t></a:t>
            </a:r>
            <a:r>
              <a:rPr lang="ar-SA" sz="3200" b="1" dirty="0" smtClean="0">
                <a:solidFill>
                  <a:prstClr val="black"/>
                </a:solidFill>
                <a:latin typeface="Times New Roman"/>
                <a:ea typeface="Times New Roman"/>
                <a:cs typeface="Rateb lotusb22"/>
              </a:rPr>
              <a:t> ، فقد ادعى بعضهم الألوهية ، وعلى رأسهم الحاكم بأمر الله العبيدي الذي يؤلهه الدروز إلى الآن</a:t>
            </a:r>
            <a:r>
              <a:rPr lang="ar-SA" sz="3200" b="1" dirty="0" smtClean="0">
                <a:solidFill>
                  <a:srgbClr val="000000"/>
                </a:solidFill>
                <a:latin typeface="Times New Roman"/>
                <a:ea typeface="Times New Roman"/>
                <a:cs typeface="Rateb lotusb22"/>
              </a:rPr>
              <a:t> </a:t>
            </a:r>
            <a:r>
              <a:rPr lang="ar-SA" sz="3200" b="1" dirty="0" smtClean="0">
                <a:solidFill>
                  <a:prstClr val="black"/>
                </a:solidFill>
                <a:latin typeface="Times New Roman"/>
                <a:ea typeface="Times New Roman"/>
                <a:cs typeface="Rateb lotusb22"/>
              </a:rPr>
              <a:t>، ومنهم أو من أتباعهم : القرامطة، الذين قتلوا الحُجَّاج في عرفات وعند الكعبة المشرفة، وهدموا جزءاً من الكعبة، وأخذوا الحجر الأسود منها، ولم يعيدوه إلا بعد عدة سنوات. </a:t>
            </a:r>
            <a:endParaRPr lang="en-US" sz="3200" b="1" dirty="0" smtClean="0">
              <a:solidFill>
                <a:prstClr val="black"/>
              </a:solidFill>
              <a:latin typeface="Times New Roman"/>
              <a:ea typeface="Times New Roman"/>
            </a:endParaRPr>
          </a:p>
        </p:txBody>
      </p:sp>
    </p:spTree>
    <p:extLst>
      <p:ext uri="{BB962C8B-B14F-4D97-AF65-F5344CB8AC3E}">
        <p14:creationId xmlns:p14="http://schemas.microsoft.com/office/powerpoint/2010/main" val="986887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C:\Documents and Settings\Win xp\سطح المكتب\ن.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156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مستطيل 1"/>
          <p:cNvSpPr/>
          <p:nvPr/>
        </p:nvSpPr>
        <p:spPr>
          <a:xfrm>
            <a:off x="467544" y="476672"/>
            <a:ext cx="8280920" cy="5560497"/>
          </a:xfrm>
          <a:prstGeom prst="rect">
            <a:avLst/>
          </a:prstGeom>
        </p:spPr>
        <p:txBody>
          <a:bodyPr wrap="square">
            <a:spAutoFit/>
          </a:bodyPr>
          <a:lstStyle/>
          <a:p>
            <a:pPr marL="290830" indent="180340" algn="just">
              <a:spcBef>
                <a:spcPts val="400"/>
              </a:spcBef>
            </a:pPr>
            <a:r>
              <a:rPr lang="ar-SA" sz="4400" b="1" dirty="0" err="1" smtClean="0">
                <a:solidFill>
                  <a:srgbClr val="FF0000"/>
                </a:solidFill>
                <a:latin typeface="Times New Roman"/>
                <a:ea typeface="Times New Roman"/>
                <a:cs typeface="Rateb lotusb22"/>
              </a:rPr>
              <a:t>والعبيديون</a:t>
            </a:r>
            <a:r>
              <a:rPr lang="ar-SA" sz="4400" b="1" dirty="0" smtClean="0">
                <a:solidFill>
                  <a:prstClr val="black"/>
                </a:solidFill>
                <a:latin typeface="Times New Roman"/>
                <a:ea typeface="Times New Roman"/>
                <a:cs typeface="Rateb lotusb22"/>
              </a:rPr>
              <a:t> هم أول من أقام الاحتفال بالمولد في القرن الرابع الهجري، وكان ذلك سنة 363هـ  أثناء حكمهم لمصر. </a:t>
            </a:r>
            <a:endParaRPr lang="en-US" sz="4400" b="1" dirty="0" smtClean="0">
              <a:solidFill>
                <a:prstClr val="black"/>
              </a:solidFill>
              <a:latin typeface="Times New Roman"/>
              <a:ea typeface="Times New Roman"/>
            </a:endParaRPr>
          </a:p>
          <a:p>
            <a:pPr marL="290830" indent="180340" algn="just">
              <a:spcBef>
                <a:spcPts val="400"/>
              </a:spcBef>
            </a:pPr>
            <a:r>
              <a:rPr lang="ar-SA" sz="4400" b="1" dirty="0" smtClean="0">
                <a:solidFill>
                  <a:prstClr val="black"/>
                </a:solidFill>
                <a:latin typeface="Times New Roman"/>
                <a:ea typeface="Times New Roman"/>
                <a:cs typeface="Rateb lotusb22"/>
              </a:rPr>
              <a:t>فهؤلاء </a:t>
            </a:r>
            <a:r>
              <a:rPr lang="ar-SA" sz="4400" b="1" dirty="0" err="1" smtClean="0">
                <a:solidFill>
                  <a:prstClr val="black"/>
                </a:solidFill>
                <a:latin typeface="Times New Roman"/>
                <a:ea typeface="Times New Roman"/>
                <a:cs typeface="Rateb lotusb22"/>
              </a:rPr>
              <a:t>العبيديون</a:t>
            </a:r>
            <a:r>
              <a:rPr lang="ar-SA" sz="4400" b="1" dirty="0" smtClean="0">
                <a:solidFill>
                  <a:prstClr val="black"/>
                </a:solidFill>
                <a:latin typeface="Times New Roman"/>
                <a:ea typeface="Times New Roman"/>
                <a:cs typeface="Rateb lotusb22"/>
              </a:rPr>
              <a:t> الملاحدة الذين يبغضون النبي </a:t>
            </a:r>
            <a:r>
              <a:rPr lang="ar-SA" sz="4400" b="1" dirty="0" smtClean="0">
                <a:solidFill>
                  <a:prstClr val="black"/>
                </a:solidFill>
                <a:latin typeface="Courier New Backslanted"/>
                <a:ea typeface="Times New Roman"/>
                <a:cs typeface="Rateb lotusb22"/>
                <a:sym typeface="AGA Arabesque"/>
              </a:rPr>
              <a:t></a:t>
            </a:r>
            <a:r>
              <a:rPr lang="ar-SA" sz="4400" b="1" dirty="0" smtClean="0">
                <a:solidFill>
                  <a:prstClr val="black"/>
                </a:solidFill>
                <a:latin typeface="Times New Roman"/>
                <a:ea typeface="Times New Roman"/>
                <a:cs typeface="Rateb lotusb22"/>
              </a:rPr>
              <a:t> قد اختاروا شهر ويوم وفاته </a:t>
            </a:r>
            <a:r>
              <a:rPr lang="ar-SA" sz="4400" b="1" dirty="0" smtClean="0">
                <a:solidFill>
                  <a:prstClr val="black"/>
                </a:solidFill>
                <a:latin typeface="Courier New Backslanted"/>
                <a:ea typeface="Times New Roman"/>
                <a:cs typeface="Rateb lotusb22"/>
                <a:sym typeface="AGA Arabesque"/>
              </a:rPr>
              <a:t></a:t>
            </a:r>
            <a:r>
              <a:rPr lang="ar-SA" sz="4400" b="1" dirty="0" smtClean="0">
                <a:solidFill>
                  <a:prstClr val="black"/>
                </a:solidFill>
                <a:latin typeface="Courier New Backslanted"/>
                <a:ea typeface="Times New Roman"/>
                <a:cs typeface="Rateb lotusb22"/>
              </a:rPr>
              <a:t> </a:t>
            </a:r>
            <a:r>
              <a:rPr lang="ar-SA" sz="4400" b="1" dirty="0" smtClean="0">
                <a:solidFill>
                  <a:prstClr val="black"/>
                </a:solidFill>
                <a:latin typeface="Times New Roman"/>
                <a:ea typeface="Times New Roman"/>
                <a:cs typeface="Rateb lotusb22"/>
              </a:rPr>
              <a:t>وقتاً لهذا الاحتفال ، فرحاً بوفاته </a:t>
            </a:r>
            <a:r>
              <a:rPr lang="ar-SA" sz="4400" b="1" dirty="0" smtClean="0">
                <a:solidFill>
                  <a:prstClr val="black"/>
                </a:solidFill>
                <a:latin typeface="Courier New Backslanted"/>
                <a:ea typeface="Times New Roman"/>
                <a:cs typeface="Rateb lotusb22"/>
                <a:sym typeface="AGA Arabesque"/>
              </a:rPr>
              <a:t></a:t>
            </a:r>
            <a:r>
              <a:rPr lang="ar-SA" sz="4400" b="1" dirty="0" smtClean="0">
                <a:solidFill>
                  <a:prstClr val="black"/>
                </a:solidFill>
                <a:latin typeface="Courier New Backslanted"/>
                <a:ea typeface="Times New Roman"/>
                <a:cs typeface="Rateb lotusb22"/>
              </a:rPr>
              <a:t> </a:t>
            </a:r>
            <a:r>
              <a:rPr lang="ar-SA" sz="4400" b="1" dirty="0" smtClean="0">
                <a:solidFill>
                  <a:prstClr val="black"/>
                </a:solidFill>
                <a:latin typeface="Times New Roman"/>
                <a:ea typeface="Times New Roman"/>
                <a:cs typeface="Rateb lotusb22"/>
              </a:rPr>
              <a:t>، وأظهروا للناس أنه للفرح بولادته عليه الصلاة والسلام . </a:t>
            </a:r>
            <a:endParaRPr lang="en-US" sz="4400" b="1" dirty="0">
              <a:solidFill>
                <a:prstClr val="black"/>
              </a:solidFill>
              <a:latin typeface="Times New Roman"/>
              <a:ea typeface="Times New Roman"/>
            </a:endParaRPr>
          </a:p>
        </p:txBody>
      </p:sp>
    </p:spTree>
    <p:extLst>
      <p:ext uri="{BB962C8B-B14F-4D97-AF65-F5344CB8AC3E}">
        <p14:creationId xmlns:p14="http://schemas.microsoft.com/office/powerpoint/2010/main" val="1631163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C:\Documents and Settings\Win xp\سطح المكتب\ن.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156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مستطيل 1"/>
          <p:cNvSpPr/>
          <p:nvPr/>
        </p:nvSpPr>
        <p:spPr>
          <a:xfrm>
            <a:off x="179512" y="188640"/>
            <a:ext cx="8856984" cy="6237605"/>
          </a:xfrm>
          <a:prstGeom prst="rect">
            <a:avLst/>
          </a:prstGeom>
        </p:spPr>
        <p:txBody>
          <a:bodyPr wrap="square">
            <a:spAutoFit/>
          </a:bodyPr>
          <a:lstStyle/>
          <a:p>
            <a:pPr marL="290830" indent="180340" algn="just">
              <a:spcBef>
                <a:spcPts val="400"/>
              </a:spcBef>
            </a:pPr>
            <a:r>
              <a:rPr lang="ar-SA" sz="4400" b="1" dirty="0" smtClean="0">
                <a:solidFill>
                  <a:srgbClr val="FF0000"/>
                </a:solidFill>
                <a:latin typeface="Times New Roman"/>
                <a:ea typeface="Times New Roman"/>
                <a:cs typeface="Rateb lotusb22"/>
              </a:rPr>
              <a:t>وقد اتفق أهل العلم </a:t>
            </a:r>
            <a:r>
              <a:rPr lang="ar-SA" sz="4400" b="1" dirty="0" smtClean="0">
                <a:solidFill>
                  <a:prstClr val="black"/>
                </a:solidFill>
                <a:latin typeface="Times New Roman"/>
                <a:ea typeface="Times New Roman"/>
                <a:cs typeface="Rateb lotusb22"/>
              </a:rPr>
              <a:t>على أن السلف الصالح من أهل القرون الثلاثة المفضلة ، وفي مقدمتهم أصحاب النبي </a:t>
            </a:r>
            <a:r>
              <a:rPr lang="ar-SA" sz="4400" b="1" dirty="0" smtClean="0">
                <a:solidFill>
                  <a:prstClr val="black"/>
                </a:solidFill>
                <a:latin typeface="Courier New Backslanted"/>
                <a:ea typeface="Times New Roman"/>
                <a:cs typeface="Rateb lotusb22"/>
                <a:sym typeface="AGA Arabesque"/>
              </a:rPr>
              <a:t></a:t>
            </a:r>
            <a:r>
              <a:rPr lang="ar-SA" sz="4400" b="1" dirty="0" smtClean="0">
                <a:solidFill>
                  <a:prstClr val="black"/>
                </a:solidFill>
                <a:latin typeface="Courier New Backslanted"/>
                <a:ea typeface="Times New Roman"/>
                <a:cs typeface="Rateb lotusb22"/>
              </a:rPr>
              <a:t> </a:t>
            </a:r>
            <a:r>
              <a:rPr lang="ar-SA" sz="4400" b="1" dirty="0" smtClean="0">
                <a:solidFill>
                  <a:prstClr val="black"/>
                </a:solidFill>
                <a:latin typeface="Times New Roman"/>
                <a:ea typeface="Times New Roman"/>
                <a:cs typeface="Rateb lotusb22"/>
              </a:rPr>
              <a:t>لم يفعلوا هذا الاحتفال ، ولذلك لم ينقل فعله ولا القول بمشروعيته عن أحد من أهل القرون الثلاثة المفضلة، مع شدة محبتهم للنبي </a:t>
            </a:r>
            <a:r>
              <a:rPr lang="ar-SA" sz="4400" b="1" dirty="0" smtClean="0">
                <a:solidFill>
                  <a:prstClr val="black"/>
                </a:solidFill>
                <a:latin typeface="Courier New Backslanted"/>
                <a:ea typeface="Times New Roman"/>
                <a:cs typeface="Rateb lotusb22"/>
                <a:sym typeface="AGA Arabesque"/>
              </a:rPr>
              <a:t></a:t>
            </a:r>
            <a:r>
              <a:rPr lang="ar-SA" sz="4400" b="1" dirty="0" smtClean="0">
                <a:solidFill>
                  <a:prstClr val="black"/>
                </a:solidFill>
                <a:latin typeface="Courier New Backslanted"/>
                <a:ea typeface="Times New Roman"/>
                <a:cs typeface="Rateb lotusb22"/>
              </a:rPr>
              <a:t> </a:t>
            </a:r>
            <a:r>
              <a:rPr lang="ar-SA" sz="4400" b="1" dirty="0" smtClean="0">
                <a:solidFill>
                  <a:prstClr val="black"/>
                </a:solidFill>
                <a:latin typeface="Times New Roman"/>
                <a:ea typeface="Times New Roman"/>
                <a:cs typeface="Rateb lotusb22"/>
              </a:rPr>
              <a:t>وحرصهم على الخير . </a:t>
            </a:r>
            <a:endParaRPr lang="en-US" sz="4400" b="1" dirty="0" smtClean="0">
              <a:solidFill>
                <a:prstClr val="black"/>
              </a:solidFill>
              <a:latin typeface="Times New Roman"/>
              <a:ea typeface="Times New Roman"/>
            </a:endParaRPr>
          </a:p>
          <a:p>
            <a:pPr marL="290830" indent="180340" algn="just">
              <a:spcBef>
                <a:spcPts val="400"/>
              </a:spcBef>
            </a:pPr>
            <a:r>
              <a:rPr lang="ar-SA" sz="4400" b="1" dirty="0" smtClean="0">
                <a:solidFill>
                  <a:srgbClr val="FF0000"/>
                </a:solidFill>
                <a:latin typeface="Times New Roman"/>
                <a:ea typeface="Times New Roman"/>
                <a:cs typeface="Rateb lotusb22"/>
              </a:rPr>
              <a:t>وهذا إجماع</a:t>
            </a:r>
            <a:r>
              <a:rPr lang="ar-SA" sz="4400" b="1" dirty="0" smtClean="0">
                <a:solidFill>
                  <a:prstClr val="black"/>
                </a:solidFill>
                <a:latin typeface="Times New Roman"/>
                <a:ea typeface="Times New Roman"/>
                <a:cs typeface="Rateb lotusb22"/>
              </a:rPr>
              <a:t> من أصحاب النبي  </a:t>
            </a:r>
            <a:r>
              <a:rPr lang="ar-SA" sz="4400" b="1" dirty="0" smtClean="0">
                <a:solidFill>
                  <a:prstClr val="black"/>
                </a:solidFill>
                <a:latin typeface="Courier New Backslanted"/>
                <a:ea typeface="Times New Roman"/>
                <a:cs typeface="Rateb lotusb22"/>
                <a:sym typeface="AGA Arabesque"/>
              </a:rPr>
              <a:t></a:t>
            </a:r>
            <a:r>
              <a:rPr lang="ar-SA" sz="4400" b="1" dirty="0" smtClean="0">
                <a:solidFill>
                  <a:prstClr val="black"/>
                </a:solidFill>
                <a:latin typeface="Courier New Backslanted"/>
                <a:ea typeface="Times New Roman"/>
                <a:cs typeface="Rateb lotusb22"/>
              </a:rPr>
              <a:t> </a:t>
            </a:r>
            <a:r>
              <a:rPr lang="ar-SA" sz="4400" b="1" dirty="0" smtClean="0">
                <a:solidFill>
                  <a:prstClr val="black"/>
                </a:solidFill>
                <a:latin typeface="Times New Roman"/>
                <a:ea typeface="Times New Roman"/>
                <a:cs typeface="Rateb lotusb22"/>
              </a:rPr>
              <a:t>وجميع سلف هذه الأمة على عدم مشروعيته ، وعلى عدم مشروعية جميع الاحتفالات المحدثة . </a:t>
            </a:r>
            <a:endParaRPr lang="en-US" sz="4400" b="1" dirty="0">
              <a:solidFill>
                <a:prstClr val="black"/>
              </a:solidFill>
              <a:latin typeface="Times New Roman"/>
              <a:ea typeface="Times New Roman"/>
            </a:endParaRPr>
          </a:p>
        </p:txBody>
      </p:sp>
    </p:spTree>
    <p:extLst>
      <p:ext uri="{BB962C8B-B14F-4D97-AF65-F5344CB8AC3E}">
        <p14:creationId xmlns:p14="http://schemas.microsoft.com/office/powerpoint/2010/main" val="4147971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C:\Documents and Settings\Win xp\سطح المكتب\ن.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215" y="0"/>
            <a:ext cx="9156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مستطيل 1"/>
          <p:cNvSpPr/>
          <p:nvPr/>
        </p:nvSpPr>
        <p:spPr>
          <a:xfrm>
            <a:off x="0" y="404664"/>
            <a:ext cx="9036496" cy="6681829"/>
          </a:xfrm>
          <a:prstGeom prst="rect">
            <a:avLst/>
          </a:prstGeom>
        </p:spPr>
        <p:txBody>
          <a:bodyPr wrap="square">
            <a:spAutoFit/>
          </a:bodyPr>
          <a:lstStyle/>
          <a:p>
            <a:pPr algn="ctr">
              <a:spcBef>
                <a:spcPts val="600"/>
              </a:spcBef>
            </a:pPr>
            <a:r>
              <a:rPr lang="ar-SA" sz="4000" b="1" kern="0" dirty="0" smtClean="0">
                <a:solidFill>
                  <a:schemeClr val="tx2"/>
                </a:solidFill>
                <a:effectLst/>
                <a:latin typeface="Times New Roman"/>
                <a:cs typeface="Hesham Bold"/>
              </a:rPr>
              <a:t>الولاء </a:t>
            </a:r>
            <a:r>
              <a:rPr lang="ar-SA" sz="4000" b="1" kern="0" dirty="0" smtClean="0">
                <a:solidFill>
                  <a:schemeClr val="tx2"/>
                </a:solidFill>
                <a:effectLst/>
                <a:latin typeface="Times New Roman"/>
                <a:cs typeface="Hesham Bold"/>
              </a:rPr>
              <a:t>والبراء</a:t>
            </a:r>
            <a:endParaRPr lang="ar-SA" sz="4000" b="1" kern="0" dirty="0" smtClean="0">
              <a:solidFill>
                <a:schemeClr val="tx2"/>
              </a:solidFill>
              <a:effectLst/>
              <a:latin typeface="Times New Roman"/>
              <a:cs typeface="Hesham Bold"/>
            </a:endParaRPr>
          </a:p>
          <a:p>
            <a:pPr indent="180340" algn="just">
              <a:lnSpc>
                <a:spcPct val="95000"/>
              </a:lnSpc>
              <a:spcBef>
                <a:spcPts val="400"/>
              </a:spcBef>
            </a:pPr>
            <a:r>
              <a:rPr lang="ar-SA" sz="3200" b="1" dirty="0" smtClean="0">
                <a:effectLst/>
                <a:latin typeface="Times New Roman"/>
                <a:ea typeface="Times New Roman"/>
                <a:cs typeface="Rateb lotusb22"/>
              </a:rPr>
              <a:t> </a:t>
            </a:r>
            <a:r>
              <a:rPr lang="ar-SA" sz="3200" b="1" dirty="0" smtClean="0">
                <a:solidFill>
                  <a:srgbClr val="FF0000"/>
                </a:solidFill>
                <a:effectLst/>
                <a:latin typeface="Times New Roman"/>
                <a:ea typeface="Times New Roman"/>
                <a:cs typeface="AL-Mohanad Bold"/>
              </a:rPr>
              <a:t>: تعريفهما وحكمهما : </a:t>
            </a:r>
            <a:endParaRPr lang="en-US" sz="3200" b="1" dirty="0" smtClean="0">
              <a:effectLst/>
              <a:latin typeface="Times New Roman"/>
              <a:ea typeface="Times New Roman"/>
              <a:cs typeface="Traditional Arabic"/>
            </a:endParaRPr>
          </a:p>
          <a:p>
            <a:pPr indent="180340" algn="just">
              <a:lnSpc>
                <a:spcPct val="95000"/>
              </a:lnSpc>
              <a:spcBef>
                <a:spcPts val="400"/>
              </a:spcBef>
            </a:pPr>
            <a:r>
              <a:rPr lang="ar-SA" sz="3200" b="1" dirty="0" smtClean="0">
                <a:solidFill>
                  <a:srgbClr val="FF0000"/>
                </a:solidFill>
                <a:effectLst/>
                <a:latin typeface="Times New Roman"/>
                <a:ea typeface="Times New Roman"/>
                <a:cs typeface="AL-Mohanad Bold"/>
              </a:rPr>
              <a:t>الولاء في اللغة :</a:t>
            </a:r>
            <a:r>
              <a:rPr lang="ar-SA" sz="3200" b="1" dirty="0" smtClean="0">
                <a:effectLst/>
                <a:latin typeface="Times New Roman"/>
                <a:ea typeface="Times New Roman"/>
                <a:cs typeface="Rateb lotusb22"/>
              </a:rPr>
              <a:t> المحبة والنصرة ، والقرب . والوليّ : المحب والصديق والنصير، وهو ضد العدو. والموالاة والوَلاية: ضد المعاداة </a:t>
            </a:r>
            <a:endParaRPr lang="en-US" sz="3200" b="1" dirty="0" smtClean="0">
              <a:effectLst/>
              <a:latin typeface="Times New Roman"/>
              <a:ea typeface="Times New Roman"/>
              <a:cs typeface="Traditional Arabic"/>
            </a:endParaRPr>
          </a:p>
          <a:p>
            <a:pPr indent="180340" algn="just">
              <a:lnSpc>
                <a:spcPct val="95000"/>
              </a:lnSpc>
              <a:spcBef>
                <a:spcPts val="400"/>
              </a:spcBef>
            </a:pPr>
            <a:r>
              <a:rPr lang="ar-SA" sz="3200" b="1" dirty="0" smtClean="0">
                <a:solidFill>
                  <a:srgbClr val="FF0000"/>
                </a:solidFill>
                <a:effectLst/>
                <a:latin typeface="Times New Roman"/>
                <a:ea typeface="Times New Roman"/>
                <a:cs typeface="AL-Mohanad Bold"/>
              </a:rPr>
              <a:t>والولاء في الاصطلاح هو:</a:t>
            </a:r>
            <a:r>
              <a:rPr lang="ar-SA" sz="3200" b="1" dirty="0" smtClean="0">
                <a:effectLst/>
                <a:latin typeface="Times New Roman"/>
                <a:ea typeface="Times New Roman"/>
                <a:cs typeface="Rateb lotusb22"/>
              </a:rPr>
              <a:t> محبة المؤمنين لأجل إيمانهم، ونصرتهم ، والنصح لهم، وإعانتهم ، ورحمتهم ، وما يلحق بذلك من حقوق المؤمنين. </a:t>
            </a:r>
            <a:endParaRPr lang="en-US" sz="3200" b="1" dirty="0" smtClean="0">
              <a:effectLst/>
              <a:latin typeface="Times New Roman"/>
              <a:ea typeface="Times New Roman"/>
              <a:cs typeface="Traditional Arabic"/>
            </a:endParaRPr>
          </a:p>
          <a:p>
            <a:pPr indent="180340" algn="just">
              <a:lnSpc>
                <a:spcPct val="95000"/>
              </a:lnSpc>
              <a:spcBef>
                <a:spcPts val="400"/>
              </a:spcBef>
            </a:pPr>
            <a:r>
              <a:rPr lang="ar-SA" sz="3200" b="1" dirty="0" smtClean="0">
                <a:effectLst/>
                <a:latin typeface="Times New Roman"/>
                <a:ea typeface="Times New Roman"/>
                <a:cs typeface="Rateb lotusb22"/>
              </a:rPr>
              <a:t>وهذا الولاء يكون في حق المسلم الذي لم يصر على شيء من كبائر الذنوب . </a:t>
            </a:r>
          </a:p>
          <a:p>
            <a:pPr indent="180340" algn="just">
              <a:lnSpc>
                <a:spcPct val="95000"/>
              </a:lnSpc>
              <a:spcBef>
                <a:spcPts val="400"/>
              </a:spcBef>
            </a:pPr>
            <a:r>
              <a:rPr lang="ar-SA" sz="3200" b="1" dirty="0" smtClean="0">
                <a:solidFill>
                  <a:srgbClr val="FF0000"/>
                </a:solidFill>
                <a:effectLst/>
                <a:latin typeface="Times New Roman"/>
                <a:ea typeface="Times New Roman"/>
                <a:cs typeface="Rateb lotusb22"/>
              </a:rPr>
              <a:t>أما إذا كان المسلم مصراً على شيء من كبائر الذنوب ،</a:t>
            </a:r>
            <a:r>
              <a:rPr lang="ar-SA" sz="3200" b="1" dirty="0" smtClean="0">
                <a:effectLst/>
                <a:latin typeface="Times New Roman"/>
                <a:ea typeface="Times New Roman"/>
                <a:cs typeface="Rateb lotusb22"/>
              </a:rPr>
              <a:t> كالربا ، أو الغيبة ، أو إسبال الثياب ، أو حلق شعر العارضين والذقن (اللحية) أو غير ذلك فإنه يُحبّ بقدر ما عنده من الطاعات ، ويبغض بقدر ما عنده من المعاصي . </a:t>
            </a:r>
            <a:endParaRPr lang="en-US" sz="3200" b="1" dirty="0" smtClean="0">
              <a:effectLst/>
              <a:latin typeface="Times New Roman"/>
              <a:ea typeface="Times New Roman"/>
              <a:cs typeface="Traditional Arabic"/>
            </a:endParaRPr>
          </a:p>
        </p:txBody>
      </p:sp>
    </p:spTree>
    <p:extLst>
      <p:ext uri="{BB962C8B-B14F-4D97-AF65-F5344CB8AC3E}">
        <p14:creationId xmlns:p14="http://schemas.microsoft.com/office/powerpoint/2010/main" val="16059305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C:\Documents and Settings\Win xp\سطح المكتب\ن.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156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مستطيل 1"/>
          <p:cNvSpPr/>
          <p:nvPr/>
        </p:nvSpPr>
        <p:spPr>
          <a:xfrm>
            <a:off x="323528" y="404664"/>
            <a:ext cx="8496944" cy="6237605"/>
          </a:xfrm>
          <a:prstGeom prst="rect">
            <a:avLst/>
          </a:prstGeom>
        </p:spPr>
        <p:txBody>
          <a:bodyPr wrap="square">
            <a:spAutoFit/>
          </a:bodyPr>
          <a:lstStyle/>
          <a:p>
            <a:pPr indent="180340" algn="just">
              <a:spcBef>
                <a:spcPts val="400"/>
              </a:spcBef>
            </a:pPr>
            <a:r>
              <a:rPr lang="ar-SA" sz="3600" b="1" dirty="0" smtClean="0">
                <a:solidFill>
                  <a:srgbClr val="FF0000"/>
                </a:solidFill>
                <a:effectLst/>
                <a:latin typeface="Times New Roman"/>
                <a:ea typeface="Times New Roman"/>
                <a:cs typeface="Rateb lotusb22"/>
              </a:rPr>
              <a:t>والمحبة للمسلم العاصي تقتضي</a:t>
            </a:r>
            <a:r>
              <a:rPr lang="ar-SA" sz="3600" b="1" dirty="0" smtClean="0">
                <a:effectLst/>
                <a:latin typeface="Times New Roman"/>
                <a:ea typeface="Times New Roman"/>
                <a:cs typeface="Rateb lotusb22"/>
              </a:rPr>
              <a:t> أن يهجر إذا كان هذا الهجر يؤدي إلى إقلاعه عن هذه المعصية وإلى عدم فعل ما يشبهها من قبله أو من قبل غيره ، كما هجر النبي × الثلاثة الذين تخلفوا عن غزوة تبوك وأمر الصحابة أن يهجروهم، فلم يكلموهم خمسين يوماً. متفق عليه . </a:t>
            </a:r>
            <a:endParaRPr lang="en-US" sz="3600" b="1" dirty="0" smtClean="0">
              <a:effectLst/>
              <a:latin typeface="Times New Roman"/>
              <a:ea typeface="Times New Roman"/>
              <a:cs typeface="Traditional Arabic"/>
            </a:endParaRPr>
          </a:p>
          <a:p>
            <a:pPr indent="180340" algn="just">
              <a:spcBef>
                <a:spcPts val="400"/>
              </a:spcBef>
            </a:pPr>
            <a:r>
              <a:rPr lang="ar-SA" sz="3600" b="1" dirty="0" smtClean="0">
                <a:solidFill>
                  <a:srgbClr val="FF0000"/>
                </a:solidFill>
                <a:effectLst/>
                <a:latin typeface="Times New Roman"/>
                <a:ea typeface="Times New Roman"/>
                <a:cs typeface="Rateb lotusb22"/>
              </a:rPr>
              <a:t>كما أن المحبة للمسلم العاصي تقتضي</a:t>
            </a:r>
            <a:r>
              <a:rPr lang="ar-SA" sz="3600" b="1" dirty="0" smtClean="0">
                <a:effectLst/>
                <a:latin typeface="Times New Roman"/>
                <a:ea typeface="Times New Roman"/>
                <a:cs typeface="Rateb lotusb22"/>
              </a:rPr>
              <a:t> </a:t>
            </a:r>
            <a:r>
              <a:rPr lang="ar-SA" sz="3600" b="1" dirty="0" err="1" smtClean="0">
                <a:effectLst/>
                <a:latin typeface="Times New Roman"/>
                <a:ea typeface="Times New Roman"/>
                <a:cs typeface="Rateb lotusb22"/>
              </a:rPr>
              <a:t>مناصحته</a:t>
            </a:r>
            <a:r>
              <a:rPr lang="ar-SA" sz="3600" b="1" dirty="0" smtClean="0">
                <a:effectLst/>
                <a:latin typeface="Times New Roman"/>
                <a:ea typeface="Times New Roman"/>
                <a:cs typeface="Rateb lotusb22"/>
              </a:rPr>
              <a:t> وأمره بالمعروف ونهيه عن المنكر ، ليفعل الخير ويجتنب المعصية ، فينجو من شقاء الدنيا وعذاب الآخرة ، كما تقتضي المحبة للعاصي إقامة الحدود </a:t>
            </a:r>
            <a:r>
              <a:rPr lang="ar-SA" sz="3600" b="1" dirty="0" err="1" smtClean="0">
                <a:effectLst/>
                <a:latin typeface="Times New Roman"/>
                <a:ea typeface="Times New Roman"/>
                <a:cs typeface="Rateb lotusb22"/>
              </a:rPr>
              <a:t>والتعزيرات</a:t>
            </a:r>
            <a:r>
              <a:rPr lang="ar-SA" sz="3600" b="1" dirty="0" smtClean="0">
                <a:effectLst/>
                <a:latin typeface="Times New Roman"/>
                <a:ea typeface="Times New Roman"/>
                <a:cs typeface="Rateb lotusb22"/>
              </a:rPr>
              <a:t> عليه ليتوب ويرجع إلى الله تعالى ، ولتكون تطهيراً له من ذنوبه. </a:t>
            </a:r>
            <a:endParaRPr lang="en-US" sz="3600" b="1" dirty="0">
              <a:effectLst/>
              <a:latin typeface="Times New Roman"/>
              <a:ea typeface="Times New Roman"/>
              <a:cs typeface="Traditional Arabic"/>
            </a:endParaRPr>
          </a:p>
        </p:txBody>
      </p:sp>
    </p:spTree>
    <p:extLst>
      <p:ext uri="{BB962C8B-B14F-4D97-AF65-F5344CB8AC3E}">
        <p14:creationId xmlns:p14="http://schemas.microsoft.com/office/powerpoint/2010/main" val="19473362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C:\Documents and Settings\Win xp\سطح المكتب\ن.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156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مستطيل 1"/>
          <p:cNvSpPr/>
          <p:nvPr/>
        </p:nvSpPr>
        <p:spPr>
          <a:xfrm>
            <a:off x="467544" y="476672"/>
            <a:ext cx="8280920" cy="5880584"/>
          </a:xfrm>
          <a:prstGeom prst="rect">
            <a:avLst/>
          </a:prstGeom>
        </p:spPr>
        <p:txBody>
          <a:bodyPr wrap="square">
            <a:spAutoFit/>
          </a:bodyPr>
          <a:lstStyle/>
          <a:p>
            <a:pPr indent="180340" algn="just">
              <a:lnSpc>
                <a:spcPct val="95000"/>
              </a:lnSpc>
              <a:spcBef>
                <a:spcPts val="400"/>
              </a:spcBef>
            </a:pPr>
            <a:r>
              <a:rPr lang="ar-SA" sz="3200" b="1" dirty="0" smtClean="0">
                <a:solidFill>
                  <a:srgbClr val="FF0000"/>
                </a:solidFill>
                <a:effectLst/>
                <a:latin typeface="Times New Roman"/>
                <a:ea typeface="Times New Roman"/>
                <a:cs typeface="Rateb lotusb22"/>
              </a:rPr>
              <a:t>وقريب من العاصي : المتهم بالنفاق ، </a:t>
            </a:r>
            <a:r>
              <a:rPr lang="ar-SA" sz="3200" b="1" dirty="0" smtClean="0">
                <a:effectLst/>
                <a:latin typeface="Times New Roman"/>
                <a:ea typeface="Times New Roman"/>
                <a:cs typeface="Rateb lotusb22"/>
              </a:rPr>
              <a:t>فيوالى بقدر ما يظهر منه من الخير ، ويعادى بقدر ما يظهر منه من الخبث، وإذا تبين نفاقه وحكم عليه بالنفاق فحكمه في باب الولاء والبراء حكم بقية الكفار على ما سيأتي بيانه في المبحث الآتي إن شاء الله تعالى .</a:t>
            </a:r>
          </a:p>
          <a:p>
            <a:pPr indent="180340" algn="just">
              <a:lnSpc>
                <a:spcPct val="95000"/>
              </a:lnSpc>
              <a:spcBef>
                <a:spcPts val="400"/>
              </a:spcBef>
            </a:pPr>
            <a:r>
              <a:rPr lang="ar-SA" sz="3200" b="1" dirty="0" smtClean="0">
                <a:solidFill>
                  <a:srgbClr val="FF0000"/>
                </a:solidFill>
                <a:effectLst/>
                <a:latin typeface="Times New Roman"/>
                <a:ea typeface="Times New Roman"/>
                <a:cs typeface="Rateb lotusb22"/>
              </a:rPr>
              <a:t>أما المبتدعة كالجهمية والقدرية والرافضة والأشاعرة ونحوهم فهم ثلاثة أقسام : </a:t>
            </a:r>
            <a:endParaRPr lang="en-US" sz="3200" b="1" dirty="0" smtClean="0">
              <a:effectLst/>
              <a:latin typeface="Times New Roman"/>
              <a:ea typeface="Times New Roman"/>
              <a:cs typeface="Traditional Arabic"/>
            </a:endParaRPr>
          </a:p>
          <a:p>
            <a:r>
              <a:rPr lang="ar-SA" sz="3200" b="1" dirty="0" smtClean="0">
                <a:solidFill>
                  <a:srgbClr val="FF0000"/>
                </a:solidFill>
                <a:effectLst/>
                <a:latin typeface="Times New Roman"/>
                <a:ea typeface="Times New Roman"/>
                <a:cs typeface="Rateb lotusb22"/>
              </a:rPr>
              <a:t>القسم الأول :</a:t>
            </a:r>
            <a:r>
              <a:rPr lang="ar-SA" sz="3200" b="1" dirty="0" smtClean="0">
                <a:effectLst/>
                <a:latin typeface="Times New Roman"/>
                <a:ea typeface="Times New Roman"/>
                <a:cs typeface="Rateb lotusb22"/>
              </a:rPr>
              <a:t> من كان منهم داعياً إلى بدعته أو مظهراً لها وكانت بدعته غير مكفِّرة فيجب بغضه بقدر بدعته ، كما يجب هجره ومعاداته ، وهذا مجمع عليه بين أهل العلم ، فلا تجوز مجالسته ، ولا التحدث معه إلا في حال دعوته ونصحه ، وهذه المجالسة إنما تجوز في حق العلماء خاصة .  </a:t>
            </a:r>
            <a:endParaRPr lang="en-US" sz="3200" b="1" dirty="0">
              <a:effectLst/>
              <a:latin typeface="Times New Roman"/>
              <a:ea typeface="Times New Roman"/>
              <a:cs typeface="Traditional Arabic"/>
            </a:endParaRPr>
          </a:p>
        </p:txBody>
      </p:sp>
    </p:spTree>
    <p:extLst>
      <p:ext uri="{BB962C8B-B14F-4D97-AF65-F5344CB8AC3E}">
        <p14:creationId xmlns:p14="http://schemas.microsoft.com/office/powerpoint/2010/main" val="13095864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C:\Documents and Settings\Win xp\سطح المكتب\ن.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156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مربع نص 11"/>
          <p:cNvSpPr txBox="1"/>
          <p:nvPr/>
        </p:nvSpPr>
        <p:spPr>
          <a:xfrm>
            <a:off x="611560" y="116632"/>
            <a:ext cx="8280920" cy="6818277"/>
          </a:xfrm>
          <a:prstGeom prst="rect">
            <a:avLst/>
          </a:prstGeom>
          <a:noFill/>
        </p:spPr>
        <p:txBody>
          <a:bodyPr wrap="square" rtlCol="1">
            <a:spAutoFit/>
          </a:bodyPr>
          <a:lstStyle/>
          <a:p>
            <a:r>
              <a:rPr lang="ar-SA" dirty="0" smtClean="0">
                <a:effectLst/>
                <a:latin typeface="Times New Roman"/>
                <a:ea typeface="Times New Roman"/>
                <a:cs typeface="Rateb lotusb22"/>
              </a:rPr>
              <a:t> </a:t>
            </a:r>
            <a:r>
              <a:rPr lang="ar-SA" sz="3200" b="1" dirty="0" smtClean="0">
                <a:effectLst/>
                <a:latin typeface="Times New Roman"/>
                <a:ea typeface="Times New Roman"/>
                <a:cs typeface="Rateb lotusb22"/>
              </a:rPr>
              <a:t>ولا أن يجادله ، ولا أن يقرأ ما  يكتبه ، لئلا يقع في قلبه شيء من بدعته ، </a:t>
            </a:r>
            <a:r>
              <a:rPr lang="ar-SA" sz="3200" b="1" dirty="0" err="1" smtClean="0">
                <a:effectLst/>
                <a:latin typeface="Times New Roman"/>
                <a:ea typeface="Times New Roman"/>
                <a:cs typeface="Rateb lotusb22"/>
              </a:rPr>
              <a:t>ولئلا</a:t>
            </a:r>
            <a:r>
              <a:rPr lang="ar-SA" sz="3200" b="1" dirty="0" smtClean="0">
                <a:effectLst/>
                <a:latin typeface="Times New Roman"/>
                <a:ea typeface="Times New Roman"/>
                <a:cs typeface="Rateb lotusb22"/>
              </a:rPr>
              <a:t> يؤثر عليه بما يثيره من الشبهات بين الحين والآخر. </a:t>
            </a:r>
          </a:p>
          <a:p>
            <a:pPr indent="180340" algn="just">
              <a:lnSpc>
                <a:spcPct val="95000"/>
              </a:lnSpc>
              <a:spcBef>
                <a:spcPts val="400"/>
              </a:spcBef>
            </a:pPr>
            <a:r>
              <a:rPr lang="ar-SA" sz="3200" b="1" dirty="0" smtClean="0">
                <a:solidFill>
                  <a:srgbClr val="FF0000"/>
                </a:solidFill>
                <a:effectLst/>
                <a:latin typeface="Times New Roman"/>
                <a:ea typeface="Times New Roman"/>
                <a:cs typeface="Rateb lotusb22"/>
              </a:rPr>
              <a:t>أما السلام على المبتدع </a:t>
            </a:r>
            <a:r>
              <a:rPr lang="ar-SA" sz="3200" b="1" dirty="0" smtClean="0">
                <a:effectLst/>
                <a:latin typeface="Times New Roman"/>
                <a:ea typeface="Times New Roman"/>
                <a:cs typeface="Rateb lotusb22"/>
              </a:rPr>
              <a:t>والرد عليه إذا سلم فهو جائز ، لكن يستحب ترك السلام عليه ، وترك إجابة سلامِه إذا كان في ذلك مصلحة ، كأن يكون ذلك سبباً في تركه لها، أو ليَعْلَم من حوله قبح عمله وعقيدته ، ليحذره العامة ، ونحو ذلك . </a:t>
            </a:r>
            <a:endParaRPr lang="en-US" sz="3200" b="1" dirty="0" smtClean="0">
              <a:effectLst/>
              <a:latin typeface="Times New Roman"/>
              <a:ea typeface="Times New Roman"/>
              <a:cs typeface="Traditional Arabic"/>
            </a:endParaRPr>
          </a:p>
          <a:p>
            <a:pPr indent="180340" algn="just">
              <a:lnSpc>
                <a:spcPct val="95000"/>
              </a:lnSpc>
              <a:spcBef>
                <a:spcPts val="400"/>
              </a:spcBef>
            </a:pPr>
            <a:r>
              <a:rPr lang="ar-SA" sz="3200" b="1" dirty="0" smtClean="0">
                <a:solidFill>
                  <a:srgbClr val="FF0000"/>
                </a:solidFill>
                <a:effectLst/>
                <a:latin typeface="Times New Roman"/>
                <a:ea typeface="Times New Roman"/>
                <a:cs typeface="Rateb lotusb22"/>
              </a:rPr>
              <a:t>والقسم الثاني من المبتدعة :</a:t>
            </a:r>
            <a:r>
              <a:rPr lang="ar-SA" sz="3200" b="1" dirty="0" smtClean="0">
                <a:effectLst/>
                <a:latin typeface="Times New Roman"/>
                <a:ea typeface="Times New Roman"/>
                <a:cs typeface="Rateb lotusb22"/>
              </a:rPr>
              <a:t> من كانت بدعته مكفرة ، كغلاة الصوفية الذين يدعون الأموات والمشايخ ، وكغلاة الرافضة(الشيعة </a:t>
            </a:r>
            <a:r>
              <a:rPr lang="ar-SA" sz="3200" b="1" dirty="0" err="1" smtClean="0">
                <a:effectLst/>
                <a:latin typeface="Times New Roman"/>
                <a:ea typeface="Times New Roman"/>
                <a:cs typeface="Rateb lotusb22"/>
              </a:rPr>
              <a:t>الإمامية</a:t>
            </a:r>
            <a:r>
              <a:rPr lang="ar-SA" sz="3200" b="1" dirty="0" smtClean="0">
                <a:effectLst/>
                <a:latin typeface="Times New Roman"/>
                <a:ea typeface="Times New Roman"/>
                <a:cs typeface="Rateb lotusb22"/>
              </a:rPr>
              <a:t>) الذين يزعمون أن القرآن محرف أو بعضه غير موجود أو يستغيثون بالمخلوقين، فهؤلاء إذا أُقيمت عليهم الحجة وحكم بكفرهم فحكمهم في باب الولاء والبراء حكم بقية الكفار على ما سيأتي تفصيله في المبحث الآتي – إن شاء الله تعالى - . </a:t>
            </a:r>
            <a:endParaRPr lang="en-US" sz="3200" b="1" dirty="0" smtClean="0">
              <a:effectLst/>
              <a:latin typeface="Times New Roman"/>
              <a:ea typeface="Times New Roman"/>
              <a:cs typeface="Traditional Arabic"/>
            </a:endParaRPr>
          </a:p>
        </p:txBody>
      </p:sp>
    </p:spTree>
    <p:extLst>
      <p:ext uri="{BB962C8B-B14F-4D97-AF65-F5344CB8AC3E}">
        <p14:creationId xmlns:p14="http://schemas.microsoft.com/office/powerpoint/2010/main" val="173884412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C:\Documents and Settings\Win xp\سطح المكتب\ن.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156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مستطيل 1"/>
          <p:cNvSpPr/>
          <p:nvPr/>
        </p:nvSpPr>
        <p:spPr>
          <a:xfrm>
            <a:off x="683568" y="836712"/>
            <a:ext cx="7848872" cy="4829014"/>
          </a:xfrm>
          <a:prstGeom prst="rect">
            <a:avLst/>
          </a:prstGeom>
        </p:spPr>
        <p:txBody>
          <a:bodyPr wrap="square">
            <a:spAutoFit/>
          </a:bodyPr>
          <a:lstStyle/>
          <a:p>
            <a:pPr indent="180340" algn="just">
              <a:lnSpc>
                <a:spcPct val="95000"/>
              </a:lnSpc>
              <a:spcBef>
                <a:spcPts val="400"/>
              </a:spcBef>
            </a:pPr>
            <a:r>
              <a:rPr lang="ar-SA" sz="5400" b="1" dirty="0" smtClean="0">
                <a:solidFill>
                  <a:srgbClr val="FF0000"/>
                </a:solidFill>
                <a:effectLst/>
                <a:latin typeface="Times New Roman"/>
                <a:ea typeface="Times New Roman"/>
                <a:cs typeface="Rateb lotusb22"/>
              </a:rPr>
              <a:t>والقسم الثالث :</a:t>
            </a:r>
            <a:r>
              <a:rPr lang="ar-SA" sz="5400" b="1" dirty="0" smtClean="0">
                <a:effectLst/>
                <a:latin typeface="Times New Roman"/>
                <a:ea typeface="Times New Roman"/>
                <a:cs typeface="Rateb lotusb22"/>
              </a:rPr>
              <a:t> من كان يخفي بدعته ولا يدعو إليها ولا يحسِّن شيئاً من ضلالاتها ولا يمدح أهلها ولا يثير بعض الشبه التي تؤيدها فهو كالعاصي المخفي لمعصيته ، يجالس ويسلم عليه ، ولا يهجر.</a:t>
            </a:r>
            <a:endParaRPr lang="en-US" sz="5400" b="1" dirty="0">
              <a:effectLst/>
              <a:latin typeface="Times New Roman"/>
              <a:ea typeface="Times New Roman"/>
              <a:cs typeface="Traditional Arabic"/>
            </a:endParaRPr>
          </a:p>
        </p:txBody>
      </p:sp>
    </p:spTree>
    <p:extLst>
      <p:ext uri="{BB962C8B-B14F-4D97-AF65-F5344CB8AC3E}">
        <p14:creationId xmlns:p14="http://schemas.microsoft.com/office/powerpoint/2010/main" val="135227585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C:\Documents and Settings\Win xp\سطح المكتب\ن.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156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مستطيل 1"/>
          <p:cNvSpPr/>
          <p:nvPr/>
        </p:nvSpPr>
        <p:spPr>
          <a:xfrm>
            <a:off x="467544" y="476672"/>
            <a:ext cx="8208912" cy="6510500"/>
          </a:xfrm>
          <a:prstGeom prst="rect">
            <a:avLst/>
          </a:prstGeom>
        </p:spPr>
        <p:txBody>
          <a:bodyPr wrap="square">
            <a:spAutoFit/>
          </a:bodyPr>
          <a:lstStyle/>
          <a:p>
            <a:pPr indent="180340" algn="just">
              <a:lnSpc>
                <a:spcPct val="95000"/>
              </a:lnSpc>
              <a:spcBef>
                <a:spcPts val="400"/>
              </a:spcBef>
            </a:pPr>
            <a:r>
              <a:rPr lang="ar-SA" sz="4800" b="1" dirty="0" smtClean="0">
                <a:solidFill>
                  <a:srgbClr val="FF0000"/>
                </a:solidFill>
                <a:effectLst/>
                <a:latin typeface="Times New Roman"/>
                <a:ea typeface="Times New Roman"/>
                <a:cs typeface="Rateb lotusb22"/>
              </a:rPr>
              <a:t>والبراء في اللغة :</a:t>
            </a:r>
            <a:r>
              <a:rPr lang="ar-SA" sz="4800" b="1" dirty="0" smtClean="0">
                <a:effectLst/>
                <a:latin typeface="Times New Roman"/>
                <a:ea typeface="Times New Roman"/>
                <a:cs typeface="Rateb lotusb22"/>
              </a:rPr>
              <a:t> التباعد عن الشيء ومفارقته، والتخلص منه، يقال: تبرأت من كذا ، فأنا منه براء ، وبريء منه . </a:t>
            </a:r>
            <a:endParaRPr lang="en-US" sz="4800" b="1" dirty="0" smtClean="0">
              <a:effectLst/>
              <a:latin typeface="Times New Roman"/>
              <a:ea typeface="Times New Roman"/>
              <a:cs typeface="Traditional Arabic"/>
            </a:endParaRPr>
          </a:p>
          <a:p>
            <a:pPr indent="180340" algn="just">
              <a:lnSpc>
                <a:spcPct val="95000"/>
              </a:lnSpc>
              <a:spcBef>
                <a:spcPts val="400"/>
              </a:spcBef>
            </a:pPr>
            <a:r>
              <a:rPr lang="ar-SA" sz="4800" b="1" dirty="0" smtClean="0">
                <a:solidFill>
                  <a:srgbClr val="FF0000"/>
                </a:solidFill>
                <a:effectLst/>
                <a:latin typeface="Times New Roman"/>
                <a:ea typeface="Times New Roman"/>
                <a:cs typeface="Rateb lotusb22"/>
              </a:rPr>
              <a:t>وفي الاصطلاح :</a:t>
            </a:r>
            <a:r>
              <a:rPr lang="ar-SA" sz="4800" b="1" dirty="0" smtClean="0">
                <a:effectLst/>
                <a:latin typeface="Times New Roman"/>
                <a:ea typeface="Times New Roman"/>
                <a:cs typeface="Rateb lotusb22"/>
              </a:rPr>
              <a:t> بغض أعداء الله من المنافقين وعموم الكفار ، وعداوتهم، والبعد عنهم ، وجهاد الحربيين منهم بحسب القدرة.</a:t>
            </a:r>
            <a:endParaRPr lang="en-US" sz="4800" b="1" dirty="0" smtClean="0">
              <a:effectLst/>
              <a:latin typeface="Times New Roman"/>
              <a:ea typeface="Times New Roman"/>
              <a:cs typeface="Traditional Arabic"/>
            </a:endParaRPr>
          </a:p>
          <a:p>
            <a:pPr indent="180340" algn="just">
              <a:lnSpc>
                <a:spcPct val="95000"/>
              </a:lnSpc>
              <a:spcBef>
                <a:spcPts val="400"/>
              </a:spcBef>
            </a:pPr>
            <a:r>
              <a:rPr lang="ar-SA" sz="4800" b="1" dirty="0" smtClean="0">
                <a:effectLst/>
                <a:latin typeface="Times New Roman"/>
                <a:ea typeface="Times New Roman"/>
                <a:cs typeface="Rateb lotusb22"/>
              </a:rPr>
              <a:t>وحكم الولاء والبراء أنهما واجبان ، وهما أصل عظيم من أصول الإيمان .</a:t>
            </a:r>
            <a:endParaRPr lang="en-US" sz="4800" b="1" dirty="0">
              <a:effectLst/>
              <a:latin typeface="Times New Roman"/>
              <a:ea typeface="Times New Roman"/>
              <a:cs typeface="Traditional Arabic"/>
            </a:endParaRPr>
          </a:p>
        </p:txBody>
      </p:sp>
    </p:spTree>
    <p:extLst>
      <p:ext uri="{BB962C8B-B14F-4D97-AF65-F5344CB8AC3E}">
        <p14:creationId xmlns:p14="http://schemas.microsoft.com/office/powerpoint/2010/main" val="415449566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C:\Documents and Settings\Win xp\سطح المكتب\ن.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156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مستطيل 1"/>
          <p:cNvSpPr/>
          <p:nvPr/>
        </p:nvSpPr>
        <p:spPr>
          <a:xfrm>
            <a:off x="395536" y="404664"/>
            <a:ext cx="8424936" cy="6524863"/>
          </a:xfrm>
          <a:prstGeom prst="rect">
            <a:avLst/>
          </a:prstGeom>
        </p:spPr>
        <p:txBody>
          <a:bodyPr wrap="square">
            <a:spAutoFit/>
          </a:bodyPr>
          <a:lstStyle/>
          <a:p>
            <a:pPr indent="180340" algn="just">
              <a:lnSpc>
                <a:spcPct val="95000"/>
              </a:lnSpc>
              <a:spcBef>
                <a:spcPts val="400"/>
              </a:spcBef>
            </a:pPr>
            <a:r>
              <a:rPr lang="ar-SA" sz="4000" b="1" dirty="0" smtClean="0">
                <a:solidFill>
                  <a:srgbClr val="FF0000"/>
                </a:solidFill>
                <a:effectLst/>
                <a:latin typeface="Times New Roman"/>
                <a:ea typeface="Times New Roman"/>
                <a:cs typeface="Rateb lotusb22"/>
              </a:rPr>
              <a:t>فقد وردت أدلة كثيرة جداً</a:t>
            </a:r>
            <a:r>
              <a:rPr lang="ar-SA" sz="4000" b="1" dirty="0" smtClean="0">
                <a:effectLst/>
                <a:latin typeface="Times New Roman"/>
                <a:ea typeface="Times New Roman"/>
                <a:cs typeface="Rateb lotusb22"/>
              </a:rPr>
              <a:t> تدل على وجوب موالاة المؤمنين ووجوب البراء من جميع الكافرين من يهود ونصارى وبوذيين وعباد أصنام ومنافقين وغيرهم ، وعلى تحريم موالاتهم ، حتى قال بعض أهل العلم : « أما معاداة الكفار والمشركين : فاعلم أن الله سبحانه وتعالى قد أوجب ذلك وأكد إيجابه ، وحرم موالاتهم وشدد فيها ، حتى أنه ليس في كتاب الله تعالى حكم فيه من الأدلة أكثر ولا أبين من هذا الحكم بعد وجوب التوحيد وتحريم ضده » ولهذا قال النبي </a:t>
            </a:r>
            <a:r>
              <a:rPr lang="ar-SA" sz="4000" b="1" dirty="0" smtClean="0">
                <a:effectLst/>
                <a:latin typeface="Times New Roman"/>
                <a:ea typeface="Times New Roman"/>
                <a:cs typeface="Rateb lotusb22"/>
                <a:sym typeface="AGA Arabesque"/>
              </a:rPr>
              <a:t></a:t>
            </a:r>
            <a:r>
              <a:rPr lang="ar-SA" sz="4000" b="1" dirty="0" smtClean="0">
                <a:effectLst/>
                <a:latin typeface="Times New Roman"/>
                <a:ea typeface="Times New Roman"/>
                <a:cs typeface="Rateb lotusb22"/>
              </a:rPr>
              <a:t> : « أوثق عرى الإيمان الحب في الله والبغض في الله » . </a:t>
            </a:r>
            <a:endParaRPr lang="en-US" sz="4000" b="1" dirty="0">
              <a:effectLst/>
              <a:latin typeface="Times New Roman"/>
              <a:ea typeface="Times New Roman"/>
              <a:cs typeface="Traditional Arabic"/>
            </a:endParaRPr>
          </a:p>
        </p:txBody>
      </p:sp>
    </p:spTree>
    <p:extLst>
      <p:ext uri="{BB962C8B-B14F-4D97-AF65-F5344CB8AC3E}">
        <p14:creationId xmlns:p14="http://schemas.microsoft.com/office/powerpoint/2010/main" val="135560577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C:\Documents and Settings\Win xp\سطح المكتب\ن.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156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مستطيل 1"/>
          <p:cNvSpPr/>
          <p:nvPr/>
        </p:nvSpPr>
        <p:spPr>
          <a:xfrm>
            <a:off x="395536" y="332656"/>
            <a:ext cx="8352927" cy="6001643"/>
          </a:xfrm>
          <a:prstGeom prst="rect">
            <a:avLst/>
          </a:prstGeom>
        </p:spPr>
        <p:txBody>
          <a:bodyPr wrap="square">
            <a:spAutoFit/>
          </a:bodyPr>
          <a:lstStyle/>
          <a:p>
            <a:r>
              <a:rPr lang="ar-SA" sz="3200" b="1" dirty="0" smtClean="0">
                <a:solidFill>
                  <a:srgbClr val="FF0000"/>
                </a:solidFill>
                <a:effectLst/>
                <a:latin typeface="Times New Roman"/>
                <a:ea typeface="Times New Roman"/>
                <a:cs typeface="Rateb lotusb22"/>
              </a:rPr>
              <a:t>ومن وأوضح الأدلة </a:t>
            </a:r>
            <a:r>
              <a:rPr lang="ar-SA" sz="3200" b="1" dirty="0" smtClean="0">
                <a:effectLst/>
                <a:latin typeface="Times New Roman"/>
                <a:ea typeface="Times New Roman"/>
                <a:cs typeface="Rateb lotusb22"/>
              </a:rPr>
              <a:t>على وجوب الولاء للمؤمنين قوله تعالى : </a:t>
            </a:r>
            <a:r>
              <a:rPr lang="ar-SA" sz="3200" b="1" dirty="0" smtClean="0">
                <a:latin typeface="traditional arabic"/>
              </a:rPr>
              <a:t>وَالْمُؤْمِنُونَ وَالْمُؤْمِنَاتُ بَعْضُهُمْ أَوْلِيَاءُ بَعْضٍ يَأْمُرُونَ بِالْمَعْرُوفِ وَيَنْهَوْنَ عَنِ الْمُنْكَرِ وَيُقِيمُونَ الصَّلَاةَ وَيُؤْتُونَ الزَّكَاةَ وَيُطِيعُونَ اللَّهَ وَرَسُولَهُ أُولَئِكَ سَيَرْحَمُهُمُ اللَّهُ إِنَّ اللَّهَ عَزِيزٌ حَكِيمٌ </a:t>
            </a:r>
            <a:r>
              <a:rPr lang="ar-SA" sz="3200" b="1" dirty="0" smtClean="0">
                <a:effectLst/>
                <a:latin typeface="Times New Roman"/>
                <a:ea typeface="Times New Roman"/>
                <a:cs typeface="Rateb lotusb22"/>
              </a:rPr>
              <a:t>"[التوبة : 71] ومن أوضح الأدلة </a:t>
            </a:r>
            <a:r>
              <a:rPr lang="ar-SA" sz="3200" b="1" dirty="0" err="1" smtClean="0">
                <a:effectLst/>
                <a:latin typeface="Times New Roman"/>
                <a:ea typeface="Times New Roman"/>
                <a:cs typeface="Rateb lotusb22"/>
              </a:rPr>
              <a:t>علىوجوب</a:t>
            </a:r>
            <a:r>
              <a:rPr lang="ar-SA" sz="3200" b="1" dirty="0" smtClean="0">
                <a:effectLst/>
                <a:latin typeface="Times New Roman"/>
                <a:ea typeface="Times New Roman"/>
                <a:cs typeface="Rateb lotusb22"/>
              </a:rPr>
              <a:t> البراء من الكافرين وتحريم موالاتهم قوله تعالى </a:t>
            </a:r>
            <a:r>
              <a:rPr lang="ar-SA" sz="3200" b="1" dirty="0" smtClean="0">
                <a:latin typeface="traditional arabic"/>
              </a:rPr>
              <a:t>قَدْ كَانَتْ لَكُمْ أُسْوَةٌ حَسَنَةٌ فِي إِبْرَاهِيمَ وَالَّذِينَ مَعَهُ إِذْ قَالُوا لِقَوْمِهِمْ إِنَّا </a:t>
            </a:r>
            <a:r>
              <a:rPr lang="ar-SA" sz="3200" b="1" dirty="0" err="1" smtClean="0">
                <a:latin typeface="traditional arabic"/>
              </a:rPr>
              <a:t>بُرَءَاؤاْ</a:t>
            </a:r>
            <a:r>
              <a:rPr lang="ar-SA" sz="3200" b="1" dirty="0" smtClean="0">
                <a:latin typeface="traditional arabic"/>
              </a:rPr>
              <a:t> مِنْكُمْ وَمِمَّا تَعْبُدُونَ مِنْ دُونِ اللَّهِ كَفَرْنَا بِكُمْ وَبَدَا بَيْنَنَا وَبَيْنَكُمُ الْعَدَاوَةُ وَالْبَغْضَاءُ أَبَدًا حَتَّى تُؤْمِنُوا بِاللَّهِ وَحْدَهُ إِلَّا قَوْلَ إِبْرَاهِيمَ لِأَبِيهِ لَأَسْتَغْفِرَنَّ لَكَ وَمَا أَمْلِكُ لَكَ مِنَ اللَّهِ مِنْ شَيْءٍ رَبَّنَا عَلَيْكَ تَوَكَّلْنَا وَإِلَيْكَ أَنَبْنَا وَإِلَيْكَ الْمَصِيرُ </a:t>
            </a:r>
            <a:r>
              <a:rPr lang="ar-SA" sz="3200" b="1" dirty="0" smtClean="0">
                <a:effectLst/>
                <a:latin typeface="Times New Roman"/>
                <a:ea typeface="Times New Roman"/>
                <a:cs typeface="Rateb lotusb22"/>
              </a:rPr>
              <a:t> " [الممتحنة :4] ، وقد أجمع أهل العلم على وجوب الولاء للمؤمنين وعلى تحريم الولاء للكافرين. </a:t>
            </a:r>
            <a:endParaRPr lang="ar-SA" sz="3200" b="1" dirty="0"/>
          </a:p>
        </p:txBody>
      </p:sp>
    </p:spTree>
    <p:extLst>
      <p:ext uri="{BB962C8B-B14F-4D97-AF65-F5344CB8AC3E}">
        <p14:creationId xmlns:p14="http://schemas.microsoft.com/office/powerpoint/2010/main" val="388807712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C:\Documents and Settings\Win xp\سطح المكتب\ن.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156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مستطيل 1"/>
          <p:cNvSpPr/>
          <p:nvPr/>
        </p:nvSpPr>
        <p:spPr>
          <a:xfrm>
            <a:off x="395536" y="188640"/>
            <a:ext cx="8496944" cy="6829116"/>
          </a:xfrm>
          <a:prstGeom prst="rect">
            <a:avLst/>
          </a:prstGeom>
        </p:spPr>
        <p:txBody>
          <a:bodyPr wrap="square">
            <a:spAutoFit/>
          </a:bodyPr>
          <a:lstStyle/>
          <a:p>
            <a:pPr marL="180340" algn="justLow">
              <a:lnSpc>
                <a:spcPct val="95000"/>
              </a:lnSpc>
              <a:spcBef>
                <a:spcPts val="400"/>
              </a:spcBef>
            </a:pPr>
            <a:r>
              <a:rPr lang="ar-SA" sz="3600" b="1" dirty="0" smtClean="0">
                <a:solidFill>
                  <a:srgbClr val="FF0000"/>
                </a:solidFill>
                <a:effectLst/>
                <a:latin typeface="Times New Roman"/>
                <a:ea typeface="Times New Roman"/>
                <a:cs typeface="AL-Mohanad Bold"/>
              </a:rPr>
              <a:t>ثانيا: مظاهر الولاء المشروع والولاء المحرم :</a:t>
            </a:r>
            <a:endParaRPr lang="en-US" sz="3600" b="1" dirty="0" smtClean="0">
              <a:effectLst/>
              <a:latin typeface="Times New Roman"/>
              <a:ea typeface="Times New Roman"/>
              <a:cs typeface="Traditional Arabic"/>
            </a:endParaRPr>
          </a:p>
          <a:p>
            <a:pPr indent="180340" algn="just">
              <a:lnSpc>
                <a:spcPct val="95000"/>
              </a:lnSpc>
              <a:spcBef>
                <a:spcPts val="400"/>
              </a:spcBef>
            </a:pPr>
            <a:r>
              <a:rPr lang="ar-SA" sz="3600" b="1" dirty="0" smtClean="0">
                <a:effectLst/>
                <a:latin typeface="Times New Roman"/>
                <a:ea typeface="Times New Roman"/>
                <a:cs typeface="Rateb lotusb22"/>
              </a:rPr>
              <a:t>وفيه مطلبان : </a:t>
            </a:r>
            <a:endParaRPr lang="en-US" sz="3600" b="1" dirty="0" smtClean="0">
              <a:effectLst/>
              <a:latin typeface="Times New Roman"/>
              <a:ea typeface="Times New Roman"/>
              <a:cs typeface="Traditional Arabic"/>
            </a:endParaRPr>
          </a:p>
          <a:p>
            <a:pPr indent="180340" algn="just">
              <a:lnSpc>
                <a:spcPct val="95000"/>
              </a:lnSpc>
              <a:spcBef>
                <a:spcPts val="400"/>
              </a:spcBef>
            </a:pPr>
            <a:r>
              <a:rPr lang="ar-SA" sz="3600" b="1" dirty="0" smtClean="0">
                <a:solidFill>
                  <a:srgbClr val="FF0000"/>
                </a:solidFill>
                <a:effectLst/>
                <a:latin typeface="Times New Roman"/>
                <a:ea typeface="Times New Roman"/>
                <a:cs typeface="AL-Mohanad Bold"/>
              </a:rPr>
              <a:t>أولا: مظاهر الولاء المشروع : </a:t>
            </a:r>
            <a:endParaRPr lang="en-US" sz="3600" b="1" dirty="0" smtClean="0">
              <a:effectLst/>
              <a:latin typeface="Times New Roman"/>
              <a:ea typeface="Times New Roman"/>
              <a:cs typeface="Traditional Arabic"/>
            </a:endParaRPr>
          </a:p>
          <a:p>
            <a:pPr indent="180340" algn="just">
              <a:lnSpc>
                <a:spcPct val="95000"/>
              </a:lnSpc>
              <a:spcBef>
                <a:spcPts val="400"/>
              </a:spcBef>
            </a:pPr>
            <a:r>
              <a:rPr lang="ar-SA" sz="3600" b="1" dirty="0" smtClean="0">
                <a:effectLst/>
                <a:latin typeface="Times New Roman"/>
                <a:ea typeface="Times New Roman"/>
                <a:cs typeface="Rateb lotusb22"/>
              </a:rPr>
              <a:t>هناك أمور كثيرة تدخل في الولاء المشروع ، وأهم هذه الأمور والمظاهر ما يلي : </a:t>
            </a:r>
            <a:endParaRPr lang="en-US" sz="3600" b="1" dirty="0" smtClean="0">
              <a:effectLst/>
              <a:latin typeface="Times New Roman"/>
              <a:ea typeface="Times New Roman"/>
              <a:cs typeface="Traditional Arabic"/>
            </a:endParaRPr>
          </a:p>
          <a:p>
            <a:pPr indent="180340" algn="just">
              <a:lnSpc>
                <a:spcPct val="95000"/>
              </a:lnSpc>
              <a:spcBef>
                <a:spcPts val="400"/>
              </a:spcBef>
            </a:pPr>
            <a:r>
              <a:rPr lang="ar-SA" sz="3600" b="1" dirty="0" smtClean="0">
                <a:solidFill>
                  <a:srgbClr val="FF0000"/>
                </a:solidFill>
                <a:effectLst/>
                <a:latin typeface="Times New Roman"/>
                <a:ea typeface="Times New Roman"/>
                <a:cs typeface="Rateb lotusb22"/>
              </a:rPr>
              <a:t>1- محبة جميع المؤمنين </a:t>
            </a:r>
            <a:r>
              <a:rPr lang="ar-SA" sz="3600" b="1" dirty="0" smtClean="0">
                <a:effectLst/>
                <a:latin typeface="Times New Roman"/>
                <a:ea typeface="Times New Roman"/>
                <a:cs typeface="Rateb lotusb22"/>
              </a:rPr>
              <a:t>في جميع الأماكن والأزمان ومن أي جنسية كانوا من أجل إيمانهم وطاعتهم لله تعالى ، وهذه المحبة واجبة على كل مسلم، فقد روى مسلم في صحيحه عن أبي هريرة </a:t>
            </a:r>
            <a:r>
              <a:rPr lang="en-US" sz="3600" b="1" dirty="0" smtClean="0">
                <a:effectLst/>
                <a:latin typeface="Times New Roman"/>
                <a:ea typeface="Times New Roman"/>
                <a:cs typeface="Rateb lotusb22"/>
                <a:sym typeface="AGA Arabesque"/>
              </a:rPr>
              <a:t></a:t>
            </a:r>
            <a:r>
              <a:rPr lang="ar-SA" sz="3600" b="1" dirty="0" smtClean="0">
                <a:effectLst/>
                <a:latin typeface="Times New Roman"/>
                <a:ea typeface="Times New Roman"/>
                <a:cs typeface="Rateb lotusb22"/>
              </a:rPr>
              <a:t> قال : قال رسول الله </a:t>
            </a:r>
            <a:r>
              <a:rPr lang="ar-SA" sz="3600" b="1" dirty="0" smtClean="0">
                <a:effectLst/>
                <a:latin typeface="Times New Roman"/>
                <a:ea typeface="Times New Roman"/>
                <a:cs typeface="Rateb lotusb22"/>
                <a:sym typeface="AGA Arabesque"/>
              </a:rPr>
              <a:t></a:t>
            </a:r>
            <a:r>
              <a:rPr lang="ar-SA" sz="3600" b="1" dirty="0" smtClean="0">
                <a:effectLst/>
                <a:latin typeface="Times New Roman"/>
                <a:ea typeface="Times New Roman"/>
                <a:cs typeface="Rateb lotusb22"/>
              </a:rPr>
              <a:t> : « والذي نفسي بيده لا تدخلوا الجنة حتى تؤمنوا ، ولا تؤمنوا حتى تحابوا ، أوَلا أدلكم على شيء إذا فعلتموه تحاببتم؟ أفشوا السلام بينكم » . </a:t>
            </a:r>
            <a:endParaRPr lang="en-US" sz="3600" b="1" dirty="0">
              <a:effectLst/>
              <a:latin typeface="Times New Roman"/>
              <a:ea typeface="Times New Roman"/>
              <a:cs typeface="Traditional Arabic"/>
            </a:endParaRPr>
          </a:p>
        </p:txBody>
      </p:sp>
    </p:spTree>
    <p:extLst>
      <p:ext uri="{BB962C8B-B14F-4D97-AF65-F5344CB8AC3E}">
        <p14:creationId xmlns:p14="http://schemas.microsoft.com/office/powerpoint/2010/main" val="233479124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C:\Documents and Settings\Win xp\سطح المكتب\ن.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156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مستطيل 1"/>
          <p:cNvSpPr/>
          <p:nvPr/>
        </p:nvSpPr>
        <p:spPr>
          <a:xfrm>
            <a:off x="395536" y="404665"/>
            <a:ext cx="8352928" cy="5932906"/>
          </a:xfrm>
          <a:prstGeom prst="rect">
            <a:avLst/>
          </a:prstGeom>
        </p:spPr>
        <p:txBody>
          <a:bodyPr wrap="square">
            <a:spAutoFit/>
          </a:bodyPr>
          <a:lstStyle/>
          <a:p>
            <a:pPr indent="180340" algn="just">
              <a:lnSpc>
                <a:spcPct val="95000"/>
              </a:lnSpc>
              <a:spcBef>
                <a:spcPts val="400"/>
              </a:spcBef>
            </a:pPr>
            <a:r>
              <a:rPr lang="ar-SA" sz="3600" b="1" dirty="0" smtClean="0">
                <a:effectLst/>
                <a:latin typeface="Times New Roman"/>
                <a:ea typeface="Times New Roman"/>
                <a:cs typeface="Rateb lotusb22"/>
              </a:rPr>
              <a:t>وينبغي للمسلم الحذر من معاداة أحد من المؤمنين من أجل دنيا أو تعصب قبلي أو مذهبي أو من أجل مشاجرة حصلت بينهما ، فإن معاداة المؤمن الذي هو من أولياء الله تعالى حرب لله تعالى ، فقد جاء في الحديث القدسي أن الله تعالى قال : « من عادى لي ولياً فقد آذنته بالحرب » . رواه البخاري. </a:t>
            </a:r>
            <a:endParaRPr lang="en-US" sz="3600" b="1" dirty="0" smtClean="0">
              <a:effectLst/>
              <a:latin typeface="Times New Roman"/>
              <a:ea typeface="Times New Roman"/>
              <a:cs typeface="Traditional Arabic"/>
            </a:endParaRPr>
          </a:p>
          <a:p>
            <a:pPr indent="180340" algn="just">
              <a:lnSpc>
                <a:spcPct val="95000"/>
              </a:lnSpc>
              <a:spcBef>
                <a:spcPts val="400"/>
              </a:spcBef>
            </a:pPr>
            <a:r>
              <a:rPr lang="ar-SA" sz="3600" b="1" dirty="0" smtClean="0">
                <a:solidFill>
                  <a:srgbClr val="FF0000"/>
                </a:solidFill>
                <a:effectLst/>
                <a:latin typeface="Times New Roman"/>
                <a:ea typeface="Times New Roman"/>
                <a:cs typeface="Rateb lotusb22"/>
              </a:rPr>
              <a:t>2- نصرة المسلم لأخيه المسلم</a:t>
            </a:r>
            <a:r>
              <a:rPr lang="ar-SA" sz="3600" b="1" dirty="0" smtClean="0">
                <a:effectLst/>
                <a:latin typeface="Times New Roman"/>
                <a:ea typeface="Times New Roman"/>
                <a:cs typeface="Rateb lotusb22"/>
              </a:rPr>
              <a:t> إذا ظُلم أو اعتدي عليه في أي مكان ، ومن أي جنسية كان ، وذلك بنصرته باليد ، وبالمال ، وبالقلم، وباللسان فيما يحتاج إلى النصرة فيه ، فقد ثبت عن النبي </a:t>
            </a:r>
            <a:r>
              <a:rPr lang="ar-SA" sz="3600" b="1" dirty="0" smtClean="0">
                <a:effectLst/>
                <a:latin typeface="Times New Roman"/>
                <a:ea typeface="Times New Roman"/>
                <a:cs typeface="Rateb lotusb22"/>
                <a:sym typeface="AGA Arabesque"/>
              </a:rPr>
              <a:t></a:t>
            </a:r>
            <a:r>
              <a:rPr lang="ar-SA" sz="3600" b="1" dirty="0" smtClean="0">
                <a:effectLst/>
                <a:latin typeface="Times New Roman"/>
                <a:ea typeface="Times New Roman"/>
                <a:cs typeface="Rateb lotusb22"/>
              </a:rPr>
              <a:t> أنه قال : « انصر أخاك ظالماً أو مظلوماً » . رواه البخاري، والأمر للوجوب . </a:t>
            </a:r>
            <a:endParaRPr lang="en-US" sz="3600" b="1" dirty="0">
              <a:effectLst/>
              <a:latin typeface="Times New Roman"/>
              <a:ea typeface="Times New Roman"/>
              <a:cs typeface="Traditional Arabic"/>
            </a:endParaRPr>
          </a:p>
        </p:txBody>
      </p:sp>
    </p:spTree>
    <p:extLst>
      <p:ext uri="{BB962C8B-B14F-4D97-AF65-F5344CB8AC3E}">
        <p14:creationId xmlns:p14="http://schemas.microsoft.com/office/powerpoint/2010/main" val="34170925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C:\Documents and Settings\Win xp\سطح المكتب\ن.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156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مستطيل 1"/>
          <p:cNvSpPr/>
          <p:nvPr/>
        </p:nvSpPr>
        <p:spPr>
          <a:xfrm>
            <a:off x="467544" y="476672"/>
            <a:ext cx="8208912" cy="5355312"/>
          </a:xfrm>
          <a:prstGeom prst="rect">
            <a:avLst/>
          </a:prstGeom>
        </p:spPr>
        <p:txBody>
          <a:bodyPr wrap="square">
            <a:spAutoFit/>
          </a:bodyPr>
          <a:lstStyle/>
          <a:p>
            <a:pPr indent="180340" algn="just">
              <a:lnSpc>
                <a:spcPct val="95000"/>
              </a:lnSpc>
              <a:spcBef>
                <a:spcPts val="400"/>
              </a:spcBef>
            </a:pPr>
            <a:r>
              <a:rPr lang="ar-SA" sz="3600" b="1" dirty="0" smtClean="0">
                <a:effectLst/>
                <a:latin typeface="Times New Roman"/>
                <a:ea typeface="Times New Roman"/>
                <a:cs typeface="Rateb lotusb22"/>
              </a:rPr>
              <a:t>فيجب على المسلم أن ينصر المسلمين إذا اعتدى عليهم الأعداء ،فإذا اعتدى الكفار على بلد من بلاد المسلمين وعجز أهلها عن صد عدوانهم وجب على من يليهم من المسلمين نجدتهم والدفاع عنهم </a:t>
            </a:r>
            <a:r>
              <a:rPr lang="ar-SA" sz="3600" b="1" spc="-30" dirty="0" smtClean="0">
                <a:effectLst/>
                <a:latin typeface="Times New Roman"/>
                <a:ea typeface="Times New Roman"/>
                <a:cs typeface="Rateb lotusb22"/>
              </a:rPr>
              <a:t>بالأموال والأنفس ، وكذلك يجب على المسلم أن يعين أخاه على أخذ حقه ممن ظلمه ، وأن يذب عن عرض أخيه المسلم إذا اغتيب أو قدح فيه وهو يسمع ، كما يجب على المسلم أن يدافع عن المسلمين بلسانه أو قلمه عندما يقدح فيهم أحد في كتاب أو غيره ، وهذا كله من فروض الكفايات </a:t>
            </a:r>
            <a:endParaRPr lang="ar-SA" sz="3600" b="1" dirty="0"/>
          </a:p>
        </p:txBody>
      </p:sp>
    </p:spTree>
    <p:extLst>
      <p:ext uri="{BB962C8B-B14F-4D97-AF65-F5344CB8AC3E}">
        <p14:creationId xmlns:p14="http://schemas.microsoft.com/office/powerpoint/2010/main" val="14193849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C:\Documents and Settings\Win xp\سطح المكتب\ن.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156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مستطيل 1"/>
          <p:cNvSpPr/>
          <p:nvPr/>
        </p:nvSpPr>
        <p:spPr>
          <a:xfrm>
            <a:off x="467544" y="404664"/>
            <a:ext cx="8136904" cy="5932906"/>
          </a:xfrm>
          <a:prstGeom prst="rect">
            <a:avLst/>
          </a:prstGeom>
        </p:spPr>
        <p:txBody>
          <a:bodyPr wrap="square">
            <a:spAutoFit/>
          </a:bodyPr>
          <a:lstStyle/>
          <a:p>
            <a:pPr indent="180340" algn="just">
              <a:lnSpc>
                <a:spcPct val="95000"/>
              </a:lnSpc>
              <a:spcBef>
                <a:spcPts val="400"/>
              </a:spcBef>
            </a:pPr>
            <a:r>
              <a:rPr lang="ar-SA" sz="3600" b="1" dirty="0" smtClean="0">
                <a:solidFill>
                  <a:srgbClr val="FF0000"/>
                </a:solidFill>
                <a:effectLst/>
                <a:latin typeface="Times New Roman"/>
                <a:ea typeface="Times New Roman"/>
                <a:cs typeface="Rateb lotusb22"/>
              </a:rPr>
              <a:t>3- مساعدتهم بالنفس والمال </a:t>
            </a:r>
            <a:r>
              <a:rPr lang="ar-SA" sz="3600" b="1" dirty="0" smtClean="0">
                <a:effectLst/>
                <a:latin typeface="Times New Roman"/>
                <a:ea typeface="Times New Roman"/>
                <a:cs typeface="Rateb lotusb22"/>
              </a:rPr>
              <a:t>عند اضطرارهم إلى ذلك . </a:t>
            </a:r>
            <a:endParaRPr lang="en-US" sz="3600" b="1" dirty="0" smtClean="0">
              <a:effectLst/>
              <a:latin typeface="Times New Roman"/>
              <a:ea typeface="Times New Roman"/>
              <a:cs typeface="Traditional Arabic"/>
            </a:endParaRPr>
          </a:p>
          <a:p>
            <a:pPr indent="180340" algn="just">
              <a:lnSpc>
                <a:spcPct val="95000"/>
              </a:lnSpc>
              <a:spcBef>
                <a:spcPts val="400"/>
              </a:spcBef>
            </a:pPr>
            <a:r>
              <a:rPr lang="ar-SA" sz="3600" b="1" dirty="0" smtClean="0">
                <a:effectLst/>
                <a:latin typeface="Times New Roman"/>
                <a:ea typeface="Times New Roman"/>
                <a:cs typeface="Rateb lotusb22"/>
              </a:rPr>
              <a:t> فيجب على المسلم أن يعين أخاه المسلم ببدنه عند اضطراره إلى ذلك، فيجب عليه مثلاً إذا وجده منقطعاً في سفرٍ أن يعينه بإصلاح ما يحتاج إليه لمواصلة سفره ، ونحو ذلك ، ويجب عليه أن يعينه بماله عند </a:t>
            </a:r>
            <a:r>
              <a:rPr lang="ar-SA" sz="3600" b="1" spc="-20" dirty="0" smtClean="0">
                <a:effectLst/>
                <a:latin typeface="Times New Roman"/>
                <a:ea typeface="Times New Roman"/>
                <a:cs typeface="Rateb lotusb22"/>
              </a:rPr>
              <a:t>اضطراره إلى ذلك ، كأن يكون فقيراً ولم يجد ما يأكله هو وأولاده فيجب على الأغنياء من المسلمين مساعدته ، وهذا كله من فروض الكفايات، فإن لم يُوجد ممن يستطيع مساعدته إلا شخص واحد كان فرض عين عليه . </a:t>
            </a:r>
            <a:endParaRPr lang="en-US" sz="3600" b="1" dirty="0">
              <a:effectLst/>
              <a:latin typeface="Times New Roman"/>
              <a:ea typeface="Times New Roman"/>
              <a:cs typeface="Traditional Arabic"/>
            </a:endParaRPr>
          </a:p>
        </p:txBody>
      </p:sp>
    </p:spTree>
    <p:extLst>
      <p:ext uri="{BB962C8B-B14F-4D97-AF65-F5344CB8AC3E}">
        <p14:creationId xmlns:p14="http://schemas.microsoft.com/office/powerpoint/2010/main" val="37107433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C:\Documents and Settings\Win xp\سطح المكتب\ن.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156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مستطيل 1"/>
          <p:cNvSpPr/>
          <p:nvPr/>
        </p:nvSpPr>
        <p:spPr>
          <a:xfrm>
            <a:off x="395536" y="404664"/>
            <a:ext cx="8424936" cy="6483826"/>
          </a:xfrm>
          <a:prstGeom prst="rect">
            <a:avLst/>
          </a:prstGeom>
        </p:spPr>
        <p:txBody>
          <a:bodyPr wrap="square">
            <a:spAutoFit/>
          </a:bodyPr>
          <a:lstStyle/>
          <a:p>
            <a:r>
              <a:rPr lang="ar-SA" dirty="0" smtClean="0">
                <a:solidFill>
                  <a:srgbClr val="FF0000"/>
                </a:solidFill>
                <a:effectLst/>
                <a:latin typeface="Times New Roman"/>
                <a:ea typeface="Times New Roman"/>
                <a:cs typeface="Rateb lotusb22"/>
              </a:rPr>
              <a:t>4</a:t>
            </a:r>
            <a:r>
              <a:rPr lang="ar-SA" sz="4000" b="1" dirty="0" smtClean="0">
                <a:solidFill>
                  <a:srgbClr val="FF0000"/>
                </a:solidFill>
                <a:effectLst/>
                <a:latin typeface="Times New Roman"/>
                <a:ea typeface="Times New Roman"/>
                <a:cs typeface="Rateb lotusb22"/>
              </a:rPr>
              <a:t>- التألُّم لما يصيبهم من المصائب والأذى ،</a:t>
            </a:r>
            <a:r>
              <a:rPr lang="ar-SA" sz="4000" b="1" dirty="0" smtClean="0">
                <a:effectLst/>
                <a:latin typeface="Times New Roman"/>
                <a:ea typeface="Times New Roman"/>
                <a:cs typeface="Rateb lotusb22"/>
              </a:rPr>
              <a:t> والسرور بنصرهم ، وجميع ما فيه خير لهم ، والرحمة لهم وسلامة الصدر نحوهم ، قال تعالى في وصف أصحاب النبي  </a:t>
            </a:r>
            <a:r>
              <a:rPr lang="ar-SA" sz="4000" b="1" dirty="0" smtClean="0">
                <a:effectLst/>
                <a:latin typeface="Times New Roman"/>
                <a:ea typeface="Times New Roman"/>
                <a:cs typeface="Rateb lotusb22"/>
                <a:sym typeface="AGA Arabesque"/>
              </a:rPr>
              <a:t></a:t>
            </a:r>
            <a:r>
              <a:rPr lang="ar-SA" sz="4000" b="1" dirty="0" smtClean="0">
                <a:latin typeface="traditional arabic"/>
              </a:rPr>
              <a:t>أَشِدَّاءُ عَلَى الْكُفَّارِ رُحَمَاءُ بَيْنَهُمْ </a:t>
            </a:r>
            <a:r>
              <a:rPr lang="ar-SA" sz="4000" b="1" dirty="0" smtClean="0">
                <a:effectLst/>
                <a:latin typeface="Times New Roman"/>
                <a:ea typeface="Times New Roman"/>
                <a:cs typeface="Rateb lotusb22"/>
              </a:rPr>
              <a:t>" [الفتح :29] ، وقال النبي </a:t>
            </a:r>
            <a:r>
              <a:rPr lang="ar-SA" sz="4000" b="1" dirty="0" smtClean="0">
                <a:effectLst/>
                <a:latin typeface="Times New Roman"/>
                <a:ea typeface="Times New Roman"/>
                <a:cs typeface="Rateb lotusb22"/>
                <a:sym typeface="AGA Arabesque"/>
              </a:rPr>
              <a:t></a:t>
            </a:r>
            <a:r>
              <a:rPr lang="ar-SA" sz="4000" b="1" dirty="0" smtClean="0">
                <a:effectLst/>
                <a:latin typeface="Times New Roman"/>
                <a:ea typeface="Times New Roman"/>
                <a:cs typeface="Rateb lotusb22"/>
              </a:rPr>
              <a:t> : « لا يؤمن أحدكم حتى يحب لأخيه ما يحب لنفسه » . رواه البخاري ومسلم . </a:t>
            </a:r>
            <a:endParaRPr lang="ar-SA" sz="4000" b="1" dirty="0">
              <a:latin typeface="Times New Roman"/>
              <a:ea typeface="Times New Roman"/>
              <a:cs typeface="Rateb lotusb22"/>
            </a:endParaRPr>
          </a:p>
          <a:p>
            <a:pPr indent="180340" algn="just">
              <a:lnSpc>
                <a:spcPct val="95000"/>
              </a:lnSpc>
              <a:spcBef>
                <a:spcPts val="400"/>
              </a:spcBef>
            </a:pPr>
            <a:r>
              <a:rPr lang="ar-SA" sz="4000" b="1" dirty="0" smtClean="0">
                <a:solidFill>
                  <a:srgbClr val="FF0000"/>
                </a:solidFill>
                <a:effectLst/>
                <a:latin typeface="Times New Roman"/>
                <a:ea typeface="Times New Roman"/>
                <a:cs typeface="Rateb lotusb22"/>
              </a:rPr>
              <a:t>هذا وهناك أمور أخرى تدخل في الولاء للمسلمين يطول الكلام بذكرها ، منها ما هو فرض عين على المسلم ، كتشميت العاطس ، وكف أذاه عنهم . </a:t>
            </a:r>
            <a:endParaRPr lang="en-US" sz="4000" b="1" dirty="0" smtClean="0">
              <a:effectLst/>
              <a:latin typeface="Times New Roman"/>
              <a:ea typeface="Times New Roman"/>
              <a:cs typeface="Traditional Arabic"/>
            </a:endParaRPr>
          </a:p>
          <a:p>
            <a:endParaRPr lang="ar-SA" dirty="0"/>
          </a:p>
        </p:txBody>
      </p:sp>
    </p:spTree>
    <p:extLst>
      <p:ext uri="{BB962C8B-B14F-4D97-AF65-F5344CB8AC3E}">
        <p14:creationId xmlns:p14="http://schemas.microsoft.com/office/powerpoint/2010/main" val="8188507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C:\Documents and Settings\Win xp\سطح المكتب\ن.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156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مستطيل 1"/>
          <p:cNvSpPr/>
          <p:nvPr/>
        </p:nvSpPr>
        <p:spPr>
          <a:xfrm>
            <a:off x="395536" y="404664"/>
            <a:ext cx="8424936" cy="5932906"/>
          </a:xfrm>
          <a:prstGeom prst="rect">
            <a:avLst/>
          </a:prstGeom>
        </p:spPr>
        <p:txBody>
          <a:bodyPr wrap="square">
            <a:spAutoFit/>
          </a:bodyPr>
          <a:lstStyle/>
          <a:p>
            <a:pPr indent="180340" algn="just">
              <a:lnSpc>
                <a:spcPct val="95000"/>
              </a:lnSpc>
              <a:spcBef>
                <a:spcPts val="400"/>
              </a:spcBef>
            </a:pPr>
            <a:r>
              <a:rPr lang="ar-SA" sz="3600" b="1" dirty="0" smtClean="0">
                <a:solidFill>
                  <a:srgbClr val="FF0000"/>
                </a:solidFill>
                <a:effectLst/>
                <a:latin typeface="Times New Roman"/>
                <a:ea typeface="Times New Roman"/>
                <a:cs typeface="Rateb lotusb22"/>
              </a:rPr>
              <a:t>ومنها ما هو فرض كفاية ، كرد السلام ، وتجهيز الميت ،</a:t>
            </a:r>
            <a:r>
              <a:rPr lang="ar-SA" sz="3600" b="1" dirty="0" smtClean="0">
                <a:effectLst/>
                <a:latin typeface="Times New Roman"/>
                <a:ea typeface="Times New Roman"/>
                <a:cs typeface="Rateb lotusb22"/>
              </a:rPr>
              <a:t> والصلاة عليه ، ودفنه ، والقيام بما يحتاج إليه المسلمون في أمور دينهم من طلب للعلم ، ومن تعليم له ، ومن دعوتهم إلى الله تعالى وأمرهم بالمعروف ونهيهم عن المنكر ، ومن القيام بما يحتاجون إليه في أمور دنياهم من أمور الطب والصناعة والزراعة وغيرها ، ومن تحذيرهم مما يضرهم ، وإرشادهم إلى ما ينفعهم في أمور حياتهم . </a:t>
            </a:r>
            <a:endParaRPr lang="en-US" sz="3600" b="1" dirty="0" smtClean="0">
              <a:effectLst/>
              <a:latin typeface="Times New Roman"/>
              <a:ea typeface="Times New Roman"/>
              <a:cs typeface="Traditional Arabic"/>
            </a:endParaRPr>
          </a:p>
          <a:p>
            <a:pPr indent="180340" algn="just">
              <a:lnSpc>
                <a:spcPct val="95000"/>
              </a:lnSpc>
              <a:spcBef>
                <a:spcPts val="400"/>
              </a:spcBef>
            </a:pPr>
            <a:r>
              <a:rPr lang="ar-SA" sz="3600" b="1" dirty="0" smtClean="0">
                <a:solidFill>
                  <a:srgbClr val="FF0000"/>
                </a:solidFill>
                <a:effectLst/>
                <a:latin typeface="Times New Roman"/>
                <a:ea typeface="Times New Roman"/>
                <a:cs typeface="Rateb lotusb22"/>
              </a:rPr>
              <a:t>ومنها ما هو مستحب ، كعيادة المريض ،</a:t>
            </a:r>
            <a:r>
              <a:rPr lang="ar-SA" sz="3600" b="1" dirty="0" smtClean="0">
                <a:effectLst/>
                <a:latin typeface="Times New Roman"/>
                <a:ea typeface="Times New Roman"/>
                <a:cs typeface="Rateb lotusb22"/>
              </a:rPr>
              <a:t> ومساعدة المحتاج غير المضطر بالبدن والمال ، والدعاء لهم ، والسلام على من لقيه منهم ، وغير ذلك.   </a:t>
            </a:r>
            <a:endParaRPr lang="en-US" sz="3600" b="1" dirty="0">
              <a:effectLst/>
              <a:latin typeface="Times New Roman"/>
              <a:ea typeface="Times New Roman"/>
              <a:cs typeface="Traditional Arabic"/>
            </a:endParaRPr>
          </a:p>
        </p:txBody>
      </p:sp>
    </p:spTree>
    <p:extLst>
      <p:ext uri="{BB962C8B-B14F-4D97-AF65-F5344CB8AC3E}">
        <p14:creationId xmlns:p14="http://schemas.microsoft.com/office/powerpoint/2010/main" val="20908336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C:\Documents and Settings\Win xp\سطح المكتب\ن.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156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مستطيل 1"/>
          <p:cNvSpPr/>
          <p:nvPr/>
        </p:nvSpPr>
        <p:spPr>
          <a:xfrm>
            <a:off x="395536" y="476672"/>
            <a:ext cx="8352928" cy="6212983"/>
          </a:xfrm>
          <a:prstGeom prst="rect">
            <a:avLst/>
          </a:prstGeom>
        </p:spPr>
        <p:txBody>
          <a:bodyPr wrap="square">
            <a:spAutoFit/>
          </a:bodyPr>
          <a:lstStyle/>
          <a:p>
            <a:pPr indent="180340" algn="just">
              <a:lnSpc>
                <a:spcPct val="95000"/>
              </a:lnSpc>
              <a:spcBef>
                <a:spcPts val="400"/>
              </a:spcBef>
            </a:pPr>
            <a:r>
              <a:rPr lang="ar-SA" sz="2800" b="1" dirty="0" smtClean="0">
                <a:solidFill>
                  <a:srgbClr val="FF0000"/>
                </a:solidFill>
                <a:effectLst/>
                <a:latin typeface="Times New Roman"/>
                <a:ea typeface="Times New Roman"/>
                <a:cs typeface="AL-Mohanad Bold"/>
              </a:rPr>
              <a:t>المطلب الثاني : مظاهر الولاء المحرم : </a:t>
            </a:r>
            <a:endParaRPr lang="en-US" sz="2800" b="1" dirty="0" smtClean="0">
              <a:effectLst/>
              <a:latin typeface="Times New Roman"/>
              <a:ea typeface="Times New Roman"/>
              <a:cs typeface="Traditional Arabic"/>
            </a:endParaRPr>
          </a:p>
          <a:p>
            <a:pPr indent="180340" algn="just">
              <a:lnSpc>
                <a:spcPct val="95000"/>
              </a:lnSpc>
              <a:spcBef>
                <a:spcPts val="400"/>
              </a:spcBef>
            </a:pPr>
            <a:r>
              <a:rPr lang="ar-SA" sz="2800" b="1" dirty="0" smtClean="0">
                <a:effectLst/>
                <a:latin typeface="Times New Roman"/>
                <a:ea typeface="Times New Roman"/>
                <a:cs typeface="Rateb lotusb22"/>
              </a:rPr>
              <a:t>موالاة أعداء الله من عباد الأصنام والبوذيين والمجوس واليهود والنصارى والمنافقين وغيرهم والتي هي ضد البراء بجميع أقسامها وأمثلتها محرمة بلا شك – كما سبق بيانه – </a:t>
            </a:r>
            <a:r>
              <a:rPr lang="ar-SA" sz="2800" b="1" dirty="0" smtClean="0">
                <a:solidFill>
                  <a:srgbClr val="FF0000"/>
                </a:solidFill>
                <a:effectLst/>
                <a:latin typeface="Times New Roman"/>
                <a:ea typeface="Times New Roman"/>
                <a:cs typeface="Rateb lotusb22"/>
              </a:rPr>
              <a:t>وهي تنقسم إلى قسمين :</a:t>
            </a:r>
            <a:r>
              <a:rPr lang="ar-SA" sz="2800" b="1" dirty="0" smtClean="0">
                <a:effectLst/>
                <a:latin typeface="Times New Roman"/>
                <a:ea typeface="Times New Roman"/>
                <a:cs typeface="Rateb lotusb22"/>
              </a:rPr>
              <a:t> </a:t>
            </a:r>
          </a:p>
          <a:p>
            <a:pPr indent="180340" algn="just">
              <a:lnSpc>
                <a:spcPct val="95000"/>
              </a:lnSpc>
              <a:spcBef>
                <a:spcPts val="400"/>
              </a:spcBef>
            </a:pPr>
            <a:r>
              <a:rPr lang="ar-SA" sz="2800" b="1" dirty="0" smtClean="0">
                <a:solidFill>
                  <a:srgbClr val="FF0000"/>
                </a:solidFill>
                <a:effectLst/>
                <a:latin typeface="Times New Roman"/>
                <a:ea typeface="Times New Roman"/>
                <a:cs typeface="AL-Mohanad Bold"/>
              </a:rPr>
              <a:t>القسم الأول : الموالاة الكفرية : </a:t>
            </a:r>
            <a:endParaRPr lang="en-US" sz="2800" b="1" dirty="0" smtClean="0">
              <a:effectLst/>
              <a:latin typeface="Times New Roman"/>
              <a:ea typeface="Times New Roman"/>
              <a:cs typeface="Traditional Arabic"/>
            </a:endParaRPr>
          </a:p>
          <a:p>
            <a:pPr indent="180340" algn="just">
              <a:lnSpc>
                <a:spcPct val="95000"/>
              </a:lnSpc>
              <a:spcBef>
                <a:spcPts val="400"/>
              </a:spcBef>
            </a:pPr>
            <a:r>
              <a:rPr lang="ar-SA" sz="2800" b="1" dirty="0" smtClean="0">
                <a:effectLst/>
                <a:latin typeface="Times New Roman"/>
                <a:ea typeface="Times New Roman"/>
                <a:cs typeface="Rateb lotusb22"/>
              </a:rPr>
              <a:t>بعض مظاهر وأمثلة الولاء المحرم مظاهر كفرية تخرج مرتكبها من ملة الإسلام ، وهي كثيرة ، أهمها : </a:t>
            </a:r>
            <a:endParaRPr lang="en-US" sz="2800" b="1" dirty="0" smtClean="0">
              <a:effectLst/>
              <a:latin typeface="Times New Roman"/>
              <a:ea typeface="Times New Roman"/>
              <a:cs typeface="Traditional Arabic"/>
            </a:endParaRPr>
          </a:p>
          <a:p>
            <a:pPr indent="180340" algn="just">
              <a:lnSpc>
                <a:spcPct val="95000"/>
              </a:lnSpc>
              <a:spcBef>
                <a:spcPts val="400"/>
              </a:spcBef>
            </a:pPr>
            <a:r>
              <a:rPr lang="ar-SA" sz="2800" b="1" dirty="0" smtClean="0">
                <a:solidFill>
                  <a:srgbClr val="FF0000"/>
                </a:solidFill>
                <a:effectLst/>
                <a:latin typeface="Times New Roman"/>
                <a:ea typeface="Times New Roman"/>
                <a:cs typeface="Rateb lotusb22"/>
              </a:rPr>
              <a:t>1- الإقامة ببلاد الكفار </a:t>
            </a:r>
            <a:r>
              <a:rPr lang="ar-SA" sz="2800" b="1" dirty="0" smtClean="0">
                <a:effectLst/>
                <a:latin typeface="Times New Roman"/>
                <a:ea typeface="Times New Roman"/>
                <a:cs typeface="Rateb lotusb22"/>
              </a:rPr>
              <a:t>اختياراً لصحبتهم مع الرضى بما هم عليه من الدين ، أو مع القيام بمدح دينهم، وإرضائهم بعيب المسلمين ، فهذه الموالاة ردة عن دين الإسلام ، قال الله تعالى :</a:t>
            </a:r>
            <a:r>
              <a:rPr lang="ar-SA" sz="2800" b="1" dirty="0" smtClean="0">
                <a:latin typeface="traditional arabic"/>
              </a:rPr>
              <a:t>لَا يَتَّخِذِ الْمُؤْمِنُونَ الْكَافِرِينَ أَوْلِيَاءَ مِنْ دُونِ الْمُؤْمِنِينَ وَمَنْ يَفْعَلْ ذَلِكَ فَلَيْسَ مِنَ اللَّهِ فِي شَيْءٍ إِلَّا أَنْ تَتَّقُوا مِنْهُمْ تُقَاةً وَيُحَذِّرُكُمُ اللَّهُ نَفْسَهُ وَإِلَى اللَّهِ الْمَصِيرُ </a:t>
            </a:r>
            <a:r>
              <a:rPr lang="ar-SA" sz="2800" b="1" dirty="0" smtClean="0">
                <a:effectLst/>
                <a:latin typeface="Times New Roman"/>
                <a:ea typeface="Times New Roman"/>
                <a:cs typeface="Rateb lotusb22"/>
              </a:rPr>
              <a:t>[آل عمران: 28] فمن تولى الكافرين ورضي عن دينهم، وابتعد عن </a:t>
            </a:r>
            <a:br>
              <a:rPr lang="ar-SA" sz="2800" b="1" dirty="0" smtClean="0">
                <a:effectLst/>
                <a:latin typeface="Times New Roman"/>
                <a:ea typeface="Times New Roman"/>
                <a:cs typeface="Rateb lotusb22"/>
              </a:rPr>
            </a:br>
            <a:r>
              <a:rPr lang="ar-SA" sz="2800" b="1" dirty="0" smtClean="0">
                <a:effectLst/>
                <a:latin typeface="Times New Roman"/>
                <a:ea typeface="Times New Roman"/>
                <a:cs typeface="Rateb lotusb22"/>
              </a:rPr>
              <a:t>المسلمين وعابهم فهو كافر عدو لله ولرسله ولعباده المؤمنين</a:t>
            </a:r>
            <a:r>
              <a:rPr lang="ar-SA" sz="2800" b="1" baseline="30000" dirty="0" smtClean="0">
                <a:effectLst/>
                <a:latin typeface="Times New Roman"/>
                <a:ea typeface="Times New Roman"/>
                <a:cs typeface="Rateb lotusb22"/>
              </a:rPr>
              <a:t> </a:t>
            </a:r>
            <a:r>
              <a:rPr lang="ar-SA" sz="2800" b="1" dirty="0" smtClean="0">
                <a:effectLst/>
                <a:latin typeface="Times New Roman"/>
                <a:ea typeface="Times New Roman"/>
                <a:cs typeface="Rateb lotusb22"/>
              </a:rPr>
              <a:t>. </a:t>
            </a:r>
            <a:endParaRPr lang="en-US" sz="2800" b="1" dirty="0" smtClean="0">
              <a:effectLst/>
              <a:latin typeface="Times New Roman"/>
              <a:ea typeface="Times New Roman"/>
              <a:cs typeface="Traditional Arabic"/>
            </a:endParaRPr>
          </a:p>
          <a:p>
            <a:endParaRPr lang="en-US" sz="1200" dirty="0">
              <a:effectLst/>
              <a:latin typeface="Times New Roman"/>
              <a:ea typeface="Times New Roman"/>
              <a:cs typeface="Traditional Arabic"/>
            </a:endParaRPr>
          </a:p>
        </p:txBody>
      </p:sp>
    </p:spTree>
    <p:extLst>
      <p:ext uri="{BB962C8B-B14F-4D97-AF65-F5344CB8AC3E}">
        <p14:creationId xmlns:p14="http://schemas.microsoft.com/office/powerpoint/2010/main" val="6722341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C:\Documents and Settings\Win xp\سطح المكتب\ن.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156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مستطيل 1"/>
          <p:cNvSpPr/>
          <p:nvPr/>
        </p:nvSpPr>
        <p:spPr>
          <a:xfrm>
            <a:off x="395536" y="476672"/>
            <a:ext cx="8352928" cy="5881610"/>
          </a:xfrm>
          <a:prstGeom prst="rect">
            <a:avLst/>
          </a:prstGeom>
        </p:spPr>
        <p:txBody>
          <a:bodyPr wrap="square">
            <a:spAutoFit/>
          </a:bodyPr>
          <a:lstStyle/>
          <a:p>
            <a:pPr indent="180340" algn="just">
              <a:lnSpc>
                <a:spcPct val="95000"/>
              </a:lnSpc>
              <a:spcBef>
                <a:spcPts val="400"/>
              </a:spcBef>
            </a:pPr>
            <a:r>
              <a:rPr lang="ar-SA" sz="3600" b="1" dirty="0" smtClean="0">
                <a:solidFill>
                  <a:srgbClr val="FF0000"/>
                </a:solidFill>
                <a:effectLst/>
                <a:latin typeface="Times New Roman"/>
                <a:ea typeface="Times New Roman"/>
                <a:cs typeface="Rateb lotusb22"/>
              </a:rPr>
              <a:t>2- أن يتجنس المسلم بجنسية دولة كافرة تحارب المسلمين ،</a:t>
            </a:r>
            <a:r>
              <a:rPr lang="ar-SA" sz="3600" b="1" dirty="0" smtClean="0">
                <a:effectLst/>
                <a:latin typeface="Times New Roman"/>
                <a:ea typeface="Times New Roman"/>
                <a:cs typeface="Rateb lotusb22"/>
              </a:rPr>
              <a:t> ويلتزم بجميع قوانينها وأنظمتها بما في ذلك التجنيد الإجباري ، ومحاربة المسلمين ونحو ذلك، فالتجنس على هذه الحال محرم لا شك في تحريمه، وقد ذكر بعض أهل العلم أنه كفر وردة عن دين الإسلام بإجماع المسلمين</a:t>
            </a:r>
            <a:r>
              <a:rPr lang="ar-SA" sz="3600" b="1" baseline="30000" dirty="0" smtClean="0">
                <a:effectLst/>
                <a:latin typeface="Times New Roman"/>
                <a:ea typeface="Times New Roman"/>
                <a:cs typeface="Rateb lotusb22"/>
              </a:rPr>
              <a:t> </a:t>
            </a:r>
            <a:r>
              <a:rPr lang="ar-SA" sz="3600" b="1" dirty="0" smtClean="0">
                <a:effectLst/>
                <a:latin typeface="Times New Roman"/>
                <a:ea typeface="Times New Roman"/>
                <a:cs typeface="Rateb lotusb22"/>
              </a:rPr>
              <a:t>وهذا كله فيما إذا كان ذلك عن رغبة ورضى من المسلم ، أما إن كان </a:t>
            </a:r>
            <a:r>
              <a:rPr lang="ar-SA" sz="3600" b="1" dirty="0" err="1" smtClean="0">
                <a:effectLst/>
                <a:latin typeface="Times New Roman"/>
                <a:ea typeface="Times New Roman"/>
                <a:cs typeface="Rateb lotusb22"/>
              </a:rPr>
              <a:t>ملجئاً</a:t>
            </a:r>
            <a:r>
              <a:rPr lang="ar-SA" sz="3600" b="1" dirty="0" smtClean="0">
                <a:effectLst/>
                <a:latin typeface="Times New Roman"/>
                <a:ea typeface="Times New Roman"/>
                <a:cs typeface="Rateb lotusb22"/>
              </a:rPr>
              <a:t> إلى ذلك لعدم وجود بلد مسلم يمكنه الهجرة إليه أو لعدم وجود بلد كافر أحسن حالاً من حال هذا البلد المحارب للمسلمين ينتقل إليه، فحكمه حكم المكره ، فلا يحرم عليه ذلك إذا كره ذلك بقلبه .</a:t>
            </a:r>
            <a:endParaRPr lang="en-US" sz="3600" b="1" dirty="0">
              <a:effectLst/>
              <a:latin typeface="Times New Roman"/>
              <a:ea typeface="Times New Roman"/>
              <a:cs typeface="Traditional Arabic"/>
            </a:endParaRPr>
          </a:p>
        </p:txBody>
      </p:sp>
    </p:spTree>
    <p:extLst>
      <p:ext uri="{BB962C8B-B14F-4D97-AF65-F5344CB8AC3E}">
        <p14:creationId xmlns:p14="http://schemas.microsoft.com/office/powerpoint/2010/main" val="18945877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C:\Documents and Settings\Win xp\سطح المكتب\ن.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156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مستطيل 1"/>
          <p:cNvSpPr/>
          <p:nvPr/>
        </p:nvSpPr>
        <p:spPr>
          <a:xfrm>
            <a:off x="467544" y="476672"/>
            <a:ext cx="8064896" cy="6524863"/>
          </a:xfrm>
          <a:prstGeom prst="rect">
            <a:avLst/>
          </a:prstGeom>
        </p:spPr>
        <p:txBody>
          <a:bodyPr wrap="square">
            <a:spAutoFit/>
          </a:bodyPr>
          <a:lstStyle/>
          <a:p>
            <a:pPr indent="180340" algn="just">
              <a:lnSpc>
                <a:spcPct val="95000"/>
              </a:lnSpc>
              <a:spcBef>
                <a:spcPts val="400"/>
              </a:spcBef>
            </a:pPr>
            <a:r>
              <a:rPr lang="ar-SA" sz="4400" b="1" dirty="0" smtClean="0">
                <a:solidFill>
                  <a:srgbClr val="FF0000"/>
                </a:solidFill>
                <a:effectLst/>
                <a:latin typeface="Times New Roman"/>
                <a:ea typeface="Times New Roman"/>
                <a:cs typeface="Rateb lotusb22"/>
              </a:rPr>
              <a:t>3- التشبه المطلق بالكفار ،</a:t>
            </a:r>
            <a:r>
              <a:rPr lang="ar-SA" sz="4400" b="1" dirty="0" smtClean="0">
                <a:effectLst/>
                <a:latin typeface="Times New Roman"/>
                <a:ea typeface="Times New Roman"/>
                <a:cs typeface="Rateb lotusb22"/>
              </a:rPr>
              <a:t> بأن يتشبه بهم في أعمالهم ، فيلبس لباسهم ، ويقلدهم في هيئة الشعر وغيرها ، ويسكن معهم ، ويتردد معهم على كنائسهم ، ويحضر أعيادهم ، فمن فعل ذلك فهو كافر مثلهم بإجماع أهل العلم، وقد ثبت عن عبدالله بن عمرو قال : « من بنى ببلاد الأعاجم ، وصنع </a:t>
            </a:r>
            <a:r>
              <a:rPr lang="ar-SA" sz="4400" b="1" dirty="0" err="1" smtClean="0">
                <a:effectLst/>
                <a:latin typeface="Times New Roman"/>
                <a:ea typeface="Times New Roman"/>
                <a:cs typeface="Rateb lotusb22"/>
              </a:rPr>
              <a:t>نيروزهم</a:t>
            </a:r>
            <a:r>
              <a:rPr lang="ar-SA" sz="4400" b="1" dirty="0" smtClean="0">
                <a:effectLst/>
                <a:latin typeface="Times New Roman"/>
                <a:ea typeface="Times New Roman"/>
                <a:cs typeface="Rateb lotusb22"/>
              </a:rPr>
              <a:t> ومهرجانهم وتشبّه بهم حتى يموت وهو كذلك حشر معهم يوم القيامة  » .</a:t>
            </a:r>
            <a:endParaRPr lang="en-US" sz="4400" b="1" dirty="0">
              <a:effectLst/>
              <a:latin typeface="Times New Roman"/>
              <a:ea typeface="Times New Roman"/>
              <a:cs typeface="Traditional Arabic"/>
            </a:endParaRPr>
          </a:p>
        </p:txBody>
      </p:sp>
    </p:spTree>
    <p:extLst>
      <p:ext uri="{BB962C8B-B14F-4D97-AF65-F5344CB8AC3E}">
        <p14:creationId xmlns:p14="http://schemas.microsoft.com/office/powerpoint/2010/main" val="1775054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C:\Documents and Settings\Win xp\سطح المكتب\ن.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156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مستطيل 1"/>
          <p:cNvSpPr/>
          <p:nvPr/>
        </p:nvSpPr>
        <p:spPr>
          <a:xfrm>
            <a:off x="539552" y="548680"/>
            <a:ext cx="8136904" cy="5899051"/>
          </a:xfrm>
          <a:prstGeom prst="rect">
            <a:avLst/>
          </a:prstGeom>
        </p:spPr>
        <p:txBody>
          <a:bodyPr wrap="square">
            <a:spAutoFit/>
          </a:bodyPr>
          <a:lstStyle/>
          <a:p>
            <a:r>
              <a:rPr lang="ar-SA" sz="4000" b="1" dirty="0" smtClean="0">
                <a:solidFill>
                  <a:srgbClr val="FF0000"/>
                </a:solidFill>
                <a:effectLst/>
                <a:latin typeface="Times New Roman"/>
                <a:ea typeface="Times New Roman"/>
                <a:cs typeface="Rateb lotusb22"/>
              </a:rPr>
              <a:t>4- أن يتشبه بهم في أمر يوجب الخروج من دين الإسلام ،</a:t>
            </a:r>
            <a:r>
              <a:rPr lang="ar-SA" sz="4000" b="1" dirty="0" smtClean="0">
                <a:effectLst/>
                <a:latin typeface="Times New Roman"/>
                <a:ea typeface="Times New Roman"/>
                <a:cs typeface="Rateb lotusb22"/>
              </a:rPr>
              <a:t> كأن يلبس الصليب تبركاً به مع علمه بأنه شعار للنصارى وأنهم يشيرون بلبسه إلى عقيدتهم الباطلة في عيسى عليه السلام ، حيث يزعمون أنه قتل وصلب، وقد نفى الله تعالى ذلك في كتابه فقال تعالى : </a:t>
            </a:r>
            <a:r>
              <a:rPr lang="ar-SA" sz="4000" b="1" dirty="0" smtClean="0">
                <a:latin typeface="traditional arabic"/>
              </a:rPr>
              <a:t>وَمَا قَتَلُوهُ وَمَا صَلَبُوهُ وَلَكِنْ شُبِّهَ لَهُمْ </a:t>
            </a:r>
            <a:r>
              <a:rPr lang="ar-SA" sz="4000" b="1" dirty="0" smtClean="0">
                <a:effectLst/>
                <a:latin typeface="Times New Roman"/>
                <a:ea typeface="Times New Roman"/>
                <a:cs typeface="Rateb lotusb22"/>
              </a:rPr>
              <a:t>" [النساء :157] . </a:t>
            </a:r>
          </a:p>
          <a:p>
            <a:pPr indent="180340" algn="just">
              <a:lnSpc>
                <a:spcPct val="95000"/>
              </a:lnSpc>
              <a:spcBef>
                <a:spcPts val="400"/>
              </a:spcBef>
            </a:pPr>
            <a:r>
              <a:rPr lang="ar-SA" sz="4000" b="1" dirty="0" smtClean="0">
                <a:solidFill>
                  <a:srgbClr val="FF0000"/>
                </a:solidFill>
                <a:effectLst/>
                <a:latin typeface="Times New Roman"/>
                <a:ea typeface="Times New Roman"/>
                <a:cs typeface="Rateb lotusb22"/>
              </a:rPr>
              <a:t>5- أن يزور كنائسهم</a:t>
            </a:r>
            <a:r>
              <a:rPr lang="ar-SA" sz="4000" b="1" dirty="0" smtClean="0">
                <a:effectLst/>
                <a:latin typeface="Times New Roman"/>
                <a:ea typeface="Times New Roman"/>
                <a:cs typeface="Rateb lotusb22"/>
              </a:rPr>
              <a:t> معتقداً أن زيارتها قربة إلى الله تعالى. </a:t>
            </a:r>
            <a:endParaRPr lang="en-US" sz="4000" b="1" dirty="0" smtClean="0">
              <a:effectLst/>
              <a:latin typeface="Times New Roman"/>
              <a:ea typeface="Times New Roman"/>
              <a:cs typeface="Traditional Arabic"/>
            </a:endParaRPr>
          </a:p>
          <a:p>
            <a:endParaRPr lang="ar-SA" dirty="0"/>
          </a:p>
        </p:txBody>
      </p:sp>
    </p:spTree>
    <p:extLst>
      <p:ext uri="{BB962C8B-B14F-4D97-AF65-F5344CB8AC3E}">
        <p14:creationId xmlns:p14="http://schemas.microsoft.com/office/powerpoint/2010/main" val="32336469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C:\Documents and Settings\Win xp\سطح المكتب\ن.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156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مستطيل 1"/>
          <p:cNvSpPr/>
          <p:nvPr/>
        </p:nvSpPr>
        <p:spPr>
          <a:xfrm>
            <a:off x="395536" y="404664"/>
            <a:ext cx="8352928" cy="6524863"/>
          </a:xfrm>
          <a:prstGeom prst="rect">
            <a:avLst/>
          </a:prstGeom>
        </p:spPr>
        <p:txBody>
          <a:bodyPr wrap="square">
            <a:spAutoFit/>
          </a:bodyPr>
          <a:lstStyle/>
          <a:p>
            <a:pPr indent="180340" algn="just">
              <a:lnSpc>
                <a:spcPct val="95000"/>
              </a:lnSpc>
              <a:spcBef>
                <a:spcPts val="400"/>
              </a:spcBef>
            </a:pPr>
            <a:r>
              <a:rPr lang="ar-SA" sz="4000" b="1" dirty="0" smtClean="0">
                <a:solidFill>
                  <a:srgbClr val="FF0000"/>
                </a:solidFill>
                <a:effectLst/>
                <a:latin typeface="Times New Roman"/>
                <a:ea typeface="Times New Roman"/>
                <a:cs typeface="Rateb lotusb22"/>
              </a:rPr>
              <a:t>6- الدعوة إلى وحدة الأديان ،</a:t>
            </a:r>
            <a:r>
              <a:rPr lang="ar-SA" sz="4000" b="1" dirty="0" smtClean="0">
                <a:effectLst/>
                <a:latin typeface="Times New Roman"/>
                <a:ea typeface="Times New Roman"/>
                <a:cs typeface="Rateb lotusb22"/>
              </a:rPr>
              <a:t> أو إلى التقريب بين الأديان ، فمن قال إن ديناً غير الإسلام دين صحيح ويمكن التقريب بينه وبين الإسلام أو أنهما دين واحد صحيح فهو كافر مرتد ، بل إن من شك في بطلان جميع الأديان غير دين الإسلام كفر ، لرده لقوله تعالى : </a:t>
            </a:r>
            <a:r>
              <a:rPr lang="ar-SA" sz="4000" b="1" dirty="0" smtClean="0">
                <a:latin typeface="traditional arabic"/>
              </a:rPr>
              <a:t>وَمَنْ يَبْتَغِ غَيْرَ الْإِسْلَامِ دِينًا فَلَنْ يُقْبَلَ مِنْهُ وَهُوَ فِي الْآَخِرَةِ مِنَ الْخَاسِرِينَ </a:t>
            </a:r>
            <a:r>
              <a:rPr lang="ar-SA" sz="4000" b="1" dirty="0" smtClean="0">
                <a:effectLst/>
                <a:latin typeface="Times New Roman"/>
                <a:ea typeface="Times New Roman"/>
                <a:cs typeface="Rateb lotusb22"/>
              </a:rPr>
              <a:t>" [آل عمران :85] ، ولرده لما هو معلوم من دين الإسلام بالضرورة من أن دين الإسلام قد نسخ جميع الأديان السابقة، وأنها كلها أديان محرفة، وأن من دان بشيء منها فهو كافر مشرك. </a:t>
            </a:r>
            <a:endParaRPr lang="en-US" sz="4000" b="1" dirty="0" smtClean="0">
              <a:effectLst/>
              <a:latin typeface="Times New Roman"/>
              <a:ea typeface="Times New Roman"/>
              <a:cs typeface="Traditional Arabic"/>
            </a:endParaRPr>
          </a:p>
        </p:txBody>
      </p:sp>
    </p:spTree>
    <p:extLst>
      <p:ext uri="{BB962C8B-B14F-4D97-AF65-F5344CB8AC3E}">
        <p14:creationId xmlns:p14="http://schemas.microsoft.com/office/powerpoint/2010/main" val="3650988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C:\Documents and Settings\Win xp\سطح المكتب\ن.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156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مستطيل 1"/>
          <p:cNvSpPr/>
          <p:nvPr/>
        </p:nvSpPr>
        <p:spPr>
          <a:xfrm>
            <a:off x="467544" y="476672"/>
            <a:ext cx="8136904" cy="5706177"/>
          </a:xfrm>
          <a:prstGeom prst="rect">
            <a:avLst/>
          </a:prstGeom>
        </p:spPr>
        <p:txBody>
          <a:bodyPr wrap="square">
            <a:spAutoFit/>
          </a:bodyPr>
          <a:lstStyle/>
          <a:p>
            <a:pPr indent="180340" algn="just">
              <a:lnSpc>
                <a:spcPct val="95000"/>
              </a:lnSpc>
              <a:spcBef>
                <a:spcPts val="400"/>
              </a:spcBef>
            </a:pPr>
            <a:r>
              <a:rPr lang="ar-SA" sz="4800" b="1" dirty="0" smtClean="0">
                <a:effectLst/>
                <a:latin typeface="Times New Roman"/>
                <a:ea typeface="Times New Roman"/>
                <a:cs typeface="Rateb lotusb22"/>
              </a:rPr>
              <a:t>والدعوة إلى توحيد الأديان دعوة إلحادية قديمة ، دعا إليها بعض ملاحدة الصوفية المتقدمين ، كابن سبعين ، والتلمساني وغيرهم ، وجدد الدعوة إليها في هذا العصر بعض المنتسبين إلى الإسلام ، ومن أشهرهم جمال الدين الأفغاني وتلميذه محمد عبده المصري ، ورجاء جارودي الفرنسي وغيرهم . </a:t>
            </a:r>
            <a:endParaRPr lang="en-US" sz="4800" b="1" dirty="0">
              <a:effectLst/>
              <a:latin typeface="Times New Roman"/>
              <a:ea typeface="Times New Roman"/>
              <a:cs typeface="Traditional Arabic"/>
            </a:endParaRPr>
          </a:p>
        </p:txBody>
      </p:sp>
    </p:spTree>
    <p:extLst>
      <p:ext uri="{BB962C8B-B14F-4D97-AF65-F5344CB8AC3E}">
        <p14:creationId xmlns:p14="http://schemas.microsoft.com/office/powerpoint/2010/main" val="15937397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C:\Documents and Settings\Win xp\سطح المكتب\ن.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156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مستطيل 1"/>
          <p:cNvSpPr/>
          <p:nvPr/>
        </p:nvSpPr>
        <p:spPr>
          <a:xfrm>
            <a:off x="395536" y="404664"/>
            <a:ext cx="8352928" cy="5911362"/>
          </a:xfrm>
          <a:prstGeom prst="rect">
            <a:avLst/>
          </a:prstGeom>
        </p:spPr>
        <p:txBody>
          <a:bodyPr wrap="square">
            <a:spAutoFit/>
          </a:bodyPr>
          <a:lstStyle/>
          <a:p>
            <a:pPr indent="180340" algn="just">
              <a:lnSpc>
                <a:spcPct val="95000"/>
              </a:lnSpc>
              <a:spcBef>
                <a:spcPts val="400"/>
              </a:spcBef>
            </a:pPr>
            <a:r>
              <a:rPr lang="ar-SA" sz="3200" b="1" dirty="0" smtClean="0">
                <a:solidFill>
                  <a:srgbClr val="FF0000"/>
                </a:solidFill>
                <a:effectLst/>
                <a:latin typeface="Times New Roman"/>
                <a:ea typeface="Times New Roman"/>
                <a:cs typeface="Rateb lotusb22"/>
              </a:rPr>
              <a:t>7- موالاة الكفار بإعانتهم على المسلمين : </a:t>
            </a:r>
            <a:endParaRPr lang="en-US" sz="3200" b="1" dirty="0" smtClean="0">
              <a:effectLst/>
              <a:latin typeface="Times New Roman"/>
              <a:ea typeface="Times New Roman"/>
              <a:cs typeface="Traditional Arabic"/>
            </a:endParaRPr>
          </a:p>
          <a:p>
            <a:pPr indent="180340" algn="just">
              <a:lnSpc>
                <a:spcPct val="95000"/>
              </a:lnSpc>
              <a:spcBef>
                <a:spcPts val="400"/>
              </a:spcBef>
            </a:pPr>
            <a:r>
              <a:rPr lang="ar-SA" sz="3200" b="1" dirty="0" smtClean="0">
                <a:effectLst/>
                <a:latin typeface="Times New Roman"/>
                <a:ea typeface="Times New Roman"/>
                <a:cs typeface="Rateb lotusb22"/>
              </a:rPr>
              <a:t>إعانة الكفار على المسلمين سواء أكانت بالقتال معهم ، أم بإعانتهم بالمال أو السلاح، أم كانت بالتجسس لهم على المسلمين ، أم غير ذلك </a:t>
            </a:r>
            <a:r>
              <a:rPr lang="ar-SA" sz="3200" b="1" dirty="0" smtClean="0">
                <a:solidFill>
                  <a:srgbClr val="FF0000"/>
                </a:solidFill>
                <a:effectLst/>
                <a:latin typeface="Times New Roman"/>
                <a:ea typeface="Times New Roman"/>
                <a:cs typeface="Rateb lotusb22"/>
              </a:rPr>
              <a:t>تكون على وجهين</a:t>
            </a:r>
            <a:r>
              <a:rPr lang="ar-SA" sz="3200" b="1" baseline="30000" dirty="0" smtClean="0">
                <a:solidFill>
                  <a:srgbClr val="FF0000"/>
                </a:solidFill>
                <a:effectLst/>
                <a:latin typeface="Times New Roman"/>
                <a:ea typeface="Times New Roman"/>
                <a:cs typeface="Rateb lotusb22"/>
              </a:rPr>
              <a:t> </a:t>
            </a:r>
            <a:r>
              <a:rPr lang="ar-SA" sz="3200" b="1" dirty="0" smtClean="0">
                <a:solidFill>
                  <a:srgbClr val="FF0000"/>
                </a:solidFill>
                <a:effectLst/>
                <a:latin typeface="Times New Roman"/>
                <a:ea typeface="Times New Roman"/>
                <a:cs typeface="Rateb lotusb22"/>
              </a:rPr>
              <a:t>.</a:t>
            </a:r>
            <a:r>
              <a:rPr lang="ar-SA" sz="3200" b="1" dirty="0" smtClean="0">
                <a:effectLst/>
                <a:latin typeface="Times New Roman"/>
                <a:ea typeface="Times New Roman"/>
                <a:cs typeface="Rateb lotusb22"/>
              </a:rPr>
              <a:t> </a:t>
            </a:r>
            <a:endParaRPr lang="en-US" sz="3200" b="1" dirty="0" smtClean="0">
              <a:effectLst/>
              <a:latin typeface="Times New Roman"/>
              <a:ea typeface="Times New Roman"/>
              <a:cs typeface="Traditional Arabic"/>
            </a:endParaRPr>
          </a:p>
          <a:p>
            <a:pPr indent="180340" algn="just">
              <a:lnSpc>
                <a:spcPct val="95000"/>
              </a:lnSpc>
              <a:spcBef>
                <a:spcPts val="400"/>
              </a:spcBef>
            </a:pPr>
            <a:r>
              <a:rPr lang="ar-SA" sz="3200" b="1" dirty="0" smtClean="0">
                <a:solidFill>
                  <a:srgbClr val="FF0000"/>
                </a:solidFill>
                <a:effectLst/>
                <a:latin typeface="Times New Roman"/>
                <a:ea typeface="Times New Roman"/>
                <a:cs typeface="Rateb lotusb22"/>
              </a:rPr>
              <a:t>الوجه الأول :</a:t>
            </a:r>
            <a:r>
              <a:rPr lang="ar-SA" sz="3200" b="1" dirty="0" smtClean="0">
                <a:effectLst/>
                <a:latin typeface="Times New Roman"/>
                <a:ea typeface="Times New Roman"/>
                <a:cs typeface="Rateb lotusb22"/>
              </a:rPr>
              <a:t> أن يعينهم بأي إعانة محبةً لهم ورغبةً في ظهورهم على المسلمين ، فهذه الإعانة كفر مخرج من الملة . </a:t>
            </a:r>
            <a:endParaRPr lang="en-US" sz="3200" b="1" dirty="0" smtClean="0">
              <a:effectLst/>
              <a:latin typeface="Times New Roman"/>
              <a:ea typeface="Times New Roman"/>
              <a:cs typeface="Traditional Arabic"/>
            </a:endParaRPr>
          </a:p>
          <a:p>
            <a:pPr indent="180340" algn="just">
              <a:lnSpc>
                <a:spcPct val="95000"/>
              </a:lnSpc>
              <a:spcBef>
                <a:spcPts val="400"/>
              </a:spcBef>
            </a:pPr>
            <a:r>
              <a:rPr lang="ar-SA" sz="3200" b="1" dirty="0" smtClean="0">
                <a:effectLst/>
                <a:latin typeface="Times New Roman"/>
                <a:ea typeface="Times New Roman"/>
                <a:cs typeface="Rateb lotusb22"/>
              </a:rPr>
              <a:t>وقد حكى غير واحد من أهل العلم إجماع العلماء على ذلك.</a:t>
            </a:r>
            <a:endParaRPr lang="en-US" sz="3200" b="1" dirty="0" smtClean="0">
              <a:effectLst/>
              <a:latin typeface="Times New Roman"/>
              <a:ea typeface="Times New Roman"/>
              <a:cs typeface="Traditional Arabic"/>
            </a:endParaRPr>
          </a:p>
          <a:p>
            <a:pPr indent="180340" algn="just">
              <a:lnSpc>
                <a:spcPct val="95000"/>
              </a:lnSpc>
              <a:spcBef>
                <a:spcPts val="400"/>
              </a:spcBef>
            </a:pPr>
            <a:r>
              <a:rPr lang="ar-SA" sz="3200" b="1" dirty="0" smtClean="0">
                <a:solidFill>
                  <a:srgbClr val="FF0000"/>
                </a:solidFill>
                <a:effectLst/>
                <a:latin typeface="Times New Roman"/>
                <a:ea typeface="Times New Roman"/>
                <a:cs typeface="Rateb lotusb22"/>
              </a:rPr>
              <a:t>الوجه الثاني :</a:t>
            </a:r>
            <a:r>
              <a:rPr lang="ar-SA" sz="3200" b="1" dirty="0" smtClean="0">
                <a:effectLst/>
                <a:latin typeface="Times New Roman"/>
                <a:ea typeface="Times New Roman"/>
                <a:cs typeface="Rateb lotusb22"/>
              </a:rPr>
              <a:t> أن يُعين الكفارَ على المسلمين بأي إعانة ويكون الحامل له على ذلك مصلحة شخصية ، أو خوفاً ، أو عداوة دنيويّة بينه وبين من يقاتله الكفار من المسلمين ، فهذه الإعانة محرمة ، وكبيرة من كبائر الذنوب، ولكنها ليست من الكفر المخرج من الملة . </a:t>
            </a:r>
            <a:endParaRPr lang="en-US" sz="3200" b="1" dirty="0">
              <a:effectLst/>
              <a:latin typeface="Times New Roman"/>
              <a:ea typeface="Times New Roman"/>
              <a:cs typeface="Traditional Arabic"/>
            </a:endParaRPr>
          </a:p>
        </p:txBody>
      </p:sp>
    </p:spTree>
    <p:extLst>
      <p:ext uri="{BB962C8B-B14F-4D97-AF65-F5344CB8AC3E}">
        <p14:creationId xmlns:p14="http://schemas.microsoft.com/office/powerpoint/2010/main" val="37535911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C:\Documents and Settings\Win xp\سطح المكتب\ن.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156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مستطيل 1"/>
          <p:cNvSpPr/>
          <p:nvPr/>
        </p:nvSpPr>
        <p:spPr>
          <a:xfrm>
            <a:off x="395536" y="476672"/>
            <a:ext cx="8352928" cy="6459204"/>
          </a:xfrm>
          <a:prstGeom prst="rect">
            <a:avLst/>
          </a:prstGeom>
        </p:spPr>
        <p:txBody>
          <a:bodyPr wrap="square">
            <a:spAutoFit/>
          </a:bodyPr>
          <a:lstStyle/>
          <a:p>
            <a:pPr indent="180340" algn="just">
              <a:lnSpc>
                <a:spcPct val="95000"/>
              </a:lnSpc>
              <a:spcBef>
                <a:spcPts val="400"/>
              </a:spcBef>
            </a:pPr>
            <a:r>
              <a:rPr lang="ar-SA" sz="3600" b="1" dirty="0" smtClean="0">
                <a:solidFill>
                  <a:srgbClr val="FF0000"/>
                </a:solidFill>
                <a:effectLst/>
                <a:latin typeface="Times New Roman"/>
                <a:ea typeface="Times New Roman"/>
                <a:cs typeface="Rateb lotusb22"/>
              </a:rPr>
              <a:t>ومن الأدلة</a:t>
            </a:r>
            <a:r>
              <a:rPr lang="ar-SA" sz="3600" b="1" dirty="0" smtClean="0">
                <a:effectLst/>
                <a:latin typeface="Times New Roman"/>
                <a:ea typeface="Times New Roman"/>
                <a:cs typeface="Rateb lotusb22"/>
              </a:rPr>
              <a:t> على أن هذه الإعانة غير مكفرة : ما حكاه الإمام الطحاوي من إجماع أهل العلم على أن الجاسوس المسلم لا يجوز قتله ، ومقتضى ما حكاه الطحاوي أنه غير مرتد . </a:t>
            </a:r>
            <a:endParaRPr lang="en-US" sz="3600" b="1" dirty="0" smtClean="0">
              <a:effectLst/>
              <a:latin typeface="Times New Roman"/>
              <a:ea typeface="Times New Roman"/>
              <a:cs typeface="Traditional Arabic"/>
            </a:endParaRPr>
          </a:p>
          <a:p>
            <a:pPr indent="180340" algn="just">
              <a:lnSpc>
                <a:spcPct val="95000"/>
              </a:lnSpc>
              <a:spcBef>
                <a:spcPts val="400"/>
              </a:spcBef>
            </a:pPr>
            <a:r>
              <a:rPr lang="ar-SA" sz="3600" b="1" dirty="0" smtClean="0">
                <a:solidFill>
                  <a:srgbClr val="FF0000"/>
                </a:solidFill>
                <a:effectLst/>
                <a:latin typeface="Times New Roman"/>
                <a:ea typeface="Times New Roman"/>
                <a:cs typeface="Rateb lotusb22"/>
              </a:rPr>
              <a:t>ومستند هذا الإجماع :</a:t>
            </a:r>
            <a:r>
              <a:rPr lang="ar-SA" sz="3600" b="1" dirty="0" smtClean="0">
                <a:effectLst/>
                <a:latin typeface="Times New Roman"/>
                <a:ea typeface="Times New Roman"/>
                <a:cs typeface="Rateb lotusb22"/>
              </a:rPr>
              <a:t> أن حاطب بن أبي </a:t>
            </a:r>
            <a:r>
              <a:rPr lang="ar-SA" sz="3600" b="1" dirty="0" err="1" smtClean="0">
                <a:effectLst/>
                <a:latin typeface="Times New Roman"/>
                <a:ea typeface="Times New Roman"/>
                <a:cs typeface="Rateb lotusb22"/>
              </a:rPr>
              <a:t>بلتعة</a:t>
            </a:r>
            <a:r>
              <a:rPr lang="ar-SA" sz="3600" b="1" dirty="0" smtClean="0">
                <a:effectLst/>
                <a:latin typeface="Times New Roman"/>
                <a:ea typeface="Times New Roman"/>
                <a:cs typeface="Rateb lotusb22"/>
              </a:rPr>
              <a:t> </a:t>
            </a:r>
            <a:r>
              <a:rPr lang="ar-SA" sz="3600" b="1" spc="-20" dirty="0" smtClean="0">
                <a:effectLst/>
                <a:latin typeface="HQPB2"/>
                <a:ea typeface="Times New Roman"/>
                <a:cs typeface="Zokrofi"/>
              </a:rPr>
              <a:t>ر</a:t>
            </a:r>
            <a:r>
              <a:rPr lang="ar-SA" sz="3600" b="1" dirty="0" smtClean="0">
                <a:effectLst/>
                <a:latin typeface="Times New Roman"/>
                <a:ea typeface="Times New Roman"/>
                <a:cs typeface="Rateb lotusb22"/>
              </a:rPr>
              <a:t>  قد جسَّ على النبي </a:t>
            </a:r>
            <a:r>
              <a:rPr lang="ar-SA" sz="3600" b="1" dirty="0" smtClean="0">
                <a:effectLst/>
                <a:latin typeface="Times New Roman"/>
                <a:ea typeface="Times New Roman"/>
                <a:cs typeface="Rateb lotusb22"/>
                <a:sym typeface="AGA Arabesque"/>
              </a:rPr>
              <a:t></a:t>
            </a:r>
            <a:r>
              <a:rPr lang="ar-SA" sz="3600" b="1" dirty="0" smtClean="0">
                <a:effectLst/>
                <a:latin typeface="Times New Roman"/>
                <a:ea typeface="Times New Roman"/>
                <a:cs typeface="Rateb lotusb22"/>
              </a:rPr>
              <a:t> وعلى المسلمين في غزوة فتح مكة ، فكتب كتاباً إلى مشركي مكة يخبرهم فيه بمسير النبي </a:t>
            </a:r>
            <a:r>
              <a:rPr lang="ar-SA" sz="3600" b="1" dirty="0" smtClean="0">
                <a:effectLst/>
                <a:latin typeface="Times New Roman"/>
                <a:ea typeface="Times New Roman"/>
                <a:cs typeface="Rateb lotusb22"/>
                <a:sym typeface="AGA Arabesque"/>
              </a:rPr>
              <a:t></a:t>
            </a:r>
            <a:r>
              <a:rPr lang="ar-SA" sz="3600" b="1" dirty="0" smtClean="0">
                <a:effectLst/>
                <a:latin typeface="Times New Roman"/>
                <a:ea typeface="Times New Roman"/>
                <a:cs typeface="Rateb lotusb22"/>
              </a:rPr>
              <a:t> إليهم ، وكان النبي  عليه الصلاة والسلام  قد أخفى وجهة سيره ، لئلا تستعد قريش للقتال ، وكان الدافع لحاطب لكتابة هذا الكتاب هو مصلحة شخصية ، ومع ذلك لم يحكم النبي </a:t>
            </a:r>
            <a:r>
              <a:rPr lang="ar-SA" sz="3600" b="1" dirty="0" smtClean="0">
                <a:effectLst/>
                <a:latin typeface="Times New Roman"/>
                <a:ea typeface="Times New Roman"/>
                <a:cs typeface="Rateb lotusb22"/>
                <a:sym typeface="AGA Arabesque"/>
              </a:rPr>
              <a:t></a:t>
            </a:r>
            <a:r>
              <a:rPr lang="ar-SA" sz="3600" b="1" dirty="0" smtClean="0">
                <a:effectLst/>
                <a:latin typeface="Times New Roman"/>
                <a:ea typeface="Times New Roman"/>
                <a:cs typeface="Rateb lotusb22"/>
              </a:rPr>
              <a:t> بردته ، ولم يُقمْ عليه حدَّ الردة ، فدلَّ ذلك على أن ما عمله ليس كفراً مخرجاً من الملة</a:t>
            </a:r>
            <a:r>
              <a:rPr lang="ar-SA" sz="3600" b="1" baseline="30000" dirty="0" smtClean="0">
                <a:effectLst/>
                <a:latin typeface="Times New Roman"/>
                <a:ea typeface="Times New Roman"/>
                <a:cs typeface="Rateb lotusb22"/>
              </a:rPr>
              <a:t> </a:t>
            </a:r>
            <a:r>
              <a:rPr lang="ar-SA" sz="3600" b="1" dirty="0" smtClean="0">
                <a:effectLst/>
                <a:latin typeface="Times New Roman"/>
                <a:ea typeface="Times New Roman"/>
                <a:cs typeface="Rateb lotusb22"/>
              </a:rPr>
              <a:t>.            </a:t>
            </a:r>
            <a:endParaRPr lang="en-US" sz="3600" b="1" dirty="0">
              <a:effectLst/>
              <a:latin typeface="Times New Roman"/>
              <a:ea typeface="Times New Roman"/>
              <a:cs typeface="Traditional Arabic"/>
            </a:endParaRPr>
          </a:p>
        </p:txBody>
      </p:sp>
    </p:spTree>
    <p:extLst>
      <p:ext uri="{BB962C8B-B14F-4D97-AF65-F5344CB8AC3E}">
        <p14:creationId xmlns:p14="http://schemas.microsoft.com/office/powerpoint/2010/main" val="18258585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C:\Documents and Settings\Win xp\سطح المكتب\ن.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156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مستطيل 1"/>
          <p:cNvSpPr/>
          <p:nvPr/>
        </p:nvSpPr>
        <p:spPr>
          <a:xfrm>
            <a:off x="539552" y="620688"/>
            <a:ext cx="8136904" cy="5909310"/>
          </a:xfrm>
          <a:prstGeom prst="rect">
            <a:avLst/>
          </a:prstGeom>
        </p:spPr>
        <p:txBody>
          <a:bodyPr wrap="square">
            <a:spAutoFit/>
          </a:bodyPr>
          <a:lstStyle/>
          <a:p>
            <a:r>
              <a:rPr lang="ar-SA" sz="5400" b="1" dirty="0" smtClean="0">
                <a:solidFill>
                  <a:srgbClr val="FF0000"/>
                </a:solidFill>
                <a:effectLst/>
                <a:latin typeface="Times New Roman"/>
                <a:ea typeface="Times New Roman"/>
                <a:cs typeface="Rateb lotusb22"/>
              </a:rPr>
              <a:t>وهذا كله إنما هو في حق من كان مختاراً لذلك ،</a:t>
            </a:r>
            <a:r>
              <a:rPr lang="ar-SA" sz="5400" b="1" dirty="0" smtClean="0">
                <a:effectLst/>
                <a:latin typeface="Times New Roman"/>
                <a:ea typeface="Times New Roman"/>
                <a:cs typeface="Rateb lotusb22"/>
              </a:rPr>
              <a:t> أما من كان مكرهاً أو </a:t>
            </a:r>
            <a:r>
              <a:rPr lang="ar-SA" sz="5400" b="1" dirty="0" err="1" smtClean="0">
                <a:effectLst/>
                <a:latin typeface="Times New Roman"/>
                <a:ea typeface="Times New Roman"/>
                <a:cs typeface="Rateb lotusb22"/>
              </a:rPr>
              <a:t>ملجئاً</a:t>
            </a:r>
            <a:r>
              <a:rPr lang="ar-SA" sz="5400" b="1" dirty="0" smtClean="0">
                <a:effectLst/>
                <a:latin typeface="Times New Roman"/>
                <a:ea typeface="Times New Roman"/>
                <a:cs typeface="Rateb lotusb22"/>
              </a:rPr>
              <a:t> إلى ذلك إلجاءً اضطرارياً كمن خرج مع الكفار لحرب المسلمين مكرهاً</a:t>
            </a:r>
            <a:r>
              <a:rPr lang="ar-SA" sz="5400" b="1" baseline="30000" dirty="0" smtClean="0">
                <a:effectLst/>
                <a:latin typeface="Times New Roman"/>
                <a:ea typeface="Times New Roman"/>
                <a:cs typeface="Rateb lotusb22"/>
              </a:rPr>
              <a:t> </a:t>
            </a:r>
            <a:r>
              <a:rPr lang="ar-SA" sz="5400" b="1" dirty="0" smtClean="0">
                <a:effectLst/>
                <a:latin typeface="Times New Roman"/>
                <a:ea typeface="Times New Roman"/>
                <a:cs typeface="Rateb lotusb22"/>
              </a:rPr>
              <a:t>ونحو ذلك فلا ينطبق عليه هذا الحكم لقوله تعالى : </a:t>
            </a:r>
            <a:r>
              <a:rPr lang="ar-SA" sz="5400" b="1" dirty="0" smtClean="0">
                <a:latin typeface="traditional arabic"/>
              </a:rPr>
              <a:t>إِلَّا أَنْ تَتَّقُوا مِنْهُمْ تُقَاةً </a:t>
            </a:r>
            <a:r>
              <a:rPr lang="ar-SA" sz="5400" b="1" dirty="0" smtClean="0">
                <a:effectLst/>
                <a:latin typeface="Times New Roman"/>
                <a:ea typeface="Times New Roman"/>
                <a:cs typeface="Rateb lotusb22"/>
              </a:rPr>
              <a:t>" [آل عمران : 28] . </a:t>
            </a:r>
            <a:endParaRPr lang="ar-SA" sz="5400" b="1" dirty="0"/>
          </a:p>
        </p:txBody>
      </p:sp>
    </p:spTree>
    <p:extLst>
      <p:ext uri="{BB962C8B-B14F-4D97-AF65-F5344CB8AC3E}">
        <p14:creationId xmlns:p14="http://schemas.microsoft.com/office/powerpoint/2010/main" val="23128112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C:\Documents and Settings\Win xp\سطح المكتب\ن.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156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مستطيل 1"/>
          <p:cNvSpPr/>
          <p:nvPr/>
        </p:nvSpPr>
        <p:spPr>
          <a:xfrm>
            <a:off x="467544" y="476672"/>
            <a:ext cx="8280920" cy="6126805"/>
          </a:xfrm>
          <a:prstGeom prst="rect">
            <a:avLst/>
          </a:prstGeom>
        </p:spPr>
        <p:txBody>
          <a:bodyPr wrap="square">
            <a:spAutoFit/>
          </a:bodyPr>
          <a:lstStyle/>
          <a:p>
            <a:pPr indent="180340" algn="just">
              <a:lnSpc>
                <a:spcPct val="95000"/>
              </a:lnSpc>
              <a:spcBef>
                <a:spcPts val="400"/>
              </a:spcBef>
            </a:pPr>
            <a:r>
              <a:rPr lang="ar-SA" sz="3600" b="1" dirty="0" smtClean="0">
                <a:solidFill>
                  <a:srgbClr val="FF0000"/>
                </a:solidFill>
                <a:effectLst/>
                <a:latin typeface="Times New Roman"/>
                <a:ea typeface="Times New Roman"/>
                <a:cs typeface="AL-Mohanad Bold"/>
              </a:rPr>
              <a:t>القسم الثاني : الموالاة المحرمة غير الكفرية : </a:t>
            </a:r>
            <a:endParaRPr lang="en-US" sz="3600" b="1" dirty="0" smtClean="0">
              <a:effectLst/>
              <a:latin typeface="Times New Roman"/>
              <a:ea typeface="Times New Roman"/>
              <a:cs typeface="Traditional Arabic"/>
            </a:endParaRPr>
          </a:p>
          <a:p>
            <a:pPr indent="180340" algn="just">
              <a:lnSpc>
                <a:spcPct val="95000"/>
              </a:lnSpc>
              <a:spcBef>
                <a:spcPts val="400"/>
              </a:spcBef>
            </a:pPr>
            <a:r>
              <a:rPr lang="ar-SA" sz="3600" b="1" dirty="0" smtClean="0">
                <a:effectLst/>
                <a:latin typeface="Times New Roman"/>
                <a:ea typeface="Times New Roman"/>
                <a:cs typeface="Rateb lotusb22"/>
              </a:rPr>
              <a:t>هناك مظاهر وأمثلة من الولاء المحرم – الذي هو ضد البراء – لا تخرج صاحبها من الإسلام، ولكنها محرمة – كما سبق – وهي كثيرة، أهمها : </a:t>
            </a:r>
            <a:endParaRPr lang="en-US" sz="3600" b="1" dirty="0" smtClean="0">
              <a:effectLst/>
              <a:latin typeface="Times New Roman"/>
              <a:ea typeface="Times New Roman"/>
              <a:cs typeface="Traditional Arabic"/>
            </a:endParaRPr>
          </a:p>
          <a:p>
            <a:r>
              <a:rPr lang="ar-SA" sz="3600" b="1" dirty="0" smtClean="0">
                <a:solidFill>
                  <a:srgbClr val="FF0000"/>
                </a:solidFill>
                <a:effectLst/>
                <a:latin typeface="Times New Roman"/>
                <a:ea typeface="Times New Roman"/>
                <a:cs typeface="Rateb lotusb22"/>
              </a:rPr>
              <a:t>1- محبة الكفار، واتخاذهم أصدقاء ، </a:t>
            </a:r>
            <a:r>
              <a:rPr lang="ar-SA" sz="3600" b="1" dirty="0" smtClean="0">
                <a:effectLst/>
                <a:latin typeface="Times New Roman"/>
                <a:ea typeface="Times New Roman"/>
                <a:cs typeface="Rateb lotusb22"/>
              </a:rPr>
              <a:t>قال تعالى :</a:t>
            </a:r>
            <a:r>
              <a:rPr lang="ar-SA" sz="3600" b="1" dirty="0" smtClean="0">
                <a:latin typeface="traditional arabic"/>
              </a:rPr>
              <a:t>لَا تَجِدُ قَوْمًا يُؤْمِنُونَ بِاللَّهِ وَالْيَوْمِ الْآَخِرِ يُوَادُّونَ مَنْ حَادَّ اللَّهَ وَرَسُولَهُ وَلَوْ كَانُوا آَبَاءَهُمْ أَوْ أَبْنَاءَهُمْ أَوْ إِخْوَانَهُمْ أَوْ عَشِيرَتَهُمْ أُولَئِكَ كَتَبَ فِي قُلُوبِهِمُ الْإِيمَانَ وَأَيَّدَهُمْ بِرُوحٍ مِنْهُ وَيُدْخِلُهُمْ جَنَّاتٍ تَجْرِي مِنْ تَحْتِهَا الْأَنْهَارُ خَالِدِينَ فِيهَا رَضِيَ اللَّهُ عَنْهُمْ وَرَضُوا عَنْهُ أُولَئِكَ حِزْبُ اللَّهِ أَلَا إِنَّ حِزْبَ اللَّهِ هُمُ الْمُفْلِحُونَ (22) </a:t>
            </a:r>
            <a:r>
              <a:rPr lang="ar-SA" sz="3600" b="1" dirty="0" smtClean="0">
                <a:effectLst/>
                <a:latin typeface="Times New Roman"/>
                <a:ea typeface="Times New Roman"/>
                <a:cs typeface="Rateb lotusb22"/>
              </a:rPr>
              <a:t>" [المجادلة :22]</a:t>
            </a:r>
            <a:endParaRPr lang="ar-SA" sz="3600" b="1" dirty="0"/>
          </a:p>
        </p:txBody>
      </p:sp>
    </p:spTree>
    <p:extLst>
      <p:ext uri="{BB962C8B-B14F-4D97-AF65-F5344CB8AC3E}">
        <p14:creationId xmlns:p14="http://schemas.microsoft.com/office/powerpoint/2010/main" val="23986410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C:\Documents and Settings\Win xp\سطح المكتب\ن.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156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مستطيل 1"/>
          <p:cNvSpPr/>
          <p:nvPr/>
        </p:nvSpPr>
        <p:spPr>
          <a:xfrm>
            <a:off x="251520" y="404664"/>
            <a:ext cx="8568953" cy="5632311"/>
          </a:xfrm>
          <a:prstGeom prst="rect">
            <a:avLst/>
          </a:prstGeom>
        </p:spPr>
        <p:txBody>
          <a:bodyPr wrap="square">
            <a:spAutoFit/>
          </a:bodyPr>
          <a:lstStyle/>
          <a:p>
            <a:r>
              <a:rPr lang="ar-SA" sz="4000" b="1" dirty="0" smtClean="0">
                <a:effectLst/>
                <a:latin typeface="Times New Roman"/>
                <a:ea typeface="Times New Roman"/>
                <a:cs typeface="Rateb lotusb22"/>
              </a:rPr>
              <a:t>والمودة : المحبة، وقال الله تعالى :</a:t>
            </a:r>
            <a:r>
              <a:rPr lang="ar-SA" sz="4000" b="1" dirty="0" smtClean="0">
                <a:latin typeface="traditional arabic"/>
              </a:rPr>
              <a:t>قَدْ كَانَتْ لَكُمْ أُسْوَةٌ حَسَنَةٌ فِي إِبْرَاهِيمَ وَالَّذِينَ مَعَهُ إِذْ قَالُوا لِقَوْمِهِمْ إِنَّا </a:t>
            </a:r>
            <a:r>
              <a:rPr lang="ar-SA" sz="4000" b="1" dirty="0" err="1" smtClean="0">
                <a:latin typeface="traditional arabic"/>
              </a:rPr>
              <a:t>بُرَءَاؤاْ</a:t>
            </a:r>
            <a:r>
              <a:rPr lang="ar-SA" sz="4000" b="1" dirty="0" smtClean="0">
                <a:latin typeface="traditional arabic"/>
              </a:rPr>
              <a:t> مِنْكُمْ وَمِمَّا تَعْبُدُونَ مِنْ دُونِ اللَّهِ كَفَرْنَا بِكُمْ وَبَدَا بَيْنَنَا وَبَيْنَكُمُ الْعَدَاوَةُ وَالْبَغْضَاءُ أَبَدًا حَتَّى تُؤْمِنُوا بِاللَّهِ وَحْدَهُ إِلَّا قَوْلَ إِبْرَاهِيمَ لِأَبِيهِ لَأَسْتَغْفِرَنَّ لَكَ وَمَا أَمْلِكُ لَكَ مِنَ اللَّهِ مِنْ شَيْءٍ رَبَّنَا عَلَيْكَ تَوَكَّلْنَا وَإِلَيْكَ أَنَبْنَا وَإِلَيْكَ الْمَصِيرُ (4)</a:t>
            </a:r>
            <a:r>
              <a:rPr lang="ar-SA" sz="4000" b="1" dirty="0" smtClean="0">
                <a:effectLst/>
                <a:latin typeface="Times New Roman"/>
                <a:ea typeface="Times New Roman"/>
                <a:cs typeface="Rateb lotusb22"/>
              </a:rPr>
              <a:t> [ الممتحنة :4] ، وقال النبي </a:t>
            </a:r>
            <a:r>
              <a:rPr lang="ar-SA" sz="4000" b="1" dirty="0" smtClean="0">
                <a:effectLst/>
                <a:latin typeface="Times New Roman"/>
                <a:ea typeface="Times New Roman"/>
                <a:cs typeface="Rateb lotusb22"/>
                <a:sym typeface="AGA Arabesque"/>
              </a:rPr>
              <a:t></a:t>
            </a:r>
            <a:r>
              <a:rPr lang="ar-SA" sz="4000" b="1" dirty="0" smtClean="0">
                <a:effectLst/>
                <a:latin typeface="Times New Roman"/>
                <a:ea typeface="Times New Roman"/>
                <a:cs typeface="Rateb lotusb22"/>
              </a:rPr>
              <a:t> : « لا يحب رجلٌ قوماً إلا جاء معهم يوم القيامة » . </a:t>
            </a:r>
            <a:endParaRPr lang="ar-SA" sz="4000" b="1" dirty="0"/>
          </a:p>
        </p:txBody>
      </p:sp>
    </p:spTree>
    <p:extLst>
      <p:ext uri="{BB962C8B-B14F-4D97-AF65-F5344CB8AC3E}">
        <p14:creationId xmlns:p14="http://schemas.microsoft.com/office/powerpoint/2010/main" val="25921064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C:\Documents and Settings\Win xp\سطح المكتب\ن.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156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مستطيل 1"/>
          <p:cNvSpPr/>
          <p:nvPr/>
        </p:nvSpPr>
        <p:spPr>
          <a:xfrm>
            <a:off x="467544" y="476672"/>
            <a:ext cx="8208912" cy="5940088"/>
          </a:xfrm>
          <a:prstGeom prst="rect">
            <a:avLst/>
          </a:prstGeom>
        </p:spPr>
        <p:txBody>
          <a:bodyPr wrap="square">
            <a:spAutoFit/>
          </a:bodyPr>
          <a:lstStyle/>
          <a:p>
            <a:pPr indent="180340" algn="just">
              <a:lnSpc>
                <a:spcPct val="95000"/>
              </a:lnSpc>
              <a:spcBef>
                <a:spcPts val="400"/>
              </a:spcBef>
            </a:pPr>
            <a:r>
              <a:rPr lang="ar-SA" sz="4000" b="1" dirty="0" smtClean="0">
                <a:solidFill>
                  <a:srgbClr val="FF0000"/>
                </a:solidFill>
                <a:effectLst/>
                <a:latin typeface="Times New Roman"/>
                <a:ea typeface="Times New Roman"/>
                <a:cs typeface="Rateb lotusb22"/>
              </a:rPr>
              <a:t>والواجب على المسلم بغض جميع الكفار والمشركين،</a:t>
            </a:r>
            <a:r>
              <a:rPr lang="ar-SA" sz="4000" b="1" dirty="0" smtClean="0">
                <a:effectLst/>
                <a:latin typeface="Times New Roman"/>
                <a:ea typeface="Times New Roman"/>
                <a:cs typeface="Rateb lotusb22"/>
              </a:rPr>
              <a:t> والبعد عنهم ، وهذا مجمع عليه بين المسلمين ، وذلك لأن الكفار يحادون الله تعالى ويبارزونه بأعظم المعاصي بجعل شريك معه في عبادته أو بادّعاء أن له صاحبة أو ولداً أو بغير ذلك مما فيه تنقص لله  تعالى ، فهم أعداء لله تعالى ، فيجب التقرب إلى الله تعالى ببغضهم ومعاداتهم ، وعدم الركون إليهم، قال شيخنا محمد بن عثيمين : « الكافر عدو لله ولرسوله وللمؤمنين ، ويجب علينا أن نكرهه بكل قلوبنا ». </a:t>
            </a:r>
            <a:endParaRPr lang="en-US" sz="4000" b="1" dirty="0">
              <a:effectLst/>
              <a:latin typeface="Times New Roman"/>
              <a:ea typeface="Times New Roman"/>
              <a:cs typeface="Traditional Arabic"/>
            </a:endParaRPr>
          </a:p>
        </p:txBody>
      </p:sp>
    </p:spTree>
    <p:extLst>
      <p:ext uri="{BB962C8B-B14F-4D97-AF65-F5344CB8AC3E}">
        <p14:creationId xmlns:p14="http://schemas.microsoft.com/office/powerpoint/2010/main" val="32559053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C:\Documents and Settings\Win xp\سطح المكتب\ن.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156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6815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C:\Documents and Settings\Win xp\سطح المكتب\ن.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156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56616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C:\Documents and Settings\Win xp\سطح المكتب\ن.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156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8232357"/>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60</TotalTime>
  <Words>3428</Words>
  <Application>Microsoft Office PowerPoint</Application>
  <PresentationFormat>عرض على الشاشة (3:4)‏</PresentationFormat>
  <Paragraphs>93</Paragraphs>
  <Slides>44</Slides>
  <Notes>3</Notes>
  <HiddenSlides>0</HiddenSlides>
  <MMClips>0</MMClips>
  <ScaleCrop>false</ScaleCrop>
  <HeadingPairs>
    <vt:vector size="4" baseType="variant">
      <vt:variant>
        <vt:lpstr>نسق</vt:lpstr>
      </vt:variant>
      <vt:variant>
        <vt:i4>1</vt:i4>
      </vt:variant>
      <vt:variant>
        <vt:lpstr>عناوين الشرائح</vt:lpstr>
      </vt:variant>
      <vt:variant>
        <vt:i4>44</vt:i4>
      </vt:variant>
    </vt:vector>
  </HeadingPairs>
  <TitlesOfParts>
    <vt:vector size="45" baseType="lpstr">
      <vt:lpstr>سمة Office</vt:lpstr>
      <vt:lpstr>عرض تقديمي في PowerPoint</vt:lpstr>
      <vt:lpstr>عرض تقديمي في PowerPoint</vt:lpstr>
      <vt:lpstr>مصادر الدورة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user</dc:creator>
  <cp:lastModifiedBy>user</cp:lastModifiedBy>
  <cp:revision>7</cp:revision>
  <dcterms:created xsi:type="dcterms:W3CDTF">2013-06-27T13:06:46Z</dcterms:created>
  <dcterms:modified xsi:type="dcterms:W3CDTF">2013-11-21T17:40:58Z</dcterms:modified>
</cp:coreProperties>
</file>