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sldIdLst>
    <p:sldId id="305" r:id="rId3"/>
    <p:sldId id="303" r:id="rId4"/>
    <p:sldId id="304" r:id="rId5"/>
    <p:sldId id="288" r:id="rId6"/>
    <p:sldId id="302" r:id="rId7"/>
    <p:sldId id="271" r:id="rId8"/>
    <p:sldId id="270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89" r:id="rId22"/>
    <p:sldId id="290" r:id="rId23"/>
    <p:sldId id="301" r:id="rId24"/>
    <p:sldId id="300" r:id="rId25"/>
    <p:sldId id="299" r:id="rId26"/>
    <p:sldId id="298" r:id="rId27"/>
    <p:sldId id="297" r:id="rId28"/>
    <p:sldId id="296" r:id="rId29"/>
    <p:sldId id="295" r:id="rId30"/>
    <p:sldId id="294" r:id="rId31"/>
    <p:sldId id="293" r:id="rId32"/>
    <p:sldId id="292" r:id="rId3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DCE04-C21D-4330-AC9B-9808AABF3929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F7F3-E6A8-437D-BE11-427C4E685E11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1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E4649-BEC9-44F1-9A2F-4B7968524507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078A6-3C58-42DA-8BD5-7681B3764EE0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36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98F2D-4CE5-47A7-8D12-DF985383865C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1074A-1462-455A-8454-37811EE0FE12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8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E5232-9999-4E8E-A0DA-6D4F98A1F014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5C13-80EB-4BDE-B70B-AEC137AB93D8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0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516C1-5BB3-4DF1-9A02-8E36D2FD69C6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5BEAD-9A89-4F3C-AAF5-6B3E148C6EBD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5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9AD44-F8BD-4B5E-A755-BFBD353A8372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5408-1E56-4012-A459-3FEDF14D8E4F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32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C116F-F419-4BE5-B9A9-1099BB9CBDBB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C60A0-8E00-442E-A842-D912F093EF09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6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73CDB-A684-46A1-B851-42B306DBDD82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6C4EC-B35B-46B7-8C84-877F92454E25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6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8D99C-2E81-432F-A0DC-5D849DFFE0C8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736C6-199F-4072-91AF-A31C56D0349E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92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2C320-6D5D-429F-8617-19BB35864CE8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33C63-C02C-42E7-B7AE-DC2F609D7BF5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2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9E8D0-78A9-4F0C-80A8-F8CAC4B11234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9FE1A-10E1-48FC-A6B8-5D0DA2F0D074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74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2CE83-72A8-4CC3-B040-974D2176A7B6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17800-BB00-4438-A6D5-94462540FEB3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15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E1D650-2BAF-4482-ABF2-17DF04E5AA25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DEAD94-6BC0-4AE9-9264-016DCE822352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449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F00AF7-8ED4-4D44-AD2C-234D19214901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EE619F-9296-4C8B-996B-9FEDDABD6621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77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94E0D-60D4-4725-AAD7-1D3F5894CBB2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5CDAC-EA2C-45AF-8960-244C35F3A05A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304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29247E-29E9-4794-8331-73CEF7C3A780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96C35-4641-4FB6-9F31-973FB507EA47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54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81EFA7-477A-41AB-A894-C88502FA9D3D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F935E8-41C5-46D0-A042-10FE9D442C2E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57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8CD2D9-3BEC-42AF-BDDE-62FBCAED4A0A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C0C86D-020C-4C8F-A1C1-E559E063E440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65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FAEB26-F287-41CF-918C-A40CD4541FAA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FFFEE1-7AD6-49E8-B1BA-0F627BB0B389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52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F2A709-4C75-454C-8A9C-07AFC9B9F015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01DD32B-C6D3-465E-8017-8136CB18CD2A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69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8B00DE-22B5-47BE-B5D7-60F2D1EB913B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A627A-C32A-4E23-94F9-4547D3B7656B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649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F96EC2-14F1-4030-8251-06B004994265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7606B3-0E03-48DB-B877-6571CAC1F297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62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8B29E7-980E-4921-8162-BC5D63F5ED6C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18/01/35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62D36E-75E0-4C56-8410-32EB27D85EF0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41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5A50D21-1AD6-4BE5-AC8C-2E0E06B6A54B}" type="datetimeFigureOut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18/01/1435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ar-YE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821CD6C-323D-4B9A-B348-0FEC22830BBE}" type="slidenum">
              <a:rPr lang="ar-YE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YE" dirty="0">
              <a:solidFill>
                <a:srgbClr val="DBF5F9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590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صورة 4" descr="CURTAIN2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96850"/>
            <a:ext cx="8372475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صورة 2" descr="A019.JP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03648" y="1124744"/>
            <a:ext cx="5954434" cy="5304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0647384"/>
      </p:ext>
    </p:extLst>
  </p:cSld>
  <p:clrMapOvr>
    <a:masterClrMapping/>
  </p:clrMapOvr>
  <p:transition spd="slow">
    <p:wedg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صور\موسوعة إطارات وبراويز\زخارف\130.BMP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lum bright="-7000" contrast="5000"/>
          </a:blip>
          <a:srcRect/>
          <a:stretch>
            <a:fillRect/>
          </a:stretch>
        </p:blipFill>
        <p:spPr bwMode="auto">
          <a:xfrm>
            <a:off x="857224" y="1000108"/>
            <a:ext cx="7572428" cy="4929221"/>
          </a:xfrm>
          <a:prstGeom prst="rect">
            <a:avLst/>
          </a:prstGeom>
          <a:noFill/>
        </p:spPr>
      </p:pic>
      <p:sp>
        <p:nvSpPr>
          <p:cNvPr id="3" name="عنوان 1"/>
          <p:cNvSpPr txBox="1">
            <a:spLocks/>
          </p:cNvSpPr>
          <p:nvPr/>
        </p:nvSpPr>
        <p:spPr>
          <a:xfrm>
            <a:off x="857224" y="1928801"/>
            <a:ext cx="7572428" cy="4000527"/>
          </a:xfrm>
          <a:prstGeom prst="rect">
            <a:avLst/>
          </a:prstGeom>
        </p:spPr>
        <p:txBody>
          <a:bodyPr>
            <a:scene3d>
              <a:camera prst="perspectiveLeft"/>
              <a:lightRig rig="threePt" dir="t"/>
            </a:scene3d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8000" b="1" dirty="0">
                <a:ln>
                  <a:gradFill flip="none" rotWithShape="1">
                    <a:gsLst>
                      <a:gs pos="0">
                        <a:srgbClr val="000082"/>
                      </a:gs>
                      <a:gs pos="13000">
                        <a:srgbClr val="0047FF"/>
                      </a:gs>
                      <a:gs pos="28000">
                        <a:srgbClr val="000082"/>
                      </a:gs>
                      <a:gs pos="30000">
                        <a:srgbClr val="000082"/>
                      </a:gs>
                      <a:gs pos="42999">
                        <a:srgbClr val="0047FF"/>
                      </a:gs>
                      <a:gs pos="58000">
                        <a:srgbClr val="000082"/>
                      </a:gs>
                      <a:gs pos="72000">
                        <a:srgbClr val="0047FF"/>
                      </a:gs>
                      <a:gs pos="87000">
                        <a:srgbClr val="000082"/>
                      </a:gs>
                      <a:gs pos="100000">
                        <a:srgbClr val="0047FF"/>
                      </a:gs>
                    </a:gsLst>
                    <a:lin ang="2700000" scaled="1"/>
                    <a:tileRect/>
                  </a:gradFill>
                </a:ln>
                <a:solidFill>
                  <a:srgbClr val="FF0000"/>
                </a:solidFill>
                <a:effectLst>
                  <a:outerShdw blurRad="469900" dist="152400" dir="8280000" sx="98000" sy="98000" algn="ctr" rotWithShape="0">
                    <a:srgbClr val="000000">
                      <a:alpha val="62000"/>
                    </a:srgbClr>
                  </a:outerShdw>
                </a:effectLst>
                <a:cs typeface="PT Bold Heading" pitchFamily="2" charset="-78"/>
              </a:rPr>
              <a:t>محاضرات في العقيدة </a:t>
            </a:r>
            <a:r>
              <a:rPr lang="ar-SA" sz="8000" b="1" dirty="0" smtClean="0">
                <a:ln>
                  <a:gradFill flip="none" rotWithShape="1">
                    <a:gsLst>
                      <a:gs pos="0">
                        <a:srgbClr val="000082"/>
                      </a:gs>
                      <a:gs pos="13000">
                        <a:srgbClr val="0047FF"/>
                      </a:gs>
                      <a:gs pos="28000">
                        <a:srgbClr val="000082"/>
                      </a:gs>
                      <a:gs pos="30000">
                        <a:srgbClr val="000082"/>
                      </a:gs>
                      <a:gs pos="42999">
                        <a:srgbClr val="0047FF"/>
                      </a:gs>
                      <a:gs pos="58000">
                        <a:srgbClr val="000082"/>
                      </a:gs>
                      <a:gs pos="72000">
                        <a:srgbClr val="0047FF"/>
                      </a:gs>
                      <a:gs pos="87000">
                        <a:srgbClr val="000082"/>
                      </a:gs>
                      <a:gs pos="100000">
                        <a:srgbClr val="0047FF"/>
                      </a:gs>
                    </a:gsLst>
                    <a:lin ang="2700000" scaled="1"/>
                    <a:tileRect/>
                  </a:gradFill>
                </a:ln>
                <a:solidFill>
                  <a:srgbClr val="FF0000"/>
                </a:solidFill>
                <a:effectLst>
                  <a:outerShdw blurRad="469900" dist="152400" dir="8280000" sx="98000" sy="98000" algn="ctr" rotWithShape="0">
                    <a:srgbClr val="000000">
                      <a:alpha val="62000"/>
                    </a:srgbClr>
                  </a:outerShdw>
                </a:effectLst>
                <a:cs typeface="PT Bold Heading" pitchFamily="2" charset="-78"/>
              </a:rPr>
              <a:t>الإسلامية</a:t>
            </a:r>
            <a:endParaRPr lang="ar-SA" sz="8000" b="1" dirty="0">
              <a:ln>
                <a:gradFill flip="none" rotWithShape="1"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30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2700000" scaled="1"/>
                  <a:tileRect/>
                </a:gradFill>
              </a:ln>
              <a:solidFill>
                <a:srgbClr val="FF0000"/>
              </a:solidFill>
              <a:effectLst>
                <a:outerShdw blurRad="469900" dist="152400" dir="8280000" sx="98000" sy="98000" algn="ctr" rotWithShape="0">
                  <a:srgbClr val="000000">
                    <a:alpha val="62000"/>
                  </a:srgbClr>
                </a:outerShdw>
              </a:effectLst>
              <a:cs typeface="PT Bold Heading" pitchFamily="2" charset="-78"/>
            </a:endParaRPr>
          </a:p>
          <a:p>
            <a:pPr algn="ctr">
              <a:spcBef>
                <a:spcPct val="0"/>
              </a:spcBef>
              <a:defRPr/>
            </a:pPr>
            <a:r>
              <a:rPr lang="ar-SA" sz="8000" b="1" dirty="0">
                <a:ln>
                  <a:gradFill flip="none" rotWithShape="1">
                    <a:gsLst>
                      <a:gs pos="0">
                        <a:srgbClr val="000082"/>
                      </a:gs>
                      <a:gs pos="13000">
                        <a:srgbClr val="0047FF"/>
                      </a:gs>
                      <a:gs pos="28000">
                        <a:srgbClr val="000082"/>
                      </a:gs>
                      <a:gs pos="30000">
                        <a:srgbClr val="000082"/>
                      </a:gs>
                      <a:gs pos="42999">
                        <a:srgbClr val="0047FF"/>
                      </a:gs>
                      <a:gs pos="58000">
                        <a:srgbClr val="000082"/>
                      </a:gs>
                      <a:gs pos="72000">
                        <a:srgbClr val="0047FF"/>
                      </a:gs>
                      <a:gs pos="87000">
                        <a:srgbClr val="000082"/>
                      </a:gs>
                      <a:gs pos="100000">
                        <a:srgbClr val="0047FF"/>
                      </a:gs>
                    </a:gsLst>
                    <a:lin ang="2700000" scaled="1"/>
                    <a:tileRect/>
                  </a:gradFill>
                </a:ln>
                <a:solidFill>
                  <a:srgbClr val="FF0000"/>
                </a:solidFill>
                <a:effectLst>
                  <a:outerShdw blurRad="469900" dist="152400" dir="8280000" sx="98000" sy="98000" algn="ctr" rotWithShape="0">
                    <a:srgbClr val="000000">
                      <a:alpha val="62000"/>
                    </a:srgbClr>
                  </a:outerShdw>
                </a:effectLst>
                <a:cs typeface="PT Bold Heading" pitchFamily="2" charset="-78"/>
              </a:rPr>
              <a:t>أ . د / أحمد الطيار</a:t>
            </a:r>
            <a:endParaRPr lang="ar-YE" sz="8000" b="1" dirty="0">
              <a:ln>
                <a:gradFill flip="none" rotWithShape="1"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30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2700000" scaled="1"/>
                  <a:tileRect/>
                </a:gradFill>
              </a:ln>
              <a:solidFill>
                <a:srgbClr val="FF0000"/>
              </a:solidFill>
              <a:effectLst>
                <a:outerShdw blurRad="469900" dist="152400" dir="8280000" sx="98000" sy="98000" algn="ctr" rotWithShape="0">
                  <a:srgbClr val="000000">
                    <a:alpha val="62000"/>
                  </a:srgbClr>
                </a:outerShdw>
              </a:effectLst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0571067"/>
      </p:ext>
    </p:extLst>
  </p:cSld>
  <p:clrMapOvr>
    <a:masterClrMapping/>
  </p:clrMapOvr>
  <p:transition spd="slow"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4298"/>
            <a:ext cx="8229600" cy="1143000"/>
          </a:xfrm>
          <a:blipFill dpi="0" rotWithShape="1">
            <a:blip r:embed="rId3">
              <a:alphaModFix amt="83000"/>
            </a:blip>
            <a:srcRect/>
            <a:tile tx="0" ty="0" sx="28000" sy="43000" flip="none" algn="tl"/>
          </a:blipFill>
          <a:ln w="57150">
            <a:solidFill>
              <a:srgbClr val="669900"/>
            </a:solidFill>
            <a:prstDash val="lgDashDotDot"/>
            <a:miter lim="800000"/>
            <a:headEnd/>
            <a:tailEnd/>
          </a:ln>
        </p:spPr>
        <p:txBody>
          <a:bodyPr rtlCol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YE" sz="5400" dirty="0" smtClean="0">
                <a:solidFill>
                  <a:srgbClr val="CC0099"/>
                </a:solidFill>
                <a:cs typeface="PT Separated Baloon" pitchFamily="2" charset="-78"/>
              </a:rPr>
              <a:t>مصادر الدورة</a:t>
            </a:r>
            <a:endParaRPr lang="ar-YE" sz="5400" dirty="0">
              <a:solidFill>
                <a:srgbClr val="CC0099"/>
              </a:solidFill>
              <a:cs typeface="PT Separated Baloo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74928"/>
          </a:xfrm>
          <a:blipFill>
            <a:blip r:embed="rId4"/>
            <a:tile tx="0" ty="0" sx="100000" sy="100000" flip="none" algn="tl"/>
          </a:blipFill>
          <a:ln w="57150">
            <a:solidFill>
              <a:srgbClr val="FF0000"/>
            </a:solidFill>
            <a:prstDash val="lgDashDotDot"/>
          </a:ln>
        </p:spPr>
        <p:txBody>
          <a:bodyPr rtlCol="1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rgbClr val="FF0000"/>
              </a:buClr>
              <a:buSzPct val="124000"/>
              <a:buFont typeface="+mj-lt"/>
              <a:buAutoNum type="arabicPeriod"/>
              <a:defRPr/>
            </a:pPr>
            <a:endParaRPr lang="ar-SA" sz="2800" b="1" dirty="0" smtClean="0">
              <a:solidFill>
                <a:schemeClr val="accent6">
                  <a:lumMod val="50000"/>
                </a:schemeClr>
              </a:solidFill>
              <a:cs typeface="PT Bold Heading" pitchFamily="2" charset="-78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rgbClr val="FF0000"/>
              </a:buClr>
              <a:buSzPct val="124000"/>
              <a:buFont typeface="+mj-lt"/>
              <a:buAutoNum type="arabicPeriod"/>
              <a:defRPr/>
            </a:pPr>
            <a:endParaRPr lang="ar-SA" sz="2800" b="1" dirty="0">
              <a:solidFill>
                <a:schemeClr val="accent6">
                  <a:lumMod val="50000"/>
                </a:schemeClr>
              </a:solidFill>
              <a:cs typeface="PT Bold Heading" pitchFamily="2" charset="-78"/>
            </a:endParaRPr>
          </a:p>
          <a:p>
            <a:pPr marL="0" indent="0" algn="ctr" eaLnBrk="1" fontAlgn="auto" hangingPunct="1">
              <a:spcAft>
                <a:spcPts val="0"/>
              </a:spcAft>
              <a:buClr>
                <a:srgbClr val="FF0000"/>
              </a:buClr>
              <a:buSzPct val="124000"/>
              <a:buFont typeface="Arial" pitchFamily="34" charset="0"/>
              <a:buNone/>
              <a:defRPr/>
            </a:pP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PT Bold Heading" pitchFamily="2" charset="-78"/>
              </a:rPr>
              <a:t>الكتاب المقرر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rgbClr val="FF0000"/>
              </a:buClr>
              <a:buSzPct val="124000"/>
              <a:buFont typeface="Arial" pitchFamily="34" charset="0"/>
              <a:buNone/>
              <a:defRPr/>
            </a:pP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PT Bold Heading" pitchFamily="2" charset="-78"/>
              </a:rPr>
              <a:t>مختصر شرح تسهيل العقيدة الإسلامية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rgbClr val="FF0000"/>
              </a:buClr>
              <a:buSzPct val="124000"/>
              <a:buFont typeface="Arial" pitchFamily="34" charset="0"/>
              <a:buNone/>
              <a:defRPr/>
            </a:pP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PT Bold Heading" pitchFamily="2" charset="-78"/>
              </a:rPr>
              <a:t>أ . د /عبدالله بن عبد العزيز الجبرين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FF0000"/>
              </a:buClr>
              <a:buSzPct val="124000"/>
              <a:buFont typeface="Arial" pitchFamily="34" charset="0"/>
              <a:buNone/>
              <a:defRPr/>
            </a:pPr>
            <a:endParaRPr lang="ar-SA" sz="2800" b="1" dirty="0">
              <a:solidFill>
                <a:schemeClr val="accent6">
                  <a:lumMod val="50000"/>
                </a:schemeClr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6172501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395536" y="1988840"/>
            <a:ext cx="864096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800" b="1" dirty="0" smtClean="0"/>
              <a:t>المحاضرة الحادية عشر</a:t>
            </a:r>
            <a:endParaRPr lang="ar-SA" sz="8800" b="1" dirty="0"/>
          </a:p>
        </p:txBody>
      </p:sp>
    </p:spTree>
    <p:extLst>
      <p:ext uri="{BB962C8B-B14F-4D97-AF65-F5344CB8AC3E}">
        <p14:creationId xmlns:p14="http://schemas.microsoft.com/office/powerpoint/2010/main" val="309760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395536" y="1988840"/>
            <a:ext cx="8640960" cy="15253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indent="-635" algn="ctr">
              <a:lnSpc>
                <a:spcPct val="97000"/>
              </a:lnSpc>
              <a:spcBef>
                <a:spcPts val="500"/>
              </a:spcBef>
            </a:pPr>
            <a:r>
              <a:rPr lang="ar-SA" sz="9600" b="1" dirty="0">
                <a:solidFill>
                  <a:srgbClr val="FF0000"/>
                </a:solidFill>
                <a:latin typeface="Times New Roman"/>
                <a:cs typeface="Hesham Bold"/>
              </a:rPr>
              <a:t>الشرك الأصغر</a:t>
            </a:r>
            <a:endParaRPr lang="en-US" sz="9600" b="1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132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67544" y="404664"/>
            <a:ext cx="8280920" cy="6255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المثال الرابع من أمثلة الشرك الأصغر في الأعمال القلبية : التَّطَيُّر :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التطيُّر في الاصطلاح :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التشاؤم بمرئي أو مسموع أو غيرهما.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ومعنى ذلك أن يكون الإنسان قد عزم على أمر ما ، فيرى أو يسمع أمراً لا يعجبه فيحمله ذلك على ترك ما يريد فعله .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ويلحق بالتطيُّر في الحكم :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عكسه ، بأن يرى أو يسمع أمراً يسر به ، فيحمله على  فعل أمر لم يكن عازماً على فعله . </a:t>
            </a:r>
            <a:endParaRPr lang="en-US" sz="4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56682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5"/>
            <a:ext cx="8496944" cy="630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ومن أمثلة التطيُّر :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ما كان يفعله أهل الجاهلية من أن أحدهم إذا أراد سفراً زجر أو أثار طيراً، فإن اتجه ذات اليمين تفاءل، فعزم على السفر، وإن اتجه ذات الشمال تشاءم ، وترك هذا السفر ، وقد كثر استعمال أهل الجاهلية للطيور في هذا الأمر حتى قيل لكل من تشاءم  « تطيَّر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  »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، ومن أمثلة التشاؤم أيضاً : التشاؤم بسماع كلمة لا تعجبه كـ (يا هالك)، أو بملاقاة عجوز شمطاء ، أو برؤية الغراب، أو البوم ، أو صاحب عاهة في أول سفره ، أو في أول نهاره فيترك هذا السفر ، أو يترك البيع </a:t>
            </a:r>
            <a:r>
              <a:rPr lang="ar-SA" sz="3200" b="1" spc="-30" dirty="0" smtClean="0">
                <a:effectLst/>
                <a:latin typeface="Times New Roman"/>
                <a:ea typeface="Times New Roman"/>
                <a:cs typeface="Rateb lotusb22"/>
              </a:rPr>
              <a:t>والشراء في هذا اليوم ، ومن أمثلته : التشاؤم ببعض الأشهر كصفر ، والتشاؤم ببعض الأرقام كثلاثة عشر ، كما يفعله كثير من أصحاب الفنادق والعمارات وغيرهم في هذا العصر ، فتجد بعضهم لا يضع هذا الرقم في أدوار العمارة أو في المصعد أو في مقاعد الطائرات، ونحو ذلك تشاؤماً . </a:t>
            </a:r>
            <a:endParaRPr lang="en-US" sz="32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38896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352928" cy="6003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وقد وردت أدلة كثيرة تدل على بطلان التطير ،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وتحريمه ، ومن ذلك ما ثبت عن ابن مسعود </a:t>
            </a:r>
            <a:r>
              <a:rPr lang="en-US" sz="36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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قال : قال رسول الله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: «الطيرة شرك» 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</a:pP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ومما يدل على تحريم الطيرة أيضاً وإباحة الفأل : ما رواه عروة بن عامر ، قال : ذكرت الطيرة عند رسول الله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 فقال :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أحسنها الفأل ، ولا ترد مسلماً ، فإذا رأى أحدكم ما يكره فليقل : اللهم : لا يأتِ بالحسنات إلا أنت ، ولا يدفع السيئات إلا أنت ، ولا حول ولا قوة إلا بك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 »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، وقوله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: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«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لا عدوى ، ولا طيرة ، ويعجبني الفأل الحسن» قالوا : وما الفأل ؟ قال :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الكلمة الصالحة يسمعها  أحدكم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 »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. رواه البخاري ومسلم</a:t>
            </a:r>
            <a:r>
              <a:rPr lang="ar-SA" sz="3600" b="1" baseline="30000" dirty="0" smtClean="0">
                <a:effectLst/>
                <a:latin typeface="Times New Roman"/>
                <a:ea typeface="Times New Roman"/>
                <a:cs typeface="Rateb lotusb22"/>
              </a:rPr>
              <a:t>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.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37501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352928" cy="5952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قال الحافظ ابن رجب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بعد ذكره أن التشاؤم باطل شرعاً وعقلاً، قال: 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وفي الجملة فلا شؤم إلا المعاصي والذنوب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فإنها تسخط الله عز وجل ، فإذا سخط على عبده شقي في الدنيا والآخرة ، كما أنه إذا رضي عن عبده سعد في الدنيا والآخرة ، فالشؤم في الحقيقة هو معصية الله ، واليُمن هو طاعة الله وتقواه كما قيل :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   </a:t>
            </a:r>
            <a:r>
              <a:rPr lang="ar-SA" sz="3200" b="1" dirty="0" smtClean="0">
                <a:solidFill>
                  <a:srgbClr val="0070C0"/>
                </a:solidFill>
                <a:effectLst/>
                <a:latin typeface="Times New Roman"/>
                <a:ea typeface="Times New Roman"/>
                <a:cs typeface="Rateb lotusb22"/>
              </a:rPr>
              <a:t>إنَّ رأياً دعا إلى طَاعةِ اللهِ             لَرَأيٌ مُبارَكٌ مَيمُونُ</a:t>
            </a: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والعدوى التي تهلك من قاربها هي المعاصي ،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فمن قاربها وخالطها وأصر عليها هلك ، 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وكذلك مخالطة أهل المعاصي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ومن يحسِّن المعصية ويزيِّنها ويدعو إليها من شياطين الإنس ، وهم أضر من شياطين الجن ، قال بعض السلف : شيطان الجن تستعيذ بالله منه فينصرف ، وشيطان الإنس لا يبرح حتى يوقعك في المعصية 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 </a:t>
            </a:r>
            <a:endParaRPr lang="en-US" sz="32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15225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800" b="1" dirty="0" smtClean="0">
                <a:effectLst/>
                <a:latin typeface="Times New Roman"/>
                <a:ea typeface="Times New Roman"/>
                <a:cs typeface="Rateb lotusb22"/>
              </a:rPr>
              <a:t> وفي الحديث : </a:t>
            </a:r>
            <a:r>
              <a:rPr lang="ar-SA" sz="4800" b="1" spc="-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4800" b="1" dirty="0" smtClean="0">
                <a:effectLst/>
                <a:latin typeface="Times New Roman"/>
                <a:ea typeface="Times New Roman"/>
                <a:cs typeface="Rateb lotusb22"/>
              </a:rPr>
              <a:t>المرء على دين خليله ، فلينظر أحدكم من </a:t>
            </a:r>
            <a:r>
              <a:rPr lang="ar-SA" sz="4800" b="1" dirty="0" err="1" smtClean="0">
                <a:effectLst/>
                <a:latin typeface="Times New Roman"/>
                <a:ea typeface="Times New Roman"/>
                <a:cs typeface="Rateb lotusb22"/>
              </a:rPr>
              <a:t>يخالل</a:t>
            </a:r>
            <a:r>
              <a:rPr lang="ar-SA" sz="4800" b="1" dirty="0" smtClean="0">
                <a:effectLst/>
                <a:latin typeface="Times New Roman"/>
                <a:ea typeface="Times New Roman"/>
                <a:cs typeface="Rateb lotusb22"/>
              </a:rPr>
              <a:t> </a:t>
            </a:r>
            <a:r>
              <a:rPr lang="ar-SA" sz="4800" b="1" spc="-50" dirty="0" smtClean="0">
                <a:effectLst/>
                <a:latin typeface="Times New Roman"/>
                <a:ea typeface="Times New Roman"/>
                <a:cs typeface="Rateb lotusb22"/>
              </a:rPr>
              <a:t>» </a:t>
            </a:r>
            <a:r>
              <a:rPr lang="ar-SA" sz="4800" b="1" dirty="0" smtClean="0">
                <a:effectLst/>
                <a:latin typeface="Times New Roman"/>
                <a:ea typeface="Times New Roman"/>
                <a:cs typeface="Rateb lotusb22"/>
              </a:rPr>
              <a:t>، وفي حديث آخر : « لا تصاحب إلا مؤمناً ، ولا يأكل طعامك إلا تقي »، فالعاصي مشؤوم على نفسه وعلى غيره فإنه لا يؤمن أن ينزل عليه عذاب فيعم الناس ، خصوصاً من لم ينكر عليه عمله فالبعد عنه متعين، فإذا كثر الخبث هلك الناس عموماً».</a:t>
            </a:r>
            <a:endParaRPr lang="ar-SA" sz="4800" b="1" dirty="0"/>
          </a:p>
        </p:txBody>
      </p:sp>
    </p:spTree>
    <p:extLst>
      <p:ext uri="{BB962C8B-B14F-4D97-AF65-F5344CB8AC3E}">
        <p14:creationId xmlns:p14="http://schemas.microsoft.com/office/powerpoint/2010/main" val="320448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51520" y="404664"/>
            <a:ext cx="8640960" cy="6169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النوع الثاني من أنواع الشرك الأصغر : الشرك في الأفعال : </a:t>
            </a: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ومن أمثلة هذا النوع :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المثال الأول : الرقى </a:t>
            </a:r>
            <a:r>
              <a:rPr lang="ar-SA" sz="32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الشركية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 .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الرُّقى في الاصطلاح :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الأمور التي يعوَّذ بها لرفع البلاء أو دفعه .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والرقية الشرعية هي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الأذكار من القرآن والأدعية والتعويذات الثابتـة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r>
              <a:rPr lang="ar-SA" sz="3200" b="1" spc="-20" dirty="0" smtClean="0">
                <a:effectLst/>
                <a:latin typeface="Times New Roman"/>
                <a:ea typeface="Times New Roman"/>
                <a:cs typeface="Rateb lotusb22"/>
              </a:rPr>
              <a:t>في السنة أو الأدعية الأخرى المشروعة التي </a:t>
            </a:r>
            <a:r>
              <a:rPr lang="ar-SA" sz="3200" b="1" spc="-20" dirty="0" err="1" smtClean="0">
                <a:effectLst/>
                <a:latin typeface="Times New Roman"/>
                <a:ea typeface="Times New Roman"/>
                <a:cs typeface="Rateb lotusb22"/>
              </a:rPr>
              <a:t>يقرؤها</a:t>
            </a:r>
            <a:r>
              <a:rPr lang="ar-SA" sz="3200" b="1" spc="-20" dirty="0" smtClean="0">
                <a:effectLst/>
                <a:latin typeface="Times New Roman"/>
                <a:ea typeface="Times New Roman"/>
                <a:cs typeface="Rateb lotusb22"/>
              </a:rPr>
              <a:t> الإنسان على نفسه أو </a:t>
            </a:r>
            <a:r>
              <a:rPr lang="ar-SA" sz="3200" b="1" spc="-20" dirty="0" err="1" smtClean="0">
                <a:effectLst/>
                <a:latin typeface="Times New Roman"/>
                <a:ea typeface="Times New Roman"/>
                <a:cs typeface="Rateb lotusb22"/>
              </a:rPr>
              <a:t>يقرؤها</a:t>
            </a:r>
            <a:r>
              <a:rPr lang="ar-SA" sz="3200" b="1" spc="-20" dirty="0" smtClean="0">
                <a:effectLst/>
                <a:latin typeface="Times New Roman"/>
                <a:ea typeface="Times New Roman"/>
                <a:cs typeface="Rateb lotusb22"/>
              </a:rPr>
              <a:t> عليه غيره ليعيذه الله من الشرور بأنواعها ، من الأمراض وشرور جميع مخلوقات الله الأخرى من السباع والهوام والجن والإنس وغيرها ، فيعيذه منها بدفعها قبل وقوعها ، بأن لا تصيبه ، أو يعيذه منها بعد وقوعها بأن يرفعها ويزيلها عنه 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07682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424936" cy="6131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والرقى التي يفعلها الناس تنقسم إلى نوعين :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النوع الأول : الرقى الشرعية ،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وهي الرُّقى التي سبق ذكرها ، وقد أجمع أهل العلم على جوازها في الجملة . 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ويشترط في هذه الرقية أيضاً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يعتقد الراقي والمرقي أن الرقية لا  تؤثر بذاتها ، وأن لا يعتمد عليها المرقي بقلبه ، وأن يعتقد أن النفع إنما هو من الله تعالى ، وأن هذه الرقية إنما هي سبب من الأسباب المشروعة، ويشترط أن لا تكون هذه الرقية من ساحر أو متهم </a:t>
            </a:r>
            <a:r>
              <a:rPr lang="ar-SA" sz="3600" b="1" spc="-20" dirty="0" smtClean="0">
                <a:effectLst/>
                <a:latin typeface="Times New Roman"/>
                <a:ea typeface="Times New Roman"/>
                <a:cs typeface="Rateb lotusb22"/>
              </a:rPr>
              <a:t>بالسحر، وحكم هذه الرقية عند اجتماع الشروط السابقة أنها مستحبة،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وهي من أعظم أسباب الشفاء من الأمراض بإذن الله تعالى. 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130245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67544" y="476672"/>
            <a:ext cx="828092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والدليل على استحباب الرقية في حق المرقي :</a:t>
            </a:r>
            <a:r>
              <a:rPr lang="ar-SA" sz="4400" b="1" dirty="0" smtClean="0">
                <a:effectLst/>
                <a:latin typeface="Times New Roman"/>
                <a:ea typeface="Times New Roman"/>
                <a:cs typeface="Rateb lotusb22"/>
              </a:rPr>
              <a:t> ما رواه البخـاري عن </a:t>
            </a:r>
            <a:endParaRPr lang="en-US" sz="44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-635" algn="justLow">
              <a:lnSpc>
                <a:spcPct val="97000"/>
              </a:lnSpc>
              <a:spcBef>
                <a:spcPts val="500"/>
              </a:spcBef>
            </a:pPr>
            <a:r>
              <a:rPr lang="ar-SA" sz="4400" b="1" dirty="0" smtClean="0">
                <a:effectLst/>
                <a:latin typeface="Times New Roman"/>
                <a:ea typeface="Times New Roman"/>
                <a:cs typeface="Rateb lotusb22"/>
              </a:rPr>
              <a:t>عائشة رضي الله عنها قالت : كان رسول الله </a:t>
            </a:r>
            <a:r>
              <a:rPr lang="ar-SA" sz="44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4400" b="1" dirty="0" smtClean="0">
                <a:effectLst/>
                <a:latin typeface="Times New Roman"/>
                <a:ea typeface="Times New Roman"/>
                <a:cs typeface="Rateb lotusb22"/>
              </a:rPr>
              <a:t> إذا أوى إلى فراشه نفث في كفيه ب : قل هو الله أحد ، وبالمعوذتين جميعاً ، ثم يمسح بهما وجهه وما بلغت يداه من جسده . قالت عائشة : فلما اشتكى كان يأمرني أن أفعل ذلك به . </a:t>
            </a:r>
            <a:endParaRPr lang="en-US" sz="44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247150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76672"/>
            <a:ext cx="8424936" cy="6781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والدليل على استحبابها في حق الراقي :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ما 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رواه مسلم عن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جابر بن عبدالله - رضي الله عنهما -  قال : كان لي 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خال يرقي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من العقرب ، فنهى رسول الله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عن الرقى ، قال : فأتاه فقال : يا رسول الله ، إنك نهيت عن الرقى ، وأنا أرقي من العقرب ؟ فقال : « من استطاع منكم أن ينفع أخاه فليفعل » . </a:t>
            </a: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النوع الثاني : الرُّقى المحرمة :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ومنها : الرقى </a:t>
            </a:r>
            <a:r>
              <a:rPr lang="ar-SA" sz="32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الشركية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 ،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وهي الرقى التي يعتمد فيها الراقي أو المرقي على الرقية ، فإن اعتمد عليها مع اعتقاده أنها سبب من الأسباب ، وأنها لا تستقل بالتأثير فهذا شرك أصغر ، وإن اعتمد عليها اعتماداً كلياً حتى اعتقد أنها تنفع من دون الله ، أو تضمنت صرف شيء من العبادة لغير الله ، كالدعاء ، أو </a:t>
            </a:r>
            <a:r>
              <a:rPr lang="ar-SA" sz="3200" b="1" dirty="0" err="1" smtClean="0">
                <a:effectLst/>
                <a:latin typeface="Times New Roman"/>
                <a:ea typeface="Times New Roman"/>
                <a:cs typeface="Rateb lotusb22"/>
              </a:rPr>
              <a:t>الاستعاذة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بمخلوق فيما لا يقدر عليه إلا الله فهو من الشرك الأكبر المخرج من الملة .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3310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67544" y="620688"/>
            <a:ext cx="8136904" cy="6067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spc="-3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والدليل على تحريم جميع الرقى </a:t>
            </a:r>
            <a:r>
              <a:rPr lang="ar-SA" sz="3600" b="1" spc="-30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الشركية</a:t>
            </a:r>
            <a:r>
              <a:rPr lang="ar-SA" sz="3600" b="1" spc="-3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 : قوله × : « </a:t>
            </a:r>
            <a:r>
              <a:rPr lang="ar-SA" sz="3600" b="1" spc="-30" dirty="0" smtClean="0">
                <a:effectLst/>
                <a:latin typeface="Times New Roman"/>
                <a:ea typeface="Times New Roman"/>
                <a:cs typeface="Rateb lotusb22"/>
              </a:rPr>
              <a:t>إن الرقى والتمائم والتولة شرك  » ، وما روى </a:t>
            </a:r>
            <a:r>
              <a:rPr lang="ar-SA" sz="3600" b="1" spc="-3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عوف</a:t>
            </a:r>
            <a:r>
              <a:rPr lang="ar-SA" sz="3600" b="1" spc="-30" dirty="0" smtClean="0">
                <a:effectLst/>
                <a:latin typeface="Times New Roman"/>
                <a:ea typeface="Times New Roman"/>
                <a:cs typeface="Rateb lotusb22"/>
              </a:rPr>
              <a:t> بن مالك الأشجعي </a:t>
            </a:r>
            <a:r>
              <a:rPr lang="en-US" sz="3600" b="1" spc="-30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</a:t>
            </a:r>
            <a:r>
              <a:rPr lang="ar-SA" sz="3600" b="1" spc="-30" dirty="0" smtClean="0">
                <a:effectLst/>
                <a:latin typeface="Times New Roman"/>
                <a:ea typeface="Times New Roman"/>
                <a:cs typeface="Rateb lotusb22"/>
              </a:rPr>
              <a:t> قال : كنا نرقي في الجاهلية، فقلنا : يا رسول الله، كيف ترى في ذلك؟ فقال : «أعرضوا عليَّ رُقاكم ، لا بأس بالرقى، ما لم يكن فيه شرك» . رواه مسلم.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ومن الرقى المحرمة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تكون الرقية فيها طلاسم ، أو ألفاظ غير مفهومة ، والغالب أنها رقى </a:t>
            </a:r>
            <a:r>
              <a:rPr lang="ar-SA" sz="3600" b="1" dirty="0" err="1" smtClean="0">
                <a:effectLst/>
                <a:latin typeface="Times New Roman"/>
                <a:ea typeface="Times New Roman"/>
                <a:cs typeface="Rateb lotusb22"/>
              </a:rPr>
              <a:t>شركية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، وبالأخص إذا كانت من شخص غير معروف بالصلاح والاستقامة على دين الله تعالى، أو كانت من  كافر كتابي أو غيره . 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251944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352928" cy="5594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المثال الثاني من أمثلة الشرك الأصغر في الأفعال : التمائم </a:t>
            </a:r>
            <a:r>
              <a:rPr lang="ar-SA" sz="40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الشركية</a:t>
            </a: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 :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التمائم في اللغة :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جمع تميمة ، وهي في الأصل خرزة كانت تُعلّق على الأطفال ، يتقون بها من العين ونحوها، وكأنّ العرب سموها بهذا الاسم لأنهم يريدون أنها تمام الدواء والشفاء المطلوب.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وفي الاصطلاح :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هي كل ما يعلق على المرضى أو الأطفال أو البهائم أو غيرها من تعاويذ لدفع البلاء أو رفعه. </a:t>
            </a:r>
            <a:endParaRPr lang="en-US" sz="4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326545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07504" y="116632"/>
            <a:ext cx="8784976" cy="630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ومن أنواع التمائم :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الحجب والرقى التي يكتبها بعض المشعوذين ويكتبون فيها طلاسم وكتابات لا يفهم معناها ، وغالبها شرك ، </a:t>
            </a:r>
            <a:r>
              <a:rPr lang="ar-SA" sz="3200" b="1" dirty="0" err="1" smtClean="0">
                <a:effectLst/>
                <a:latin typeface="Times New Roman"/>
                <a:ea typeface="Times New Roman"/>
                <a:cs typeface="Rateb lotusb22"/>
              </a:rPr>
              <a:t>واستغاثات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بالشياطين ، وتعلق على الأطفال أو على البهائم ، أو على بعض السلع أو أبواب البيوت يزعمون أنها سبب لدفع العين أو أنها سبب لشفاء المرضى من بني الإنسان  أو من الحيوان ، ومنها : الخلاخيل التي يجعلها بعض الجهّال على أولادهم يعتقدون أنها سبب لحفظهم من الموت ، ومنها : لبس حلقة الفضة للبركة أو للبواسير ، ولبس خواتم لها فصوص معينة يعتقدون أنها تحفظ من الجن ، ولبس أو تعليق خيوط عقد فيها شخص لـه اسم معين كـ« محمد » عقداً للعلاج من بعض الأمراض، ومنها </a:t>
            </a:r>
            <a:r>
              <a:rPr lang="ar-SA" sz="3200" b="1" dirty="0" err="1" smtClean="0">
                <a:effectLst/>
                <a:latin typeface="Times New Roman"/>
                <a:ea typeface="Times New Roman"/>
                <a:cs typeface="Rateb lotusb22"/>
              </a:rPr>
              <a:t>الحروز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وجلود الحيوانات والخيوط وغيرها مما يعلق على الأطفال أو على أبواب البيوت ونحو ذلك ، والتي يزعمون أنها تدفع العين أو المرض أو الجن أو أنها سبب للشفاء من الأمراض . </a:t>
            </a:r>
            <a:endParaRPr lang="en-US" sz="32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348775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424936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3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وهذه التمائم  كلها محرمة ،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وهي من الشرك، لقوله × : « إن الرقى والتمائم والتولة شرك » ، ولقوله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: 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«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من علق تميمة فقد أشرك 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 »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، فهي من الشرك ، لأنهم ظنوا أن لغير الله تأثيراً في الشفاء، وطلبوا دفع الأذى من غيره تعالى مع أنه لا يدفعه أحد سواه جل وعلا .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3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 لكن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إن اعتقد متخذ هذه التمائم أنها تنفع بذاتها من دون الله فهو شرك أكبر ، وإن اعتقد أن الله هو النافع وحده ، لكن تعلّق قلبه بها في دفع الضر، فهو شرك أصغر ، لاعتماده على الأسباب ، ولأنه جعل ما ليس بسبب سبباً، فهذه التمائم السابق ذكرها كلها  </a:t>
            </a:r>
            <a:r>
              <a:rPr lang="ar-SA" sz="3200" b="1" spc="-30" dirty="0" smtClean="0">
                <a:effectLst/>
                <a:latin typeface="Times New Roman"/>
                <a:ea typeface="Times New Roman"/>
                <a:cs typeface="Rateb lotusb22"/>
              </a:rPr>
              <a:t>ليس فيها نفع بوجه من الوجوه ، وهي من خرافات الجاهلية التي ينشرها السحرة والمشعوذون ، ويدجلون بها على السذج والجهلة من الناس . </a:t>
            </a:r>
            <a:endParaRPr lang="en-US" sz="32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56521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79512" y="404664"/>
            <a:ext cx="8784976" cy="6848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Low">
              <a:lnSpc>
                <a:spcPct val="97000"/>
              </a:lnSpc>
              <a:spcBef>
                <a:spcPts val="3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ويدخل في التمائم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تكتب آيات من القرآن أو بعض الأذكار الشرعية (الرقى) في ورقة ثم  توضع في جلد أو غيره ثم تعلق على الأطفال أو على بعض المرضى ، وقد اختلف في جواز تعليقها، </a:t>
            </a:r>
            <a:r>
              <a:rPr lang="ar-SA" sz="36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والأحوط</a:t>
            </a: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 المنع من هذه التمائم ،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لعدة أمور، أهمها :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marL="342900" lvl="0" indent="-342900" algn="justLow">
              <a:lnSpc>
                <a:spcPct val="97000"/>
              </a:lnSpc>
              <a:spcBef>
                <a:spcPts val="500"/>
              </a:spcBef>
              <a:buClr>
                <a:srgbClr val="FF0000"/>
              </a:buClr>
              <a:buFont typeface="+mj-lt"/>
              <a:buAutoNum type="arabicPeriod"/>
              <a:tabLst>
                <a:tab pos="520065" algn="l"/>
              </a:tabLst>
            </a:pP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أن الأحاديث جاءت عامة في النهي عن التمائم، ولم يأتِ  حديث واحد في استثناء شيء منها . </a:t>
            </a:r>
          </a:p>
          <a:p>
            <a:pPr indent="180975" algn="justLow">
              <a:lnSpc>
                <a:spcPct val="97000"/>
              </a:lnSpc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2-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تعليق التمائم من القرآن والأدعية والأذكار المشروعة نوع من </a:t>
            </a:r>
            <a:r>
              <a:rPr lang="ar-SA" sz="3600" b="1" dirty="0" err="1" smtClean="0">
                <a:effectLst/>
                <a:latin typeface="Times New Roman"/>
                <a:ea typeface="Times New Roman"/>
                <a:cs typeface="Rateb lotusb22"/>
              </a:rPr>
              <a:t>الاستعاذة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والدعاء، فهي على هذا عبادة ، وهي بهذه الصفة لم ترد في القرآن ولا في السنة، والأصل في العبادات التوقيف ، فلا يجوز إحداث عبادة لا دليل عليها .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266453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082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395536" y="404665"/>
            <a:ext cx="8352928" cy="6127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3-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أن في تعليقها تعريضاً للقرآن وكلام الله تعالى وعموم الأذكار الشرعية للإهانة، إذ قد يدخل بالتميمة أماكن الخلاء، وقد ينام عليها الأطفال أو غيرهم ، وقد </a:t>
            </a:r>
            <a:r>
              <a:rPr lang="ar-SA" sz="4000" b="1" spc="-20" dirty="0" smtClean="0">
                <a:effectLst/>
                <a:latin typeface="Times New Roman"/>
                <a:ea typeface="Times New Roman"/>
                <a:cs typeface="Rateb lotusb22"/>
              </a:rPr>
              <a:t>تصيبها بعض النجاسات، وفي منع تعليقها صيانة للقرآن ولذكر الله تعالى عن الإهانة 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.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spc="-3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4-</a:t>
            </a:r>
            <a:r>
              <a:rPr lang="ar-SA" sz="4000" b="1" spc="-30" dirty="0" smtClean="0">
                <a:effectLst/>
                <a:latin typeface="Times New Roman"/>
                <a:ea typeface="Times New Roman"/>
                <a:cs typeface="Rateb lotusb22"/>
              </a:rPr>
              <a:t> سد الذريعة ؛ لأن تعليق هذه التمائم يؤدي إلى تعلُّق القلوب بها من دون الله، ويؤدي إلى تعليق التمائم الأخرى المقطوع بتحريمها من التمائم </a:t>
            </a:r>
            <a:r>
              <a:rPr lang="ar-SA" sz="4000" b="1" spc="-30" dirty="0" err="1" smtClean="0">
                <a:effectLst/>
                <a:latin typeface="Times New Roman"/>
                <a:ea typeface="Times New Roman"/>
                <a:cs typeface="Rateb lotusb22"/>
              </a:rPr>
              <a:t>الشركية</a:t>
            </a:r>
            <a:r>
              <a:rPr lang="ar-SA" sz="4000" b="1" spc="-30" dirty="0" smtClean="0">
                <a:effectLst/>
                <a:latin typeface="Times New Roman"/>
                <a:ea typeface="Times New Roman"/>
                <a:cs typeface="Rateb lotusb22"/>
              </a:rPr>
              <a:t> وغير </a:t>
            </a:r>
            <a:r>
              <a:rPr lang="ar-SA" sz="4000" b="1" spc="-30" dirty="0" err="1" smtClean="0">
                <a:effectLst/>
                <a:latin typeface="Times New Roman"/>
                <a:ea typeface="Times New Roman"/>
                <a:cs typeface="Rateb lotusb22"/>
              </a:rPr>
              <a:t>الشركية</a:t>
            </a:r>
            <a:r>
              <a:rPr lang="ar-SA" sz="4000" b="1" spc="-30" dirty="0" smtClean="0">
                <a:effectLst/>
                <a:latin typeface="Times New Roman"/>
                <a:ea typeface="Times New Roman"/>
                <a:cs typeface="Rateb lotusb22"/>
              </a:rPr>
              <a:t>، كما هو الواقع عند كثير من المسلمين . </a:t>
            </a:r>
            <a:endParaRPr lang="en-US" sz="4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203026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76672"/>
            <a:ext cx="8424936" cy="6358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L-Mohanad Bold"/>
              </a:rPr>
              <a:t>النوع الثالث : الشرك الأصغر في الأقوال :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ومن أمثلة هذا النوع :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المثال الأول : الحلف بغير الله :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الحلف في الأصل :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توكيد الشيء بذكر معظَّم مصدَّراً بحرف من حروف القسم .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وفي الاصطلاح :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توكيد الشيء بذكر اسم أو صفة لله تعالى مصدراً بحرف من حروف القسم . </a:t>
            </a:r>
            <a:endParaRPr lang="en-US" sz="40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3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وقد أجمع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أهل العلم على أن اليمين المشروعة هي قول الرجل : والله، أو بالله ، أو تا لله، واختلفوا فيما عدا ذلك .  </a:t>
            </a:r>
            <a:endParaRPr lang="en-US" sz="4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4124346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23528" y="188640"/>
            <a:ext cx="8496944" cy="666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3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واليمين عبادة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من العبادات التي لا يجوز صرفها لغير الله ، فيحرم الحلف بغيره تعالى ، لقوله ×: </a:t>
            </a:r>
            <a:r>
              <a:rPr lang="ar-SA" sz="4000" b="1" spc="-50" dirty="0" smtClean="0">
                <a:effectLst/>
                <a:latin typeface="Times New Roman"/>
                <a:ea typeface="Times New Roman"/>
                <a:cs typeface="Rateb lotusb22"/>
              </a:rPr>
              <a:t>«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ألا إن الله ينهاكم أن تحلفوا بآبائكم، من كان حالفاً فليحلف بالله، وإلا فليصمت </a:t>
            </a:r>
            <a:r>
              <a:rPr lang="ar-SA" sz="4000" b="1" spc="-50" dirty="0" smtClean="0">
                <a:effectLst/>
                <a:latin typeface="Times New Roman"/>
                <a:ea typeface="Times New Roman"/>
                <a:cs typeface="Rateb lotusb22"/>
              </a:rPr>
              <a:t>» .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متفق عليه، فمن حلف بغير الله سواء أكان نبياً أم ولياً أم الكعبة أم غيرها فقد ارتكب كبيرة من كبائر الذنوب، ووقع في الشرك ، لقوله × : « من حلف بغير الله فقد كفر أو أشرك »، ولأن الحلف فيه تعظيم </a:t>
            </a:r>
            <a:r>
              <a:rPr lang="ar-SA" sz="4000" b="1" spc="-30" dirty="0" smtClean="0">
                <a:effectLst/>
                <a:latin typeface="Times New Roman"/>
                <a:ea typeface="Times New Roman"/>
                <a:cs typeface="Rateb lotusb22"/>
              </a:rPr>
              <a:t>للمحلوف به ، فمن حلف بغير الله كائناً من كان</a:t>
            </a:r>
            <a:r>
              <a:rPr lang="ar-SA" sz="4000" b="1" spc="-30" baseline="30000" dirty="0" smtClean="0">
                <a:effectLst/>
                <a:latin typeface="Times New Roman"/>
                <a:ea typeface="Times New Roman"/>
                <a:cs typeface="Rateb lotusb22"/>
              </a:rPr>
              <a:t> </a:t>
            </a:r>
            <a:r>
              <a:rPr lang="ar-SA" sz="4000" b="1" spc="-30" dirty="0" smtClean="0">
                <a:effectLst/>
                <a:latin typeface="Times New Roman"/>
                <a:ea typeface="Times New Roman"/>
                <a:cs typeface="Rateb lotusb22"/>
              </a:rPr>
              <a:t>، فقد جعله شريكاً لله  عز وجل  في هذا التعظيم الذي لا يليق إلا به سبحانه وتعالى. </a:t>
            </a:r>
            <a:endParaRPr lang="en-US" sz="4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926166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539552" y="764705"/>
            <a:ext cx="799288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300"/>
              </a:spcBef>
            </a:pPr>
            <a:r>
              <a:rPr lang="ar-S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وهذا الحلف</a:t>
            </a:r>
            <a:r>
              <a:rPr lang="ar-SA" sz="4000" b="1" dirty="0" smtClean="0">
                <a:effectLst/>
                <a:latin typeface="Times New Roman"/>
                <a:ea typeface="Times New Roman"/>
                <a:cs typeface="Rateb lotusb22"/>
              </a:rPr>
              <a:t> يكون من الشرك الأصغر إن كان الحالف أشرك في لفظ القسم لا غير، أما إن قصد الحالف بحلفه تعظيم المخلوق الذي حلف به كتعظيم الله تعالى ، كما يفعله كثير من المتصوفة الذين يحلفون بالأولياء والمشايخ أحياء وأمواتاً ، حتى ربما بلغ تعظيمهم في قلوبهم أنهم لا يحلفون بهم كاذبين مع أنهم يحلفون بالله وهم كاذبون، فهذا شرك أكبر مخرج من الملة ؛ لأن هذا المحلوف به أجل وأعظم وأخوف عندهم من الله تعالى. </a:t>
            </a:r>
            <a:endParaRPr lang="en-US" sz="4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1525678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79512" y="548680"/>
            <a:ext cx="8640960" cy="6153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3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المثال الثاني من أمثلة الشرك الأصغر في الأقوال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التشريك بين  الله تعالى وبين أحد من خلقه بـ « الواو » 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r>
              <a:rPr lang="ar-SA" sz="3600" b="1" spc="-3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العطف بالواو</a:t>
            </a:r>
            <a:r>
              <a:rPr lang="ar-SA" sz="3600" b="1" spc="-30" dirty="0" smtClean="0">
                <a:effectLst/>
                <a:latin typeface="Times New Roman"/>
                <a:ea typeface="Times New Roman"/>
                <a:cs typeface="Rateb lotusb22"/>
              </a:rPr>
              <a:t> يقتضي مطلق الجمع بين المعطوف والمعطوف عليه ، ولذلك فإنه يحرم العطف بها بين الله وبين أحد من خلقه في أي أمر من الأمور التي يكون للمخلوق فيها دخل في وقوعها، كأن يقال : « ما شاء الله وشئت » ، أو يقال : « هذا من بركات الله وبركاتك » ، أو يقال : «ما لي إلا الله وأنت »، أو يقال : « أرجو الله وأرجوك » ، ونحو ذلك ، فمن تلفظ بأحد هذه الألفاظ أو ما يشبهها فقد وقع في الشرك ، والدليل قولـه تعالى :» </a:t>
            </a:r>
            <a:r>
              <a:rPr lang="ar-SA" sz="3600" b="1" dirty="0" smtClean="0">
                <a:latin typeface="traditional arabic"/>
              </a:rPr>
              <a:t>فَلَا تَجْعَلُوا لِلَّهِ أَنْدَادًا وَأَنْتُمْ تَعْلَمُونَ «</a:t>
            </a:r>
            <a:r>
              <a:rPr lang="ar-SA" sz="3600" b="1" spc="-30" dirty="0" smtClean="0">
                <a:effectLst/>
                <a:latin typeface="Times New Roman"/>
                <a:ea typeface="Times New Roman"/>
                <a:cs typeface="Rateb lotusb22"/>
              </a:rPr>
              <a:t>[البقرة :22]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383794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76672"/>
            <a:ext cx="8424936" cy="5530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المثال الثالث من أمثلة الشرك الأصغر في الأقوال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الاستسقاء بالأنواء :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الأنواء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جمع نوء، وهو النجم، وفي السنة الشمسية ثمانية وعشرون نجماً ، كنجم الثريا ، ونجم الحوت 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فالاستسقاء بالأنواء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يُطلب من النجم أن ينزل الغيث ، ويدخـل فيه أن يُنسب الغيث إلى النجم ، كما كان أهل الجاهلية يزعمون ، فكانوا إذا نزل مطر في وقت نجم معين نسبوا المطر إلى ذلك النجم ، فيقولون : مطرنا بنوء كذا ، أو هذا مطر الوسمي، أو هذا مطر الثريا ، ويزعمون أن النجم هو الذي أنزل هذا الغيث. 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72610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620688"/>
            <a:ext cx="8352928" cy="559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والاستسقاء بالأنواء ينقسم إلى قسمين :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القسم الأول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ينسب المطر إلى النجم معتقداً أنه هو المنزل للغيث بدون مشيئة الله وفعله جلّ وعلا ، فهذا شرك أكبر بالإجماع 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القسم الثاني :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أن ينسب المطر إلى النوء معتقداً أن الله جعل هذا النجم سبباً في نزول هذا الغيث ، فهذا من الشرك الأصغر؛ لأنه جعل ما ليس بسبب سبباً، فالله تعالى لم يجعل شيئاً من النجوم سبباً في نزول الأمطار ، ولا صلة للنجوم بنزولها بأي وجه ، وإنما أجرى الله العادة بنزول بعض الأمطار في وقت بعض النجوم . 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172077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404664"/>
            <a:ext cx="8352928" cy="6484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وقد وردت أدلة كثيرة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تدل على تحريم الاستسقاء بالأنواء، ومنها :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lvl="0"/>
            <a:r>
              <a:rPr lang="ar-SA" sz="3200" b="1" dirty="0">
                <a:solidFill>
                  <a:srgbClr val="FF0000"/>
                </a:solidFill>
                <a:latin typeface="Times New Roman"/>
                <a:ea typeface="Times New Roman"/>
                <a:cs typeface="Rateb lotusb22"/>
              </a:rPr>
              <a:t>1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-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ما رواه مسلم عن ابن عباس قال : مُطر الناس على عهـد رسول الله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، فقال النبي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: « أصبح من الناس شاكر ، ومنهم كافر . قالوا : هذه رحمة الله ، وقال بعضهم : لقد صدق نوء كذا وكذا 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»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. قال : فنزلت هذه الآية : </a:t>
            </a:r>
            <a:r>
              <a:rPr lang="ar-SA" sz="3200" b="1" dirty="0" smtClean="0">
                <a:solidFill>
                  <a:srgbClr val="000000"/>
                </a:solidFill>
                <a:effectLst/>
                <a:latin typeface="traditional arabic"/>
              </a:rPr>
              <a:t>فَلا أُقْسِمُ بِمَوَاقِعِ النُّجُومِ *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وَإِنَّهُ 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لَقَسَمٌ لَّوْ تَعْلَمُونَ عَظِيمٌ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*إِنَّهُ 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لَقُرْآنٌ كَرِيمٌ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*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فِي كِتَابٍ مَّكْنُونٍ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*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لّا يَمَسُّهُ إِلاَّ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الْمُطَهَّرُونَ. </a:t>
            </a:r>
            <a:endParaRPr lang="ar-SA" sz="3200" b="1" dirty="0">
              <a:solidFill>
                <a:srgbClr val="000000"/>
              </a:solidFill>
              <a:latin typeface="times new roman"/>
            </a:endParaRPr>
          </a:p>
          <a:p>
            <a:pPr lvl="0"/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َنزِيلٌ 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مِّن رَّبِّ الْعَالَمِينَ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*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أَفَبِهَذَا الْحَدِيثِ أَنتُم مُّدْهِنُونَ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*</a:t>
            </a:r>
            <a:r>
              <a:rPr lang="ar-SA" sz="3200" b="1" dirty="0">
                <a:solidFill>
                  <a:srgbClr val="000000"/>
                </a:solidFill>
                <a:latin typeface="traditional arabic"/>
              </a:rPr>
              <a:t>وَتَجْعَلُونَ رِزْقَكُمْ أَنَّكُمْ </a:t>
            </a:r>
            <a:r>
              <a:rPr lang="ar-SA" sz="3200" b="1" dirty="0" smtClean="0">
                <a:solidFill>
                  <a:srgbClr val="000000"/>
                </a:solidFill>
                <a:latin typeface="traditional arabic"/>
              </a:rPr>
              <a:t>تُكَذِّبُونَ»</a:t>
            </a:r>
            <a:endParaRPr lang="ar-SA" sz="3200" b="1" dirty="0">
              <a:solidFill>
                <a:srgbClr val="000000"/>
              </a:solidFill>
              <a:latin typeface="times new roman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ومعنى الآية الأخيرة : أنكم تجعلون شكر ما أنعم الله به عليكم من الغيث أنكم تُكذّبون بذلك ، وذلك بنسبة إنزال الغيث إلى </a:t>
            </a:r>
            <a:b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</a:b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غير الله تعالى.     </a:t>
            </a:r>
            <a:endParaRPr lang="ar-SA" sz="3200" b="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44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188640"/>
            <a:ext cx="8496944" cy="654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spc="-2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2-</a:t>
            </a:r>
            <a:r>
              <a:rPr lang="ar-SA" sz="3600" b="1" spc="-20" dirty="0" smtClean="0">
                <a:effectLst/>
                <a:latin typeface="Times New Roman"/>
                <a:ea typeface="Times New Roman"/>
                <a:cs typeface="Rateb lotusb22"/>
              </a:rPr>
              <a:t> ما رواه البخاري ومسلم عن زيد بن خالد الجهني </a:t>
            </a:r>
            <a:r>
              <a:rPr lang="en-US" sz="3600" b="1" spc="-20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</a:t>
            </a:r>
            <a:r>
              <a:rPr lang="ar-SA" sz="3600" b="1" spc="-20" dirty="0" smtClean="0">
                <a:effectLst/>
                <a:latin typeface="Times New Roman"/>
                <a:ea typeface="Times New Roman"/>
                <a:cs typeface="Rateb lotusb22"/>
              </a:rPr>
              <a:t> قال : صلّى بنا رسول الله </a:t>
            </a:r>
            <a:r>
              <a:rPr lang="ar-SA" sz="3600" b="1" spc="-20" dirty="0" smtClean="0">
                <a:effectLst/>
                <a:latin typeface="Times New Roman"/>
                <a:ea typeface="Times New Roman"/>
                <a:cs typeface="Rateb lotusb22"/>
                <a:sym typeface="AGA Arabesque"/>
              </a:rPr>
              <a:t></a:t>
            </a:r>
            <a:r>
              <a:rPr lang="ar-SA" sz="3600" b="1" spc="-20" dirty="0" smtClean="0">
                <a:effectLst/>
                <a:latin typeface="Times New Roman"/>
                <a:ea typeface="Times New Roman"/>
                <a:cs typeface="Rateb lotusb22"/>
              </a:rPr>
              <a:t> صلاة الصبح بالحديبية في إثر سماء كانت من الليل، فلما انصرف أقبل على الناس ، فقال : « هل تدرون ما ذا قال ربكم ؟ » قالوا : الله ورسوله أعلم . قال : « أصبح من عبادي مؤمنٌ بي وكافر ، فأما من قال : مطرنا بفضل الله ورحمته فذلك مؤمن بي كافر بالكوكب ، وأما من قال : مُطرنا بنوء كذا وكذا ، فذلك كافرٌ بي مؤمن بالكوكب » . وهذا الحديث يشمل على الصحيح النوعين السابقين ، فهذا القول كفر ، لكن إن نسب الغيث إلى النجم من دون الله فهو كفر وشرك أكبر ، وإن نسبه إليه نسبة تسبب فهو كفر نعمة وشرك أصغر.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377739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4" y="26059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332656"/>
            <a:ext cx="8424936" cy="667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3-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ما رواه مسلم عن أبي مالك الأشعري مرفوعاً : « أربعٌ في أمّتي من أمر الجاهلية لا يتركونهن : الفخر في الأحساب ، والطعن في الأنساب ، والاستسقاء بالنجوم ، والنياحة » 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هذا وإذا قال المسلم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: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مُطرنا بنوء كذا وكذا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 »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ومقصده أن الله أنزل المطر في وقت هذا النجم، معتقداً أنه ليس للنجم أدنى تأثير لا استقلالاً ولا تسبباً فقد اختلف أهل العلم في حكم هذا اللفظ : </a:t>
            </a: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فقيل : هو محرم.   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وقيل : مكروه. وقيل : مباح،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ولا شك أن هذا اللفظ ينبغي  تركه ، واستبداله بالألفاظ الأخرى التي لا إيهام فيها ، فإما أن يقول : « مطرنا بفضل الله ورحمته »، أو يقول : </a:t>
            </a:r>
            <a:r>
              <a:rPr lang="ar-SA" sz="3600" b="1" spc="-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هذه رحمة الله</a:t>
            </a:r>
            <a:r>
              <a:rPr lang="ar-SA" sz="3600" b="1" spc="-50" dirty="0" smtClean="0">
                <a:effectLst/>
                <a:latin typeface="Times New Roman"/>
                <a:ea typeface="Times New Roman"/>
                <a:cs typeface="Rateb lotusb22"/>
              </a:rPr>
              <a:t> » 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176576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95536" y="332656"/>
            <a:ext cx="8352928" cy="6025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</a:pPr>
            <a:r>
              <a:rPr lang="en-US" sz="3200" b="1" dirty="0" smtClean="0">
                <a:effectLst/>
                <a:latin typeface="Rateb lotusb22"/>
                <a:ea typeface="Times New Roman"/>
                <a:cs typeface="Traditional Arabic"/>
              </a:rPr>
              <a:t> </a:t>
            </a:r>
            <a:r>
              <a:rPr lang="ar-SA" sz="4400" b="1" dirty="0" smtClean="0">
                <a:solidFill>
                  <a:srgbClr val="FF0000"/>
                </a:solidFill>
                <a:effectLst/>
                <a:latin typeface="Rateb lotusb22"/>
                <a:ea typeface="Times New Roman"/>
                <a:cs typeface="Traditional Arabic"/>
              </a:rPr>
              <a:t>والقول بالتحريم قول قوي ، لما يلي </a:t>
            </a:r>
            <a:r>
              <a:rPr lang="ar-SA" sz="3200" b="1" dirty="0" smtClean="0">
                <a:solidFill>
                  <a:srgbClr val="FF0000"/>
                </a:solidFill>
                <a:effectLst/>
                <a:latin typeface="Rateb lotusb22"/>
                <a:ea typeface="Times New Roman"/>
                <a:cs typeface="Traditional Arabic"/>
              </a:rPr>
              <a:t>:</a:t>
            </a:r>
            <a:r>
              <a:rPr lang="ar-SA" sz="3200" b="1" dirty="0" smtClean="0">
                <a:effectLst/>
                <a:latin typeface="Rateb lotusb22"/>
                <a:ea typeface="Times New Roman"/>
                <a:cs typeface="Traditional Arabic"/>
              </a:rPr>
              <a:t>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1-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أنه قد جاء الحديث القدسي مطلقاً بعيب قائلي هذا اللفظ ، وباعتبار قولهم كفراً بالله تعالى ، وإيماناً بالكوكب.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2-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أن هذا القول ذريعة إلى الوقوع في الاعتقاد الشركي ، فاعتياد الناس عليه في عصر قد يُؤدي </a:t>
            </a:r>
            <a:r>
              <a:rPr lang="ar-SA" sz="3200" b="1" dirty="0" err="1" smtClean="0">
                <a:effectLst/>
                <a:latin typeface="Times New Roman"/>
                <a:ea typeface="Times New Roman"/>
                <a:cs typeface="Rateb lotusb22"/>
              </a:rPr>
              <a:t>بجُهَّالهم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أو بمن يأتي بعدهم إلى الوقوع في الاستسقاء الشركي بالأنواء.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3-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أنه لفظ موهم لاعتقاد فاسد . </a:t>
            </a: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2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4-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أن فيه استبدالاً للفظ المندوب إليه شرعاً في هذه الحال ، وهو قول : 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مطرنا بفضل الله ورحمته</a:t>
            </a:r>
            <a:r>
              <a:rPr lang="ar-SA" sz="3200" b="1" spc="-150" dirty="0" smtClean="0">
                <a:effectLst/>
                <a:latin typeface="Times New Roman"/>
                <a:ea typeface="Times New Roman"/>
                <a:cs typeface="Rateb lotusb22"/>
              </a:rPr>
              <a:t> »</a:t>
            </a:r>
            <a:r>
              <a:rPr lang="ar-SA" sz="3200" b="1" dirty="0" smtClean="0">
                <a:effectLst/>
                <a:latin typeface="Times New Roman"/>
                <a:ea typeface="Times New Roman"/>
                <a:cs typeface="Rateb lotusb22"/>
              </a:rPr>
              <a:t> بلفظ من ألفاظ المشركين ، ففي هذا ترك للسنة وتشبّهٌ بالمشركين، وقد نُهينا عن التشبه بهم . </a:t>
            </a:r>
            <a:endParaRPr lang="en-US" sz="32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endParaRPr lang="en-US" sz="1200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263312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Win xp\سطح المكتب\ن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000975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67544" y="260648"/>
            <a:ext cx="8352928" cy="6821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وقريب من لفظ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مطرنا بنوء كذا وكذا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 »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ما يشبهه من الألفاظ الموهمة ، كلفظ 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«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هذا مطر الوسمي</a:t>
            </a:r>
            <a:r>
              <a:rPr lang="ar-SA" sz="3600" b="1" spc="-150" dirty="0" smtClean="0">
                <a:effectLst/>
                <a:latin typeface="Times New Roman"/>
                <a:ea typeface="Times New Roman"/>
                <a:cs typeface="Rateb lotusb22"/>
              </a:rPr>
              <a:t> »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، ونحو ذلك . </a:t>
            </a:r>
            <a:endParaRPr lang="en-US" sz="3600" b="1" dirty="0" smtClean="0">
              <a:effectLst/>
              <a:latin typeface="Times New Roman"/>
              <a:ea typeface="Times New Roman"/>
              <a:cs typeface="Traditional Arabic"/>
            </a:endParaRPr>
          </a:p>
          <a:p>
            <a:pPr indent="180340" algn="justLow">
              <a:lnSpc>
                <a:spcPct val="97000"/>
              </a:lnSpc>
              <a:spcBef>
                <a:spcPts val="500"/>
              </a:spcBef>
            </a:pPr>
            <a:r>
              <a:rPr lang="ar-SA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Rateb lotusb22"/>
              </a:rPr>
              <a:t>هذا وهناك أمثلة أخرى كثيرة للشرك الأصغر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تركتها خشية الإطالة، ومن ذلك التسمي بالأسماء التي فيها تعظيم لا يليق إلا بالله تعالى ، كملك الملوك ، وقاضي القضاة ونحوهما ، ومنها التسمّي بأسماء الله تعالى ، ومنها التسمِّي باسم فيه تعبيد لغير الله تعالى ، </a:t>
            </a:r>
            <a:r>
              <a:rPr lang="ar-SA" sz="3600" b="1" dirty="0" err="1" smtClean="0">
                <a:effectLst/>
                <a:latin typeface="Times New Roman"/>
                <a:ea typeface="Times New Roman"/>
                <a:cs typeface="Rateb lotusb22"/>
              </a:rPr>
              <a:t>كعبدالرسول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 ، وعبدالحسين ، ونحوهما، ومنها بعض صور التبرك البدعي، ومنها التصوير لذوات الأرواح إذا كان فيه نوع تعظيم ، ومنها سبّ الدهر</a:t>
            </a:r>
            <a:r>
              <a:rPr lang="ar-SA" sz="3600" b="1" baseline="30000" dirty="0" smtClean="0">
                <a:effectLst/>
                <a:latin typeface="Times New Roman"/>
                <a:ea typeface="Times New Roman"/>
                <a:cs typeface="Rateb lotusb22"/>
              </a:rPr>
              <a:t> </a:t>
            </a:r>
            <a:r>
              <a:rPr lang="ar-SA" sz="3600" b="1" dirty="0" smtClean="0">
                <a:effectLst/>
                <a:latin typeface="Times New Roman"/>
                <a:ea typeface="Times New Roman"/>
                <a:cs typeface="Rateb lotusb22"/>
              </a:rPr>
              <a:t>، ومنها الحكم بغير ما أنزل الله ، وبالأخص إذا كان في قضية واحدة .  </a:t>
            </a:r>
            <a:endParaRPr lang="en-US" sz="3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71541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تدفق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2811</Words>
  <Application>Microsoft Office PowerPoint</Application>
  <PresentationFormat>عرض على الشاشة (3:4)‏</PresentationFormat>
  <Paragraphs>79</Paragraphs>
  <Slides>31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31</vt:i4>
      </vt:variant>
    </vt:vector>
  </HeadingPairs>
  <TitlesOfParts>
    <vt:vector size="33" baseType="lpstr">
      <vt:lpstr>سمة Office</vt:lpstr>
      <vt:lpstr>1_تدفق</vt:lpstr>
      <vt:lpstr>عرض تقديمي في PowerPoint</vt:lpstr>
      <vt:lpstr>عرض تقديمي في PowerPoint</vt:lpstr>
      <vt:lpstr>مصادر الدورة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18</cp:revision>
  <dcterms:created xsi:type="dcterms:W3CDTF">2013-06-24T07:22:27Z</dcterms:created>
  <dcterms:modified xsi:type="dcterms:W3CDTF">2013-11-21T18:31:33Z</dcterms:modified>
</cp:coreProperties>
</file>