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305" r:id="rId3"/>
    <p:sldId id="303" r:id="rId4"/>
    <p:sldId id="304" r:id="rId5"/>
    <p:sldId id="288" r:id="rId6"/>
    <p:sldId id="302" r:id="rId7"/>
    <p:sldId id="257" r:id="rId8"/>
    <p:sldId id="287" r:id="rId9"/>
    <p:sldId id="286" r:id="rId10"/>
    <p:sldId id="285" r:id="rId11"/>
    <p:sldId id="284" r:id="rId12"/>
    <p:sldId id="283" r:id="rId13"/>
    <p:sldId id="282" r:id="rId14"/>
    <p:sldId id="281" r:id="rId15"/>
    <p:sldId id="280" r:id="rId16"/>
    <p:sldId id="279" r:id="rId17"/>
    <p:sldId id="278" r:id="rId18"/>
    <p:sldId id="277" r:id="rId19"/>
    <p:sldId id="276" r:id="rId20"/>
    <p:sldId id="275" r:id="rId21"/>
    <p:sldId id="274" r:id="rId22"/>
    <p:sldId id="273" r:id="rId23"/>
    <p:sldId id="272"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9" d="100"/>
          <a:sy n="79" d="100"/>
        </p:scale>
        <p:origin x="-11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26EDCE04-C21D-4330-AC9B-9808AABF3929}" type="datetimeFigureOut">
              <a:rPr lang="ar-SA">
                <a:solidFill>
                  <a:prstClr val="black">
                    <a:tint val="75000"/>
                  </a:prstClr>
                </a:solidFill>
              </a:rPr>
              <a:pPr>
                <a:defRPr/>
              </a:pPr>
              <a:t>03/01/35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324AF7F3-E6A8-437D-BE11-427C4E685E11}"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738311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0DAE4649-BEC9-44F1-9A2F-4B7968524507}" type="datetimeFigureOut">
              <a:rPr lang="ar-SA">
                <a:solidFill>
                  <a:prstClr val="black">
                    <a:tint val="75000"/>
                  </a:prstClr>
                </a:solidFill>
              </a:rPr>
              <a:pPr>
                <a:defRPr/>
              </a:pPr>
              <a:t>03/01/35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FD1078A6-3C58-42DA-8BD5-7681B3764EE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935136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EBF98F2D-4CE5-47A7-8D12-DF985383865C}" type="datetimeFigureOut">
              <a:rPr lang="ar-SA">
                <a:solidFill>
                  <a:prstClr val="black">
                    <a:tint val="75000"/>
                  </a:prstClr>
                </a:solidFill>
              </a:rPr>
              <a:pPr>
                <a:defRPr/>
              </a:pPr>
              <a:t>03/01/35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79F1074A-1462-455A-8454-37811EE0FE12}"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75578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879E5232-9999-4E8E-A0DA-6D4F98A1F014}" type="datetimeFigureOut">
              <a:rPr lang="ar-SA">
                <a:solidFill>
                  <a:prstClr val="black">
                    <a:tint val="75000"/>
                  </a:prstClr>
                </a:solidFill>
              </a:rPr>
              <a:pPr>
                <a:defRPr/>
              </a:pPr>
              <a:t>03/01/35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7C95C13-80EB-4BDE-B70B-AEC137AB93D8}"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85170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ED8516C1-5BB3-4DF1-9A02-8E36D2FD69C6}" type="datetimeFigureOut">
              <a:rPr lang="ar-SA">
                <a:solidFill>
                  <a:prstClr val="black">
                    <a:tint val="75000"/>
                  </a:prstClr>
                </a:solidFill>
              </a:rPr>
              <a:pPr>
                <a:defRPr/>
              </a:pPr>
              <a:t>03/01/35</a:t>
            </a:fld>
            <a:endParaRPr lang="ar-SA">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2195BEAD-9A89-4F3C-AAF5-6B3E148C6EBD}"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4121057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CBA9AD44-F8BD-4B5E-A755-BFBD353A8372}" type="datetimeFigureOut">
              <a:rPr lang="ar-SA">
                <a:solidFill>
                  <a:prstClr val="black">
                    <a:tint val="75000"/>
                  </a:prstClr>
                </a:solidFill>
              </a:rPr>
              <a:pPr>
                <a:defRPr/>
              </a:pPr>
              <a:t>03/01/35</a:t>
            </a:fld>
            <a:endParaRPr lang="ar-SA">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9F285408-1E56-4012-A459-3FEDF14D8E4F}"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582323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038C116F-F419-4BE5-B9A9-1099BB9CBDBB}" type="datetimeFigureOut">
              <a:rPr lang="ar-SA">
                <a:solidFill>
                  <a:prstClr val="black">
                    <a:tint val="75000"/>
                  </a:prstClr>
                </a:solidFill>
              </a:rPr>
              <a:pPr>
                <a:defRPr/>
              </a:pPr>
              <a:t>03/01/35</a:t>
            </a:fld>
            <a:endParaRPr lang="ar-SA">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A6EC60A0-8E00-442E-A842-D912F093EF09}"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556860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24B73CDB-A684-46A1-B851-42B306DBDD82}" type="datetimeFigureOut">
              <a:rPr lang="ar-SA">
                <a:solidFill>
                  <a:prstClr val="black">
                    <a:tint val="75000"/>
                  </a:prstClr>
                </a:solidFill>
              </a:rPr>
              <a:pPr>
                <a:defRPr/>
              </a:pPr>
              <a:t>03/01/35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1B16C4EC-B35B-46B7-8C84-877F92454E2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339566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F338D99C-2E81-432F-A0DC-5D849DFFE0C8}" type="datetimeFigureOut">
              <a:rPr lang="ar-SA">
                <a:solidFill>
                  <a:prstClr val="black">
                    <a:tint val="75000"/>
                  </a:prstClr>
                </a:solidFill>
              </a:rPr>
              <a:pPr>
                <a:defRPr/>
              </a:pPr>
              <a:t>03/01/35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5F736C6-199F-4072-91AF-A31C56D0349E}"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848921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5D82C320-6D5D-429F-8617-19BB35864CE8}" type="datetimeFigureOut">
              <a:rPr lang="ar-SA">
                <a:solidFill>
                  <a:prstClr val="black">
                    <a:tint val="75000"/>
                  </a:prstClr>
                </a:solidFill>
              </a:rPr>
              <a:pPr>
                <a:defRPr/>
              </a:pPr>
              <a:t>03/01/35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05C33C63-C02C-42E7-B7AE-DC2F609D7BF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30412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449E8D0-78A9-4F0C-80A8-F8CAC4B11234}" type="datetimeFigureOut">
              <a:rPr lang="ar-SA">
                <a:solidFill>
                  <a:prstClr val="black">
                    <a:tint val="75000"/>
                  </a:prstClr>
                </a:solidFill>
              </a:rPr>
              <a:pPr>
                <a:defRPr/>
              </a:pPr>
              <a:t>03/01/35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769FE1A-10E1-48FC-A6B8-5D0DA2F0D074}"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661274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pPr>
              <a:defRPr/>
            </a:pPr>
            <a:fld id="{6D92CE83-72A8-4CC3-B040-974D2176A7B6}"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19" name="Footer Placeholder 18"/>
          <p:cNvSpPr>
            <a:spLocks noGrp="1"/>
          </p:cNvSpPr>
          <p:nvPr>
            <p:ph type="ftr" sz="quarter" idx="11"/>
          </p:nvPr>
        </p:nvSpPr>
        <p:spPr/>
        <p:txBody>
          <a:bodyPr/>
          <a:lstStyle/>
          <a:p>
            <a:pPr>
              <a:defRPr/>
            </a:pPr>
            <a:endParaRPr lang="ar-YE">
              <a:solidFill>
                <a:srgbClr val="DBF5F9">
                  <a:shade val="90000"/>
                </a:srgbClr>
              </a:solidFill>
            </a:endParaRPr>
          </a:p>
        </p:txBody>
      </p:sp>
      <p:sp>
        <p:nvSpPr>
          <p:cNvPr id="27" name="Slide Number Placeholder 26"/>
          <p:cNvSpPr>
            <a:spLocks noGrp="1"/>
          </p:cNvSpPr>
          <p:nvPr>
            <p:ph type="sldNum" sz="quarter" idx="12"/>
          </p:nvPr>
        </p:nvSpPr>
        <p:spPr/>
        <p:txBody>
          <a:bodyPr/>
          <a:lstStyle/>
          <a:p>
            <a:pPr>
              <a:defRPr/>
            </a:pPr>
            <a:fld id="{26D17800-BB00-4438-A6D5-94462540FEB3}"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2310115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pPr>
              <a:defRPr/>
            </a:pPr>
            <a:fld id="{34E1D650-2BAF-4482-ABF2-17DF04E5AA25}"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ar-YE">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C4DEAD94-6BC0-4AE9-9264-016DCE822352}"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4020449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pPr>
              <a:defRPr/>
            </a:pPr>
            <a:fld id="{5FF00AF7-8ED4-4D44-AD2C-234D19214901}"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ar-YE">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9CEE619F-9296-4C8B-996B-9FEDDABD6621}"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2095977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pPr>
              <a:defRPr/>
            </a:pPr>
            <a:fld id="{5B494E0D-60D4-4725-AAD7-1D3F5894CBB2}"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ar-YE">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FF35CDAC-EA2C-45AF-8960-244C35F3A05A}"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478304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pPr>
              <a:defRPr/>
            </a:pPr>
            <a:fld id="{6C29247E-29E9-4794-8331-73CEF7C3A780}"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8" name="Footer Placeholder 7"/>
          <p:cNvSpPr>
            <a:spLocks noGrp="1"/>
          </p:cNvSpPr>
          <p:nvPr>
            <p:ph type="ftr" sz="quarter" idx="11"/>
          </p:nvPr>
        </p:nvSpPr>
        <p:spPr/>
        <p:txBody>
          <a:bodyPr/>
          <a:lstStyle/>
          <a:p>
            <a:pPr>
              <a:defRPr/>
            </a:pPr>
            <a:endParaRPr lang="ar-YE">
              <a:solidFill>
                <a:srgbClr val="DBF5F9">
                  <a:shade val="90000"/>
                </a:srgbClr>
              </a:solidFill>
            </a:endParaRPr>
          </a:p>
        </p:txBody>
      </p:sp>
      <p:sp>
        <p:nvSpPr>
          <p:cNvPr id="9" name="Slide Number Placeholder 8"/>
          <p:cNvSpPr>
            <a:spLocks noGrp="1"/>
          </p:cNvSpPr>
          <p:nvPr>
            <p:ph type="sldNum" sz="quarter" idx="12"/>
          </p:nvPr>
        </p:nvSpPr>
        <p:spPr/>
        <p:txBody>
          <a:bodyPr/>
          <a:lstStyle/>
          <a:p>
            <a:pPr>
              <a:defRPr/>
            </a:pPr>
            <a:fld id="{87B96C35-4641-4FB6-9F31-973FB507EA47}"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1471054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pPr>
              <a:defRPr/>
            </a:pPr>
            <a:fld id="{DD81EFA7-477A-41AB-A894-C88502FA9D3D}"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4" name="Footer Placeholder 3"/>
          <p:cNvSpPr>
            <a:spLocks noGrp="1"/>
          </p:cNvSpPr>
          <p:nvPr>
            <p:ph type="ftr" sz="quarter" idx="11"/>
          </p:nvPr>
        </p:nvSpPr>
        <p:spPr/>
        <p:txBody>
          <a:bodyPr/>
          <a:lstStyle/>
          <a:p>
            <a:pPr>
              <a:defRPr/>
            </a:pPr>
            <a:endParaRPr lang="ar-YE">
              <a:solidFill>
                <a:srgbClr val="DBF5F9">
                  <a:shade val="90000"/>
                </a:srgbClr>
              </a:solidFill>
            </a:endParaRPr>
          </a:p>
        </p:txBody>
      </p:sp>
      <p:sp>
        <p:nvSpPr>
          <p:cNvPr id="5" name="Slide Number Placeholder 4"/>
          <p:cNvSpPr>
            <a:spLocks noGrp="1"/>
          </p:cNvSpPr>
          <p:nvPr>
            <p:ph type="sldNum" sz="quarter" idx="12"/>
          </p:nvPr>
        </p:nvSpPr>
        <p:spPr/>
        <p:txBody>
          <a:bodyPr/>
          <a:lstStyle/>
          <a:p>
            <a:pPr>
              <a:defRPr/>
            </a:pPr>
            <a:fld id="{E9F935E8-41C5-46D0-A042-10FE9D442C2E}"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103857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D8CD2D9-3BEC-42AF-BDDE-62FBCAED4A0A}"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3" name="Footer Placeholder 2"/>
          <p:cNvSpPr>
            <a:spLocks noGrp="1"/>
          </p:cNvSpPr>
          <p:nvPr>
            <p:ph type="ftr" sz="quarter" idx="11"/>
          </p:nvPr>
        </p:nvSpPr>
        <p:spPr/>
        <p:txBody>
          <a:bodyPr/>
          <a:lstStyle/>
          <a:p>
            <a:pPr>
              <a:defRPr/>
            </a:pPr>
            <a:endParaRPr lang="ar-YE">
              <a:solidFill>
                <a:srgbClr val="DBF5F9">
                  <a:shade val="90000"/>
                </a:srgbClr>
              </a:solidFill>
            </a:endParaRPr>
          </a:p>
        </p:txBody>
      </p:sp>
      <p:sp>
        <p:nvSpPr>
          <p:cNvPr id="4" name="Slide Number Placeholder 3"/>
          <p:cNvSpPr>
            <a:spLocks noGrp="1"/>
          </p:cNvSpPr>
          <p:nvPr>
            <p:ph type="sldNum" sz="quarter" idx="12"/>
          </p:nvPr>
        </p:nvSpPr>
        <p:spPr/>
        <p:txBody>
          <a:bodyPr/>
          <a:lstStyle/>
          <a:p>
            <a:pPr>
              <a:defRPr/>
            </a:pPr>
            <a:fld id="{45C0C86D-020C-4C8F-A1C1-E559E063E440}"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2566065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pPr>
              <a:defRPr/>
            </a:pPr>
            <a:fld id="{3FFAEB26-F287-41CF-918C-A40CD4541FAA}"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ar-YE">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6DFFFEE1-7AD6-49E8-B1BA-0F627BB0B389}"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2750952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pPr>
              <a:defRPr/>
            </a:pPr>
            <a:fld id="{8AF2A709-4C75-454C-8A9C-07AFC9B9F015}"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ar-YE">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701DD32B-C6D3-465E-8017-8136CB18CD2A}" type="slidenum">
              <a:rPr lang="ar-YE" smtClean="0">
                <a:solidFill>
                  <a:srgbClr val="DBF5F9">
                    <a:shade val="90000"/>
                  </a:srgbClr>
                </a:solidFill>
              </a:rPr>
              <a:pPr>
                <a:defRPr/>
              </a:pPr>
              <a:t>‹#›</a:t>
            </a:fld>
            <a:endParaRPr lang="ar-YE" dirty="0">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a:solidFill>
                <a:prstClr val="white"/>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a:solidFill>
                <a:prstClr val="white"/>
              </a:solidFill>
            </a:endParaRPr>
          </a:p>
        </p:txBody>
      </p:sp>
    </p:spTree>
    <p:extLst>
      <p:ext uri="{BB962C8B-B14F-4D97-AF65-F5344CB8AC3E}">
        <p14:creationId xmlns:p14="http://schemas.microsoft.com/office/powerpoint/2010/main" val="1286769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pPr>
              <a:defRPr/>
            </a:pPr>
            <a:fld id="{6E8B00DE-22B5-47BE-B5D7-60F2D1EB913B}"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ar-YE">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596A627A-C32A-4E23-94F9-4547D3B7656B}"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2087649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pPr>
              <a:defRPr/>
            </a:pPr>
            <a:fld id="{47F96EC2-14F1-4030-8251-06B004994265}"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ar-YE">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5B7606B3-0E03-48DB-B877-6571CAC1F297}" type="slidenum">
              <a:rPr lang="ar-YE" smtClean="0">
                <a:solidFill>
                  <a:srgbClr val="DBF5F9">
                    <a:shade val="90000"/>
                  </a:srgbClr>
                </a:solidFill>
              </a:rPr>
              <a:pPr>
                <a:defRPr/>
              </a:pPr>
              <a:t>‹#›</a:t>
            </a:fld>
            <a:endParaRPr lang="ar-YE" dirty="0">
              <a:solidFill>
                <a:srgbClr val="DBF5F9">
                  <a:shade val="90000"/>
                </a:srgbClr>
              </a:solidFill>
            </a:endParaRPr>
          </a:p>
        </p:txBody>
      </p:sp>
    </p:spTree>
    <p:extLst>
      <p:ext uri="{BB962C8B-B14F-4D97-AF65-F5344CB8AC3E}">
        <p14:creationId xmlns:p14="http://schemas.microsoft.com/office/powerpoint/2010/main" val="2622628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B8B29E7-980E-4921-8162-BC5D63F5ED6C}" type="datetimeFigureOut">
              <a:rPr lang="ar-SA">
                <a:solidFill>
                  <a:prstClr val="black">
                    <a:tint val="75000"/>
                  </a:prstClr>
                </a:solidFill>
              </a:rPr>
              <a:pPr>
                <a:defRPr/>
              </a:pPr>
              <a:t>03/01/35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862D36E-75E0-4C56-8410-32EB27D85EF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701418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a:solidFill>
                <a:prstClr val="white"/>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a:solidFill>
                <a:prstClr val="white"/>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A5A50D21-1AD6-4BE5-AC8C-2E0E06B6A54B}" type="datetimeFigureOut">
              <a:rPr lang="ar-YE" smtClean="0">
                <a:solidFill>
                  <a:srgbClr val="DBF5F9">
                    <a:shade val="90000"/>
                  </a:srgbClr>
                </a:solidFill>
              </a:rPr>
              <a:pPr>
                <a:defRPr/>
              </a:pPr>
              <a:t>03/01/1435</a:t>
            </a:fld>
            <a:endParaRPr lang="ar-YE" dirty="0">
              <a:solidFill>
                <a:srgbClr val="DBF5F9">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ar-YE">
              <a:solidFill>
                <a:srgbClr val="DBF5F9">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821CD6C-323D-4B9A-B348-0FEC22830BBE}" type="slidenum">
              <a:rPr lang="ar-YE" smtClean="0">
                <a:solidFill>
                  <a:srgbClr val="DBF5F9">
                    <a:shade val="90000"/>
                  </a:srgbClr>
                </a:solidFill>
              </a:rPr>
              <a:pPr>
                <a:defRPr/>
              </a:pPr>
              <a:t>‹#›</a:t>
            </a:fld>
            <a:endParaRPr lang="ar-YE" dirty="0">
              <a:solidFill>
                <a:srgbClr val="DBF5F9">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grpSp>
    </p:spTree>
    <p:extLst>
      <p:ext uri="{BB962C8B-B14F-4D97-AF65-F5344CB8AC3E}">
        <p14:creationId xmlns:p14="http://schemas.microsoft.com/office/powerpoint/2010/main" val="62359027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audio" Target="../media/audio1.wav"/><Relationship Id="rId1" Type="http://schemas.openxmlformats.org/officeDocument/2006/relationships/slideLayout" Target="../slideLayouts/slideLayout18.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2.wav"/><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2.wav"/><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صورة 4" descr="CURTAIN2.WM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763" y="196850"/>
            <a:ext cx="8372475"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صورة 2" descr="A019.JPG"/>
          <p:cNvPicPr>
            <a:picLocks noChangeAspect="1"/>
          </p:cNvPicPr>
          <p:nvPr/>
        </p:nvPicPr>
        <p:blipFill>
          <a:blip r:embed="rId4">
            <a:duotone>
              <a:prstClr val="black"/>
              <a:schemeClr val="accent3">
                <a:tint val="45000"/>
                <a:satMod val="400000"/>
              </a:schemeClr>
            </a:duotone>
          </a:blip>
          <a:stretch>
            <a:fillRect/>
          </a:stretch>
        </p:blipFill>
        <p:spPr>
          <a:xfrm>
            <a:off x="1403648" y="1124744"/>
            <a:ext cx="5954434" cy="5304652"/>
          </a:xfrm>
          <a:prstGeom prst="rect">
            <a:avLst/>
          </a:prstGeom>
          <a:solidFill>
            <a:srgbClr val="FFFFFF">
              <a:shade val="85000"/>
            </a:srgbClr>
          </a:solidFill>
          <a:ln w="889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0647384"/>
      </p:ext>
    </p:extLst>
  </p:cSld>
  <p:clrMapOvr>
    <a:masterClrMapping/>
  </p:clrMapOvr>
  <p:transition spd="slow">
    <p:wedge/>
    <p:sndAc>
      <p:stSnd>
        <p:snd r:embed="rId2" name="voltag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anim calcmode="lin" valueType="num">
                                      <p:cBhvr>
                                        <p:cTn id="8" dur="5000" fill="hold"/>
                                        <p:tgtEl>
                                          <p:spTgt spid="3"/>
                                        </p:tgtEl>
                                        <p:attrNameLst>
                                          <p:attrName>ppt_x</p:attrName>
                                        </p:attrNameLst>
                                      </p:cBhvr>
                                      <p:tavLst>
                                        <p:tav tm="0">
                                          <p:val>
                                            <p:strVal val="#ppt_x"/>
                                          </p:val>
                                        </p:tav>
                                        <p:tav tm="100000">
                                          <p:val>
                                            <p:strVal val="#ppt_x"/>
                                          </p:val>
                                        </p:tav>
                                      </p:tavLst>
                                    </p:anim>
                                    <p:anim calcmode="lin" valueType="num">
                                      <p:cBhvr>
                                        <p:cTn id="9" dur="4500" decel="100000" fill="hold"/>
                                        <p:tgtEl>
                                          <p:spTgt spid="3"/>
                                        </p:tgtEl>
                                        <p:attrNameLst>
                                          <p:attrName>ppt_y</p:attrName>
                                        </p:attrNameLst>
                                      </p:cBhvr>
                                      <p:tavLst>
                                        <p:tav tm="0">
                                          <p:val>
                                            <p:strVal val="#ppt_y+1"/>
                                          </p:val>
                                        </p:tav>
                                        <p:tav tm="100000">
                                          <p:val>
                                            <p:strVal val="#ppt_y-.03"/>
                                          </p:val>
                                        </p:tav>
                                      </p:tavLst>
                                    </p:anim>
                                    <p:anim calcmode="lin" valueType="num">
                                      <p:cBhvr>
                                        <p:cTn id="10" dur="500" accel="100000" fill="hold">
                                          <p:stCondLst>
                                            <p:cond delay="45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صور\موسوعة إطارات وبراويز\زخارف\130.BMP"/>
          <p:cNvPicPr>
            <a:picLocks noChangeAspect="1" noChangeArrowheads="1"/>
          </p:cNvPicPr>
          <p:nvPr/>
        </p:nvPicPr>
        <p:blipFill>
          <a:blip r:embed="rId3">
            <a:duotone>
              <a:prstClr val="black"/>
              <a:schemeClr val="accent3">
                <a:tint val="45000"/>
                <a:satMod val="400000"/>
              </a:schemeClr>
            </a:duotone>
            <a:lum bright="-7000" contrast="5000"/>
          </a:blip>
          <a:srcRect/>
          <a:stretch>
            <a:fillRect/>
          </a:stretch>
        </p:blipFill>
        <p:spPr bwMode="auto">
          <a:xfrm>
            <a:off x="857224" y="1000108"/>
            <a:ext cx="7572428" cy="4929221"/>
          </a:xfrm>
          <a:prstGeom prst="rect">
            <a:avLst/>
          </a:prstGeom>
          <a:noFill/>
        </p:spPr>
      </p:pic>
      <p:sp>
        <p:nvSpPr>
          <p:cNvPr id="3" name="عنوان 1"/>
          <p:cNvSpPr txBox="1">
            <a:spLocks/>
          </p:cNvSpPr>
          <p:nvPr/>
        </p:nvSpPr>
        <p:spPr>
          <a:xfrm>
            <a:off x="857224" y="1928801"/>
            <a:ext cx="7572428" cy="4000527"/>
          </a:xfrm>
          <a:prstGeom prst="rect">
            <a:avLst/>
          </a:prstGeom>
        </p:spPr>
        <p:txBody>
          <a:bodyPr>
            <a:scene3d>
              <a:camera prst="perspectiveLeft"/>
              <a:lightRig rig="threePt" dir="t"/>
            </a:scene3d>
          </a:bodyPr>
          <a:lstStyle/>
          <a:p>
            <a:pPr algn="ctr">
              <a:spcBef>
                <a:spcPct val="0"/>
              </a:spcBef>
              <a:defRPr/>
            </a:pPr>
            <a:r>
              <a:rPr lang="ar-SA"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rPr>
              <a:t>محاضرات في العقيدة </a:t>
            </a:r>
            <a:r>
              <a:rPr lang="ar-SA" sz="8000" b="1" dirty="0" smtClean="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rPr>
              <a:t>الإسلامية</a:t>
            </a:r>
            <a:endParaRPr lang="ar-SA"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endParaRPr>
          </a:p>
          <a:p>
            <a:pPr algn="ctr">
              <a:spcBef>
                <a:spcPct val="0"/>
              </a:spcBef>
              <a:defRPr/>
            </a:pPr>
            <a:r>
              <a:rPr lang="ar-SA"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rPr>
              <a:t>أ . د / أحمد الطيار</a:t>
            </a:r>
            <a:endParaRPr lang="ar-YE"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endParaRPr>
          </a:p>
        </p:txBody>
      </p:sp>
    </p:spTree>
    <p:extLst>
      <p:ext uri="{BB962C8B-B14F-4D97-AF65-F5344CB8AC3E}">
        <p14:creationId xmlns:p14="http://schemas.microsoft.com/office/powerpoint/2010/main" val="2700571067"/>
      </p:ext>
    </p:extLst>
  </p:cSld>
  <p:clrMapOvr>
    <a:masterClrMapping/>
  </p:clrMapOvr>
  <p:transition spd="slow">
    <p:split orient="vert"/>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455" fill="hold">
                                          <p:stCondLst>
                                            <p:cond delay="0"/>
                                          </p:stCondLst>
                                        </p:cTn>
                                        <p:tgtEl>
                                          <p:spTgt spid="3"/>
                                        </p:tgtEl>
                                        <p:attrNameLst>
                                          <p:attrName>style.rotation</p:attrName>
                                        </p:attrNameLst>
                                      </p:cBhvr>
                                      <p:to>
                                        <p:strVal val="-45.0"/>
                                      </p:to>
                                    </p:set>
                                    <p:anim calcmode="lin" valueType="num">
                                      <p:cBhvr>
                                        <p:cTn id="8"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nodeType="afterGroup">
                            <p:stCondLst>
                              <p:cond delay="20000"/>
                            </p:stCondLst>
                            <p:childTnLst>
                              <p:par>
                                <p:cTn id="13" presetID="8" presetClass="emph" presetSubtype="0" fill="hold" nodeType="afterEffect">
                                  <p:stCondLst>
                                    <p:cond delay="0"/>
                                  </p:stCondLst>
                                  <p:iterate type="lt">
                                    <p:tmPct val="0"/>
                                  </p:iterate>
                                  <p:childTnLst>
                                    <p:animRot by="21600000">
                                      <p:cBhvr>
                                        <p:cTn id="14"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298"/>
            <a:ext cx="8229600" cy="1143000"/>
          </a:xfrm>
          <a:blipFill dpi="0" rotWithShape="1">
            <a:blip r:embed="rId3">
              <a:alphaModFix amt="83000"/>
            </a:blip>
            <a:srcRect/>
            <a:tile tx="0" ty="0" sx="28000" sy="43000" flip="none" algn="tl"/>
          </a:blipFill>
          <a:ln w="57150">
            <a:solidFill>
              <a:srgbClr val="669900"/>
            </a:solidFill>
            <a:prstDash val="lgDashDotDot"/>
            <a:miter lim="800000"/>
            <a:headEnd/>
            <a:tailEnd/>
          </a:ln>
        </p:spPr>
        <p:txBody>
          <a:bodyPr rtlCol="1">
            <a:normAutofit/>
          </a:bodyPr>
          <a:lstStyle/>
          <a:p>
            <a:pPr eaLnBrk="1" fontAlgn="auto" hangingPunct="1">
              <a:spcAft>
                <a:spcPts val="0"/>
              </a:spcAft>
              <a:defRPr/>
            </a:pPr>
            <a:r>
              <a:rPr lang="ar-YE" sz="5400" dirty="0" smtClean="0">
                <a:solidFill>
                  <a:srgbClr val="CC0099"/>
                </a:solidFill>
                <a:cs typeface="PT Separated Baloon" pitchFamily="2" charset="-78"/>
              </a:rPr>
              <a:t>مصادر الدورة</a:t>
            </a:r>
            <a:endParaRPr lang="ar-YE" sz="5400" dirty="0">
              <a:solidFill>
                <a:srgbClr val="CC0099"/>
              </a:solidFill>
              <a:cs typeface="PT Separated Baloon" pitchFamily="2" charset="-78"/>
            </a:endParaRPr>
          </a:p>
        </p:txBody>
      </p:sp>
      <p:sp>
        <p:nvSpPr>
          <p:cNvPr id="3" name="عنصر نائب للمحتوى 2"/>
          <p:cNvSpPr>
            <a:spLocks noGrp="1"/>
          </p:cNvSpPr>
          <p:nvPr>
            <p:ph idx="1"/>
          </p:nvPr>
        </p:nvSpPr>
        <p:spPr>
          <a:xfrm>
            <a:off x="457200" y="1268760"/>
            <a:ext cx="8229600" cy="5374928"/>
          </a:xfrm>
          <a:blipFill>
            <a:blip r:embed="rId4"/>
            <a:tile tx="0" ty="0" sx="100000" sy="100000" flip="none" algn="tl"/>
          </a:blipFill>
          <a:ln w="57150">
            <a:solidFill>
              <a:srgbClr val="FF0000"/>
            </a:solidFill>
            <a:prstDash val="lgDashDotDot"/>
          </a:ln>
        </p:spPr>
        <p:txBody>
          <a:bodyPr rtlCol="1">
            <a:noAutofit/>
          </a:bodyPr>
          <a:lstStyle/>
          <a:p>
            <a:pPr marL="514350" indent="-514350" eaLnBrk="1" fontAlgn="auto" hangingPunct="1">
              <a:spcAft>
                <a:spcPts val="0"/>
              </a:spcAft>
              <a:buClr>
                <a:srgbClr val="FF0000"/>
              </a:buClr>
              <a:buSzPct val="124000"/>
              <a:buFont typeface="+mj-lt"/>
              <a:buAutoNum type="arabicPeriod"/>
              <a:defRPr/>
            </a:pPr>
            <a:endParaRPr lang="ar-SA" sz="2800" b="1" dirty="0" smtClean="0">
              <a:solidFill>
                <a:schemeClr val="accent6">
                  <a:lumMod val="50000"/>
                </a:schemeClr>
              </a:solidFill>
              <a:cs typeface="PT Bold Heading" pitchFamily="2" charset="-78"/>
            </a:endParaRPr>
          </a:p>
          <a:p>
            <a:pPr marL="514350" indent="-514350" eaLnBrk="1" fontAlgn="auto" hangingPunct="1">
              <a:spcAft>
                <a:spcPts val="0"/>
              </a:spcAft>
              <a:buClr>
                <a:srgbClr val="FF0000"/>
              </a:buClr>
              <a:buSzPct val="124000"/>
              <a:buFont typeface="+mj-lt"/>
              <a:buAutoNum type="arabicPeriod"/>
              <a:defRPr/>
            </a:pPr>
            <a:endParaRPr lang="ar-SA" sz="2800" b="1" dirty="0">
              <a:solidFill>
                <a:schemeClr val="accent6">
                  <a:lumMod val="50000"/>
                </a:schemeClr>
              </a:solidFill>
              <a:cs typeface="PT Bold Heading" pitchFamily="2" charset="-78"/>
            </a:endParaRPr>
          </a:p>
          <a:p>
            <a:pPr marL="0" indent="0" algn="ctr" eaLnBrk="1" fontAlgn="auto" hangingPunct="1">
              <a:spcAft>
                <a:spcPts val="0"/>
              </a:spcAft>
              <a:buClr>
                <a:srgbClr val="FF0000"/>
              </a:buClr>
              <a:buSzPct val="124000"/>
              <a:buFont typeface="Arial" pitchFamily="34" charset="0"/>
              <a:buNone/>
              <a:defRPr/>
            </a:pPr>
            <a:r>
              <a:rPr lang="ar-SA" sz="3600" b="1" dirty="0" smtClean="0">
                <a:solidFill>
                  <a:schemeClr val="accent6">
                    <a:lumMod val="50000"/>
                  </a:schemeClr>
                </a:solidFill>
                <a:cs typeface="PT Bold Heading" pitchFamily="2" charset="-78"/>
              </a:rPr>
              <a:t>الكتاب المقرر</a:t>
            </a:r>
          </a:p>
          <a:p>
            <a:pPr marL="0" indent="0" algn="ctr" eaLnBrk="1" fontAlgn="auto" hangingPunct="1">
              <a:spcAft>
                <a:spcPts val="0"/>
              </a:spcAft>
              <a:buClr>
                <a:srgbClr val="FF0000"/>
              </a:buClr>
              <a:buSzPct val="124000"/>
              <a:buFont typeface="Arial" pitchFamily="34" charset="0"/>
              <a:buNone/>
              <a:defRPr/>
            </a:pPr>
            <a:r>
              <a:rPr lang="ar-SA" sz="3600" b="1" dirty="0" smtClean="0">
                <a:solidFill>
                  <a:schemeClr val="accent6">
                    <a:lumMod val="50000"/>
                  </a:schemeClr>
                </a:solidFill>
                <a:cs typeface="PT Bold Heading" pitchFamily="2" charset="-78"/>
              </a:rPr>
              <a:t>مختصر شرح تسهيل العقيدة الإسلامية</a:t>
            </a:r>
          </a:p>
          <a:p>
            <a:pPr marL="0" indent="0" algn="ctr" eaLnBrk="1" fontAlgn="auto" hangingPunct="1">
              <a:spcAft>
                <a:spcPts val="0"/>
              </a:spcAft>
              <a:buClr>
                <a:srgbClr val="FF0000"/>
              </a:buClr>
              <a:buSzPct val="124000"/>
              <a:buFont typeface="Arial" pitchFamily="34" charset="0"/>
              <a:buNone/>
              <a:defRPr/>
            </a:pPr>
            <a:r>
              <a:rPr lang="ar-SA" sz="3600" b="1" dirty="0" smtClean="0">
                <a:solidFill>
                  <a:schemeClr val="accent6">
                    <a:lumMod val="50000"/>
                  </a:schemeClr>
                </a:solidFill>
                <a:cs typeface="PT Bold Heading" pitchFamily="2" charset="-78"/>
              </a:rPr>
              <a:t>أ . د /عبدالله بن عبد العزيز الجبرين </a:t>
            </a:r>
          </a:p>
          <a:p>
            <a:pPr marL="0" indent="0" eaLnBrk="1" fontAlgn="auto" hangingPunct="1">
              <a:spcAft>
                <a:spcPts val="0"/>
              </a:spcAft>
              <a:buClr>
                <a:srgbClr val="FF0000"/>
              </a:buClr>
              <a:buSzPct val="124000"/>
              <a:buFont typeface="Arial" pitchFamily="34" charset="0"/>
              <a:buNone/>
              <a:defRPr/>
            </a:pPr>
            <a:endParaRPr lang="ar-SA" sz="2800" b="1" dirty="0">
              <a:solidFill>
                <a:schemeClr val="accent6">
                  <a:lumMod val="50000"/>
                </a:schemeClr>
              </a:solidFill>
              <a:cs typeface="PT Bold Heading" pitchFamily="2" charset="-78"/>
            </a:endParaRPr>
          </a:p>
        </p:txBody>
      </p:sp>
    </p:spTree>
    <p:extLst>
      <p:ext uri="{BB962C8B-B14F-4D97-AF65-F5344CB8AC3E}">
        <p14:creationId xmlns:p14="http://schemas.microsoft.com/office/powerpoint/2010/main" val="996172501"/>
      </p:ext>
    </p:extLst>
  </p:cSld>
  <p:clrMapOvr>
    <a:masterClrMapping/>
  </p:clrMapOvr>
  <p:transition spd="slow">
    <p:randomBar dir="vert"/>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strVal val="#ppt_w+.3"/>
                                          </p:val>
                                        </p:tav>
                                        <p:tav tm="100000">
                                          <p:val>
                                            <p:strVal val="#ppt_w"/>
                                          </p:val>
                                        </p:tav>
                                      </p:tavLst>
                                    </p:anim>
                                    <p:anim calcmode="lin" valueType="num">
                                      <p:cBhvr>
                                        <p:cTn id="13" dur="1000" fill="hold"/>
                                        <p:tgtEl>
                                          <p:spTgt spid="3">
                                            <p:bg/>
                                          </p:spTgt>
                                        </p:tgtEl>
                                        <p:attrNameLst>
                                          <p:attrName>ppt_h</p:attrName>
                                        </p:attrNameLst>
                                      </p:cBhvr>
                                      <p:tavLst>
                                        <p:tav tm="0">
                                          <p:val>
                                            <p:strVal val="#ppt_h"/>
                                          </p:val>
                                        </p:tav>
                                        <p:tav tm="100000">
                                          <p:val>
                                            <p:strVal val="#ppt_h"/>
                                          </p:val>
                                        </p:tav>
                                      </p:tavLst>
                                    </p:anim>
                                    <p:animEffect transition="in" filter="fade">
                                      <p:cBhvr>
                                        <p:cTn id="14" dur="1000"/>
                                        <p:tgtEl>
                                          <p:spTgt spid="3">
                                            <p:bg/>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27"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ربع نص 1"/>
          <p:cNvSpPr txBox="1"/>
          <p:nvPr/>
        </p:nvSpPr>
        <p:spPr>
          <a:xfrm>
            <a:off x="395536" y="1988840"/>
            <a:ext cx="8640960" cy="3046988"/>
          </a:xfrm>
          <a:prstGeom prst="rect">
            <a:avLst/>
          </a:prstGeom>
          <a:noFill/>
        </p:spPr>
        <p:txBody>
          <a:bodyPr wrap="square" rtlCol="1">
            <a:spAutoFit/>
          </a:bodyPr>
          <a:lstStyle/>
          <a:p>
            <a:pPr algn="ctr"/>
            <a:r>
              <a:rPr lang="ar-SA" sz="9600" b="1" dirty="0" smtClean="0"/>
              <a:t>المحاضرة </a:t>
            </a:r>
            <a:r>
              <a:rPr lang="ar-SA" sz="9600" b="1" dirty="0" smtClean="0"/>
              <a:t>العاشرة</a:t>
            </a:r>
          </a:p>
          <a:p>
            <a:pPr algn="ctr"/>
            <a:r>
              <a:rPr lang="ar-SA" sz="9600" b="1" smtClean="0"/>
              <a:t>ج1</a:t>
            </a:r>
            <a:endParaRPr lang="ar-SA" sz="9600" b="1" dirty="0"/>
          </a:p>
        </p:txBody>
      </p:sp>
    </p:spTree>
    <p:extLst>
      <p:ext uri="{BB962C8B-B14F-4D97-AF65-F5344CB8AC3E}">
        <p14:creationId xmlns:p14="http://schemas.microsoft.com/office/powerpoint/2010/main" val="309760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ربع نص 1"/>
          <p:cNvSpPr txBox="1"/>
          <p:nvPr/>
        </p:nvSpPr>
        <p:spPr>
          <a:xfrm>
            <a:off x="395536" y="1988840"/>
            <a:ext cx="8640960" cy="1525354"/>
          </a:xfrm>
          <a:prstGeom prst="rect">
            <a:avLst/>
          </a:prstGeom>
          <a:noFill/>
        </p:spPr>
        <p:txBody>
          <a:bodyPr wrap="square" rtlCol="1">
            <a:spAutoFit/>
          </a:bodyPr>
          <a:lstStyle/>
          <a:p>
            <a:pPr lvl="0" indent="-635" algn="ctr">
              <a:lnSpc>
                <a:spcPct val="97000"/>
              </a:lnSpc>
              <a:spcBef>
                <a:spcPts val="500"/>
              </a:spcBef>
            </a:pPr>
            <a:r>
              <a:rPr lang="ar-SA" sz="9600" b="1" dirty="0">
                <a:solidFill>
                  <a:srgbClr val="FF0000"/>
                </a:solidFill>
                <a:latin typeface="Times New Roman"/>
                <a:cs typeface="Hesham Bold"/>
              </a:rPr>
              <a:t>الشرك الأصغر</a:t>
            </a:r>
            <a:endParaRPr lang="en-US" sz="9600" b="1" dirty="0">
              <a:solidFill>
                <a:prstClr val="black"/>
              </a:solidFill>
              <a:latin typeface="Times New Roman"/>
            </a:endParaRPr>
          </a:p>
        </p:txBody>
      </p:sp>
    </p:spTree>
    <p:extLst>
      <p:ext uri="{BB962C8B-B14F-4D97-AF65-F5344CB8AC3E}">
        <p14:creationId xmlns:p14="http://schemas.microsoft.com/office/powerpoint/2010/main" val="272132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332657"/>
            <a:ext cx="8424936" cy="5786712"/>
          </a:xfrm>
          <a:prstGeom prst="rect">
            <a:avLst/>
          </a:prstGeom>
        </p:spPr>
        <p:txBody>
          <a:bodyPr wrap="square">
            <a:spAutoFit/>
          </a:bodyPr>
          <a:lstStyle/>
          <a:p>
            <a:pPr indent="-635" algn="ctr">
              <a:lnSpc>
                <a:spcPct val="97000"/>
              </a:lnSpc>
              <a:spcBef>
                <a:spcPts val="500"/>
              </a:spcBef>
            </a:pPr>
            <a:r>
              <a:rPr lang="ar-SA" sz="4000" b="1" dirty="0" smtClean="0">
                <a:solidFill>
                  <a:srgbClr val="FF0000"/>
                </a:solidFill>
                <a:effectLst/>
                <a:latin typeface="Times New Roman"/>
                <a:cs typeface="Hesham Bold"/>
              </a:rPr>
              <a:t>الشرك الأصغر</a:t>
            </a:r>
            <a:endParaRPr lang="en-US" sz="4000" b="1" dirty="0" smtClean="0">
              <a:effectLst/>
              <a:latin typeface="Times New Roman"/>
            </a:endParaRPr>
          </a:p>
          <a:p>
            <a:pPr indent="180340" algn="justLow">
              <a:lnSpc>
                <a:spcPct val="97000"/>
              </a:lnSpc>
              <a:spcBef>
                <a:spcPts val="500"/>
              </a:spcBef>
            </a:pPr>
            <a:r>
              <a:rPr lang="ar-SA" sz="4000" b="1" dirty="0" smtClean="0">
                <a:solidFill>
                  <a:srgbClr val="FF0000"/>
                </a:solidFill>
                <a:effectLst/>
                <a:latin typeface="Times New Roman"/>
                <a:ea typeface="Times New Roman"/>
                <a:cs typeface="AL-Mohanad Bold"/>
              </a:rPr>
              <a:t>تعريفه وحكمه : </a:t>
            </a:r>
            <a:endParaRPr lang="en-US" sz="4000" b="1" dirty="0" smtClean="0">
              <a:effectLst/>
              <a:latin typeface="Times New Roman"/>
              <a:ea typeface="Times New Roman"/>
              <a:cs typeface="Traditional Arabic"/>
            </a:endParaRPr>
          </a:p>
          <a:p>
            <a:pPr indent="180340" algn="justLow">
              <a:lnSpc>
                <a:spcPct val="97000"/>
              </a:lnSpc>
              <a:spcBef>
                <a:spcPts val="500"/>
              </a:spcBef>
            </a:pPr>
            <a:r>
              <a:rPr lang="ar-SA" sz="4000" b="1" dirty="0" smtClean="0">
                <a:effectLst/>
                <a:latin typeface="Times New Roman"/>
                <a:ea typeface="Times New Roman"/>
                <a:cs typeface="Rateb lotusb22"/>
              </a:rPr>
              <a:t>سبق تعريف الشرك في اللغة عند الكلام على تعريف الشرك الأكبر. </a:t>
            </a:r>
            <a:endParaRPr lang="en-US" sz="4000" b="1" dirty="0" smtClean="0">
              <a:effectLst/>
              <a:latin typeface="Times New Roman"/>
              <a:ea typeface="Times New Roman"/>
              <a:cs typeface="Traditional Arabic"/>
            </a:endParaRPr>
          </a:p>
          <a:p>
            <a:pPr indent="180340" algn="justLow">
              <a:lnSpc>
                <a:spcPct val="97000"/>
              </a:lnSpc>
              <a:spcBef>
                <a:spcPts val="500"/>
              </a:spcBef>
            </a:pPr>
            <a:r>
              <a:rPr lang="ar-SA" sz="4000" b="1" dirty="0" smtClean="0">
                <a:effectLst/>
                <a:latin typeface="Times New Roman"/>
                <a:ea typeface="Times New Roman"/>
                <a:cs typeface="Rateb lotusb22"/>
              </a:rPr>
              <a:t>أما </a:t>
            </a:r>
            <a:r>
              <a:rPr lang="ar-SA" sz="4000" b="1" dirty="0" smtClean="0">
                <a:solidFill>
                  <a:srgbClr val="FF0000"/>
                </a:solidFill>
                <a:effectLst/>
                <a:latin typeface="Times New Roman"/>
                <a:ea typeface="Times New Roman"/>
                <a:cs typeface="Rateb lotusb22"/>
              </a:rPr>
              <a:t>تعريفه في الاصطلاح</a:t>
            </a:r>
            <a:r>
              <a:rPr lang="ar-SA" sz="4000" b="1" dirty="0" smtClean="0">
                <a:effectLst/>
                <a:latin typeface="Times New Roman"/>
                <a:ea typeface="Times New Roman"/>
                <a:cs typeface="Rateb lotusb22"/>
              </a:rPr>
              <a:t> ، فهو : كل ما كان فيه نوع شرك لكنه لم يصل إلى درجة الشرك الأكبر . </a:t>
            </a:r>
            <a:endParaRPr lang="en-US" sz="4000" b="1" dirty="0" smtClean="0">
              <a:effectLst/>
              <a:latin typeface="Times New Roman"/>
              <a:ea typeface="Times New Roman"/>
              <a:cs typeface="Traditional Arabic"/>
            </a:endParaRPr>
          </a:p>
          <a:p>
            <a:pPr indent="180340" algn="justLow">
              <a:lnSpc>
                <a:spcPct val="97000"/>
              </a:lnSpc>
              <a:spcBef>
                <a:spcPts val="500"/>
              </a:spcBef>
            </a:pPr>
            <a:r>
              <a:rPr lang="ar-SA" sz="4000" b="1" dirty="0" smtClean="0">
                <a:solidFill>
                  <a:srgbClr val="FF0000"/>
                </a:solidFill>
                <a:effectLst/>
                <a:latin typeface="Times New Roman"/>
                <a:ea typeface="Times New Roman"/>
                <a:cs typeface="Rateb lotusb22"/>
              </a:rPr>
              <a:t>أما حكمه</a:t>
            </a:r>
            <a:r>
              <a:rPr lang="ar-SA" sz="4000" b="1" dirty="0" smtClean="0">
                <a:effectLst/>
                <a:latin typeface="Times New Roman"/>
                <a:ea typeface="Times New Roman"/>
                <a:cs typeface="Rateb lotusb22"/>
              </a:rPr>
              <a:t> فيتلخص فيما يأتي : </a:t>
            </a:r>
            <a:endParaRPr lang="en-US" sz="4000" b="1" dirty="0" smtClean="0">
              <a:effectLst/>
              <a:latin typeface="Times New Roman"/>
              <a:ea typeface="Times New Roman"/>
              <a:cs typeface="Traditional Arabic"/>
            </a:endParaRPr>
          </a:p>
          <a:p>
            <a:pPr indent="180340" algn="justLow">
              <a:lnSpc>
                <a:spcPct val="97000"/>
              </a:lnSpc>
              <a:spcBef>
                <a:spcPts val="500"/>
              </a:spcBef>
            </a:pPr>
            <a:r>
              <a:rPr lang="ar-SA" sz="4000" b="1" dirty="0" smtClean="0">
                <a:solidFill>
                  <a:srgbClr val="FF0000"/>
                </a:solidFill>
                <a:effectLst/>
                <a:latin typeface="Times New Roman"/>
                <a:ea typeface="Times New Roman"/>
                <a:cs typeface="Rateb lotusb22"/>
              </a:rPr>
              <a:t>1- أنه كبيرة</a:t>
            </a:r>
            <a:r>
              <a:rPr lang="ar-SA" sz="4000" b="1" dirty="0" smtClean="0">
                <a:effectLst/>
                <a:latin typeface="Times New Roman"/>
                <a:ea typeface="Times New Roman"/>
                <a:cs typeface="Rateb lotusb22"/>
              </a:rPr>
              <a:t> من كبائر الذنوب، بل هو من أكبر الذنوب بعد نواقض التوحيد. </a:t>
            </a:r>
            <a:endParaRPr lang="en-US" sz="4000" b="1" dirty="0">
              <a:effectLst/>
              <a:latin typeface="Times New Roman"/>
              <a:ea typeface="Times New Roman"/>
              <a:cs typeface="Traditional Arabic"/>
            </a:endParaRPr>
          </a:p>
        </p:txBody>
      </p:sp>
    </p:spTree>
    <p:extLst>
      <p:ext uri="{BB962C8B-B14F-4D97-AF65-F5344CB8AC3E}">
        <p14:creationId xmlns:p14="http://schemas.microsoft.com/office/powerpoint/2010/main" val="42964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23528" y="404664"/>
            <a:ext cx="8496944" cy="6127318"/>
          </a:xfrm>
          <a:prstGeom prst="rect">
            <a:avLst/>
          </a:prstGeom>
        </p:spPr>
        <p:txBody>
          <a:bodyPr wrap="square">
            <a:spAutoFit/>
          </a:bodyPr>
          <a:lstStyle/>
          <a:p>
            <a:pPr indent="180340" algn="justLow">
              <a:lnSpc>
                <a:spcPct val="97000"/>
              </a:lnSpc>
              <a:spcBef>
                <a:spcPts val="500"/>
              </a:spcBef>
            </a:pPr>
            <a:r>
              <a:rPr lang="ar-SA" sz="4000" b="1" dirty="0" smtClean="0">
                <a:solidFill>
                  <a:srgbClr val="FF0000"/>
                </a:solidFill>
                <a:effectLst/>
                <a:latin typeface="Times New Roman"/>
                <a:ea typeface="Times New Roman"/>
                <a:cs typeface="Rateb lotusb22"/>
              </a:rPr>
              <a:t>2- أن هذا الشرك قد يعظم</a:t>
            </a:r>
            <a:r>
              <a:rPr lang="ar-SA" sz="4000" b="1" dirty="0" smtClean="0">
                <a:effectLst/>
                <a:latin typeface="Times New Roman"/>
                <a:ea typeface="Times New Roman"/>
                <a:cs typeface="Rateb lotusb22"/>
              </a:rPr>
              <a:t> حتى يؤول بصاحبه إلى الشرك الأكبر المخرج من ملة الإسلام، فصاحبه على خطر عظيم من أن يؤدي به الوقوع في الشرك الأصغر إلى الخروج من دين الإسلام . </a:t>
            </a:r>
            <a:endParaRPr lang="en-US" sz="4000" b="1" dirty="0" smtClean="0">
              <a:effectLst/>
              <a:latin typeface="Times New Roman"/>
              <a:ea typeface="Times New Roman"/>
              <a:cs typeface="Traditional Arabic"/>
            </a:endParaRPr>
          </a:p>
          <a:p>
            <a:pPr indent="180340" algn="justLow">
              <a:lnSpc>
                <a:spcPct val="97000"/>
              </a:lnSpc>
              <a:spcBef>
                <a:spcPts val="500"/>
              </a:spcBef>
            </a:pPr>
            <a:r>
              <a:rPr lang="ar-SA" sz="4000" b="1" dirty="0" smtClean="0">
                <a:solidFill>
                  <a:srgbClr val="FF0000"/>
                </a:solidFill>
                <a:effectLst/>
                <a:latin typeface="Times New Roman"/>
                <a:ea typeface="Times New Roman"/>
                <a:cs typeface="Rateb lotusb22"/>
              </a:rPr>
              <a:t>3- أنه إذا صاحب العمل الصالح أبطل ثوابه ، </a:t>
            </a:r>
            <a:r>
              <a:rPr lang="ar-SA" sz="4000" b="1" dirty="0" smtClean="0">
                <a:effectLst/>
                <a:latin typeface="Times New Roman"/>
                <a:ea typeface="Times New Roman"/>
                <a:cs typeface="Rateb lotusb22"/>
              </a:rPr>
              <a:t>كما في الرياء وإرادة الإنسان الدنيا وحدها بعمله الصالح ، والدليل قوله </a:t>
            </a:r>
            <a:r>
              <a:rPr lang="ar-SA" sz="4000" b="1" dirty="0" smtClean="0">
                <a:effectLst/>
                <a:latin typeface="Times New Roman"/>
                <a:ea typeface="Times New Roman"/>
                <a:cs typeface="Rateb lotusb22"/>
                <a:sym typeface="AGA Arabesque"/>
              </a:rPr>
              <a:t></a:t>
            </a:r>
            <a:r>
              <a:rPr lang="ar-SA" sz="4000" b="1" dirty="0" smtClean="0">
                <a:effectLst/>
                <a:latin typeface="Times New Roman"/>
                <a:ea typeface="Times New Roman"/>
                <a:cs typeface="Rateb lotusb22"/>
              </a:rPr>
              <a:t> فيما يرويه عن ربه جل وعلا  : </a:t>
            </a:r>
            <a:r>
              <a:rPr lang="ar-SA" sz="4000" b="1" spc="-50" dirty="0" smtClean="0">
                <a:effectLst/>
                <a:latin typeface="Times New Roman"/>
                <a:ea typeface="Times New Roman"/>
                <a:cs typeface="Rateb lotusb22"/>
              </a:rPr>
              <a:t>« </a:t>
            </a:r>
            <a:r>
              <a:rPr lang="ar-SA" sz="4000" b="1" dirty="0" smtClean="0">
                <a:effectLst/>
                <a:latin typeface="Times New Roman"/>
                <a:ea typeface="Times New Roman"/>
                <a:cs typeface="Rateb lotusb22"/>
              </a:rPr>
              <a:t>أنا أغنى الشركاء عن الشرك ، من عمل عملاً أشرك فيه معي غيري تركته وشركه </a:t>
            </a:r>
            <a:r>
              <a:rPr lang="ar-SA" sz="4000" b="1" spc="-50" dirty="0" smtClean="0">
                <a:effectLst/>
                <a:latin typeface="Times New Roman"/>
                <a:ea typeface="Times New Roman"/>
                <a:cs typeface="Rateb lotusb22"/>
              </a:rPr>
              <a:t>»  </a:t>
            </a:r>
            <a:r>
              <a:rPr lang="ar-SA" sz="4000" b="1" dirty="0" smtClean="0">
                <a:effectLst/>
                <a:latin typeface="Times New Roman"/>
                <a:ea typeface="Times New Roman"/>
                <a:cs typeface="Rateb lotusb22"/>
              </a:rPr>
              <a:t>. رواه مسلم .  </a:t>
            </a:r>
            <a:endParaRPr lang="en-US" sz="4000" b="1" dirty="0">
              <a:effectLst/>
              <a:latin typeface="Times New Roman"/>
              <a:ea typeface="Times New Roman"/>
              <a:cs typeface="Traditional Arabic"/>
            </a:endParaRPr>
          </a:p>
        </p:txBody>
      </p:sp>
    </p:spTree>
    <p:extLst>
      <p:ext uri="{BB962C8B-B14F-4D97-AF65-F5344CB8AC3E}">
        <p14:creationId xmlns:p14="http://schemas.microsoft.com/office/powerpoint/2010/main" val="258525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332657"/>
            <a:ext cx="8424936" cy="6388352"/>
          </a:xfrm>
          <a:prstGeom prst="rect">
            <a:avLst/>
          </a:prstGeom>
        </p:spPr>
        <p:txBody>
          <a:bodyPr wrap="square">
            <a:spAutoFit/>
          </a:bodyPr>
          <a:lstStyle/>
          <a:p>
            <a:pPr indent="179070">
              <a:lnSpc>
                <a:spcPct val="97000"/>
              </a:lnSpc>
              <a:spcBef>
                <a:spcPts val="500"/>
              </a:spcBef>
            </a:pPr>
            <a:r>
              <a:rPr lang="ar-SA" sz="2000" dirty="0" smtClean="0">
                <a:solidFill>
                  <a:srgbClr val="FF0000"/>
                </a:solidFill>
                <a:effectLst/>
                <a:latin typeface="Times New Roman"/>
                <a:ea typeface="Times New Roman"/>
                <a:cs typeface="AL-Mohanad Bold"/>
              </a:rPr>
              <a:t> </a:t>
            </a:r>
            <a:r>
              <a:rPr lang="ar-SA" sz="3600" b="1" dirty="0" smtClean="0">
                <a:solidFill>
                  <a:srgbClr val="FF0000"/>
                </a:solidFill>
                <a:effectLst/>
                <a:latin typeface="Times New Roman"/>
                <a:ea typeface="Times New Roman"/>
                <a:cs typeface="AL-Mohanad Bold"/>
              </a:rPr>
              <a:t>أنواع الشرك الأصغر :</a:t>
            </a:r>
            <a:endParaRPr lang="en-US" sz="3600" b="1" dirty="0" smtClean="0">
              <a:effectLst/>
              <a:latin typeface="Times New Roman"/>
              <a:ea typeface="Times New Roman"/>
              <a:cs typeface="Traditional Arabic"/>
            </a:endParaRPr>
          </a:p>
          <a:p>
            <a:pPr indent="269240" algn="justLow">
              <a:lnSpc>
                <a:spcPct val="97000"/>
              </a:lnSpc>
              <a:spcBef>
                <a:spcPts val="500"/>
              </a:spcBef>
            </a:pPr>
            <a:r>
              <a:rPr lang="ar-SA" sz="3600" b="1" dirty="0" smtClean="0">
                <a:effectLst/>
                <a:latin typeface="Times New Roman"/>
                <a:ea typeface="Times New Roman"/>
                <a:cs typeface="Rateb lotusb22"/>
              </a:rPr>
              <a:t>للشرك الأصغر أنوع كثيرة ، أشهرها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AL-Mohanad Bold"/>
              </a:rPr>
              <a:t>النوع الأول :</a:t>
            </a:r>
            <a:r>
              <a:rPr lang="ar-SA" sz="3600" b="1" dirty="0" smtClean="0">
                <a:solidFill>
                  <a:srgbClr val="FF0000"/>
                </a:solidFill>
                <a:effectLst/>
                <a:latin typeface="Times New Roman"/>
                <a:ea typeface="Times New Roman"/>
                <a:cs typeface="Rateb lotusb22"/>
              </a:rPr>
              <a:t> الشرك الأصغر في العبادات القلبية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effectLst/>
                <a:latin typeface="Times New Roman"/>
                <a:ea typeface="Times New Roman"/>
                <a:cs typeface="Rateb lotusb22"/>
              </a:rPr>
              <a:t>ومن أمثلة هذا النوع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AL-Mohanad Bold"/>
              </a:rPr>
              <a:t>المثال الأول : الرياء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الرياء في اللغة</a:t>
            </a:r>
            <a:r>
              <a:rPr lang="ar-SA" sz="3600" b="1" dirty="0" smtClean="0">
                <a:effectLst/>
                <a:latin typeface="Times New Roman"/>
                <a:ea typeface="Times New Roman"/>
                <a:cs typeface="Rateb lotusb22"/>
              </a:rPr>
              <a:t> مشتق من الرؤية ، وهي : النظر ، يقال : رائيتُه ، مراءاة ، ورياء ، إذا أريتُه على خلاف ما أنا عليه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spc="-10" dirty="0" smtClean="0">
                <a:solidFill>
                  <a:srgbClr val="FF0000"/>
                </a:solidFill>
                <a:effectLst/>
                <a:latin typeface="Times New Roman"/>
                <a:ea typeface="Times New Roman"/>
                <a:cs typeface="Rateb lotusb22"/>
              </a:rPr>
              <a:t>وفي الاصطلاح :</a:t>
            </a:r>
            <a:r>
              <a:rPr lang="ar-SA" sz="3600" b="1" spc="-10" dirty="0" smtClean="0">
                <a:effectLst/>
                <a:latin typeface="Times New Roman"/>
                <a:ea typeface="Times New Roman"/>
                <a:cs typeface="Rateb lotusb22"/>
              </a:rPr>
              <a:t> أن يظهر الإنسان العمل الصالح للآخرين أو يحسنه عندهم ، أو يَظهر عندهم بمظهر مندوب إليه ليمدحوه ويعظم في أنفسهم.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124407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251520" y="116632"/>
            <a:ext cx="8640960" cy="6797502"/>
          </a:xfrm>
          <a:prstGeom prst="rect">
            <a:avLst/>
          </a:prstGeom>
        </p:spPr>
        <p:txBody>
          <a:bodyPr wrap="square">
            <a:spAutoFit/>
          </a:bodyPr>
          <a:lstStyle/>
          <a:p>
            <a:pPr indent="180340" algn="justLow">
              <a:lnSpc>
                <a:spcPct val="97000"/>
              </a:lnSpc>
              <a:spcBef>
                <a:spcPts val="500"/>
              </a:spcBef>
            </a:pPr>
            <a:r>
              <a:rPr lang="ar-SA" sz="3600" b="1" dirty="0" smtClean="0">
                <a:effectLst/>
                <a:latin typeface="Times New Roman"/>
                <a:ea typeface="Times New Roman"/>
                <a:cs typeface="Rateb lotusb22"/>
              </a:rPr>
              <a:t>فمن أراد وجه الله والرياء معاً فقد أشرك مع الله غيره في هذه العبادة، أما لو عمل العبادة وليس له مقصد في فعلها أصلاً سوى مدح الناس فهذا صاحبه على خطر عظيم، وقد قال بعض أهل العلم : إنه قد وقع في النفاق والشرك المخرج من الملة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والرياء له صور عديدة ،</a:t>
            </a:r>
            <a:r>
              <a:rPr lang="ar-SA" sz="3600" b="1" dirty="0" smtClean="0">
                <a:effectLst/>
                <a:latin typeface="Times New Roman"/>
                <a:ea typeface="Times New Roman"/>
                <a:cs typeface="Rateb lotusb22"/>
              </a:rPr>
              <a:t> منها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effectLst/>
                <a:latin typeface="Times New Roman"/>
                <a:ea typeface="Times New Roman"/>
                <a:cs typeface="Rateb lotusb22"/>
              </a:rPr>
              <a:t> </a:t>
            </a:r>
            <a:r>
              <a:rPr lang="ar-SA" sz="3600" b="1" dirty="0" smtClean="0">
                <a:solidFill>
                  <a:srgbClr val="FF0000"/>
                </a:solidFill>
                <a:effectLst/>
                <a:latin typeface="Times New Roman"/>
                <a:ea typeface="Times New Roman"/>
                <a:cs typeface="Rateb lotusb22"/>
              </a:rPr>
              <a:t>1-</a:t>
            </a:r>
            <a:r>
              <a:rPr lang="ar-SA" sz="3600" b="1" dirty="0" smtClean="0">
                <a:effectLst/>
                <a:latin typeface="Times New Roman"/>
                <a:ea typeface="Times New Roman"/>
                <a:cs typeface="Rateb lotusb22"/>
              </a:rPr>
              <a:t> </a:t>
            </a:r>
            <a:r>
              <a:rPr lang="ar-SA" sz="3600" b="1" dirty="0" smtClean="0">
                <a:solidFill>
                  <a:srgbClr val="FF0000"/>
                </a:solidFill>
                <a:effectLst/>
                <a:latin typeface="Times New Roman"/>
                <a:ea typeface="Times New Roman"/>
                <a:cs typeface="Rateb lotusb22"/>
              </a:rPr>
              <a:t>الرياء بالعمل،</a:t>
            </a:r>
            <a:r>
              <a:rPr lang="ar-SA" sz="3600" b="1" dirty="0" smtClean="0">
                <a:effectLst/>
                <a:latin typeface="Times New Roman"/>
                <a:ea typeface="Times New Roman"/>
                <a:cs typeface="Rateb lotusb22"/>
              </a:rPr>
              <a:t> </a:t>
            </a:r>
            <a:r>
              <a:rPr lang="ar-SA" sz="3600" b="1" dirty="0" err="1" smtClean="0">
                <a:effectLst/>
                <a:latin typeface="Times New Roman"/>
                <a:ea typeface="Times New Roman"/>
                <a:cs typeface="Rateb lotusb22"/>
              </a:rPr>
              <a:t>كمراءاة</a:t>
            </a:r>
            <a:r>
              <a:rPr lang="ar-SA" sz="3600" b="1" dirty="0" smtClean="0">
                <a:effectLst/>
                <a:latin typeface="Times New Roman"/>
                <a:ea typeface="Times New Roman"/>
                <a:cs typeface="Rateb lotusb22"/>
              </a:rPr>
              <a:t> المصلي بطول الركوع والسجود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2- </a:t>
            </a:r>
            <a:r>
              <a:rPr lang="ar-SA" sz="3600" b="1" dirty="0" err="1" smtClean="0">
                <a:solidFill>
                  <a:srgbClr val="FF0000"/>
                </a:solidFill>
                <a:effectLst/>
                <a:latin typeface="Times New Roman"/>
                <a:ea typeface="Times New Roman"/>
                <a:cs typeface="Rateb lotusb22"/>
              </a:rPr>
              <a:t>المراءاة</a:t>
            </a:r>
            <a:r>
              <a:rPr lang="ar-SA" sz="3600" b="1" dirty="0" smtClean="0">
                <a:solidFill>
                  <a:srgbClr val="FF0000"/>
                </a:solidFill>
                <a:effectLst/>
                <a:latin typeface="Times New Roman"/>
                <a:ea typeface="Times New Roman"/>
                <a:cs typeface="Rateb lotusb22"/>
              </a:rPr>
              <a:t> بالقول ، </a:t>
            </a:r>
            <a:r>
              <a:rPr lang="ar-SA" sz="3600" b="1" dirty="0" smtClean="0">
                <a:effectLst/>
                <a:latin typeface="Times New Roman"/>
                <a:ea typeface="Times New Roman"/>
                <a:cs typeface="Rateb lotusb22"/>
              </a:rPr>
              <a:t>كسَرْدِ الأدلة إظهاراً لغزارة العلم، ليقال: عالِم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3- </a:t>
            </a:r>
            <a:r>
              <a:rPr lang="ar-SA" sz="3600" b="1" dirty="0" err="1" smtClean="0">
                <a:solidFill>
                  <a:srgbClr val="FF0000"/>
                </a:solidFill>
                <a:effectLst/>
                <a:latin typeface="Times New Roman"/>
                <a:ea typeface="Times New Roman"/>
                <a:cs typeface="Rateb lotusb22"/>
              </a:rPr>
              <a:t>المراءاة</a:t>
            </a:r>
            <a:r>
              <a:rPr lang="ar-SA" sz="3600" b="1" dirty="0" smtClean="0">
                <a:solidFill>
                  <a:srgbClr val="FF0000"/>
                </a:solidFill>
                <a:effectLst/>
                <a:latin typeface="Times New Roman"/>
                <a:ea typeface="Times New Roman"/>
                <a:cs typeface="Rateb lotusb22"/>
              </a:rPr>
              <a:t> بالهيئة والزيِّ ،</a:t>
            </a:r>
            <a:r>
              <a:rPr lang="ar-SA" sz="3600" b="1" dirty="0" smtClean="0">
                <a:effectLst/>
                <a:latin typeface="Times New Roman"/>
                <a:ea typeface="Times New Roman"/>
                <a:cs typeface="Rateb lotusb22"/>
              </a:rPr>
              <a:t> كإبقاء أثر السجود على الجبهة رياءً .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264756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04664"/>
            <a:ext cx="8280920" cy="6003375"/>
          </a:xfrm>
          <a:prstGeom prst="rect">
            <a:avLst/>
          </a:prstGeom>
        </p:spPr>
        <p:txBody>
          <a:bodyPr wrap="square">
            <a:spAutoFit/>
          </a:bodyPr>
          <a:lstStyle/>
          <a:p>
            <a:pPr indent="180340" algn="justLow">
              <a:lnSpc>
                <a:spcPct val="97000"/>
              </a:lnSpc>
              <a:spcBef>
                <a:spcPts val="500"/>
              </a:spcBef>
            </a:pPr>
            <a:r>
              <a:rPr lang="ar-SA" sz="4400" b="1" dirty="0" smtClean="0">
                <a:effectLst/>
                <a:latin typeface="Times New Roman"/>
                <a:ea typeface="Times New Roman"/>
                <a:cs typeface="Rateb lotusb22"/>
              </a:rPr>
              <a:t>وقد وردت أدلة كثيرة تدل على تحريم الرياء وعظم عقوبة فاعله ، وأنه يبطل العمل الذي يصاحبه، منها حديث محمود بن لبيد </a:t>
            </a:r>
            <a:r>
              <a:rPr lang="en-US" sz="4400" b="1" dirty="0" smtClean="0">
                <a:effectLst/>
                <a:latin typeface="Times New Roman"/>
                <a:ea typeface="Times New Roman"/>
                <a:cs typeface="Rateb lotusb22"/>
                <a:sym typeface="AGA Arabesque"/>
              </a:rPr>
              <a:t></a:t>
            </a:r>
            <a:r>
              <a:rPr lang="ar-SA" sz="4400" b="1" dirty="0" smtClean="0">
                <a:effectLst/>
                <a:latin typeface="Times New Roman"/>
                <a:ea typeface="Times New Roman"/>
                <a:cs typeface="Rateb lotusb22"/>
              </a:rPr>
              <a:t> مرفوعاً: « إن أخوف ما أخاف عليكم الشرك الأصغر »، قالوا : وما الشرك الأصغر يا رسول الله ؟ قال : « الرياء ، يقول الله  عز وجل  لهم يوم القيامة إذا جزي الناس بأعمالهم : اذهبوا إلى الذين كنتم تراؤون في الدنيا ، هل تجدون عندهم جزاءً ؟ » .</a:t>
            </a:r>
            <a:endParaRPr lang="en-US" sz="4400" b="1" dirty="0">
              <a:effectLst/>
              <a:latin typeface="Times New Roman"/>
              <a:ea typeface="Times New Roman"/>
              <a:cs typeface="Traditional Arabic"/>
            </a:endParaRPr>
          </a:p>
        </p:txBody>
      </p:sp>
    </p:spTree>
    <p:extLst>
      <p:ext uri="{BB962C8B-B14F-4D97-AF65-F5344CB8AC3E}">
        <p14:creationId xmlns:p14="http://schemas.microsoft.com/office/powerpoint/2010/main" val="48232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260649"/>
            <a:ext cx="8424936" cy="6063198"/>
          </a:xfrm>
          <a:prstGeom prst="rect">
            <a:avLst/>
          </a:prstGeom>
        </p:spPr>
        <p:txBody>
          <a:bodyPr wrap="square">
            <a:spAutoFit/>
          </a:bodyPr>
          <a:lstStyle/>
          <a:p>
            <a:pPr indent="180340" algn="justLow">
              <a:lnSpc>
                <a:spcPct val="97000"/>
              </a:lnSpc>
              <a:spcBef>
                <a:spcPts val="500"/>
              </a:spcBef>
            </a:pPr>
            <a:r>
              <a:rPr lang="ar-SA" sz="4000" b="1" spc="-10" dirty="0" smtClean="0">
                <a:effectLst/>
                <a:latin typeface="Times New Roman"/>
                <a:ea typeface="Times New Roman"/>
                <a:cs typeface="Rateb lotusb22"/>
              </a:rPr>
              <a:t>وحديث محمود بن لبيد </a:t>
            </a:r>
            <a:r>
              <a:rPr lang="en-US" sz="4000" b="1" spc="-10" dirty="0" smtClean="0">
                <a:effectLst/>
                <a:latin typeface="Times New Roman"/>
                <a:ea typeface="Times New Roman"/>
                <a:cs typeface="Rateb lotusb22"/>
                <a:sym typeface="AGA Arabesque"/>
              </a:rPr>
              <a:t></a:t>
            </a:r>
            <a:r>
              <a:rPr lang="ar-SA" sz="4000" b="1" spc="-10" dirty="0" smtClean="0">
                <a:effectLst/>
                <a:latin typeface="Times New Roman"/>
                <a:ea typeface="Times New Roman"/>
                <a:cs typeface="Rateb lotusb22"/>
              </a:rPr>
              <a:t> الآخر ، قال : خرج النبي </a:t>
            </a:r>
            <a:r>
              <a:rPr lang="ar-SA" sz="4000" b="1" spc="-10" dirty="0" smtClean="0">
                <a:effectLst/>
                <a:latin typeface="Times New Roman"/>
                <a:ea typeface="Times New Roman"/>
                <a:cs typeface="Rateb lotusb22"/>
                <a:sym typeface="AGA Arabesque"/>
              </a:rPr>
              <a:t></a:t>
            </a:r>
            <a:r>
              <a:rPr lang="ar-SA" sz="4000" b="1" spc="-10" dirty="0" smtClean="0">
                <a:effectLst/>
                <a:latin typeface="Times New Roman"/>
                <a:ea typeface="Times New Roman"/>
                <a:cs typeface="Rateb lotusb22"/>
              </a:rPr>
              <a:t> فقال : «أيها الناس ! إياكم وشرك السرائر ». قالوا : يا رسول الله ، وما شرك السرائر ؟ . قال : « يقوم الرجل فيصلي فيزين صلاته جاهداً لما يرى من نظر الناس إليه ، فذلك شرك السرائر » . وحديث أبي هريرة في خبر الثلاثة الذين هم أول من تسعر بهم النار يوم القيامة ، وهم رجل قاتل في الجهاد حتى قتل ، ليقال : جرئ ، ورجل تعلّم العلم وعلّمه أو قرأ القرآن ليقال : عالم أو قارئ ، ورجل تصدَّق ليُقال : جواد . رواه مسلم . </a:t>
            </a:r>
            <a:endParaRPr lang="en-US" sz="4000" b="1" dirty="0">
              <a:effectLst/>
              <a:latin typeface="Times New Roman"/>
              <a:ea typeface="Times New Roman"/>
              <a:cs typeface="Traditional Arabic"/>
            </a:endParaRPr>
          </a:p>
        </p:txBody>
      </p:sp>
    </p:spTree>
    <p:extLst>
      <p:ext uri="{BB962C8B-B14F-4D97-AF65-F5344CB8AC3E}">
        <p14:creationId xmlns:p14="http://schemas.microsoft.com/office/powerpoint/2010/main" val="175990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23528" y="116632"/>
            <a:ext cx="8568952" cy="6733382"/>
          </a:xfrm>
          <a:prstGeom prst="rect">
            <a:avLst/>
          </a:prstGeom>
        </p:spPr>
        <p:txBody>
          <a:bodyPr wrap="square">
            <a:spAutoFit/>
          </a:bodyPr>
          <a:lstStyle/>
          <a:p>
            <a:pPr indent="180340" algn="justLow">
              <a:lnSpc>
                <a:spcPct val="97000"/>
              </a:lnSpc>
              <a:spcBef>
                <a:spcPts val="500"/>
              </a:spcBef>
            </a:pPr>
            <a:r>
              <a:rPr lang="ar-SA" sz="3600" b="1" dirty="0" smtClean="0">
                <a:solidFill>
                  <a:srgbClr val="0070C0"/>
                </a:solidFill>
                <a:effectLst/>
                <a:latin typeface="Times New Roman"/>
                <a:ea typeface="Times New Roman"/>
                <a:cs typeface="Rateb lotusb22"/>
              </a:rPr>
              <a:t>ولهذا ينبغي للمسلم البعد عن الرياء والحذر من الوقوع فيه </a:t>
            </a:r>
            <a:r>
              <a:rPr lang="ar-SA" sz="3600" b="1" dirty="0" smtClean="0">
                <a:effectLst/>
                <a:latin typeface="Times New Roman"/>
                <a:ea typeface="Times New Roman"/>
                <a:cs typeface="Rateb lotusb22"/>
              </a:rPr>
              <a:t>، </a:t>
            </a:r>
            <a:r>
              <a:rPr lang="ar-SA" sz="3600" b="1" dirty="0" smtClean="0">
                <a:solidFill>
                  <a:srgbClr val="FF0000"/>
                </a:solidFill>
                <a:effectLst/>
                <a:latin typeface="Times New Roman"/>
                <a:ea typeface="Times New Roman"/>
                <a:cs typeface="Rateb lotusb22"/>
              </a:rPr>
              <a:t>وهناك أمور تعين على البعد عنه ،</a:t>
            </a:r>
            <a:r>
              <a:rPr lang="ar-SA" sz="3600" b="1" dirty="0" smtClean="0">
                <a:effectLst/>
                <a:latin typeface="Times New Roman"/>
                <a:ea typeface="Times New Roman"/>
                <a:cs typeface="Rateb lotusb22"/>
              </a:rPr>
              <a:t> أهمها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1- تقوية الإيمان في القلب ،</a:t>
            </a:r>
            <a:r>
              <a:rPr lang="ar-SA" sz="3600" b="1" dirty="0" smtClean="0">
                <a:effectLst/>
                <a:latin typeface="Times New Roman"/>
                <a:ea typeface="Times New Roman"/>
                <a:cs typeface="Rateb lotusb22"/>
              </a:rPr>
              <a:t> ليعظم رجاء العبد لربه ، ويعرض عمن سواه ، ولأن قوة الإيمان في القلب من أعظم الأسباب التي يعصم الله بها العبد من وساوس الشيطان ، ومن الانقياد لشهوات النفس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2- التزود من العلم الشرعي ، </a:t>
            </a:r>
            <a:r>
              <a:rPr lang="ar-SA" sz="3600" b="1" dirty="0" smtClean="0">
                <a:effectLst/>
                <a:latin typeface="Times New Roman"/>
                <a:ea typeface="Times New Roman"/>
                <a:cs typeface="Rateb lotusb22"/>
              </a:rPr>
              <a:t>وبالأخص علم العقيدة الإسلاميــة، </a:t>
            </a:r>
            <a:endParaRPr lang="en-US" sz="3600" b="1" dirty="0" smtClean="0">
              <a:effectLst/>
              <a:latin typeface="Times New Roman"/>
              <a:ea typeface="Times New Roman"/>
              <a:cs typeface="Traditional Arabic"/>
            </a:endParaRPr>
          </a:p>
          <a:p>
            <a:pPr indent="-635" algn="justLow">
              <a:lnSpc>
                <a:spcPct val="97000"/>
              </a:lnSpc>
              <a:spcBef>
                <a:spcPts val="500"/>
              </a:spcBef>
            </a:pPr>
            <a:r>
              <a:rPr lang="ar-SA" sz="3600" b="1" spc="-10" dirty="0" smtClean="0">
                <a:effectLst/>
                <a:latin typeface="Times New Roman"/>
                <a:ea typeface="Times New Roman"/>
                <a:cs typeface="Rateb lotusb22"/>
              </a:rPr>
              <a:t>ليكون ذلك حرزاً له بإذن الله من فتن الشبهات ، وليعرف عظمة ربه جل وعلا ، وضعف المخلوقين وفقرهم ، فيحمله ذلك كله على مقت الرياء واحتقاره والبعد عنه، وليعرف أيضاً مداخل الشيطان ووساوسه ، فيحذرها .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16272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332656"/>
            <a:ext cx="8424936" cy="5410712"/>
          </a:xfrm>
          <a:prstGeom prst="rect">
            <a:avLst/>
          </a:prstGeom>
        </p:spPr>
        <p:txBody>
          <a:bodyPr wrap="square">
            <a:spAutoFit/>
          </a:bodyPr>
          <a:lstStyle/>
          <a:p>
            <a:pPr indent="180340" algn="justLow">
              <a:lnSpc>
                <a:spcPct val="97000"/>
              </a:lnSpc>
              <a:spcBef>
                <a:spcPts val="500"/>
              </a:spcBef>
            </a:pPr>
            <a:r>
              <a:rPr lang="ar-SA" sz="4400" b="1" dirty="0" smtClean="0">
                <a:solidFill>
                  <a:srgbClr val="FF0000"/>
                </a:solidFill>
                <a:effectLst/>
                <a:latin typeface="Times New Roman"/>
                <a:ea typeface="Times New Roman"/>
                <a:cs typeface="Rateb lotusb22"/>
              </a:rPr>
              <a:t>3- الإكثار من الالتجاء إلى الله تعالى </a:t>
            </a:r>
            <a:r>
              <a:rPr lang="ar-SA" sz="4400" b="1" dirty="0" smtClean="0">
                <a:effectLst/>
                <a:latin typeface="Times New Roman"/>
                <a:ea typeface="Times New Roman"/>
                <a:cs typeface="Rateb lotusb22"/>
              </a:rPr>
              <a:t>ودعائه أنه يعيذه من شر نفسه ومن شرور الشيطان ووساوسه ، وأن يرزقه الإخلاص فيما يأتي وما يذر ، والإكثار من الأذكار الشرعية التي هي حصن من شرور النفس والشيطان . </a:t>
            </a:r>
            <a:endParaRPr lang="en-US" sz="4400" b="1" dirty="0" smtClean="0">
              <a:effectLst/>
              <a:latin typeface="Times New Roman"/>
              <a:ea typeface="Times New Roman"/>
              <a:cs typeface="Traditional Arabic"/>
            </a:endParaRPr>
          </a:p>
          <a:p>
            <a:pPr indent="180340" algn="justLow">
              <a:lnSpc>
                <a:spcPct val="97000"/>
              </a:lnSpc>
              <a:spcBef>
                <a:spcPts val="500"/>
              </a:spcBef>
            </a:pPr>
            <a:r>
              <a:rPr lang="ar-SA" sz="4400" b="1" dirty="0" smtClean="0">
                <a:solidFill>
                  <a:srgbClr val="FF0000"/>
                </a:solidFill>
                <a:effectLst/>
                <a:latin typeface="Times New Roman"/>
                <a:ea typeface="Times New Roman"/>
                <a:cs typeface="Rateb lotusb22"/>
              </a:rPr>
              <a:t>4- تذكر العقوبات </a:t>
            </a:r>
            <a:r>
              <a:rPr lang="ar-SA" sz="4400" b="1" dirty="0" err="1" smtClean="0">
                <a:solidFill>
                  <a:srgbClr val="FF0000"/>
                </a:solidFill>
                <a:effectLst/>
                <a:latin typeface="Times New Roman"/>
                <a:ea typeface="Times New Roman"/>
                <a:cs typeface="Rateb lotusb22"/>
              </a:rPr>
              <a:t>الأخروية</a:t>
            </a:r>
            <a:r>
              <a:rPr lang="ar-SA" sz="4400" b="1" dirty="0" smtClean="0">
                <a:effectLst/>
                <a:latin typeface="Times New Roman"/>
                <a:ea typeface="Times New Roman"/>
                <a:cs typeface="Rateb lotusb22"/>
              </a:rPr>
              <a:t> العظيمة التي تحصل للمرائي ، ومن أعظمها أنه من أول من تسعر بهم النار يوم القيامة . </a:t>
            </a:r>
            <a:endParaRPr lang="en-US" sz="4400" b="1" dirty="0">
              <a:effectLst/>
              <a:latin typeface="Times New Roman"/>
              <a:ea typeface="Times New Roman"/>
              <a:cs typeface="Traditional Arabic"/>
            </a:endParaRPr>
          </a:p>
        </p:txBody>
      </p:sp>
    </p:spTree>
    <p:extLst>
      <p:ext uri="{BB962C8B-B14F-4D97-AF65-F5344CB8AC3E}">
        <p14:creationId xmlns:p14="http://schemas.microsoft.com/office/powerpoint/2010/main" val="196190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23528" y="404664"/>
            <a:ext cx="8496944" cy="6067751"/>
          </a:xfrm>
          <a:prstGeom prst="rect">
            <a:avLst/>
          </a:prstGeom>
        </p:spPr>
        <p:txBody>
          <a:bodyPr wrap="square">
            <a:spAutoFit/>
          </a:bodyPr>
          <a:lstStyle/>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5- التفكُّر في حقارة المرائي</a:t>
            </a:r>
            <a:r>
              <a:rPr lang="ar-SA" sz="3600" b="1" dirty="0" smtClean="0">
                <a:effectLst/>
                <a:latin typeface="Times New Roman"/>
                <a:ea typeface="Times New Roman"/>
                <a:cs typeface="Rateb lotusb22"/>
              </a:rPr>
              <a:t> وأنه من السفهاء والسَّفَلة ؛ لأنه يضيع ثواب عمله الذي هو سبب لفوزه بالجنة ونجاته من عذاب القبر وشدة القيامة وعذاب النار من أجل مدح الناس والحصول على منزلة عند المخلوقين ، فهو يبحث عن رضا المخلوق بمعصية الخالق ، ولهذا لما سُئل الإمام مالك  رحمه الله : مَنِ السَّفَلة؟ قال: « من أكل بدينه »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6- الحرص على كل ما هو سبب في عدم الوقوع في الرياء ،</a:t>
            </a:r>
            <a:r>
              <a:rPr lang="ar-SA" sz="3600" b="1" dirty="0" smtClean="0">
                <a:effectLst/>
                <a:latin typeface="Times New Roman"/>
                <a:ea typeface="Times New Roman"/>
                <a:cs typeface="Rateb lotusb22"/>
              </a:rPr>
              <a:t> وذلك بالحرص على إخفاء العبادات المستحبة ، وبمدافعة الرياء عندما يخطر بالقلب ، وبالبعد عن مجالسة </a:t>
            </a:r>
            <a:r>
              <a:rPr lang="ar-SA" sz="3600" b="1" dirty="0" err="1" smtClean="0">
                <a:effectLst/>
                <a:latin typeface="Times New Roman"/>
                <a:ea typeface="Times New Roman"/>
                <a:cs typeface="Rateb lotusb22"/>
              </a:rPr>
              <a:t>المدّاحين</a:t>
            </a:r>
            <a:r>
              <a:rPr lang="ar-SA" sz="3600" b="1" dirty="0" smtClean="0">
                <a:effectLst/>
                <a:latin typeface="Times New Roman"/>
                <a:ea typeface="Times New Roman"/>
                <a:cs typeface="Rateb lotusb22"/>
              </a:rPr>
              <a:t> وأهل الرياء، ونحو ذلك.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380631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5"/>
            <a:ext cx="8424936" cy="6063198"/>
          </a:xfrm>
          <a:prstGeom prst="rect">
            <a:avLst/>
          </a:prstGeom>
        </p:spPr>
        <p:txBody>
          <a:bodyPr wrap="square">
            <a:spAutoFit/>
          </a:bodyPr>
          <a:lstStyle/>
          <a:p>
            <a:pPr indent="180340" algn="justLow">
              <a:lnSpc>
                <a:spcPct val="97000"/>
              </a:lnSpc>
              <a:spcBef>
                <a:spcPts val="500"/>
              </a:spcBef>
            </a:pPr>
            <a:r>
              <a:rPr lang="ar-SA" sz="4000" b="1" dirty="0" smtClean="0">
                <a:solidFill>
                  <a:srgbClr val="FF0000"/>
                </a:solidFill>
                <a:effectLst/>
                <a:latin typeface="Times New Roman"/>
                <a:ea typeface="Times New Roman"/>
                <a:cs typeface="Rateb lotusb22"/>
              </a:rPr>
              <a:t>وفي ختام الكلام على مسألة الرياء</a:t>
            </a:r>
            <a:r>
              <a:rPr lang="ar-SA" sz="4000" b="1" dirty="0" smtClean="0">
                <a:effectLst/>
                <a:latin typeface="Times New Roman"/>
                <a:ea typeface="Times New Roman"/>
                <a:cs typeface="Rateb lotusb22"/>
              </a:rPr>
              <a:t> يحسن التنبيه إلى أنه لا يجوز للمسلم أن يرمي مسلماً آخر بالرياء ، فإن الرياء من أعمال القلوب ولا يعلمه إلا علاّم الغيوب ، واتهام المسلمين بالرياء هو من أعمال المنافقين، والأصل في المسلم السلامة ، وأنه إنما أراد وجه الله ، وأيضاً فإن المسلم يندب له في بعض المواضع أن يظهر عمله للناس ، إذا أمن على نفسه من الرياء ، كما إذا أراد أن يُقتدى به في الخير ، فليس كل من حرص على إظهار عمله للناس يعتبر مرائياً . </a:t>
            </a:r>
            <a:endParaRPr lang="en-US" sz="4000" b="1" dirty="0">
              <a:effectLst/>
              <a:latin typeface="Times New Roman"/>
              <a:ea typeface="Times New Roman"/>
              <a:cs typeface="Traditional Arabic"/>
            </a:endParaRPr>
          </a:p>
        </p:txBody>
      </p:sp>
    </p:spTree>
    <p:extLst>
      <p:ext uri="{BB962C8B-B14F-4D97-AF65-F5344CB8AC3E}">
        <p14:creationId xmlns:p14="http://schemas.microsoft.com/office/powerpoint/2010/main" val="807653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179512" y="116632"/>
            <a:ext cx="8784976" cy="6733382"/>
          </a:xfrm>
          <a:prstGeom prst="rect">
            <a:avLst/>
          </a:prstGeom>
        </p:spPr>
        <p:txBody>
          <a:bodyPr wrap="square">
            <a:spAutoFit/>
          </a:bodyPr>
          <a:lstStyle/>
          <a:p>
            <a:pPr marL="290830" indent="180340" algn="just">
              <a:lnSpc>
                <a:spcPct val="97000"/>
              </a:lnSpc>
              <a:spcBef>
                <a:spcPts val="500"/>
              </a:spcBef>
            </a:pPr>
            <a:r>
              <a:rPr lang="ar-SA" sz="3600" b="1" dirty="0" smtClean="0">
                <a:solidFill>
                  <a:srgbClr val="FF0000"/>
                </a:solidFill>
                <a:effectLst/>
                <a:latin typeface="Times New Roman"/>
                <a:ea typeface="Times New Roman"/>
                <a:cs typeface="Rateb lotusb22"/>
              </a:rPr>
              <a:t>المثال الثاني : من أمثلة الشرك الأصغر في العبادات القلبية :</a:t>
            </a:r>
            <a:r>
              <a:rPr lang="ar-SA" sz="3600" b="1" dirty="0" smtClean="0">
                <a:effectLst/>
                <a:latin typeface="Times New Roman"/>
                <a:ea typeface="Times New Roman"/>
                <a:cs typeface="Rateb lotusb22"/>
              </a:rPr>
              <a:t> إرادة الإنسان بعبادته الدنيا : </a:t>
            </a:r>
            <a:endParaRPr lang="en-US" sz="3600" b="1" dirty="0" smtClean="0">
              <a:effectLst/>
              <a:latin typeface="Times New Roman"/>
              <a:ea typeface="Times New Roman"/>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المراد بهذا النوع :</a:t>
            </a:r>
            <a:r>
              <a:rPr lang="ar-SA" sz="3600" b="1" dirty="0" smtClean="0">
                <a:effectLst/>
                <a:latin typeface="Times New Roman"/>
                <a:ea typeface="Times New Roman"/>
                <a:cs typeface="Rateb lotusb22"/>
              </a:rPr>
              <a:t> أن يعمل الإنسان العبادة المحضة ليحصل على مصلحة دنيوية مباشرة .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effectLst/>
                <a:latin typeface="Times New Roman"/>
                <a:ea typeface="Times New Roman"/>
                <a:cs typeface="Rateb lotusb22"/>
              </a:rPr>
              <a:t>وإرادة الإنسان بعمله الدنيا </a:t>
            </a:r>
            <a:r>
              <a:rPr lang="ar-SA" sz="3600" b="1" dirty="0" smtClean="0">
                <a:solidFill>
                  <a:srgbClr val="FF0000"/>
                </a:solidFill>
                <a:effectLst/>
                <a:latin typeface="Times New Roman"/>
                <a:ea typeface="Times New Roman"/>
                <a:cs typeface="Rateb lotusb22"/>
              </a:rPr>
              <a:t>ينقسم من حيث الأصل إلى أقسام كثيرة، أهمها :</a:t>
            </a:r>
            <a:r>
              <a:rPr lang="ar-SA" sz="3600" b="1" dirty="0" smtClean="0">
                <a:effectLst/>
                <a:latin typeface="Times New Roman"/>
                <a:ea typeface="Times New Roman"/>
                <a:cs typeface="Rateb lotusb22"/>
              </a:rPr>
              <a:t> </a:t>
            </a:r>
            <a:endParaRPr lang="en-US" sz="3600" b="1" dirty="0" smtClean="0">
              <a:effectLst/>
              <a:latin typeface="Times New Roman"/>
              <a:ea typeface="Times New Roman"/>
              <a:cs typeface="Traditional Arabic"/>
            </a:endParaRPr>
          </a:p>
          <a:p>
            <a:pPr indent="180340" algn="justLow">
              <a:lnSpc>
                <a:spcPct val="97000"/>
              </a:lnSpc>
              <a:spcBef>
                <a:spcPts val="500"/>
              </a:spcBef>
            </a:pPr>
            <a:r>
              <a:rPr lang="ar-SA" sz="3600" b="1" dirty="0" smtClean="0">
                <a:solidFill>
                  <a:srgbClr val="FF0000"/>
                </a:solidFill>
                <a:effectLst/>
                <a:latin typeface="Times New Roman"/>
                <a:ea typeface="Times New Roman"/>
                <a:cs typeface="Rateb lotusb22"/>
              </a:rPr>
              <a:t>1- أن لا يريد بالعبادة إلا الدنيا وحدها ، </a:t>
            </a:r>
            <a:r>
              <a:rPr lang="ar-SA" sz="3600" b="1" dirty="0" smtClean="0">
                <a:effectLst/>
                <a:latin typeface="Times New Roman"/>
                <a:ea typeface="Times New Roman"/>
                <a:cs typeface="Rateb lotusb22"/>
              </a:rPr>
              <a:t>كمن يحج ليأخذ المال ، وكمن يغزو من أجل الغنيمة وحدها ، وكمن يطلب العلم الشرعي من أجل الشهادة والوظيفة ولا يريد بذلك كله وجه الله البتة ، فلم يخطر بباله احتساب الأجر عند الله تعالى ، وهذا القسم محرم ، وكبيرة من كبائر الذنوب ، وهو من الشرك الأصغر، ويبطل العمل الذي يصاحبه .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133686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مستطيل 8"/>
          <p:cNvSpPr/>
          <p:nvPr/>
        </p:nvSpPr>
        <p:spPr>
          <a:xfrm>
            <a:off x="107504" y="116633"/>
            <a:ext cx="8712968" cy="6444393"/>
          </a:xfrm>
          <a:prstGeom prst="rect">
            <a:avLst/>
          </a:prstGeom>
        </p:spPr>
        <p:txBody>
          <a:bodyPr wrap="square">
            <a:spAutoFit/>
          </a:bodyPr>
          <a:lstStyle/>
          <a:p>
            <a:r>
              <a:rPr lang="ar-SA" sz="3600" b="1" dirty="0" smtClean="0">
                <a:solidFill>
                  <a:srgbClr val="FF0000"/>
                </a:solidFill>
                <a:effectLst/>
                <a:latin typeface="Times New Roman"/>
                <a:ea typeface="Times New Roman"/>
                <a:cs typeface="Rateb lotusb22"/>
              </a:rPr>
              <a:t>ومن الأدلة</a:t>
            </a:r>
            <a:r>
              <a:rPr lang="ar-SA" sz="3600" b="1" dirty="0" smtClean="0">
                <a:effectLst/>
                <a:latin typeface="Times New Roman"/>
                <a:ea typeface="Times New Roman"/>
                <a:cs typeface="Rateb lotusb22"/>
              </a:rPr>
              <a:t> على تحريم هذا القسم وأنه يبطل العمل الذي يصاحبه :</a:t>
            </a:r>
          </a:p>
          <a:p>
            <a:r>
              <a:rPr lang="ar-SA" sz="3600" b="1" dirty="0" smtClean="0">
                <a:solidFill>
                  <a:srgbClr val="FF0000"/>
                </a:solidFill>
                <a:effectLst/>
                <a:latin typeface="Times New Roman"/>
                <a:ea typeface="Times New Roman"/>
                <a:cs typeface="Rateb lotusb22"/>
              </a:rPr>
              <a:t>أ-</a:t>
            </a:r>
            <a:r>
              <a:rPr lang="ar-SA" sz="3600" b="1" dirty="0" smtClean="0">
                <a:effectLst/>
                <a:latin typeface="Times New Roman"/>
                <a:ea typeface="Times New Roman"/>
                <a:cs typeface="Rateb lotusb22"/>
              </a:rPr>
              <a:t> قولـه تعالى : </a:t>
            </a:r>
            <a:r>
              <a:rPr lang="ar-SA" sz="3600" b="1" dirty="0" smtClean="0">
                <a:latin typeface="Arabic Transparent"/>
              </a:rPr>
              <a:t>(</a:t>
            </a:r>
            <a:r>
              <a:rPr lang="ar-SA" sz="3600" b="1" dirty="0" smtClean="0">
                <a:solidFill>
                  <a:srgbClr val="FF0000"/>
                </a:solidFill>
                <a:effectLst/>
              </a:rPr>
              <a:t>مَنْ كَانَ يُرِيدُ الْحَيَاةَ الدُّنْيَا وَزِينَتَهَا نُوَفِّ إِلَيْهِمْ أَعْمَالَهُمْ فِيهَا وَهُمْ فِيهَا لَا يُبْخَسُونَ </a:t>
            </a:r>
            <a:r>
              <a:rPr lang="ar-SA" sz="3600" b="1" dirty="0" smtClean="0">
                <a:latin typeface="Arabic Transparent"/>
              </a:rPr>
              <a:t>( 15 )</a:t>
            </a:r>
            <a:r>
              <a:rPr lang="ar-SA" sz="3600" b="1" dirty="0" smtClean="0">
                <a:effectLst/>
              </a:rPr>
              <a:t> </a:t>
            </a:r>
            <a:r>
              <a:rPr lang="ar-SA" sz="3600" b="1" dirty="0" err="1" smtClean="0">
                <a:effectLst/>
              </a:rPr>
              <a:t>أُولَٰئِكَ</a:t>
            </a:r>
            <a:r>
              <a:rPr lang="ar-SA" sz="3600" b="1" dirty="0" smtClean="0">
                <a:effectLst/>
              </a:rPr>
              <a:t> الَّذِينَ </a:t>
            </a:r>
            <a:r>
              <a:rPr lang="ar-SA" sz="3600" b="1" dirty="0" smtClean="0">
                <a:solidFill>
                  <a:srgbClr val="FF0000"/>
                </a:solidFill>
                <a:effectLst/>
              </a:rPr>
              <a:t>لَيْسَ لَهُمْ فِي الْآخِرَةِ إِلَّا النَّارُ ۖ وَحَبِطَ مَا صَنَعُوا فِيهَا وَبَاطِلٌ مَا كَانُوا يَعْمَلُونَ </a:t>
            </a:r>
            <a:r>
              <a:rPr lang="ar-SA" sz="3600" b="1" dirty="0" smtClean="0">
                <a:latin typeface="Arabic Transparent"/>
              </a:rPr>
              <a:t>( 16 ) ) </a:t>
            </a:r>
            <a:r>
              <a:rPr lang="ar-SA" sz="3600" b="1" dirty="0" smtClean="0">
                <a:effectLst/>
                <a:latin typeface="Times New Roman"/>
                <a:ea typeface="Times New Roman"/>
                <a:cs typeface="Rateb lotusb22"/>
              </a:rPr>
              <a:t>[هود :15، 16] .</a:t>
            </a:r>
          </a:p>
          <a:p>
            <a:pPr indent="180340" algn="justLow">
              <a:lnSpc>
                <a:spcPct val="97000"/>
              </a:lnSpc>
              <a:spcBef>
                <a:spcPts val="500"/>
              </a:spcBef>
            </a:pPr>
            <a:r>
              <a:rPr lang="ar-SA" sz="3600" b="1" dirty="0" smtClean="0">
                <a:effectLst/>
                <a:latin typeface="Times New Roman"/>
                <a:ea typeface="Times New Roman"/>
                <a:cs typeface="Rateb lotusb22"/>
              </a:rPr>
              <a:t> </a:t>
            </a:r>
            <a:r>
              <a:rPr lang="ar-SA" sz="3600" b="1" dirty="0" smtClean="0">
                <a:solidFill>
                  <a:srgbClr val="FF0000"/>
                </a:solidFill>
                <a:effectLst/>
                <a:latin typeface="Times New Roman"/>
                <a:ea typeface="Times New Roman"/>
                <a:cs typeface="Rateb lotusb22"/>
              </a:rPr>
              <a:t>ب-</a:t>
            </a:r>
            <a:r>
              <a:rPr lang="ar-SA" sz="3600" b="1" dirty="0" smtClean="0">
                <a:effectLst/>
                <a:latin typeface="Times New Roman"/>
                <a:ea typeface="Times New Roman"/>
                <a:cs typeface="Rateb lotusb22"/>
              </a:rPr>
              <a:t> حديث عمر </a:t>
            </a:r>
            <a:r>
              <a:rPr lang="ar-SA" sz="3600" b="1" spc="-20" dirty="0" smtClean="0">
                <a:effectLst/>
                <a:latin typeface="Times New Roman"/>
                <a:ea typeface="Times New Roman"/>
                <a:cs typeface="Zokrofi"/>
              </a:rPr>
              <a:t>ر</a:t>
            </a:r>
            <a:r>
              <a:rPr lang="ar-SA" sz="3600" b="1" dirty="0" smtClean="0">
                <a:effectLst/>
                <a:latin typeface="Times New Roman"/>
                <a:ea typeface="Times New Roman"/>
                <a:cs typeface="Rateb lotusb22"/>
              </a:rPr>
              <a:t> مرفوعاً : « إنما الأعمال بالنيات ، وإنما لكل امرئ ما نوى، فمن كانت هجرته إلى الله ورسوله فهجرته إلى الله ورسوله ، ومن كانت هجرته إلى دنيا يصيبها أو امرأة ينكحها فهجرته إلى ما هاجر إليه » . رواه البخاري ومسلم . </a:t>
            </a:r>
            <a:endParaRPr lang="en-US" sz="3600" b="1" dirty="0" smtClean="0">
              <a:effectLst/>
              <a:latin typeface="Times New Roman"/>
              <a:ea typeface="Times New Roman"/>
              <a:cs typeface="Traditional Arabic"/>
            </a:endParaRPr>
          </a:p>
          <a:p>
            <a:endParaRPr lang="ar-SA" dirty="0"/>
          </a:p>
        </p:txBody>
      </p:sp>
    </p:spTree>
    <p:extLst>
      <p:ext uri="{BB962C8B-B14F-4D97-AF65-F5344CB8AC3E}">
        <p14:creationId xmlns:p14="http://schemas.microsoft.com/office/powerpoint/2010/main" val="160285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107504" y="116632"/>
            <a:ext cx="8856984" cy="6942285"/>
          </a:xfrm>
          <a:prstGeom prst="rect">
            <a:avLst/>
          </a:prstGeom>
        </p:spPr>
        <p:txBody>
          <a:bodyPr wrap="square">
            <a:spAutoFit/>
          </a:bodyPr>
          <a:lstStyle/>
          <a:p>
            <a:pPr indent="180340" algn="justLow">
              <a:lnSpc>
                <a:spcPct val="97000"/>
              </a:lnSpc>
              <a:spcBef>
                <a:spcPts val="500"/>
              </a:spcBef>
            </a:pPr>
            <a:r>
              <a:rPr lang="ar-SA" sz="3200" b="1" spc="-30" dirty="0" smtClean="0">
                <a:solidFill>
                  <a:srgbClr val="FF0000"/>
                </a:solidFill>
                <a:effectLst/>
                <a:latin typeface="Times New Roman"/>
                <a:ea typeface="Times New Roman"/>
                <a:cs typeface="Rateb lotusb22"/>
              </a:rPr>
              <a:t>ج-</a:t>
            </a:r>
            <a:r>
              <a:rPr lang="ar-SA" sz="3200" b="1" spc="-30" dirty="0" smtClean="0">
                <a:effectLst/>
                <a:latin typeface="Times New Roman"/>
                <a:ea typeface="Times New Roman"/>
                <a:cs typeface="Rateb lotusb22"/>
              </a:rPr>
              <a:t> حديث أبي هريرة </a:t>
            </a:r>
            <a:r>
              <a:rPr lang="en-US" sz="3200" b="1" spc="-30" dirty="0" smtClean="0">
                <a:effectLst/>
                <a:latin typeface="Times New Roman"/>
                <a:ea typeface="Times New Roman"/>
                <a:cs typeface="Rateb lotusb22"/>
                <a:sym typeface="AGA Arabesque"/>
              </a:rPr>
              <a:t></a:t>
            </a:r>
            <a:r>
              <a:rPr lang="ar-SA" sz="3200" b="1" spc="-30" dirty="0" smtClean="0">
                <a:effectLst/>
                <a:latin typeface="Times New Roman"/>
                <a:ea typeface="Times New Roman"/>
                <a:cs typeface="Rateb lotusb22"/>
              </a:rPr>
              <a:t> مرفوعاً : «من تعلم علماً مما يبتغى به وجه الله لا يتعلمه إلا ليصيب به عرضاً من الدنيا لم يجد عرف الجنة » . يعني ريحها . </a:t>
            </a:r>
            <a:endParaRPr lang="en-US" sz="3200" b="1" dirty="0" smtClean="0">
              <a:effectLst/>
              <a:latin typeface="Times New Roman"/>
              <a:ea typeface="Times New Roman"/>
              <a:cs typeface="Traditional Arabic"/>
            </a:endParaRPr>
          </a:p>
          <a:p>
            <a:r>
              <a:rPr lang="ar-SA" sz="3200" b="1" dirty="0" smtClean="0">
                <a:solidFill>
                  <a:srgbClr val="FF0000"/>
                </a:solidFill>
                <a:effectLst/>
                <a:latin typeface="Times New Roman"/>
                <a:ea typeface="Times New Roman"/>
                <a:cs typeface="Rateb lotusb22"/>
              </a:rPr>
              <a:t>2- أن يريد بالعبادة وجه الله والدنيا معاً ،</a:t>
            </a:r>
            <a:r>
              <a:rPr lang="ar-SA" sz="3200" b="1" dirty="0" smtClean="0">
                <a:effectLst/>
                <a:latin typeface="Times New Roman"/>
                <a:ea typeface="Times New Roman"/>
                <a:cs typeface="Rateb lotusb22"/>
              </a:rPr>
              <a:t> كمن يحج لوجه الله وللتجارة ، وكمن يقاتل ابتغاء وجه الله وللدنيا ، وكمن يصوم لوجه الله وللعلاج ، وكمن يتوضأ للصلاة </a:t>
            </a:r>
            <a:r>
              <a:rPr lang="ar-SA" sz="3200" b="1" dirty="0" err="1" smtClean="0">
                <a:effectLst/>
                <a:latin typeface="Times New Roman"/>
                <a:ea typeface="Times New Roman"/>
                <a:cs typeface="Rateb lotusb22"/>
              </a:rPr>
              <a:t>وللتبرد</a:t>
            </a:r>
            <a:r>
              <a:rPr lang="ar-SA" sz="3200" b="1" dirty="0" smtClean="0">
                <a:effectLst/>
                <a:latin typeface="Times New Roman"/>
                <a:ea typeface="Times New Roman"/>
                <a:cs typeface="Rateb lotusb22"/>
              </a:rPr>
              <a:t> ، وكمن يطلب العلم لوجه الله وللوظيفة ، فهذا الأقرب أنه مباح ؛ لأن الوعيد إنما ورد في حق من طلب بالعبادة الدنيا وحدها ، ولأن الله رتب على كثير من العبادات منافع دنيوية عاجلة ، كما في قوله تعالى :</a:t>
            </a:r>
            <a:r>
              <a:rPr lang="ar-SA" sz="3200" b="1" dirty="0" smtClean="0">
                <a:effectLst/>
                <a:latin typeface="simplified arabic"/>
              </a:rPr>
              <a:t>وَمَنْ يَتَّقِ اللَّهَ يَجْعَلْ لَهُ مَخْرَجًا * وَيَرْزُقْهُ مِنْ حَيْثُ لَا يَحْتَسِبُ  </a:t>
            </a:r>
            <a:r>
              <a:rPr lang="ar-SA" sz="3200" b="1" dirty="0" smtClean="0">
                <a:solidFill>
                  <a:srgbClr val="666666"/>
                </a:solidFill>
                <a:effectLst/>
                <a:latin typeface="simplified arabic"/>
              </a:rPr>
              <a:t>.</a:t>
            </a:r>
            <a:r>
              <a:rPr lang="ar-SA" sz="3200" b="1" dirty="0" smtClean="0">
                <a:effectLst/>
                <a:latin typeface="Times New Roman"/>
                <a:ea typeface="Times New Roman"/>
                <a:cs typeface="Rateb lotusb22"/>
              </a:rPr>
              <a:t> " [الطلاق :2، 3] ، وكما في قولـه تعالى :</a:t>
            </a:r>
          </a:p>
          <a:p>
            <a:r>
              <a:rPr lang="ar-SA" sz="3200" b="1" dirty="0" smtClean="0">
                <a:effectLst/>
                <a:latin typeface="Times New Roman"/>
                <a:ea typeface="Times New Roman"/>
                <a:cs typeface="Rateb lotusb22"/>
              </a:rPr>
              <a:t> </a:t>
            </a:r>
            <a:r>
              <a:rPr lang="ar-SA" sz="3200" b="1" dirty="0" smtClean="0">
                <a:latin typeface="traditional arabic"/>
              </a:rPr>
              <a:t>فَقُلْتُ اسْتَغْفِرُوا رَبَّكُمْ إِنَّهُ كَانَ غَفَّارًا (10) يُرْسِلِ السَّمَاءَ عَلَيْكُمْ مِدْرَارًا (11) وَيُمْدِدْكُمْ بِأَمْوَالٍ وَبَنِينَ وَيَجْعَلْ لَكُمْ جَنَّاتٍ وَيَجْعَلْ لَكُمْ أَنْهَارًا (12)</a:t>
            </a:r>
            <a:r>
              <a:rPr lang="ar-SA" sz="3200" b="1" dirty="0" smtClean="0">
                <a:effectLst/>
                <a:latin typeface="Times New Roman"/>
                <a:ea typeface="Times New Roman"/>
                <a:cs typeface="Rateb lotusb22"/>
              </a:rPr>
              <a:t> [نوح :10-12] . </a:t>
            </a:r>
            <a:endParaRPr lang="ar-SA" sz="3200" b="1" dirty="0"/>
          </a:p>
        </p:txBody>
      </p:sp>
    </p:spTree>
    <p:extLst>
      <p:ext uri="{BB962C8B-B14F-4D97-AF65-F5344CB8AC3E}">
        <p14:creationId xmlns:p14="http://schemas.microsoft.com/office/powerpoint/2010/main" val="259099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323528" y="404664"/>
            <a:ext cx="8424936" cy="5743495"/>
          </a:xfrm>
          <a:prstGeom prst="rect">
            <a:avLst/>
          </a:prstGeom>
        </p:spPr>
        <p:txBody>
          <a:bodyPr wrap="square">
            <a:spAutoFit/>
          </a:bodyPr>
          <a:lstStyle/>
          <a:p>
            <a:pPr indent="180340" algn="justLow">
              <a:lnSpc>
                <a:spcPct val="97000"/>
              </a:lnSpc>
              <a:spcBef>
                <a:spcPts val="500"/>
              </a:spcBef>
            </a:pPr>
            <a:r>
              <a:rPr lang="ar-SA" sz="4400" b="1" dirty="0" smtClean="0">
                <a:effectLst/>
                <a:latin typeface="Times New Roman"/>
                <a:ea typeface="Times New Roman"/>
                <a:cs typeface="Rateb lotusb22"/>
              </a:rPr>
              <a:t>، والنصوص في هذا المعنى كثيرة ، فهذه النصوص تدل على جواز إرادة وجه الله وهذه المنافع الدنيوية معاً بالعبادة ؛ لأن هذه المنافع الدنيوية ذكرت على سبيل الترغيب في  هذه العبادات.</a:t>
            </a:r>
          </a:p>
          <a:p>
            <a:pPr indent="180340" algn="justLow">
              <a:lnSpc>
                <a:spcPct val="97000"/>
              </a:lnSpc>
              <a:spcBef>
                <a:spcPts val="500"/>
              </a:spcBef>
            </a:pPr>
            <a:r>
              <a:rPr lang="ar-SA" sz="4400" b="1" dirty="0" smtClean="0">
                <a:solidFill>
                  <a:srgbClr val="FF0000"/>
                </a:solidFill>
                <a:effectLst/>
                <a:latin typeface="Times New Roman"/>
                <a:ea typeface="Times New Roman"/>
                <a:cs typeface="Rateb lotusb22"/>
              </a:rPr>
              <a:t>وهذا القسم لا يبطل العمل الذي يصاحبه ،</a:t>
            </a:r>
            <a:r>
              <a:rPr lang="ar-SA" sz="4400" b="1" dirty="0" smtClean="0">
                <a:effectLst/>
                <a:latin typeface="Times New Roman"/>
                <a:ea typeface="Times New Roman"/>
                <a:cs typeface="Rateb lotusb22"/>
              </a:rPr>
              <a:t> ولكن أجر هذه العبادة يُنقص منه بقدر ما خالط نيته الصالحة من إرادة الدنيا . </a:t>
            </a:r>
            <a:endParaRPr lang="en-US" sz="4400" b="1" dirty="0" smtClean="0">
              <a:effectLst/>
              <a:latin typeface="Times New Roman"/>
              <a:ea typeface="Times New Roman"/>
              <a:cs typeface="Traditional Arabic"/>
            </a:endParaRPr>
          </a:p>
          <a:p>
            <a:pPr indent="180340" algn="justLow">
              <a:lnSpc>
                <a:spcPct val="97000"/>
              </a:lnSpc>
              <a:spcBef>
                <a:spcPts val="500"/>
              </a:spcBef>
            </a:pPr>
            <a:r>
              <a:rPr lang="ar-SA" dirty="0" smtClean="0">
                <a:effectLst/>
                <a:latin typeface="Times New Roman"/>
                <a:ea typeface="Times New Roman"/>
                <a:cs typeface="Rateb lotusb22"/>
              </a:rPr>
              <a:t>     </a:t>
            </a:r>
            <a:endParaRPr lang="en-US" sz="1200" dirty="0">
              <a:effectLst/>
              <a:latin typeface="Times New Roman"/>
              <a:ea typeface="Times New Roman"/>
              <a:cs typeface="Traditional Arabic"/>
            </a:endParaRPr>
          </a:p>
        </p:txBody>
      </p:sp>
    </p:spTree>
    <p:extLst>
      <p:ext uri="{BB962C8B-B14F-4D97-AF65-F5344CB8AC3E}">
        <p14:creationId xmlns:p14="http://schemas.microsoft.com/office/powerpoint/2010/main" val="28255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424936" cy="6131615"/>
          </a:xfrm>
          <a:prstGeom prst="rect">
            <a:avLst/>
          </a:prstGeom>
        </p:spPr>
        <p:txBody>
          <a:bodyPr wrap="square">
            <a:spAutoFit/>
          </a:bodyPr>
          <a:lstStyle/>
          <a:p>
            <a:pPr marL="176530" indent="180340" algn="just">
              <a:lnSpc>
                <a:spcPct val="97000"/>
              </a:lnSpc>
              <a:spcBef>
                <a:spcPts val="500"/>
              </a:spcBef>
            </a:pPr>
            <a:r>
              <a:rPr lang="ar-SA" sz="4400" b="1" dirty="0" smtClean="0">
                <a:solidFill>
                  <a:srgbClr val="FF0000"/>
                </a:solidFill>
                <a:effectLst/>
                <a:latin typeface="Times New Roman"/>
                <a:ea typeface="Times New Roman"/>
                <a:cs typeface="Rateb lotusb22"/>
              </a:rPr>
              <a:t>المثال الثالث : من أمثلة الشرك الأصغر في الأعمال القلبية : </a:t>
            </a:r>
            <a:r>
              <a:rPr lang="ar-SA" sz="4400" b="1" dirty="0" smtClean="0">
                <a:effectLst/>
                <a:latin typeface="Times New Roman"/>
                <a:ea typeface="Times New Roman"/>
                <a:cs typeface="Rateb lotusb22"/>
              </a:rPr>
              <a:t>الاعتماد على الأسباب :</a:t>
            </a:r>
            <a:endParaRPr lang="en-US" sz="4400" b="1" dirty="0" smtClean="0">
              <a:effectLst/>
              <a:latin typeface="Times New Roman"/>
              <a:ea typeface="Times New Roman"/>
            </a:endParaRPr>
          </a:p>
          <a:p>
            <a:pPr indent="180340" algn="justLow">
              <a:lnSpc>
                <a:spcPct val="97000"/>
              </a:lnSpc>
              <a:spcBef>
                <a:spcPts val="500"/>
              </a:spcBef>
            </a:pPr>
            <a:r>
              <a:rPr lang="ar-SA" sz="4400" b="1" dirty="0" smtClean="0">
                <a:solidFill>
                  <a:srgbClr val="FF0000"/>
                </a:solidFill>
                <a:effectLst/>
                <a:latin typeface="Times New Roman"/>
                <a:ea typeface="Times New Roman"/>
                <a:cs typeface="Rateb lotusb22"/>
              </a:rPr>
              <a:t>السبب لغة :</a:t>
            </a:r>
            <a:r>
              <a:rPr lang="ar-SA" sz="4400" b="1" dirty="0" smtClean="0">
                <a:effectLst/>
                <a:latin typeface="Times New Roman"/>
                <a:ea typeface="Times New Roman"/>
                <a:cs typeface="Rateb lotusb22"/>
              </a:rPr>
              <a:t> الحبل ، ويطلق على « كل شيء يُتوصل به إلى غيره » </a:t>
            </a:r>
            <a:r>
              <a:rPr lang="ar-SA" sz="4400" b="1" spc="-150" dirty="0" smtClean="0">
                <a:effectLst/>
                <a:latin typeface="Times New Roman"/>
                <a:ea typeface="Times New Roman"/>
                <a:cs typeface="Rateb lotusb22"/>
              </a:rPr>
              <a:t> </a:t>
            </a:r>
            <a:r>
              <a:rPr lang="ar-SA" sz="4400" b="1" dirty="0" smtClean="0">
                <a:effectLst/>
                <a:latin typeface="Times New Roman"/>
                <a:ea typeface="Times New Roman"/>
                <a:cs typeface="Rateb lotusb22"/>
              </a:rPr>
              <a:t> استعير من الحبل الذي يتوصل به إلى الماء . </a:t>
            </a:r>
            <a:endParaRPr lang="en-US" sz="4400" b="1" dirty="0" smtClean="0">
              <a:effectLst/>
              <a:latin typeface="Times New Roman"/>
              <a:ea typeface="Times New Roman"/>
              <a:cs typeface="Traditional Arabic"/>
            </a:endParaRPr>
          </a:p>
          <a:p>
            <a:pPr indent="180340" algn="justLow">
              <a:lnSpc>
                <a:spcPct val="97000"/>
              </a:lnSpc>
              <a:spcBef>
                <a:spcPts val="500"/>
              </a:spcBef>
            </a:pPr>
            <a:r>
              <a:rPr lang="ar-SA" sz="4400" b="1" dirty="0" smtClean="0">
                <a:solidFill>
                  <a:srgbClr val="FF0000"/>
                </a:solidFill>
                <a:effectLst/>
                <a:latin typeface="Times New Roman"/>
                <a:ea typeface="Times New Roman"/>
                <a:cs typeface="Rateb lotusb22"/>
              </a:rPr>
              <a:t>وفي الاصطلاح هو :</a:t>
            </a:r>
            <a:r>
              <a:rPr lang="ar-SA" sz="4400" b="1" dirty="0" smtClean="0">
                <a:effectLst/>
                <a:latin typeface="Times New Roman"/>
                <a:ea typeface="Times New Roman"/>
                <a:cs typeface="Rateb lotusb22"/>
              </a:rPr>
              <a:t> الأمور التي يفعلها الإنسان ليحصل له ما يريده من مطلوب، أو يندفع عنه ما يخشاه من مرهوب في الدنيا أو في الآخرة. </a:t>
            </a:r>
            <a:endParaRPr lang="en-US" sz="4400" b="1" dirty="0">
              <a:effectLst/>
              <a:latin typeface="Times New Roman"/>
              <a:ea typeface="Times New Roman"/>
              <a:cs typeface="Traditional Arabic"/>
            </a:endParaRPr>
          </a:p>
        </p:txBody>
      </p:sp>
    </p:spTree>
    <p:extLst>
      <p:ext uri="{BB962C8B-B14F-4D97-AF65-F5344CB8AC3E}">
        <p14:creationId xmlns:p14="http://schemas.microsoft.com/office/powerpoint/2010/main" val="161558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352928" cy="6540637"/>
          </a:xfrm>
          <a:prstGeom prst="rect">
            <a:avLst/>
          </a:prstGeom>
        </p:spPr>
        <p:txBody>
          <a:bodyPr wrap="square">
            <a:spAutoFit/>
          </a:bodyPr>
          <a:lstStyle/>
          <a:p>
            <a:pPr marL="805180" indent="180340">
              <a:lnSpc>
                <a:spcPct val="97000"/>
              </a:lnSpc>
              <a:spcBef>
                <a:spcPts val="500"/>
              </a:spcBef>
            </a:pPr>
            <a:r>
              <a:rPr lang="ar-SA" sz="4800" b="1" dirty="0" smtClean="0">
                <a:solidFill>
                  <a:srgbClr val="FF0000"/>
                </a:solidFill>
                <a:effectLst/>
                <a:latin typeface="Times New Roman"/>
                <a:ea typeface="Times New Roman"/>
                <a:cs typeface="Rateb lotusb22"/>
              </a:rPr>
              <a:t>فمن الأسباب في أمور الدنيا :</a:t>
            </a:r>
            <a:r>
              <a:rPr lang="ar-SA" sz="4800" b="1" dirty="0" smtClean="0">
                <a:effectLst/>
                <a:latin typeface="Times New Roman"/>
                <a:ea typeface="Times New Roman"/>
                <a:cs typeface="Rateb lotusb22"/>
              </a:rPr>
              <a:t> البيع والشراء أو العمل في وظيفة ليحصل على المال ، ومنها : أن يستشفع بذي جاه عند السلطان ليسلم من عقوبة دنيوية، أو ليدفع عنه ظلماً، أو لتحصل لـه منفعة دنيوية كوظيفة أو مال أو غيرهما ، ومنها : أن يذهب إلى طبيب ليعالجه من مرض ، ونحو ذلك . </a:t>
            </a:r>
            <a:endParaRPr lang="en-US" sz="4800" b="1" dirty="0">
              <a:effectLst/>
              <a:latin typeface="Times New Roman"/>
              <a:ea typeface="Times New Roman"/>
            </a:endParaRPr>
          </a:p>
        </p:txBody>
      </p:sp>
    </p:spTree>
    <p:extLst>
      <p:ext uri="{BB962C8B-B14F-4D97-AF65-F5344CB8AC3E}">
        <p14:creationId xmlns:p14="http://schemas.microsoft.com/office/powerpoint/2010/main" val="14584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5"/>
            <a:ext cx="8424936" cy="6127318"/>
          </a:xfrm>
          <a:prstGeom prst="rect">
            <a:avLst/>
          </a:prstGeom>
        </p:spPr>
        <p:txBody>
          <a:bodyPr wrap="square">
            <a:spAutoFit/>
          </a:bodyPr>
          <a:lstStyle/>
          <a:p>
            <a:pPr indent="180340" algn="justLow">
              <a:lnSpc>
                <a:spcPct val="97000"/>
              </a:lnSpc>
              <a:spcBef>
                <a:spcPts val="500"/>
              </a:spcBef>
            </a:pPr>
            <a:r>
              <a:rPr lang="ar-SA" sz="4000" b="1" dirty="0" smtClean="0">
                <a:solidFill>
                  <a:srgbClr val="FF0000"/>
                </a:solidFill>
                <a:effectLst/>
                <a:latin typeface="Times New Roman"/>
                <a:ea typeface="Times New Roman"/>
                <a:cs typeface="Rateb lotusb22"/>
              </a:rPr>
              <a:t>ومن الأسباب في أمور الآخرة :</a:t>
            </a:r>
            <a:r>
              <a:rPr lang="ar-SA" sz="4000" b="1" dirty="0" smtClean="0">
                <a:effectLst/>
                <a:latin typeface="Times New Roman"/>
                <a:ea typeface="Times New Roman"/>
                <a:cs typeface="Rateb lotusb22"/>
              </a:rPr>
              <a:t> فعل العبادات رجاء ثواب الله تعالى والنجاة من عذابه ، ومنها : أن يطلب من غيره أن يدعو الله له بالفوز بالجنة والنجاة من النار، ونحو ذلك . </a:t>
            </a:r>
            <a:endParaRPr lang="en-US" sz="4000" b="1" dirty="0" smtClean="0">
              <a:effectLst/>
              <a:latin typeface="Times New Roman"/>
              <a:ea typeface="Times New Roman"/>
              <a:cs typeface="Traditional Arabic"/>
            </a:endParaRPr>
          </a:p>
          <a:p>
            <a:pPr indent="180340" algn="justLow">
              <a:lnSpc>
                <a:spcPct val="97000"/>
              </a:lnSpc>
              <a:spcBef>
                <a:spcPts val="500"/>
              </a:spcBef>
            </a:pPr>
            <a:r>
              <a:rPr lang="ar-SA" sz="4000" b="1" dirty="0" smtClean="0">
                <a:effectLst/>
                <a:latin typeface="Times New Roman"/>
                <a:ea typeface="Times New Roman"/>
                <a:cs typeface="Rateb lotusb22"/>
              </a:rPr>
              <a:t>والذي ينبغي للمسلم في هذا الباب هو أن يستعمل الأسباب المشروعة التي ثبت نفعها بالشرع أو بالتجربة الصحيحة ، مع توكله على الله تعالى ، واعتقاد أن هذا الأمر إنما </a:t>
            </a:r>
            <a:r>
              <a:rPr lang="ar-SA" sz="4000" b="1" dirty="0" err="1" smtClean="0">
                <a:effectLst/>
                <a:latin typeface="Times New Roman"/>
                <a:ea typeface="Times New Roman"/>
                <a:cs typeface="Rateb lotusb22"/>
              </a:rPr>
              <a:t>هومجرد</a:t>
            </a:r>
            <a:r>
              <a:rPr lang="ar-SA" sz="4000" b="1" dirty="0" smtClean="0">
                <a:effectLst/>
                <a:latin typeface="Times New Roman"/>
                <a:ea typeface="Times New Roman"/>
                <a:cs typeface="Rateb lotusb22"/>
              </a:rPr>
              <a:t> سبب ، وأنه لا أثر له إلا بمشيئة الله تعالى ، إن شاء نفع بهذا السبب ، وإن شاء أبطل أثره. </a:t>
            </a:r>
            <a:endParaRPr lang="en-US" sz="4000" b="1" dirty="0">
              <a:effectLst/>
              <a:latin typeface="Times New Roman"/>
              <a:ea typeface="Times New Roman"/>
              <a:cs typeface="Traditional Arabic"/>
            </a:endParaRPr>
          </a:p>
        </p:txBody>
      </p:sp>
    </p:spTree>
    <p:extLst>
      <p:ext uri="{BB962C8B-B14F-4D97-AF65-F5344CB8AC3E}">
        <p14:creationId xmlns:p14="http://schemas.microsoft.com/office/powerpoint/2010/main" val="97223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تدفق">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1548</Words>
  <Application>Microsoft Office PowerPoint</Application>
  <PresentationFormat>عرض على الشاشة (3:4)‏</PresentationFormat>
  <Paragraphs>61</Paragraphs>
  <Slides>22</Slides>
  <Notes>0</Notes>
  <HiddenSlides>0</HiddenSlides>
  <MMClips>0</MMClips>
  <ScaleCrop>false</ScaleCrop>
  <HeadingPairs>
    <vt:vector size="4" baseType="variant">
      <vt:variant>
        <vt:lpstr>نسق</vt:lpstr>
      </vt:variant>
      <vt:variant>
        <vt:i4>2</vt:i4>
      </vt:variant>
      <vt:variant>
        <vt:lpstr>عناوين الشرائح</vt:lpstr>
      </vt:variant>
      <vt:variant>
        <vt:i4>22</vt:i4>
      </vt:variant>
    </vt:vector>
  </HeadingPairs>
  <TitlesOfParts>
    <vt:vector size="24" baseType="lpstr">
      <vt:lpstr>سمة Office</vt:lpstr>
      <vt:lpstr>1_تدفق</vt:lpstr>
      <vt:lpstr>عرض تقديمي في PowerPoint</vt:lpstr>
      <vt:lpstr>عرض تقديمي في PowerPoint</vt:lpstr>
      <vt:lpstr>مصادر الدورة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15</cp:revision>
  <dcterms:created xsi:type="dcterms:W3CDTF">2013-06-24T07:22:27Z</dcterms:created>
  <dcterms:modified xsi:type="dcterms:W3CDTF">2013-11-06T14:58:33Z</dcterms:modified>
</cp:coreProperties>
</file>