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72" r:id="rId2"/>
    <p:sldMasterId id="2147483684" r:id="rId3"/>
    <p:sldMasterId id="2147483696" r:id="rId4"/>
    <p:sldMasterId id="2147483698" r:id="rId5"/>
  </p:sldMasterIdLst>
  <p:sldIdLst>
    <p:sldId id="277" r:id="rId6"/>
    <p:sldId id="257" r:id="rId7"/>
    <p:sldId id="258" r:id="rId8"/>
    <p:sldId id="259" r:id="rId9"/>
    <p:sldId id="274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76" r:id="rId18"/>
    <p:sldId id="269" r:id="rId19"/>
    <p:sldId id="275" r:id="rId20"/>
    <p:sldId id="271" r:id="rId21"/>
    <p:sldId id="272" r:id="rId22"/>
    <p:sldId id="278" r:id="rId2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نمط ذو نسُق 1 - تميي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نمط ذو نسُق 1 - تمييز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60" d="100"/>
          <a:sy n="60" d="100"/>
        </p:scale>
        <p:origin x="-1236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7F6D-D602-4373-A59E-F8316266A6A7}" type="datetimeFigureOut">
              <a:rPr lang="ar-SA" smtClean="0"/>
              <a:t>06/04/36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D3BF-4FC7-4B15-826F-096987BDF7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94489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7F6D-D602-4373-A59E-F8316266A6A7}" type="datetimeFigureOut">
              <a:rPr lang="ar-SA" smtClean="0"/>
              <a:t>06/04/36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D3BF-4FC7-4B15-826F-096987BDF7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6664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7F6D-D602-4373-A59E-F8316266A6A7}" type="datetimeFigureOut">
              <a:rPr lang="ar-SA" smtClean="0"/>
              <a:t>06/04/36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D3BF-4FC7-4B15-826F-096987BDF7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17187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7F6D-D602-4373-A59E-F8316266A6A7}" type="datetimeFigureOut">
              <a:rPr lang="ar-SA" smtClean="0"/>
              <a:t>06/04/36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D3BF-4FC7-4B15-826F-096987BDF7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55324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7F6D-D602-4373-A59E-F8316266A6A7}" type="datetimeFigureOut">
              <a:rPr lang="ar-SA" smtClean="0"/>
              <a:t>06/04/36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D3BF-4FC7-4B15-826F-096987BDF7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5828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7F6D-D602-4373-A59E-F8316266A6A7}" type="datetimeFigureOut">
              <a:rPr lang="ar-SA" smtClean="0"/>
              <a:t>06/04/36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D3BF-4FC7-4B15-826F-096987BDF7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81634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7F6D-D602-4373-A59E-F8316266A6A7}" type="datetimeFigureOut">
              <a:rPr lang="ar-SA" smtClean="0"/>
              <a:t>06/04/36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D3BF-4FC7-4B15-826F-096987BDF7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57690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7F6D-D602-4373-A59E-F8316266A6A7}" type="datetimeFigureOut">
              <a:rPr lang="ar-SA" smtClean="0"/>
              <a:t>06/04/36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D3BF-4FC7-4B15-826F-096987BDF7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23108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7F6D-D602-4373-A59E-F8316266A6A7}" type="datetimeFigureOut">
              <a:rPr lang="ar-SA" smtClean="0"/>
              <a:t>06/04/36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D3BF-4FC7-4B15-826F-096987BDF7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40881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7F6D-D602-4373-A59E-F8316266A6A7}" type="datetimeFigureOut">
              <a:rPr lang="ar-SA" smtClean="0"/>
              <a:t>06/04/36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D3BF-4FC7-4B15-826F-096987BDF7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94244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7F6D-D602-4373-A59E-F8316266A6A7}" type="datetimeFigureOut">
              <a:rPr lang="ar-SA" smtClean="0"/>
              <a:t>06/04/36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D3BF-4FC7-4B15-826F-096987BDF7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39015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D5F59-70C6-48AC-A554-6F2CAAAF218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084654"/>
      </p:ext>
    </p:extLst>
  </p:cSld>
  <p:clrMapOvr>
    <a:masterClrMapping/>
  </p:clrMapOvr>
  <p:transition spd="slow">
    <p:circle/>
    <p:sndAc>
      <p:endSnd/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25BC3-C9A6-412D-B16E-69F93F51D73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699106"/>
      </p:ext>
    </p:extLst>
  </p:cSld>
  <p:clrMapOvr>
    <a:masterClrMapping/>
  </p:clrMapOvr>
  <p:transition spd="slow">
    <p:circle/>
    <p:sndAc>
      <p:endSnd/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BBD444-EB9D-480E-BFB7-349FF140801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688267"/>
      </p:ext>
    </p:extLst>
  </p:cSld>
  <p:clrMapOvr>
    <a:masterClrMapping/>
  </p:clrMapOvr>
  <p:transition spd="slow">
    <p:circle/>
    <p:sndAc>
      <p:endSnd/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D202F-A9F8-4553-B575-0D22A632A17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451264"/>
      </p:ext>
    </p:extLst>
  </p:cSld>
  <p:clrMapOvr>
    <a:masterClrMapping/>
  </p:clrMapOvr>
  <p:transition spd="slow">
    <p:circle/>
    <p:sndAc>
      <p:endSnd/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70F757-AD75-4211-A8A6-018FFD4F465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088076"/>
      </p:ext>
    </p:extLst>
  </p:cSld>
  <p:clrMapOvr>
    <a:masterClrMapping/>
  </p:clrMapOvr>
  <p:transition spd="slow">
    <p:circle/>
    <p:sndAc>
      <p:endSnd/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F2017-3261-4A64-A5E2-8CFAFCB74D1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826009"/>
      </p:ext>
    </p:extLst>
  </p:cSld>
  <p:clrMapOvr>
    <a:masterClrMapping/>
  </p:clrMapOvr>
  <p:transition spd="slow">
    <p:circle/>
    <p:sndAc>
      <p:endSnd/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3F20D-1E68-4A23-9075-72A73C235C8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284443"/>
      </p:ext>
    </p:extLst>
  </p:cSld>
  <p:clrMapOvr>
    <a:masterClrMapping/>
  </p:clrMapOvr>
  <p:transition spd="slow">
    <p:circle/>
    <p:sndAc>
      <p:endSnd/>
    </p:sndAc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A47E3-D918-47DF-A22A-DFB30E1CEA1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305002"/>
      </p:ext>
    </p:extLst>
  </p:cSld>
  <p:clrMapOvr>
    <a:masterClrMapping/>
  </p:clrMapOvr>
  <p:transition spd="slow">
    <p:circle/>
    <p:sndAc>
      <p:endSnd/>
    </p:sndAc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3B451-E62E-49D3-A8E1-64910A0217E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777390"/>
      </p:ext>
    </p:extLst>
  </p:cSld>
  <p:clrMapOvr>
    <a:masterClrMapping/>
  </p:clrMapOvr>
  <p:transition spd="slow">
    <p:circle/>
    <p:sndAc>
      <p:endSnd/>
    </p:sndAc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1D73B0-1492-4EBD-9FB2-EF663751464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066292"/>
      </p:ext>
    </p:extLst>
  </p:cSld>
  <p:clrMapOvr>
    <a:masterClrMapping/>
  </p:clrMapOvr>
  <p:transition spd="slow">
    <p:circle/>
    <p:sndAc>
      <p:endSnd/>
    </p:sndAc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EBEEC-1B54-4DFB-9C8E-705A5577895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084021"/>
      </p:ext>
    </p:extLst>
  </p:cSld>
  <p:clrMapOvr>
    <a:masterClrMapping/>
  </p:clrMapOvr>
  <p:transition spd="slow">
    <p:circle/>
    <p:sndAc>
      <p:endSnd/>
    </p:sndAc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pitchFamily="34" charset="0"/>
              </a:defRPr>
            </a:lvl1pPr>
          </a:lstStyle>
          <a:p>
            <a:pPr>
              <a:defRPr/>
            </a:pPr>
            <a:fld id="{CFB44699-5264-41BA-B37A-F15DE159638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9824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pitchFamily="34" charset="0"/>
              </a:defRPr>
            </a:lvl1pPr>
          </a:lstStyle>
          <a:p>
            <a:pPr>
              <a:defRPr/>
            </a:pPr>
            <a:fld id="{6FD8345C-E7C4-493B-8F0F-017557B28D5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7365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pitchFamily="34" charset="0"/>
              </a:defRPr>
            </a:lvl1pPr>
          </a:lstStyle>
          <a:p>
            <a:pPr>
              <a:defRPr/>
            </a:pPr>
            <a:fld id="{462505D9-F6F4-42E2-934C-BBAC462FD9A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1524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pitchFamily="34" charset="0"/>
              </a:defRPr>
            </a:lvl1pPr>
          </a:lstStyle>
          <a:p>
            <a:pPr>
              <a:defRPr/>
            </a:pPr>
            <a:fld id="{1237362C-7D36-484F-91D4-644B5C4C4A4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5069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pitchFamily="34" charset="0"/>
              </a:defRPr>
            </a:lvl1pPr>
          </a:lstStyle>
          <a:p>
            <a:pPr>
              <a:defRPr/>
            </a:pPr>
            <a:fld id="{3EAED6C5-0047-4CF7-950A-607B6C2D03D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218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pitchFamily="34" charset="0"/>
              </a:defRPr>
            </a:lvl1pPr>
          </a:lstStyle>
          <a:p>
            <a:pPr>
              <a:defRPr/>
            </a:pPr>
            <a:fld id="{A8C0EC8C-FDE4-4C6C-97DE-638F93D4E69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4708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pitchFamily="34" charset="0"/>
              </a:defRPr>
            </a:lvl1pPr>
          </a:lstStyle>
          <a:p>
            <a:pPr>
              <a:defRPr/>
            </a:pPr>
            <a:fld id="{19CC8E91-8034-4C14-8189-3A2D1DBCE12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7962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pitchFamily="34" charset="0"/>
              </a:defRPr>
            </a:lvl1pPr>
          </a:lstStyle>
          <a:p>
            <a:pPr>
              <a:defRPr/>
            </a:pPr>
            <a:fld id="{67AE829B-2882-48F3-8020-E41E8B8344F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649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pitchFamily="34" charset="0"/>
              </a:defRPr>
            </a:lvl1pPr>
          </a:lstStyle>
          <a:p>
            <a:pPr>
              <a:defRPr/>
            </a:pPr>
            <a:fld id="{265A3083-C802-4B28-8EE5-76CE9B41837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0954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pitchFamily="34" charset="0"/>
              </a:defRPr>
            </a:lvl1pPr>
          </a:lstStyle>
          <a:p>
            <a:pPr>
              <a:defRPr/>
            </a:pPr>
            <a:fld id="{415B63F4-BF7B-4ECD-9CD6-D31F9D8B8F8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8474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l Moharib Anbopi Ibrahim ." pitchFamily="2" charset="-7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pitchFamily="34" charset="0"/>
              </a:defRPr>
            </a:lvl1pPr>
          </a:lstStyle>
          <a:p>
            <a:pPr>
              <a:defRPr/>
            </a:pPr>
            <a:fld id="{316F950E-6704-48B6-9937-B834722B82F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644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5138AE7-EE6A-4F36-A838-FF876BADAFE5}" type="datetimeFigureOut">
              <a:rPr lang="en-US"/>
              <a:pPr>
                <a:defRPr/>
              </a:pPr>
              <a:t>1/26/2015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7F8CBF22-B6A8-488F-B638-A2079BDECA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8340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fld id="{79F839EB-306E-4CCA-BDEF-53C32CDA742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0378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fld id="{2B33B88E-D482-43AF-9EF1-8FFF99AA573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29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fld id="{67889FE5-82B2-49CD-A7CF-B00F96E1E3C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3149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fld id="{DBD5CCCD-74FD-46BF-9C9C-64B40F91D27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010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fld id="{97B0C409-559B-4871-BAB7-4B5943AA483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3414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fld id="{3937956C-7FBD-4A3A-BC9E-402401E6C5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8280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fld id="{882049E0-B459-4593-8C16-9FA5CCFBFA9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623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fld id="{41DA9E03-C3D9-4B04-8CBB-027DC60C82D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7561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fld id="{36B89039-29CF-4006-9CD8-DC20A80AB61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9330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fld id="{FC8186FD-9AF5-470B-B51C-AC64ACEE2DF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2839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b="1"/>
            </a:lvl1pPr>
          </a:lstStyle>
          <a:p>
            <a:pPr>
              <a:defRPr/>
            </a:pPr>
            <a:fld id="{8209A23D-88E4-42C5-BA1A-C872638CB11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970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17F6D-D602-4373-A59E-F8316266A6A7}" type="datetimeFigureOut">
              <a:rPr lang="ar-SA" smtClean="0"/>
              <a:t>06/04/36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4D3BF-4FC7-4B15-826F-096987BDF7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48176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2959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2959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2959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A69211-6FF9-4E5B-BCCA-CEA1E13888AD}" type="slidenum">
              <a:rPr lang="ar-SA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464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circle/>
    <p:sndAc>
      <p:endSnd/>
    </p:sndAc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" pitchFamily="34" charset="0"/>
                <a:cs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0E3EE9-4956-4AFB-AA6D-5CCC5B3E137F}" type="slidenum">
              <a:rPr lang="ar-SA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94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48C0B5-2203-498D-BFD0-CF9035DCA14E}" type="datetimeFigureOut">
              <a:rPr lang="en-US"/>
              <a:pPr>
                <a:defRPr/>
              </a:pPr>
              <a:t>1/26/2015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 b="0">
                <a:solidFill>
                  <a:srgbClr val="898989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36DBCA-6C51-44C8-99BF-796AE3176ADE}" type="slidenum">
              <a:rPr lang="ar-SA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876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ransition>
    <p:sndAc>
      <p:stSnd>
        <p:snd r:embed="rId3" name="chimes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000" t="-21000" r="-3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 smtClean="0"/>
              <a:t>انقر لتحرير نمط العنوان الرئيسي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 smtClean="0"/>
              <a:t>انقر لتحرير أنماط النص الرئيسي</a:t>
            </a:r>
          </a:p>
          <a:p>
            <a:pPr lvl="1"/>
            <a:r>
              <a:rPr lang="ar-SA" altLang="ar-SA" smtClean="0"/>
              <a:t>المستوى الثاني</a:t>
            </a:r>
          </a:p>
          <a:p>
            <a:pPr lvl="2"/>
            <a:r>
              <a:rPr lang="ar-SA" altLang="ar-SA" smtClean="0"/>
              <a:t>المستوى الثالث</a:t>
            </a:r>
          </a:p>
          <a:p>
            <a:pPr lvl="3"/>
            <a:r>
              <a:rPr lang="ar-SA" altLang="ar-SA" smtClean="0"/>
              <a:t>المستوى الرابع</a:t>
            </a:r>
          </a:p>
          <a:p>
            <a:pPr lvl="4"/>
            <a:r>
              <a:rPr lang="ar-SA" alt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400" b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>
              <a:defRPr sz="1400" b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400" b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6EA567-453A-4156-B2DD-74F350E011E6}" type="slidenum">
              <a:rPr lang="ar-SA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396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6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2.xml"/><Relationship Id="rId5" Type="http://schemas.openxmlformats.org/officeDocument/2006/relationships/slide" Target="slide12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1.gif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14.jpeg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15.gif"/><Relationship Id="rId4" Type="http://schemas.openxmlformats.org/officeDocument/2006/relationships/image" Target="../media/image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15.gif"/><Relationship Id="rId5" Type="http://schemas.openxmlformats.org/officeDocument/2006/relationships/image" Target="../media/image16.png"/><Relationship Id="rId4" Type="http://schemas.openxmlformats.org/officeDocument/2006/relationships/image" Target="../media/image1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jpg"/><Relationship Id="rId5" Type="http://schemas.openxmlformats.org/officeDocument/2006/relationships/image" Target="../media/image18.gif"/><Relationship Id="rId4" Type="http://schemas.openxmlformats.org/officeDocument/2006/relationships/hyperlink" Target="mailto:eshoman@uod.edu.sa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ordArt 9"/>
          <p:cNvSpPr>
            <a:spLocks noChangeArrowheads="1" noChangeShapeType="1" noTextEdit="1"/>
          </p:cNvSpPr>
          <p:nvPr/>
        </p:nvSpPr>
        <p:spPr bwMode="auto">
          <a:xfrm>
            <a:off x="685800" y="5334000"/>
            <a:ext cx="8258723" cy="136434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3600" b="1" kern="10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PT Bold Dusky"/>
              </a:rPr>
              <a:t>مقرر الانحراف الاجتماعي والجريمة</a:t>
            </a:r>
          </a:p>
        </p:txBody>
      </p:sp>
      <p:pic>
        <p:nvPicPr>
          <p:cNvPr id="29699" name="صورة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00" y="1752600"/>
            <a:ext cx="33909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صورة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38" y="1066800"/>
            <a:ext cx="41910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208108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506" y="809446"/>
            <a:ext cx="2554725" cy="11949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WordArt 9"/>
          <p:cNvSpPr>
            <a:spLocks noChangeArrowheads="1" noChangeShapeType="1" noTextEdit="1"/>
          </p:cNvSpPr>
          <p:nvPr/>
        </p:nvSpPr>
        <p:spPr bwMode="auto">
          <a:xfrm>
            <a:off x="4932040" y="4035728"/>
            <a:ext cx="3528392" cy="76502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3600" b="1" kern="10" dirty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PT Bold Dusky"/>
              </a:rPr>
              <a:t>الانحراف </a:t>
            </a:r>
            <a:r>
              <a:rPr lang="ar-SA" sz="3600" b="1" kern="10" dirty="0" smtClean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PT Bold Dusky"/>
              </a:rPr>
              <a:t>الاجتماعي </a:t>
            </a:r>
            <a:r>
              <a:rPr lang="ar-SA" sz="3600" b="1" kern="10" dirty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PT Bold Dusky"/>
              </a:rPr>
              <a:t>والجريمة</a:t>
            </a:r>
          </a:p>
        </p:txBody>
      </p:sp>
      <p:sp>
        <p:nvSpPr>
          <p:cNvPr id="8" name="WordArt 9"/>
          <p:cNvSpPr>
            <a:spLocks noChangeArrowheads="1" noChangeShapeType="1" noTextEdit="1"/>
          </p:cNvSpPr>
          <p:nvPr/>
        </p:nvSpPr>
        <p:spPr bwMode="auto">
          <a:xfrm>
            <a:off x="5940152" y="3345493"/>
            <a:ext cx="1455028" cy="53472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3600" b="1" kern="10" dirty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PT Bold Dusky"/>
              </a:rPr>
              <a:t>مقرر</a:t>
            </a:r>
          </a:p>
        </p:txBody>
      </p:sp>
      <p:sp>
        <p:nvSpPr>
          <p:cNvPr id="9" name="WordArt 9"/>
          <p:cNvSpPr>
            <a:spLocks noChangeArrowheads="1" noChangeShapeType="1" noTextEdit="1"/>
          </p:cNvSpPr>
          <p:nvPr/>
        </p:nvSpPr>
        <p:spPr bwMode="auto">
          <a:xfrm>
            <a:off x="5148064" y="2024788"/>
            <a:ext cx="3039204" cy="132070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4948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ar-SA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n-ea"/>
                <a:cs typeface="Al Moharib Anbopi Ibrahim ." pitchFamily="2" charset="-78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n-ea"/>
                <a:cs typeface="Al Moharib Anbopi Ibrahim ." pitchFamily="2" charset="-78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n-ea"/>
                <a:cs typeface="Al Moharib Anbopi Ibrahim ." pitchFamily="2" charset="-78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n-ea"/>
                <a:cs typeface="Al Moharib Anbopi Ibrahim ." pitchFamily="2" charset="-78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n-ea"/>
                <a:cs typeface="Al Moharib Anbopi Ibrahim ." pitchFamily="2" charset="-78"/>
              </a:defRPr>
            </a:lvl5pPr>
            <a:lvl6pPr marL="2286000" algn="r" defTabSz="914400" rtl="1" eaLnBrk="1" latinLnBrk="0" hangingPunct="1">
              <a:defRPr sz="4400" kern="1200">
                <a:solidFill>
                  <a:schemeClr val="tx1"/>
                </a:solidFill>
                <a:latin typeface="Arial" pitchFamily="34" charset="0"/>
                <a:ea typeface="+mn-ea"/>
                <a:cs typeface="Al Moharib Anbopi Ibrahim ." pitchFamily="2" charset="-78"/>
              </a:defRPr>
            </a:lvl6pPr>
            <a:lvl7pPr marL="2743200" algn="r" defTabSz="914400" rtl="1" eaLnBrk="1" latinLnBrk="0" hangingPunct="1">
              <a:defRPr sz="4400" kern="1200">
                <a:solidFill>
                  <a:schemeClr val="tx1"/>
                </a:solidFill>
                <a:latin typeface="Arial" pitchFamily="34" charset="0"/>
                <a:ea typeface="+mn-ea"/>
                <a:cs typeface="Al Moharib Anbopi Ibrahim ." pitchFamily="2" charset="-78"/>
              </a:defRPr>
            </a:lvl7pPr>
            <a:lvl8pPr marL="3200400" algn="r" defTabSz="914400" rtl="1" eaLnBrk="1" latinLnBrk="0" hangingPunct="1">
              <a:defRPr sz="4400" kern="1200">
                <a:solidFill>
                  <a:schemeClr val="tx1"/>
                </a:solidFill>
                <a:latin typeface="Arial" pitchFamily="34" charset="0"/>
                <a:ea typeface="+mn-ea"/>
                <a:cs typeface="Al Moharib Anbopi Ibrahim ." pitchFamily="2" charset="-78"/>
              </a:defRPr>
            </a:lvl8pPr>
            <a:lvl9pPr marL="3657600" algn="r" defTabSz="914400" rtl="1" eaLnBrk="1" latinLnBrk="0" hangingPunct="1">
              <a:defRPr sz="4400" kern="1200">
                <a:solidFill>
                  <a:schemeClr val="tx1"/>
                </a:solidFill>
                <a:latin typeface="Arial" pitchFamily="34" charset="0"/>
                <a:ea typeface="+mn-ea"/>
                <a:cs typeface="Al Moharib Anbopi Ibrahim ." pitchFamily="2" charset="-78"/>
              </a:defRPr>
            </a:lvl9pPr>
          </a:lstStyle>
          <a:p>
            <a:pPr algn="ctr">
              <a:defRPr/>
            </a:pPr>
            <a:r>
              <a:rPr lang="ar-SA" sz="3600" b="1" kern="1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PT Bold Dusky"/>
              </a:rPr>
              <a:t>الخطة التنفيذية </a:t>
            </a:r>
            <a:endParaRPr lang="ar-SA" sz="3600" b="1" kern="10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PT Bold Dusky"/>
            </a:endParaRPr>
          </a:p>
          <a:p>
            <a:pPr algn="ctr">
              <a:defRPr/>
            </a:pPr>
            <a:r>
              <a:rPr lang="ar-SA" sz="3600" b="1" kern="10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PT Bold Dusky"/>
              </a:rPr>
              <a:t>(</a:t>
            </a:r>
            <a:r>
              <a:rPr lang="ar-SA" sz="3600" b="1" kern="1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PT Bold Dusky"/>
              </a:rPr>
              <a:t>الاطار التفصيلي </a:t>
            </a:r>
            <a:r>
              <a:rPr lang="ar-SA" sz="5400" b="1" kern="10" dirty="0">
                <a:ln w="11430"/>
                <a:gradFill>
                  <a:gsLst>
                    <a:gs pos="0">
                      <a:srgbClr val="333399">
                        <a:tint val="70000"/>
                        <a:satMod val="245000"/>
                      </a:srgbClr>
                    </a:gs>
                    <a:gs pos="75000">
                      <a:srgbClr val="33339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33339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PT Bold Dusky"/>
              </a:rPr>
              <a:t>)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5239434" y="4787781"/>
            <a:ext cx="28167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40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المستوى الرابع</a:t>
            </a:r>
          </a:p>
        </p:txBody>
      </p:sp>
      <p:sp>
        <p:nvSpPr>
          <p:cNvPr id="13" name="WordArt 9"/>
          <p:cNvSpPr>
            <a:spLocks noChangeArrowheads="1" noChangeShapeType="1" noTextEdit="1"/>
          </p:cNvSpPr>
          <p:nvPr/>
        </p:nvSpPr>
        <p:spPr bwMode="auto">
          <a:xfrm>
            <a:off x="5400879" y="5493894"/>
            <a:ext cx="2808312" cy="76502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3600" b="1" kern="1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PT Bold Dusky"/>
              </a:rPr>
              <a:t>اعداد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3600" b="1" kern="1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PT Bold Dusky"/>
              </a:rPr>
              <a:t>د. إيمان جابر شومان</a:t>
            </a:r>
          </a:p>
        </p:txBody>
      </p:sp>
      <p:sp>
        <p:nvSpPr>
          <p:cNvPr id="10" name="WordArt 9"/>
          <p:cNvSpPr>
            <a:spLocks noChangeArrowheads="1" noChangeShapeType="1" noTextEdit="1"/>
          </p:cNvSpPr>
          <p:nvPr/>
        </p:nvSpPr>
        <p:spPr bwMode="auto">
          <a:xfrm>
            <a:off x="206985" y="1124744"/>
            <a:ext cx="4032448" cy="105893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fromWordArt="1">
            <a:prstTxWarp prst="textWave2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36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50" endPos="85000" dist="29997" dir="5400000" sy="-100000" algn="bl" rotWithShape="0"/>
                </a:effectLst>
                <a:cs typeface="PT Bold Dusky"/>
              </a:rPr>
              <a:t>قسم علم الاجتماع والخدمة الاجتماعية</a:t>
            </a:r>
            <a:endParaRPr lang="ar-SA" sz="3600" kern="1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50" endPos="85000" dist="29997" dir="5400000" sy="-100000" algn="bl" rotWithShape="0"/>
              </a:effectLst>
              <a:cs typeface="PT Bold Dusky"/>
            </a:endParaRPr>
          </a:p>
        </p:txBody>
      </p:sp>
    </p:spTree>
    <p:extLst>
      <p:ext uri="{BB962C8B-B14F-4D97-AF65-F5344CB8AC3E}">
        <p14:creationId xmlns:p14="http://schemas.microsoft.com/office/powerpoint/2010/main" val="407097358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2" grpId="0"/>
      <p:bldP spid="13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4716016" y="908720"/>
            <a:ext cx="3627088" cy="3672408"/>
          </a:xfrm>
          <a:prstGeom prst="rect">
            <a:avLst/>
          </a:prstGeom>
        </p:spPr>
        <p:txBody>
          <a:bodyPr wrap="none">
            <a:prstTxWarp prst="textPlain">
              <a:avLst>
                <a:gd name="adj" fmla="val 50332"/>
              </a:avLst>
            </a:prstTxWarp>
            <a:spAutoFit/>
            <a:scene3d>
              <a:camera prst="perspectiveRelaxedModerately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66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أولا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66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أهداف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66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المقرر</a:t>
            </a:r>
            <a:endParaRPr lang="ar-SA" sz="6600" b="1" dirty="0">
              <a:ln w="1905"/>
              <a:solidFill>
                <a:srgbClr val="C0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13320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1331640" y="260648"/>
            <a:ext cx="7658251" cy="59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4400" b="1" cap="all" dirty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cs typeface="AGA Aladdin Regular" pitchFamily="2" charset="-78"/>
              </a:rPr>
              <a:t>يهدف هذا المقرر الى أن يكون الطالب قادراً على:</a:t>
            </a:r>
          </a:p>
          <a:p>
            <a:pPr marL="457200" indent="-457200"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ar-SA" sz="3200" b="1" cap="all" dirty="0" smtClean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GA Aladdin Regular" pitchFamily="2" charset="-78"/>
              </a:rPr>
              <a:t>التعرف </a:t>
            </a:r>
            <a:r>
              <a:rPr lang="ar-SA" sz="3200" b="1" cap="all" dirty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GA Aladdin Regular" pitchFamily="2" charset="-78"/>
              </a:rPr>
              <a:t>على المصطلحات والمفاهيم والقوانين والنظريات الواردة في المقرر.</a:t>
            </a:r>
          </a:p>
          <a:p>
            <a:pPr marL="457200" indent="-457200"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ar-SA" sz="3200" b="1" cap="all" dirty="0" smtClean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GA Aladdin Regular" pitchFamily="2" charset="-78"/>
              </a:rPr>
              <a:t>التمييز </a:t>
            </a:r>
            <a:r>
              <a:rPr lang="ar-SA" sz="3200" b="1" cap="all" dirty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GA Aladdin Regular" pitchFamily="2" charset="-78"/>
              </a:rPr>
              <a:t>بين أنماط الجريمة وأشكالها وعواملها.</a:t>
            </a:r>
          </a:p>
          <a:p>
            <a:pPr marL="457200" indent="-457200"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ar-SA" sz="3200" b="1" cap="all" dirty="0" smtClean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GA Aladdin Regular" pitchFamily="2" charset="-78"/>
              </a:rPr>
              <a:t>معرفة </a:t>
            </a:r>
            <a:r>
              <a:rPr lang="ar-SA" sz="3200" b="1" cap="all" dirty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GA Aladdin Regular" pitchFamily="2" charset="-78"/>
              </a:rPr>
              <a:t>موقف الإسلام من الجريمة وأساليب معالجتها وكيف يمكن أن يقي الإسلام من الانحراف وارتكاب الجرائم .</a:t>
            </a:r>
          </a:p>
          <a:p>
            <a:pPr marL="457200" indent="-457200"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ar-SA" sz="3200" b="1" cap="all" dirty="0" smtClean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GA Aladdin Regular" pitchFamily="2" charset="-78"/>
              </a:rPr>
              <a:t>الربط </a:t>
            </a:r>
            <a:r>
              <a:rPr lang="ar-SA" sz="3200" b="1" cap="all" dirty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GA Aladdin Regular" pitchFamily="2" charset="-78"/>
              </a:rPr>
              <a:t>بين المعلومات التي تم اكتسابها والمهارات الخاصة بالتعامل مع السلوك المنحرف في المجال التطبيقي .</a:t>
            </a:r>
          </a:p>
          <a:p>
            <a:pPr marL="457200" indent="-457200"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ar-SA" sz="3200" b="1" cap="all" dirty="0" smtClean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GA Aladdin Regular" pitchFamily="2" charset="-78"/>
              </a:rPr>
              <a:t>ادراك </a:t>
            </a:r>
            <a:r>
              <a:rPr lang="ar-SA" sz="3200" b="1" cap="all" dirty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GA Aladdin Regular" pitchFamily="2" charset="-78"/>
              </a:rPr>
              <a:t>وفهم سبل وقاية المجتمع من الانحراف والجريمة</a:t>
            </a:r>
          </a:p>
        </p:txBody>
      </p:sp>
    </p:spTree>
    <p:extLst>
      <p:ext uri="{BB962C8B-B14F-4D97-AF65-F5344CB8AC3E}">
        <p14:creationId xmlns:p14="http://schemas.microsoft.com/office/powerpoint/2010/main" val="10094381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4716016" y="908720"/>
            <a:ext cx="3627088" cy="3672408"/>
          </a:xfrm>
          <a:prstGeom prst="rect">
            <a:avLst/>
          </a:prstGeom>
        </p:spPr>
        <p:txBody>
          <a:bodyPr wrap="none">
            <a:prstTxWarp prst="textPlain">
              <a:avLst>
                <a:gd name="adj" fmla="val 50332"/>
              </a:avLst>
            </a:prstTxWarp>
            <a:spAutoFit/>
            <a:scene3d>
              <a:camera prst="perspectiveRelaxedModerately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6600" b="1" dirty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ثانيا </a:t>
            </a:r>
            <a:r>
              <a:rPr lang="ar-SA" sz="66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66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 </a:t>
            </a:r>
            <a:r>
              <a:rPr lang="ar-SA" sz="6600" b="1" dirty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الجدول </a:t>
            </a:r>
            <a:r>
              <a:rPr lang="ar-SA" sz="66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الزمني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66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 </a:t>
            </a:r>
            <a:r>
              <a:rPr lang="ar-SA" sz="6600" b="1" dirty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المتوقع تنفيذه</a:t>
            </a: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5428006"/>
            <a:ext cx="1813544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4568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538381"/>
              </p:ext>
            </p:extLst>
          </p:nvPr>
        </p:nvGraphicFramePr>
        <p:xfrm>
          <a:off x="179512" y="188640"/>
          <a:ext cx="8713787" cy="6486525"/>
        </p:xfrm>
        <a:graphic>
          <a:graphicData uri="http://schemas.openxmlformats.org/drawingml/2006/table">
            <a:tbl>
              <a:tblPr rtl="1">
                <a:tableStyleId>{284E427A-3D55-4303-BF80-6455036E1DE7}</a:tableStyleId>
              </a:tblPr>
              <a:tblGrid>
                <a:gridCol w="1283689"/>
                <a:gridCol w="3797988"/>
                <a:gridCol w="1331504"/>
                <a:gridCol w="2300606"/>
              </a:tblGrid>
              <a:tr h="94492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الأسبوع والتاريخ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الموضوع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الصفحات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رقم الفصل / اسم الكتاب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6" marB="45716" horzOverflow="overflow"/>
                </a:tc>
              </a:tr>
              <a:tr h="31274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الأول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04/05</a:t>
                      </a:r>
                      <a:endParaRPr kumimoji="0" lang="ar-SA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ar-SA" sz="2000" b="1" dirty="0" smtClean="0">
                          <a:solidFill>
                            <a:srgbClr val="C00000"/>
                          </a:solidFill>
                          <a:effectLst/>
                        </a:rPr>
                        <a:t>الموضوع الأول : مفهوم علم الاجتماع الجنائي والمفاهيم المرتبطة به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lang="ar-SA" sz="2000" dirty="0" smtClean="0">
                          <a:effectLst/>
                        </a:rPr>
                        <a:t>مناقشة الخطة التنفيذية ومحتويات المقرر بصفة عامة وعرضها على البلاك بورد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lang="ar-SA" sz="2000" dirty="0" smtClean="0">
                          <a:effectLst/>
                        </a:rPr>
                        <a:t> تعريف علم الاجتماع الجنائي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lang="ar-SA" sz="2000" dirty="0" smtClean="0">
                          <a:effectLst/>
                        </a:rPr>
                        <a:t>صلة علم الاجتماع الجنائي بالعلوم الاجتماعية الأخرى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lang="ar-SA" sz="2000" dirty="0" smtClean="0">
                          <a:effectLst/>
                        </a:rPr>
                        <a:t>تعريف   الانحراف الاجتماعي والمفاهيم المرتبطة به</a:t>
                      </a:r>
                      <a:endParaRPr lang="ar-SA" sz="1800" b="1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  <a:cs typeface="AL-Mohanad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endParaRPr lang="ar-SA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lang="ar-SA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ar-S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 6: 24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lang="ar-SA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lang="ar-SA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lang="ar-SA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ar-S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 29: 31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lang="ar-SA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800" u="sng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u="sng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الفصل الأول 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u="sng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علم الاجتماع الجنائي ، د. السيد شتا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u="sng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فصل المقدمة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علم الاجتماع الجنائي ،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د. ابراهيم الطخيس </a:t>
                      </a:r>
                    </a:p>
                  </a:txBody>
                  <a:tcPr marT="45716" marB="45716" horzOverflow="overflow"/>
                </a:tc>
              </a:tr>
              <a:tr h="241415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الثاني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04/12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ar-SA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الموضوع الثاني : مفهوم الجريمة والمجرم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ar-SA" sz="1800" b="1" u="sng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AL-Mohanad"/>
                        </a:rPr>
                        <a:t>أولا : تعريف الجريمة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AL-Mohanad"/>
                        </a:rPr>
                        <a:t>تعريف الجريمة في الشريعة الاسلامية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AL-Mohanad"/>
                        </a:rPr>
                        <a:t>التعريف الاجتماعي للجريمة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AL-Mohanad"/>
                        </a:rPr>
                        <a:t>الجريمة في قانون العقوبات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ar-SA" sz="1800" b="1" u="sng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AL-Mohanad"/>
                        </a:rPr>
                        <a:t>ثانيا : المجرم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AL-Mohanad"/>
                        </a:rPr>
                        <a:t>المجرم في قانون العقوبات</a:t>
                      </a: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3200" u="none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3200" u="none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ص 37 : 47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800" u="sng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u="sng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الباب الثاني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علم الاجتماع الجنائي ، د. ابراهيم الطخيس</a:t>
                      </a:r>
                    </a:p>
                  </a:txBody>
                  <a:tcPr marT="45716" marB="45716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5336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266033"/>
              </p:ext>
            </p:extLst>
          </p:nvPr>
        </p:nvGraphicFramePr>
        <p:xfrm>
          <a:off x="250826" y="333375"/>
          <a:ext cx="8713787" cy="6321450"/>
        </p:xfrm>
        <a:graphic>
          <a:graphicData uri="http://schemas.openxmlformats.org/drawingml/2006/table">
            <a:tbl>
              <a:tblPr rtl="1">
                <a:tableStyleId>{284E427A-3D55-4303-BF80-6455036E1DE7}</a:tableStyleId>
              </a:tblPr>
              <a:tblGrid>
                <a:gridCol w="1283689"/>
                <a:gridCol w="4088706"/>
                <a:gridCol w="1608966"/>
                <a:gridCol w="1732426"/>
              </a:tblGrid>
              <a:tr h="944837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sng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الأسبوع والتاريخ</a:t>
                      </a:r>
                      <a:endParaRPr kumimoji="0" lang="en-US" sz="2800" u="sng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sng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الموضوع</a:t>
                      </a:r>
                      <a:endParaRPr kumimoji="0" lang="en-US" sz="2800" u="sng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sng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الصفحات</a:t>
                      </a:r>
                      <a:endParaRPr kumimoji="0" lang="en-US" sz="2800" u="sng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sng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رقم الفصل / اسم الكتاب</a:t>
                      </a:r>
                      <a:endParaRPr kumimoji="0" lang="en-US" sz="2800" u="sng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3" marB="45703" horzOverflow="overflow"/>
                </a:tc>
              </a:tr>
              <a:tr h="193475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الثالث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04/19</a:t>
                      </a:r>
                      <a:endParaRPr kumimoji="0" lang="ar-SA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الموضوع الثالث : تنميط الأفعال الاجرامية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تنميط الأفعال الانحرافية والمجرمين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اتجاهات تصنيف المجرمين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تنميط الأفعال الانحرافية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ص 68 : 77</a:t>
                      </a:r>
                    </a:p>
                  </a:txBody>
                  <a:tcPr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الفصل الرابع 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علم الاجتماع الجنائي ،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د. السيد شتا</a:t>
                      </a:r>
                    </a:p>
                  </a:txBody>
                  <a:tcPr marT="45713" marB="45713" horzOverflow="overflow"/>
                </a:tc>
              </a:tr>
              <a:tr h="254808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الرابع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04/26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الموضوع الرابع : التفسير العلمي للظاهرة الانحرافية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التفسيرات الجزئية للجريمة والانحراف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العوامل البيولوجية والنفسية في تفسير الانحراف والجريمة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التفسيرات الاجتماعية للانحراف والجريمة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ar-SA" sz="3200" dirty="0" smtClean="0">
                        <a:effectLst/>
                        <a:latin typeface="+mn-lt"/>
                        <a:ea typeface="Calibri"/>
                        <a:cs typeface="AL-Mohanad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ar-SA" sz="3200" dirty="0" smtClean="0">
                        <a:effectLst/>
                        <a:latin typeface="+mn-lt"/>
                        <a:ea typeface="Calibri"/>
                        <a:cs typeface="AL-Mohanad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ص 84 : 95</a:t>
                      </a:r>
                      <a:endParaRPr kumimoji="0" lang="ar-SA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ar-SA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uLnTx/>
                        <a:uFillTx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ar-SA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uLnTx/>
                        <a:uFillTx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الفصل الخامس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علم الاجتماع الجنائي ،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 د. السيد شتا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3" marB="45713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26597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88406"/>
              </p:ext>
            </p:extLst>
          </p:nvPr>
        </p:nvGraphicFramePr>
        <p:xfrm>
          <a:off x="250826" y="269875"/>
          <a:ext cx="8713787" cy="6498951"/>
        </p:xfrm>
        <a:graphic>
          <a:graphicData uri="http://schemas.openxmlformats.org/drawingml/2006/table">
            <a:tbl>
              <a:tblPr rtl="1">
                <a:tableStyleId>{284E427A-3D55-4303-BF80-6455036E1DE7}</a:tableStyleId>
              </a:tblPr>
              <a:tblGrid>
                <a:gridCol w="1283689"/>
                <a:gridCol w="3596063"/>
                <a:gridCol w="1648849"/>
                <a:gridCol w="2185186"/>
              </a:tblGrid>
              <a:tr h="944852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الأسبوع والتاريخ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الموضوع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الصفحات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رقم الفصل / اسم الكتاب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3" marB="45703" horzOverflow="overflow"/>
                </a:tc>
              </a:tr>
              <a:tr h="2646321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الخامس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05/03</a:t>
                      </a:r>
                      <a:endParaRPr kumimoji="0" lang="ar-SA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</a:t>
                      </a: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لموضوع الخامس : النظريات الاجتماعية الأساسية في سبب الجريمة 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المدرسة التقليدية 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المدرسة الجغرافية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المدرسة الاجتماعية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ص 67 : 102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الباب الرابع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علم الاجتماع الجنائي ،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د. ابراهيم الطخيس</a:t>
                      </a:r>
                    </a:p>
                  </a:txBody>
                  <a:tcPr marT="45713" marB="45713" horzOverflow="overflow"/>
                </a:tc>
              </a:tr>
              <a:tr h="2468861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السادس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05/10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الموضوع السادس : العمليات الاجتماعية والجريمة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عدم التنظيم الاجتماعي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التغير الاجتماعي والصراع الثقافي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حركة السكان والسلوك الإجرامي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ص 103 : 112</a:t>
                      </a:r>
                      <a:endParaRPr kumimoji="0" lang="en-US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uLnTx/>
                        <a:uFillTx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الباب الرابع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علم الاجتماع الجنائي ،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د. ابراهيم الطخيس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3" marB="45713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13253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204364"/>
              </p:ext>
            </p:extLst>
          </p:nvPr>
        </p:nvGraphicFramePr>
        <p:xfrm>
          <a:off x="250826" y="333375"/>
          <a:ext cx="8713787" cy="6052966"/>
        </p:xfrm>
        <a:graphic>
          <a:graphicData uri="http://schemas.openxmlformats.org/drawingml/2006/table">
            <a:tbl>
              <a:tblPr rtl="1">
                <a:tableStyleId>{284E427A-3D55-4303-BF80-6455036E1DE7}</a:tableStyleId>
              </a:tblPr>
              <a:tblGrid>
                <a:gridCol w="1283689"/>
                <a:gridCol w="3596063"/>
                <a:gridCol w="1706907"/>
                <a:gridCol w="2127128"/>
              </a:tblGrid>
              <a:tr h="944757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الأسبوع والتاريخ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الموضوع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الصفحات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رقم الفصل / اسم الكتاب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horzOverflow="overflow"/>
                </a:tc>
              </a:tr>
              <a:tr h="260271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السابع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05/17</a:t>
                      </a:r>
                      <a:endParaRPr kumimoji="0" lang="ar-SA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ar-SA" sz="24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الموضوع السابع : ادمان المسكرات والسلوك الإجرامي</a:t>
                      </a:r>
                      <a:r>
                        <a:rPr lang="ar-SA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lang="ar-SA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أولا : الادمان على المشروبات الروحية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lang="ar-SA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ثانيا : المخدرات والسلوك الإجرامي</a:t>
                      </a:r>
                    </a:p>
                  </a:txBody>
                  <a:tcPr marT="45699" marB="4569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ص 175 : 206</a:t>
                      </a:r>
                      <a:endParaRPr kumimoji="0" lang="en-US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uLnTx/>
                        <a:uFillTx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الباب السادس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علم الاجتماع الجنائي ،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د. ابراهيم الطخيس</a:t>
                      </a:r>
                    </a:p>
                  </a:txBody>
                  <a:tcPr marT="45713" marB="45713" horzOverflow="overflow"/>
                </a:tc>
              </a:tr>
              <a:tr h="185232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الثامن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05/24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الموضوع الثامن: انحراف الأحداث 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أولا: انحراف الأحداث والأسرة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ثانيا: انحراف الأحداث والنظام الاقتصادي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ثالثا : انحراف الأحداث والنظام الديني</a:t>
                      </a:r>
                    </a:p>
                  </a:txBody>
                  <a:tcPr marT="45699" marB="4569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ص 211 : 223</a:t>
                      </a:r>
                      <a:endParaRPr kumimoji="0" lang="en-US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uLnTx/>
                        <a:uFillTx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الباب السابع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علم الاجتماع الجنائي ،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د. ابراهيم الطخيس</a:t>
                      </a:r>
                    </a:p>
                  </a:txBody>
                  <a:tcPr marT="45713" marB="45713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85622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531841"/>
              </p:ext>
            </p:extLst>
          </p:nvPr>
        </p:nvGraphicFramePr>
        <p:xfrm>
          <a:off x="250826" y="129590"/>
          <a:ext cx="8713787" cy="6467763"/>
        </p:xfrm>
        <a:graphic>
          <a:graphicData uri="http://schemas.openxmlformats.org/drawingml/2006/table">
            <a:tbl>
              <a:tblPr rtl="1">
                <a:tableStyleId>{284E427A-3D55-4303-BF80-6455036E1DE7}</a:tableStyleId>
              </a:tblPr>
              <a:tblGrid>
                <a:gridCol w="1283689"/>
                <a:gridCol w="3596063"/>
                <a:gridCol w="1648849"/>
                <a:gridCol w="2185186"/>
              </a:tblGrid>
              <a:tr h="944861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الأسبوع والتاريخ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4" marB="4570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الموضوع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4" marB="4570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الصفحات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4" marB="4570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رقم الفصل / اسم الكتاب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4" marB="45704" horzOverflow="overflow"/>
                </a:tc>
              </a:tr>
              <a:tr h="265176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التاسع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06/09</a:t>
                      </a:r>
                      <a:endParaRPr kumimoji="0" lang="ar-SA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4" marB="45704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تابع الموضوع الثامن: انحراف الأحداث 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رابعا : انحراف الأحداث والنظام التربوي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خامسا: انحراف الأحداث ووسائل الاعلام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سادسا: انحراف الاحداث في المملكة العربية السعودية</a:t>
                      </a:r>
                    </a:p>
                  </a:txBody>
                  <a:tcPr marT="45699" marB="4569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ص 223 : 244</a:t>
                      </a:r>
                      <a:endParaRPr kumimoji="0" lang="en-US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uLnTx/>
                        <a:uFillTx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الباب السابع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علم الاجتماع الجنائي ،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د. ابراهيم الطخيس</a:t>
                      </a:r>
                    </a:p>
                  </a:txBody>
                  <a:tcPr marT="45713" marB="45713" horzOverflow="overflow"/>
                </a:tc>
              </a:tr>
              <a:tr h="2082182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العاشر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06/16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4" marB="45704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ar-SA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الموضوع التاسع : الجرائم المعلوماتية</a:t>
                      </a:r>
                    </a:p>
                    <a:p>
                      <a:pPr marL="342900" indent="-342900" rtl="1">
                        <a:buFont typeface="Wingdings" panose="05000000000000000000" pitchFamily="2" charset="2"/>
                        <a:buChar char="v"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أولا: تعريف الجرائم المعلوماتية</a:t>
                      </a:r>
                    </a:p>
                    <a:p>
                      <a:pPr marL="342900" indent="-342900" rtl="1">
                        <a:buFont typeface="Wingdings" panose="05000000000000000000" pitchFamily="2" charset="2"/>
                        <a:buChar char="v"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ثانيا: طبيعة جرائم المعلوماتية وخصائصها</a:t>
                      </a:r>
                    </a:p>
                    <a:p>
                      <a:pPr marL="0" indent="0" rtl="1">
                        <a:buFont typeface="Wingdings" panose="05000000000000000000" pitchFamily="2" charset="2"/>
                        <a:buNone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4" marB="4570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ص 131 : 142</a:t>
                      </a:r>
                      <a:endParaRPr kumimoji="0" lang="en-US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uLnTx/>
                        <a:uFillTx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الفصل الخامس الانحراف والجريمة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د. منال محمد عباس</a:t>
                      </a:r>
                    </a:p>
                  </a:txBody>
                  <a:tcPr marT="45713" marB="45713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46554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83713"/>
              </p:ext>
            </p:extLst>
          </p:nvPr>
        </p:nvGraphicFramePr>
        <p:xfrm>
          <a:off x="250826" y="333375"/>
          <a:ext cx="8713787" cy="6156848"/>
        </p:xfrm>
        <a:graphic>
          <a:graphicData uri="http://schemas.openxmlformats.org/drawingml/2006/table">
            <a:tbl>
              <a:tblPr rtl="1">
                <a:tableStyleId>{284E427A-3D55-4303-BF80-6455036E1DE7}</a:tableStyleId>
              </a:tblPr>
              <a:tblGrid>
                <a:gridCol w="1283689"/>
                <a:gridCol w="3596063"/>
                <a:gridCol w="1648849"/>
                <a:gridCol w="2185186"/>
              </a:tblGrid>
              <a:tr h="94478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الأسبوع والتاريخ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الموضوع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الصفحات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رقم الفصل / اسم الكتاب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horzOverflow="overflow"/>
                </a:tc>
              </a:tr>
              <a:tr h="215078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الحادي عشر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06/23</a:t>
                      </a:r>
                      <a:endParaRPr kumimoji="0" lang="ar-SA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ar-SA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الموضوع التاسع : الجرائم المعلوماتية</a:t>
                      </a:r>
                    </a:p>
                    <a:p>
                      <a:pPr marL="342900" indent="-342900" rtl="1">
                        <a:buFont typeface="Wingdings" panose="05000000000000000000" pitchFamily="2" charset="2"/>
                        <a:buChar char="v"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أولا: تعريف الجرائم المعلوماتية</a:t>
                      </a:r>
                    </a:p>
                    <a:p>
                      <a:pPr marL="342900" indent="-342900" rtl="1">
                        <a:buFont typeface="Wingdings" panose="05000000000000000000" pitchFamily="2" charset="2"/>
                        <a:buChar char="v"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ثانيا: طبيعة جرائم المعلوماتية وخصائصها</a:t>
                      </a:r>
                    </a:p>
                    <a:p>
                      <a:pPr marL="0" indent="0" rtl="1">
                        <a:buFont typeface="Wingdings" panose="05000000000000000000" pitchFamily="2" charset="2"/>
                        <a:buNone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4" marB="4570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ص 157 : 174</a:t>
                      </a:r>
                      <a:endParaRPr kumimoji="0" lang="en-US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uLnTx/>
                        <a:uFillTx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الفصل السادس الانحراف والجريمة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د. منال محمد عباس</a:t>
                      </a:r>
                    </a:p>
                  </a:txBody>
                  <a:tcPr marT="45713" marB="45713" horzOverflow="overflow"/>
                </a:tc>
              </a:tr>
              <a:tr h="254794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الثاني عشر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06/30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ar-SA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الموضوع العاشر : أهمية التشريع الإسلامي في ضبط السلوك</a:t>
                      </a:r>
                    </a:p>
                    <a:p>
                      <a:pPr marL="342900" indent="-342900" rtl="1">
                        <a:buFont typeface="Wingdings" panose="05000000000000000000" pitchFamily="2" charset="2"/>
                        <a:buChar char="v"/>
                      </a:pPr>
                      <a:r>
                        <a:rPr lang="ar-SA" sz="24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دعوة الدين الإسلامي الى التحلي بالأخلاق الحميدة</a:t>
                      </a:r>
                    </a:p>
                    <a:p>
                      <a:pPr marL="342900" indent="-342900" rtl="1">
                        <a:buFont typeface="Wingdings" panose="05000000000000000000" pitchFamily="2" charset="2"/>
                        <a:buChar char="v"/>
                      </a:pPr>
                      <a:r>
                        <a:rPr lang="ar-SA" sz="24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أثر الأخلاق في تربية الفرد</a:t>
                      </a:r>
                    </a:p>
                    <a:p>
                      <a:pPr marL="342900" indent="-342900" rtl="1">
                        <a:buFont typeface="Wingdings" panose="05000000000000000000" pitchFamily="2" charset="2"/>
                        <a:buChar char="v"/>
                      </a:pPr>
                      <a:r>
                        <a:rPr lang="ar-SA" sz="24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محاسبة النفس وتهذيبها</a:t>
                      </a:r>
                    </a:p>
                    <a:p>
                      <a:pPr marL="342900" indent="-342900" rtl="1">
                        <a:buFont typeface="Wingdings" panose="05000000000000000000" pitchFamily="2" charset="2"/>
                        <a:buChar char="v"/>
                      </a:pPr>
                      <a:r>
                        <a:rPr lang="ar-SA" sz="24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العدل</a:t>
                      </a:r>
                    </a:p>
                    <a:p>
                      <a:pPr rtl="1"/>
                      <a:endParaRPr lang="en-US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0" marB="4570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ص117 : 128</a:t>
                      </a:r>
                      <a:endParaRPr kumimoji="0" lang="en-US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الباب الخامس</a:t>
                      </a:r>
                      <a:endParaRPr kumimoji="0" lang="en-US" sz="2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علم الاجتماع الجنائي ، د. ابراهيم الطخيس</a:t>
                      </a:r>
                      <a:endParaRPr kumimoji="0" lang="en-US" sz="2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5341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003309"/>
              </p:ext>
            </p:extLst>
          </p:nvPr>
        </p:nvGraphicFramePr>
        <p:xfrm>
          <a:off x="250826" y="293688"/>
          <a:ext cx="8713787" cy="6315172"/>
        </p:xfrm>
        <a:graphic>
          <a:graphicData uri="http://schemas.openxmlformats.org/drawingml/2006/table">
            <a:tbl>
              <a:tblPr rtl="1">
                <a:tableStyleId>{284E427A-3D55-4303-BF80-6455036E1DE7}</a:tableStyleId>
              </a:tblPr>
              <a:tblGrid>
                <a:gridCol w="1283689"/>
                <a:gridCol w="3596063"/>
                <a:gridCol w="1868255"/>
                <a:gridCol w="1965780"/>
              </a:tblGrid>
              <a:tr h="94472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الأسبوع والتاريخ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5" marB="4568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الموضوع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5" marB="4568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الصفحات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5" marB="4568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رقم الفصل / اسم الكتاب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5" marB="45685" horzOverflow="overflow"/>
                </a:tc>
              </a:tr>
              <a:tr h="183025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الثالث عشر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07/07</a:t>
                      </a:r>
                      <a:endParaRPr kumimoji="0" lang="ar-SA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5" marB="45685" horzOverflow="overflow"/>
                </a:tc>
                <a:tc>
                  <a:txBody>
                    <a:bodyPr/>
                    <a:lstStyle/>
                    <a:p>
                      <a:r>
                        <a:rPr lang="ar-SA" sz="2400" b="1" dirty="0" smtClean="0">
                          <a:solidFill>
                            <a:srgbClr val="C00000"/>
                          </a:solidFill>
                        </a:rPr>
                        <a:t>الموضوع الحادي عشر : الوقاية من الجريمة ومكافحتها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v"/>
                      </a:pPr>
                      <a:r>
                        <a:rPr lang="ar-SA" sz="2400" dirty="0" smtClean="0"/>
                        <a:t>دور المجتمع في منع الجريمة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v"/>
                      </a:pPr>
                      <a:r>
                        <a:rPr lang="ar-SA" sz="2400" dirty="0" smtClean="0"/>
                        <a:t>الوقاية من الجريمة بعد وقوعها</a:t>
                      </a:r>
                    </a:p>
                    <a:p>
                      <a:endParaRPr lang="ar-SA" dirty="0"/>
                    </a:p>
                  </a:txBody>
                  <a:tcPr marT="45685" marB="4568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ص 248 : 263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5" marB="4568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الباب الثامن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علم الاجتماع الجنائي ،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د. ابراهيم الطخيس</a:t>
                      </a:r>
                    </a:p>
                  </a:txBody>
                  <a:tcPr marT="45685" marB="45685" horzOverflow="overflow"/>
                </a:tc>
              </a:tr>
              <a:tr h="165177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الرابع عشر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07/07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800" u="sng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مراجعة عامة على المقرر</a:t>
                      </a:r>
                      <a:endParaRPr kumimoji="0" lang="ar-SA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3200" u="none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-----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32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-------</a:t>
                      </a:r>
                      <a:endParaRPr kumimoji="0" lang="en-US" sz="32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684" marB="45684" horzOverflow="overflow"/>
                </a:tc>
              </a:tr>
              <a:tr h="165177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الخامس عشر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07/14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مراجعة عامة والإجابة على استفسارات الطلاب</a:t>
                      </a:r>
                      <a:endParaRPr kumimoji="0" lang="ar-SA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3200" u="none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-----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32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------</a:t>
                      </a:r>
                      <a:endParaRPr kumimoji="0" lang="en-US" sz="32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684" marB="45684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03848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4681782" y="987872"/>
            <a:ext cx="3627088" cy="3240360"/>
          </a:xfrm>
          <a:prstGeom prst="rect">
            <a:avLst/>
          </a:prstGeom>
        </p:spPr>
        <p:txBody>
          <a:bodyPr wrap="none">
            <a:prstTxWarp prst="textPlain">
              <a:avLst>
                <a:gd name="adj" fmla="val 50332"/>
              </a:avLst>
            </a:prstTxWarp>
            <a:spAutoFit/>
            <a:scene3d>
              <a:camera prst="perspectiveRelaxedModerately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6600" b="1" dirty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ثالثا : </a:t>
            </a:r>
            <a:endParaRPr lang="ar-SA" sz="6600" b="1" dirty="0" smtClean="0">
              <a:ln w="1905"/>
              <a:solidFill>
                <a:srgbClr val="C0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66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نموذج </a:t>
            </a:r>
            <a:r>
              <a:rPr lang="ar-SA" sz="6600" b="1" dirty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توزيع </a:t>
            </a:r>
            <a:endParaRPr lang="ar-SA" sz="6600" b="1" dirty="0" smtClean="0">
              <a:ln w="1905"/>
              <a:solidFill>
                <a:srgbClr val="C0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66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درجات </a:t>
            </a:r>
            <a:r>
              <a:rPr lang="ar-SA" sz="6600" b="1" dirty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المادة العلمية</a:t>
            </a: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941168"/>
            <a:ext cx="2966839" cy="1700808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043" y="3917060"/>
            <a:ext cx="1047750" cy="1047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32657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296269"/>
              </p:ext>
            </p:extLst>
          </p:nvPr>
        </p:nvGraphicFramePr>
        <p:xfrm>
          <a:off x="193675" y="260350"/>
          <a:ext cx="8764588" cy="1447801"/>
        </p:xfrm>
        <a:graphic>
          <a:graphicData uri="http://schemas.openxmlformats.org/drawingml/2006/table">
            <a:tbl>
              <a:tblPr rtl="1">
                <a:tableStyleId>{D7AC3CCA-C797-4891-BE02-D94E43425B78}</a:tableStyleId>
              </a:tblPr>
              <a:tblGrid>
                <a:gridCol w="2383634"/>
                <a:gridCol w="1106462"/>
                <a:gridCol w="1589867"/>
                <a:gridCol w="1354076"/>
                <a:gridCol w="2330549"/>
              </a:tblGrid>
              <a:tr h="497374">
                <a:tc gridSpan="5">
                  <a:txBody>
                    <a:bodyPr/>
                    <a:lstStyle/>
                    <a:p>
                      <a:pPr algn="ctr" rtl="1" fontAlgn="ctr"/>
                      <a:r>
                        <a:rPr lang="ar-SA" sz="32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نموذج توزيع درجات المادة العلمية لطلاب التعليم عن بعد</a:t>
                      </a:r>
                      <a:endParaRPr lang="ar-SA" sz="3200" b="1" i="0" u="none" strike="noStrike" dirty="0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3" marR="9523" marT="9532" marB="0" anchor="ctr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1711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800" b="1" u="none" strike="noStrike" dirty="0">
                          <a:effectLst/>
                        </a:rPr>
                        <a:t>القسم الذى يتبعه استاذ المادة </a:t>
                      </a:r>
                      <a:endParaRPr lang="ar-SA" sz="1800" b="1" i="0" u="none" strike="noStrike" dirty="0">
                        <a:solidFill>
                          <a:srgbClr val="000000"/>
                        </a:solidFill>
                        <a:effectLst/>
                        <a:latin typeface="Andalus"/>
                      </a:endParaRPr>
                    </a:p>
                  </a:txBody>
                  <a:tcPr marL="9523" marR="9523" marT="9532" marB="0" anchor="ctr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r" rtl="1" fontAlgn="ctr"/>
                      <a:r>
                        <a:rPr lang="ar-SA" sz="1800" b="1" u="none" strike="noStrike" dirty="0" smtClean="0">
                          <a:effectLst/>
                        </a:rPr>
                        <a:t> علم </a:t>
                      </a:r>
                      <a:r>
                        <a:rPr lang="ar-SA" sz="1800" b="1" u="none" strike="noStrike" dirty="0">
                          <a:effectLst/>
                        </a:rPr>
                        <a:t>الاجتماع والخدمة الاجتماعية</a:t>
                      </a:r>
                      <a:endParaRPr lang="ar-SA" sz="1800" b="1" i="0" u="none" strike="noStrike" dirty="0">
                        <a:solidFill>
                          <a:srgbClr val="0D0D0D"/>
                        </a:solidFill>
                        <a:effectLst/>
                        <a:latin typeface="Arial"/>
                      </a:endParaRPr>
                    </a:p>
                  </a:txBody>
                  <a:tcPr marL="9523" marR="9523" marT="9532" marB="0" anchor="ctr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2000" b="1" u="none" strike="noStrike" dirty="0" smtClean="0">
                          <a:effectLst/>
                        </a:rPr>
                        <a:t> اسم </a:t>
                      </a:r>
                      <a:r>
                        <a:rPr lang="ar-SA" sz="2000" b="1" u="none" strike="noStrike" dirty="0">
                          <a:effectLst/>
                        </a:rPr>
                        <a:t>المقرر : </a:t>
                      </a:r>
                      <a:endParaRPr lang="ar-SA" sz="2000" b="1" i="0" u="none" strike="noStrike" dirty="0">
                        <a:solidFill>
                          <a:srgbClr val="0D0D0D"/>
                        </a:solidFill>
                        <a:effectLst/>
                        <a:latin typeface="Andalus"/>
                      </a:endParaRPr>
                    </a:p>
                  </a:txBody>
                  <a:tcPr marL="9523" marR="9523" marT="9532" marB="0" anchor="ctr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1800" b="1" u="none" strike="noStrike" dirty="0" smtClean="0">
                          <a:effectLst/>
                        </a:rPr>
                        <a:t>الانحراف الاجتماعي والجريمة</a:t>
                      </a:r>
                      <a:endParaRPr lang="ar-SA" sz="1800" b="1" i="0" u="none" strike="noStrike" dirty="0">
                        <a:solidFill>
                          <a:srgbClr val="0D0D0D"/>
                        </a:solidFill>
                        <a:effectLst/>
                        <a:latin typeface="Arial"/>
                      </a:endParaRPr>
                    </a:p>
                  </a:txBody>
                  <a:tcPr marL="9523" marR="9523" marT="9532" marB="0" anchor="ctr">
                    <a:blipFill>
                      <a:blip r:embed="rId5"/>
                      <a:tile tx="0" ty="0" sx="100000" sy="100000" flip="none" algn="tl"/>
                    </a:blipFill>
                  </a:tcPr>
                </a:tc>
              </a:tr>
              <a:tr h="316207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2000" b="1" u="none" strike="noStrike" dirty="0">
                          <a:effectLst/>
                        </a:rPr>
                        <a:t>استاذ المادة :</a:t>
                      </a:r>
                      <a:endParaRPr lang="ar-SA" sz="2000" b="1" i="0" u="none" strike="noStrike" dirty="0">
                        <a:solidFill>
                          <a:srgbClr val="000000"/>
                        </a:solidFill>
                        <a:effectLst/>
                        <a:latin typeface="Andalus"/>
                      </a:endParaRPr>
                    </a:p>
                  </a:txBody>
                  <a:tcPr marL="9523" marR="9523" marT="9532" marB="0" anchor="ctr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r" rtl="1" fontAlgn="ctr"/>
                      <a:r>
                        <a:rPr lang="ar-SA" sz="1600" b="1" u="none" strike="noStrike" dirty="0" smtClean="0">
                          <a:effectLst/>
                        </a:rPr>
                        <a:t> إيمـــــــــان </a:t>
                      </a:r>
                      <a:r>
                        <a:rPr lang="ar-SA" sz="1600" b="1" u="none" strike="noStrike" dirty="0">
                          <a:effectLst/>
                        </a:rPr>
                        <a:t>جـــابـــر شــــومان</a:t>
                      </a:r>
                      <a:endParaRPr lang="ar-SA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3" marR="9523" marT="9532" marB="0" anchor="ctr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2000" b="1" u="none" strike="noStrike" dirty="0" smtClean="0">
                          <a:effectLst/>
                        </a:rPr>
                        <a:t> رقم </a:t>
                      </a:r>
                      <a:r>
                        <a:rPr lang="ar-SA" sz="2000" b="1" u="none" strike="noStrike" dirty="0">
                          <a:effectLst/>
                        </a:rPr>
                        <a:t>المقرر : </a:t>
                      </a:r>
                      <a:endParaRPr lang="ar-SA" sz="2000" b="1" i="0" u="none" strike="noStrike" dirty="0">
                        <a:solidFill>
                          <a:srgbClr val="0D0D0D"/>
                        </a:solidFill>
                        <a:effectLst/>
                        <a:latin typeface="Andalus"/>
                      </a:endParaRPr>
                    </a:p>
                  </a:txBody>
                  <a:tcPr marL="9523" marR="9523" marT="9532" marB="0" anchor="ctr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1800" b="1" u="none" strike="noStrike" dirty="0" smtClean="0">
                          <a:effectLst/>
                        </a:rPr>
                        <a:t>جمع 6224</a:t>
                      </a:r>
                      <a:endParaRPr lang="ar-SA" sz="1800" b="1" i="0" u="none" strike="noStrike" dirty="0">
                        <a:solidFill>
                          <a:srgbClr val="0D0D0D"/>
                        </a:solidFill>
                        <a:effectLst/>
                        <a:latin typeface="Arial"/>
                      </a:endParaRPr>
                    </a:p>
                  </a:txBody>
                  <a:tcPr marL="9523" marR="9523" marT="9532" marB="0" anchor="ctr">
                    <a:blipFill>
                      <a:blip r:embed="rId5"/>
                      <a:tile tx="0" ty="0" sx="100000" sy="100000" flip="none" algn="tl"/>
                    </a:blipFill>
                  </a:tcPr>
                </a:tc>
              </a:tr>
              <a:tr h="31711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2000" b="1" u="none" strike="noStrike" dirty="0">
                          <a:effectLst/>
                        </a:rPr>
                        <a:t>الفصل </a:t>
                      </a:r>
                      <a:r>
                        <a:rPr lang="ar-SA" sz="2000" b="1" u="none" strike="noStrike" dirty="0" smtClean="0">
                          <a:effectLst/>
                        </a:rPr>
                        <a:t>الدراسي:</a:t>
                      </a:r>
                      <a:endParaRPr lang="ar-SA" sz="2000" b="1" i="0" u="none" strike="noStrike" dirty="0">
                        <a:solidFill>
                          <a:srgbClr val="000000"/>
                        </a:solidFill>
                        <a:effectLst/>
                        <a:latin typeface="Andalus"/>
                      </a:endParaRPr>
                    </a:p>
                  </a:txBody>
                  <a:tcPr marL="9523" marR="9523" marT="9532" marB="0" anchor="ctr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800" b="1" u="none" strike="noStrike" dirty="0" smtClean="0">
                          <a:effectLst/>
                        </a:rPr>
                        <a:t> الثاني</a:t>
                      </a:r>
                      <a:endParaRPr lang="ar-SA" sz="1800" b="1" i="0" u="none" strike="noStrike" dirty="0">
                        <a:solidFill>
                          <a:srgbClr val="0D0D0D"/>
                        </a:solidFill>
                        <a:effectLst/>
                        <a:latin typeface="Arial"/>
                      </a:endParaRPr>
                    </a:p>
                  </a:txBody>
                  <a:tcPr marL="9523" marR="9523" marT="9532" marB="0" anchor="ctr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800" b="1" u="none" strike="noStrike" dirty="0" smtClean="0">
                          <a:effectLst/>
                        </a:rPr>
                        <a:t> المستوى : الرابع</a:t>
                      </a:r>
                      <a:endParaRPr lang="ar-SA" sz="1800" b="1" i="0" u="none" strike="noStrike" dirty="0">
                        <a:solidFill>
                          <a:srgbClr val="0D0D0D"/>
                        </a:solidFill>
                        <a:effectLst/>
                        <a:latin typeface="Andalus"/>
                      </a:endParaRPr>
                    </a:p>
                  </a:txBody>
                  <a:tcPr marL="9523" marR="9523" marT="9532" marB="0" anchor="ctr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800" b="1" u="none" strike="noStrike" dirty="0" smtClean="0">
                          <a:effectLst/>
                        </a:rPr>
                        <a:t> العام الجامعي :</a:t>
                      </a:r>
                      <a:endParaRPr lang="ar-SA" sz="1800" b="1" i="0" u="none" strike="noStrike" dirty="0">
                        <a:solidFill>
                          <a:srgbClr val="0D0D0D"/>
                        </a:solidFill>
                        <a:effectLst/>
                        <a:latin typeface="Andalus"/>
                      </a:endParaRPr>
                    </a:p>
                  </a:txBody>
                  <a:tcPr marL="9523" marR="9523" marT="9532" marB="0" anchor="ctr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1800" b="1" u="none" strike="noStrike" dirty="0" smtClean="0">
                          <a:effectLst/>
                        </a:rPr>
                        <a:t>1436هـــ</a:t>
                      </a:r>
                      <a:endParaRPr lang="ar-SA" sz="1800" b="1" i="0" u="none" strike="noStrike" dirty="0">
                        <a:solidFill>
                          <a:srgbClr val="0D0D0D"/>
                        </a:solidFill>
                        <a:effectLst/>
                        <a:latin typeface="Arial"/>
                      </a:endParaRPr>
                    </a:p>
                  </a:txBody>
                  <a:tcPr marL="9523" marR="9523" marT="9532" marB="0" anchor="ctr">
                    <a:blipFill>
                      <a:blip r:embed="rId5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386644"/>
              </p:ext>
            </p:extLst>
          </p:nvPr>
        </p:nvGraphicFramePr>
        <p:xfrm>
          <a:off x="185208" y="1844824"/>
          <a:ext cx="8783462" cy="4329406"/>
        </p:xfrm>
        <a:graphic>
          <a:graphicData uri="http://schemas.openxmlformats.org/drawingml/2006/table">
            <a:tbl>
              <a:tblPr rtl="1">
                <a:tableStyleId>{616DA210-FB5B-4158-B5E0-FEB733F419BA}</a:tableStyleId>
              </a:tblPr>
              <a:tblGrid>
                <a:gridCol w="739884"/>
                <a:gridCol w="4825131"/>
                <a:gridCol w="856862"/>
                <a:gridCol w="2361585"/>
              </a:tblGrid>
              <a:tr h="745573"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400" u="none" strike="noStrike" dirty="0">
                          <a:effectLst/>
                        </a:rPr>
                        <a:t> </a:t>
                      </a:r>
                      <a:endParaRPr lang="ar-SA" sz="2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3200" u="none" strike="noStrike" dirty="0">
                          <a:effectLst/>
                        </a:rPr>
                        <a:t>عناصر التقييــــــم</a:t>
                      </a:r>
                      <a:endParaRPr lang="ar-SA" sz="32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3200" u="none" strike="noStrike" dirty="0">
                          <a:effectLst/>
                        </a:rPr>
                        <a:t>العدد</a:t>
                      </a:r>
                      <a:endParaRPr lang="ar-SA" sz="3200" b="1" i="1" u="none" strike="noStrike" dirty="0">
                        <a:solidFill>
                          <a:srgbClr val="0D0D0D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3200" u="none" strike="noStrike" dirty="0">
                          <a:effectLst/>
                        </a:rPr>
                        <a:t>الدرجة</a:t>
                      </a:r>
                      <a:endParaRPr lang="ar-SA" sz="3200" b="1" i="1" u="none" strike="noStrike" dirty="0">
                        <a:solidFill>
                          <a:srgbClr val="0D0D0D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</a:tr>
              <a:tr h="633112"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ar-SA" sz="2000" u="none" strike="noStrike" dirty="0">
                          <a:effectLst/>
                        </a:rPr>
                        <a:t>توزيع درجات اعمال السنة</a:t>
                      </a:r>
                      <a:endParaRPr lang="ar-S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vert="vert270" anchor="ctr"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2400" u="none" strike="noStrike" dirty="0">
                          <a:effectLst/>
                        </a:rPr>
                        <a:t> </a:t>
                      </a:r>
                      <a:r>
                        <a:rPr lang="ar-SA" sz="2400" u="none" strike="noStrike" dirty="0" smtClean="0">
                          <a:effectLst/>
                        </a:rPr>
                        <a:t>أ - واجبات</a:t>
                      </a:r>
                      <a:endParaRPr lang="ar-SA" sz="2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800" b="1" u="none" strike="noStrike" dirty="0" smtClean="0">
                          <a:effectLst/>
                        </a:rPr>
                        <a:t>2</a:t>
                      </a:r>
                      <a:endParaRPr lang="ar-SA" sz="2800" b="1" i="0" u="none" strike="noStrike" dirty="0">
                        <a:solidFill>
                          <a:srgbClr val="0D0D0D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800" b="1" u="none" strike="noStrike" dirty="0" smtClean="0">
                          <a:effectLst/>
                        </a:rPr>
                        <a:t>15</a:t>
                      </a:r>
                      <a:endParaRPr lang="ar-SA" sz="2800" b="1" i="0" u="none" strike="noStrike" dirty="0">
                        <a:solidFill>
                          <a:srgbClr val="0D0D0D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</a:tr>
              <a:tr h="709547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2400" u="none" strike="noStrike" dirty="0">
                          <a:effectLst/>
                        </a:rPr>
                        <a:t> </a:t>
                      </a:r>
                      <a:r>
                        <a:rPr lang="ar-SA" sz="2400" u="none" strike="noStrike" dirty="0" smtClean="0">
                          <a:effectLst/>
                        </a:rPr>
                        <a:t>ب </a:t>
                      </a:r>
                      <a:r>
                        <a:rPr lang="ar-SA" sz="2400" u="none" strike="noStrike" dirty="0">
                          <a:effectLst/>
                        </a:rPr>
                        <a:t>- </a:t>
                      </a:r>
                      <a:r>
                        <a:rPr lang="ar-SA" sz="2400" u="none" strike="noStrike" dirty="0" smtClean="0">
                          <a:effectLst/>
                        </a:rPr>
                        <a:t>المناقشات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8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</a:t>
                      </a:r>
                      <a:endParaRPr kumimoji="0" lang="ar-SA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40" marR="9240" marT="924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800" b="1" u="none" strike="noStrike" dirty="0" smtClean="0">
                          <a:effectLst/>
                        </a:rPr>
                        <a:t>5</a:t>
                      </a:r>
                      <a:endParaRPr lang="ar-SA" sz="2800" b="1" i="0" u="none" strike="noStrike" dirty="0">
                        <a:solidFill>
                          <a:srgbClr val="0D0D0D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</a:tr>
              <a:tr h="775523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2400" u="none" strike="noStrike" dirty="0" smtClean="0">
                          <a:effectLst/>
                        </a:rPr>
                        <a:t> د </a:t>
                      </a:r>
                      <a:r>
                        <a:rPr lang="ar-SA" sz="2400" u="none" strike="noStrike" dirty="0">
                          <a:effectLst/>
                        </a:rPr>
                        <a:t>- </a:t>
                      </a:r>
                      <a:r>
                        <a:rPr lang="ar-SA" sz="2400" u="none" strike="noStrike" dirty="0" smtClean="0">
                          <a:effectLst/>
                        </a:rPr>
                        <a:t>اختباران لأعمال </a:t>
                      </a:r>
                      <a:r>
                        <a:rPr lang="ar-SA" sz="2400" u="none" strike="noStrike" dirty="0">
                          <a:effectLst/>
                        </a:rPr>
                        <a:t>السنة (الاختبار </a:t>
                      </a:r>
                      <a:r>
                        <a:rPr lang="ar-SA" sz="2400" u="none" strike="noStrike" dirty="0" smtClean="0">
                          <a:effectLst/>
                        </a:rPr>
                        <a:t>النصفي)</a:t>
                      </a:r>
                      <a:endParaRPr lang="ar-SA" sz="2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800" b="1" u="none" strike="noStrike" dirty="0" smtClean="0">
                          <a:effectLst/>
                        </a:rPr>
                        <a:t>1</a:t>
                      </a:r>
                      <a:endParaRPr lang="ar-SA" sz="2800" b="1" i="0" u="none" strike="noStrike" dirty="0">
                        <a:solidFill>
                          <a:srgbClr val="0D0D0D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800" b="1" u="none" strike="noStrike" dirty="0">
                          <a:effectLst/>
                        </a:rPr>
                        <a:t>30</a:t>
                      </a:r>
                      <a:endParaRPr lang="ar-SA" sz="2800" b="1" i="0" u="none" strike="noStrike" dirty="0">
                        <a:solidFill>
                          <a:srgbClr val="0D0D0D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</a:tr>
              <a:tr h="475346">
                <a:tc gridSpan="2">
                  <a:txBody>
                    <a:bodyPr/>
                    <a:lstStyle/>
                    <a:p>
                      <a:pPr algn="r" rtl="1" fontAlgn="ctr"/>
                      <a:r>
                        <a:rPr lang="ar-SA" sz="2400" u="none" strike="noStrike" dirty="0">
                          <a:effectLst/>
                        </a:rPr>
                        <a:t>   مجموع درجات اعمال السنة</a:t>
                      </a:r>
                      <a:endParaRPr lang="ar-SA" sz="2400" b="1" i="0" u="none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8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4</a:t>
                      </a:r>
                      <a:endParaRPr lang="ar-SA" sz="2800" b="1" i="0" u="none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800" b="1" u="none" strike="noStrike" dirty="0">
                          <a:effectLst/>
                        </a:rPr>
                        <a:t>50</a:t>
                      </a:r>
                      <a:endParaRPr lang="ar-SA" sz="2800" b="1" i="0" u="none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</a:tr>
              <a:tr h="455541">
                <a:tc gridSpan="2">
                  <a:txBody>
                    <a:bodyPr/>
                    <a:lstStyle/>
                    <a:p>
                      <a:pPr algn="r" rtl="1" fontAlgn="ctr"/>
                      <a:r>
                        <a:rPr lang="ar-SA" sz="2400" u="none" strike="noStrike" dirty="0">
                          <a:effectLst/>
                        </a:rPr>
                        <a:t>  درجة الامتحان </a:t>
                      </a:r>
                      <a:r>
                        <a:rPr lang="ar-SA" sz="2400" u="none" strike="noStrike" dirty="0" smtClean="0">
                          <a:effectLst/>
                        </a:rPr>
                        <a:t>النهائي</a:t>
                      </a:r>
                      <a:endParaRPr lang="ar-SA" sz="2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800" b="1" u="none" strike="noStrike" dirty="0">
                          <a:effectLst/>
                        </a:rPr>
                        <a:t>1</a:t>
                      </a:r>
                      <a:endParaRPr lang="ar-SA" sz="2800" b="1" i="0" u="none" strike="noStrike" dirty="0">
                        <a:solidFill>
                          <a:srgbClr val="0D0D0D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800" b="1" u="none" strike="noStrike" dirty="0">
                          <a:effectLst/>
                        </a:rPr>
                        <a:t>50</a:t>
                      </a:r>
                      <a:endParaRPr lang="ar-SA" sz="2800" b="1" i="0" u="none" strike="noStrike" dirty="0">
                        <a:solidFill>
                          <a:srgbClr val="0D0D0D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</a:tr>
              <a:tr h="534764"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ar-SA" sz="3200" b="1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المجموع</a:t>
                      </a:r>
                      <a:endParaRPr lang="ar-SA" sz="3200" b="1" i="0" u="none" strike="noStrike" dirty="0">
                        <a:solidFill>
                          <a:schemeClr val="accent2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800" b="1" u="none" strike="noStrike" dirty="0" smtClean="0">
                          <a:solidFill>
                            <a:schemeClr val="accent2"/>
                          </a:solidFill>
                          <a:effectLst/>
                        </a:rPr>
                        <a:t>5</a:t>
                      </a:r>
                      <a:endParaRPr lang="ar-SA" sz="2800" b="1" i="0" u="none" strike="noStrike" dirty="0">
                        <a:solidFill>
                          <a:schemeClr val="accent2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800" b="1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100</a:t>
                      </a:r>
                      <a:endParaRPr lang="ar-SA" sz="2800" b="1" i="0" u="none" strike="noStrike" dirty="0">
                        <a:solidFill>
                          <a:schemeClr val="accent2"/>
                        </a:solidFill>
                        <a:effectLst/>
                        <a:latin typeface="Arial"/>
                      </a:endParaRPr>
                    </a:p>
                  </a:txBody>
                  <a:tcPr marL="9240" marR="9240" marT="924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80620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4716016" y="908720"/>
            <a:ext cx="3627088" cy="3672408"/>
          </a:xfrm>
          <a:prstGeom prst="rect">
            <a:avLst/>
          </a:prstGeom>
        </p:spPr>
        <p:txBody>
          <a:bodyPr wrap="none">
            <a:prstTxWarp prst="textPlain">
              <a:avLst>
                <a:gd name="adj" fmla="val 50332"/>
              </a:avLst>
            </a:prstTxWarp>
            <a:spAutoFit/>
            <a:scene3d>
              <a:camera prst="perspectiveRelaxedModerately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6600" b="1" dirty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رابعا : </a:t>
            </a:r>
            <a:endParaRPr lang="ar-SA" sz="6600" b="1" dirty="0" smtClean="0">
              <a:ln w="1905"/>
              <a:solidFill>
                <a:srgbClr val="C0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66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مراجع المقرر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66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 </a:t>
            </a:r>
            <a:r>
              <a:rPr lang="ar-SA" sz="6600" b="1" dirty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ومصادره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130726"/>
            <a:ext cx="2125042" cy="172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830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116632"/>
            <a:ext cx="8928992" cy="1887696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291465" fontAlgn="base">
              <a:spcBef>
                <a:spcPts val="1200"/>
              </a:spcBef>
              <a:spcAft>
                <a:spcPts val="1000"/>
              </a:spcAft>
              <a:defRPr/>
            </a:pPr>
            <a:r>
              <a:rPr lang="ar-EG" sz="3200" b="1" u="sng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libri"/>
                <a:cs typeface="AL-Mohanad"/>
              </a:rPr>
              <a:t>•</a:t>
            </a:r>
            <a:r>
              <a:rPr lang="ar-EG" sz="2800" b="1" u="sng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libri"/>
                <a:cs typeface="AL-Mohanad"/>
              </a:rPr>
              <a:t>	المراجع الرئيسية : </a:t>
            </a:r>
          </a:p>
          <a:p>
            <a:pPr marL="805815" indent="-514350" fontAlgn="base">
              <a:spcBef>
                <a:spcPts val="1200"/>
              </a:spcBef>
              <a:spcAft>
                <a:spcPts val="1000"/>
              </a:spcAft>
              <a:buFont typeface="+mj-lt"/>
              <a:buAutoNum type="arabicPeriod"/>
              <a:defRPr/>
            </a:pPr>
            <a:r>
              <a:rPr lang="ar-EG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libri"/>
                <a:cs typeface="AL-Mohanad"/>
              </a:rPr>
              <a:t>إبراهيم </a:t>
            </a:r>
            <a:r>
              <a:rPr lang="ar-EG" sz="2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libri"/>
                <a:cs typeface="AL-Mohanad"/>
              </a:rPr>
              <a:t>عبد الرحمن الطخيس: علم الاجتماع الجنائي ( الرياض : 1408 هـ).</a:t>
            </a:r>
          </a:p>
          <a:p>
            <a:pPr marL="805815" indent="-514350" fontAlgn="base">
              <a:spcBef>
                <a:spcPts val="1200"/>
              </a:spcBef>
              <a:spcAft>
                <a:spcPts val="1000"/>
              </a:spcAft>
              <a:buFont typeface="+mj-lt"/>
              <a:buAutoNum type="arabicPeriod"/>
              <a:defRPr/>
            </a:pPr>
            <a:r>
              <a:rPr lang="ar-EG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libri"/>
                <a:cs typeface="AL-Mohanad"/>
              </a:rPr>
              <a:t>السيد </a:t>
            </a:r>
            <a:r>
              <a:rPr lang="ar-EG" sz="2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libri"/>
                <a:cs typeface="AL-Mohanad"/>
              </a:rPr>
              <a:t>على شتا: علم الاجتماع الجنائي (الدمام : دار الإصلاح، 1421 هـ).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365252" y="3896508"/>
            <a:ext cx="856615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800" b="1" u="sng" dirty="0">
                <a:solidFill>
                  <a:srgbClr val="FF0000"/>
                </a:solidFill>
              </a:rPr>
              <a:t>الكتب و المراجع التي يوصى بها</a:t>
            </a:r>
            <a:r>
              <a:rPr lang="ar-EG" sz="2800" dirty="0">
                <a:solidFill>
                  <a:srgbClr val="FF0000"/>
                </a:solidFill>
              </a:rPr>
              <a:t> </a:t>
            </a:r>
            <a:endParaRPr lang="ar-SA" sz="2800" dirty="0">
              <a:solidFill>
                <a:srgbClr val="FF0000"/>
              </a:solidFill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ar-SA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libri"/>
                <a:cs typeface="AL-Mohanad"/>
              </a:rPr>
              <a:t>على بدر الدين : الجريمة والمجتمع ( القاهـــــرة : دار الكتاب العربي ، 1982).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ar-SA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libri"/>
                <a:cs typeface="AL-Mohanad"/>
              </a:rPr>
              <a:t>سامية حسن الساعاتي: علم الاجتماع الجنائي،  1408هـ.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ar-SA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libri"/>
                <a:cs typeface="AL-Mohanad"/>
              </a:rPr>
              <a:t>طلعت ابراهيم لطفى : علم الاجتماع الجنائي ( القاهرة : دار المعرفة ، 2009).</a:t>
            </a:r>
          </a:p>
        </p:txBody>
      </p:sp>
      <p:sp>
        <p:nvSpPr>
          <p:cNvPr id="2" name="مستطيل 1"/>
          <p:cNvSpPr/>
          <p:nvPr/>
        </p:nvSpPr>
        <p:spPr>
          <a:xfrm>
            <a:off x="601787" y="2132856"/>
            <a:ext cx="8286501" cy="1605568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291465" fontAlgn="base">
              <a:spcBef>
                <a:spcPts val="1200"/>
              </a:spcBef>
              <a:spcAft>
                <a:spcPts val="1000"/>
              </a:spcAft>
            </a:pPr>
            <a:r>
              <a:rPr lang="ar-SA" sz="3200" b="1" u="sng" dirty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libri"/>
                <a:cs typeface="AL-Mohanad"/>
              </a:rPr>
              <a:t>المرجع المساعد </a:t>
            </a:r>
            <a:r>
              <a:rPr lang="ar-SA" sz="3200" b="1" u="sng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libri"/>
                <a:cs typeface="AL-Mohanad"/>
              </a:rPr>
              <a:t>:</a:t>
            </a:r>
          </a:p>
          <a:p>
            <a:pPr marL="748665" indent="-457200" fontAlgn="base">
              <a:spcBef>
                <a:spcPts val="120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ar-SA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libri"/>
                <a:cs typeface="AL-Mohanad"/>
              </a:rPr>
              <a:t>منال </a:t>
            </a:r>
            <a:r>
              <a:rPr lang="ar-SA" sz="2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libri"/>
                <a:cs typeface="AL-Mohanad"/>
              </a:rPr>
              <a:t>محمد عباس، الانحراف الاجتماعي والجريمة في عالم متغير ،دار المعرفة الجامعية، الاسكندرية ،</a:t>
            </a:r>
            <a:r>
              <a:rPr lang="ar-SA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libri"/>
                <a:cs typeface="AL-Mohanad"/>
              </a:rPr>
              <a:t>2011</a:t>
            </a:r>
          </a:p>
        </p:txBody>
      </p:sp>
      <p:pic>
        <p:nvPicPr>
          <p:cNvPr id="8" name="Picture 10" descr="books-stacked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632" y="5709731"/>
            <a:ext cx="1055688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 descr="books-stacked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709731"/>
            <a:ext cx="1055688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191" y="5229200"/>
            <a:ext cx="2125042" cy="172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447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45172"/>
            <a:ext cx="2664295" cy="8355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WordArt 9"/>
          <p:cNvSpPr>
            <a:spLocks noChangeArrowheads="1" noChangeShapeType="1" noTextEdit="1"/>
          </p:cNvSpPr>
          <p:nvPr/>
        </p:nvSpPr>
        <p:spPr bwMode="auto">
          <a:xfrm>
            <a:off x="107504" y="1874942"/>
            <a:ext cx="1440160" cy="277819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fromWordArt="1">
            <a:prstTxWarp prst="textPlain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3600" b="1" kern="1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PT Bold Dusky"/>
              </a:rPr>
              <a:t>للتواصل </a:t>
            </a:r>
            <a:endParaRPr lang="ar-SA" sz="3600" b="1" kern="10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PT Bold Dusky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3600" b="1" kern="10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PT Bold Dusky"/>
              </a:rPr>
              <a:t>مع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3600" b="1" kern="10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PT Bold Dusky"/>
              </a:rPr>
              <a:t>استاذة </a:t>
            </a:r>
            <a:r>
              <a:rPr lang="ar-SA" sz="3600" b="1" kern="1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PT Bold Dusky"/>
              </a:rPr>
              <a:t>المقرر</a:t>
            </a:r>
          </a:p>
        </p:txBody>
      </p:sp>
      <p:sp>
        <p:nvSpPr>
          <p:cNvPr id="9" name="WordArt 9"/>
          <p:cNvSpPr>
            <a:spLocks noChangeArrowheads="1" noChangeShapeType="1" noTextEdit="1"/>
          </p:cNvSpPr>
          <p:nvPr/>
        </p:nvSpPr>
        <p:spPr bwMode="auto">
          <a:xfrm>
            <a:off x="2339752" y="1412776"/>
            <a:ext cx="4536504" cy="76502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3600" b="1" kern="10" dirty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PT Bold Dusky"/>
              </a:rPr>
              <a:t>د. ايمان جابر شومان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1828735" y="2262179"/>
            <a:ext cx="5685808" cy="101337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kern="1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PT Bold Dusky"/>
              </a:rPr>
              <a:t>EMAIL:</a:t>
            </a:r>
            <a:r>
              <a:rPr lang="en-US" sz="3600" b="1" kern="1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PT Bold Dusky"/>
                <a:hlinkClick r:id="rId4"/>
              </a:rPr>
              <a:t>eshoman@uod.edu.sa</a:t>
            </a:r>
            <a:endParaRPr lang="en-US" sz="3600" b="1" kern="1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PT Bold Dusky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1824935" y="3398224"/>
            <a:ext cx="5522223" cy="86834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3600" b="1" kern="10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PT Bold Dusky"/>
              </a:rPr>
              <a:t>0501012631 :</a:t>
            </a:r>
            <a:r>
              <a:rPr lang="en-US" sz="3600" b="1" kern="10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PT Bold Dusky"/>
              </a:rPr>
              <a:t>TEL </a:t>
            </a:r>
          </a:p>
        </p:txBody>
      </p:sp>
      <p:sp>
        <p:nvSpPr>
          <p:cNvPr id="2" name="مستطيل 1"/>
          <p:cNvSpPr/>
          <p:nvPr/>
        </p:nvSpPr>
        <p:spPr>
          <a:xfrm>
            <a:off x="1783257" y="4293096"/>
            <a:ext cx="5649494" cy="161526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3600" b="1" kern="10" dirty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PT Bold Dusky"/>
              </a:rPr>
              <a:t>يوم </a:t>
            </a:r>
            <a:r>
              <a:rPr lang="ar-SA" sz="3600" b="1" kern="1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PT Bold Dusky"/>
              </a:rPr>
              <a:t>الأثنين</a:t>
            </a:r>
            <a:r>
              <a:rPr lang="ar-SA" sz="3600" b="1" kern="10" dirty="0" smtClean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PT Bold Dusky"/>
              </a:rPr>
              <a:t> </a:t>
            </a:r>
            <a:r>
              <a:rPr lang="ar-SA" sz="3600" b="1" kern="10" dirty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PT Bold Dusky"/>
              </a:rPr>
              <a:t>من كل اسبوع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3600" b="1" kern="10" dirty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PT Bold Dusky"/>
              </a:rPr>
              <a:t>من الساعة 6 : 8 مساءاً</a:t>
            </a: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3461">
            <a:off x="7624802" y="363282"/>
            <a:ext cx="1432986" cy="1680722"/>
          </a:xfrm>
          <a:prstGeom prst="rect">
            <a:avLst/>
          </a:prstGeom>
        </p:spPr>
      </p:pic>
      <p:pic>
        <p:nvPicPr>
          <p:cNvPr id="13" name="صورة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172"/>
            <a:ext cx="4860032" cy="8355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WordArt 9"/>
          <p:cNvSpPr>
            <a:spLocks noChangeArrowheads="1" noChangeShapeType="1" noTextEdit="1"/>
          </p:cNvSpPr>
          <p:nvPr/>
        </p:nvSpPr>
        <p:spPr bwMode="auto">
          <a:xfrm>
            <a:off x="1779742" y="6213559"/>
            <a:ext cx="4859063" cy="54541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3600" b="1" kern="1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PT Bold Dusky"/>
              </a:rPr>
              <a:t>يسعدني تواصلكم</a:t>
            </a:r>
            <a:endParaRPr lang="ar-SA" sz="3600" b="1" kern="1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PT Bold Dusky"/>
            </a:endParaRPr>
          </a:p>
        </p:txBody>
      </p:sp>
      <p:pic>
        <p:nvPicPr>
          <p:cNvPr id="15" name="صورة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3461">
            <a:off x="7340059" y="6096968"/>
            <a:ext cx="558965" cy="655599"/>
          </a:xfrm>
          <a:prstGeom prst="rect">
            <a:avLst/>
          </a:prstGeom>
        </p:spPr>
      </p:pic>
      <p:pic>
        <p:nvPicPr>
          <p:cNvPr id="16" name="صورة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3461">
            <a:off x="6751214" y="6099783"/>
            <a:ext cx="577447" cy="677276"/>
          </a:xfrm>
          <a:prstGeom prst="rect">
            <a:avLst/>
          </a:prstGeom>
        </p:spPr>
      </p:pic>
      <p:pic>
        <p:nvPicPr>
          <p:cNvPr id="17" name="صورة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3461">
            <a:off x="1080447" y="6178972"/>
            <a:ext cx="623548" cy="731347"/>
          </a:xfrm>
          <a:prstGeom prst="rect">
            <a:avLst/>
          </a:prstGeom>
        </p:spPr>
      </p:pic>
      <p:pic>
        <p:nvPicPr>
          <p:cNvPr id="18" name="صورة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3461">
            <a:off x="516572" y="6236221"/>
            <a:ext cx="580345" cy="68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25639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2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 rot="439855">
            <a:off x="5446827" y="2857524"/>
            <a:ext cx="24948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54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Arial"/>
              </a:rPr>
              <a:t>تمنياتي لكم بالتفوق</a:t>
            </a:r>
            <a:endParaRPr lang="en-US" sz="5400" b="1" dirty="0">
              <a:ln w="1905"/>
              <a:solidFill>
                <a:srgbClr val="C0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5" name="مستطيل 4"/>
          <p:cNvSpPr/>
          <p:nvPr/>
        </p:nvSpPr>
        <p:spPr>
          <a:xfrm rot="20410314">
            <a:off x="1267188" y="2495458"/>
            <a:ext cx="2494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54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Arial"/>
              </a:rPr>
              <a:t>د. إيمان</a:t>
            </a:r>
            <a:endParaRPr lang="ar-SA" sz="5400" b="1" dirty="0">
              <a:ln w="1905"/>
              <a:solidFill>
                <a:srgbClr val="C0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Arial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54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Arial"/>
              </a:rPr>
              <a:t>شومان</a:t>
            </a:r>
            <a:endParaRPr lang="en-US" sz="5400" b="1" dirty="0">
              <a:ln w="1905"/>
              <a:solidFill>
                <a:srgbClr val="C0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91839">
            <a:off x="905073" y="797878"/>
            <a:ext cx="2345639" cy="1954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8386">
            <a:off x="5834865" y="1675143"/>
            <a:ext cx="2345639" cy="1539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00605"/>
      </p:ext>
    </p:extLst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تصميم افتراضي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تصميم افتراضي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تصميم افتراضي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تصميم افتراضي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.xml><?xml version="1.0" encoding="utf-8"?>
<a:themeOverride xmlns:a="http://schemas.openxmlformats.org/drawingml/2006/main">
  <a:clrScheme name="تصميم افتراضي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.xml><?xml version="1.0" encoding="utf-8"?>
<a:themeOverride xmlns:a="http://schemas.openxmlformats.org/drawingml/2006/main">
  <a:clrScheme name="تصميم افتراضي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.xml><?xml version="1.0" encoding="utf-8"?>
<a:themeOverride xmlns:a="http://schemas.openxmlformats.org/drawingml/2006/main">
  <a:clrScheme name="تصميم افتراضي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.xml><?xml version="1.0" encoding="utf-8"?>
<a:themeOverride xmlns:a="http://schemas.openxmlformats.org/drawingml/2006/main">
  <a:clrScheme name="تصميم افتراضي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.xml><?xml version="1.0" encoding="utf-8"?>
<a:themeOverride xmlns:a="http://schemas.openxmlformats.org/drawingml/2006/main">
  <a:clrScheme name="تصميم افتراضي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.xml><?xml version="1.0" encoding="utf-8"?>
<a:themeOverride xmlns:a="http://schemas.openxmlformats.org/drawingml/2006/main">
  <a:clrScheme name="تصميم افتراضي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1.xml><?xml version="1.0" encoding="utf-8"?>
<a:themeOverride xmlns:a="http://schemas.openxmlformats.org/drawingml/2006/main">
  <a:clrScheme name="تصميم افتراضي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2.xml><?xml version="1.0" encoding="utf-8"?>
<a:themeOverride xmlns:a="http://schemas.openxmlformats.org/drawingml/2006/main">
  <a:clrScheme name="تصميم افتراضي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3.xml><?xml version="1.0" encoding="utf-8"?>
<a:themeOverride xmlns:a="http://schemas.openxmlformats.org/drawingml/2006/main">
  <a:clrScheme name="تصميم افتراضي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4.xml><?xml version="1.0" encoding="utf-8"?>
<a:themeOverride xmlns:a="http://schemas.openxmlformats.org/drawingml/2006/main">
  <a:clrScheme name="تصميم افتراضي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909</Words>
  <Application>Microsoft Office PowerPoint</Application>
  <PresentationFormat>عرض على الشاشة (3:4)‏</PresentationFormat>
  <Paragraphs>295</Paragraphs>
  <Slides>18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5</vt:i4>
      </vt:variant>
      <vt:variant>
        <vt:lpstr>عناوين الشرائح</vt:lpstr>
      </vt:variant>
      <vt:variant>
        <vt:i4>18</vt:i4>
      </vt:variant>
    </vt:vector>
  </HeadingPairs>
  <TitlesOfParts>
    <vt:vector size="23" baseType="lpstr">
      <vt:lpstr>نسق Office</vt:lpstr>
      <vt:lpstr>2_تصميم افتراضي</vt:lpstr>
      <vt:lpstr>3_تصميم افتراضي</vt:lpstr>
      <vt:lpstr>50_Office Theme</vt:lpstr>
      <vt:lpstr>5_تصميم افتراضي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auday</dc:creator>
  <cp:lastModifiedBy>yasser</cp:lastModifiedBy>
  <cp:revision>27</cp:revision>
  <dcterms:created xsi:type="dcterms:W3CDTF">2013-09-06T18:29:52Z</dcterms:created>
  <dcterms:modified xsi:type="dcterms:W3CDTF">2015-01-26T07:16:40Z</dcterms:modified>
</cp:coreProperties>
</file>