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348" r:id="rId2"/>
    <p:sldId id="349" r:id="rId3"/>
    <p:sldId id="257" r:id="rId4"/>
    <p:sldId id="363" r:id="rId5"/>
    <p:sldId id="354" r:id="rId6"/>
    <p:sldId id="355" r:id="rId7"/>
    <p:sldId id="356" r:id="rId8"/>
    <p:sldId id="357" r:id="rId9"/>
    <p:sldId id="358" r:id="rId10"/>
    <p:sldId id="359" r:id="rId11"/>
    <p:sldId id="360" r:id="rId12"/>
    <p:sldId id="361" r:id="rId13"/>
    <p:sldId id="362" r:id="rId14"/>
    <p:sldId id="352" r:id="rId15"/>
    <p:sldId id="334" r:id="rId16"/>
    <p:sldId id="333" r:id="rId17"/>
    <p:sldId id="260" r:id="rId18"/>
    <p:sldId id="258" r:id="rId19"/>
    <p:sldId id="261" r:id="rId20"/>
    <p:sldId id="262" r:id="rId21"/>
    <p:sldId id="263" r:id="rId22"/>
    <p:sldId id="331" r:id="rId23"/>
    <p:sldId id="264" r:id="rId24"/>
    <p:sldId id="265" r:id="rId25"/>
    <p:sldId id="266" r:id="rId26"/>
    <p:sldId id="267" r:id="rId27"/>
    <p:sldId id="339" r:id="rId28"/>
    <p:sldId id="340" r:id="rId29"/>
    <p:sldId id="342" r:id="rId30"/>
    <p:sldId id="343" r:id="rId31"/>
    <p:sldId id="341" r:id="rId32"/>
    <p:sldId id="344" r:id="rId33"/>
    <p:sldId id="268" r:id="rId34"/>
    <p:sldId id="269" r:id="rId35"/>
    <p:sldId id="270" r:id="rId36"/>
    <p:sldId id="271" r:id="rId37"/>
    <p:sldId id="272" r:id="rId38"/>
    <p:sldId id="273" r:id="rId39"/>
    <p:sldId id="276" r:id="rId40"/>
    <p:sldId id="346" r:id="rId41"/>
    <p:sldId id="277" r:id="rId42"/>
    <p:sldId id="278" r:id="rId43"/>
    <p:sldId id="279" r:id="rId44"/>
    <p:sldId id="280" r:id="rId45"/>
    <p:sldId id="281" r:id="rId46"/>
    <p:sldId id="282" r:id="rId47"/>
    <p:sldId id="283" r:id="rId48"/>
    <p:sldId id="284" r:id="rId49"/>
    <p:sldId id="285" r:id="rId50"/>
    <p:sldId id="330" r:id="rId51"/>
    <p:sldId id="286" r:id="rId52"/>
    <p:sldId id="287" r:id="rId53"/>
    <p:sldId id="288" r:id="rId54"/>
    <p:sldId id="289" r:id="rId55"/>
    <p:sldId id="290" r:id="rId56"/>
    <p:sldId id="291" r:id="rId57"/>
    <p:sldId id="292" r:id="rId58"/>
    <p:sldId id="293" r:id="rId59"/>
    <p:sldId id="350" r:id="rId60"/>
    <p:sldId id="364" r:id="rId61"/>
    <p:sldId id="365" r:id="rId62"/>
    <p:sldId id="366" r:id="rId63"/>
    <p:sldId id="367" r:id="rId64"/>
    <p:sldId id="368" r:id="rId65"/>
    <p:sldId id="369" r:id="rId66"/>
    <p:sldId id="370" r:id="rId67"/>
    <p:sldId id="351" r:id="rId6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modifyVerifier cryptProviderType="rsaFull" cryptAlgorithmClass="hash" cryptAlgorithmType="typeAny" cryptAlgorithmSid="4" spinCount="100000" saltData="KSV8/ydVoNDWVT9GFcoLsA==" hashData="9QaeYg3Hvq0iFrYbkOksVKCaY7w="/>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75" d="100"/>
          <a:sy n="75" d="100"/>
        </p:scale>
        <p:origin x="-1788"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48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2B1C6-9ACE-4472-AC43-734BD61EB52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D1FB87C2-7A2B-47D8-80BC-DD97999D2582}">
      <dgm:prSet phldrT="[نص]"/>
      <dgm:spPr/>
      <dgm:t>
        <a:bodyPr/>
        <a:lstStyle/>
        <a:p>
          <a:pPr rtl="1"/>
          <a:r>
            <a:rPr lang="ar-SA" b="1" dirty="0" smtClean="0">
              <a:solidFill>
                <a:schemeClr val="tx1"/>
              </a:solidFill>
            </a:rPr>
            <a:t>الأسرة </a:t>
          </a:r>
          <a:endParaRPr lang="ar-SA" b="1" dirty="0">
            <a:solidFill>
              <a:schemeClr val="tx1"/>
            </a:solidFill>
          </a:endParaRPr>
        </a:p>
      </dgm:t>
    </dgm:pt>
    <dgm:pt modelId="{580CDCBA-9C7C-4DCA-8F07-388FFDF0B29A}" type="parTrans" cxnId="{2C7D9496-8092-4E7E-B091-65DA8DFC8702}">
      <dgm:prSet/>
      <dgm:spPr/>
      <dgm:t>
        <a:bodyPr/>
        <a:lstStyle/>
        <a:p>
          <a:pPr rtl="1"/>
          <a:endParaRPr lang="ar-SA"/>
        </a:p>
      </dgm:t>
    </dgm:pt>
    <dgm:pt modelId="{6588D239-A01C-48D5-8798-DF2FA923C01D}" type="sibTrans" cxnId="{2C7D9496-8092-4E7E-B091-65DA8DFC8702}">
      <dgm:prSet/>
      <dgm:spPr/>
      <dgm:t>
        <a:bodyPr/>
        <a:lstStyle/>
        <a:p>
          <a:pPr rtl="1"/>
          <a:endParaRPr lang="ar-SA"/>
        </a:p>
      </dgm:t>
    </dgm:pt>
    <dgm:pt modelId="{0FDBC0F0-5701-4657-AA34-C5B1428179B5}">
      <dgm:prSet phldrT="[نص]"/>
      <dgm:spPr/>
      <dgm:t>
        <a:bodyPr/>
        <a:lstStyle/>
        <a:p>
          <a:pPr rtl="1"/>
          <a:r>
            <a:rPr lang="ar-SA" b="1" dirty="0" smtClean="0"/>
            <a:t>المؤسسة الرياضية </a:t>
          </a:r>
          <a:endParaRPr lang="ar-SA" b="1" dirty="0"/>
        </a:p>
      </dgm:t>
    </dgm:pt>
    <dgm:pt modelId="{8E19F9F5-7C2E-4D75-A500-41F0C60CCDCF}" type="parTrans" cxnId="{1A5F464B-A230-4811-83B1-B6A3A90DA51D}">
      <dgm:prSet/>
      <dgm:spPr/>
      <dgm:t>
        <a:bodyPr/>
        <a:lstStyle/>
        <a:p>
          <a:pPr rtl="1"/>
          <a:endParaRPr lang="ar-SA" dirty="0"/>
        </a:p>
      </dgm:t>
    </dgm:pt>
    <dgm:pt modelId="{63A98D4C-9FB4-4BBF-93FA-20006AA61AF8}" type="sibTrans" cxnId="{1A5F464B-A230-4811-83B1-B6A3A90DA51D}">
      <dgm:prSet/>
      <dgm:spPr/>
      <dgm:t>
        <a:bodyPr/>
        <a:lstStyle/>
        <a:p>
          <a:pPr rtl="1"/>
          <a:endParaRPr lang="ar-SA"/>
        </a:p>
      </dgm:t>
    </dgm:pt>
    <dgm:pt modelId="{EDB2265B-F32F-45BF-A5AA-DAEEC61D5380}">
      <dgm:prSet phldrT="[نص]"/>
      <dgm:spPr/>
      <dgm:t>
        <a:bodyPr/>
        <a:lstStyle/>
        <a:p>
          <a:pPr rtl="1"/>
          <a:r>
            <a:rPr lang="ar-SA" b="1" dirty="0" smtClean="0"/>
            <a:t>المؤسسات الدينية </a:t>
          </a:r>
          <a:endParaRPr lang="ar-SA" b="1" dirty="0"/>
        </a:p>
      </dgm:t>
    </dgm:pt>
    <dgm:pt modelId="{70A2800B-5B1C-4DA0-A40D-D7E81501A2CF}" type="parTrans" cxnId="{E9BB9D7B-9648-45B7-B02C-4AD9EC0F788C}">
      <dgm:prSet/>
      <dgm:spPr/>
      <dgm:t>
        <a:bodyPr/>
        <a:lstStyle/>
        <a:p>
          <a:pPr rtl="1"/>
          <a:endParaRPr lang="ar-SA" dirty="0"/>
        </a:p>
      </dgm:t>
    </dgm:pt>
    <dgm:pt modelId="{29AF2272-93DB-4491-944E-C37501604F4C}" type="sibTrans" cxnId="{E9BB9D7B-9648-45B7-B02C-4AD9EC0F788C}">
      <dgm:prSet/>
      <dgm:spPr/>
      <dgm:t>
        <a:bodyPr/>
        <a:lstStyle/>
        <a:p>
          <a:pPr rtl="1"/>
          <a:endParaRPr lang="ar-SA"/>
        </a:p>
      </dgm:t>
    </dgm:pt>
    <dgm:pt modelId="{97F54F74-EED2-4F9A-BBD5-15464B4BD662}">
      <dgm:prSet phldrT="[نص]"/>
      <dgm:spPr/>
      <dgm:t>
        <a:bodyPr/>
        <a:lstStyle/>
        <a:p>
          <a:pPr rtl="1"/>
          <a:r>
            <a:rPr lang="ar-SA" b="1" dirty="0" smtClean="0"/>
            <a:t>وسائل الإعلام</a:t>
          </a:r>
          <a:endParaRPr lang="ar-SA" b="1" dirty="0"/>
        </a:p>
      </dgm:t>
    </dgm:pt>
    <dgm:pt modelId="{5371095E-810E-486A-862E-7A1590295C85}" type="parTrans" cxnId="{79F8294F-E90B-419C-9BB3-FA913CE7E5A6}">
      <dgm:prSet/>
      <dgm:spPr/>
      <dgm:t>
        <a:bodyPr/>
        <a:lstStyle/>
        <a:p>
          <a:pPr rtl="1"/>
          <a:endParaRPr lang="ar-SA" dirty="0"/>
        </a:p>
      </dgm:t>
    </dgm:pt>
    <dgm:pt modelId="{07D28BDA-E33E-4AF6-9EBA-6480C12B40CC}" type="sibTrans" cxnId="{79F8294F-E90B-419C-9BB3-FA913CE7E5A6}">
      <dgm:prSet/>
      <dgm:spPr/>
      <dgm:t>
        <a:bodyPr/>
        <a:lstStyle/>
        <a:p>
          <a:pPr rtl="1"/>
          <a:endParaRPr lang="ar-SA"/>
        </a:p>
      </dgm:t>
    </dgm:pt>
    <dgm:pt modelId="{DC85C8DA-7E07-474F-8A44-A9865F277D77}">
      <dgm:prSet phldrT="[نص]"/>
      <dgm:spPr/>
      <dgm:t>
        <a:bodyPr/>
        <a:lstStyle/>
        <a:p>
          <a:pPr rtl="1"/>
          <a:r>
            <a:rPr lang="ar-SA" b="1" dirty="0" smtClean="0"/>
            <a:t>المؤسسة التعليمية </a:t>
          </a:r>
          <a:endParaRPr lang="ar-SA" b="1" dirty="0"/>
        </a:p>
      </dgm:t>
    </dgm:pt>
    <dgm:pt modelId="{83119C05-2A7E-4714-A056-82E75843ACD4}" type="parTrans" cxnId="{07F61501-436A-4A3D-89A2-20CC27A8744C}">
      <dgm:prSet/>
      <dgm:spPr/>
      <dgm:t>
        <a:bodyPr/>
        <a:lstStyle/>
        <a:p>
          <a:pPr rtl="1"/>
          <a:endParaRPr lang="ar-SA" dirty="0"/>
        </a:p>
      </dgm:t>
    </dgm:pt>
    <dgm:pt modelId="{38A14142-6B97-4BD3-B9EC-A1682620A5B5}" type="sibTrans" cxnId="{07F61501-436A-4A3D-89A2-20CC27A8744C}">
      <dgm:prSet/>
      <dgm:spPr/>
      <dgm:t>
        <a:bodyPr/>
        <a:lstStyle/>
        <a:p>
          <a:pPr rtl="1"/>
          <a:endParaRPr lang="ar-SA"/>
        </a:p>
      </dgm:t>
    </dgm:pt>
    <dgm:pt modelId="{7FDA806F-89FB-496D-96D8-1AFC7A461008}">
      <dgm:prSet phldrT="[نص]"/>
      <dgm:spPr/>
      <dgm:t>
        <a:bodyPr/>
        <a:lstStyle/>
        <a:p>
          <a:pPr rtl="1"/>
          <a:r>
            <a:rPr lang="ar-SA" b="1" dirty="0" smtClean="0"/>
            <a:t>جماعة الرفاق </a:t>
          </a:r>
          <a:endParaRPr lang="ar-SA" b="1" dirty="0"/>
        </a:p>
      </dgm:t>
    </dgm:pt>
    <dgm:pt modelId="{EDBF7BD8-CA79-4600-8B56-E5A689CD5369}" type="parTrans" cxnId="{10C8A632-1D88-4508-9218-AF116D07F2EA}">
      <dgm:prSet/>
      <dgm:spPr/>
      <dgm:t>
        <a:bodyPr/>
        <a:lstStyle/>
        <a:p>
          <a:pPr rtl="1"/>
          <a:endParaRPr lang="ar-SA" dirty="0"/>
        </a:p>
      </dgm:t>
    </dgm:pt>
    <dgm:pt modelId="{AEBAC639-72E0-4E98-AD00-DA1DA33021E2}" type="sibTrans" cxnId="{10C8A632-1D88-4508-9218-AF116D07F2EA}">
      <dgm:prSet/>
      <dgm:spPr/>
      <dgm:t>
        <a:bodyPr/>
        <a:lstStyle/>
        <a:p>
          <a:pPr rtl="1"/>
          <a:endParaRPr lang="ar-SA"/>
        </a:p>
      </dgm:t>
    </dgm:pt>
    <dgm:pt modelId="{CF26A328-04DB-4208-912D-1546452DA28A}" type="pres">
      <dgm:prSet presAssocID="{C852B1C6-9ACE-4472-AC43-734BD61EB526}" presName="hierChild1" presStyleCnt="0">
        <dgm:presLayoutVars>
          <dgm:chPref val="1"/>
          <dgm:dir/>
          <dgm:animOne val="branch"/>
          <dgm:animLvl val="lvl"/>
          <dgm:resizeHandles/>
        </dgm:presLayoutVars>
      </dgm:prSet>
      <dgm:spPr/>
      <dgm:t>
        <a:bodyPr/>
        <a:lstStyle/>
        <a:p>
          <a:pPr rtl="1"/>
          <a:endParaRPr lang="ar-SA"/>
        </a:p>
      </dgm:t>
    </dgm:pt>
    <dgm:pt modelId="{BD54678F-A634-40D7-8D69-FF273DB567D6}" type="pres">
      <dgm:prSet presAssocID="{D1FB87C2-7A2B-47D8-80BC-DD97999D2582}" presName="hierRoot1" presStyleCnt="0"/>
      <dgm:spPr/>
    </dgm:pt>
    <dgm:pt modelId="{C656FCC1-2E2A-47E1-95A2-09E065DE9CF7}" type="pres">
      <dgm:prSet presAssocID="{D1FB87C2-7A2B-47D8-80BC-DD97999D2582}" presName="composite" presStyleCnt="0"/>
      <dgm:spPr/>
    </dgm:pt>
    <dgm:pt modelId="{7EFCD82E-9EED-4118-B8BA-383A053C14A9}" type="pres">
      <dgm:prSet presAssocID="{D1FB87C2-7A2B-47D8-80BC-DD97999D2582}" presName="background" presStyleLbl="node0" presStyleIdx="0" presStyleCnt="1"/>
      <dgm:spPr/>
    </dgm:pt>
    <dgm:pt modelId="{DD736B12-E70A-4CD4-B838-50ED2286E487}" type="pres">
      <dgm:prSet presAssocID="{D1FB87C2-7A2B-47D8-80BC-DD97999D2582}" presName="text" presStyleLbl="fgAcc0" presStyleIdx="0" presStyleCnt="1">
        <dgm:presLayoutVars>
          <dgm:chPref val="3"/>
        </dgm:presLayoutVars>
      </dgm:prSet>
      <dgm:spPr/>
      <dgm:t>
        <a:bodyPr/>
        <a:lstStyle/>
        <a:p>
          <a:pPr rtl="1"/>
          <a:endParaRPr lang="ar-SA"/>
        </a:p>
      </dgm:t>
    </dgm:pt>
    <dgm:pt modelId="{A0F8894B-A9BD-42A4-B2AF-E06BA2A65620}" type="pres">
      <dgm:prSet presAssocID="{D1FB87C2-7A2B-47D8-80BC-DD97999D2582}" presName="hierChild2" presStyleCnt="0"/>
      <dgm:spPr/>
    </dgm:pt>
    <dgm:pt modelId="{F0B89E9B-7316-4E2A-BFCC-43630E48BC4B}" type="pres">
      <dgm:prSet presAssocID="{8E19F9F5-7C2E-4D75-A500-41F0C60CCDCF}" presName="Name10" presStyleLbl="parChTrans1D2" presStyleIdx="0" presStyleCnt="2"/>
      <dgm:spPr/>
      <dgm:t>
        <a:bodyPr/>
        <a:lstStyle/>
        <a:p>
          <a:pPr rtl="1"/>
          <a:endParaRPr lang="ar-SA"/>
        </a:p>
      </dgm:t>
    </dgm:pt>
    <dgm:pt modelId="{61304247-82DE-48CE-A959-E2917E8E059C}" type="pres">
      <dgm:prSet presAssocID="{0FDBC0F0-5701-4657-AA34-C5B1428179B5}" presName="hierRoot2" presStyleCnt="0"/>
      <dgm:spPr/>
    </dgm:pt>
    <dgm:pt modelId="{F06E5DD1-28D9-4239-B1F2-309A4D03C8B2}" type="pres">
      <dgm:prSet presAssocID="{0FDBC0F0-5701-4657-AA34-C5B1428179B5}" presName="composite2" presStyleCnt="0"/>
      <dgm:spPr/>
    </dgm:pt>
    <dgm:pt modelId="{AC1A30BC-8C02-43E4-82CD-1D475A70AB7F}" type="pres">
      <dgm:prSet presAssocID="{0FDBC0F0-5701-4657-AA34-C5B1428179B5}" presName="background2" presStyleLbl="node2" presStyleIdx="0" presStyleCnt="2"/>
      <dgm:spPr/>
    </dgm:pt>
    <dgm:pt modelId="{1D1184B7-C8EE-4533-B71F-68088D4BF935}" type="pres">
      <dgm:prSet presAssocID="{0FDBC0F0-5701-4657-AA34-C5B1428179B5}" presName="text2" presStyleLbl="fgAcc2" presStyleIdx="0" presStyleCnt="2">
        <dgm:presLayoutVars>
          <dgm:chPref val="3"/>
        </dgm:presLayoutVars>
      </dgm:prSet>
      <dgm:spPr/>
      <dgm:t>
        <a:bodyPr/>
        <a:lstStyle/>
        <a:p>
          <a:pPr rtl="1"/>
          <a:endParaRPr lang="ar-SA"/>
        </a:p>
      </dgm:t>
    </dgm:pt>
    <dgm:pt modelId="{36E2C393-6C1B-47EA-AFB3-482C40EE94CF}" type="pres">
      <dgm:prSet presAssocID="{0FDBC0F0-5701-4657-AA34-C5B1428179B5}" presName="hierChild3" presStyleCnt="0"/>
      <dgm:spPr/>
    </dgm:pt>
    <dgm:pt modelId="{4F5A80DD-6379-4870-B228-4CD009AEDA42}" type="pres">
      <dgm:prSet presAssocID="{70A2800B-5B1C-4DA0-A40D-D7E81501A2CF}" presName="Name17" presStyleLbl="parChTrans1D3" presStyleIdx="0" presStyleCnt="3"/>
      <dgm:spPr/>
      <dgm:t>
        <a:bodyPr/>
        <a:lstStyle/>
        <a:p>
          <a:pPr rtl="1"/>
          <a:endParaRPr lang="ar-SA"/>
        </a:p>
      </dgm:t>
    </dgm:pt>
    <dgm:pt modelId="{C5700457-733C-4B77-AAC8-6D6B40845FE9}" type="pres">
      <dgm:prSet presAssocID="{EDB2265B-F32F-45BF-A5AA-DAEEC61D5380}" presName="hierRoot3" presStyleCnt="0"/>
      <dgm:spPr/>
    </dgm:pt>
    <dgm:pt modelId="{86605B1A-818F-482D-9730-93DF29ECD9EB}" type="pres">
      <dgm:prSet presAssocID="{EDB2265B-F32F-45BF-A5AA-DAEEC61D5380}" presName="composite3" presStyleCnt="0"/>
      <dgm:spPr/>
    </dgm:pt>
    <dgm:pt modelId="{0C34F75B-A47F-4A41-9F0E-10A63F122184}" type="pres">
      <dgm:prSet presAssocID="{EDB2265B-F32F-45BF-A5AA-DAEEC61D5380}" presName="background3" presStyleLbl="node3" presStyleIdx="0" presStyleCnt="3"/>
      <dgm:spPr/>
    </dgm:pt>
    <dgm:pt modelId="{461DC0EE-5B07-410C-B997-11B80DDEA59E}" type="pres">
      <dgm:prSet presAssocID="{EDB2265B-F32F-45BF-A5AA-DAEEC61D5380}" presName="text3" presStyleLbl="fgAcc3" presStyleIdx="0" presStyleCnt="3">
        <dgm:presLayoutVars>
          <dgm:chPref val="3"/>
        </dgm:presLayoutVars>
      </dgm:prSet>
      <dgm:spPr/>
      <dgm:t>
        <a:bodyPr/>
        <a:lstStyle/>
        <a:p>
          <a:pPr rtl="1"/>
          <a:endParaRPr lang="ar-SA"/>
        </a:p>
      </dgm:t>
    </dgm:pt>
    <dgm:pt modelId="{6751B641-D477-4C52-AD64-7EB5EC220217}" type="pres">
      <dgm:prSet presAssocID="{EDB2265B-F32F-45BF-A5AA-DAEEC61D5380}" presName="hierChild4" presStyleCnt="0"/>
      <dgm:spPr/>
    </dgm:pt>
    <dgm:pt modelId="{F580F292-2625-404B-94E2-8C39B4BC18AF}" type="pres">
      <dgm:prSet presAssocID="{5371095E-810E-486A-862E-7A1590295C85}" presName="Name17" presStyleLbl="parChTrans1D3" presStyleIdx="1" presStyleCnt="3"/>
      <dgm:spPr/>
      <dgm:t>
        <a:bodyPr/>
        <a:lstStyle/>
        <a:p>
          <a:pPr rtl="1"/>
          <a:endParaRPr lang="ar-SA"/>
        </a:p>
      </dgm:t>
    </dgm:pt>
    <dgm:pt modelId="{990F919C-C891-4AE5-9F24-C82F02B1A2FC}" type="pres">
      <dgm:prSet presAssocID="{97F54F74-EED2-4F9A-BBD5-15464B4BD662}" presName="hierRoot3" presStyleCnt="0"/>
      <dgm:spPr/>
    </dgm:pt>
    <dgm:pt modelId="{A80E129E-7A5D-467E-800B-CB139E38142C}" type="pres">
      <dgm:prSet presAssocID="{97F54F74-EED2-4F9A-BBD5-15464B4BD662}" presName="composite3" presStyleCnt="0"/>
      <dgm:spPr/>
    </dgm:pt>
    <dgm:pt modelId="{3F8C412F-873C-44BA-84A0-1198CC088190}" type="pres">
      <dgm:prSet presAssocID="{97F54F74-EED2-4F9A-BBD5-15464B4BD662}" presName="background3" presStyleLbl="node3" presStyleIdx="1" presStyleCnt="3"/>
      <dgm:spPr/>
    </dgm:pt>
    <dgm:pt modelId="{2C00684F-CF77-4FEE-9C92-94DF105DA81F}" type="pres">
      <dgm:prSet presAssocID="{97F54F74-EED2-4F9A-BBD5-15464B4BD662}" presName="text3" presStyleLbl="fgAcc3" presStyleIdx="1" presStyleCnt="3">
        <dgm:presLayoutVars>
          <dgm:chPref val="3"/>
        </dgm:presLayoutVars>
      </dgm:prSet>
      <dgm:spPr/>
      <dgm:t>
        <a:bodyPr/>
        <a:lstStyle/>
        <a:p>
          <a:pPr rtl="1"/>
          <a:endParaRPr lang="ar-SA"/>
        </a:p>
      </dgm:t>
    </dgm:pt>
    <dgm:pt modelId="{98F9BA9F-5C97-4489-88D8-A7BBD08631E9}" type="pres">
      <dgm:prSet presAssocID="{97F54F74-EED2-4F9A-BBD5-15464B4BD662}" presName="hierChild4" presStyleCnt="0"/>
      <dgm:spPr/>
    </dgm:pt>
    <dgm:pt modelId="{8860B026-63F2-4F97-AE5F-01DB1E59DCEF}" type="pres">
      <dgm:prSet presAssocID="{83119C05-2A7E-4714-A056-82E75843ACD4}" presName="Name10" presStyleLbl="parChTrans1D2" presStyleIdx="1" presStyleCnt="2"/>
      <dgm:spPr/>
      <dgm:t>
        <a:bodyPr/>
        <a:lstStyle/>
        <a:p>
          <a:pPr rtl="1"/>
          <a:endParaRPr lang="ar-SA"/>
        </a:p>
      </dgm:t>
    </dgm:pt>
    <dgm:pt modelId="{5FF9C585-D393-4DF2-9398-9CFA7D5ECDF0}" type="pres">
      <dgm:prSet presAssocID="{DC85C8DA-7E07-474F-8A44-A9865F277D77}" presName="hierRoot2" presStyleCnt="0"/>
      <dgm:spPr/>
    </dgm:pt>
    <dgm:pt modelId="{BFD6802B-9E99-411F-ACAF-2CB8ECAB5FBF}" type="pres">
      <dgm:prSet presAssocID="{DC85C8DA-7E07-474F-8A44-A9865F277D77}" presName="composite2" presStyleCnt="0"/>
      <dgm:spPr/>
    </dgm:pt>
    <dgm:pt modelId="{CD93D8FB-3E54-4049-9A10-00B57A46B2F1}" type="pres">
      <dgm:prSet presAssocID="{DC85C8DA-7E07-474F-8A44-A9865F277D77}" presName="background2" presStyleLbl="node2" presStyleIdx="1" presStyleCnt="2"/>
      <dgm:spPr/>
    </dgm:pt>
    <dgm:pt modelId="{5912933F-ABBC-4AA2-BAAD-D5B784EFC19C}" type="pres">
      <dgm:prSet presAssocID="{DC85C8DA-7E07-474F-8A44-A9865F277D77}" presName="text2" presStyleLbl="fgAcc2" presStyleIdx="1" presStyleCnt="2">
        <dgm:presLayoutVars>
          <dgm:chPref val="3"/>
        </dgm:presLayoutVars>
      </dgm:prSet>
      <dgm:spPr/>
      <dgm:t>
        <a:bodyPr/>
        <a:lstStyle/>
        <a:p>
          <a:pPr rtl="1"/>
          <a:endParaRPr lang="ar-SA"/>
        </a:p>
      </dgm:t>
    </dgm:pt>
    <dgm:pt modelId="{20C68EFF-7399-4233-978F-8FFCF377C02C}" type="pres">
      <dgm:prSet presAssocID="{DC85C8DA-7E07-474F-8A44-A9865F277D77}" presName="hierChild3" presStyleCnt="0"/>
      <dgm:spPr/>
    </dgm:pt>
    <dgm:pt modelId="{959E1EA9-9377-4885-BF61-C9826ADDFF95}" type="pres">
      <dgm:prSet presAssocID="{EDBF7BD8-CA79-4600-8B56-E5A689CD5369}" presName="Name17" presStyleLbl="parChTrans1D3" presStyleIdx="2" presStyleCnt="3"/>
      <dgm:spPr/>
      <dgm:t>
        <a:bodyPr/>
        <a:lstStyle/>
        <a:p>
          <a:pPr rtl="1"/>
          <a:endParaRPr lang="ar-SA"/>
        </a:p>
      </dgm:t>
    </dgm:pt>
    <dgm:pt modelId="{487FCB02-D0F2-41EE-A437-E7970EBB6CF9}" type="pres">
      <dgm:prSet presAssocID="{7FDA806F-89FB-496D-96D8-1AFC7A461008}" presName="hierRoot3" presStyleCnt="0"/>
      <dgm:spPr/>
    </dgm:pt>
    <dgm:pt modelId="{BB2D00D5-ACC9-431D-9911-B7240F113BD0}" type="pres">
      <dgm:prSet presAssocID="{7FDA806F-89FB-496D-96D8-1AFC7A461008}" presName="composite3" presStyleCnt="0"/>
      <dgm:spPr/>
    </dgm:pt>
    <dgm:pt modelId="{B9EC109F-B0BD-4AA0-BB67-EE664BD604C3}" type="pres">
      <dgm:prSet presAssocID="{7FDA806F-89FB-496D-96D8-1AFC7A461008}" presName="background3" presStyleLbl="node3" presStyleIdx="2" presStyleCnt="3"/>
      <dgm:spPr/>
    </dgm:pt>
    <dgm:pt modelId="{F431387E-FD8E-47EF-BACE-0D5490769F15}" type="pres">
      <dgm:prSet presAssocID="{7FDA806F-89FB-496D-96D8-1AFC7A461008}" presName="text3" presStyleLbl="fgAcc3" presStyleIdx="2" presStyleCnt="3">
        <dgm:presLayoutVars>
          <dgm:chPref val="3"/>
        </dgm:presLayoutVars>
      </dgm:prSet>
      <dgm:spPr/>
      <dgm:t>
        <a:bodyPr/>
        <a:lstStyle/>
        <a:p>
          <a:pPr rtl="1"/>
          <a:endParaRPr lang="ar-SA"/>
        </a:p>
      </dgm:t>
    </dgm:pt>
    <dgm:pt modelId="{FC0EE306-7B86-4E03-9758-2D6641EC0071}" type="pres">
      <dgm:prSet presAssocID="{7FDA806F-89FB-496D-96D8-1AFC7A461008}" presName="hierChild4" presStyleCnt="0"/>
      <dgm:spPr/>
    </dgm:pt>
  </dgm:ptLst>
  <dgm:cxnLst>
    <dgm:cxn modelId="{C10E138D-A35E-4941-B10E-8F2B54D0B2D7}" type="presOf" srcId="{70A2800B-5B1C-4DA0-A40D-D7E81501A2CF}" destId="{4F5A80DD-6379-4870-B228-4CD009AEDA42}" srcOrd="0" destOrd="0" presId="urn:microsoft.com/office/officeart/2005/8/layout/hierarchy1"/>
    <dgm:cxn modelId="{88DA54EB-FFA7-4435-8A48-24DB7D81426A}" type="presOf" srcId="{DC85C8DA-7E07-474F-8A44-A9865F277D77}" destId="{5912933F-ABBC-4AA2-BAAD-D5B784EFC19C}" srcOrd="0" destOrd="0" presId="urn:microsoft.com/office/officeart/2005/8/layout/hierarchy1"/>
    <dgm:cxn modelId="{1A5F464B-A230-4811-83B1-B6A3A90DA51D}" srcId="{D1FB87C2-7A2B-47D8-80BC-DD97999D2582}" destId="{0FDBC0F0-5701-4657-AA34-C5B1428179B5}" srcOrd="0" destOrd="0" parTransId="{8E19F9F5-7C2E-4D75-A500-41F0C60CCDCF}" sibTransId="{63A98D4C-9FB4-4BBF-93FA-20006AA61AF8}"/>
    <dgm:cxn modelId="{BCA7D96F-6494-4055-B366-826CED967811}" type="presOf" srcId="{EDB2265B-F32F-45BF-A5AA-DAEEC61D5380}" destId="{461DC0EE-5B07-410C-B997-11B80DDEA59E}" srcOrd="0" destOrd="0" presId="urn:microsoft.com/office/officeart/2005/8/layout/hierarchy1"/>
    <dgm:cxn modelId="{74459D99-6329-4414-B483-536C08D58B9B}" type="presOf" srcId="{C852B1C6-9ACE-4472-AC43-734BD61EB526}" destId="{CF26A328-04DB-4208-912D-1546452DA28A}" srcOrd="0" destOrd="0" presId="urn:microsoft.com/office/officeart/2005/8/layout/hierarchy1"/>
    <dgm:cxn modelId="{8C0A0AFA-C78F-4A3D-8C2D-70474AB52DB8}" type="presOf" srcId="{7FDA806F-89FB-496D-96D8-1AFC7A461008}" destId="{F431387E-FD8E-47EF-BACE-0D5490769F15}" srcOrd="0" destOrd="0" presId="urn:microsoft.com/office/officeart/2005/8/layout/hierarchy1"/>
    <dgm:cxn modelId="{3CA74970-EBF3-4024-83E3-20D3F7146AE5}" type="presOf" srcId="{D1FB87C2-7A2B-47D8-80BC-DD97999D2582}" destId="{DD736B12-E70A-4CD4-B838-50ED2286E487}" srcOrd="0" destOrd="0" presId="urn:microsoft.com/office/officeart/2005/8/layout/hierarchy1"/>
    <dgm:cxn modelId="{E9BB9D7B-9648-45B7-B02C-4AD9EC0F788C}" srcId="{0FDBC0F0-5701-4657-AA34-C5B1428179B5}" destId="{EDB2265B-F32F-45BF-A5AA-DAEEC61D5380}" srcOrd="0" destOrd="0" parTransId="{70A2800B-5B1C-4DA0-A40D-D7E81501A2CF}" sibTransId="{29AF2272-93DB-4491-944E-C37501604F4C}"/>
    <dgm:cxn modelId="{31A9A2F2-5BFE-495E-B2B5-71DFD2E4C603}" type="presOf" srcId="{EDBF7BD8-CA79-4600-8B56-E5A689CD5369}" destId="{959E1EA9-9377-4885-BF61-C9826ADDFF95}" srcOrd="0" destOrd="0" presId="urn:microsoft.com/office/officeart/2005/8/layout/hierarchy1"/>
    <dgm:cxn modelId="{10C8A632-1D88-4508-9218-AF116D07F2EA}" srcId="{DC85C8DA-7E07-474F-8A44-A9865F277D77}" destId="{7FDA806F-89FB-496D-96D8-1AFC7A461008}" srcOrd="0" destOrd="0" parTransId="{EDBF7BD8-CA79-4600-8B56-E5A689CD5369}" sibTransId="{AEBAC639-72E0-4E98-AD00-DA1DA33021E2}"/>
    <dgm:cxn modelId="{1C8CD66E-D49A-4E45-B910-84FCA51865BD}" type="presOf" srcId="{97F54F74-EED2-4F9A-BBD5-15464B4BD662}" destId="{2C00684F-CF77-4FEE-9C92-94DF105DA81F}" srcOrd="0" destOrd="0" presId="urn:microsoft.com/office/officeart/2005/8/layout/hierarchy1"/>
    <dgm:cxn modelId="{79F8294F-E90B-419C-9BB3-FA913CE7E5A6}" srcId="{0FDBC0F0-5701-4657-AA34-C5B1428179B5}" destId="{97F54F74-EED2-4F9A-BBD5-15464B4BD662}" srcOrd="1" destOrd="0" parTransId="{5371095E-810E-486A-862E-7A1590295C85}" sibTransId="{07D28BDA-E33E-4AF6-9EBA-6480C12B40CC}"/>
    <dgm:cxn modelId="{7288B8FE-1DC3-4423-A09D-B23388FCBBD6}" type="presOf" srcId="{0FDBC0F0-5701-4657-AA34-C5B1428179B5}" destId="{1D1184B7-C8EE-4533-B71F-68088D4BF935}" srcOrd="0" destOrd="0" presId="urn:microsoft.com/office/officeart/2005/8/layout/hierarchy1"/>
    <dgm:cxn modelId="{DB312F6A-2485-49C0-917E-59BE7C5FA784}" type="presOf" srcId="{5371095E-810E-486A-862E-7A1590295C85}" destId="{F580F292-2625-404B-94E2-8C39B4BC18AF}" srcOrd="0" destOrd="0" presId="urn:microsoft.com/office/officeart/2005/8/layout/hierarchy1"/>
    <dgm:cxn modelId="{2C7D9496-8092-4E7E-B091-65DA8DFC8702}" srcId="{C852B1C6-9ACE-4472-AC43-734BD61EB526}" destId="{D1FB87C2-7A2B-47D8-80BC-DD97999D2582}" srcOrd="0" destOrd="0" parTransId="{580CDCBA-9C7C-4DCA-8F07-388FFDF0B29A}" sibTransId="{6588D239-A01C-48D5-8798-DF2FA923C01D}"/>
    <dgm:cxn modelId="{FDF3677C-D7AF-4CF8-9F7E-07D334E01FC5}" type="presOf" srcId="{8E19F9F5-7C2E-4D75-A500-41F0C60CCDCF}" destId="{F0B89E9B-7316-4E2A-BFCC-43630E48BC4B}" srcOrd="0" destOrd="0" presId="urn:microsoft.com/office/officeart/2005/8/layout/hierarchy1"/>
    <dgm:cxn modelId="{07F61501-436A-4A3D-89A2-20CC27A8744C}" srcId="{D1FB87C2-7A2B-47D8-80BC-DD97999D2582}" destId="{DC85C8DA-7E07-474F-8A44-A9865F277D77}" srcOrd="1" destOrd="0" parTransId="{83119C05-2A7E-4714-A056-82E75843ACD4}" sibTransId="{38A14142-6B97-4BD3-B9EC-A1682620A5B5}"/>
    <dgm:cxn modelId="{4568A161-5673-47E7-82B0-946FE2E10014}" type="presOf" srcId="{83119C05-2A7E-4714-A056-82E75843ACD4}" destId="{8860B026-63F2-4F97-AE5F-01DB1E59DCEF}" srcOrd="0" destOrd="0" presId="urn:microsoft.com/office/officeart/2005/8/layout/hierarchy1"/>
    <dgm:cxn modelId="{DF769E10-B57F-41C5-9111-2C982B4627AE}" type="presParOf" srcId="{CF26A328-04DB-4208-912D-1546452DA28A}" destId="{BD54678F-A634-40D7-8D69-FF273DB567D6}" srcOrd="0" destOrd="0" presId="urn:microsoft.com/office/officeart/2005/8/layout/hierarchy1"/>
    <dgm:cxn modelId="{14E890C7-365E-45E3-B49A-3858AD5D0BCD}" type="presParOf" srcId="{BD54678F-A634-40D7-8D69-FF273DB567D6}" destId="{C656FCC1-2E2A-47E1-95A2-09E065DE9CF7}" srcOrd="0" destOrd="0" presId="urn:microsoft.com/office/officeart/2005/8/layout/hierarchy1"/>
    <dgm:cxn modelId="{A1D60958-992B-4D4D-8A65-A34248A7BFE0}" type="presParOf" srcId="{C656FCC1-2E2A-47E1-95A2-09E065DE9CF7}" destId="{7EFCD82E-9EED-4118-B8BA-383A053C14A9}" srcOrd="0" destOrd="0" presId="urn:microsoft.com/office/officeart/2005/8/layout/hierarchy1"/>
    <dgm:cxn modelId="{704F0440-02DE-49D6-B4FE-D8B6096A0FD4}" type="presParOf" srcId="{C656FCC1-2E2A-47E1-95A2-09E065DE9CF7}" destId="{DD736B12-E70A-4CD4-B838-50ED2286E487}" srcOrd="1" destOrd="0" presId="urn:microsoft.com/office/officeart/2005/8/layout/hierarchy1"/>
    <dgm:cxn modelId="{8D5C4DFF-2652-4CE6-8735-523DDCC911EA}" type="presParOf" srcId="{BD54678F-A634-40D7-8D69-FF273DB567D6}" destId="{A0F8894B-A9BD-42A4-B2AF-E06BA2A65620}" srcOrd="1" destOrd="0" presId="urn:microsoft.com/office/officeart/2005/8/layout/hierarchy1"/>
    <dgm:cxn modelId="{809E69F9-D9A7-4567-81FF-E9D2811A9B18}" type="presParOf" srcId="{A0F8894B-A9BD-42A4-B2AF-E06BA2A65620}" destId="{F0B89E9B-7316-4E2A-BFCC-43630E48BC4B}" srcOrd="0" destOrd="0" presId="urn:microsoft.com/office/officeart/2005/8/layout/hierarchy1"/>
    <dgm:cxn modelId="{9E50CE22-EB96-4638-8247-341861D92117}" type="presParOf" srcId="{A0F8894B-A9BD-42A4-B2AF-E06BA2A65620}" destId="{61304247-82DE-48CE-A959-E2917E8E059C}" srcOrd="1" destOrd="0" presId="urn:microsoft.com/office/officeart/2005/8/layout/hierarchy1"/>
    <dgm:cxn modelId="{D7C15715-BB82-4D52-8318-637238C4B9D2}" type="presParOf" srcId="{61304247-82DE-48CE-A959-E2917E8E059C}" destId="{F06E5DD1-28D9-4239-B1F2-309A4D03C8B2}" srcOrd="0" destOrd="0" presId="urn:microsoft.com/office/officeart/2005/8/layout/hierarchy1"/>
    <dgm:cxn modelId="{3DCBA6BF-D6FE-487C-A943-66864452E415}" type="presParOf" srcId="{F06E5DD1-28D9-4239-B1F2-309A4D03C8B2}" destId="{AC1A30BC-8C02-43E4-82CD-1D475A70AB7F}" srcOrd="0" destOrd="0" presId="urn:microsoft.com/office/officeart/2005/8/layout/hierarchy1"/>
    <dgm:cxn modelId="{39841057-E529-4088-A06E-69BE0946F957}" type="presParOf" srcId="{F06E5DD1-28D9-4239-B1F2-309A4D03C8B2}" destId="{1D1184B7-C8EE-4533-B71F-68088D4BF935}" srcOrd="1" destOrd="0" presId="urn:microsoft.com/office/officeart/2005/8/layout/hierarchy1"/>
    <dgm:cxn modelId="{8ABD9AE8-0C67-4CD9-B3BD-02F155D4B8E9}" type="presParOf" srcId="{61304247-82DE-48CE-A959-E2917E8E059C}" destId="{36E2C393-6C1B-47EA-AFB3-482C40EE94CF}" srcOrd="1" destOrd="0" presId="urn:microsoft.com/office/officeart/2005/8/layout/hierarchy1"/>
    <dgm:cxn modelId="{5F3A23F5-10CD-4847-B93A-EA57E6046879}" type="presParOf" srcId="{36E2C393-6C1B-47EA-AFB3-482C40EE94CF}" destId="{4F5A80DD-6379-4870-B228-4CD009AEDA42}" srcOrd="0" destOrd="0" presId="urn:microsoft.com/office/officeart/2005/8/layout/hierarchy1"/>
    <dgm:cxn modelId="{AF88E130-62A8-4608-B478-154EC68666A2}" type="presParOf" srcId="{36E2C393-6C1B-47EA-AFB3-482C40EE94CF}" destId="{C5700457-733C-4B77-AAC8-6D6B40845FE9}" srcOrd="1" destOrd="0" presId="urn:microsoft.com/office/officeart/2005/8/layout/hierarchy1"/>
    <dgm:cxn modelId="{F96554E2-9AE7-4872-ACE5-E240A19969C8}" type="presParOf" srcId="{C5700457-733C-4B77-AAC8-6D6B40845FE9}" destId="{86605B1A-818F-482D-9730-93DF29ECD9EB}" srcOrd="0" destOrd="0" presId="urn:microsoft.com/office/officeart/2005/8/layout/hierarchy1"/>
    <dgm:cxn modelId="{70DE9A92-35E0-4915-B362-7A6E5AF59756}" type="presParOf" srcId="{86605B1A-818F-482D-9730-93DF29ECD9EB}" destId="{0C34F75B-A47F-4A41-9F0E-10A63F122184}" srcOrd="0" destOrd="0" presId="urn:microsoft.com/office/officeart/2005/8/layout/hierarchy1"/>
    <dgm:cxn modelId="{E1CFE3BD-1C20-422E-BB8A-B00579EC0920}" type="presParOf" srcId="{86605B1A-818F-482D-9730-93DF29ECD9EB}" destId="{461DC0EE-5B07-410C-B997-11B80DDEA59E}" srcOrd="1" destOrd="0" presId="urn:microsoft.com/office/officeart/2005/8/layout/hierarchy1"/>
    <dgm:cxn modelId="{03B17E7A-2CE1-40D1-9018-35FB6DEA7D9D}" type="presParOf" srcId="{C5700457-733C-4B77-AAC8-6D6B40845FE9}" destId="{6751B641-D477-4C52-AD64-7EB5EC220217}" srcOrd="1" destOrd="0" presId="urn:microsoft.com/office/officeart/2005/8/layout/hierarchy1"/>
    <dgm:cxn modelId="{CDC65DE8-5029-4BD2-B1E6-44AD51462838}" type="presParOf" srcId="{36E2C393-6C1B-47EA-AFB3-482C40EE94CF}" destId="{F580F292-2625-404B-94E2-8C39B4BC18AF}" srcOrd="2" destOrd="0" presId="urn:microsoft.com/office/officeart/2005/8/layout/hierarchy1"/>
    <dgm:cxn modelId="{068E8387-071D-4D98-91F4-59EB3BA90351}" type="presParOf" srcId="{36E2C393-6C1B-47EA-AFB3-482C40EE94CF}" destId="{990F919C-C891-4AE5-9F24-C82F02B1A2FC}" srcOrd="3" destOrd="0" presId="urn:microsoft.com/office/officeart/2005/8/layout/hierarchy1"/>
    <dgm:cxn modelId="{C45A7D5F-58A0-4C4B-AAC1-92C0F9BE72AB}" type="presParOf" srcId="{990F919C-C891-4AE5-9F24-C82F02B1A2FC}" destId="{A80E129E-7A5D-467E-800B-CB139E38142C}" srcOrd="0" destOrd="0" presId="urn:microsoft.com/office/officeart/2005/8/layout/hierarchy1"/>
    <dgm:cxn modelId="{8B6117F9-8124-4F18-BA3F-89843411488F}" type="presParOf" srcId="{A80E129E-7A5D-467E-800B-CB139E38142C}" destId="{3F8C412F-873C-44BA-84A0-1198CC088190}" srcOrd="0" destOrd="0" presId="urn:microsoft.com/office/officeart/2005/8/layout/hierarchy1"/>
    <dgm:cxn modelId="{645F184F-B3B9-4647-AE67-62F762169502}" type="presParOf" srcId="{A80E129E-7A5D-467E-800B-CB139E38142C}" destId="{2C00684F-CF77-4FEE-9C92-94DF105DA81F}" srcOrd="1" destOrd="0" presId="urn:microsoft.com/office/officeart/2005/8/layout/hierarchy1"/>
    <dgm:cxn modelId="{E0B20BA0-2DFB-4C0A-915D-1B00468A3BCD}" type="presParOf" srcId="{990F919C-C891-4AE5-9F24-C82F02B1A2FC}" destId="{98F9BA9F-5C97-4489-88D8-A7BBD08631E9}" srcOrd="1" destOrd="0" presId="urn:microsoft.com/office/officeart/2005/8/layout/hierarchy1"/>
    <dgm:cxn modelId="{02B863AF-F672-44BC-80D7-FD0C5960DD5D}" type="presParOf" srcId="{A0F8894B-A9BD-42A4-B2AF-E06BA2A65620}" destId="{8860B026-63F2-4F97-AE5F-01DB1E59DCEF}" srcOrd="2" destOrd="0" presId="urn:microsoft.com/office/officeart/2005/8/layout/hierarchy1"/>
    <dgm:cxn modelId="{57D5954A-69E4-4B1D-8375-4804501D5BE9}" type="presParOf" srcId="{A0F8894B-A9BD-42A4-B2AF-E06BA2A65620}" destId="{5FF9C585-D393-4DF2-9398-9CFA7D5ECDF0}" srcOrd="3" destOrd="0" presId="urn:microsoft.com/office/officeart/2005/8/layout/hierarchy1"/>
    <dgm:cxn modelId="{0674C096-56F5-42C9-BEC1-8D5F4504D927}" type="presParOf" srcId="{5FF9C585-D393-4DF2-9398-9CFA7D5ECDF0}" destId="{BFD6802B-9E99-411F-ACAF-2CB8ECAB5FBF}" srcOrd="0" destOrd="0" presId="urn:microsoft.com/office/officeart/2005/8/layout/hierarchy1"/>
    <dgm:cxn modelId="{11D0E0AD-2893-4DF0-A7FA-D0BA7ECCF08F}" type="presParOf" srcId="{BFD6802B-9E99-411F-ACAF-2CB8ECAB5FBF}" destId="{CD93D8FB-3E54-4049-9A10-00B57A46B2F1}" srcOrd="0" destOrd="0" presId="urn:microsoft.com/office/officeart/2005/8/layout/hierarchy1"/>
    <dgm:cxn modelId="{D2E2C9AD-2DEF-4CCD-B234-7C013E0E14AA}" type="presParOf" srcId="{BFD6802B-9E99-411F-ACAF-2CB8ECAB5FBF}" destId="{5912933F-ABBC-4AA2-BAAD-D5B784EFC19C}" srcOrd="1" destOrd="0" presId="urn:microsoft.com/office/officeart/2005/8/layout/hierarchy1"/>
    <dgm:cxn modelId="{6CC1FC9D-5825-424D-9A7D-3BD995AF2026}" type="presParOf" srcId="{5FF9C585-D393-4DF2-9398-9CFA7D5ECDF0}" destId="{20C68EFF-7399-4233-978F-8FFCF377C02C}" srcOrd="1" destOrd="0" presId="urn:microsoft.com/office/officeart/2005/8/layout/hierarchy1"/>
    <dgm:cxn modelId="{2293E25F-714B-4B00-8CA4-07F154D353C5}" type="presParOf" srcId="{20C68EFF-7399-4233-978F-8FFCF377C02C}" destId="{959E1EA9-9377-4885-BF61-C9826ADDFF95}" srcOrd="0" destOrd="0" presId="urn:microsoft.com/office/officeart/2005/8/layout/hierarchy1"/>
    <dgm:cxn modelId="{E0928502-86E9-4674-96B9-99FF81EFE00E}" type="presParOf" srcId="{20C68EFF-7399-4233-978F-8FFCF377C02C}" destId="{487FCB02-D0F2-41EE-A437-E7970EBB6CF9}" srcOrd="1" destOrd="0" presId="urn:microsoft.com/office/officeart/2005/8/layout/hierarchy1"/>
    <dgm:cxn modelId="{97757143-1DA7-4210-81CB-F023A09EEAB6}" type="presParOf" srcId="{487FCB02-D0F2-41EE-A437-E7970EBB6CF9}" destId="{BB2D00D5-ACC9-431D-9911-B7240F113BD0}" srcOrd="0" destOrd="0" presId="urn:microsoft.com/office/officeart/2005/8/layout/hierarchy1"/>
    <dgm:cxn modelId="{F5D0B0DA-95C6-44C1-B97D-477EAE4CF380}" type="presParOf" srcId="{BB2D00D5-ACC9-431D-9911-B7240F113BD0}" destId="{B9EC109F-B0BD-4AA0-BB67-EE664BD604C3}" srcOrd="0" destOrd="0" presId="urn:microsoft.com/office/officeart/2005/8/layout/hierarchy1"/>
    <dgm:cxn modelId="{31C62693-6E2C-472E-9D35-2F4B759FF04E}" type="presParOf" srcId="{BB2D00D5-ACC9-431D-9911-B7240F113BD0}" destId="{F431387E-FD8E-47EF-BACE-0D5490769F15}" srcOrd="1" destOrd="0" presId="urn:microsoft.com/office/officeart/2005/8/layout/hierarchy1"/>
    <dgm:cxn modelId="{FE908357-103E-4C1D-B2DC-4C2D61FEA9C2}" type="presParOf" srcId="{487FCB02-D0F2-41EE-A437-E7970EBB6CF9}" destId="{FC0EE306-7B86-4E03-9758-2D6641EC007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85F97D-949D-45BF-B38D-BED4F01C24A8}" type="doc">
      <dgm:prSet loTypeId="urn:microsoft.com/office/officeart/2005/8/layout/default#1" loCatId="list" qsTypeId="urn:microsoft.com/office/officeart/2005/8/quickstyle/simple4" qsCatId="simple" csTypeId="urn:microsoft.com/office/officeart/2005/8/colors/accent3_4" csCatId="accent3" phldr="1"/>
      <dgm:spPr/>
      <dgm:t>
        <a:bodyPr/>
        <a:lstStyle/>
        <a:p>
          <a:endParaRPr lang="en-US"/>
        </a:p>
      </dgm:t>
    </dgm:pt>
    <dgm:pt modelId="{0EED64A0-6BD2-4E71-BE43-7E26D1139581}">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الإجتماعية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6935A6ED-269D-4041-BDC7-8AAB19DEEB32}" type="parTrans" cxnId="{F992C7F0-AC8E-4B22-8943-7468BD49A06F}">
      <dgm:prSet/>
      <dgm:spPr/>
      <dgm:t>
        <a:bodyPr/>
        <a:lstStyle/>
        <a:p>
          <a:endParaRPr lang="en-US"/>
        </a:p>
      </dgm:t>
    </dgm:pt>
    <dgm:pt modelId="{AB801D7F-7D87-47BF-B29B-1ECCC9319EB7}" type="sibTrans" cxnId="{F992C7F0-AC8E-4B22-8943-7468BD49A06F}">
      <dgm:prSet/>
      <dgm:spPr/>
      <dgm:t>
        <a:bodyPr/>
        <a:lstStyle/>
        <a:p>
          <a:endParaRPr lang="en-US"/>
        </a:p>
      </dgm:t>
    </dgm:pt>
    <dgm:pt modelId="{B1493745-18FA-4563-9F56-66902959D97F}">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البيولوجية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F3D076F4-7F4D-4DDD-9453-F3F037E7F332}" type="parTrans" cxnId="{0F980772-933D-40AA-88A5-6C0126CB7AFD}">
      <dgm:prSet/>
      <dgm:spPr/>
      <dgm:t>
        <a:bodyPr/>
        <a:lstStyle/>
        <a:p>
          <a:endParaRPr lang="en-US"/>
        </a:p>
      </dgm:t>
    </dgm:pt>
    <dgm:pt modelId="{05AB6E8A-30FB-4109-A53E-3A0FA66667C5}" type="sibTrans" cxnId="{0F980772-933D-40AA-88A5-6C0126CB7AFD}">
      <dgm:prSet/>
      <dgm:spPr/>
      <dgm:t>
        <a:bodyPr/>
        <a:lstStyle/>
        <a:p>
          <a:endParaRPr lang="en-US"/>
        </a:p>
      </dgm:t>
    </dgm:pt>
    <dgm:pt modelId="{7749CB77-9C1B-4678-B259-6084C66D514F}">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الثقافية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464F764F-58B9-4512-963A-4221BDF2A880}" type="parTrans" cxnId="{7F9768C3-C011-4DEC-BFEB-2F6B3D9ED2A0}">
      <dgm:prSet/>
      <dgm:spPr/>
      <dgm:t>
        <a:bodyPr/>
        <a:lstStyle/>
        <a:p>
          <a:endParaRPr lang="en-US"/>
        </a:p>
      </dgm:t>
    </dgm:pt>
    <dgm:pt modelId="{A4B895AD-58CA-4705-9BC7-06F8D9D3A743}" type="sibTrans" cxnId="{7F9768C3-C011-4DEC-BFEB-2F6B3D9ED2A0}">
      <dgm:prSet/>
      <dgm:spPr/>
      <dgm:t>
        <a:bodyPr/>
        <a:lstStyle/>
        <a:p>
          <a:endParaRPr lang="en-US"/>
        </a:p>
      </dgm:t>
    </dgm:pt>
    <dgm:pt modelId="{FFF48EFB-3D13-44D2-9EBB-DC63BCBDB0F0}">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النفسية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90BAFA0C-1269-4304-9F0D-F620EE4B7008}" type="parTrans" cxnId="{08700682-FB84-4481-B231-8C05E14129DE}">
      <dgm:prSet/>
      <dgm:spPr/>
      <dgm:t>
        <a:bodyPr/>
        <a:lstStyle/>
        <a:p>
          <a:endParaRPr lang="en-US"/>
        </a:p>
      </dgm:t>
    </dgm:pt>
    <dgm:pt modelId="{63F83F92-D898-4229-A0A2-06ADE3E030D8}" type="sibTrans" cxnId="{08700682-FB84-4481-B231-8C05E14129DE}">
      <dgm:prSet/>
      <dgm:spPr/>
      <dgm:t>
        <a:bodyPr/>
        <a:lstStyle/>
        <a:p>
          <a:endParaRPr lang="en-US"/>
        </a:p>
      </dgm:t>
    </dgm:pt>
    <dgm:pt modelId="{67DC2166-B1DE-4B93-A05D-506B313D2636}" type="pres">
      <dgm:prSet presAssocID="{8385F97D-949D-45BF-B38D-BED4F01C24A8}" presName="diagram" presStyleCnt="0">
        <dgm:presLayoutVars>
          <dgm:dir/>
          <dgm:resizeHandles val="exact"/>
        </dgm:presLayoutVars>
      </dgm:prSet>
      <dgm:spPr/>
      <dgm:t>
        <a:bodyPr/>
        <a:lstStyle/>
        <a:p>
          <a:endParaRPr lang="en-US"/>
        </a:p>
      </dgm:t>
    </dgm:pt>
    <dgm:pt modelId="{82A7A4E4-E65B-4879-8B0D-B272CB71A1F8}" type="pres">
      <dgm:prSet presAssocID="{0EED64A0-6BD2-4E71-BE43-7E26D1139581}" presName="node" presStyleLbl="node1" presStyleIdx="0" presStyleCnt="4" custScaleX="176168">
        <dgm:presLayoutVars>
          <dgm:bulletEnabled val="1"/>
        </dgm:presLayoutVars>
      </dgm:prSet>
      <dgm:spPr/>
      <dgm:t>
        <a:bodyPr/>
        <a:lstStyle/>
        <a:p>
          <a:endParaRPr lang="en-US"/>
        </a:p>
      </dgm:t>
    </dgm:pt>
    <dgm:pt modelId="{ACADC6A7-F223-4E4C-8689-8B56648121AC}" type="pres">
      <dgm:prSet presAssocID="{AB801D7F-7D87-47BF-B29B-1ECCC9319EB7}" presName="sibTrans" presStyleCnt="0"/>
      <dgm:spPr/>
    </dgm:pt>
    <dgm:pt modelId="{1E191074-E989-492C-90A3-FFF370B8FF63}" type="pres">
      <dgm:prSet presAssocID="{B1493745-18FA-4563-9F56-66902959D97F}" presName="node" presStyleLbl="node1" presStyleIdx="1" presStyleCnt="4" custScaleX="160285">
        <dgm:presLayoutVars>
          <dgm:bulletEnabled val="1"/>
        </dgm:presLayoutVars>
      </dgm:prSet>
      <dgm:spPr/>
      <dgm:t>
        <a:bodyPr/>
        <a:lstStyle/>
        <a:p>
          <a:endParaRPr lang="en-US"/>
        </a:p>
      </dgm:t>
    </dgm:pt>
    <dgm:pt modelId="{C0F2246F-CCBF-4112-BD89-AB1881F7E611}" type="pres">
      <dgm:prSet presAssocID="{05AB6E8A-30FB-4109-A53E-3A0FA66667C5}" presName="sibTrans" presStyleCnt="0"/>
      <dgm:spPr/>
    </dgm:pt>
    <dgm:pt modelId="{866DDAEE-B673-4B45-AD01-6B5F72798B4E}" type="pres">
      <dgm:prSet presAssocID="{7749CB77-9C1B-4678-B259-6084C66D514F}" presName="node" presStyleLbl="node1" presStyleIdx="2" presStyleCnt="4" custScaleX="177234">
        <dgm:presLayoutVars>
          <dgm:bulletEnabled val="1"/>
        </dgm:presLayoutVars>
      </dgm:prSet>
      <dgm:spPr/>
      <dgm:t>
        <a:bodyPr/>
        <a:lstStyle/>
        <a:p>
          <a:endParaRPr lang="en-US"/>
        </a:p>
      </dgm:t>
    </dgm:pt>
    <dgm:pt modelId="{27FE3B96-66B5-44CF-B4AF-5B8CD6E1BAC0}" type="pres">
      <dgm:prSet presAssocID="{A4B895AD-58CA-4705-9BC7-06F8D9D3A743}" presName="sibTrans" presStyleCnt="0"/>
      <dgm:spPr/>
    </dgm:pt>
    <dgm:pt modelId="{97F79C1D-81EB-4E19-ACC7-9E5BAE4202FF}" type="pres">
      <dgm:prSet presAssocID="{FFF48EFB-3D13-44D2-9EBB-DC63BCBDB0F0}" presName="node" presStyleLbl="node1" presStyleIdx="3" presStyleCnt="4" custScaleX="162008">
        <dgm:presLayoutVars>
          <dgm:bulletEnabled val="1"/>
        </dgm:presLayoutVars>
      </dgm:prSet>
      <dgm:spPr/>
      <dgm:t>
        <a:bodyPr/>
        <a:lstStyle/>
        <a:p>
          <a:endParaRPr lang="en-US"/>
        </a:p>
      </dgm:t>
    </dgm:pt>
  </dgm:ptLst>
  <dgm:cxnLst>
    <dgm:cxn modelId="{C6012B02-DE90-49C6-957A-9961C682129C}" type="presOf" srcId="{0EED64A0-6BD2-4E71-BE43-7E26D1139581}" destId="{82A7A4E4-E65B-4879-8B0D-B272CB71A1F8}" srcOrd="0" destOrd="0" presId="urn:microsoft.com/office/officeart/2005/8/layout/default#1"/>
    <dgm:cxn modelId="{0F980772-933D-40AA-88A5-6C0126CB7AFD}" srcId="{8385F97D-949D-45BF-B38D-BED4F01C24A8}" destId="{B1493745-18FA-4563-9F56-66902959D97F}" srcOrd="1" destOrd="0" parTransId="{F3D076F4-7F4D-4DDD-9453-F3F037E7F332}" sibTransId="{05AB6E8A-30FB-4109-A53E-3A0FA66667C5}"/>
    <dgm:cxn modelId="{08700682-FB84-4481-B231-8C05E14129DE}" srcId="{8385F97D-949D-45BF-B38D-BED4F01C24A8}" destId="{FFF48EFB-3D13-44D2-9EBB-DC63BCBDB0F0}" srcOrd="3" destOrd="0" parTransId="{90BAFA0C-1269-4304-9F0D-F620EE4B7008}" sibTransId="{63F83F92-D898-4229-A0A2-06ADE3E030D8}"/>
    <dgm:cxn modelId="{AB27F91A-7C58-4C90-9BA7-9B5DAF60E243}" type="presOf" srcId="{FFF48EFB-3D13-44D2-9EBB-DC63BCBDB0F0}" destId="{97F79C1D-81EB-4E19-ACC7-9E5BAE4202FF}" srcOrd="0" destOrd="0" presId="urn:microsoft.com/office/officeart/2005/8/layout/default#1"/>
    <dgm:cxn modelId="{562C66C7-3F7D-481D-B661-13A4CD5DA4D8}" type="presOf" srcId="{8385F97D-949D-45BF-B38D-BED4F01C24A8}" destId="{67DC2166-B1DE-4B93-A05D-506B313D2636}" srcOrd="0" destOrd="0" presId="urn:microsoft.com/office/officeart/2005/8/layout/default#1"/>
    <dgm:cxn modelId="{F992C7F0-AC8E-4B22-8943-7468BD49A06F}" srcId="{8385F97D-949D-45BF-B38D-BED4F01C24A8}" destId="{0EED64A0-6BD2-4E71-BE43-7E26D1139581}" srcOrd="0" destOrd="0" parTransId="{6935A6ED-269D-4041-BDC7-8AAB19DEEB32}" sibTransId="{AB801D7F-7D87-47BF-B29B-1ECCC9319EB7}"/>
    <dgm:cxn modelId="{7F9768C3-C011-4DEC-BFEB-2F6B3D9ED2A0}" srcId="{8385F97D-949D-45BF-B38D-BED4F01C24A8}" destId="{7749CB77-9C1B-4678-B259-6084C66D514F}" srcOrd="2" destOrd="0" parTransId="{464F764F-58B9-4512-963A-4221BDF2A880}" sibTransId="{A4B895AD-58CA-4705-9BC7-06F8D9D3A743}"/>
    <dgm:cxn modelId="{885A4748-FEFD-4279-8B2D-2C52C9F22603}" type="presOf" srcId="{7749CB77-9C1B-4678-B259-6084C66D514F}" destId="{866DDAEE-B673-4B45-AD01-6B5F72798B4E}" srcOrd="0" destOrd="0" presId="urn:microsoft.com/office/officeart/2005/8/layout/default#1"/>
    <dgm:cxn modelId="{7CC534EF-E8C6-49A0-AD67-40D4D00D044E}" type="presOf" srcId="{B1493745-18FA-4563-9F56-66902959D97F}" destId="{1E191074-E989-492C-90A3-FFF370B8FF63}" srcOrd="0" destOrd="0" presId="urn:microsoft.com/office/officeart/2005/8/layout/default#1"/>
    <dgm:cxn modelId="{75FFB62A-1D44-447E-AF87-3A07995F6DA6}" type="presParOf" srcId="{67DC2166-B1DE-4B93-A05D-506B313D2636}" destId="{82A7A4E4-E65B-4879-8B0D-B272CB71A1F8}" srcOrd="0" destOrd="0" presId="urn:microsoft.com/office/officeart/2005/8/layout/default#1"/>
    <dgm:cxn modelId="{6F8A00C5-0BD8-4819-9A9E-1F88C0513F97}" type="presParOf" srcId="{67DC2166-B1DE-4B93-A05D-506B313D2636}" destId="{ACADC6A7-F223-4E4C-8689-8B56648121AC}" srcOrd="1" destOrd="0" presId="urn:microsoft.com/office/officeart/2005/8/layout/default#1"/>
    <dgm:cxn modelId="{33D5A1FD-EC21-46F7-8837-E0B8E4D0B117}" type="presParOf" srcId="{67DC2166-B1DE-4B93-A05D-506B313D2636}" destId="{1E191074-E989-492C-90A3-FFF370B8FF63}" srcOrd="2" destOrd="0" presId="urn:microsoft.com/office/officeart/2005/8/layout/default#1"/>
    <dgm:cxn modelId="{AB725F1E-824A-4089-8121-716228D1AC63}" type="presParOf" srcId="{67DC2166-B1DE-4B93-A05D-506B313D2636}" destId="{C0F2246F-CCBF-4112-BD89-AB1881F7E611}" srcOrd="3" destOrd="0" presId="urn:microsoft.com/office/officeart/2005/8/layout/default#1"/>
    <dgm:cxn modelId="{16B4A386-35FB-42FF-9281-2F6DA100B8C8}" type="presParOf" srcId="{67DC2166-B1DE-4B93-A05D-506B313D2636}" destId="{866DDAEE-B673-4B45-AD01-6B5F72798B4E}" srcOrd="4" destOrd="0" presId="urn:microsoft.com/office/officeart/2005/8/layout/default#1"/>
    <dgm:cxn modelId="{CA78E4D5-EBC5-43B8-B39B-9E90206898EE}" type="presParOf" srcId="{67DC2166-B1DE-4B93-A05D-506B313D2636}" destId="{27FE3B96-66B5-44CF-B4AF-5B8CD6E1BAC0}" srcOrd="5" destOrd="0" presId="urn:microsoft.com/office/officeart/2005/8/layout/default#1"/>
    <dgm:cxn modelId="{E5C284AF-1B27-43E0-A66D-13A6775E81DF}" type="presParOf" srcId="{67DC2166-B1DE-4B93-A05D-506B313D2636}" destId="{97F79C1D-81EB-4E19-ACC7-9E5BAE4202FF}"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E1EA9-9377-4885-BF61-C9826ADDFF95}">
      <dsp:nvSpPr>
        <dsp:cNvPr id="0" name=""/>
        <dsp:cNvSpPr/>
      </dsp:nvSpPr>
      <dsp:spPr>
        <a:xfrm>
          <a:off x="4830633" y="2446862"/>
          <a:ext cx="91440" cy="455782"/>
        </a:xfrm>
        <a:custGeom>
          <a:avLst/>
          <a:gdLst/>
          <a:ahLst/>
          <a:cxnLst/>
          <a:rect l="0" t="0" r="0" b="0"/>
          <a:pathLst>
            <a:path>
              <a:moveTo>
                <a:pt x="45720" y="0"/>
              </a:moveTo>
              <a:lnTo>
                <a:pt x="45720"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60B026-63F2-4F97-AE5F-01DB1E59DCEF}">
      <dsp:nvSpPr>
        <dsp:cNvPr id="0" name=""/>
        <dsp:cNvSpPr/>
      </dsp:nvSpPr>
      <dsp:spPr>
        <a:xfrm>
          <a:off x="3439790" y="995933"/>
          <a:ext cx="1436563" cy="455782"/>
        </a:xfrm>
        <a:custGeom>
          <a:avLst/>
          <a:gdLst/>
          <a:ahLst/>
          <a:cxnLst/>
          <a:rect l="0" t="0" r="0" b="0"/>
          <a:pathLst>
            <a:path>
              <a:moveTo>
                <a:pt x="0" y="0"/>
              </a:moveTo>
              <a:lnTo>
                <a:pt x="0" y="310602"/>
              </a:lnTo>
              <a:lnTo>
                <a:pt x="1436563" y="310602"/>
              </a:lnTo>
              <a:lnTo>
                <a:pt x="1436563" y="4557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0F292-2625-404B-94E2-8C39B4BC18AF}">
      <dsp:nvSpPr>
        <dsp:cNvPr id="0" name=""/>
        <dsp:cNvSpPr/>
      </dsp:nvSpPr>
      <dsp:spPr>
        <a:xfrm>
          <a:off x="2003226" y="2446862"/>
          <a:ext cx="957708" cy="455782"/>
        </a:xfrm>
        <a:custGeom>
          <a:avLst/>
          <a:gdLst/>
          <a:ahLst/>
          <a:cxnLst/>
          <a:rect l="0" t="0" r="0" b="0"/>
          <a:pathLst>
            <a:path>
              <a:moveTo>
                <a:pt x="0" y="0"/>
              </a:moveTo>
              <a:lnTo>
                <a:pt x="0" y="310602"/>
              </a:lnTo>
              <a:lnTo>
                <a:pt x="957708" y="310602"/>
              </a:lnTo>
              <a:lnTo>
                <a:pt x="957708"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5A80DD-6379-4870-B228-4CD009AEDA42}">
      <dsp:nvSpPr>
        <dsp:cNvPr id="0" name=""/>
        <dsp:cNvSpPr/>
      </dsp:nvSpPr>
      <dsp:spPr>
        <a:xfrm>
          <a:off x="1045517" y="2446862"/>
          <a:ext cx="957708" cy="455782"/>
        </a:xfrm>
        <a:custGeom>
          <a:avLst/>
          <a:gdLst/>
          <a:ahLst/>
          <a:cxnLst/>
          <a:rect l="0" t="0" r="0" b="0"/>
          <a:pathLst>
            <a:path>
              <a:moveTo>
                <a:pt x="957708" y="0"/>
              </a:moveTo>
              <a:lnTo>
                <a:pt x="957708" y="310602"/>
              </a:lnTo>
              <a:lnTo>
                <a:pt x="0" y="310602"/>
              </a:lnTo>
              <a:lnTo>
                <a:pt x="0"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B89E9B-7316-4E2A-BFCC-43630E48BC4B}">
      <dsp:nvSpPr>
        <dsp:cNvPr id="0" name=""/>
        <dsp:cNvSpPr/>
      </dsp:nvSpPr>
      <dsp:spPr>
        <a:xfrm>
          <a:off x="2003226" y="995933"/>
          <a:ext cx="1436563" cy="455782"/>
        </a:xfrm>
        <a:custGeom>
          <a:avLst/>
          <a:gdLst/>
          <a:ahLst/>
          <a:cxnLst/>
          <a:rect l="0" t="0" r="0" b="0"/>
          <a:pathLst>
            <a:path>
              <a:moveTo>
                <a:pt x="1436563" y="0"/>
              </a:moveTo>
              <a:lnTo>
                <a:pt x="1436563" y="310602"/>
              </a:lnTo>
              <a:lnTo>
                <a:pt x="0" y="310602"/>
              </a:lnTo>
              <a:lnTo>
                <a:pt x="0" y="4557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FCD82E-9EED-4118-B8BA-383A053C14A9}">
      <dsp:nvSpPr>
        <dsp:cNvPr id="0" name=""/>
        <dsp:cNvSpPr/>
      </dsp:nvSpPr>
      <dsp:spPr>
        <a:xfrm>
          <a:off x="2656209" y="786"/>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736B12-E70A-4CD4-B838-50ED2286E487}">
      <dsp:nvSpPr>
        <dsp:cNvPr id="0" name=""/>
        <dsp:cNvSpPr/>
      </dsp:nvSpPr>
      <dsp:spPr>
        <a:xfrm>
          <a:off x="2830338" y="166208"/>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solidFill>
                <a:schemeClr val="tx1"/>
              </a:solidFill>
            </a:rPr>
            <a:t>الأسرة </a:t>
          </a:r>
          <a:endParaRPr lang="ar-SA" sz="2700" b="1" kern="1200" dirty="0">
            <a:solidFill>
              <a:schemeClr val="tx1"/>
            </a:solidFill>
          </a:endParaRPr>
        </a:p>
      </dsp:txBody>
      <dsp:txXfrm>
        <a:off x="2859485" y="195355"/>
        <a:ext cx="1508866" cy="936852"/>
      </dsp:txXfrm>
    </dsp:sp>
    <dsp:sp modelId="{AC1A30BC-8C02-43E4-82CD-1D475A70AB7F}">
      <dsp:nvSpPr>
        <dsp:cNvPr id="0" name=""/>
        <dsp:cNvSpPr/>
      </dsp:nvSpPr>
      <dsp:spPr>
        <a:xfrm>
          <a:off x="1219646" y="1451715"/>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1184B7-C8EE-4533-B71F-68088D4BF935}">
      <dsp:nvSpPr>
        <dsp:cNvPr id="0" name=""/>
        <dsp:cNvSpPr/>
      </dsp:nvSpPr>
      <dsp:spPr>
        <a:xfrm>
          <a:off x="1393775" y="1617137"/>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المؤسسة الرياضية </a:t>
          </a:r>
          <a:endParaRPr lang="ar-SA" sz="2700" b="1" kern="1200" dirty="0"/>
        </a:p>
      </dsp:txBody>
      <dsp:txXfrm>
        <a:off x="1422922" y="1646284"/>
        <a:ext cx="1508866" cy="936852"/>
      </dsp:txXfrm>
    </dsp:sp>
    <dsp:sp modelId="{0C34F75B-A47F-4A41-9F0E-10A63F122184}">
      <dsp:nvSpPr>
        <dsp:cNvPr id="0" name=""/>
        <dsp:cNvSpPr/>
      </dsp:nvSpPr>
      <dsp:spPr>
        <a:xfrm>
          <a:off x="261937"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1DC0EE-5B07-410C-B997-11B80DDEA59E}">
      <dsp:nvSpPr>
        <dsp:cNvPr id="0" name=""/>
        <dsp:cNvSpPr/>
      </dsp:nvSpPr>
      <dsp:spPr>
        <a:xfrm>
          <a:off x="436066"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المؤسسات الدينية </a:t>
          </a:r>
          <a:endParaRPr lang="ar-SA" sz="2700" b="1" kern="1200" dirty="0"/>
        </a:p>
      </dsp:txBody>
      <dsp:txXfrm>
        <a:off x="465213" y="3097213"/>
        <a:ext cx="1508866" cy="936852"/>
      </dsp:txXfrm>
    </dsp:sp>
    <dsp:sp modelId="{3F8C412F-873C-44BA-84A0-1198CC088190}">
      <dsp:nvSpPr>
        <dsp:cNvPr id="0" name=""/>
        <dsp:cNvSpPr/>
      </dsp:nvSpPr>
      <dsp:spPr>
        <a:xfrm>
          <a:off x="2177355"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00684F-CF77-4FEE-9C92-94DF105DA81F}">
      <dsp:nvSpPr>
        <dsp:cNvPr id="0" name=""/>
        <dsp:cNvSpPr/>
      </dsp:nvSpPr>
      <dsp:spPr>
        <a:xfrm>
          <a:off x="2351484"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وسائل الإعلام</a:t>
          </a:r>
          <a:endParaRPr lang="ar-SA" sz="2700" b="1" kern="1200" dirty="0"/>
        </a:p>
      </dsp:txBody>
      <dsp:txXfrm>
        <a:off x="2380631" y="3097213"/>
        <a:ext cx="1508866" cy="936852"/>
      </dsp:txXfrm>
    </dsp:sp>
    <dsp:sp modelId="{CD93D8FB-3E54-4049-9A10-00B57A46B2F1}">
      <dsp:nvSpPr>
        <dsp:cNvPr id="0" name=""/>
        <dsp:cNvSpPr/>
      </dsp:nvSpPr>
      <dsp:spPr>
        <a:xfrm>
          <a:off x="4092773" y="1451715"/>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12933F-ABBC-4AA2-BAAD-D5B784EFC19C}">
      <dsp:nvSpPr>
        <dsp:cNvPr id="0" name=""/>
        <dsp:cNvSpPr/>
      </dsp:nvSpPr>
      <dsp:spPr>
        <a:xfrm>
          <a:off x="4266902" y="1617137"/>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المؤسسة التعليمية </a:t>
          </a:r>
          <a:endParaRPr lang="ar-SA" sz="2700" b="1" kern="1200" dirty="0"/>
        </a:p>
      </dsp:txBody>
      <dsp:txXfrm>
        <a:off x="4296049" y="1646284"/>
        <a:ext cx="1508866" cy="936852"/>
      </dsp:txXfrm>
    </dsp:sp>
    <dsp:sp modelId="{B9EC109F-B0BD-4AA0-BB67-EE664BD604C3}">
      <dsp:nvSpPr>
        <dsp:cNvPr id="0" name=""/>
        <dsp:cNvSpPr/>
      </dsp:nvSpPr>
      <dsp:spPr>
        <a:xfrm>
          <a:off x="4092773"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31387E-FD8E-47EF-BACE-0D5490769F15}">
      <dsp:nvSpPr>
        <dsp:cNvPr id="0" name=""/>
        <dsp:cNvSpPr/>
      </dsp:nvSpPr>
      <dsp:spPr>
        <a:xfrm>
          <a:off x="4266902"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جماعة الرفاق </a:t>
          </a:r>
          <a:endParaRPr lang="ar-SA" sz="2700" b="1" kern="1200" dirty="0"/>
        </a:p>
      </dsp:txBody>
      <dsp:txXfrm>
        <a:off x="4296049" y="3097213"/>
        <a:ext cx="1508866" cy="936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7A4E4-E65B-4879-8B0D-B272CB71A1F8}">
      <dsp:nvSpPr>
        <dsp:cNvPr id="0" name=""/>
        <dsp:cNvSpPr/>
      </dsp:nvSpPr>
      <dsp:spPr>
        <a:xfrm>
          <a:off x="30771" y="231389"/>
          <a:ext cx="3572174" cy="1216625"/>
        </a:xfrm>
        <a:prstGeom prst="rect">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الإجتماعية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0771" y="231389"/>
        <a:ext cx="3572174" cy="1216625"/>
      </dsp:txXfrm>
    </dsp:sp>
    <dsp:sp modelId="{1E191074-E989-492C-90A3-FFF370B8FF63}">
      <dsp:nvSpPr>
        <dsp:cNvPr id="0" name=""/>
        <dsp:cNvSpPr/>
      </dsp:nvSpPr>
      <dsp:spPr>
        <a:xfrm>
          <a:off x="3805715" y="231389"/>
          <a:ext cx="3250113" cy="1216625"/>
        </a:xfrm>
        <a:prstGeom prst="rect">
          <a:avLst/>
        </a:prstGeom>
        <a:gradFill rotWithShape="0">
          <a:gsLst>
            <a:gs pos="0">
              <a:schemeClr val="accent3">
                <a:shade val="50000"/>
                <a:hueOff val="133778"/>
                <a:satOff val="-2135"/>
                <a:lumOff val="20553"/>
                <a:alphaOff val="0"/>
                <a:shade val="51000"/>
                <a:satMod val="130000"/>
              </a:schemeClr>
            </a:gs>
            <a:gs pos="80000">
              <a:schemeClr val="accent3">
                <a:shade val="50000"/>
                <a:hueOff val="133778"/>
                <a:satOff val="-2135"/>
                <a:lumOff val="20553"/>
                <a:alphaOff val="0"/>
                <a:shade val="93000"/>
                <a:satMod val="130000"/>
              </a:schemeClr>
            </a:gs>
            <a:gs pos="100000">
              <a:schemeClr val="accent3">
                <a:shade val="50000"/>
                <a:hueOff val="133778"/>
                <a:satOff val="-2135"/>
                <a:lumOff val="205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البيولوجية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805715" y="231389"/>
        <a:ext cx="3250113" cy="1216625"/>
      </dsp:txXfrm>
    </dsp:sp>
    <dsp:sp modelId="{866DDAEE-B673-4B45-AD01-6B5F72798B4E}">
      <dsp:nvSpPr>
        <dsp:cNvPr id="0" name=""/>
        <dsp:cNvSpPr/>
      </dsp:nvSpPr>
      <dsp:spPr>
        <a:xfrm>
          <a:off x="2494" y="1650785"/>
          <a:ext cx="3593789" cy="1216625"/>
        </a:xfrm>
        <a:prstGeom prst="rect">
          <a:avLst/>
        </a:prstGeom>
        <a:gradFill rotWithShape="0">
          <a:gsLst>
            <a:gs pos="0">
              <a:schemeClr val="accent3">
                <a:shade val="50000"/>
                <a:hueOff val="267555"/>
                <a:satOff val="-4269"/>
                <a:lumOff val="41107"/>
                <a:alphaOff val="0"/>
                <a:shade val="51000"/>
                <a:satMod val="130000"/>
              </a:schemeClr>
            </a:gs>
            <a:gs pos="80000">
              <a:schemeClr val="accent3">
                <a:shade val="50000"/>
                <a:hueOff val="267555"/>
                <a:satOff val="-4269"/>
                <a:lumOff val="41107"/>
                <a:alphaOff val="0"/>
                <a:shade val="93000"/>
                <a:satMod val="130000"/>
              </a:schemeClr>
            </a:gs>
            <a:gs pos="100000">
              <a:schemeClr val="accent3">
                <a:shade val="50000"/>
                <a:hueOff val="267555"/>
                <a:satOff val="-4269"/>
                <a:lumOff val="4110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الثقافية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2494" y="1650785"/>
        <a:ext cx="3593789" cy="1216625"/>
      </dsp:txXfrm>
    </dsp:sp>
    <dsp:sp modelId="{97F79C1D-81EB-4E19-ACC7-9E5BAE4202FF}">
      <dsp:nvSpPr>
        <dsp:cNvPr id="0" name=""/>
        <dsp:cNvSpPr/>
      </dsp:nvSpPr>
      <dsp:spPr>
        <a:xfrm>
          <a:off x="3799054" y="1650785"/>
          <a:ext cx="3285050" cy="1216625"/>
        </a:xfrm>
        <a:prstGeom prst="rect">
          <a:avLst/>
        </a:prstGeom>
        <a:gradFill rotWithShape="0">
          <a:gsLst>
            <a:gs pos="0">
              <a:schemeClr val="accent3">
                <a:shade val="50000"/>
                <a:hueOff val="133778"/>
                <a:satOff val="-2135"/>
                <a:lumOff val="20553"/>
                <a:alphaOff val="0"/>
                <a:shade val="51000"/>
                <a:satMod val="130000"/>
              </a:schemeClr>
            </a:gs>
            <a:gs pos="80000">
              <a:schemeClr val="accent3">
                <a:shade val="50000"/>
                <a:hueOff val="133778"/>
                <a:satOff val="-2135"/>
                <a:lumOff val="20553"/>
                <a:alphaOff val="0"/>
                <a:shade val="93000"/>
                <a:satMod val="130000"/>
              </a:schemeClr>
            </a:gs>
            <a:gs pos="100000">
              <a:schemeClr val="accent3">
                <a:shade val="50000"/>
                <a:hueOff val="133778"/>
                <a:satOff val="-2135"/>
                <a:lumOff val="205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النفسية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799054" y="1650785"/>
        <a:ext cx="3285050" cy="12166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3DBA675-54E3-4D43-9CF6-EB6A00ACC863}" type="datetimeFigureOut">
              <a:rPr lang="ar-SA" smtClean="0"/>
              <a:t>28/03/35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2460993-9EEC-476D-9F84-7AF2A90CA236}" type="slidenum">
              <a:rPr lang="ar-SA" smtClean="0"/>
              <a:t>‹#›</a:t>
            </a:fld>
            <a:endParaRPr lang="ar-SA"/>
          </a:p>
        </p:txBody>
      </p:sp>
    </p:spTree>
    <p:extLst>
      <p:ext uri="{BB962C8B-B14F-4D97-AF65-F5344CB8AC3E}">
        <p14:creationId xmlns:p14="http://schemas.microsoft.com/office/powerpoint/2010/main" val="18922790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D4FFFC-1CC1-4EEB-8BC0-7C9A2ACBD75D}" type="slidenum">
              <a:rPr lang="ar-SA"/>
              <a:pPr/>
              <a:t>2</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33C2C1E-A499-4EC2-BBF6-AE670259E91A}" type="datetimeFigureOut">
              <a:rPr lang="en-US"/>
              <a:pPr>
                <a:defRPr/>
              </a:pPr>
              <a:t>1/29/2014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46254FB-2F11-4A85-BA77-C43BFE123EE0}"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2DF6C97-C0F7-4A16-8BD3-675C4D1492AB}" type="datetimeFigureOut">
              <a:rPr lang="en-US"/>
              <a:pPr>
                <a:defRPr/>
              </a:pPr>
              <a:t>1/29/2014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F3A3AB1-5300-43DD-A1C4-C48D8A6F58F6}"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3825324-AC36-40CF-B4B1-2BD07A2F214C}" type="datetimeFigureOut">
              <a:rPr lang="en-US"/>
              <a:pPr>
                <a:defRPr/>
              </a:pPr>
              <a:t>1/29/2014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1A56579-AE73-47BA-B236-C326D505F4B1}"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E5CFEA2-A111-4D27-BCDA-B1FCADA14970}" type="datetimeFigureOut">
              <a:rPr lang="en-US"/>
              <a:pPr>
                <a:defRPr/>
              </a:pPr>
              <a:t>1/29/2014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E6CA43E-9061-4345-8124-D11BAA5F7312}"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B5BCD57-2D7C-4622-AB29-6F831065A58F}" type="datetimeFigureOut">
              <a:rPr lang="en-US"/>
              <a:pPr>
                <a:defRPr/>
              </a:pPr>
              <a:t>1/29/2014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0CEECDB3-0236-4951-ABF6-B79D3942EDCD}"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DDFF7E8-5A0A-447A-AF0C-BE156EDBB838}" type="datetimeFigureOut">
              <a:rPr lang="en-US"/>
              <a:pPr>
                <a:defRPr/>
              </a:pPr>
              <a:t>1/29/2014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28999E1-87A1-4723-9CD8-E6D6CDD1117B}"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1CDC27B-42DA-43ED-A032-32831EC600F9}" type="datetimeFigureOut">
              <a:rPr lang="en-US"/>
              <a:pPr>
                <a:defRPr/>
              </a:pPr>
              <a:t>1/29/2014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9527368-59E8-4F28-A4F0-2B7358E2DF45}"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BAA0B59-5FE5-4A13-B68A-F87CE7E58AA3}" type="datetimeFigureOut">
              <a:rPr lang="en-US"/>
              <a:pPr>
                <a:defRPr/>
              </a:pPr>
              <a:t>1/29/2014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D57BE66-4485-4710-A8D2-5D6BF6AC5CC1}"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14F462-2C01-4789-95C4-9AF8E9D6DD61}" type="datetimeFigureOut">
              <a:rPr lang="en-US"/>
              <a:pPr>
                <a:defRPr/>
              </a:pPr>
              <a:t>1/29/2014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82D07E5-42A3-4647-8FFE-1A61956794B3}"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46D4D-1ECB-49C1-B0AC-A4C551C5DAF8}" type="datetimeFigureOut">
              <a:rPr lang="en-US"/>
              <a:pPr>
                <a:defRPr/>
              </a:pPr>
              <a:t>1/29/2014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AF7BD2A-D907-4419-8321-023C76288314}"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ECEB2B4-B013-4198-BD5C-81866F9C3DFE}" type="datetimeFigureOut">
              <a:rPr lang="en-US"/>
              <a:pPr>
                <a:defRPr/>
              </a:pPr>
              <a:t>1/29/2014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F714F8A-2D69-4E15-A9B8-AADA7ACC8BCB}"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678829A-A5A3-4232-B7D0-FFDD6CAED4F5}" type="datetimeFigureOut">
              <a:rPr lang="en-US"/>
              <a:pPr>
                <a:defRPr/>
              </a:pPr>
              <a:t>1/29/2014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4249205-AD9C-4F19-BA84-A6BEF3661E1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Bsmall02"/>
          <p:cNvPicPr>
            <a:picLocks noChangeAspect="1" noChangeArrowheads="1"/>
          </p:cNvPicPr>
          <p:nvPr/>
        </p:nvPicPr>
        <p:blipFill>
          <a:blip r:embed="rId2"/>
          <a:srcRect/>
          <a:stretch>
            <a:fillRect/>
          </a:stretch>
        </p:blipFill>
        <p:spPr bwMode="auto">
          <a:xfrm>
            <a:off x="0" y="0"/>
            <a:ext cx="9144000" cy="7086600"/>
          </a:xfrm>
          <a:prstGeom prst="rect">
            <a:avLst/>
          </a:prstGeom>
          <a:noFill/>
        </p:spPr>
      </p:pic>
      <p:pic>
        <p:nvPicPr>
          <p:cNvPr id="32771" name="Picture 3" descr="glitter-rose4"/>
          <p:cNvPicPr>
            <a:picLocks noChangeAspect="1" noChangeArrowheads="1" noCrop="1"/>
          </p:cNvPicPr>
          <p:nvPr/>
        </p:nvPicPr>
        <p:blipFill>
          <a:blip r:embed="rId3"/>
          <a:srcRect/>
          <a:stretch>
            <a:fillRect/>
          </a:stretch>
        </p:blipFill>
        <p:spPr bwMode="auto">
          <a:xfrm rot="-27000000">
            <a:off x="7167562" y="280988"/>
            <a:ext cx="1876425" cy="2076450"/>
          </a:xfrm>
          <a:prstGeom prst="rect">
            <a:avLst/>
          </a:prstGeom>
          <a:noFill/>
        </p:spPr>
      </p:pic>
      <p:pic>
        <p:nvPicPr>
          <p:cNvPr id="32772" name="Picture 4" descr="glitter-rose4"/>
          <p:cNvPicPr>
            <a:picLocks noChangeAspect="1" noChangeArrowheads="1" noCrop="1"/>
          </p:cNvPicPr>
          <p:nvPr/>
        </p:nvPicPr>
        <p:blipFill>
          <a:blip r:embed="rId3"/>
          <a:srcRect/>
          <a:stretch>
            <a:fillRect/>
          </a:stretch>
        </p:blipFill>
        <p:spPr bwMode="auto">
          <a:xfrm rot="-21600000">
            <a:off x="0" y="381000"/>
            <a:ext cx="2133600" cy="2286000"/>
          </a:xfrm>
          <a:prstGeom prst="rect">
            <a:avLst/>
          </a:prstGeom>
          <a:noFill/>
        </p:spPr>
      </p:pic>
    </p:spTree>
    <p:extLst>
      <p:ext uri="{BB962C8B-B14F-4D97-AF65-F5344CB8AC3E}">
        <p14:creationId xmlns:p14="http://schemas.microsoft.com/office/powerpoint/2010/main" val="57872328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2000" fill="hold"/>
                                        <p:tgtEl>
                                          <p:spTgt spid="32771"/>
                                        </p:tgtEl>
                                        <p:attrNameLst>
                                          <p:attrName>ppt_w</p:attrName>
                                        </p:attrNameLst>
                                      </p:cBhvr>
                                      <p:tavLst>
                                        <p:tav tm="0" fmla="#ppt_w*sin(2.5*pi*$)">
                                          <p:val>
                                            <p:fltVal val="0"/>
                                          </p:val>
                                        </p:tav>
                                        <p:tav tm="100000">
                                          <p:val>
                                            <p:fltVal val="1"/>
                                          </p:val>
                                        </p:tav>
                                      </p:tavLst>
                                    </p:anim>
                                    <p:anim calcmode="lin" valueType="num">
                                      <p:cBhvr>
                                        <p:cTn id="8" dur="2000" fill="hold"/>
                                        <p:tgtEl>
                                          <p:spTgt spid="32771"/>
                                        </p:tgtEl>
                                        <p:attrNameLst>
                                          <p:attrName>ppt_h</p:attrName>
                                        </p:attrNameLst>
                                      </p:cBhvr>
                                      <p:tavLst>
                                        <p:tav tm="0">
                                          <p:val>
                                            <p:strVal val="#ppt_h"/>
                                          </p:val>
                                        </p:tav>
                                        <p:tav tm="100000">
                                          <p:val>
                                            <p:strVal val="#ppt_h"/>
                                          </p:val>
                                        </p:tav>
                                      </p:tavLst>
                                    </p:anim>
                                  </p:childTnLst>
                                </p:cTn>
                              </p:par>
                            </p:childTnLst>
                          </p:cTn>
                        </p:par>
                        <p:par>
                          <p:cTn id="9" fill="hold">
                            <p:stCondLst>
                              <p:cond delay="2000"/>
                            </p:stCondLst>
                            <p:childTnLst>
                              <p:par>
                                <p:cTn id="10" presetID="19" presetClass="entr" presetSubtype="10" fill="hold" nodeType="afterEffect">
                                  <p:stCondLst>
                                    <p:cond delay="0"/>
                                  </p:stCondLst>
                                  <p:childTnLst>
                                    <p:set>
                                      <p:cBhvr>
                                        <p:cTn id="11" dur="1" fill="hold">
                                          <p:stCondLst>
                                            <p:cond delay="0"/>
                                          </p:stCondLst>
                                        </p:cTn>
                                        <p:tgtEl>
                                          <p:spTgt spid="32772"/>
                                        </p:tgtEl>
                                        <p:attrNameLst>
                                          <p:attrName>style.visibility</p:attrName>
                                        </p:attrNameLst>
                                      </p:cBhvr>
                                      <p:to>
                                        <p:strVal val="visible"/>
                                      </p:to>
                                    </p:set>
                                    <p:anim calcmode="lin" valueType="num">
                                      <p:cBhvr>
                                        <p:cTn id="12" dur="2000" fill="hold"/>
                                        <p:tgtEl>
                                          <p:spTgt spid="32772"/>
                                        </p:tgtEl>
                                        <p:attrNameLst>
                                          <p:attrName>ppt_w</p:attrName>
                                        </p:attrNameLst>
                                      </p:cBhvr>
                                      <p:tavLst>
                                        <p:tav tm="0" fmla="#ppt_w*sin(2.5*pi*$)">
                                          <p:val>
                                            <p:fltVal val="0"/>
                                          </p:val>
                                        </p:tav>
                                        <p:tav tm="100000">
                                          <p:val>
                                            <p:fltVal val="1"/>
                                          </p:val>
                                        </p:tav>
                                      </p:tavLst>
                                    </p:anim>
                                    <p:anim calcmode="lin" valueType="num">
                                      <p:cBhvr>
                                        <p:cTn id="13" dur="2000" fill="hold"/>
                                        <p:tgtEl>
                                          <p:spTgt spid="32772"/>
                                        </p:tgtEl>
                                        <p:attrNameLst>
                                          <p:attrName>ppt_h</p:attrName>
                                        </p:attrNameLst>
                                      </p:cBhvr>
                                      <p:tavLst>
                                        <p:tav tm="0">
                                          <p:val>
                                            <p:strVal val="#ppt_h"/>
                                          </p:val>
                                        </p:tav>
                                        <p:tav tm="100000">
                                          <p:val>
                                            <p:strVal val="#ppt_h"/>
                                          </p:val>
                                        </p:tav>
                                      </p:tavLst>
                                    </p:anim>
                                  </p:childTnLst>
                                </p:cTn>
                              </p:par>
                            </p:childTnLst>
                          </p:cTn>
                        </p:par>
                        <p:par>
                          <p:cTn id="14" fill="hold">
                            <p:stCondLst>
                              <p:cond delay="4000"/>
                            </p:stCondLst>
                            <p:childTnLst>
                              <p:par>
                                <p:cTn id="15" presetID="7" presetClass="entr" presetSubtype="4" fill="hold" nodeType="afterEffect">
                                  <p:stCondLst>
                                    <p:cond delay="0"/>
                                  </p:stCondLst>
                                  <p:childTnLst>
                                    <p:set>
                                      <p:cBhvr>
                                        <p:cTn id="16" dur="1" fill="hold">
                                          <p:stCondLst>
                                            <p:cond delay="0"/>
                                          </p:stCondLst>
                                        </p:cTn>
                                        <p:tgtEl>
                                          <p:spTgt spid="32770"/>
                                        </p:tgtEl>
                                        <p:attrNameLst>
                                          <p:attrName>style.visibility</p:attrName>
                                        </p:attrNameLst>
                                      </p:cBhvr>
                                      <p:to>
                                        <p:strVal val="visible"/>
                                      </p:to>
                                    </p:set>
                                    <p:anim calcmode="lin" valueType="num">
                                      <p:cBhvr additive="base">
                                        <p:cTn id="17" dur="2000" fill="hold"/>
                                        <p:tgtEl>
                                          <p:spTgt spid="32770"/>
                                        </p:tgtEl>
                                        <p:attrNameLst>
                                          <p:attrName>ppt_x</p:attrName>
                                        </p:attrNameLst>
                                      </p:cBhvr>
                                      <p:tavLst>
                                        <p:tav tm="0">
                                          <p:val>
                                            <p:strVal val="#ppt_x"/>
                                          </p:val>
                                        </p:tav>
                                        <p:tav tm="100000">
                                          <p:val>
                                            <p:strVal val="#ppt_x"/>
                                          </p:val>
                                        </p:tav>
                                      </p:tavLst>
                                    </p:anim>
                                    <p:anim calcmode="lin" valueType="num">
                                      <p:cBhvr additive="base">
                                        <p:cTn id="18" dur="2000" fill="hold"/>
                                        <p:tgtEl>
                                          <p:spTgt spid="327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9000"/>
          </a:stretch>
        </a:blipFill>
        <a:effectLst/>
      </p:bgPr>
    </p:bg>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1042989" y="691692"/>
            <a:ext cx="6500811" cy="4462760"/>
          </a:xfrm>
          <a:prstGeom prst="rect">
            <a:avLst/>
          </a:prstGeom>
          <a:noFill/>
          <a:ln w="9525">
            <a:noFill/>
            <a:miter lim="800000"/>
            <a:headEnd/>
            <a:tailEnd/>
          </a:ln>
          <a:effectLst/>
        </p:spPr>
        <p:txBody>
          <a:bodyPr wrap="square" anchor="ctr">
            <a:spAutoFit/>
          </a:bodyPr>
          <a:lstStyle/>
          <a:p>
            <a:pPr algn="ctr" rtl="1"/>
            <a:endParaRPr lang="ar-SA" sz="5400" b="1" dirty="0" smtClean="0">
              <a:solidFill>
                <a:srgbClr val="FF0000"/>
              </a:solidFill>
              <a:latin typeface="Arial Unicode MS" pitchFamily="34" charset="-128"/>
              <a:ea typeface="Arial Unicode MS" pitchFamily="34" charset="-128"/>
              <a:cs typeface="PT Bold Heading" pitchFamily="2" charset="-78"/>
            </a:endParaRPr>
          </a:p>
          <a:p>
            <a:pPr algn="ctr" rtl="1"/>
            <a:r>
              <a:rPr lang="ar-SA" sz="5400" b="1" dirty="0" smtClean="0">
                <a:solidFill>
                  <a:srgbClr val="FF0000"/>
                </a:solidFill>
                <a:latin typeface="Arial Unicode MS" pitchFamily="34" charset="-128"/>
                <a:ea typeface="Arial Unicode MS" pitchFamily="34" charset="-128"/>
                <a:cs typeface="PT Bold Heading" pitchFamily="2" charset="-78"/>
              </a:rPr>
              <a:t>المحاضــرة الثانية </a:t>
            </a:r>
          </a:p>
          <a:p>
            <a:pPr algn="ctr" rtl="1"/>
            <a:r>
              <a:rPr lang="ar-SA" sz="5400" b="1" dirty="0" smtClean="0">
                <a:solidFill>
                  <a:srgbClr val="FF0000"/>
                </a:solidFill>
                <a:latin typeface="Arial Unicode MS" pitchFamily="34" charset="-128"/>
                <a:ea typeface="Arial Unicode MS" pitchFamily="34" charset="-128"/>
                <a:cs typeface="PT Bold Heading" pitchFamily="2" charset="-78"/>
              </a:rPr>
              <a:t>مفهوم ومؤسسات التنشئة الاجتماعية</a:t>
            </a:r>
          </a:p>
          <a:p>
            <a:pPr algn="r" rtl="1"/>
            <a:endParaRPr lang="ar-EG" sz="1400" b="1" dirty="0" smtClean="0">
              <a:solidFill>
                <a:srgbClr val="FF0000"/>
              </a:solidFill>
              <a:latin typeface="Arial Unicode MS" pitchFamily="34" charset="-128"/>
              <a:ea typeface="Arial Unicode MS" pitchFamily="34" charset="-128"/>
              <a:cs typeface="PT Bold Heading" pitchFamily="2" charset="-78"/>
            </a:endParaRPr>
          </a:p>
          <a:p>
            <a:pPr algn="r" rtl="1"/>
            <a:r>
              <a:rPr lang="ar-SA" sz="5400" b="1" dirty="0" smtClean="0">
                <a:solidFill>
                  <a:srgbClr val="FF0000"/>
                </a:solidFill>
                <a:latin typeface="Arial Unicode MS" pitchFamily="34" charset="-128"/>
                <a:ea typeface="Arial Unicode MS" pitchFamily="34" charset="-128"/>
                <a:cs typeface="PT Bold Heading" pitchFamily="2" charset="-78"/>
              </a:rPr>
              <a:t> </a:t>
            </a:r>
            <a:endParaRPr lang="ar-SA" sz="5400" b="1" dirty="0">
              <a:solidFill>
                <a:srgbClr val="FF0000"/>
              </a:solidFill>
              <a:latin typeface="Arial Unicode MS" pitchFamily="34" charset="-128"/>
              <a:ea typeface="Arial Unicode MS" pitchFamily="34" charset="-128"/>
              <a:cs typeface="PT Bold Heading" pitchFamily="2" charset="-78"/>
            </a:endParaRPr>
          </a:p>
        </p:txBody>
      </p:sp>
      <p:sp>
        <p:nvSpPr>
          <p:cNvPr id="105475" name="Rectangle 3"/>
          <p:cNvSpPr>
            <a:spLocks noChangeArrowheads="1"/>
          </p:cNvSpPr>
          <p:nvPr/>
        </p:nvSpPr>
        <p:spPr bwMode="auto">
          <a:xfrm>
            <a:off x="1524000" y="4495800"/>
            <a:ext cx="4486300" cy="1569660"/>
          </a:xfrm>
          <a:prstGeom prst="rect">
            <a:avLst/>
          </a:prstGeom>
          <a:noFill/>
          <a:ln w="9525">
            <a:noFill/>
            <a:miter lim="800000"/>
            <a:headEnd/>
            <a:tailEnd/>
          </a:ln>
          <a:effectLst/>
        </p:spPr>
        <p:txBody>
          <a:bodyPr wrap="square" anchor="ctr">
            <a:spAutoFit/>
          </a:bodyPr>
          <a:lstStyle/>
          <a:p>
            <a:pPr algn="ctr" rtl="1"/>
            <a:r>
              <a:rPr lang="ar-EG" sz="4800" b="1" dirty="0" smtClean="0">
                <a:solidFill>
                  <a:srgbClr val="FF0000"/>
                </a:solidFill>
              </a:rPr>
              <a:t>إعداد </a:t>
            </a:r>
          </a:p>
          <a:p>
            <a:pPr algn="ctr" rtl="1"/>
            <a:r>
              <a:rPr lang="ar-EG" sz="4800" b="1" dirty="0" smtClean="0">
                <a:solidFill>
                  <a:srgbClr val="FF0000"/>
                </a:solidFill>
              </a:rPr>
              <a:t>د. منى طه محروس</a:t>
            </a:r>
            <a:endParaRPr lang="ar-SA" sz="4800" b="1" dirty="0">
              <a:solidFill>
                <a:srgbClr val="FF0000"/>
              </a:solidFill>
            </a:endParaRPr>
          </a:p>
        </p:txBody>
      </p:sp>
    </p:spTree>
    <p:extLst>
      <p:ext uri="{BB962C8B-B14F-4D97-AF65-F5344CB8AC3E}">
        <p14:creationId xmlns:p14="http://schemas.microsoft.com/office/powerpoint/2010/main" val="1513001618"/>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blinds(horizontal)">
                                      <p:cBhvr>
                                        <p:cTn id="7" dur="2000"/>
                                        <p:tgtEl>
                                          <p:spTgt spid="105474"/>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05475"/>
                                        </p:tgtEl>
                                        <p:attrNameLst>
                                          <p:attrName>style.visibility</p:attrName>
                                        </p:attrNameLst>
                                      </p:cBhvr>
                                      <p:to>
                                        <p:strVal val="visible"/>
                                      </p:to>
                                    </p:set>
                                    <p:animEffect transition="in" filter="blinds(horizontal)">
                                      <p:cBhvr>
                                        <p:cTn id="11" dur="2000"/>
                                        <p:tgtEl>
                                          <p:spTgt spid="105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875"/>
            <a:ext cx="8229600" cy="1143000"/>
          </a:xfrm>
        </p:spPr>
        <p:txBody>
          <a:bodyPr rtlCol="0">
            <a:normAutofit/>
          </a:bodyPr>
          <a:lstStyle/>
          <a:p>
            <a:pPr rtl="1" fontAlgn="auto">
              <a:spcAft>
                <a:spcPts val="0"/>
              </a:spcAft>
              <a:defRPr/>
            </a:pPr>
            <a:r>
              <a:rPr lang="ar-SA"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عناصر المحاضرة</a:t>
            </a:r>
            <a:endParaRPr lang="en-US"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3075" name="Content Placeholder 2"/>
          <p:cNvSpPr>
            <a:spLocks noGrp="1"/>
          </p:cNvSpPr>
          <p:nvPr>
            <p:ph idx="1"/>
          </p:nvPr>
        </p:nvSpPr>
        <p:spPr>
          <a:xfrm>
            <a:off x="457200" y="1905000"/>
            <a:ext cx="8229600" cy="4724400"/>
          </a:xfrm>
          <a:solidFill>
            <a:schemeClr val="bg2">
              <a:lumMod val="75000"/>
            </a:schemeClr>
          </a:solidFill>
        </p:spPr>
        <p:txBody>
          <a:bodyPr/>
          <a:lstStyle/>
          <a:p>
            <a:pPr algn="just" rtl="1">
              <a:buFont typeface="Arial" charset="0"/>
              <a:buNone/>
            </a:pPr>
            <a:endParaRPr lang="ar-SA" sz="400" b="1" dirty="0" smtClean="0">
              <a:solidFill>
                <a:srgbClr val="FF0000"/>
              </a:solidFill>
              <a:latin typeface="Arial Unicode MS" pitchFamily="34" charset="-128"/>
              <a:ea typeface="Arial Unicode MS" pitchFamily="34" charset="-128"/>
              <a:cs typeface="DecoType Naskh" pitchFamily="2" charset="-78"/>
            </a:endParaRPr>
          </a:p>
          <a:p>
            <a:pPr algn="just" rtl="1">
              <a:buFont typeface="Arial" charset="0"/>
              <a:buNone/>
            </a:pPr>
            <a:r>
              <a:rPr lang="ar-SA" b="1" dirty="0" smtClean="0">
                <a:latin typeface="Arial Unicode MS" pitchFamily="34" charset="-128"/>
                <a:ea typeface="Arial Unicode MS" pitchFamily="34" charset="-128"/>
                <a:cs typeface="DecoType Naskh" pitchFamily="2" charset="-78"/>
              </a:rPr>
              <a:t>التنشئة الاجتماعية كعملية </a:t>
            </a:r>
            <a:r>
              <a:rPr lang="ar-SA" b="1" dirty="0" err="1" smtClean="0">
                <a:latin typeface="Arial Unicode MS" pitchFamily="34" charset="-128"/>
                <a:ea typeface="Arial Unicode MS" pitchFamily="34" charset="-128"/>
                <a:cs typeface="DecoType Naskh" pitchFamily="2" charset="-78"/>
              </a:rPr>
              <a:t>استدخال</a:t>
            </a:r>
            <a:r>
              <a:rPr lang="ar-SA" b="1" dirty="0" smtClean="0">
                <a:latin typeface="Arial Unicode MS" pitchFamily="34" charset="-128"/>
                <a:ea typeface="Arial Unicode MS" pitchFamily="34" charset="-128"/>
                <a:cs typeface="DecoType Naskh" pitchFamily="2" charset="-78"/>
              </a:rPr>
              <a:t> ثقافة المجتمع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شروط التنشئة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مؤسسات التنشئة الاجتماعية ومنها :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أولاً</a:t>
            </a:r>
            <a:r>
              <a:rPr lang="ar-SA" b="1" dirty="0">
                <a:latin typeface="Arial Unicode MS" pitchFamily="34" charset="-128"/>
                <a:ea typeface="Arial Unicode MS" pitchFamily="34" charset="-128"/>
                <a:cs typeface="DecoType Naskh" pitchFamily="2" charset="-78"/>
              </a:rPr>
              <a:t>: </a:t>
            </a:r>
            <a:r>
              <a:rPr lang="ar-SA" b="1" dirty="0">
                <a:solidFill>
                  <a:schemeClr val="dk1"/>
                </a:solidFill>
                <a:latin typeface="Arial Unicode MS" pitchFamily="34" charset="-128"/>
                <a:ea typeface="Arial Unicode MS" pitchFamily="34" charset="-128"/>
                <a:cs typeface="DecoType Naskh" pitchFamily="2" charset="-78"/>
              </a:rPr>
              <a:t>الأسرة.</a:t>
            </a:r>
          </a:p>
          <a:p>
            <a:pPr algn="just" rtl="1">
              <a:buFont typeface="Arial" charset="0"/>
              <a:buNone/>
            </a:pPr>
            <a:r>
              <a:rPr lang="ar-SA" b="1" dirty="0">
                <a:latin typeface="Arial Unicode MS" pitchFamily="34" charset="-128"/>
                <a:ea typeface="Arial Unicode MS" pitchFamily="34" charset="-128"/>
                <a:cs typeface="DecoType Naskh" pitchFamily="2" charset="-78"/>
              </a:rPr>
              <a:t>ثانياً</a:t>
            </a:r>
            <a:r>
              <a:rPr lang="ar-SA" b="1" dirty="0">
                <a:solidFill>
                  <a:schemeClr val="dk1"/>
                </a:solidFill>
                <a:latin typeface="Arial Unicode MS" pitchFamily="34" charset="-128"/>
                <a:ea typeface="Arial Unicode MS" pitchFamily="34" charset="-128"/>
                <a:cs typeface="DecoType Naskh" pitchFamily="2" charset="-78"/>
              </a:rPr>
              <a:t>: المؤسسات </a:t>
            </a:r>
            <a:r>
              <a:rPr lang="ar-SA" b="1" dirty="0" smtClean="0">
                <a:solidFill>
                  <a:schemeClr val="dk1"/>
                </a:solidFill>
                <a:latin typeface="Arial Unicode MS" pitchFamily="34" charset="-128"/>
                <a:ea typeface="Arial Unicode MS" pitchFamily="34" charset="-128"/>
                <a:cs typeface="DecoType Naskh" pitchFamily="2" charset="-78"/>
              </a:rPr>
              <a:t>التعليمية.</a:t>
            </a:r>
            <a:endParaRPr lang="ar-SA"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b="1" dirty="0">
                <a:solidFill>
                  <a:schemeClr val="dk1"/>
                </a:solidFill>
                <a:latin typeface="Arial Unicode MS" pitchFamily="34" charset="-128"/>
                <a:ea typeface="Arial Unicode MS" pitchFamily="34" charset="-128"/>
                <a:cs typeface="DecoType Naskh" pitchFamily="2" charset="-78"/>
              </a:rPr>
              <a:t>رياض </a:t>
            </a:r>
            <a:r>
              <a:rPr lang="ar-SA" b="1" dirty="0" smtClean="0">
                <a:solidFill>
                  <a:schemeClr val="dk1"/>
                </a:solidFill>
                <a:latin typeface="Arial Unicode MS" pitchFamily="34" charset="-128"/>
                <a:ea typeface="Arial Unicode MS" pitchFamily="34" charset="-128"/>
                <a:cs typeface="DecoType Naskh" pitchFamily="2" charset="-78"/>
              </a:rPr>
              <a:t>الأطفال.</a:t>
            </a:r>
            <a:endParaRPr lang="ar-SA"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b="1" dirty="0">
                <a:solidFill>
                  <a:schemeClr val="dk1"/>
                </a:solidFill>
                <a:latin typeface="Arial Unicode MS" pitchFamily="34" charset="-128"/>
                <a:ea typeface="Arial Unicode MS" pitchFamily="34" charset="-128"/>
                <a:cs typeface="DecoType Naskh" pitchFamily="2" charset="-78"/>
              </a:rPr>
              <a:t>المدرسة</a:t>
            </a:r>
            <a:r>
              <a:rPr lang="ar-SA" b="1" dirty="0" smtClean="0">
                <a:solidFill>
                  <a:schemeClr val="dk1"/>
                </a:solidFill>
                <a:latin typeface="Arial Unicode MS" pitchFamily="34" charset="-128"/>
                <a:ea typeface="Arial Unicode MS" pitchFamily="34" charset="-128"/>
                <a:cs typeface="DecoType Naskh" pitchFamily="2" charset="-78"/>
              </a:rPr>
              <a:t>.</a:t>
            </a: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875"/>
            <a:ext cx="8229600" cy="1143000"/>
          </a:xfrm>
        </p:spPr>
        <p:txBody>
          <a:bodyPr rtlCol="0">
            <a:normAutofit/>
          </a:bodyPr>
          <a:lstStyle/>
          <a:p>
            <a:pPr rtl="1" fontAlgn="auto">
              <a:spcAft>
                <a:spcPts val="0"/>
              </a:spcAft>
              <a:defRPr/>
            </a:pPr>
            <a:r>
              <a:rPr lang="ar-SA"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أهداف المحاضرة</a:t>
            </a:r>
            <a:endParaRPr lang="en-US"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3075" name="Content Placeholder 2"/>
          <p:cNvSpPr>
            <a:spLocks noGrp="1"/>
          </p:cNvSpPr>
          <p:nvPr>
            <p:ph idx="1"/>
          </p:nvPr>
        </p:nvSpPr>
        <p:spPr>
          <a:xfrm>
            <a:off x="457200" y="1905000"/>
            <a:ext cx="8229600" cy="4724400"/>
          </a:xfrm>
          <a:solidFill>
            <a:schemeClr val="bg2">
              <a:lumMod val="75000"/>
            </a:schemeClr>
          </a:solidFill>
        </p:spPr>
        <p:txBody>
          <a:bodyPr/>
          <a:lstStyle/>
          <a:p>
            <a:pPr algn="just" rtl="1">
              <a:lnSpc>
                <a:spcPct val="150000"/>
              </a:lnSpc>
              <a:buFont typeface="Arial" charset="0"/>
              <a:buNone/>
            </a:pPr>
            <a:endParaRPr lang="ar-SA" sz="500" b="1" dirty="0" smtClean="0">
              <a:solidFill>
                <a:srgbClr val="FF0000"/>
              </a:solidFill>
              <a:latin typeface="Arial Unicode MS" pitchFamily="34" charset="-128"/>
              <a:ea typeface="Arial Unicode MS" pitchFamily="34" charset="-128"/>
              <a:cs typeface="DecoType Naskh" pitchFamily="2" charset="-78"/>
            </a:endParaRP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تفسير التنشئة الاجتماعية كعملية </a:t>
            </a:r>
            <a:r>
              <a:rPr lang="ar-SA" sz="3600" b="1" dirty="0" err="1" smtClean="0">
                <a:latin typeface="Arial Unicode MS" pitchFamily="34" charset="-128"/>
                <a:ea typeface="Arial Unicode MS" pitchFamily="34" charset="-128"/>
                <a:cs typeface="DecoType Naskh" pitchFamily="2" charset="-78"/>
              </a:rPr>
              <a:t>استدخال</a:t>
            </a:r>
            <a:r>
              <a:rPr lang="ar-SA" sz="3600" b="1" dirty="0" smtClean="0">
                <a:latin typeface="Arial Unicode MS" pitchFamily="34" charset="-128"/>
                <a:ea typeface="Arial Unicode MS" pitchFamily="34" charset="-128"/>
                <a:cs typeface="DecoType Naskh" pitchFamily="2" charset="-78"/>
              </a:rPr>
              <a:t> ثقافة المجتمع .</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تحليل شروط التنشئة الاجتماعية.</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التعرف على مؤسسات التنشئة الاجتماعية . </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تحديد أهمية دور </a:t>
            </a:r>
            <a:r>
              <a:rPr lang="ar-SA" sz="3600" b="1" dirty="0" smtClean="0">
                <a:solidFill>
                  <a:schemeClr val="dk1"/>
                </a:solidFill>
                <a:latin typeface="Arial Unicode MS" pitchFamily="34" charset="-128"/>
                <a:ea typeface="Arial Unicode MS" pitchFamily="34" charset="-128"/>
                <a:cs typeface="DecoType Naskh" pitchFamily="2" charset="-78"/>
              </a:rPr>
              <a:t>الأسرة في التنشئة الاجتماعية.</a:t>
            </a:r>
            <a:endParaRPr lang="ar-SA" sz="3600"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buFont typeface="Wingdings" pitchFamily="2" charset="2"/>
              <a:buChar char="ü"/>
            </a:pPr>
            <a:r>
              <a:rPr lang="ar-SA" sz="3600" b="1" dirty="0" smtClean="0">
                <a:solidFill>
                  <a:schemeClr val="dk1"/>
                </a:solidFill>
                <a:latin typeface="Arial Unicode MS" pitchFamily="34" charset="-128"/>
                <a:ea typeface="Arial Unicode MS" pitchFamily="34" charset="-128"/>
                <a:cs typeface="DecoType Naskh" pitchFamily="2" charset="-78"/>
              </a:rPr>
              <a:t> تفسير تأثير المؤسسات التعليمية على التنشئة الاجتماعية للطفل.</a:t>
            </a: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2222394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الاجتماعية كعملية </a:t>
            </a:r>
            <a:r>
              <a:rPr lang="ar-SA" sz="3600"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algn="just" rtl="1">
              <a:buFont typeface="Arial" charset="0"/>
              <a:buChar char="•"/>
            </a:pPr>
            <a:r>
              <a:rPr lang="ar-SA" sz="4400" b="1" dirty="0" smtClean="0">
                <a:latin typeface="Arial Unicode MS" pitchFamily="34" charset="-128"/>
                <a:ea typeface="Arial Unicode MS" pitchFamily="34" charset="-128"/>
                <a:cs typeface="DecoType Naskh" pitchFamily="2" charset="-78"/>
              </a:rPr>
              <a:t>من خلال التنشئة الاجتماعية يتعلم الطفل الأنماط السلوكية التي تميز ثقافة مجتمعه عن ثقافة مجتمعات أخرى، مما يساعد التنشئة الاجتماعية على </a:t>
            </a:r>
            <a:r>
              <a:rPr lang="ar-SA" sz="4400" b="1" dirty="0" err="1" smtClean="0">
                <a:latin typeface="Arial Unicode MS" pitchFamily="34" charset="-128"/>
                <a:ea typeface="Arial Unicode MS" pitchFamily="34" charset="-128"/>
                <a:cs typeface="DecoType Naskh" pitchFamily="2" charset="-78"/>
              </a:rPr>
              <a:t>استدخال</a:t>
            </a:r>
            <a:r>
              <a:rPr lang="ar-SA" sz="4400" b="1" dirty="0" smtClean="0">
                <a:latin typeface="Arial Unicode MS" pitchFamily="34" charset="-128"/>
                <a:ea typeface="Arial Unicode MS" pitchFamily="34" charset="-128"/>
                <a:cs typeface="DecoType Naskh" pitchFamily="2" charset="-78"/>
              </a:rPr>
              <a:t> ثقافة المجتمع لتصبح جزءاً من ذات الفرد هو ما تتسم الثقافة من السمات التالية: </a:t>
            </a:r>
            <a:endParaRPr lang="ar-SA" sz="36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598170574"/>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a:pPr>
            <a:r>
              <a:rPr lang="ar-SA" sz="3600" b="1" dirty="0" smtClean="0">
                <a:solidFill>
                  <a:srgbClr val="C00000"/>
                </a:solidFill>
                <a:latin typeface="Arial Unicode MS" pitchFamily="34" charset="-128"/>
                <a:ea typeface="Arial Unicode MS" pitchFamily="34" charset="-128"/>
                <a:cs typeface="DecoType Naskh" pitchFamily="2" charset="-78"/>
              </a:rPr>
              <a:t>الثقافة </a:t>
            </a:r>
            <a:r>
              <a:rPr lang="ar-SA" sz="3600" b="1" dirty="0">
                <a:solidFill>
                  <a:srgbClr val="C00000"/>
                </a:solidFill>
                <a:latin typeface="Arial Unicode MS" pitchFamily="34" charset="-128"/>
                <a:ea typeface="Arial Unicode MS" pitchFamily="34" charset="-128"/>
                <a:cs typeface="DecoType Naskh" pitchFamily="2" charset="-78"/>
              </a:rPr>
              <a:t>نتاج إنساني للتفاعل الاجتماعي بين أفراد مجتمع من </a:t>
            </a:r>
            <a:r>
              <a:rPr lang="ar-SA" sz="3600" b="1" dirty="0" smtClean="0">
                <a:solidFill>
                  <a:srgbClr val="C00000"/>
                </a:solidFill>
                <a:latin typeface="Arial Unicode MS" pitchFamily="34" charset="-128"/>
                <a:ea typeface="Arial Unicode MS" pitchFamily="34" charset="-128"/>
                <a:cs typeface="DecoType Naskh" pitchFamily="2" charset="-78"/>
              </a:rPr>
              <a:t>المجتمعات: </a:t>
            </a:r>
            <a:r>
              <a:rPr lang="ar-SA" sz="3600" b="1" dirty="0" smtClean="0">
                <a:latin typeface="Arial Unicode MS" pitchFamily="34" charset="-128"/>
                <a:ea typeface="Arial Unicode MS" pitchFamily="34" charset="-128"/>
                <a:cs typeface="DecoType Naskh" pitchFamily="2" charset="-78"/>
              </a:rPr>
              <a:t>تؤدى </a:t>
            </a:r>
            <a:r>
              <a:rPr lang="ar-SA" sz="3600" b="1" dirty="0">
                <a:latin typeface="Arial Unicode MS" pitchFamily="34" charset="-128"/>
                <a:ea typeface="Arial Unicode MS" pitchFamily="34" charset="-128"/>
                <a:cs typeface="DecoType Naskh" pitchFamily="2" charset="-78"/>
              </a:rPr>
              <a:t>التنشئة الى استمرار ثقافة المجتمع ، وبما أن الثقافة تميز مجتمعا عن آخر فإن التنشئة من أهم الوسائل التي يحافظ بها المجتمع على خصائصه عبر الأجيال</a:t>
            </a:r>
            <a:r>
              <a:rPr lang="ar-SA" sz="3600" b="1" dirty="0" smtClean="0">
                <a:latin typeface="Arial Unicode MS" pitchFamily="34" charset="-128"/>
                <a:ea typeface="Arial Unicode MS" pitchFamily="34" charset="-128"/>
                <a:cs typeface="DecoType Naskh" pitchFamily="2" charset="-78"/>
              </a:rPr>
              <a:t>.</a:t>
            </a:r>
          </a:p>
          <a:p>
            <a:pPr marL="788670" indent="-742950" algn="just" rtl="1">
              <a:buFont typeface="+mj-lt"/>
              <a:buAutoNum type="arabicPeriod"/>
            </a:pPr>
            <a:r>
              <a:rPr lang="ar-SA" sz="3600" b="1" dirty="0" smtClean="0">
                <a:solidFill>
                  <a:srgbClr val="C00000"/>
                </a:solidFill>
                <a:latin typeface="Arial Unicode MS" pitchFamily="34" charset="-128"/>
                <a:ea typeface="Arial Unicode MS" pitchFamily="34" charset="-128"/>
                <a:cs typeface="DecoType Naskh" pitchFamily="2" charset="-78"/>
              </a:rPr>
              <a:t>الثقافة لها صفة اجتماعية </a:t>
            </a:r>
            <a:r>
              <a:rPr lang="ar-SA" sz="3600" b="1" dirty="0" smtClean="0">
                <a:latin typeface="Arial Unicode MS" pitchFamily="34" charset="-128"/>
                <a:ea typeface="Arial Unicode MS" pitchFamily="34" charset="-128"/>
                <a:cs typeface="DecoType Naskh" pitchFamily="2" charset="-78"/>
              </a:rPr>
              <a:t>: فأعضاء المجتمع يشتركون في بعض التوقعات والآمال والأعراف والتقاليد التي تصبح بمثابة معايير أخلاقية واجتماعية لهم.</a:t>
            </a:r>
            <a:endParaRPr lang="ar-SA" sz="3600" b="1" dirty="0">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667802705"/>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startAt="3"/>
            </a:pPr>
            <a:r>
              <a:rPr lang="ar-SA" sz="3600" b="1" dirty="0" smtClean="0">
                <a:solidFill>
                  <a:srgbClr val="C00000"/>
                </a:solidFill>
                <a:latin typeface="Arial Unicode MS" pitchFamily="34" charset="-128"/>
                <a:ea typeface="Arial Unicode MS" pitchFamily="34" charset="-128"/>
                <a:cs typeface="DecoType Naskh" pitchFamily="2" charset="-78"/>
              </a:rPr>
              <a:t>تعتبر الثقافة أساسا للوجود الإنساني بالنسبة للفرد والمجتمع التي ينتمي إليه :</a:t>
            </a:r>
            <a:r>
              <a:rPr lang="ar-SA" sz="3600" b="1" dirty="0" smtClean="0">
                <a:latin typeface="Arial Unicode MS" pitchFamily="34" charset="-128"/>
                <a:ea typeface="Arial Unicode MS" pitchFamily="34" charset="-128"/>
                <a:cs typeface="DecoType Naskh" pitchFamily="2" charset="-78"/>
              </a:rPr>
              <a:t> فهي تساعد على إشباع حاجاته وتوفر له صورة السلوك والتفكير والمشاعر التي ينبغي أن يكون عليها.</a:t>
            </a:r>
          </a:p>
          <a:p>
            <a:pPr marL="788670" indent="-742950" algn="just" rtl="1">
              <a:buFont typeface="+mj-lt"/>
              <a:buAutoNum type="arabicPeriod" startAt="3"/>
            </a:pPr>
            <a:r>
              <a:rPr lang="ar-SA" sz="3600" b="1" dirty="0" smtClean="0">
                <a:solidFill>
                  <a:srgbClr val="C00000"/>
                </a:solidFill>
                <a:latin typeface="Arial Unicode MS" pitchFamily="34" charset="-128"/>
                <a:ea typeface="Arial Unicode MS" pitchFamily="34" charset="-128"/>
                <a:cs typeface="DecoType Naskh" pitchFamily="2" charset="-78"/>
              </a:rPr>
              <a:t>الثقافة توفر للأفراد المعايير التي يميزون في ضوئها بين الأشياء والأحداث : </a:t>
            </a:r>
            <a:r>
              <a:rPr lang="ar-SA" sz="3600" b="1" dirty="0" smtClean="0">
                <a:latin typeface="Arial Unicode MS" pitchFamily="34" charset="-128"/>
                <a:ea typeface="Arial Unicode MS" pitchFamily="34" charset="-128"/>
                <a:cs typeface="DecoType Naskh" pitchFamily="2" charset="-78"/>
              </a:rPr>
              <a:t>معني ذلك أن التنشئة الاجتماعية لا تسير بطريقة عشوائية إنما تسير دائماً وفقاً لمعايير معينة. </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75810201"/>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startAt="5"/>
            </a:pPr>
            <a:r>
              <a:rPr lang="ar-SA" sz="3600" b="1" dirty="0" smtClean="0">
                <a:solidFill>
                  <a:srgbClr val="C00000"/>
                </a:solidFill>
                <a:latin typeface="Arial Unicode MS" pitchFamily="34" charset="-128"/>
                <a:ea typeface="Arial Unicode MS" pitchFamily="34" charset="-128"/>
                <a:cs typeface="DecoType Naskh" pitchFamily="2" charset="-78"/>
              </a:rPr>
              <a:t>الثقافة تنمي الضمير عند الأفراد</a:t>
            </a:r>
            <a:r>
              <a:rPr lang="ar-SA" sz="3600" b="1" dirty="0" smtClean="0">
                <a:latin typeface="Arial Unicode MS" pitchFamily="34" charset="-128"/>
                <a:ea typeface="Arial Unicode MS" pitchFamily="34" charset="-128"/>
                <a:cs typeface="DecoType Naskh" pitchFamily="2" charset="-78"/>
              </a:rPr>
              <a:t>: يتم من خلال التنشئة الاجتماعية للطفل في المجتمع الممثل في الأسرة ثم المدرسة ثم بقية المؤسسات الاجتماعية الأخرى التي تساهم في عملية التنشئة .</a:t>
            </a:r>
          </a:p>
          <a:p>
            <a:pPr marL="788670" indent="-742950" algn="just" rtl="1">
              <a:buFont typeface="+mj-lt"/>
              <a:buAutoNum type="arabicPeriod" startAt="5"/>
            </a:pPr>
            <a:r>
              <a:rPr lang="ar-SA" sz="3600" b="1" dirty="0" smtClean="0">
                <a:solidFill>
                  <a:srgbClr val="C00000"/>
                </a:solidFill>
                <a:latin typeface="Arial Unicode MS" pitchFamily="34" charset="-128"/>
                <a:ea typeface="Arial Unicode MS" pitchFamily="34" charset="-128"/>
                <a:cs typeface="DecoType Naskh" pitchFamily="2" charset="-78"/>
              </a:rPr>
              <a:t>الثقافة تنمى في الفرد الشعور بالانتماء و الولاء: </a:t>
            </a:r>
            <a:r>
              <a:rPr lang="ar-SA" sz="3600" b="1" dirty="0" smtClean="0">
                <a:latin typeface="Arial Unicode MS" pitchFamily="34" charset="-128"/>
                <a:ea typeface="Arial Unicode MS" pitchFamily="34" charset="-128"/>
                <a:cs typeface="DecoType Naskh" pitchFamily="2" charset="-78"/>
              </a:rPr>
              <a:t>وهذا الانتماء يجعل من السهل على الفرد أن يتكيف مع أفراد مجتمعه وكل ذلك يبدأ من خلال تنشئة الطفل في الأسرة ويتسع مع اتساع اختلاط الطفل في المدرسة وغيرها من المؤسسات الأخرى. </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820086583"/>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539553" y="1340768"/>
            <a:ext cx="8604447"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fontScale="92500" lnSpcReduction="20000"/>
          </a:bodyPr>
          <a:lstStyle/>
          <a:p>
            <a:pPr algn="just" rtl="1">
              <a:buFont typeface="Arial" charset="0"/>
              <a:buChar char="•"/>
            </a:pPr>
            <a:r>
              <a:rPr lang="ar-SA" sz="4000" b="1" dirty="0" smtClean="0">
                <a:latin typeface="Arial Unicode MS" pitchFamily="34" charset="-128"/>
                <a:ea typeface="Arial Unicode MS" pitchFamily="34" charset="-128"/>
                <a:cs typeface="DecoType Naskh" pitchFamily="2" charset="-78"/>
              </a:rPr>
              <a:t>هناك شروط أساسية للتنشئة الاجتماعية هى : </a:t>
            </a:r>
          </a:p>
          <a:p>
            <a:pPr algn="just" rtl="1">
              <a:buNone/>
            </a:pPr>
            <a:r>
              <a:rPr lang="ar-SA" sz="3600" b="1" dirty="0" smtClean="0">
                <a:solidFill>
                  <a:srgbClr val="C00000"/>
                </a:solidFill>
                <a:latin typeface="Arial Unicode MS" pitchFamily="34" charset="-128"/>
                <a:ea typeface="Arial Unicode MS" pitchFamily="34" charset="-128"/>
                <a:cs typeface="DecoType Naskh" pitchFamily="2" charset="-78"/>
              </a:rPr>
              <a:t>1-</a:t>
            </a:r>
            <a:r>
              <a:rPr lang="ar-SA" sz="3600" b="1" u="sng" dirty="0" smtClean="0">
                <a:solidFill>
                  <a:srgbClr val="C00000"/>
                </a:solidFill>
                <a:latin typeface="Arial Unicode MS" pitchFamily="34" charset="-128"/>
                <a:ea typeface="Arial Unicode MS" pitchFamily="34" charset="-128"/>
                <a:cs typeface="DecoType Naskh" pitchFamily="2" charset="-78"/>
              </a:rPr>
              <a:t>انطلاق مختلف عمليات التنشئة الاجتماعية من خلفية أساسية:</a:t>
            </a:r>
          </a:p>
          <a:p>
            <a:pPr algn="just" rtl="1">
              <a:buFont typeface="Arial" charset="0"/>
              <a:buChar char="•"/>
            </a:pPr>
            <a:r>
              <a:rPr lang="ar-SA" sz="4000" b="1" dirty="0" smtClean="0">
                <a:latin typeface="Arial Unicode MS" pitchFamily="34" charset="-128"/>
                <a:ea typeface="Arial Unicode MS" pitchFamily="34" charset="-128"/>
                <a:cs typeface="DecoType Naskh" pitchFamily="2" charset="-78"/>
              </a:rPr>
              <a:t>بمعني أن </a:t>
            </a:r>
            <a:r>
              <a:rPr lang="ar-SA" sz="4000" b="1" dirty="0">
                <a:latin typeface="Arial Unicode MS" pitchFamily="34" charset="-128"/>
                <a:ea typeface="Arial Unicode MS" pitchFamily="34" charset="-128"/>
                <a:cs typeface="DecoType Naskh" pitchFamily="2" charset="-78"/>
              </a:rPr>
              <a:t>تتأسس التنشئة الاجتماعية </a:t>
            </a:r>
            <a:r>
              <a:rPr lang="ar-SA" sz="4000" b="1" dirty="0" smtClean="0">
                <a:latin typeface="Arial Unicode MS" pitchFamily="34" charset="-128"/>
                <a:ea typeface="Arial Unicode MS" pitchFamily="34" charset="-128"/>
                <a:cs typeface="DecoType Naskh" pitchFamily="2" charset="-78"/>
              </a:rPr>
              <a:t>وفقا لأيديولوجية المجتمع التي تسير في ظلها .. أي لابد من وجود خط تربوي يعد القاسم المشترك الذى تتجمع حوله </a:t>
            </a:r>
            <a:r>
              <a:rPr lang="ar-SA" sz="4000" b="1" dirty="0" err="1" smtClean="0">
                <a:latin typeface="Arial Unicode MS" pitchFamily="34" charset="-128"/>
                <a:ea typeface="Arial Unicode MS" pitchFamily="34" charset="-128"/>
                <a:cs typeface="DecoType Naskh" pitchFamily="2" charset="-78"/>
              </a:rPr>
              <a:t>بواتق</a:t>
            </a:r>
            <a:r>
              <a:rPr lang="ar-SA" sz="4000" b="1" dirty="0" smtClean="0">
                <a:latin typeface="Arial Unicode MS" pitchFamily="34" charset="-128"/>
                <a:ea typeface="Arial Unicode MS" pitchFamily="34" charset="-128"/>
                <a:cs typeface="DecoType Naskh" pitchFamily="2" charset="-78"/>
              </a:rPr>
              <a:t> </a:t>
            </a:r>
            <a:r>
              <a:rPr lang="ar-SA" sz="4000" b="1" dirty="0">
                <a:latin typeface="Arial Unicode MS" pitchFamily="34" charset="-128"/>
                <a:ea typeface="Arial Unicode MS" pitchFamily="34" charset="-128"/>
                <a:cs typeface="DecoType Naskh" pitchFamily="2" charset="-78"/>
              </a:rPr>
              <a:t>التنشئة </a:t>
            </a:r>
            <a:r>
              <a:rPr lang="ar-SA" sz="4000" b="1" dirty="0" smtClean="0">
                <a:latin typeface="Arial Unicode MS" pitchFamily="34" charset="-128"/>
                <a:ea typeface="Arial Unicode MS" pitchFamily="34" charset="-128"/>
                <a:cs typeface="DecoType Naskh" pitchFamily="2" charset="-78"/>
              </a:rPr>
              <a:t>الاجتماعية المختلفة ، بحيث تصبح المعايير المشتقة من هذه الخطة أو الأيديولوجيات ذات طبيعة ضبطية ملزمة لحكم تفاعلات مختلف مؤسسات </a:t>
            </a:r>
            <a:r>
              <a:rPr lang="ar-SA" sz="4000" b="1" dirty="0">
                <a:latin typeface="Arial Unicode MS" pitchFamily="34" charset="-128"/>
                <a:ea typeface="Arial Unicode MS" pitchFamily="34" charset="-128"/>
                <a:cs typeface="DecoType Naskh" pitchFamily="2" charset="-78"/>
              </a:rPr>
              <a:t>التنشئة </a:t>
            </a:r>
            <a:r>
              <a:rPr lang="ar-SA" sz="4000" b="1" dirty="0" smtClean="0">
                <a:latin typeface="Arial Unicode MS" pitchFamily="34" charset="-128"/>
                <a:ea typeface="Arial Unicode MS" pitchFamily="34" charset="-128"/>
                <a:cs typeface="DecoType Naskh" pitchFamily="2" charset="-78"/>
              </a:rPr>
              <a:t>الاجتماعية.. أيديولوجية يلتزم بها الآباء في الأسرة ، والمعلمون في المدارس ، والمجتمع بكافة مؤسساته حتى يتمكن من تأسيس النشء وتنشئتهم بالشكل الذى نبتغيه والذى يتلاءم بواسطته مع المجتمع.   </a:t>
            </a:r>
            <a:endParaRPr lang="ar-SA" sz="4000" b="1" dirty="0">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0983361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algn="just" rtl="1">
              <a:lnSpc>
                <a:spcPct val="150000"/>
              </a:lnSpc>
              <a:buNone/>
            </a:pPr>
            <a:r>
              <a:rPr lang="ar-SA" sz="3600" b="1" dirty="0" smtClean="0">
                <a:solidFill>
                  <a:srgbClr val="C00000"/>
                </a:solidFill>
                <a:latin typeface="Arial Unicode MS" pitchFamily="34" charset="-128"/>
                <a:ea typeface="Arial Unicode MS" pitchFamily="34" charset="-128"/>
                <a:cs typeface="DecoType Naskh" pitchFamily="2" charset="-78"/>
              </a:rPr>
              <a:t>2- </a:t>
            </a:r>
            <a:r>
              <a:rPr lang="ar-SA" sz="3600" b="1" u="sng" dirty="0" smtClean="0">
                <a:solidFill>
                  <a:srgbClr val="FF0000"/>
                </a:solidFill>
                <a:latin typeface="Arial Unicode MS" pitchFamily="34" charset="-128"/>
                <a:ea typeface="Arial Unicode MS" pitchFamily="34" charset="-128"/>
                <a:cs typeface="DecoType Naskh" pitchFamily="2" charset="-78"/>
              </a:rPr>
              <a:t>ضرورة اتصاف </a:t>
            </a:r>
            <a:r>
              <a:rPr lang="ar-SA" sz="3600" b="1" u="sng" dirty="0">
                <a:solidFill>
                  <a:srgbClr val="FF0000"/>
                </a:solidFill>
                <a:latin typeface="Arial Unicode MS" pitchFamily="34" charset="-128"/>
                <a:ea typeface="Arial Unicode MS" pitchFamily="34" charset="-128"/>
                <a:cs typeface="DecoType Naskh" pitchFamily="2" charset="-78"/>
              </a:rPr>
              <a:t>التنشئة الاجتماعية </a:t>
            </a:r>
            <a:r>
              <a:rPr lang="ar-SA" sz="3600" b="1" u="sng" dirty="0" smtClean="0">
                <a:solidFill>
                  <a:srgbClr val="FF0000"/>
                </a:solidFill>
                <a:latin typeface="Arial Unicode MS" pitchFamily="34" charset="-128"/>
                <a:ea typeface="Arial Unicode MS" pitchFamily="34" charset="-128"/>
                <a:cs typeface="DecoType Naskh" pitchFamily="2" charset="-78"/>
              </a:rPr>
              <a:t>بالشمولية والتكامل: </a:t>
            </a:r>
          </a:p>
          <a:p>
            <a:pPr marL="45720" indent="0" algn="just" rtl="1">
              <a:buNone/>
            </a:pPr>
            <a:r>
              <a:rPr lang="ar-SA" sz="3600" b="1" dirty="0" smtClean="0">
                <a:latin typeface="Arial Unicode MS" pitchFamily="34" charset="-128"/>
                <a:ea typeface="Arial Unicode MS" pitchFamily="34" charset="-128"/>
                <a:cs typeface="DecoType Naskh" pitchFamily="2" charset="-78"/>
              </a:rPr>
              <a:t>وتتحقق الشمولية إذا تمكنت التنشئة من تغطية كافة مجالات وفئات الشريحة التي تقوم بتنشئتها من (أطفال – مراهقين- شباب وغيرهم) في مختلف مواقعهم الجغرافية ، فحين نقول طفل نعني بذلك طفل المدينة والقرية ...إلخ، في جميع قطاعات الدولة .. كما نقصد بذلك ألا نهتم بالتنشئة في إطار تلاميذ المدارس فقط وإنما يجب أن تحدث التنشئة للأطفال في الأسرة وفى حضانات الأطفال ورياضتهم وفى المدارس وفى خارج المدارس وفى الحقول وفى مختلف المؤسسات ...إلخ.</a:t>
            </a:r>
          </a:p>
        </p:txBody>
      </p:sp>
    </p:spTree>
    <p:extLst>
      <p:ext uri="{BB962C8B-B14F-4D97-AF65-F5344CB8AC3E}">
        <p14:creationId xmlns:p14="http://schemas.microsoft.com/office/powerpoint/2010/main" val="67640527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a:bodyPr>
          <a:lstStyle/>
          <a:p>
            <a:pPr algn="just" rtl="1">
              <a:buFontTx/>
              <a:buChar char="-"/>
            </a:pPr>
            <a:r>
              <a:rPr lang="ar-SA" sz="4000" b="1" dirty="0" smtClean="0">
                <a:solidFill>
                  <a:srgbClr val="FF0000"/>
                </a:solidFill>
                <a:latin typeface="Arial Unicode MS" pitchFamily="34" charset="-128"/>
                <a:ea typeface="Arial Unicode MS" pitchFamily="34" charset="-128"/>
                <a:cs typeface="DecoType Naskh" pitchFamily="2" charset="-78"/>
              </a:rPr>
              <a:t>وفيما يتعلق باتصاف </a:t>
            </a:r>
            <a:r>
              <a:rPr lang="ar-SA" sz="4000" b="1" dirty="0">
                <a:solidFill>
                  <a:srgbClr val="FF0000"/>
                </a:solidFill>
                <a:latin typeface="Arial Unicode MS" pitchFamily="34" charset="-128"/>
                <a:ea typeface="Arial Unicode MS" pitchFamily="34" charset="-128"/>
                <a:cs typeface="DecoType Naskh" pitchFamily="2" charset="-78"/>
              </a:rPr>
              <a:t>التنشئة الاجتماعية </a:t>
            </a:r>
            <a:r>
              <a:rPr lang="ar-SA" sz="4000" b="1" dirty="0" smtClean="0">
                <a:solidFill>
                  <a:srgbClr val="FF0000"/>
                </a:solidFill>
                <a:latin typeface="Arial Unicode MS" pitchFamily="34" charset="-128"/>
                <a:ea typeface="Arial Unicode MS" pitchFamily="34" charset="-128"/>
                <a:cs typeface="DecoType Naskh" pitchFamily="2" charset="-78"/>
              </a:rPr>
              <a:t>بالتكامل</a:t>
            </a:r>
            <a:r>
              <a:rPr lang="ar-SA" sz="4000" b="1" dirty="0" smtClean="0">
                <a:latin typeface="Arial Unicode MS" pitchFamily="34" charset="-128"/>
                <a:ea typeface="Arial Unicode MS" pitchFamily="34" charset="-128"/>
                <a:cs typeface="DecoType Naskh" pitchFamily="2" charset="-78"/>
              </a:rPr>
              <a:t>:</a:t>
            </a:r>
          </a:p>
          <a:p>
            <a:pPr marL="45720" indent="0" algn="just" rtl="1">
              <a:buNone/>
            </a:pPr>
            <a:r>
              <a:rPr lang="ar-SA" sz="4000" b="1" dirty="0" smtClean="0">
                <a:latin typeface="Arial Unicode MS" pitchFamily="34" charset="-128"/>
                <a:ea typeface="Arial Unicode MS" pitchFamily="34" charset="-128"/>
                <a:cs typeface="DecoType Naskh" pitchFamily="2" charset="-78"/>
              </a:rPr>
              <a:t>أن تتكامل مضامين كافة مؤسسات التنشئة بحيث تغطي كافة المراحل العمرية في كافة المجالات الاجتماعية والفكرية والاقتصادية والصحية التي يتعرض لها الأطفال بحيث تصل لهم من خلال ذلك إلى النمط المثالي الناجح الذى نريده، وذلك يتحقق بشكل ميسر إذا توافر المنطق الأيديولوجي العام الذى تنطلق منه </a:t>
            </a:r>
            <a:r>
              <a:rPr lang="ar-SA" sz="4000" b="1" dirty="0">
                <a:latin typeface="Arial Unicode MS" pitchFamily="34" charset="-128"/>
                <a:ea typeface="Arial Unicode MS" pitchFamily="34" charset="-128"/>
                <a:cs typeface="DecoType Naskh" pitchFamily="2" charset="-78"/>
              </a:rPr>
              <a:t>التنشئة الاجتماعية </a:t>
            </a:r>
            <a:r>
              <a:rPr lang="ar-SA" sz="4000" b="1" dirty="0" smtClean="0">
                <a:latin typeface="Arial Unicode MS" pitchFamily="34" charset="-128"/>
                <a:ea typeface="Arial Unicode MS" pitchFamily="34" charset="-128"/>
                <a:cs typeface="DecoType Naskh" pitchFamily="2" charset="-78"/>
              </a:rPr>
              <a:t>بناء ودينامية.  </a:t>
            </a:r>
          </a:p>
        </p:txBody>
      </p:sp>
    </p:spTree>
    <p:extLst>
      <p:ext uri="{BB962C8B-B14F-4D97-AF65-F5344CB8AC3E}">
        <p14:creationId xmlns:p14="http://schemas.microsoft.com/office/powerpoint/2010/main" val="178201614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fontScale="92500" lnSpcReduction="10000"/>
          </a:bodyPr>
          <a:lstStyle/>
          <a:p>
            <a:pPr algn="just" rtl="1">
              <a:buNone/>
            </a:pPr>
            <a:r>
              <a:rPr lang="ar-SA" sz="4000" b="1" dirty="0" smtClean="0">
                <a:solidFill>
                  <a:srgbClr val="FF0000"/>
                </a:solidFill>
                <a:latin typeface="Arial Unicode MS" pitchFamily="34" charset="-128"/>
                <a:ea typeface="Arial Unicode MS" pitchFamily="34" charset="-128"/>
                <a:cs typeface="DecoType Naskh" pitchFamily="2" charset="-78"/>
              </a:rPr>
              <a:t>3- أن تكون التنشئة الاجتماعية متدرجة</a:t>
            </a:r>
            <a:r>
              <a:rPr lang="ar-SA" sz="4000" b="1" dirty="0" smtClean="0">
                <a:latin typeface="Arial Unicode MS" pitchFamily="34" charset="-128"/>
                <a:ea typeface="Arial Unicode MS" pitchFamily="34" charset="-128"/>
                <a:cs typeface="DecoType Naskh" pitchFamily="2" charset="-78"/>
              </a:rPr>
              <a:t>:</a:t>
            </a:r>
          </a:p>
          <a:p>
            <a:pPr algn="just" rtl="1">
              <a:buNone/>
            </a:pPr>
            <a:r>
              <a:rPr lang="ar-SA" sz="4000" b="1" dirty="0" smtClean="0">
                <a:latin typeface="Arial Unicode MS" pitchFamily="34" charset="-128"/>
                <a:ea typeface="Arial Unicode MS" pitchFamily="34" charset="-128"/>
                <a:cs typeface="DecoType Naskh" pitchFamily="2" charset="-78"/>
              </a:rPr>
              <a:t>  بمعني ان تسير في خط عكسي مع نمو الطفل ، وفى ذلك يتمثل الحديث النبوي الشريف الذى يقول « لاعب </a:t>
            </a:r>
            <a:r>
              <a:rPr lang="ar-SA" sz="4000" b="1" dirty="0" err="1" smtClean="0">
                <a:latin typeface="Arial Unicode MS" pitchFamily="34" charset="-128"/>
                <a:ea typeface="Arial Unicode MS" pitchFamily="34" charset="-128"/>
                <a:cs typeface="DecoType Naskh" pitchFamily="2" charset="-78"/>
              </a:rPr>
              <a:t>إبنك</a:t>
            </a:r>
            <a:r>
              <a:rPr lang="ar-SA" sz="4000" b="1" dirty="0" smtClean="0">
                <a:latin typeface="Arial Unicode MS" pitchFamily="34" charset="-128"/>
                <a:ea typeface="Arial Unicode MS" pitchFamily="34" charset="-128"/>
                <a:cs typeface="DecoType Naskh" pitchFamily="2" charset="-78"/>
              </a:rPr>
              <a:t> سبعاً، وأدبه سبعاً، وصاحبه سبعاً، ثم اترك له الحبل على غاربه» وذلك بمعنى أنه لابد وأن يتضاءل نسبيا قدر تدخلنا في حياة الطفل كلما تقدم في السن بقدر نضجه وتطوره ، أي كلما تقدم الطفل في السن يجب أن يتأسس اتجاه نعمل في إطاره على إلغاء الوصاية المفروضة على المراهقين والشباب وخاصة وصاية الآباء .. ومن ثم نترك لهم حرية صياغة حياتهم وفقاً لإرادتهم .</a:t>
            </a:r>
          </a:p>
        </p:txBody>
      </p:sp>
    </p:spTree>
    <p:extLst>
      <p:ext uri="{BB962C8B-B14F-4D97-AF65-F5344CB8AC3E}">
        <p14:creationId xmlns:p14="http://schemas.microsoft.com/office/powerpoint/2010/main" val="76032498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a:bodyPr>
          <a:lstStyle/>
          <a:p>
            <a:pPr algn="just" rtl="1">
              <a:buNone/>
            </a:pPr>
            <a:r>
              <a:rPr lang="ar-SA" sz="4000" b="1" dirty="0" smtClean="0">
                <a:solidFill>
                  <a:srgbClr val="FF0000"/>
                </a:solidFill>
                <a:latin typeface="Arial Unicode MS" pitchFamily="34" charset="-128"/>
                <a:ea typeface="Arial Unicode MS" pitchFamily="34" charset="-128"/>
                <a:cs typeface="DecoType Naskh" pitchFamily="2" charset="-78"/>
              </a:rPr>
              <a:t>4</a:t>
            </a:r>
            <a:r>
              <a:rPr lang="ar-SA" sz="3600" b="1" dirty="0" smtClean="0">
                <a:solidFill>
                  <a:srgbClr val="FF0000"/>
                </a:solidFill>
                <a:latin typeface="Arial Unicode MS" pitchFamily="34" charset="-128"/>
                <a:ea typeface="Arial Unicode MS" pitchFamily="34" charset="-128"/>
                <a:cs typeface="DecoType Naskh" pitchFamily="2" charset="-78"/>
              </a:rPr>
              <a:t>- التزام التنشئة الاجتماعية بالمثال الذى تفرضه أيديولوجية المجتمع</a:t>
            </a:r>
            <a:r>
              <a:rPr lang="ar-SA" sz="3600" b="1" dirty="0" smtClean="0">
                <a:latin typeface="Arial Unicode MS" pitchFamily="34" charset="-128"/>
                <a:ea typeface="Arial Unicode MS" pitchFamily="34" charset="-128"/>
                <a:cs typeface="DecoType Naskh" pitchFamily="2" charset="-78"/>
              </a:rPr>
              <a:t>:</a:t>
            </a:r>
          </a:p>
          <a:p>
            <a:pPr algn="just" rtl="1">
              <a:buNone/>
            </a:pPr>
            <a:r>
              <a:rPr lang="ar-SA" sz="4000" b="1" dirty="0" smtClean="0">
                <a:latin typeface="Arial Unicode MS" pitchFamily="34" charset="-128"/>
                <a:ea typeface="Arial Unicode MS" pitchFamily="34" charset="-128"/>
                <a:cs typeface="DecoType Naskh" pitchFamily="2" charset="-78"/>
              </a:rPr>
              <a:t> وهذا يعني ضرورة التزام مؤسسات التنشئة ومنطقها الأيديولوجي بالمثال أو النموذج الذى تفرضه الأيديولوجية العامة، فإذا تحقق ذلك الالتزام فسوف يختفي التناقض بين مؤسسات التنشئة الاجتماعية في المجتمع، كما يختفى الصراع بين أفراد المجتمع، وبالتالي يشعر كل فرد بانتمائه بمجتمعه ويصبح ملتزماً بقضاياه التزاماً إيجابياً.</a:t>
            </a:r>
          </a:p>
        </p:txBody>
      </p:sp>
    </p:spTree>
    <p:extLst>
      <p:ext uri="{BB962C8B-B14F-4D97-AF65-F5344CB8AC3E}">
        <p14:creationId xmlns:p14="http://schemas.microsoft.com/office/powerpoint/2010/main" val="303735052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fontScale="92500" lnSpcReduction="10000"/>
          </a:bodyPr>
          <a:lstStyle/>
          <a:p>
            <a:pPr algn="r">
              <a:buNone/>
            </a:pPr>
            <a:r>
              <a:rPr lang="ar-SA" sz="4000" b="1" dirty="0" smtClean="0">
                <a:solidFill>
                  <a:srgbClr val="FF0000"/>
                </a:solidFill>
                <a:latin typeface="Arial Unicode MS" pitchFamily="34" charset="-128"/>
                <a:ea typeface="Arial Unicode MS" pitchFamily="34" charset="-128"/>
                <a:cs typeface="DecoType Naskh" pitchFamily="2" charset="-78"/>
              </a:rPr>
              <a:t>5- تأكيد عصرية مضمون التنشئة:</a:t>
            </a:r>
            <a:r>
              <a:rPr lang="ar-SA" sz="4000" b="1" dirty="0" smtClean="0">
                <a:latin typeface="Arial Unicode MS" pitchFamily="34" charset="-128"/>
                <a:ea typeface="Arial Unicode MS" pitchFamily="34" charset="-128"/>
                <a:cs typeface="DecoType Naskh" pitchFamily="2" charset="-78"/>
              </a:rPr>
              <a:t> </a:t>
            </a:r>
          </a:p>
          <a:p>
            <a:pPr algn="just" rtl="1">
              <a:buNone/>
            </a:pPr>
            <a:r>
              <a:rPr lang="ar-SA" sz="4000" b="1" dirty="0" smtClean="0">
                <a:latin typeface="Arial Unicode MS" pitchFamily="34" charset="-128"/>
                <a:ea typeface="Arial Unicode MS" pitchFamily="34" charset="-128"/>
                <a:cs typeface="DecoType Naskh" pitchFamily="2" charset="-78"/>
              </a:rPr>
              <a:t> ونعنى بذلك أن تكون مجموعة القيم والمعايير المشتقة من نسق الثقافة ذات الطبيعة العصرية قادرة على تجهيز الشخصية بمضمون قيمي وأيديولوجي يرشد حركتها في المجال الاجتماعي ويساعد على نضجها ويجعلها قادرة على مواجهة ما قد تطرحه المعاصرة من مشكلات وقضايا ، وذلك يتطلب عملية انتقائية من التراث تبعث عناصره الأكثر فعالية وتجعلها أكثر بروزاً في إطار التفاعلات المعاصرة بحيث يتحول تراث الماضي إلى قدرة متجددة تساعد المجتمع والفرد على التقدم.  </a:t>
            </a:r>
          </a:p>
        </p:txBody>
      </p:sp>
    </p:spTree>
    <p:extLst>
      <p:ext uri="{BB962C8B-B14F-4D97-AF65-F5344CB8AC3E}">
        <p14:creationId xmlns:p14="http://schemas.microsoft.com/office/powerpoint/2010/main" val="170135920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33400" y="0"/>
            <a:ext cx="8229600" cy="1143000"/>
          </a:xfrm>
        </p:spPr>
        <p:txBody>
          <a:bodyPr/>
          <a:lstStyle/>
          <a:p>
            <a:r>
              <a:rPr lang="ar-SA" b="1" dirty="0" smtClean="0">
                <a:solidFill>
                  <a:srgbClr val="FF0000"/>
                </a:solidFill>
                <a:latin typeface="Arial Unicode MS" pitchFamily="34" charset="-128"/>
                <a:ea typeface="Arial Unicode MS" pitchFamily="34" charset="-128"/>
                <a:cs typeface="DecoType Naskh" pitchFamily="2" charset="-78"/>
              </a:rPr>
              <a:t>مؤسسات التنشئة الاجتماعية</a:t>
            </a:r>
            <a:endParaRPr lang="en-US" b="1" dirty="0">
              <a:solidFill>
                <a:srgbClr val="FF0000"/>
              </a:solidFill>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066800"/>
            <a:ext cx="7924800" cy="5638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Autofit/>
          </a:bodyPr>
          <a:lstStyle/>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التنشئة الإجتماعية ليست مجرد عملية تعليم رسمي يتلقاه الطفل في المدارس، و إنما هي أوسع من ذلك بكثير، إذ يدخل فيها إكتساب الفرد للمواقف </a:t>
            </a:r>
            <a:r>
              <a:rPr lang="ar-SA" b="1" dirty="0" smtClean="0">
                <a:solidFill>
                  <a:schemeClr val="dk1"/>
                </a:solidFill>
                <a:latin typeface="Arial Unicode MS" pitchFamily="34" charset="-128"/>
                <a:ea typeface="Arial Unicode MS" pitchFamily="34" charset="-128"/>
                <a:cs typeface="DecoType Naskh" pitchFamily="2" charset="-78"/>
              </a:rPr>
              <a:t>والإتجاهات والقيم وأساليب </a:t>
            </a:r>
            <a:r>
              <a:rPr lang="ar-SA" b="1" dirty="0">
                <a:solidFill>
                  <a:schemeClr val="dk1"/>
                </a:solidFill>
                <a:latin typeface="Arial Unicode MS" pitchFamily="34" charset="-128"/>
                <a:ea typeface="Arial Unicode MS" pitchFamily="34" charset="-128"/>
                <a:cs typeface="DecoType Naskh" pitchFamily="2" charset="-78"/>
              </a:rPr>
              <a:t>السلوك والعادات الفردية </a:t>
            </a:r>
            <a:r>
              <a:rPr lang="ar-SA" b="1" dirty="0" smtClean="0">
                <a:solidFill>
                  <a:schemeClr val="dk1"/>
                </a:solidFill>
                <a:latin typeface="Arial Unicode MS" pitchFamily="34" charset="-128"/>
                <a:ea typeface="Arial Unicode MS" pitchFamily="34" charset="-128"/>
                <a:cs typeface="DecoType Naskh" pitchFamily="2" charset="-78"/>
              </a:rPr>
              <a:t>والمهارات</a:t>
            </a:r>
            <a:r>
              <a:rPr lang="ar-SA" b="1" dirty="0">
                <a:solidFill>
                  <a:schemeClr val="dk1"/>
                </a:solidFill>
                <a:latin typeface="Arial Unicode MS" pitchFamily="34" charset="-128"/>
                <a:ea typeface="Arial Unicode MS" pitchFamily="34" charset="-128"/>
                <a:cs typeface="DecoType Naskh" pitchFamily="2" charset="-78"/>
              </a:rPr>
              <a:t>.</a:t>
            </a:r>
          </a:p>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جميعها أمور تنتقل إلى الطفل عن طريق نظم و أوضاع وعلاقات ومؤثرات كثيرة ومتنوعة، وعلى الرغم من تمايز المؤسسات واختلافها </a:t>
            </a:r>
            <a:r>
              <a:rPr lang="ar-SA" b="1" dirty="0" smtClean="0">
                <a:solidFill>
                  <a:schemeClr val="dk1"/>
                </a:solidFill>
                <a:latin typeface="Arial Unicode MS" pitchFamily="34" charset="-128"/>
                <a:ea typeface="Arial Unicode MS" pitchFamily="34" charset="-128"/>
                <a:cs typeface="DecoType Naskh" pitchFamily="2" charset="-78"/>
              </a:rPr>
              <a:t>وتنوعها </a:t>
            </a:r>
            <a:r>
              <a:rPr lang="ar-SA" b="1" dirty="0">
                <a:solidFill>
                  <a:schemeClr val="dk1"/>
                </a:solidFill>
                <a:latin typeface="Arial Unicode MS" pitchFamily="34" charset="-128"/>
                <a:ea typeface="Arial Unicode MS" pitchFamily="34" charset="-128"/>
                <a:cs typeface="DecoType Naskh" pitchFamily="2" charset="-78"/>
              </a:rPr>
              <a:t>فإنها تعمل معاً في تشكيل شخصية الطفل حتى وإن كانت تختلف </a:t>
            </a:r>
            <a:r>
              <a:rPr lang="ar-SA" b="1" dirty="0" smtClean="0">
                <a:solidFill>
                  <a:schemeClr val="dk1"/>
                </a:solidFill>
                <a:latin typeface="Arial Unicode MS" pitchFamily="34" charset="-128"/>
                <a:ea typeface="Arial Unicode MS" pitchFamily="34" charset="-128"/>
                <a:cs typeface="DecoType Naskh" pitchFamily="2" charset="-78"/>
              </a:rPr>
              <a:t>وتتفاوت </a:t>
            </a:r>
            <a:r>
              <a:rPr lang="ar-SA" b="1" dirty="0">
                <a:solidFill>
                  <a:schemeClr val="dk1"/>
                </a:solidFill>
                <a:latin typeface="Arial Unicode MS" pitchFamily="34" charset="-128"/>
                <a:ea typeface="Arial Unicode MS" pitchFamily="34" charset="-128"/>
                <a:cs typeface="DecoType Naskh" pitchFamily="2" charset="-78"/>
              </a:rPr>
              <a:t>فيما بينها في نوع التأثير. </a:t>
            </a:r>
          </a:p>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فتعدد التأثيرات المختلفة للتنشئة التي يكتسبها الطفل في الأسرة ومن المدرسة ومن وسائل الإعلام وكل منها يقدم أنماطاً من السلوك والقيم متباينة و متكاملة فيما بينها.</a:t>
            </a: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905000" y="838200"/>
            <a:ext cx="4899509"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r"/>
            <a:r>
              <a:rPr lang="ar-SA" sz="4000" b="1" u="sng" dirty="0" smtClean="0">
                <a:ln w="11430"/>
                <a:effectLst>
                  <a:glow rad="139700">
                    <a:schemeClr val="accent3">
                      <a:satMod val="175000"/>
                      <a:alpha val="40000"/>
                    </a:schemeClr>
                  </a:glow>
                  <a:outerShdw blurRad="50800" dist="39000" dir="5460000" algn="tl">
                    <a:srgbClr val="000000">
                      <a:alpha val="38000"/>
                    </a:srgbClr>
                  </a:outerShdw>
                </a:effectLst>
                <a:latin typeface="Calibri" pitchFamily="34" charset="0"/>
                <a:ea typeface="Calibri" pitchFamily="34" charset="0"/>
                <a:cs typeface="Arial" pitchFamily="34" charset="0"/>
              </a:rPr>
              <a:t>مؤسسات التنشئة الإجتماعية</a:t>
            </a:r>
            <a:endParaRPr lang="ar-SA" sz="4000" b="1" u="sng" dirty="0" smtClean="0">
              <a:ln w="11430"/>
              <a:effectLst>
                <a:glow rad="139700">
                  <a:schemeClr val="accent3">
                    <a:satMod val="175000"/>
                    <a:alpha val="40000"/>
                  </a:schemeClr>
                </a:glow>
                <a:outerShdw blurRad="50800" dist="39000" dir="5460000" algn="tl">
                  <a:srgbClr val="000000">
                    <a:alpha val="38000"/>
                  </a:srgbClr>
                </a:outerShdw>
              </a:effectLst>
            </a:endParaRPr>
          </a:p>
        </p:txBody>
      </p:sp>
      <p:graphicFrame>
        <p:nvGraphicFramePr>
          <p:cNvPr id="16" name="رسم تخطيطي 15"/>
          <p:cNvGraphicFramePr/>
          <p:nvPr>
            <p:extLst>
              <p:ext uri="{D42A27DB-BD31-4B8C-83A1-F6EECF244321}">
                <p14:modId xmlns:p14="http://schemas.microsoft.com/office/powerpoint/2010/main" val="3403264643"/>
              </p:ext>
            </p:extLst>
          </p:nvPr>
        </p:nvGraphicFramePr>
        <p:xfrm>
          <a:off x="1447800" y="1905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سهم للأسفل 17"/>
          <p:cNvSpPr/>
          <p:nvPr/>
        </p:nvSpPr>
        <p:spPr>
          <a:xfrm flipH="1">
            <a:off x="4846318" y="1524000"/>
            <a:ext cx="182881"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Autofit/>
          </a:bodyPr>
          <a:lstStyle/>
          <a:p>
            <a:pPr algn="r" rtl="1" fontAlgn="auto">
              <a:spcAft>
                <a:spcPts val="0"/>
              </a:spcAft>
              <a:defRPr/>
            </a:pPr>
            <a:r>
              <a:rPr lang="ar-SA" sz="88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الأسرة</a:t>
            </a:r>
            <a:endParaRPr lang="en-US" sz="88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a:xfrm>
            <a:off x="685800" y="2914578"/>
            <a:ext cx="7772400" cy="1500187"/>
          </a:xfrm>
        </p:spPr>
        <p:txBody>
          <a:bodyPr rtlCol="0">
            <a:normAutofit/>
          </a:bodyPr>
          <a:lstStyle/>
          <a:p>
            <a:pPr algn="r" rtl="1" fontAlgn="auto">
              <a:spcAft>
                <a:spcPts val="0"/>
              </a:spcAft>
              <a:buFont typeface="Arial" pitchFamily="34" charset="0"/>
              <a:buNone/>
              <a:defRPr/>
            </a:pPr>
            <a:r>
              <a:rPr lang="ar-SA" sz="5400" dirty="0" smtClean="0">
                <a:solidFill>
                  <a:schemeClr val="accent1">
                    <a:lumMod val="50000"/>
                  </a:schemeClr>
                </a:solidFill>
                <a:latin typeface="Arial Unicode MS" pitchFamily="34" charset="-128"/>
                <a:ea typeface="Arial Unicode MS" pitchFamily="34" charset="-128"/>
                <a:cs typeface="Arial Unicode MS" pitchFamily="34" charset="-128"/>
              </a:rPr>
              <a:t>أولاً: </a:t>
            </a:r>
            <a:endParaRPr lang="en-US" sz="5400" dirty="0" smtClean="0">
              <a:solidFill>
                <a:schemeClr val="accent1">
                  <a:lumMod val="50000"/>
                </a:schemeClr>
              </a:solidFill>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81000" y="2943607"/>
            <a:ext cx="3962400" cy="345719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ar-SA"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9" name="موجة 8"/>
          <p:cNvSpPr/>
          <p:nvPr/>
        </p:nvSpPr>
        <p:spPr>
          <a:xfrm>
            <a:off x="2590800" y="58737"/>
            <a:ext cx="3505200" cy="1447800"/>
          </a:xfrm>
          <a:prstGeom prst="wav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u="sng" dirty="0" smtClean="0">
                <a:solidFill>
                  <a:schemeClr val="tx1"/>
                </a:solidFill>
                <a:latin typeface="Arial Unicode MS" pitchFamily="34" charset="-128"/>
                <a:ea typeface="Arial Unicode MS" pitchFamily="34" charset="-128"/>
                <a:cs typeface="Arial Unicode MS" pitchFamily="34" charset="-128"/>
              </a:rPr>
              <a:t>الأسرة</a:t>
            </a:r>
            <a:endParaRPr lang="ar-SA" sz="3200" u="sng" dirty="0">
              <a:solidFill>
                <a:schemeClr val="tx1"/>
              </a:solidFill>
              <a:latin typeface="Arial Unicode MS" pitchFamily="34" charset="-128"/>
              <a:ea typeface="Arial Unicode MS" pitchFamily="34" charset="-128"/>
              <a:cs typeface="Arial Unicode MS" pitchFamily="34" charset="-128"/>
            </a:endParaRPr>
          </a:p>
        </p:txBody>
      </p:sp>
      <p:sp>
        <p:nvSpPr>
          <p:cNvPr id="10" name="مربع نص 9"/>
          <p:cNvSpPr txBox="1"/>
          <p:nvPr/>
        </p:nvSpPr>
        <p:spPr>
          <a:xfrm>
            <a:off x="736600" y="1295400"/>
            <a:ext cx="8305800" cy="5386090"/>
          </a:xfrm>
          <a:prstGeom prst="rect">
            <a:avLst/>
          </a:prstGeom>
          <a:noFill/>
        </p:spPr>
        <p:txBody>
          <a:bodyPr wrap="square" rtlCol="1">
            <a:spAutoFit/>
          </a:bodyPr>
          <a:lstStyle/>
          <a:p>
            <a:pPr algn="r"/>
            <a:r>
              <a:rPr lang="ar-SA" sz="4000" b="1" dirty="0">
                <a:solidFill>
                  <a:srgbClr val="C00000"/>
                </a:solidFill>
                <a:latin typeface="Arial Unicode MS" pitchFamily="34" charset="-128"/>
                <a:ea typeface="Arial Unicode MS" pitchFamily="34" charset="-128"/>
                <a:cs typeface="DecoType Naskh" pitchFamily="2" charset="-78"/>
              </a:rPr>
              <a:t>أولا : الأسرة وتتضمن : </a:t>
            </a:r>
          </a:p>
          <a:p>
            <a:pPr algn="r"/>
            <a:r>
              <a:rPr lang="ar-SA" sz="4000" b="1" dirty="0">
                <a:solidFill>
                  <a:schemeClr val="dk1"/>
                </a:solidFill>
                <a:latin typeface="Arial Unicode MS" pitchFamily="34" charset="-128"/>
                <a:ea typeface="Arial Unicode MS" pitchFamily="34" charset="-128"/>
                <a:cs typeface="DecoType Naskh" pitchFamily="2" charset="-78"/>
              </a:rPr>
              <a:t> - </a:t>
            </a:r>
            <a:r>
              <a:rPr lang="ar-SA" sz="3200" b="1" dirty="0">
                <a:solidFill>
                  <a:schemeClr val="dk1"/>
                </a:solidFill>
                <a:latin typeface="Arial Unicode MS" pitchFamily="34" charset="-128"/>
                <a:ea typeface="Arial Unicode MS" pitchFamily="34" charset="-128"/>
                <a:cs typeface="DecoType Naskh" pitchFamily="2" charset="-78"/>
              </a:rPr>
              <a:t>ممن تتكون الأسرة  </a:t>
            </a:r>
            <a:r>
              <a:rPr lang="ar-SA" sz="3200" b="1" dirty="0" smtClean="0">
                <a:solidFill>
                  <a:schemeClr val="dk1"/>
                </a:solidFill>
                <a:latin typeface="Arial Unicode MS" pitchFamily="34" charset="-128"/>
                <a:ea typeface="Arial Unicode MS" pitchFamily="34" charset="-128"/>
                <a:cs typeface="DecoType Naskh" pitchFamily="2" charset="-78"/>
              </a:rPr>
              <a:t>؟</a:t>
            </a:r>
          </a:p>
          <a:p>
            <a:pPr algn="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ما الوظيفة الاجتماعية للأسرة ؟ </a:t>
            </a:r>
          </a:p>
          <a:p>
            <a:pPr algn="r"/>
            <a:r>
              <a:rPr lang="ar-SA" sz="3200" b="1" dirty="0" smtClean="0">
                <a:solidFill>
                  <a:schemeClr val="dk1"/>
                </a:solidFill>
                <a:latin typeface="Arial Unicode MS" pitchFamily="34" charset="-128"/>
                <a:ea typeface="Arial Unicode MS" pitchFamily="34" charset="-128"/>
                <a:cs typeface="DecoType Naskh" pitchFamily="2" charset="-78"/>
              </a:rPr>
              <a:t>- هل </a:t>
            </a:r>
            <a:r>
              <a:rPr lang="ar-SA" sz="3200" b="1" dirty="0">
                <a:solidFill>
                  <a:schemeClr val="dk1"/>
                </a:solidFill>
                <a:latin typeface="Arial Unicode MS" pitchFamily="34" charset="-128"/>
                <a:ea typeface="Arial Unicode MS" pitchFamily="34" charset="-128"/>
                <a:cs typeface="DecoType Naskh" pitchFamily="2" charset="-78"/>
              </a:rPr>
              <a:t>للوالدين دور في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 </a:t>
            </a:r>
            <a:endParaRPr lang="ar-SA" sz="3200" b="1" dirty="0" smtClean="0">
              <a:solidFill>
                <a:schemeClr val="dk1"/>
              </a:solidFill>
              <a:latin typeface="Arial Unicode MS" pitchFamily="34" charset="-128"/>
              <a:ea typeface="Arial Unicode MS" pitchFamily="34" charset="-128"/>
              <a:cs typeface="DecoType Naskh" pitchFamily="2" charset="-78"/>
            </a:endParaRPr>
          </a:p>
          <a:p>
            <a:pPr algn="r"/>
            <a:r>
              <a:rPr lang="ar-SA" sz="3200" b="1" dirty="0" smtClean="0">
                <a:solidFill>
                  <a:schemeClr val="dk1"/>
                </a:solidFill>
                <a:latin typeface="Arial Unicode MS" pitchFamily="34" charset="-128"/>
                <a:ea typeface="Arial Unicode MS" pitchFamily="34" charset="-128"/>
                <a:cs typeface="DecoType Naskh" pitchFamily="2" charset="-78"/>
              </a:rPr>
              <a:t>- هل </a:t>
            </a:r>
            <a:r>
              <a:rPr lang="ar-SA" sz="3200" b="1" dirty="0">
                <a:solidFill>
                  <a:schemeClr val="dk1"/>
                </a:solidFill>
                <a:latin typeface="Arial Unicode MS" pitchFamily="34" charset="-128"/>
                <a:ea typeface="Arial Unicode MS" pitchFamily="34" charset="-128"/>
                <a:cs typeface="DecoType Naskh" pitchFamily="2" charset="-78"/>
              </a:rPr>
              <a:t>هناك اتفاق بين علماء الاجتماع وعلماء النفس حول دور كل من الأم والأب ؟ </a:t>
            </a:r>
          </a:p>
          <a:p>
            <a:pPr algn="r"/>
            <a:r>
              <a:rPr lang="ar-SA" sz="3200" b="1" dirty="0">
                <a:solidFill>
                  <a:schemeClr val="dk1"/>
                </a:solidFill>
                <a:latin typeface="Arial Unicode MS" pitchFamily="34" charset="-128"/>
                <a:ea typeface="Arial Unicode MS" pitchFamily="34" charset="-128"/>
                <a:cs typeface="DecoType Naskh" pitchFamily="2" charset="-78"/>
              </a:rPr>
              <a:t> - هل حجم الأخوة يؤثر في عمليه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endParaRPr lang="ar-SA" sz="3200" b="1" dirty="0">
              <a:solidFill>
                <a:schemeClr val="dk1"/>
              </a:solidFill>
              <a:latin typeface="Arial Unicode MS" pitchFamily="34" charset="-128"/>
              <a:ea typeface="Arial Unicode MS" pitchFamily="34" charset="-128"/>
              <a:cs typeface="DecoType Naskh" pitchFamily="2" charset="-78"/>
            </a:endParaRPr>
          </a:p>
          <a:p>
            <a:pPr algn="r"/>
            <a:r>
              <a:rPr lang="ar-SA" sz="3200" b="1" dirty="0">
                <a:solidFill>
                  <a:schemeClr val="dk1"/>
                </a:solidFill>
                <a:latin typeface="Arial Unicode MS" pitchFamily="34" charset="-128"/>
                <a:ea typeface="Arial Unicode MS" pitchFamily="34" charset="-128"/>
                <a:cs typeface="DecoType Naskh" pitchFamily="2" charset="-78"/>
              </a:rPr>
              <a:t> - ما دور الأسرة في </a:t>
            </a:r>
            <a:r>
              <a:rPr lang="ar-SA" sz="3200" b="1" dirty="0" smtClean="0">
                <a:solidFill>
                  <a:schemeClr val="dk1"/>
                </a:solidFill>
                <a:latin typeface="Arial Unicode MS" pitchFamily="34" charset="-128"/>
                <a:ea typeface="Arial Unicode MS" pitchFamily="34" charset="-128"/>
                <a:cs typeface="DecoType Naskh" pitchFamily="2" charset="-78"/>
              </a:rPr>
              <a:t>عملية </a:t>
            </a:r>
            <a:r>
              <a:rPr lang="ar-SA" sz="3200" b="1" dirty="0">
                <a:solidFill>
                  <a:schemeClr val="dk1"/>
                </a:solidFill>
                <a:latin typeface="Arial Unicode MS" pitchFamily="34" charset="-128"/>
                <a:ea typeface="Arial Unicode MS" pitchFamily="34" charset="-128"/>
                <a:cs typeface="DecoType Naskh" pitchFamily="2" charset="-78"/>
              </a:rPr>
              <a:t>التنشئة </a:t>
            </a:r>
            <a:r>
              <a:rPr lang="ar-SA" sz="3200" b="1" dirty="0" smtClean="0">
                <a:solidFill>
                  <a:schemeClr val="dk1"/>
                </a:solidFill>
                <a:latin typeface="Arial Unicode MS" pitchFamily="34" charset="-128"/>
                <a:ea typeface="Arial Unicode MS" pitchFamily="34" charset="-128"/>
                <a:cs typeface="DecoType Naskh" pitchFamily="2" charset="-78"/>
              </a:rPr>
              <a:t>الاجتماعية؟ </a:t>
            </a:r>
            <a:endParaRPr lang="ar-SA" sz="3200" b="1" dirty="0">
              <a:solidFill>
                <a:schemeClr val="dk1"/>
              </a:solidFill>
              <a:latin typeface="Arial Unicode MS" pitchFamily="34" charset="-128"/>
              <a:ea typeface="Arial Unicode MS" pitchFamily="34" charset="-128"/>
              <a:cs typeface="DecoType Naskh" pitchFamily="2" charset="-78"/>
            </a:endParaRPr>
          </a:p>
          <a:p>
            <a:pPr algn="r"/>
            <a:r>
              <a:rPr lang="ar-SA" sz="3200" b="1" dirty="0">
                <a:solidFill>
                  <a:schemeClr val="dk1"/>
                </a:solidFill>
                <a:latin typeface="Arial Unicode MS" pitchFamily="34" charset="-128"/>
                <a:ea typeface="Arial Unicode MS" pitchFamily="34" charset="-128"/>
                <a:cs typeface="DecoType Naskh" pitchFamily="2" charset="-78"/>
              </a:rPr>
              <a:t> - كيف يتم تفعيل أسلوب التنشئة الأسرية ؟ </a:t>
            </a:r>
          </a:p>
          <a:p>
            <a:pPr algn="r"/>
            <a:r>
              <a:rPr lang="ar-SA" sz="3200" b="1" dirty="0">
                <a:solidFill>
                  <a:schemeClr val="dk1"/>
                </a:solidFill>
                <a:latin typeface="Arial Unicode MS" pitchFamily="34" charset="-128"/>
                <a:ea typeface="Arial Unicode MS" pitchFamily="34" charset="-128"/>
                <a:cs typeface="DecoType Naskh" pitchFamily="2" charset="-78"/>
              </a:rPr>
              <a:t> - هل للأسرة دور ايجابي في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a:t>
            </a:r>
            <a:r>
              <a:rPr lang="ar-SA" sz="4000" b="1" dirty="0">
                <a:solidFill>
                  <a:schemeClr val="dk1"/>
                </a:solidFill>
                <a:latin typeface="Arial Unicode MS" pitchFamily="34" charset="-128"/>
                <a:ea typeface="Arial Unicode MS" pitchFamily="34" charset="-128"/>
                <a:cs typeface="DecoType Naskh" pitchFamily="2" charset="-78"/>
              </a:rPr>
              <a:t>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5626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تعتبر الأسرة الوحدة الاجتماعية الأولى التي يحتك بها الطفل إحتكاكاً مستمراً كما أنها </a:t>
            </a:r>
            <a:r>
              <a:rPr lang="ar-SA" b="1" dirty="0" smtClean="0">
                <a:solidFill>
                  <a:schemeClr val="dk1"/>
                </a:solidFill>
                <a:latin typeface="Arial Unicode MS" pitchFamily="34" charset="-128"/>
                <a:ea typeface="Arial Unicode MS" pitchFamily="34" charset="-128"/>
                <a:cs typeface="DecoType Naskh" pitchFamily="2" charset="-78"/>
              </a:rPr>
              <a:t>تعد </a:t>
            </a:r>
            <a:r>
              <a:rPr lang="ar-SA" b="1" dirty="0">
                <a:solidFill>
                  <a:schemeClr val="dk1"/>
                </a:solidFill>
                <a:latin typeface="Arial Unicode MS" pitchFamily="34" charset="-128"/>
                <a:ea typeface="Arial Unicode MS" pitchFamily="34" charset="-128"/>
                <a:cs typeface="DecoType Naskh" pitchFamily="2" charset="-78"/>
              </a:rPr>
              <a:t>المكان الأول الذي تنمو فيه أنماط التنشئة الإجتماعية التي تشكل (الميلاد الثاني) في حياة الطفل .. أي تكوينه كشخصية اجتماعية ثقافية تنتمي إلى مجتمع بعينه، وتدين بثقافته .</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وتتكون الأسرة في حدودها الضيقة من الزوج </a:t>
            </a:r>
            <a:r>
              <a:rPr lang="ar-SA" b="1" dirty="0" smtClean="0">
                <a:solidFill>
                  <a:schemeClr val="dk1"/>
                </a:solidFill>
                <a:latin typeface="Arial Unicode MS" pitchFamily="34" charset="-128"/>
                <a:ea typeface="Arial Unicode MS" pitchFamily="34" charset="-128"/>
                <a:cs typeface="DecoType Naskh" pitchFamily="2" charset="-78"/>
              </a:rPr>
              <a:t>والزوجة </a:t>
            </a:r>
            <a:r>
              <a:rPr lang="ar-SA" b="1" dirty="0">
                <a:solidFill>
                  <a:schemeClr val="dk1"/>
                </a:solidFill>
                <a:latin typeface="Arial Unicode MS" pitchFamily="34" charset="-128"/>
                <a:ea typeface="Arial Unicode MS" pitchFamily="34" charset="-128"/>
                <a:cs typeface="DecoType Naskh" pitchFamily="2" charset="-78"/>
              </a:rPr>
              <a:t>وطفل أو أكثر ويكون أساس العلاقات التي تربط أفراد الأسرة قائماً على الصراحة </a:t>
            </a:r>
            <a:r>
              <a:rPr lang="ar-SA" b="1" dirty="0" smtClean="0">
                <a:solidFill>
                  <a:schemeClr val="dk1"/>
                </a:solidFill>
                <a:latin typeface="Arial Unicode MS" pitchFamily="34" charset="-128"/>
                <a:ea typeface="Arial Unicode MS" pitchFamily="34" charset="-128"/>
                <a:cs typeface="DecoType Naskh" pitchFamily="2" charset="-78"/>
              </a:rPr>
              <a:t>والود </a:t>
            </a:r>
            <a:r>
              <a:rPr lang="ar-SA" b="1" dirty="0">
                <a:solidFill>
                  <a:schemeClr val="dk1"/>
                </a:solidFill>
                <a:latin typeface="Arial Unicode MS" pitchFamily="34" charset="-128"/>
                <a:ea typeface="Arial Unicode MS" pitchFamily="34" charset="-128"/>
                <a:cs typeface="DecoType Naskh" pitchFamily="2" charset="-78"/>
              </a:rPr>
              <a:t>بشكل يتيح الفرصة أمام كل فرد من أفرادها أن يعبر </a:t>
            </a:r>
            <a:r>
              <a:rPr lang="ar-SA" b="1" dirty="0" smtClean="0">
                <a:solidFill>
                  <a:schemeClr val="dk1"/>
                </a:solidFill>
                <a:latin typeface="Arial Unicode MS" pitchFamily="34" charset="-128"/>
                <a:ea typeface="Arial Unicode MS" pitchFamily="34" charset="-128"/>
                <a:cs typeface="DecoType Naskh" pitchFamily="2" charset="-78"/>
              </a:rPr>
              <a:t>ما يريده </a:t>
            </a:r>
            <a:r>
              <a:rPr lang="ar-SA" b="1" dirty="0">
                <a:solidFill>
                  <a:schemeClr val="dk1"/>
                </a:solidFill>
                <a:latin typeface="Arial Unicode MS" pitchFamily="34" charset="-128"/>
                <a:ea typeface="Arial Unicode MS" pitchFamily="34" charset="-128"/>
                <a:cs typeface="DecoType Naskh" pitchFamily="2" charset="-78"/>
              </a:rPr>
              <a:t>بحرية .. وهذا هو الذي يفرق بين الأسرة كوحدة إجتماعية وبين أي وحدة إجتماعية أخرى.</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ما الوظيفة الإجتماعية للأسرة؟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8195" name="Content Placeholder 2"/>
          <p:cNvSpPr>
            <a:spLocks noGrp="1"/>
          </p:cNvSpPr>
          <p:nvPr>
            <p:ph idx="1"/>
          </p:nvPr>
        </p:nvSpPr>
        <p:spPr>
          <a:xfrm>
            <a:off x="990600" y="1219200"/>
            <a:ext cx="7848600" cy="5105400"/>
          </a:xfrm>
          <a:no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إن علاقة الطفل بوالديه </a:t>
            </a:r>
            <a:r>
              <a:rPr lang="ar-SA" b="1" dirty="0" smtClean="0">
                <a:solidFill>
                  <a:schemeClr val="dk1"/>
                </a:solidFill>
                <a:latin typeface="Arial Unicode MS" pitchFamily="34" charset="-128"/>
                <a:ea typeface="Arial Unicode MS" pitchFamily="34" charset="-128"/>
                <a:cs typeface="DecoType Naskh" pitchFamily="2" charset="-78"/>
              </a:rPr>
              <a:t>وأخوته </a:t>
            </a:r>
            <a:r>
              <a:rPr lang="ar-SA" b="1" dirty="0">
                <a:solidFill>
                  <a:schemeClr val="dk1"/>
                </a:solidFill>
                <a:latin typeface="Arial Unicode MS" pitchFamily="34" charset="-128"/>
                <a:ea typeface="Arial Unicode MS" pitchFamily="34" charset="-128"/>
                <a:cs typeface="DecoType Naskh" pitchFamily="2" charset="-78"/>
              </a:rPr>
              <a:t>التي تنشأ في محيط الأسرة هي التي تدعونا إلى القول بأن </a:t>
            </a:r>
            <a:r>
              <a:rPr lang="ar-SA" b="1" dirty="0" smtClean="0">
                <a:solidFill>
                  <a:schemeClr val="dk1"/>
                </a:solidFill>
                <a:latin typeface="Arial Unicode MS" pitchFamily="34" charset="-128"/>
                <a:ea typeface="Arial Unicode MS" pitchFamily="34" charset="-128"/>
                <a:cs typeface="DecoType Naskh" pitchFamily="2" charset="-78"/>
              </a:rPr>
              <a:t>للأسرة </a:t>
            </a:r>
            <a:r>
              <a:rPr lang="ar-SA" b="1" dirty="0">
                <a:solidFill>
                  <a:schemeClr val="dk1"/>
                </a:solidFill>
                <a:latin typeface="Arial Unicode MS" pitchFamily="34" charset="-128"/>
                <a:ea typeface="Arial Unicode MS" pitchFamily="34" charset="-128"/>
                <a:cs typeface="DecoType Naskh" pitchFamily="2" charset="-78"/>
              </a:rPr>
              <a:t>وظيفة إجتماعية.</a:t>
            </a:r>
          </a:p>
          <a:p>
            <a:pPr algn="just" rtl="1"/>
            <a:r>
              <a:rPr lang="ar-SA" b="1" dirty="0">
                <a:solidFill>
                  <a:schemeClr val="dk1"/>
                </a:solidFill>
                <a:latin typeface="Arial Unicode MS" pitchFamily="34" charset="-128"/>
                <a:ea typeface="Arial Unicode MS" pitchFamily="34" charset="-128"/>
                <a:cs typeface="DecoType Naskh" pitchFamily="2" charset="-78"/>
              </a:rPr>
              <a:t>تعتبر العامل الأول في تشكيل سلوك الطفل من الناحية </a:t>
            </a:r>
            <a:r>
              <a:rPr lang="ar-SA" b="1" dirty="0" smtClean="0">
                <a:solidFill>
                  <a:schemeClr val="dk1"/>
                </a:solidFill>
                <a:latin typeface="Arial Unicode MS" pitchFamily="34" charset="-128"/>
                <a:ea typeface="Arial Unicode MS" pitchFamily="34" charset="-128"/>
                <a:cs typeface="DecoType Naskh" pitchFamily="2" charset="-78"/>
              </a:rPr>
              <a:t>الإجتماعية </a:t>
            </a:r>
            <a:r>
              <a:rPr lang="ar-SA" b="1" dirty="0">
                <a:solidFill>
                  <a:schemeClr val="dk1"/>
                </a:solidFill>
                <a:latin typeface="Arial Unicode MS" pitchFamily="34" charset="-128"/>
                <a:ea typeface="Arial Unicode MS" pitchFamily="34" charset="-128"/>
                <a:cs typeface="DecoType Naskh" pitchFamily="2" charset="-78"/>
              </a:rPr>
              <a:t>.. ومن هنا تعد الأسرة من هذه الزاوية أكبر جماعات التنشئة الإجتماعية أهمية.</a:t>
            </a:r>
          </a:p>
          <a:p>
            <a:pPr algn="just" rtl="1"/>
            <a:r>
              <a:rPr lang="ar-SA" b="1" dirty="0">
                <a:solidFill>
                  <a:schemeClr val="dk1"/>
                </a:solidFill>
                <a:latin typeface="Arial Unicode MS" pitchFamily="34" charset="-128"/>
                <a:ea typeface="Arial Unicode MS" pitchFamily="34" charset="-128"/>
                <a:cs typeface="DecoType Naskh" pitchFamily="2" charset="-78"/>
              </a:rPr>
              <a:t>الأسرة كمجتمع صغير عبارة عن وحدة حية، ديناميكية، لها وظيفة تهدف نحو نمو الطفل نمواً إجتماعياً وتنشئته إجتماعية.</a:t>
            </a:r>
          </a:p>
          <a:p>
            <a:pPr algn="just" rtl="1"/>
            <a:r>
              <a:rPr lang="ar-SA" b="1" dirty="0">
                <a:solidFill>
                  <a:schemeClr val="dk1"/>
                </a:solidFill>
                <a:latin typeface="Arial Unicode MS" pitchFamily="34" charset="-128"/>
                <a:ea typeface="Arial Unicode MS" pitchFamily="34" charset="-128"/>
                <a:cs typeface="DecoType Naskh" pitchFamily="2" charset="-78"/>
              </a:rPr>
              <a:t>وتتحقق الوظيفة الإجتماعية بصفة مبدئية عن طريق التفاعل العائلي الذي يحدث داخل الأسرة ويلعب دوراً هاماً في تكوين شخصية الطفل و توجيه سلوكه.</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dirty="0" smtClean="0">
                <a:solidFill>
                  <a:srgbClr val="C00000"/>
                </a:solidFill>
                <a:latin typeface="Arial Unicode MS" pitchFamily="34" charset="-128"/>
                <a:ea typeface="Arial Unicode MS" pitchFamily="34" charset="-128"/>
                <a:cs typeface="Arial Unicode MS" pitchFamily="34" charset="-128"/>
              </a:rPr>
              <a:t> </a:t>
            </a:r>
            <a:r>
              <a:rPr lang="ar-SA" sz="3200" b="1" u="sng" dirty="0" smtClean="0">
                <a:solidFill>
                  <a:srgbClr val="C00000"/>
                </a:solidFill>
                <a:latin typeface="Arial Unicode MS" pitchFamily="34" charset="-128"/>
                <a:ea typeface="Arial Unicode MS" pitchFamily="34" charset="-128"/>
                <a:cs typeface="Arial Unicode MS" pitchFamily="34" charset="-128"/>
              </a:rPr>
              <a:t>هل للوالدين دور في التنشئة الإجتماعية</a:t>
            </a:r>
            <a:r>
              <a:rPr lang="ar-SA" sz="3200" b="1" dirty="0" smtClean="0">
                <a:solidFill>
                  <a:srgbClr val="C00000"/>
                </a:solidFill>
                <a:latin typeface="Arial Unicode MS" pitchFamily="34" charset="-128"/>
                <a:ea typeface="Arial Unicode MS" pitchFamily="34" charset="-128"/>
                <a:cs typeface="Arial Unicode MS" pitchFamily="34" charset="-128"/>
              </a:rPr>
              <a:t>؟</a:t>
            </a:r>
            <a:endParaRPr lang="en-US" sz="3200" b="1" dirty="0" smtClean="0">
              <a:solidFill>
                <a:srgbClr val="C00000"/>
              </a:solidFill>
              <a:latin typeface="Arial Unicode MS" pitchFamily="34" charset="-128"/>
              <a:ea typeface="Arial Unicode MS" pitchFamily="34" charset="-128"/>
              <a:cs typeface="Arial Unicode MS" pitchFamily="34" charset="-128"/>
            </a:endParaRPr>
          </a:p>
        </p:txBody>
      </p:sp>
      <p:sp>
        <p:nvSpPr>
          <p:cNvPr id="9219" name="Content Placeholder 2"/>
          <p:cNvSpPr>
            <a:spLocks noGrp="1"/>
          </p:cNvSpPr>
          <p:nvPr>
            <p:ph idx="1"/>
          </p:nvPr>
        </p:nvSpPr>
        <p:spPr>
          <a:xfrm>
            <a:off x="990600" y="1066800"/>
            <a:ext cx="7848600" cy="5105400"/>
          </a:xfrm>
          <a:gradFill>
            <a:gsLst>
              <a:gs pos="0">
                <a:srgbClr val="8488C4"/>
              </a:gs>
              <a:gs pos="53000">
                <a:srgbClr val="D4DEFF"/>
              </a:gs>
              <a:gs pos="83000">
                <a:srgbClr val="D4DEFF"/>
              </a:gs>
              <a:gs pos="100000">
                <a:srgbClr val="96AB94"/>
              </a:gs>
            </a:gsLst>
            <a:lin ang="5400000" scaled="0"/>
          </a:gradFill>
        </p:spPr>
        <p:txBody>
          <a:bodyPr/>
          <a:lstStyle/>
          <a:p>
            <a:pPr algn="just" rtl="1">
              <a:buFont typeface="Arial" charset="0"/>
              <a:buNone/>
            </a:pPr>
            <a:r>
              <a:rPr lang="ar-SA" b="1" dirty="0">
                <a:solidFill>
                  <a:schemeClr val="dk1"/>
                </a:solidFill>
                <a:latin typeface="Arial Unicode MS" pitchFamily="34" charset="-128"/>
                <a:ea typeface="Arial Unicode MS" pitchFamily="34" charset="-128"/>
                <a:cs typeface="DecoType Naskh" pitchFamily="2" charset="-78"/>
              </a:rPr>
              <a:t>نعم يمثل الوالدين دور هام في عملية التنشئة الإجتماعية من خلال:</a:t>
            </a:r>
          </a:p>
          <a:p>
            <a:pPr algn="just" rtl="1"/>
            <a:r>
              <a:rPr lang="ar-SA" b="1" dirty="0">
                <a:solidFill>
                  <a:schemeClr val="dk1"/>
                </a:solidFill>
                <a:latin typeface="Arial Unicode MS" pitchFamily="34" charset="-128"/>
                <a:ea typeface="Arial Unicode MS" pitchFamily="34" charset="-128"/>
                <a:cs typeface="DecoType Naskh" pitchFamily="2" charset="-78"/>
              </a:rPr>
              <a:t>يمثل الوالدين بطبيعة الحال القوة الأولى المباشرة في التنشئة التي تمارس تأثيرها على الطفل </a:t>
            </a:r>
            <a:r>
              <a:rPr lang="ar-SA" b="1" dirty="0" smtClean="0">
                <a:solidFill>
                  <a:schemeClr val="dk1"/>
                </a:solidFill>
                <a:latin typeface="Arial Unicode MS" pitchFamily="34" charset="-128"/>
                <a:ea typeface="Arial Unicode MS" pitchFamily="34" charset="-128"/>
                <a:cs typeface="DecoType Naskh" pitchFamily="2" charset="-78"/>
              </a:rPr>
              <a:t>منذ </a:t>
            </a:r>
            <a:r>
              <a:rPr lang="ar-SA" b="1" dirty="0">
                <a:solidFill>
                  <a:schemeClr val="dk1"/>
                </a:solidFill>
                <a:latin typeface="Arial Unicode MS" pitchFamily="34" charset="-128"/>
                <a:ea typeface="Arial Unicode MS" pitchFamily="34" charset="-128"/>
                <a:cs typeface="DecoType Naskh" pitchFamily="2" charset="-78"/>
              </a:rPr>
              <a:t>ولادته ويظل </a:t>
            </a:r>
            <a:r>
              <a:rPr lang="ar-SA" b="1" dirty="0" smtClean="0">
                <a:solidFill>
                  <a:schemeClr val="dk1"/>
                </a:solidFill>
                <a:latin typeface="Arial Unicode MS" pitchFamily="34" charset="-128"/>
                <a:ea typeface="Arial Unicode MS" pitchFamily="34" charset="-128"/>
                <a:cs typeface="DecoType Naskh" pitchFamily="2" charset="-78"/>
              </a:rPr>
              <a:t>تأثير </a:t>
            </a:r>
            <a:r>
              <a:rPr lang="ar-SA" b="1" dirty="0">
                <a:solidFill>
                  <a:schemeClr val="dk1"/>
                </a:solidFill>
                <a:latin typeface="Arial Unicode MS" pitchFamily="34" charset="-128"/>
                <a:ea typeface="Arial Unicode MS" pitchFamily="34" charset="-128"/>
                <a:cs typeface="DecoType Naskh" pitchFamily="2" charset="-78"/>
              </a:rPr>
              <a:t>هذه القوة قائماً حتى مرحلة متأخرة من العمر.</a:t>
            </a:r>
          </a:p>
          <a:p>
            <a:pPr algn="just" rtl="1"/>
            <a:r>
              <a:rPr lang="ar-SA" b="1" dirty="0">
                <a:solidFill>
                  <a:schemeClr val="dk1"/>
                </a:solidFill>
                <a:latin typeface="Arial Unicode MS" pitchFamily="34" charset="-128"/>
                <a:ea typeface="Arial Unicode MS" pitchFamily="34" charset="-128"/>
                <a:cs typeface="DecoType Naskh" pitchFamily="2" charset="-78"/>
              </a:rPr>
              <a:t>قد يظل مفعولها واضحاً بشكل أو بآخر في سلوك الفرد طيلة حياته.</a:t>
            </a:r>
          </a:p>
          <a:p>
            <a:pPr algn="just" rtl="1"/>
            <a:r>
              <a:rPr lang="ar-SA" b="1" dirty="0">
                <a:solidFill>
                  <a:schemeClr val="dk1"/>
                </a:solidFill>
                <a:latin typeface="Arial Unicode MS" pitchFamily="34" charset="-128"/>
                <a:ea typeface="Arial Unicode MS" pitchFamily="34" charset="-128"/>
                <a:cs typeface="DecoType Naskh" pitchFamily="2" charset="-78"/>
              </a:rPr>
              <a:t> قد يدخل على هذا التأثير كثير من التعديل والتغيير نتيجة تعدد المؤثرات كلما تقدم الطفل في السن وقد يترتب على ذلك خروجه إلى مجتمعات </a:t>
            </a:r>
            <a:r>
              <a:rPr lang="ar-SA" b="1" dirty="0" smtClean="0">
                <a:solidFill>
                  <a:schemeClr val="dk1"/>
                </a:solidFill>
                <a:latin typeface="Arial Unicode MS" pitchFamily="34" charset="-128"/>
                <a:ea typeface="Arial Unicode MS" pitchFamily="34" charset="-128"/>
                <a:cs typeface="DecoType Naskh" pitchFamily="2" charset="-78"/>
              </a:rPr>
              <a:t>أخرى </a:t>
            </a:r>
            <a:r>
              <a:rPr lang="ar-SA" b="1" dirty="0">
                <a:solidFill>
                  <a:schemeClr val="dk1"/>
                </a:solidFill>
                <a:latin typeface="Arial Unicode MS" pitchFamily="34" charset="-128"/>
                <a:ea typeface="Arial Unicode MS" pitchFamily="34" charset="-128"/>
                <a:cs typeface="DecoType Naskh" pitchFamily="2" charset="-78"/>
              </a:rPr>
              <a:t>غير مجتمع الأسرة وتؤدى إلى تعدد العلاقات والاتصالات وظهور علاقات جديدة تؤثر عليه 0</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990600" y="533400"/>
            <a:ext cx="7848600" cy="5791200"/>
          </a:xfrm>
          <a:gradFill>
            <a:gsLst>
              <a:gs pos="0">
                <a:srgbClr val="8488C4"/>
              </a:gs>
              <a:gs pos="53000">
                <a:srgbClr val="D4DEFF"/>
              </a:gs>
              <a:gs pos="83000">
                <a:srgbClr val="D4DEFF"/>
              </a:gs>
              <a:gs pos="100000">
                <a:srgbClr val="96AB94"/>
              </a:gs>
            </a:gsLst>
            <a:lin ang="5400000" scaled="0"/>
          </a:gradFill>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الأسرة كمجتمع صغير عبارة عن وحدة حية، ديناميكية، لها وظيفة تهدف نحو نمو الطفل نمواً إجتماعياً وتنشئته تنشئة إجتماعية.</a:t>
            </a:r>
          </a:p>
          <a:p>
            <a:pPr algn="just" rtl="1">
              <a:lnSpc>
                <a:spcPct val="150000"/>
              </a:lnSpc>
            </a:pPr>
            <a:endParaRPr lang="ar-SA"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وتتحقق الوظيفة الإجتماعية بصفة مبدئية عن طريق التفاعل العائلي الذي يحدث داخل الأسرة ويلعب دوراً هاماً في تكوين شخصية الطفل </a:t>
            </a:r>
            <a:r>
              <a:rPr lang="ar-SA" b="1" dirty="0" smtClean="0">
                <a:solidFill>
                  <a:schemeClr val="dk1"/>
                </a:solidFill>
                <a:latin typeface="Arial Unicode MS" pitchFamily="34" charset="-128"/>
                <a:ea typeface="Arial Unicode MS" pitchFamily="34" charset="-128"/>
                <a:cs typeface="DecoType Naskh" pitchFamily="2" charset="-78"/>
              </a:rPr>
              <a:t>وتوجيه </a:t>
            </a:r>
            <a:r>
              <a:rPr lang="ar-SA" b="1" dirty="0">
                <a:solidFill>
                  <a:schemeClr val="dk1"/>
                </a:solidFill>
                <a:latin typeface="Arial Unicode MS" pitchFamily="34" charset="-128"/>
                <a:ea typeface="Arial Unicode MS" pitchFamily="34" charset="-128"/>
                <a:cs typeface="DecoType Naskh" pitchFamily="2" charset="-78"/>
              </a:rPr>
              <a:t>سلوكه.</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اتفاق بين علماء الإجتماع وعلم </a:t>
            </a:r>
            <a:r>
              <a:rPr lang="ar-SA" sz="3200" b="1" i="1" dirty="0" smtClean="0">
                <a:solidFill>
                  <a:srgbClr val="FF0000"/>
                </a:solidFill>
                <a:latin typeface="Arial Unicode MS" pitchFamily="34" charset="-128"/>
                <a:ea typeface="Arial Unicode MS" pitchFamily="34" charset="-128"/>
                <a:cs typeface="Arial Unicode MS" pitchFamily="34" charset="-128"/>
              </a:rPr>
              <a:t>النفس على دور الأم؟</a:t>
            </a:r>
            <a:endParaRPr lang="en-US" sz="3200" b="1" i="1" dirty="0" smtClean="0">
              <a:solidFill>
                <a:srgbClr val="FF0000"/>
              </a:solidFill>
              <a:latin typeface="Arial Unicode MS" pitchFamily="34" charset="-128"/>
              <a:ea typeface="Arial Unicode MS" pitchFamily="34" charset="-128"/>
              <a:cs typeface="Arial Unicode MS" pitchFamily="34" charset="-128"/>
            </a:endParaRPr>
          </a:p>
        </p:txBody>
      </p:sp>
      <p:sp>
        <p:nvSpPr>
          <p:cNvPr id="10243" name="Content Placeholder 2"/>
          <p:cNvSpPr>
            <a:spLocks noGrp="1"/>
          </p:cNvSpPr>
          <p:nvPr>
            <p:ph idx="1"/>
          </p:nvPr>
        </p:nvSpPr>
        <p:spPr>
          <a:xfrm>
            <a:off x="990600" y="1676400"/>
            <a:ext cx="7848600" cy="4495800"/>
          </a:xfrm>
          <a:gradFill>
            <a:gsLst>
              <a:gs pos="0">
                <a:srgbClr val="8488C4"/>
              </a:gs>
              <a:gs pos="53000">
                <a:srgbClr val="D4DEFF"/>
              </a:gs>
              <a:gs pos="83000">
                <a:srgbClr val="D4DEFF"/>
              </a:gs>
              <a:gs pos="100000">
                <a:srgbClr val="96AB94"/>
              </a:gs>
            </a:gsLst>
            <a:lin ang="5400000" scaled="0"/>
          </a:gradFill>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يتفق علماء الإجتماع وعلم النفس الإجتماعي على أن الأم هي أول وسيط للتنشئة الإجتماعية، </a:t>
            </a:r>
            <a:r>
              <a:rPr lang="ar-SA" b="1" dirty="0" smtClean="0">
                <a:solidFill>
                  <a:schemeClr val="dk1"/>
                </a:solidFill>
                <a:latin typeface="Arial Unicode MS" pitchFamily="34" charset="-128"/>
                <a:ea typeface="Arial Unicode MS" pitchFamily="34" charset="-128"/>
                <a:cs typeface="DecoType Naskh" pitchFamily="2" charset="-78"/>
              </a:rPr>
              <a:t>وأول </a:t>
            </a:r>
            <a:r>
              <a:rPr lang="ar-SA" b="1" dirty="0">
                <a:solidFill>
                  <a:schemeClr val="dk1"/>
                </a:solidFill>
                <a:latin typeface="Arial Unicode MS" pitchFamily="34" charset="-128"/>
                <a:ea typeface="Arial Unicode MS" pitchFamily="34" charset="-128"/>
                <a:cs typeface="DecoType Naskh" pitchFamily="2" charset="-78"/>
              </a:rPr>
              <a:t>ممثل للمجتمع يقابله الطفل.</a:t>
            </a:r>
          </a:p>
          <a:p>
            <a:pPr algn="just" rtl="1">
              <a:lnSpc>
                <a:spcPct val="150000"/>
              </a:lnSpc>
            </a:pPr>
            <a:r>
              <a:rPr lang="ar-SA" b="1" dirty="0" smtClean="0">
                <a:solidFill>
                  <a:schemeClr val="dk1"/>
                </a:solidFill>
                <a:latin typeface="Arial Unicode MS" pitchFamily="34" charset="-128"/>
                <a:ea typeface="Arial Unicode MS" pitchFamily="34" charset="-128"/>
                <a:cs typeface="DecoType Naskh" pitchFamily="2" charset="-78"/>
              </a:rPr>
              <a:t>فهي </a:t>
            </a:r>
            <a:r>
              <a:rPr lang="ar-SA" b="1" dirty="0">
                <a:solidFill>
                  <a:schemeClr val="dk1"/>
                </a:solidFill>
                <a:latin typeface="Arial Unicode MS" pitchFamily="34" charset="-128"/>
                <a:ea typeface="Arial Unicode MS" pitchFamily="34" charset="-128"/>
                <a:cs typeface="DecoType Naskh" pitchFamily="2" charset="-78"/>
              </a:rPr>
              <a:t>تقوم بالعناية والرعاية التي تمد بها الطفل، فهي تبدأ في </a:t>
            </a:r>
            <a:r>
              <a:rPr lang="ar-SA" b="1" dirty="0" smtClean="0">
                <a:solidFill>
                  <a:schemeClr val="dk1"/>
                </a:solidFill>
                <a:latin typeface="Arial Unicode MS" pitchFamily="34" charset="-128"/>
                <a:ea typeface="Arial Unicode MS" pitchFamily="34" charset="-128"/>
                <a:cs typeface="DecoType Naskh" pitchFamily="2" charset="-78"/>
              </a:rPr>
              <a:t>تنمية </a:t>
            </a:r>
            <a:r>
              <a:rPr lang="ar-SA" b="1" dirty="0">
                <a:solidFill>
                  <a:schemeClr val="dk1"/>
                </a:solidFill>
                <a:latin typeface="Arial Unicode MS" pitchFamily="34" charset="-128"/>
                <a:ea typeface="Arial Unicode MS" pitchFamily="34" charset="-128"/>
                <a:cs typeface="DecoType Naskh" pitchFamily="2" charset="-78"/>
              </a:rPr>
              <a:t>العواطف والرموز التي تعطي الطفل الطبيعة الإنسانية، كما تمكنه من أن يصبح عضواً مشاركاً بصورة إيجابية في المجتمع.</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990600" y="304800"/>
            <a:ext cx="7848600" cy="61722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أما الأب، فإن وجوده ومشاركته في الأسرة يساعدان الطفل على التخلي عن إعتماده على الأم .. ويميل موقف الأب في البداية إلى أن يعتبر كدخيل في العلاقات القائمة بين الأم والإبن.</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هو المصدر الرئيسي للضغط على الطفل لتعديل علاقات الحب المبكرة بالنسبة لأمه.</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فالأب يقضي خارج المنزل وقتاً أطول مما يقضيه داخل المنزل فإنه ينظر إليه على أنه ممثل للعالم الخارجي، كما ينظر إليه أيضاً على أنه مصدر توسيع آفاق الطفل ونقل الشعور بالنظام الإجتماعي إلى الطفل.</a:t>
            </a:r>
          </a:p>
          <a:p>
            <a:pPr algn="just" rtl="1"/>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28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2800" b="1" u="sng" dirty="0" smtClean="0">
                <a:solidFill>
                  <a:srgbClr val="FF0000"/>
                </a:solidFill>
                <a:latin typeface="Arial Unicode MS" pitchFamily="34" charset="-128"/>
                <a:ea typeface="Arial Unicode MS" pitchFamily="34" charset="-128"/>
                <a:cs typeface="Arial Unicode MS" pitchFamily="34" charset="-128"/>
              </a:rPr>
              <a:t> هل حجم الأخوة يؤثر في عملية التنشئة الإجتماعية؟</a:t>
            </a:r>
            <a:endParaRPr lang="en-US" sz="28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12291" name="Content Placeholder 2"/>
          <p:cNvSpPr>
            <a:spLocks noGrp="1"/>
          </p:cNvSpPr>
          <p:nvPr>
            <p:ph idx="1"/>
          </p:nvPr>
        </p:nvSpPr>
        <p:spPr>
          <a:xfrm>
            <a:off x="990600" y="1600200"/>
            <a:ext cx="7848600" cy="51054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يؤثر حجم جماعة الأخوة وتكوينها في عملية التنشئة الإجتماعية داخل الأسرة.</a:t>
            </a:r>
          </a:p>
          <a:p>
            <a:pPr algn="just" rtl="1"/>
            <a:r>
              <a:rPr lang="ar-SA" b="1" dirty="0">
                <a:solidFill>
                  <a:schemeClr val="dk1"/>
                </a:solidFill>
                <a:latin typeface="Arial Unicode MS" pitchFamily="34" charset="-128"/>
                <a:ea typeface="Arial Unicode MS" pitchFamily="34" charset="-128"/>
                <a:cs typeface="DecoType Naskh" pitchFamily="2" charset="-78"/>
              </a:rPr>
              <a:t>وجد علماء النفس ”</a:t>
            </a:r>
            <a:r>
              <a:rPr lang="ar-SA" b="1" dirty="0">
                <a:solidFill>
                  <a:srgbClr val="C00000"/>
                </a:solidFill>
                <a:latin typeface="Arial Unicode MS" pitchFamily="34" charset="-128"/>
                <a:ea typeface="Arial Unicode MS" pitchFamily="34" charset="-128"/>
                <a:cs typeface="DecoType Naskh" pitchFamily="2" charset="-78"/>
              </a:rPr>
              <a:t>بوسارد و اليناور بول</a:t>
            </a:r>
            <a:r>
              <a:rPr lang="ar-SA" b="1" dirty="0">
                <a:solidFill>
                  <a:schemeClr val="dk1"/>
                </a:solidFill>
                <a:latin typeface="Arial Unicode MS" pitchFamily="34" charset="-128"/>
                <a:ea typeface="Arial Unicode MS" pitchFamily="34" charset="-128"/>
                <a:cs typeface="DecoType Naskh" pitchFamily="2" charset="-78"/>
              </a:rPr>
              <a:t>“ أن أطفال الأسر الصغيرة ينتمون في الغالب الأعم إلى أصل واحد، وأن البنت التي لها أخ تكون أكثر عرضة لإظهار سمات ذكورية مرتفعة مثل الطموح والمنافسة، وذلك أكثر من البنت التي لها أخت.</a:t>
            </a:r>
          </a:p>
          <a:p>
            <a:pPr algn="just" rtl="1"/>
            <a:r>
              <a:rPr lang="ar-SA" b="1" dirty="0">
                <a:solidFill>
                  <a:schemeClr val="dk1"/>
                </a:solidFill>
                <a:latin typeface="Arial Unicode MS" pitchFamily="34" charset="-128"/>
                <a:ea typeface="Arial Unicode MS" pitchFamily="34" charset="-128"/>
                <a:cs typeface="DecoType Naskh" pitchFamily="2" charset="-78"/>
              </a:rPr>
              <a:t>ويشبه ذلك الموقف أيضاً الولد الذي له أخت فقد كان إلى حد ما أكثر عرضة لإظهار سمات أنثوية مرتفعة مثل الحنو والطاعة أكثر من الولد الذي له أخ.</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ما دور الأسرة في عملية التنشئة الإجتماعية</a:t>
            </a:r>
            <a:r>
              <a:rPr lang="ar-SA" sz="3200" b="1" dirty="0" smtClean="0">
                <a:solidFill>
                  <a:srgbClr val="FF0000"/>
                </a:solidFill>
                <a:latin typeface="Arial Unicode MS" pitchFamily="34" charset="-128"/>
                <a:ea typeface="Arial Unicode MS" pitchFamily="34" charset="-128"/>
                <a:cs typeface="Arial Unicode MS" pitchFamily="34" charset="-128"/>
              </a:rPr>
              <a:t>؟</a:t>
            </a:r>
            <a:endParaRPr lang="en-US" sz="3200" b="1"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تعتبر الأسرة من أهم المؤسسات الإجتماعية التي تقوم بعملية التنشئة الإجتماعية وتنقل التراث الثقافي من جيل إلى جيل.</a:t>
            </a: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تقوم الأسرة بعملية التنشئة الإجتماعية منذ ولادة الطفل وتبذل جهوداً متواصلة لتشكيل شخصيتة الفردية الإجتماعية.</a:t>
            </a: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من خلال الأسرة يكتسب الطفل لغته، وعاداته، وتقاليده، وقيمه، وعقيدته، وأساليب ومهارات التعامل مع الآخرين.</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عنوان 8"/>
          <p:cNvSpPr>
            <a:spLocks noGrp="1"/>
          </p:cNvSpPr>
          <p:nvPr>
            <p:ph type="title"/>
          </p:nvPr>
        </p:nvSpPr>
        <p:spPr>
          <a:xfrm>
            <a:off x="609600" y="381000"/>
            <a:ext cx="8229600" cy="1143000"/>
          </a:xfrm>
        </p:spPr>
        <p:txBody>
          <a:bodyPr/>
          <a:lstStyle/>
          <a:p>
            <a:pPr algn="r"/>
            <a:r>
              <a:rPr lang="ar-SA" dirty="0" smtClean="0"/>
              <a:t> </a:t>
            </a:r>
            <a:endParaRPr lang="ar-SA" dirty="0"/>
          </a:p>
        </p:txBody>
      </p:sp>
      <p:sp>
        <p:nvSpPr>
          <p:cNvPr id="10" name="مربع نص 9"/>
          <p:cNvSpPr txBox="1"/>
          <p:nvPr/>
        </p:nvSpPr>
        <p:spPr>
          <a:xfrm>
            <a:off x="914400" y="533400"/>
            <a:ext cx="8001000" cy="5940088"/>
          </a:xfrm>
          <a:prstGeom prst="rect">
            <a:avLst/>
          </a:prstGeom>
          <a:noFill/>
        </p:spPr>
        <p:txBody>
          <a:bodyPr wrap="square" rtlCol="1">
            <a:spAutoFit/>
          </a:bodyPr>
          <a:lstStyle/>
          <a:p>
            <a:pPr algn="just" rtl="1">
              <a:buFontTx/>
              <a:buChar char="-"/>
            </a:pPr>
            <a:r>
              <a:rPr lang="ar-SA" sz="3200" b="1" dirty="0">
                <a:solidFill>
                  <a:schemeClr val="dk1"/>
                </a:solidFill>
                <a:latin typeface="Arial Unicode MS" pitchFamily="34" charset="-128"/>
                <a:ea typeface="Arial Unicode MS" pitchFamily="34" charset="-128"/>
                <a:cs typeface="DecoType Naskh" pitchFamily="2" charset="-78"/>
              </a:rPr>
              <a:t>تغرس الأسرة في الطفل قيمها باعتبارها الجماعة الأولى التي يتعامل معها الطفل ويتم ذلك من خلال </a:t>
            </a:r>
            <a:r>
              <a:rPr lang="ar-SA" sz="3200" b="1" dirty="0" smtClean="0">
                <a:solidFill>
                  <a:schemeClr val="dk1"/>
                </a:solidFill>
                <a:latin typeface="Arial Unicode MS" pitchFamily="34" charset="-128"/>
                <a:ea typeface="Arial Unicode MS" pitchFamily="34" charset="-128"/>
                <a:cs typeface="DecoType Naskh" pitchFamily="2" charset="-78"/>
              </a:rPr>
              <a:t>:-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a:solidFill>
                  <a:schemeClr val="dk1"/>
                </a:solidFill>
                <a:latin typeface="Arial Unicode MS" pitchFamily="34" charset="-128"/>
                <a:ea typeface="Arial Unicode MS" pitchFamily="34" charset="-128"/>
                <a:cs typeface="DecoType Naskh" pitchFamily="2" charset="-78"/>
              </a:rPr>
              <a:t> يعتبر المنزل هو العامل الوحيد للتربية المقصودة في مراحل الطفولة الأولى ولا تستطيع </a:t>
            </a:r>
            <a:r>
              <a:rPr lang="ar-SA" sz="3200" b="1" dirty="0" smtClean="0">
                <a:solidFill>
                  <a:schemeClr val="dk1"/>
                </a:solidFill>
                <a:latin typeface="Arial Unicode MS" pitchFamily="34" charset="-128"/>
                <a:ea typeface="Arial Unicode MS" pitchFamily="34" charset="-128"/>
                <a:cs typeface="DecoType Naskh" pitchFamily="2" charset="-78"/>
              </a:rPr>
              <a:t>أي </a:t>
            </a:r>
            <a:r>
              <a:rPr lang="ar-SA" sz="3200" b="1" dirty="0">
                <a:solidFill>
                  <a:schemeClr val="dk1"/>
                </a:solidFill>
                <a:latin typeface="Arial Unicode MS" pitchFamily="34" charset="-128"/>
                <a:ea typeface="Arial Unicode MS" pitchFamily="34" charset="-128"/>
                <a:cs typeface="DecoType Naskh" pitchFamily="2" charset="-78"/>
              </a:rPr>
              <a:t>مؤسسه إن تسد </a:t>
            </a:r>
            <a:r>
              <a:rPr lang="ar-SA" sz="3200" b="1" dirty="0" smtClean="0">
                <a:solidFill>
                  <a:schemeClr val="dk1"/>
                </a:solidFill>
                <a:latin typeface="Arial Unicode MS" pitchFamily="34" charset="-128"/>
                <a:ea typeface="Arial Unicode MS" pitchFamily="34" charset="-128"/>
                <a:cs typeface="DecoType Naskh" pitchFamily="2" charset="-78"/>
              </a:rPr>
              <a:t>مكان </a:t>
            </a:r>
            <a:r>
              <a:rPr lang="ar-SA" sz="3200" b="1" dirty="0">
                <a:solidFill>
                  <a:schemeClr val="dk1"/>
                </a:solidFill>
                <a:latin typeface="Arial Unicode MS" pitchFamily="34" charset="-128"/>
                <a:ea typeface="Arial Unicode MS" pitchFamily="34" charset="-128"/>
                <a:cs typeface="DecoType Naskh" pitchFamily="2" charset="-78"/>
              </a:rPr>
              <a:t>الأسرة في القيام بهذا الدور </a:t>
            </a:r>
            <a:r>
              <a:rPr lang="ar-SA" sz="3200" b="1" dirty="0" smtClean="0">
                <a:solidFill>
                  <a:schemeClr val="dk1"/>
                </a:solidFill>
                <a:latin typeface="Arial Unicode MS" pitchFamily="34" charset="-128"/>
                <a:ea typeface="Arial Unicode MS" pitchFamily="34" charset="-128"/>
                <a:cs typeface="DecoType Naskh" pitchFamily="2" charset="-78"/>
              </a:rPr>
              <a:t>0</a:t>
            </a:r>
          </a:p>
          <a:p>
            <a:pPr algn="just" rtl="1">
              <a:buFontTx/>
              <a:buChar char="-"/>
            </a:pP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smtClean="0">
                <a:solidFill>
                  <a:schemeClr val="dk1"/>
                </a:solidFill>
                <a:latin typeface="Arial Unicode MS" pitchFamily="34" charset="-128"/>
                <a:ea typeface="Arial Unicode MS" pitchFamily="34" charset="-128"/>
                <a:cs typeface="DecoType Naskh" pitchFamily="2" charset="-78"/>
              </a:rPr>
              <a:t>تتولى </a:t>
            </a:r>
            <a:r>
              <a:rPr lang="ar-SA" sz="3200" b="1" dirty="0">
                <a:solidFill>
                  <a:schemeClr val="dk1"/>
                </a:solidFill>
                <a:latin typeface="Arial Unicode MS" pitchFamily="34" charset="-128"/>
                <a:ea typeface="Arial Unicode MS" pitchFamily="34" charset="-128"/>
                <a:cs typeface="DecoType Naskh" pitchFamily="2" charset="-78"/>
              </a:rPr>
              <a:t>الأسرة رعاية الفرد وتهذيبه في أهم الفترات من مراحل نموه وأعمقها في بناء شخصيته وتكوين اتجاهاته وقيمه وأفكاره وتشكيل حياته </a:t>
            </a:r>
            <a:r>
              <a:rPr lang="ar-SA" sz="3200" b="1" dirty="0" smtClean="0">
                <a:solidFill>
                  <a:schemeClr val="dk1"/>
                </a:solidFill>
                <a:latin typeface="Arial Unicode MS" pitchFamily="34" charset="-128"/>
                <a:ea typeface="Arial Unicode MS" pitchFamily="34" charset="-128"/>
                <a:cs typeface="DecoType Naskh" pitchFamily="2" charset="-78"/>
              </a:rPr>
              <a:t>بصفة عامة0</a:t>
            </a:r>
          </a:p>
          <a:p>
            <a:pPr algn="just" rtl="1">
              <a:buFontTx/>
              <a:buChar char="-"/>
            </a:pP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الأسرة هي التي تبدأ بتعلم الطفل اللغة وتكسبه القدرة على التعبير عنها وتهيئة لاكتساب الخبرات في المجالات المختلفة وهى التي تسرع في تدارك الانحراف والاضطراب </a:t>
            </a:r>
            <a:r>
              <a:rPr lang="ar-SA" sz="3200" b="1" dirty="0" smtClean="0">
                <a:solidFill>
                  <a:schemeClr val="dk1"/>
                </a:solidFill>
                <a:latin typeface="Arial Unicode MS" pitchFamily="34" charset="-128"/>
                <a:ea typeface="Arial Unicode MS" pitchFamily="34" charset="-128"/>
                <a:cs typeface="DecoType Naskh" pitchFamily="2" charset="-78"/>
              </a:rPr>
              <a:t>إن </a:t>
            </a:r>
            <a:r>
              <a:rPr lang="ar-SA" sz="3200" b="1" dirty="0">
                <a:solidFill>
                  <a:schemeClr val="dk1"/>
                </a:solidFill>
                <a:latin typeface="Arial Unicode MS" pitchFamily="34" charset="-128"/>
                <a:ea typeface="Arial Unicode MS" pitchFamily="34" charset="-128"/>
                <a:cs typeface="DecoType Naskh" pitchFamily="2" charset="-78"/>
              </a:rPr>
              <a:t>وجد 0 </a:t>
            </a:r>
          </a:p>
          <a:p>
            <a:pPr algn="r">
              <a:buFontTx/>
              <a:buChar char="-"/>
            </a:pP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447800" y="533400"/>
            <a:ext cx="7239000" cy="6001643"/>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يقع على الأسرة قسط كبير من واجب التربية الخلقية والوجدانية والدينية في جميع مراحل الطفولة وكذلك </a:t>
            </a:r>
            <a:r>
              <a:rPr lang="ar-SA" sz="3200" b="1" dirty="0" smtClean="0">
                <a:solidFill>
                  <a:schemeClr val="dk1"/>
                </a:solidFill>
                <a:latin typeface="Arial Unicode MS" pitchFamily="34" charset="-128"/>
                <a:ea typeface="Arial Unicode MS" pitchFamily="34" charset="-128"/>
                <a:cs typeface="DecoType Naskh" pitchFamily="2" charset="-78"/>
              </a:rPr>
              <a:t>المراحل </a:t>
            </a:r>
            <a:r>
              <a:rPr lang="ar-SA" sz="3200" b="1" dirty="0">
                <a:solidFill>
                  <a:schemeClr val="dk1"/>
                </a:solidFill>
                <a:latin typeface="Arial Unicode MS" pitchFamily="34" charset="-128"/>
                <a:ea typeface="Arial Unicode MS" pitchFamily="34" charset="-128"/>
                <a:cs typeface="DecoType Naskh" pitchFamily="2" charset="-78"/>
              </a:rPr>
              <a:t>التالية </a:t>
            </a:r>
            <a:r>
              <a:rPr lang="ar-SA" sz="3200" b="1" dirty="0" smtClean="0">
                <a:solidFill>
                  <a:schemeClr val="dk1"/>
                </a:solidFill>
                <a:latin typeface="Arial Unicode MS" pitchFamily="34" charset="-128"/>
                <a:ea typeface="Arial Unicode MS" pitchFamily="34" charset="-128"/>
                <a:cs typeface="DecoType Naskh" pitchFamily="2" charset="-78"/>
              </a:rPr>
              <a:t>لها. </a:t>
            </a:r>
            <a:endParaRPr lang="ar-SA" sz="32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بفضل </a:t>
            </a:r>
            <a:r>
              <a:rPr lang="ar-SA" sz="3200" b="1" dirty="0">
                <a:solidFill>
                  <a:schemeClr val="dk1"/>
                </a:solidFill>
                <a:latin typeface="Arial Unicode MS" pitchFamily="34" charset="-128"/>
                <a:ea typeface="Arial Unicode MS" pitchFamily="34" charset="-128"/>
                <a:cs typeface="DecoType Naskh" pitchFamily="2" charset="-78"/>
              </a:rPr>
              <a:t>الحياة في الأسرة يتكون لدى الفرد الروح العائلي والعواطف الأسرية المختلفة وتنشأ الاتجاهات الأولى للحياة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المنظمة0                        </a:t>
            </a:r>
            <a:endParaRPr lang="ar-SA" sz="32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a:solidFill>
                  <a:schemeClr val="dk1"/>
                </a:solidFill>
                <a:latin typeface="Arial Unicode MS" pitchFamily="34" charset="-128"/>
                <a:ea typeface="Arial Unicode MS" pitchFamily="34" charset="-128"/>
                <a:cs typeface="DecoType Naskh" pitchFamily="2" charset="-78"/>
              </a:rPr>
              <a:t>يكتسب ميلاد الطفل داخل الأسرة </a:t>
            </a:r>
            <a:r>
              <a:rPr lang="ar-SA" sz="3200" b="1" dirty="0" smtClean="0">
                <a:solidFill>
                  <a:schemeClr val="dk1"/>
                </a:solidFill>
                <a:latin typeface="Arial Unicode MS" pitchFamily="34" charset="-128"/>
                <a:ea typeface="Arial Unicode MS" pitchFamily="34" charset="-128"/>
                <a:cs typeface="DecoType Naskh" pitchFamily="2" charset="-78"/>
              </a:rPr>
              <a:t>مكانة معينة أو عدة </a:t>
            </a:r>
            <a:r>
              <a:rPr lang="ar-SA" sz="3200" b="1" dirty="0">
                <a:solidFill>
                  <a:schemeClr val="dk1"/>
                </a:solidFill>
                <a:latin typeface="Arial Unicode MS" pitchFamily="34" charset="-128"/>
                <a:ea typeface="Arial Unicode MS" pitchFamily="34" charset="-128"/>
                <a:cs typeface="DecoType Naskh" pitchFamily="2" charset="-78"/>
              </a:rPr>
              <a:t>مكانات في البيئة والمجتمع ،وتعد </a:t>
            </a:r>
            <a:r>
              <a:rPr lang="ar-SA" sz="3200" b="1" dirty="0" smtClean="0">
                <a:solidFill>
                  <a:schemeClr val="dk1"/>
                </a:solidFill>
                <a:latin typeface="Arial Unicode MS" pitchFamily="34" charset="-128"/>
                <a:ea typeface="Arial Unicode MS" pitchFamily="34" charset="-128"/>
                <a:cs typeface="DecoType Naskh" pitchFamily="2" charset="-78"/>
              </a:rPr>
              <a:t>المكانة التي </a:t>
            </a:r>
            <a:r>
              <a:rPr lang="ar-SA" sz="3200" b="1" dirty="0">
                <a:solidFill>
                  <a:schemeClr val="dk1"/>
                </a:solidFill>
                <a:latin typeface="Arial Unicode MS" pitchFamily="34" charset="-128"/>
                <a:ea typeface="Arial Unicode MS" pitchFamily="34" charset="-128"/>
                <a:cs typeface="DecoType Naskh" pitchFamily="2" charset="-78"/>
              </a:rPr>
              <a:t>تمنحها الأسرة للطفل محددا هاما للطريق الذى سوف يستجيب معه الآخرون  </a:t>
            </a:r>
          </a:p>
          <a:p>
            <a:pPr marL="457200" indent="-457200" algn="just" rtl="1">
              <a:buFont typeface="Arial" pitchFamily="34" charset="0"/>
              <a:buChar char="•"/>
            </a:pPr>
            <a:r>
              <a:rPr lang="ar-SA" sz="3200" b="1" dirty="0">
                <a:solidFill>
                  <a:schemeClr val="dk1"/>
                </a:solidFill>
                <a:latin typeface="Arial Unicode MS" pitchFamily="34" charset="-128"/>
                <a:ea typeface="Arial Unicode MS" pitchFamily="34" charset="-128"/>
                <a:cs typeface="DecoType Naskh" pitchFamily="2" charset="-78"/>
              </a:rPr>
              <a:t> تؤثر </a:t>
            </a:r>
            <a:r>
              <a:rPr lang="ar-SA" sz="3200" b="1" dirty="0" smtClean="0">
                <a:solidFill>
                  <a:schemeClr val="dk1"/>
                </a:solidFill>
                <a:latin typeface="Arial Unicode MS" pitchFamily="34" charset="-128"/>
                <a:ea typeface="Arial Unicode MS" pitchFamily="34" charset="-128"/>
                <a:cs typeface="DecoType Naskh" pitchFamily="2" charset="-78"/>
              </a:rPr>
              <a:t>مكانة </a:t>
            </a:r>
            <a:r>
              <a:rPr lang="ar-SA" sz="3200" b="1" dirty="0">
                <a:solidFill>
                  <a:schemeClr val="dk1"/>
                </a:solidFill>
                <a:latin typeface="Arial Unicode MS" pitchFamily="34" charset="-128"/>
                <a:ea typeface="Arial Unicode MS" pitchFamily="34" charset="-128"/>
                <a:cs typeface="DecoType Naskh" pitchFamily="2" charset="-78"/>
              </a:rPr>
              <a:t>الأسرة على أسلوب تربية الطفل ففترة الطفولة عند أفراد الطبقة الوسطى تمتد فترة أطول </a:t>
            </a:r>
            <a:r>
              <a:rPr lang="ar-SA" sz="3200" b="1" dirty="0" smtClean="0">
                <a:solidFill>
                  <a:schemeClr val="dk1"/>
                </a:solidFill>
                <a:latin typeface="Arial Unicode MS" pitchFamily="34" charset="-128"/>
                <a:ea typeface="Arial Unicode MS" pitchFamily="34" charset="-128"/>
                <a:cs typeface="DecoType Naskh" pitchFamily="2" charset="-78"/>
              </a:rPr>
              <a:t>عما </a:t>
            </a:r>
            <a:r>
              <a:rPr lang="ar-SA" sz="3200" b="1" dirty="0">
                <a:solidFill>
                  <a:schemeClr val="dk1"/>
                </a:solidFill>
                <a:latin typeface="Arial Unicode MS" pitchFamily="34" charset="-128"/>
                <a:ea typeface="Arial Unicode MS" pitchFamily="34" charset="-128"/>
                <a:cs typeface="DecoType Naskh" pitchFamily="2" charset="-78"/>
              </a:rPr>
              <a:t>عليه الحال في أسرة الطبقة </a:t>
            </a:r>
            <a:r>
              <a:rPr lang="ar-SA" sz="3200" b="1" dirty="0" smtClean="0">
                <a:solidFill>
                  <a:schemeClr val="dk1"/>
                </a:solidFill>
                <a:latin typeface="Arial Unicode MS" pitchFamily="34" charset="-128"/>
                <a:ea typeface="Arial Unicode MS" pitchFamily="34" charset="-128"/>
                <a:cs typeface="DecoType Naskh" pitchFamily="2" charset="-78"/>
              </a:rPr>
              <a:t>الدنيا، </a:t>
            </a:r>
            <a:r>
              <a:rPr lang="ar-SA" sz="3200" b="1" dirty="0">
                <a:solidFill>
                  <a:schemeClr val="dk1"/>
                </a:solidFill>
                <a:latin typeface="Arial Unicode MS" pitchFamily="34" charset="-128"/>
                <a:ea typeface="Arial Unicode MS" pitchFamily="34" charset="-128"/>
                <a:cs typeface="DecoType Naskh" pitchFamily="2" charset="-78"/>
              </a:rPr>
              <a:t>ويتحمل الأطفال في </a:t>
            </a:r>
            <a:r>
              <a:rPr lang="ar-SA" sz="3200" b="1" dirty="0" smtClean="0">
                <a:solidFill>
                  <a:schemeClr val="dk1"/>
                </a:solidFill>
                <a:latin typeface="Arial Unicode MS" pitchFamily="34" charset="-128"/>
                <a:ea typeface="Arial Unicode MS" pitchFamily="34" charset="-128"/>
                <a:cs typeface="DecoType Naskh" pitchFamily="2" charset="-78"/>
              </a:rPr>
              <a:t>أسر </a:t>
            </a:r>
            <a:r>
              <a:rPr lang="ar-SA" sz="3200" b="1" dirty="0">
                <a:solidFill>
                  <a:schemeClr val="dk1"/>
                </a:solidFill>
                <a:latin typeface="Arial Unicode MS" pitchFamily="34" charset="-128"/>
                <a:ea typeface="Arial Unicode MS" pitchFamily="34" charset="-128"/>
                <a:cs typeface="DecoType Naskh" pitchFamily="2" charset="-78"/>
              </a:rPr>
              <a:t>الطبقة الدنيا </a:t>
            </a:r>
            <a:r>
              <a:rPr lang="ar-SA" sz="3200" b="1" dirty="0" err="1" smtClean="0">
                <a:solidFill>
                  <a:schemeClr val="dk1"/>
                </a:solidFill>
                <a:latin typeface="Arial Unicode MS" pitchFamily="34" charset="-128"/>
                <a:ea typeface="Arial Unicode MS" pitchFamily="34" charset="-128"/>
                <a:cs typeface="DecoType Naskh" pitchFamily="2" charset="-78"/>
              </a:rPr>
              <a:t>مسؤلية</a:t>
            </a: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خطيرة في سن صغير </a:t>
            </a:r>
            <a:r>
              <a:rPr lang="ar-SA" sz="3200" b="1" dirty="0" smtClean="0">
                <a:solidFill>
                  <a:schemeClr val="dk1"/>
                </a:solidFill>
                <a:latin typeface="Arial Unicode MS" pitchFamily="34" charset="-128"/>
                <a:ea typeface="Arial Unicode MS" pitchFamily="34" charset="-128"/>
                <a:cs typeface="DecoType Naskh" pitchFamily="2" charset="-78"/>
              </a:rPr>
              <a:t>نسبيا.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066800" y="381000"/>
            <a:ext cx="7620000" cy="6447919"/>
          </a:xfrm>
          <a:prstGeom prst="rect">
            <a:avLst/>
          </a:prstGeom>
          <a:noFill/>
        </p:spPr>
        <p:txBody>
          <a:bodyPr wrap="square" rtlCol="1">
            <a:spAutoFit/>
          </a:bodyPr>
          <a:lstStyle/>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ومن </a:t>
            </a:r>
            <a:r>
              <a:rPr lang="ar-SA" sz="3200" b="1" dirty="0">
                <a:solidFill>
                  <a:schemeClr val="dk1"/>
                </a:solidFill>
                <a:latin typeface="Arial Unicode MS" pitchFamily="34" charset="-128"/>
                <a:ea typeface="Arial Unicode MS" pitchFamily="34" charset="-128"/>
                <a:cs typeface="DecoType Naskh" pitchFamily="2" charset="-78"/>
              </a:rPr>
              <a:t>خلال مختلف أنواع التفاعل بين أعضاء الأسرة ككون الطفل شخصا يهتم به أو يتعلم النظام أو يتقبل العمل كفريق أو زميل في اللعب </a:t>
            </a:r>
            <a:r>
              <a:rPr lang="ar-SA" sz="3200" b="1" dirty="0" smtClean="0">
                <a:solidFill>
                  <a:schemeClr val="dk1"/>
                </a:solidFill>
                <a:latin typeface="Arial Unicode MS" pitchFamily="34" charset="-128"/>
                <a:ea typeface="Arial Unicode MS" pitchFamily="34" charset="-128"/>
                <a:cs typeface="DecoType Naskh" pitchFamily="2" charset="-78"/>
              </a:rPr>
              <a:t>ينمى لدى </a:t>
            </a:r>
            <a:r>
              <a:rPr lang="ar-SA" sz="3200" b="1" dirty="0">
                <a:solidFill>
                  <a:schemeClr val="dk1"/>
                </a:solidFill>
                <a:latin typeface="Arial Unicode MS" pitchFamily="34" charset="-128"/>
                <a:ea typeface="Arial Unicode MS" pitchFamily="34" charset="-128"/>
                <a:cs typeface="DecoType Naskh" pitchFamily="2" charset="-78"/>
              </a:rPr>
              <a:t>الطفل </a:t>
            </a:r>
            <a:r>
              <a:rPr lang="ar-SA" sz="3200" b="1" dirty="0" smtClean="0">
                <a:solidFill>
                  <a:schemeClr val="dk1"/>
                </a:solidFill>
                <a:latin typeface="Arial Unicode MS" pitchFamily="34" charset="-128"/>
                <a:ea typeface="Arial Unicode MS" pitchFamily="34" charset="-128"/>
                <a:cs typeface="DecoType Naskh" pitchFamily="2" charset="-78"/>
              </a:rPr>
              <a:t>القدرات </a:t>
            </a:r>
            <a:r>
              <a:rPr lang="ar-SA" sz="3200" b="1" dirty="0">
                <a:solidFill>
                  <a:schemeClr val="dk1"/>
                </a:solidFill>
                <a:latin typeface="Arial Unicode MS" pitchFamily="34" charset="-128"/>
                <a:ea typeface="Arial Unicode MS" pitchFamily="34" charset="-128"/>
                <a:cs typeface="DecoType Naskh" pitchFamily="2" charset="-78"/>
              </a:rPr>
              <a:t>والإمكانيات لتكوين علاقات مع الآخرين </a:t>
            </a:r>
            <a:r>
              <a:rPr lang="ar-SA" sz="3200" b="1" dirty="0" smtClean="0">
                <a:solidFill>
                  <a:schemeClr val="dk1"/>
                </a:solidFill>
                <a:latin typeface="Arial Unicode MS" pitchFamily="34" charset="-128"/>
                <a:ea typeface="Arial Unicode MS" pitchFamily="34" charset="-128"/>
                <a:cs typeface="DecoType Naskh" pitchFamily="2" charset="-78"/>
              </a:rPr>
              <a:t>.</a:t>
            </a:r>
          </a:p>
          <a:p>
            <a:pPr marL="457200" indent="-457200" algn="just" rtl="1">
              <a:buFont typeface="Arial" pitchFamily="34" charset="0"/>
              <a:buChar char="•"/>
            </a:pPr>
            <a:endParaRPr lang="ar-SA" sz="1400" b="1" dirty="0" smtClean="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كما </a:t>
            </a:r>
            <a:r>
              <a:rPr lang="ar-SA" sz="3200" b="1" dirty="0">
                <a:solidFill>
                  <a:schemeClr val="dk1"/>
                </a:solidFill>
                <a:latin typeface="Arial Unicode MS" pitchFamily="34" charset="-128"/>
                <a:ea typeface="Arial Unicode MS" pitchFamily="34" charset="-128"/>
                <a:cs typeface="DecoType Naskh" pitchFamily="2" charset="-78"/>
              </a:rPr>
              <a:t>تعتبر الأسرة بالنسبة للطفل موصلا جيدا لثقافة المجتمع وتشارك </a:t>
            </a:r>
            <a:r>
              <a:rPr lang="ar-SA" sz="3200" b="1" dirty="0" smtClean="0">
                <a:solidFill>
                  <a:schemeClr val="dk1"/>
                </a:solidFill>
                <a:latin typeface="Arial Unicode MS" pitchFamily="34" charset="-128"/>
                <a:ea typeface="Arial Unicode MS" pitchFamily="34" charset="-128"/>
                <a:cs typeface="DecoType Naskh" pitchFamily="2" charset="-78"/>
              </a:rPr>
              <a:t>بطريقة </a:t>
            </a:r>
            <a:r>
              <a:rPr lang="ar-SA" sz="3200" b="1" dirty="0">
                <a:solidFill>
                  <a:schemeClr val="dk1"/>
                </a:solidFill>
                <a:latin typeface="Arial Unicode MS" pitchFamily="34" charset="-128"/>
                <a:ea typeface="Arial Unicode MS" pitchFamily="34" charset="-128"/>
                <a:cs typeface="DecoType Naskh" pitchFamily="2" charset="-78"/>
              </a:rPr>
              <a:t>مباشرة في عدد من الثقافات </a:t>
            </a:r>
            <a:r>
              <a:rPr lang="ar-SA" sz="3200" b="1" dirty="0" smtClean="0">
                <a:solidFill>
                  <a:schemeClr val="dk1"/>
                </a:solidFill>
                <a:latin typeface="Arial Unicode MS" pitchFamily="34" charset="-128"/>
                <a:ea typeface="Arial Unicode MS" pitchFamily="34" charset="-128"/>
                <a:cs typeface="DecoType Naskh" pitchFamily="2" charset="-78"/>
              </a:rPr>
              <a:t>الفرعية </a:t>
            </a:r>
            <a:r>
              <a:rPr lang="ar-SA" sz="3200" b="1" dirty="0">
                <a:solidFill>
                  <a:schemeClr val="dk1"/>
                </a:solidFill>
                <a:latin typeface="Arial Unicode MS" pitchFamily="34" charset="-128"/>
                <a:ea typeface="Arial Unicode MS" pitchFamily="34" charset="-128"/>
                <a:cs typeface="DecoType Naskh" pitchFamily="2" charset="-78"/>
              </a:rPr>
              <a:t>وشبكات العلاقات الاجتماعية التي تعتمد </a:t>
            </a:r>
            <a:r>
              <a:rPr lang="ar-SA" sz="3200" b="1" dirty="0" smtClean="0">
                <a:solidFill>
                  <a:schemeClr val="dk1"/>
                </a:solidFill>
                <a:latin typeface="Arial Unicode MS" pitchFamily="34" charset="-128"/>
                <a:ea typeface="Arial Unicode MS" pitchFamily="34" charset="-128"/>
                <a:cs typeface="DecoType Naskh" pitchFamily="2" charset="-78"/>
              </a:rPr>
              <a:t>إحداهما </a:t>
            </a:r>
            <a:r>
              <a:rPr lang="ar-SA" sz="3200" b="1" dirty="0">
                <a:solidFill>
                  <a:schemeClr val="dk1"/>
                </a:solidFill>
                <a:latin typeface="Arial Unicode MS" pitchFamily="34" charset="-128"/>
                <a:ea typeface="Arial Unicode MS" pitchFamily="34" charset="-128"/>
                <a:cs typeface="DecoType Naskh" pitchFamily="2" charset="-78"/>
              </a:rPr>
              <a:t>على مكانه الطبقة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وتعتمد </a:t>
            </a:r>
            <a:r>
              <a:rPr lang="ar-SA" sz="3200" b="1" dirty="0" smtClean="0">
                <a:solidFill>
                  <a:schemeClr val="dk1"/>
                </a:solidFill>
                <a:latin typeface="Arial Unicode MS" pitchFamily="34" charset="-128"/>
                <a:ea typeface="Arial Unicode MS" pitchFamily="34" charset="-128"/>
                <a:cs typeface="DecoType Naskh" pitchFamily="2" charset="-78"/>
              </a:rPr>
              <a:t>الثانية </a:t>
            </a:r>
            <a:r>
              <a:rPr lang="ar-SA" sz="3200" b="1" dirty="0">
                <a:solidFill>
                  <a:schemeClr val="dk1"/>
                </a:solidFill>
                <a:latin typeface="Arial Unicode MS" pitchFamily="34" charset="-128"/>
                <a:ea typeface="Arial Unicode MS" pitchFamily="34" charset="-128"/>
                <a:cs typeface="DecoType Naskh" pitchFamily="2" charset="-78"/>
              </a:rPr>
              <a:t>على العضوية في </a:t>
            </a:r>
            <a:r>
              <a:rPr lang="ar-SA" sz="3200" b="1" dirty="0" smtClean="0">
                <a:solidFill>
                  <a:schemeClr val="dk1"/>
                </a:solidFill>
                <a:latin typeface="Arial Unicode MS" pitchFamily="34" charset="-128"/>
                <a:ea typeface="Arial Unicode MS" pitchFamily="34" charset="-128"/>
                <a:cs typeface="DecoType Naskh" pitchFamily="2" charset="-78"/>
              </a:rPr>
              <a:t>جماعة عرقية </a:t>
            </a:r>
            <a:r>
              <a:rPr lang="ar-SA" sz="3200" b="1" dirty="0">
                <a:solidFill>
                  <a:schemeClr val="dk1"/>
                </a:solidFill>
                <a:latin typeface="Arial Unicode MS" pitchFamily="34" charset="-128"/>
                <a:ea typeface="Arial Unicode MS" pitchFamily="34" charset="-128"/>
                <a:cs typeface="DecoType Naskh" pitchFamily="2" charset="-78"/>
              </a:rPr>
              <a:t>كما تعتمد الأخرى في بعض الأحيان على المهن أو المصالح </a:t>
            </a:r>
            <a:r>
              <a:rPr lang="ar-SA" sz="3200" b="1" dirty="0" smtClean="0">
                <a:solidFill>
                  <a:schemeClr val="dk1"/>
                </a:solidFill>
                <a:latin typeface="Arial Unicode MS" pitchFamily="34" charset="-128"/>
                <a:ea typeface="Arial Unicode MS" pitchFamily="34" charset="-128"/>
                <a:cs typeface="DecoType Naskh" pitchFamily="2" charset="-78"/>
              </a:rPr>
              <a:t>.</a:t>
            </a:r>
          </a:p>
          <a:p>
            <a:pPr algn="just" rtl="1">
              <a:buFontTx/>
              <a:buChar char="-"/>
            </a:pPr>
            <a:endParaRPr lang="ar-SA" sz="11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الأسرة </a:t>
            </a:r>
            <a:r>
              <a:rPr lang="ar-SA" sz="3200" b="1" dirty="0">
                <a:solidFill>
                  <a:schemeClr val="dk1"/>
                </a:solidFill>
                <a:latin typeface="Arial Unicode MS" pitchFamily="34" charset="-128"/>
                <a:ea typeface="Arial Unicode MS" pitchFamily="34" charset="-128"/>
                <a:cs typeface="DecoType Naskh" pitchFamily="2" charset="-78"/>
              </a:rPr>
              <a:t>التي يولد فيها الطفل هي الجماعة المرجعية </a:t>
            </a:r>
            <a:r>
              <a:rPr lang="ar-SA" sz="3200" b="1" dirty="0" smtClean="0">
                <a:solidFill>
                  <a:schemeClr val="dk1"/>
                </a:solidFill>
                <a:latin typeface="Arial Unicode MS" pitchFamily="34" charset="-128"/>
                <a:ea typeface="Arial Unicode MS" pitchFamily="34" charset="-128"/>
                <a:cs typeface="DecoType Naskh" pitchFamily="2" charset="-78"/>
              </a:rPr>
              <a:t>أي </a:t>
            </a:r>
            <a:r>
              <a:rPr lang="ar-SA" sz="3200" b="1" dirty="0">
                <a:solidFill>
                  <a:schemeClr val="dk1"/>
                </a:solidFill>
                <a:latin typeface="Arial Unicode MS" pitchFamily="34" charset="-128"/>
                <a:ea typeface="Arial Unicode MS" pitchFamily="34" charset="-128"/>
                <a:cs typeface="DecoType Naskh" pitchFamily="2" charset="-78"/>
              </a:rPr>
              <a:t>الجماعة الأولى التي يعتمد الطفل على قيمها </a:t>
            </a:r>
            <a:r>
              <a:rPr lang="ar-SA" sz="3200" b="1" dirty="0" smtClean="0">
                <a:solidFill>
                  <a:schemeClr val="dk1"/>
                </a:solidFill>
                <a:latin typeface="Arial Unicode MS" pitchFamily="34" charset="-128"/>
                <a:ea typeface="Arial Unicode MS" pitchFamily="34" charset="-128"/>
                <a:cs typeface="DecoType Naskh" pitchFamily="2" charset="-78"/>
              </a:rPr>
              <a:t>ومعاييرها </a:t>
            </a:r>
            <a:r>
              <a:rPr lang="ar-SA" sz="3200" b="1" dirty="0">
                <a:solidFill>
                  <a:schemeClr val="dk1"/>
                </a:solidFill>
                <a:latin typeface="Arial Unicode MS" pitchFamily="34" charset="-128"/>
                <a:ea typeface="Arial Unicode MS" pitchFamily="34" charset="-128"/>
                <a:cs typeface="DecoType Naskh" pitchFamily="2" charset="-78"/>
              </a:rPr>
              <a:t>وطرق عملها عند تقييمه </a:t>
            </a:r>
            <a:r>
              <a:rPr lang="ar-SA" sz="3200" b="1" dirty="0" smtClean="0">
                <a:solidFill>
                  <a:schemeClr val="dk1"/>
                </a:solidFill>
                <a:latin typeface="Arial Unicode MS" pitchFamily="34" charset="-128"/>
                <a:ea typeface="Arial Unicode MS" pitchFamily="34" charset="-128"/>
                <a:cs typeface="DecoType Naskh" pitchFamily="2" charset="-78"/>
              </a:rPr>
              <a:t>لسلوكه.</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143000" y="263528"/>
            <a:ext cx="7696200" cy="6494085"/>
          </a:xfrm>
          <a:prstGeom prst="rect">
            <a:avLst/>
          </a:prstGeom>
          <a:noFill/>
        </p:spPr>
        <p:txBody>
          <a:bodyPr wrap="square" rtlCol="1">
            <a:spAutoFit/>
          </a:bodyPr>
          <a:lstStyle/>
          <a:p>
            <a:pPr algn="just" rtl="1"/>
            <a:r>
              <a:rPr lang="ar-SA" sz="3200" b="1" dirty="0">
                <a:solidFill>
                  <a:srgbClr val="C00000"/>
                </a:solidFill>
                <a:latin typeface="Arial Unicode MS" pitchFamily="34" charset="-128"/>
                <a:ea typeface="Arial Unicode MS" pitchFamily="34" charset="-128"/>
                <a:cs typeface="DecoType Naskh" pitchFamily="2" charset="-78"/>
              </a:rPr>
              <a:t>يتضح من خلال ذلك : </a:t>
            </a:r>
          </a:p>
          <a:p>
            <a:pPr algn="just" rtl="1"/>
            <a:r>
              <a:rPr lang="ar-SA" sz="3200" b="1" dirty="0">
                <a:solidFill>
                  <a:schemeClr val="dk1"/>
                </a:solidFill>
                <a:latin typeface="Arial Unicode MS" pitchFamily="34" charset="-128"/>
                <a:ea typeface="Arial Unicode MS" pitchFamily="34" charset="-128"/>
                <a:cs typeface="DecoType Naskh" pitchFamily="2" charset="-78"/>
              </a:rPr>
              <a:t> - </a:t>
            </a:r>
            <a:r>
              <a:rPr lang="ar-SA" sz="3200" b="1" dirty="0" smtClean="0">
                <a:solidFill>
                  <a:schemeClr val="dk1"/>
                </a:solidFill>
                <a:latin typeface="Arial Unicode MS" pitchFamily="34" charset="-128"/>
                <a:ea typeface="Arial Unicode MS" pitchFamily="34" charset="-128"/>
                <a:cs typeface="DecoType Naskh" pitchFamily="2" charset="-78"/>
              </a:rPr>
              <a:t>أن </a:t>
            </a:r>
            <a:r>
              <a:rPr lang="ar-SA" sz="3200" b="1" dirty="0">
                <a:solidFill>
                  <a:schemeClr val="dk1"/>
                </a:solidFill>
                <a:latin typeface="Arial Unicode MS" pitchFamily="34" charset="-128"/>
                <a:ea typeface="Arial Unicode MS" pitchFamily="34" charset="-128"/>
                <a:cs typeface="DecoType Naskh" pitchFamily="2" charset="-78"/>
              </a:rPr>
              <a:t>الأسرة </a:t>
            </a:r>
            <a:r>
              <a:rPr lang="ar-SA" sz="3200" b="1" dirty="0" smtClean="0">
                <a:solidFill>
                  <a:schemeClr val="dk1"/>
                </a:solidFill>
                <a:latin typeface="Arial Unicode MS" pitchFamily="34" charset="-128"/>
                <a:ea typeface="Arial Unicode MS" pitchFamily="34" charset="-128"/>
                <a:cs typeface="DecoType Naskh" pitchFamily="2" charset="-78"/>
              </a:rPr>
              <a:t>وسيلة </a:t>
            </a:r>
            <a:r>
              <a:rPr lang="ar-SA" sz="3200" b="1" dirty="0">
                <a:solidFill>
                  <a:schemeClr val="dk1"/>
                </a:solidFill>
                <a:latin typeface="Arial Unicode MS" pitchFamily="34" charset="-128"/>
                <a:ea typeface="Arial Unicode MS" pitchFamily="34" charset="-128"/>
                <a:cs typeface="DecoType Naskh" pitchFamily="2" charset="-78"/>
              </a:rPr>
              <a:t>الاستمرار المادي للمجتمع التي تزوده بأعضاء جدد عن طريق التناسل وتتولى أيضا الاستمرار المعنوي لهذا المجتمع وذلك بتلقين قيمه ومعايير سلوكه واتجاهاته </a:t>
            </a:r>
            <a:r>
              <a:rPr lang="ar-SA" sz="3200" b="1" dirty="0" smtClean="0">
                <a:solidFill>
                  <a:schemeClr val="dk1"/>
                </a:solidFill>
                <a:latin typeface="Arial Unicode MS" pitchFamily="34" charset="-128"/>
                <a:ea typeface="Arial Unicode MS" pitchFamily="34" charset="-128"/>
                <a:cs typeface="DecoType Naskh" pitchFamily="2" charset="-78"/>
              </a:rPr>
              <a:t>0</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 - ومن الملاحظ إن هناك اختلاف بين أسلوب التنشئة الأسرية في </a:t>
            </a:r>
            <a:r>
              <a:rPr lang="ar-SA" sz="3200" b="1" dirty="0" smtClean="0">
                <a:solidFill>
                  <a:schemeClr val="dk1"/>
                </a:solidFill>
                <a:latin typeface="Arial Unicode MS" pitchFamily="34" charset="-128"/>
                <a:ea typeface="Arial Unicode MS" pitchFamily="34" charset="-128"/>
                <a:cs typeface="DecoType Naskh" pitchFamily="2" charset="-78"/>
              </a:rPr>
              <a:t>الدول </a:t>
            </a:r>
            <a:r>
              <a:rPr lang="ar-SA" sz="3200" b="1" dirty="0">
                <a:solidFill>
                  <a:schemeClr val="dk1"/>
                </a:solidFill>
                <a:latin typeface="Arial Unicode MS" pitchFamily="34" charset="-128"/>
                <a:ea typeface="Arial Unicode MS" pitchFamily="34" charset="-128"/>
                <a:cs typeface="DecoType Naskh" pitchFamily="2" charset="-78"/>
              </a:rPr>
              <a:t>المتقدمة والدول </a:t>
            </a:r>
            <a:r>
              <a:rPr lang="ar-SA" sz="3200" b="1" dirty="0" smtClean="0">
                <a:solidFill>
                  <a:schemeClr val="dk1"/>
                </a:solidFill>
                <a:latin typeface="Arial Unicode MS" pitchFamily="34" charset="-128"/>
                <a:ea typeface="Arial Unicode MS" pitchFamily="34" charset="-128"/>
                <a:cs typeface="DecoType Naskh" pitchFamily="2" charset="-78"/>
              </a:rPr>
              <a:t>النامية.</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smtClean="0">
                <a:solidFill>
                  <a:schemeClr val="dk1"/>
                </a:solidFill>
                <a:latin typeface="Arial Unicode MS" pitchFamily="34" charset="-128"/>
                <a:ea typeface="Arial Unicode MS" pitchFamily="34" charset="-128"/>
                <a:cs typeface="DecoType Naskh" pitchFamily="2" charset="-78"/>
              </a:rPr>
              <a:t>فنجد </a:t>
            </a:r>
            <a:r>
              <a:rPr lang="ar-SA" sz="3200" b="1" dirty="0">
                <a:solidFill>
                  <a:schemeClr val="dk1"/>
                </a:solidFill>
                <a:latin typeface="Arial Unicode MS" pitchFamily="34" charset="-128"/>
                <a:ea typeface="Arial Unicode MS" pitchFamily="34" charset="-128"/>
                <a:cs typeface="DecoType Naskh" pitchFamily="2" charset="-78"/>
              </a:rPr>
              <a:t>الأسرة في الخارج منهارة </a:t>
            </a:r>
            <a:r>
              <a:rPr lang="ar-SA" sz="3200" b="1" dirty="0" smtClean="0">
                <a:solidFill>
                  <a:schemeClr val="dk1"/>
                </a:solidFill>
                <a:latin typeface="Arial Unicode MS" pitchFamily="34" charset="-128"/>
                <a:ea typeface="Arial Unicode MS" pitchFamily="34" charset="-128"/>
                <a:cs typeface="DecoType Naskh" pitchFamily="2" charset="-78"/>
              </a:rPr>
              <a:t>وخاصة </a:t>
            </a:r>
            <a:r>
              <a:rPr lang="ar-SA" sz="3200" b="1" dirty="0">
                <a:solidFill>
                  <a:schemeClr val="dk1"/>
                </a:solidFill>
                <a:latin typeface="Arial Unicode MS" pitchFamily="34" charset="-128"/>
                <a:ea typeface="Arial Unicode MS" pitchFamily="34" charset="-128"/>
                <a:cs typeface="DecoType Naskh" pitchFamily="2" charset="-78"/>
              </a:rPr>
              <a:t>في المجتمعات </a:t>
            </a:r>
            <a:r>
              <a:rPr lang="ar-SA" sz="3200" b="1" dirty="0" smtClean="0">
                <a:solidFill>
                  <a:schemeClr val="dk1"/>
                </a:solidFill>
                <a:latin typeface="Arial Unicode MS" pitchFamily="34" charset="-128"/>
                <a:ea typeface="Arial Unicode MS" pitchFamily="34" charset="-128"/>
                <a:cs typeface="DecoType Naskh" pitchFamily="2" charset="-78"/>
              </a:rPr>
              <a:t>المتقدمة فإنها </a:t>
            </a:r>
            <a:r>
              <a:rPr lang="ar-SA" sz="3200" b="1" dirty="0">
                <a:solidFill>
                  <a:schemeClr val="dk1"/>
                </a:solidFill>
                <a:latin typeface="Arial Unicode MS" pitchFamily="34" charset="-128"/>
                <a:ea typeface="Arial Unicode MS" pitchFamily="34" charset="-128"/>
                <a:cs typeface="DecoType Naskh" pitchFamily="2" charset="-78"/>
              </a:rPr>
              <a:t>تؤدى </a:t>
            </a:r>
            <a:r>
              <a:rPr lang="ar-SA" sz="3200" b="1" dirty="0" smtClean="0">
                <a:solidFill>
                  <a:schemeClr val="dk1"/>
                </a:solidFill>
                <a:latin typeface="Arial Unicode MS" pitchFamily="34" charset="-128"/>
                <a:ea typeface="Arial Unicode MS" pitchFamily="34" charset="-128"/>
                <a:cs typeface="DecoType Naskh" pitchFamily="2" charset="-78"/>
              </a:rPr>
              <a:t>إلى </a:t>
            </a:r>
            <a:r>
              <a:rPr lang="ar-SA" sz="3200" b="1" dirty="0">
                <a:solidFill>
                  <a:schemeClr val="dk1"/>
                </a:solidFill>
                <a:latin typeface="Arial Unicode MS" pitchFamily="34" charset="-128"/>
                <a:ea typeface="Arial Unicode MS" pitchFamily="34" charset="-128"/>
                <a:cs typeface="DecoType Naskh" pitchFamily="2" charset="-78"/>
              </a:rPr>
              <a:t>مزيد من </a:t>
            </a:r>
            <a:r>
              <a:rPr lang="ar-SA" sz="3200" b="1" dirty="0" smtClean="0">
                <a:solidFill>
                  <a:schemeClr val="dk1"/>
                </a:solidFill>
                <a:latin typeface="Arial Unicode MS" pitchFamily="34" charset="-128"/>
                <a:ea typeface="Arial Unicode MS" pitchFamily="34" charset="-128"/>
                <a:cs typeface="DecoType Naskh" pitchFamily="2" charset="-78"/>
              </a:rPr>
              <a:t>الحرية الفردية </a:t>
            </a:r>
            <a:r>
              <a:rPr lang="ar-SA" sz="3200" b="1" dirty="0">
                <a:solidFill>
                  <a:schemeClr val="dk1"/>
                </a:solidFill>
                <a:latin typeface="Arial Unicode MS" pitchFamily="34" charset="-128"/>
                <a:ea typeface="Arial Unicode MS" pitchFamily="34" charset="-128"/>
                <a:cs typeface="DecoType Naskh" pitchFamily="2" charset="-78"/>
              </a:rPr>
              <a:t>وهذا يتيح فرصا </a:t>
            </a:r>
            <a:r>
              <a:rPr lang="ar-SA" sz="3200" b="1" dirty="0" smtClean="0">
                <a:solidFill>
                  <a:schemeClr val="dk1"/>
                </a:solidFill>
                <a:latin typeface="Arial Unicode MS" pitchFamily="34" charset="-128"/>
                <a:ea typeface="Arial Unicode MS" pitchFamily="34" charset="-128"/>
                <a:cs typeface="DecoType Naskh" pitchFamily="2" charset="-78"/>
              </a:rPr>
              <a:t>أكبر </a:t>
            </a:r>
            <a:r>
              <a:rPr lang="ar-SA" sz="3200" b="1" dirty="0">
                <a:solidFill>
                  <a:schemeClr val="dk1"/>
                </a:solidFill>
                <a:latin typeface="Arial Unicode MS" pitchFamily="34" charset="-128"/>
                <a:ea typeface="Arial Unicode MS" pitchFamily="34" charset="-128"/>
                <a:cs typeface="DecoType Naskh" pitchFamily="2" charset="-78"/>
              </a:rPr>
              <a:t>للاستقلال والاعتماد على </a:t>
            </a:r>
            <a:r>
              <a:rPr lang="ar-SA" sz="3200" b="1" dirty="0" smtClean="0">
                <a:solidFill>
                  <a:schemeClr val="dk1"/>
                </a:solidFill>
                <a:latin typeface="Arial Unicode MS" pitchFamily="34" charset="-128"/>
                <a:ea typeface="Arial Unicode MS" pitchFamily="34" charset="-128"/>
                <a:cs typeface="DecoType Naskh" pitchFamily="2" charset="-78"/>
              </a:rPr>
              <a:t>النفس.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 ولكننا نجد الأسرة في مجتمعنا </a:t>
            </a:r>
            <a:r>
              <a:rPr lang="ar-SA" sz="3200" b="1" dirty="0" smtClean="0">
                <a:solidFill>
                  <a:schemeClr val="dk1"/>
                </a:solidFill>
                <a:latin typeface="Arial Unicode MS" pitchFamily="34" charset="-128"/>
                <a:ea typeface="Arial Unicode MS" pitchFamily="34" charset="-128"/>
                <a:cs typeface="DecoType Naskh" pitchFamily="2" charset="-78"/>
              </a:rPr>
              <a:t>متماسكة وقوية </a:t>
            </a:r>
            <a:r>
              <a:rPr lang="ar-SA" sz="3200" b="1" dirty="0">
                <a:solidFill>
                  <a:schemeClr val="dk1"/>
                </a:solidFill>
                <a:latin typeface="Arial Unicode MS" pitchFamily="34" charset="-128"/>
                <a:ea typeface="Arial Unicode MS" pitchFamily="34" charset="-128"/>
                <a:cs typeface="DecoType Naskh" pitchFamily="2" charset="-78"/>
              </a:rPr>
              <a:t>ومع ذلك </a:t>
            </a:r>
            <a:r>
              <a:rPr lang="ar-SA" sz="3200" b="1" dirty="0" smtClean="0">
                <a:solidFill>
                  <a:schemeClr val="dk1"/>
                </a:solidFill>
                <a:latin typeface="Arial Unicode MS" pitchFamily="34" charset="-128"/>
                <a:ea typeface="Arial Unicode MS" pitchFamily="34" charset="-128"/>
                <a:cs typeface="DecoType Naskh" pitchFamily="2" charset="-78"/>
              </a:rPr>
              <a:t>فإن </a:t>
            </a:r>
            <a:r>
              <a:rPr lang="ar-SA" sz="3200" b="1" dirty="0">
                <a:solidFill>
                  <a:schemeClr val="dk1"/>
                </a:solidFill>
                <a:latin typeface="Arial Unicode MS" pitchFamily="34" charset="-128"/>
                <a:ea typeface="Arial Unicode MS" pitchFamily="34" charset="-128"/>
                <a:cs typeface="DecoType Naskh" pitchFamily="2" charset="-78"/>
              </a:rPr>
              <a:t>أسلوب التنشئة فيها حاد إلى الصرامة في كثير من الأوقات مما يؤدى إلى معوقات كثيرة أمام التعبير الحر والصريح وهذا يؤدى إلى عدم قدرة الأطفال على الابتكار والنقد البناء ولا تعطى الطفل الحرية </a:t>
            </a:r>
            <a:r>
              <a:rPr lang="ar-SA" sz="3200" b="1" dirty="0" smtClean="0">
                <a:solidFill>
                  <a:schemeClr val="dk1"/>
                </a:solidFill>
                <a:latin typeface="Arial Unicode MS" pitchFamily="34" charset="-128"/>
                <a:ea typeface="Arial Unicode MS" pitchFamily="34" charset="-128"/>
                <a:cs typeface="DecoType Naskh" pitchFamily="2" charset="-78"/>
              </a:rPr>
              <a:t>للتعبير الإيجابي. </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خطط انسيابي: شريط مثقب 7"/>
          <p:cNvSpPr/>
          <p:nvPr/>
        </p:nvSpPr>
        <p:spPr>
          <a:xfrm>
            <a:off x="1981200" y="228600"/>
            <a:ext cx="6019800" cy="1447800"/>
          </a:xfrm>
          <a:prstGeom prst="flowChartPunchedTap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SA" sz="2800" dirty="0" smtClean="0">
                <a:latin typeface="Arial Unicode MS" pitchFamily="34" charset="-128"/>
                <a:ea typeface="Arial Unicode MS" pitchFamily="34" charset="-128"/>
                <a:cs typeface="Arial Unicode MS" pitchFamily="34" charset="-128"/>
              </a:rPr>
              <a:t> </a:t>
            </a:r>
            <a:r>
              <a:rPr lang="ar-SA" sz="2800" dirty="0" smtClean="0">
                <a:solidFill>
                  <a:schemeClr val="tx1"/>
                </a:solidFill>
                <a:latin typeface="Arial Unicode MS" pitchFamily="34" charset="-128"/>
                <a:ea typeface="Arial Unicode MS" pitchFamily="34" charset="-128"/>
                <a:cs typeface="Arial Unicode MS" pitchFamily="34" charset="-128"/>
              </a:rPr>
              <a:t>كيف يتم تفعيل أسلوب التنشئة الأسرية ويكون للأسرة دور ايجابي ؟ </a:t>
            </a:r>
            <a:endParaRPr lang="ar-SA" sz="2800" dirty="0">
              <a:solidFill>
                <a:schemeClr val="tx1"/>
              </a:solidFill>
              <a:latin typeface="Arial Unicode MS" pitchFamily="34" charset="-128"/>
              <a:ea typeface="Arial Unicode MS" pitchFamily="34" charset="-128"/>
              <a:cs typeface="Arial Unicode MS" pitchFamily="34" charset="-128"/>
            </a:endParaRPr>
          </a:p>
        </p:txBody>
      </p:sp>
      <p:sp>
        <p:nvSpPr>
          <p:cNvPr id="11" name="مربع نص 10"/>
          <p:cNvSpPr txBox="1"/>
          <p:nvPr/>
        </p:nvSpPr>
        <p:spPr>
          <a:xfrm>
            <a:off x="914400" y="1595021"/>
            <a:ext cx="7543800" cy="5262979"/>
          </a:xfrm>
          <a:prstGeom prst="rect">
            <a:avLst/>
          </a:prstGeom>
          <a:noFill/>
        </p:spPr>
        <p:txBody>
          <a:bodyPr wrap="square" rtlCol="1">
            <a:spAutoFit/>
          </a:bodyPr>
          <a:lstStyle/>
          <a:p>
            <a:pPr algn="just" rtl="1"/>
            <a:r>
              <a:rPr lang="ar-SA" sz="2800" b="1" dirty="0">
                <a:solidFill>
                  <a:schemeClr val="dk1"/>
                </a:solidFill>
                <a:latin typeface="Arial Unicode MS" pitchFamily="34" charset="-128"/>
                <a:ea typeface="Arial Unicode MS" pitchFamily="34" charset="-128"/>
                <a:cs typeface="DecoType Naskh" pitchFamily="2" charset="-78"/>
              </a:rPr>
              <a:t>لتفعيل أسلوب التنشئة </a:t>
            </a:r>
            <a:r>
              <a:rPr lang="ar-SA" sz="2800" b="1" dirty="0" smtClean="0">
                <a:solidFill>
                  <a:schemeClr val="dk1"/>
                </a:solidFill>
                <a:latin typeface="Arial Unicode MS" pitchFamily="34" charset="-128"/>
                <a:ea typeface="Arial Unicode MS" pitchFamily="34" charset="-128"/>
                <a:cs typeface="DecoType Naskh" pitchFamily="2" charset="-78"/>
              </a:rPr>
              <a:t>فإن </a:t>
            </a:r>
            <a:r>
              <a:rPr lang="ar-SA" sz="2800" b="1" dirty="0">
                <a:solidFill>
                  <a:schemeClr val="dk1"/>
                </a:solidFill>
                <a:latin typeface="Arial Unicode MS" pitchFamily="34" charset="-128"/>
                <a:ea typeface="Arial Unicode MS" pitchFamily="34" charset="-128"/>
                <a:cs typeface="DecoType Naskh" pitchFamily="2" charset="-78"/>
              </a:rPr>
              <a:t>عليها : </a:t>
            </a:r>
          </a:p>
          <a:p>
            <a:pPr algn="just" rtl="1"/>
            <a:r>
              <a:rPr lang="ar-SA" sz="2800" b="1" dirty="0">
                <a:solidFill>
                  <a:schemeClr val="dk1"/>
                </a:solidFill>
                <a:latin typeface="Arial Unicode MS" pitchFamily="34" charset="-128"/>
                <a:ea typeface="Arial Unicode MS" pitchFamily="34" charset="-128"/>
                <a:cs typeface="DecoType Naskh" pitchFamily="2" charset="-78"/>
              </a:rPr>
              <a:t> 1- أن تعمل على تدريب الأطفال على أنماط السلوك الايجابي الذي يتوافق مع المعايير والقيم وتقاليد </a:t>
            </a:r>
            <a:r>
              <a:rPr lang="ar-SA" sz="2800" b="1" dirty="0" smtClean="0">
                <a:solidFill>
                  <a:schemeClr val="dk1"/>
                </a:solidFill>
                <a:latin typeface="Arial Unicode MS" pitchFamily="34" charset="-128"/>
                <a:ea typeface="Arial Unicode MS" pitchFamily="34" charset="-128"/>
                <a:cs typeface="DecoType Naskh" pitchFamily="2" charset="-78"/>
              </a:rPr>
              <a:t>المجتمع. </a:t>
            </a:r>
            <a:endParaRPr lang="ar-SA" sz="2800" b="1" dirty="0">
              <a:solidFill>
                <a:schemeClr val="dk1"/>
              </a:solidFill>
              <a:latin typeface="Arial Unicode MS" pitchFamily="34" charset="-128"/>
              <a:ea typeface="Arial Unicode MS" pitchFamily="34" charset="-128"/>
              <a:cs typeface="DecoType Naskh" pitchFamily="2" charset="-78"/>
            </a:endParaRPr>
          </a:p>
          <a:p>
            <a:pPr algn="just" rtl="1"/>
            <a:endParaRPr lang="ar-SA" sz="2800" b="1" dirty="0">
              <a:solidFill>
                <a:schemeClr val="dk1"/>
              </a:solidFill>
              <a:latin typeface="Arial Unicode MS" pitchFamily="34" charset="-128"/>
              <a:ea typeface="Arial Unicode MS" pitchFamily="34" charset="-128"/>
              <a:cs typeface="DecoType Naskh" pitchFamily="2" charset="-78"/>
            </a:endParaRPr>
          </a:p>
          <a:p>
            <a:pPr algn="just" rtl="1"/>
            <a:r>
              <a:rPr lang="ar-SA" sz="2800" b="1" dirty="0">
                <a:solidFill>
                  <a:schemeClr val="dk1"/>
                </a:solidFill>
                <a:latin typeface="Arial Unicode MS" pitchFamily="34" charset="-128"/>
                <a:ea typeface="Arial Unicode MS" pitchFamily="34" charset="-128"/>
                <a:cs typeface="DecoType Naskh" pitchFamily="2" charset="-78"/>
              </a:rPr>
              <a:t> 2- أن تعمل الأسرة على تبصير الأطفال بالمعايير والقيم والمثل المنحرفة ومن ثم توضيح أنماط السلوك غير المقبول اجتماعيا ليتعلم بعد ذلك أنماط السلوك المطلوب لتمثيلها </a:t>
            </a:r>
            <a:r>
              <a:rPr lang="ar-SA" sz="2800" b="1" dirty="0" smtClean="0">
                <a:solidFill>
                  <a:schemeClr val="dk1"/>
                </a:solidFill>
                <a:latin typeface="Arial Unicode MS" pitchFamily="34" charset="-128"/>
                <a:ea typeface="Arial Unicode MS" pitchFamily="34" charset="-128"/>
                <a:cs typeface="DecoType Naskh" pitchFamily="2" charset="-78"/>
              </a:rPr>
              <a:t>وتقمصها. </a:t>
            </a:r>
            <a:endParaRPr lang="ar-SA" sz="2800" b="1" dirty="0">
              <a:solidFill>
                <a:schemeClr val="dk1"/>
              </a:solidFill>
              <a:latin typeface="Arial Unicode MS" pitchFamily="34" charset="-128"/>
              <a:ea typeface="Arial Unicode MS" pitchFamily="34" charset="-128"/>
              <a:cs typeface="DecoType Naskh" pitchFamily="2" charset="-78"/>
            </a:endParaRPr>
          </a:p>
          <a:p>
            <a:pPr algn="just" rtl="1"/>
            <a:endParaRPr lang="ar-SA" sz="2800" b="1" dirty="0">
              <a:solidFill>
                <a:schemeClr val="dk1"/>
              </a:solidFill>
              <a:latin typeface="Arial Unicode MS" pitchFamily="34" charset="-128"/>
              <a:ea typeface="Arial Unicode MS" pitchFamily="34" charset="-128"/>
              <a:cs typeface="DecoType Naskh" pitchFamily="2" charset="-78"/>
            </a:endParaRPr>
          </a:p>
          <a:p>
            <a:pPr algn="just" rtl="1"/>
            <a:r>
              <a:rPr lang="ar-SA" sz="2800" b="1" dirty="0">
                <a:solidFill>
                  <a:schemeClr val="dk1"/>
                </a:solidFill>
                <a:latin typeface="Arial Unicode MS" pitchFamily="34" charset="-128"/>
                <a:ea typeface="Arial Unicode MS" pitchFamily="34" charset="-128"/>
                <a:cs typeface="DecoType Naskh" pitchFamily="2" charset="-78"/>
              </a:rPr>
              <a:t>3- أن تتكاتف </a:t>
            </a:r>
            <a:r>
              <a:rPr lang="ar-SA" sz="2800" b="1" dirty="0" smtClean="0">
                <a:solidFill>
                  <a:schemeClr val="dk1"/>
                </a:solidFill>
                <a:latin typeface="Arial Unicode MS" pitchFamily="34" charset="-128"/>
                <a:ea typeface="Arial Unicode MS" pitchFamily="34" charset="-128"/>
                <a:cs typeface="DecoType Naskh" pitchFamily="2" charset="-78"/>
              </a:rPr>
              <a:t>الأسرة </a:t>
            </a:r>
            <a:r>
              <a:rPr lang="ar-SA" sz="2800" b="1" dirty="0">
                <a:solidFill>
                  <a:schemeClr val="dk1"/>
                </a:solidFill>
                <a:latin typeface="Arial Unicode MS" pitchFamily="34" charset="-128"/>
                <a:ea typeface="Arial Unicode MS" pitchFamily="34" charset="-128"/>
                <a:cs typeface="DecoType Naskh" pitchFamily="2" charset="-78"/>
              </a:rPr>
              <a:t>في أسلوب تنشئتها وفي مضمونها مع مختلف مؤسسات التنشئة الاجتماعية </a:t>
            </a:r>
            <a:r>
              <a:rPr lang="ar-SA" sz="2800" b="1" dirty="0" smtClean="0">
                <a:solidFill>
                  <a:schemeClr val="dk1"/>
                </a:solidFill>
                <a:latin typeface="Arial Unicode MS" pitchFamily="34" charset="-128"/>
                <a:ea typeface="Arial Unicode MS" pitchFamily="34" charset="-128"/>
                <a:cs typeface="DecoType Naskh" pitchFamily="2" charset="-78"/>
              </a:rPr>
              <a:t>الأخرى </a:t>
            </a:r>
            <a:r>
              <a:rPr lang="ar-SA" sz="2800" b="1" dirty="0">
                <a:solidFill>
                  <a:schemeClr val="dk1"/>
                </a:solidFill>
                <a:latin typeface="Arial Unicode MS" pitchFamily="34" charset="-128"/>
                <a:ea typeface="Arial Unicode MS" pitchFamily="34" charset="-128"/>
                <a:cs typeface="DecoType Naskh" pitchFamily="2" charset="-78"/>
              </a:rPr>
              <a:t>حتى لا يحدث </a:t>
            </a:r>
            <a:r>
              <a:rPr lang="ar-SA" sz="2800" b="1" dirty="0" smtClean="0">
                <a:solidFill>
                  <a:schemeClr val="dk1"/>
                </a:solidFill>
                <a:latin typeface="Arial Unicode MS" pitchFamily="34" charset="-128"/>
                <a:ea typeface="Arial Unicode MS" pitchFamily="34" charset="-128"/>
                <a:cs typeface="DecoType Naskh" pitchFamily="2" charset="-78"/>
              </a:rPr>
              <a:t>أي </a:t>
            </a:r>
            <a:r>
              <a:rPr lang="ar-SA" sz="2800" b="1" dirty="0">
                <a:solidFill>
                  <a:schemeClr val="dk1"/>
                </a:solidFill>
                <a:latin typeface="Arial Unicode MS" pitchFamily="34" charset="-128"/>
                <a:ea typeface="Arial Unicode MS" pitchFamily="34" charset="-128"/>
                <a:cs typeface="DecoType Naskh" pitchFamily="2" charset="-78"/>
              </a:rPr>
              <a:t>تناقض بين مختلف وظائف هذه المؤسسات فلا تنادى المدرسة بمبدأ </a:t>
            </a:r>
            <a:r>
              <a:rPr lang="ar-SA" sz="2800" b="1" dirty="0" smtClean="0">
                <a:solidFill>
                  <a:schemeClr val="dk1"/>
                </a:solidFill>
                <a:latin typeface="Arial Unicode MS" pitchFamily="34" charset="-128"/>
                <a:ea typeface="Arial Unicode MS" pitchFamily="34" charset="-128"/>
                <a:cs typeface="DecoType Naskh" pitchFamily="2" charset="-78"/>
              </a:rPr>
              <a:t>تكافؤ </a:t>
            </a:r>
            <a:r>
              <a:rPr lang="ar-SA" sz="2800" b="1" dirty="0">
                <a:solidFill>
                  <a:schemeClr val="dk1"/>
                </a:solidFill>
                <a:latin typeface="Arial Unicode MS" pitchFamily="34" charset="-128"/>
                <a:ea typeface="Arial Unicode MS" pitchFamily="34" charset="-128"/>
                <a:cs typeface="DecoType Naskh" pitchFamily="2" charset="-78"/>
              </a:rPr>
              <a:t>الفرص ثم يأتي المنزل ليميز الولد عن البنت</a:t>
            </a:r>
            <a:r>
              <a:rPr lang="ar-SA" sz="2400" dirty="0" smtClean="0">
                <a:latin typeface="Arial Unicode MS" pitchFamily="34" charset="-128"/>
                <a:ea typeface="Arial Unicode MS" pitchFamily="34" charset="-128"/>
                <a:cs typeface="Arial Unicode MS" pitchFamily="34" charset="-128"/>
              </a:rPr>
              <a:t> .</a:t>
            </a:r>
            <a:endParaRPr lang="ar-SA" sz="24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وسيلة شرح على شكل سحابة 8"/>
          <p:cNvSpPr/>
          <p:nvPr/>
        </p:nvSpPr>
        <p:spPr>
          <a:xfrm>
            <a:off x="2819400" y="990600"/>
            <a:ext cx="5181600" cy="4191000"/>
          </a:xfrm>
          <a:prstGeom prst="cloudCallout">
            <a:avLst/>
          </a:prstGeom>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tx1"/>
                </a:solidFill>
                <a:latin typeface="Arial Unicode MS" pitchFamily="34" charset="-128"/>
                <a:ea typeface="Arial Unicode MS" pitchFamily="34" charset="-128"/>
                <a:cs typeface="Arial Unicode MS" pitchFamily="34" charset="-128"/>
              </a:rPr>
              <a:t>ما هي وظائف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algn="ctr"/>
            <a:r>
              <a:rPr lang="ar-SA" sz="3600" b="1" dirty="0" smtClean="0">
                <a:solidFill>
                  <a:schemeClr val="tx1"/>
                </a:solidFill>
                <a:latin typeface="Arial Unicode MS" pitchFamily="34" charset="-128"/>
                <a:ea typeface="Arial Unicode MS" pitchFamily="34" charset="-128"/>
                <a:cs typeface="Arial Unicode MS" pitchFamily="34" charset="-128"/>
              </a:rPr>
              <a:t>الأسرة ؟</a:t>
            </a:r>
            <a:r>
              <a:rPr lang="ar-SA" dirty="0" smtClean="0"/>
              <a:t> </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990600" y="228600"/>
            <a:ext cx="7848600" cy="57912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المؤسسة التي ترعى الطفل وتحميه وتشبع حاجاته </a:t>
            </a:r>
            <a:r>
              <a:rPr lang="ar-SA" b="1" dirty="0" smtClean="0">
                <a:solidFill>
                  <a:schemeClr val="dk1"/>
                </a:solidFill>
                <a:latin typeface="Arial Unicode MS" pitchFamily="34" charset="-128"/>
                <a:ea typeface="Arial Unicode MS" pitchFamily="34" charset="-128"/>
                <a:cs typeface="DecoType Naskh" pitchFamily="2" charset="-78"/>
              </a:rPr>
              <a:t>البيولوجية والنفسية </a:t>
            </a:r>
            <a:r>
              <a:rPr lang="ar-SA" b="1" dirty="0">
                <a:solidFill>
                  <a:schemeClr val="dk1"/>
                </a:solidFill>
                <a:latin typeface="Arial Unicode MS" pitchFamily="34" charset="-128"/>
                <a:ea typeface="Arial Unicode MS" pitchFamily="34" charset="-128"/>
                <a:cs typeface="DecoType Naskh" pitchFamily="2" charset="-78"/>
              </a:rPr>
              <a:t>وهي التي تساعده على الإنتقال من حالته البيولوجية إلى حالته الإجتماعية ليصبح قادراً على الإعتماد على نفسه في شؤونه الخاصة والعامة وقادراً على التوافق مع مطالب المجتمع وقيمه.</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مجتمع صغير عبارة عن وحدة حية، ديناميكية </a:t>
            </a:r>
            <a:r>
              <a:rPr lang="ar-SA" b="1" dirty="0" smtClean="0">
                <a:solidFill>
                  <a:schemeClr val="dk1"/>
                </a:solidFill>
                <a:latin typeface="Arial Unicode MS" pitchFamily="34" charset="-128"/>
                <a:ea typeface="Arial Unicode MS" pitchFamily="34" charset="-128"/>
                <a:cs typeface="DecoType Naskh" pitchFamily="2" charset="-78"/>
              </a:rPr>
              <a:t>تقوم </a:t>
            </a:r>
            <a:r>
              <a:rPr lang="ar-SA" b="1" dirty="0">
                <a:solidFill>
                  <a:schemeClr val="dk1"/>
                </a:solidFill>
                <a:latin typeface="Arial Unicode MS" pitchFamily="34" charset="-128"/>
                <a:ea typeface="Arial Unicode MS" pitchFamily="34" charset="-128"/>
                <a:cs typeface="DecoType Naskh" pitchFamily="2" charset="-78"/>
              </a:rPr>
              <a:t>بوظائف مختلفة ومهمة في تنشئة الطفل، ومن أهمها:</a:t>
            </a:r>
          </a:p>
          <a:p>
            <a:pPr algn="just" rtl="1"/>
            <a:endParaRPr lang="ar-SA" sz="27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8" name="Diagram 7"/>
          <p:cNvGraphicFramePr/>
          <p:nvPr/>
        </p:nvGraphicFramePr>
        <p:xfrm>
          <a:off x="1219200" y="3581400"/>
          <a:ext cx="7086600" cy="309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البيولوجية: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lnSpc>
                <a:spcPct val="150000"/>
              </a:lnSpc>
              <a:spcBef>
                <a:spcPct val="0"/>
              </a:spcBef>
            </a:pPr>
            <a:r>
              <a:rPr lang="ar-SA" b="1" dirty="0">
                <a:solidFill>
                  <a:schemeClr val="dk1"/>
                </a:solidFill>
                <a:latin typeface="Arial Unicode MS" pitchFamily="34" charset="-128"/>
                <a:ea typeface="Arial Unicode MS" pitchFamily="34" charset="-128"/>
                <a:cs typeface="DecoType Naskh" pitchFamily="2" charset="-78"/>
              </a:rPr>
              <a:t>تعتبر الأسرة هي المنظمة لإنتاج الأطفال </a:t>
            </a:r>
            <a:r>
              <a:rPr lang="ar-SA" b="1" dirty="0" smtClean="0">
                <a:solidFill>
                  <a:schemeClr val="dk1"/>
                </a:solidFill>
                <a:latin typeface="Arial Unicode MS" pitchFamily="34" charset="-128"/>
                <a:ea typeface="Arial Unicode MS" pitchFamily="34" charset="-128"/>
                <a:cs typeface="DecoType Naskh" pitchFamily="2" charset="-78"/>
              </a:rPr>
              <a:t>ووقايتهم ورعايتهم </a:t>
            </a:r>
            <a:r>
              <a:rPr lang="ar-SA" b="1" dirty="0">
                <a:solidFill>
                  <a:schemeClr val="dk1"/>
                </a:solidFill>
                <a:latin typeface="Arial Unicode MS" pitchFamily="34" charset="-128"/>
                <a:ea typeface="Arial Unicode MS" pitchFamily="34" charset="-128"/>
                <a:cs typeface="DecoType Naskh" pitchFamily="2" charset="-78"/>
              </a:rPr>
              <a:t>في فترة الطفولة الطويلة.</a:t>
            </a:r>
          </a:p>
          <a:p>
            <a:pPr algn="just" rtl="1">
              <a:lnSpc>
                <a:spcPct val="150000"/>
              </a:lnSpc>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التي تحول الطفل من كائن بيولوجي معتمداً على غيره في إشباع حاجاته المختلفة إلى كائن إجتماعي يصبح قادراً على </a:t>
            </a:r>
            <a:r>
              <a:rPr lang="ar-SA" b="1" dirty="0" smtClean="0">
                <a:solidFill>
                  <a:schemeClr val="dk1"/>
                </a:solidFill>
                <a:latin typeface="Arial Unicode MS" pitchFamily="34" charset="-128"/>
                <a:ea typeface="Arial Unicode MS" pitchFamily="34" charset="-128"/>
                <a:cs typeface="DecoType Naskh" pitchFamily="2" charset="-78"/>
              </a:rPr>
              <a:t>تلبية </a:t>
            </a:r>
            <a:r>
              <a:rPr lang="ar-SA" b="1" dirty="0">
                <a:solidFill>
                  <a:schemeClr val="dk1"/>
                </a:solidFill>
                <a:latin typeface="Arial Unicode MS" pitchFamily="34" charset="-128"/>
                <a:ea typeface="Arial Unicode MS" pitchFamily="34" charset="-128"/>
                <a:cs typeface="DecoType Naskh" pitchFamily="2" charset="-78"/>
              </a:rPr>
              <a:t>إحتياجاته وغير معتمد على غيره.</a:t>
            </a:r>
          </a:p>
          <a:p>
            <a:pPr algn="just" rtl="1">
              <a:lnSpc>
                <a:spcPct val="150000"/>
              </a:lnSpc>
              <a:spcBef>
                <a:spcPct val="0"/>
              </a:spcBef>
            </a:pP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الإجتماعية: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19200"/>
            <a:ext cx="8229600" cy="49530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تسعي الأسرة إلى تنمية الطفل نمواً اجتماعياً وتنشئته تنشئة إجتماعية سوية، ويتحقق لها هذا بصفة مبدئية عن طريق التفاعل العائلي الذي يحدث داخل الأسرة </a:t>
            </a:r>
            <a:r>
              <a:rPr lang="ar-SA" b="1" dirty="0" smtClean="0">
                <a:solidFill>
                  <a:schemeClr val="dk1"/>
                </a:solidFill>
                <a:latin typeface="Arial Unicode MS" pitchFamily="34" charset="-128"/>
                <a:ea typeface="Arial Unicode MS" pitchFamily="34" charset="-128"/>
                <a:cs typeface="DecoType Naskh" pitchFamily="2" charset="-78"/>
              </a:rPr>
              <a:t>والذي </a:t>
            </a:r>
            <a:r>
              <a:rPr lang="ar-SA" b="1" dirty="0">
                <a:solidFill>
                  <a:schemeClr val="dk1"/>
                </a:solidFill>
                <a:latin typeface="Arial Unicode MS" pitchFamily="34" charset="-128"/>
                <a:ea typeface="Arial Unicode MS" pitchFamily="34" charset="-128"/>
                <a:cs typeface="DecoType Naskh" pitchFamily="2" charset="-78"/>
              </a:rPr>
              <a:t>يلعب دوراً كبيراً في تكوين شخصية الطفل </a:t>
            </a:r>
            <a:r>
              <a:rPr lang="ar-SA" b="1" dirty="0" smtClean="0">
                <a:solidFill>
                  <a:schemeClr val="dk1"/>
                </a:solidFill>
                <a:latin typeface="Arial Unicode MS" pitchFamily="34" charset="-128"/>
                <a:ea typeface="Arial Unicode MS" pitchFamily="34" charset="-128"/>
                <a:cs typeface="DecoType Naskh" pitchFamily="2" charset="-78"/>
              </a:rPr>
              <a:t>وتوجيه </a:t>
            </a:r>
            <a:r>
              <a:rPr lang="ar-SA" b="1" dirty="0">
                <a:solidFill>
                  <a:schemeClr val="dk1"/>
                </a:solidFill>
                <a:latin typeface="Arial Unicode MS" pitchFamily="34" charset="-128"/>
                <a:ea typeface="Arial Unicode MS" pitchFamily="34" charset="-128"/>
                <a:cs typeface="DecoType Naskh" pitchFamily="2" charset="-78"/>
              </a:rPr>
              <a:t>سلوكه </a:t>
            </a:r>
            <a:r>
              <a:rPr lang="ar-SA" b="1" dirty="0" smtClean="0">
                <a:solidFill>
                  <a:schemeClr val="dk1"/>
                </a:solidFill>
                <a:latin typeface="Arial Unicode MS" pitchFamily="34" charset="-128"/>
                <a:ea typeface="Arial Unicode MS" pitchFamily="34" charset="-128"/>
                <a:cs typeface="DecoType Naskh" pitchFamily="2" charset="-78"/>
              </a:rPr>
              <a:t>الاجتماعي.</a:t>
            </a:r>
          </a:p>
          <a:p>
            <a:pPr algn="just" rtl="1">
              <a:spcBef>
                <a:spcPct val="0"/>
              </a:spcBef>
            </a:pPr>
            <a:endParaRPr lang="ar-SA" sz="1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التي تزود الطفل بالرصيد الأول من أساليب السلوك </a:t>
            </a:r>
            <a:r>
              <a:rPr lang="ar-SA" b="1" dirty="0" smtClean="0">
                <a:solidFill>
                  <a:schemeClr val="dk1"/>
                </a:solidFill>
                <a:latin typeface="Arial Unicode MS" pitchFamily="34" charset="-128"/>
                <a:ea typeface="Arial Unicode MS" pitchFamily="34" charset="-128"/>
                <a:cs typeface="DecoType Naskh" pitchFamily="2" charset="-78"/>
              </a:rPr>
              <a:t>الاجتماعي، </a:t>
            </a:r>
            <a:r>
              <a:rPr lang="ar-SA" b="1" dirty="0">
                <a:solidFill>
                  <a:schemeClr val="dk1"/>
                </a:solidFill>
                <a:latin typeface="Arial Unicode MS" pitchFamily="34" charset="-128"/>
                <a:ea typeface="Arial Unicode MS" pitchFamily="34" charset="-128"/>
                <a:cs typeface="DecoType Naskh" pitchFamily="2" charset="-78"/>
              </a:rPr>
              <a:t>الذي يرشده في تصرفاته وسائر ظروف حياته</a:t>
            </a:r>
            <a:r>
              <a:rPr lang="ar-SA"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9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عن طريق الأسرة يتلقى الطفل أول الدروس في الصواب </a:t>
            </a:r>
            <a:r>
              <a:rPr lang="ar-SA" b="1" dirty="0" smtClean="0">
                <a:solidFill>
                  <a:schemeClr val="dk1"/>
                </a:solidFill>
                <a:latin typeface="Arial Unicode MS" pitchFamily="34" charset="-128"/>
                <a:ea typeface="Arial Unicode MS" pitchFamily="34" charset="-128"/>
                <a:cs typeface="DecoType Naskh" pitchFamily="2" charset="-78"/>
              </a:rPr>
              <a:t>والخطأ، والحسن والقبيح</a:t>
            </a:r>
            <a:r>
              <a:rPr lang="ar-SA" b="1" dirty="0">
                <a:solidFill>
                  <a:schemeClr val="dk1"/>
                </a:solidFill>
                <a:latin typeface="Arial Unicode MS" pitchFamily="34" charset="-128"/>
                <a:ea typeface="Arial Unicode MS" pitchFamily="34" charset="-128"/>
                <a:cs typeface="DecoType Naskh" pitchFamily="2" charset="-78"/>
              </a:rPr>
              <a:t>، وما يجوز فعله و ما لا يجوز، وماله من حقوق وما عليه من واجبات، وطرق تعامله مع الآخرين، وكيفيه كسب رضا الجماعة.</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تحدد الأسرة للطفل منذ البداية إتجاهات سلوكه واختياراته، فهي التي تحدد له نوع الطعام الذي يأكله وكيف ومتى يأكله، والملبس الذي يلبسه في كل مناسبة من المناسبات، </a:t>
            </a:r>
            <a:r>
              <a:rPr lang="ar-SA" sz="3600" b="1" dirty="0" smtClean="0">
                <a:solidFill>
                  <a:schemeClr val="dk1"/>
                </a:solidFill>
                <a:latin typeface="Arial Unicode MS" pitchFamily="34" charset="-128"/>
                <a:ea typeface="Arial Unicode MS" pitchFamily="34" charset="-128"/>
                <a:cs typeface="DecoType Naskh" pitchFamily="2" charset="-78"/>
              </a:rPr>
              <a:t>ونوع </a:t>
            </a:r>
            <a:r>
              <a:rPr lang="ar-SA" sz="3600" b="1" dirty="0">
                <a:solidFill>
                  <a:schemeClr val="dk1"/>
                </a:solidFill>
                <a:latin typeface="Arial Unicode MS" pitchFamily="34" charset="-128"/>
                <a:ea typeface="Arial Unicode MS" pitchFamily="34" charset="-128"/>
                <a:cs typeface="DecoType Naskh" pitchFamily="2" charset="-78"/>
              </a:rPr>
              <a:t>التعليم الذي يتعلمه، و المذهب الديني الذي يعتنقه، و الميول السياسية التي يتبعها</a:t>
            </a:r>
            <a:r>
              <a:rPr lang="ar-SA" sz="3600"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كما تحدد له أيضاً أنواع النشاط </a:t>
            </a:r>
            <a:r>
              <a:rPr lang="ar-SA" sz="3600" b="1" dirty="0" smtClean="0">
                <a:solidFill>
                  <a:schemeClr val="dk1"/>
                </a:solidFill>
                <a:latin typeface="Arial Unicode MS" pitchFamily="34" charset="-128"/>
                <a:ea typeface="Arial Unicode MS" pitchFamily="34" charset="-128"/>
                <a:cs typeface="DecoType Naskh" pitchFamily="2" charset="-78"/>
              </a:rPr>
              <a:t>وأساليب </a:t>
            </a:r>
            <a:r>
              <a:rPr lang="ar-SA" sz="3600" b="1" dirty="0">
                <a:solidFill>
                  <a:schemeClr val="dk1"/>
                </a:solidFill>
                <a:latin typeface="Arial Unicode MS" pitchFamily="34" charset="-128"/>
                <a:ea typeface="Arial Unicode MS" pitchFamily="34" charset="-128"/>
                <a:cs typeface="DecoType Naskh" pitchFamily="2" charset="-78"/>
              </a:rPr>
              <a:t>الترويح التي يمارسها، </a:t>
            </a:r>
            <a:r>
              <a:rPr lang="ar-SA" sz="3600" b="1" dirty="0" smtClean="0">
                <a:solidFill>
                  <a:schemeClr val="dk1"/>
                </a:solidFill>
                <a:latin typeface="Arial Unicode MS" pitchFamily="34" charset="-128"/>
                <a:ea typeface="Arial Unicode MS" pitchFamily="34" charset="-128"/>
                <a:cs typeface="DecoType Naskh" pitchFamily="2" charset="-78"/>
              </a:rPr>
              <a:t>وأوقات </a:t>
            </a:r>
            <a:r>
              <a:rPr lang="ar-SA" sz="3600" b="1" dirty="0">
                <a:solidFill>
                  <a:schemeClr val="dk1"/>
                </a:solidFill>
                <a:latin typeface="Arial Unicode MS" pitchFamily="34" charset="-128"/>
                <a:ea typeface="Arial Unicode MS" pitchFamily="34" charset="-128"/>
                <a:cs typeface="DecoType Naskh" pitchFamily="2" charset="-78"/>
              </a:rPr>
              <a:t>ممارسته لها، </a:t>
            </a:r>
            <a:r>
              <a:rPr lang="ar-SA" sz="3600" b="1" dirty="0" smtClean="0">
                <a:solidFill>
                  <a:schemeClr val="dk1"/>
                </a:solidFill>
                <a:latin typeface="Arial Unicode MS" pitchFamily="34" charset="-128"/>
                <a:ea typeface="Arial Unicode MS" pitchFamily="34" charset="-128"/>
                <a:cs typeface="DecoType Naskh" pitchFamily="2" charset="-78"/>
              </a:rPr>
              <a:t>والمدى </a:t>
            </a:r>
            <a:r>
              <a:rPr lang="ar-SA" sz="3600" b="1" dirty="0">
                <a:solidFill>
                  <a:schemeClr val="dk1"/>
                </a:solidFill>
                <a:latin typeface="Arial Unicode MS" pitchFamily="34" charset="-128"/>
                <a:ea typeface="Arial Unicode MS" pitchFamily="34" charset="-128"/>
                <a:cs typeface="DecoType Naskh" pitchFamily="2" charset="-78"/>
              </a:rPr>
              <a:t>الزمني الذي يستنفذه في ذلك.</a:t>
            </a:r>
          </a:p>
          <a:p>
            <a:pPr algn="just" rtl="1"/>
            <a:endParaRPr lang="en-US" sz="2800" dirty="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النفسية: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تقوم الأسرة بتنمية الطفل نمواً نفسياً سليماً، وتعمل على الإرتقاء بصحته النفسية، و إشباع حاجاته و دوافعه الأساسية.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تزود الأسرة الطفل بالحب والحنان، وتعمل على حمايته </a:t>
            </a:r>
            <a:r>
              <a:rPr lang="ar-SA" sz="3600" b="1" dirty="0" smtClean="0">
                <a:solidFill>
                  <a:schemeClr val="dk1"/>
                </a:solidFill>
                <a:latin typeface="Arial Unicode MS" pitchFamily="34" charset="-128"/>
                <a:ea typeface="Arial Unicode MS" pitchFamily="34" charset="-128"/>
                <a:cs typeface="DecoType Naskh" pitchFamily="2" charset="-78"/>
              </a:rPr>
              <a:t>وإشعاره </a:t>
            </a:r>
            <a:r>
              <a:rPr lang="ar-SA" sz="3600" b="1" dirty="0">
                <a:solidFill>
                  <a:schemeClr val="dk1"/>
                </a:solidFill>
                <a:latin typeface="Arial Unicode MS" pitchFamily="34" charset="-128"/>
                <a:ea typeface="Arial Unicode MS" pitchFamily="34" charset="-128"/>
                <a:cs typeface="DecoType Naskh" pitchFamily="2" charset="-78"/>
              </a:rPr>
              <a:t>بالأمن </a:t>
            </a:r>
            <a:r>
              <a:rPr lang="ar-SA" sz="3600" b="1" dirty="0" smtClean="0">
                <a:solidFill>
                  <a:schemeClr val="dk1"/>
                </a:solidFill>
                <a:latin typeface="Arial Unicode MS" pitchFamily="34" charset="-128"/>
                <a:ea typeface="Arial Unicode MS" pitchFamily="34" charset="-128"/>
                <a:cs typeface="DecoType Naskh" pitchFamily="2" charset="-78"/>
              </a:rPr>
              <a:t>والأمان</a:t>
            </a:r>
            <a:r>
              <a:rPr lang="ar-SA" sz="3600" b="1" dirty="0">
                <a:solidFill>
                  <a:schemeClr val="dk1"/>
                </a:solidFill>
                <a:latin typeface="Arial Unicode MS" pitchFamily="34" charset="-128"/>
                <a:ea typeface="Arial Unicode MS" pitchFamily="34" charset="-128"/>
                <a:cs typeface="DecoType Naskh" pitchFamily="2" charset="-78"/>
              </a:rPr>
              <a:t>، وإبعاده عن المواقف التي تعرضه للأذى أو الخوف أو القلق، </a:t>
            </a:r>
            <a:r>
              <a:rPr lang="ar-SA" sz="3600" b="1" dirty="0" smtClean="0">
                <a:solidFill>
                  <a:schemeClr val="dk1"/>
                </a:solidFill>
                <a:latin typeface="Arial Unicode MS" pitchFamily="34" charset="-128"/>
                <a:ea typeface="Arial Unicode MS" pitchFamily="34" charset="-128"/>
                <a:cs typeface="DecoType Naskh" pitchFamily="2" charset="-78"/>
              </a:rPr>
              <a:t>وتساعده </a:t>
            </a:r>
            <a:r>
              <a:rPr lang="ar-SA" sz="3600" b="1" dirty="0">
                <a:solidFill>
                  <a:schemeClr val="dk1"/>
                </a:solidFill>
                <a:latin typeface="Arial Unicode MS" pitchFamily="34" charset="-128"/>
                <a:ea typeface="Arial Unicode MS" pitchFamily="34" charset="-128"/>
                <a:cs typeface="DecoType Naskh" pitchFamily="2" charset="-78"/>
              </a:rPr>
              <a:t>على التكيف مع بيئته </a:t>
            </a:r>
            <a:r>
              <a:rPr lang="ar-SA" sz="3600" b="1" dirty="0" smtClean="0">
                <a:solidFill>
                  <a:schemeClr val="dk1"/>
                </a:solidFill>
                <a:latin typeface="Arial Unicode MS" pitchFamily="34" charset="-128"/>
                <a:ea typeface="Arial Unicode MS" pitchFamily="34" charset="-128"/>
                <a:cs typeface="DecoType Naskh" pitchFamily="2" charset="-78"/>
              </a:rPr>
              <a:t>ومجتمعه </a:t>
            </a:r>
            <a:r>
              <a:rPr lang="ar-SA" sz="3600" b="1" dirty="0">
                <a:solidFill>
                  <a:schemeClr val="dk1"/>
                </a:solidFill>
                <a:latin typeface="Arial Unicode MS" pitchFamily="34" charset="-128"/>
                <a:ea typeface="Arial Unicode MS" pitchFamily="34" charset="-128"/>
                <a:cs typeface="DecoType Naskh" pitchFamily="2" charset="-78"/>
              </a:rPr>
              <a:t>على النحو المطلوب.</a:t>
            </a:r>
            <a:endParaRPr lang="en-US"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الثقافية: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6482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تقوم الأسرة بعملية التنشئة الإجتماعية، من خلال اندماج الطفل في الإطار الثقافي العام للمجتمع.</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 يتم ذلك الإندماج عن طريق إدخال التراث الثقافي في تكوينه، </a:t>
            </a:r>
            <a:r>
              <a:rPr lang="ar-SA" b="1" dirty="0" smtClean="0">
                <a:solidFill>
                  <a:schemeClr val="dk1"/>
                </a:solidFill>
                <a:latin typeface="Arial Unicode MS" pitchFamily="34" charset="-128"/>
                <a:ea typeface="Arial Unicode MS" pitchFamily="34" charset="-128"/>
                <a:cs typeface="DecoType Naskh" pitchFamily="2" charset="-78"/>
              </a:rPr>
              <a:t>وتوريثه </a:t>
            </a:r>
            <a:r>
              <a:rPr lang="ar-SA" b="1" dirty="0">
                <a:solidFill>
                  <a:schemeClr val="dk1"/>
                </a:solidFill>
                <a:latin typeface="Arial Unicode MS" pitchFamily="34" charset="-128"/>
                <a:ea typeface="Arial Unicode MS" pitchFamily="34" charset="-128"/>
                <a:cs typeface="DecoType Naskh" pitchFamily="2" charset="-78"/>
              </a:rPr>
              <a:t>إياه توريثاً متعمداً، فعن طريق الأسرة يكتسب الطفل عاداته وعقيدته</a:t>
            </a:r>
            <a:r>
              <a:rPr lang="ar-SA"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يتعرف الطفل على طرق التفكير السائدة في مجتمعه، فينشأ منذ طفولته في جو ملئ بهذه الأفكار والمعتقدات والقيم والأساليب، فتتغلغل في نفسه، وتصبح جزء من مكونات شخصيته فلا يستطيع التخلص منها.</a:t>
            </a: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أسباب إحتفاظ الأسرة بدورها الرئيسي في عملية التنشئة الإجتماعية؟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مربع نص 10"/>
          <p:cNvSpPr txBox="1"/>
          <p:nvPr/>
        </p:nvSpPr>
        <p:spPr>
          <a:xfrm>
            <a:off x="1143000" y="1447800"/>
            <a:ext cx="7620000" cy="5016758"/>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س/ </a:t>
            </a:r>
            <a:r>
              <a:rPr lang="ar-SA" sz="3200" b="1" dirty="0" smtClean="0">
                <a:solidFill>
                  <a:schemeClr val="dk1"/>
                </a:solidFill>
                <a:latin typeface="Arial Unicode MS" pitchFamily="34" charset="-128"/>
                <a:ea typeface="Arial Unicode MS" pitchFamily="34" charset="-128"/>
                <a:cs typeface="DecoType Naskh" pitchFamily="2" charset="-78"/>
              </a:rPr>
              <a:t>ما أسباب </a:t>
            </a:r>
            <a:r>
              <a:rPr lang="ar-SA" sz="3200" b="1" dirty="0">
                <a:solidFill>
                  <a:schemeClr val="dk1"/>
                </a:solidFill>
                <a:latin typeface="Arial Unicode MS" pitchFamily="34" charset="-128"/>
                <a:ea typeface="Arial Unicode MS" pitchFamily="34" charset="-128"/>
                <a:cs typeface="DecoType Naskh" pitchFamily="2" charset="-78"/>
              </a:rPr>
              <a:t>احتفاظ الأسرة بدورها الرئيس في عملية التنشئة الأجتماعيه ؟ </a:t>
            </a:r>
          </a:p>
          <a:p>
            <a:pPr algn="just" rtl="1"/>
            <a:r>
              <a:rPr lang="ar-SA" sz="3200" b="1" dirty="0">
                <a:solidFill>
                  <a:schemeClr val="dk1"/>
                </a:solidFill>
                <a:latin typeface="Arial Unicode MS" pitchFamily="34" charset="-128"/>
                <a:ea typeface="Arial Unicode MS" pitchFamily="34" charset="-128"/>
                <a:cs typeface="DecoType Naskh" pitchFamily="2" charset="-78"/>
              </a:rPr>
              <a:t> من أسباب احتفاظ الأسرة بدورها في الأسرة : </a:t>
            </a:r>
          </a:p>
          <a:p>
            <a:pPr algn="just" rtl="1"/>
            <a:r>
              <a:rPr lang="ar-SA" sz="3200" b="1" dirty="0">
                <a:solidFill>
                  <a:schemeClr val="dk1"/>
                </a:solidFill>
                <a:latin typeface="Arial Unicode MS" pitchFamily="34" charset="-128"/>
                <a:ea typeface="Arial Unicode MS" pitchFamily="34" charset="-128"/>
                <a:cs typeface="DecoType Naskh" pitchFamily="2" charset="-78"/>
              </a:rPr>
              <a:t> 1- أنها المؤسسة الأولى التي ينشأ فيها الطفل فتتعهدة بالرعاية الكاملة إلى أن يشب ، كما ترعاه في مراحل مختلفة من حياته بأشكال من الرعاية وبالتالي لها دور هام في تشكيل أفكاره وبناء شخصيته </a:t>
            </a:r>
            <a:r>
              <a:rPr lang="ar-SA" sz="3200" b="1" dirty="0" err="1" smtClean="0">
                <a:solidFill>
                  <a:schemeClr val="dk1"/>
                </a:solidFill>
                <a:latin typeface="Arial Unicode MS" pitchFamily="34" charset="-128"/>
                <a:ea typeface="Arial Unicode MS" pitchFamily="34" charset="-128"/>
                <a:cs typeface="DecoType Naskh" pitchFamily="2" charset="-78"/>
              </a:rPr>
              <a:t>وطبيعتة</a:t>
            </a:r>
            <a:r>
              <a:rPr lang="ar-SA" sz="3200" b="1" dirty="0" smtClean="0">
                <a:solidFill>
                  <a:schemeClr val="dk1"/>
                </a:solidFill>
                <a:latin typeface="Arial Unicode MS" pitchFamily="34" charset="-128"/>
                <a:ea typeface="Arial Unicode MS" pitchFamily="34" charset="-128"/>
                <a:cs typeface="DecoType Naskh" pitchFamily="2" charset="-78"/>
              </a:rPr>
              <a:t> الإجتماعية .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2- أنها المؤسسة الأولى التي تنقل للطفل الميراث الثقافي السائد في المجتمع الذي يعيش فيه </a:t>
            </a:r>
            <a:r>
              <a:rPr lang="ar-SA" sz="3200" b="1" dirty="0" smtClean="0">
                <a:solidFill>
                  <a:schemeClr val="dk1"/>
                </a:solidFill>
                <a:latin typeface="Arial Unicode MS" pitchFamily="34" charset="-128"/>
                <a:ea typeface="Arial Unicode MS" pitchFamily="34" charset="-128"/>
                <a:cs typeface="DecoType Naskh" pitchFamily="2" charset="-78"/>
              </a:rPr>
              <a:t>الطفل. </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أسباب إحتفاظ الأسرة بدورها الرئيسي في عملية التنشئة الإجتماعية؟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ربع نص 8"/>
          <p:cNvSpPr txBox="1"/>
          <p:nvPr/>
        </p:nvSpPr>
        <p:spPr>
          <a:xfrm>
            <a:off x="1059543" y="1524000"/>
            <a:ext cx="7772400" cy="4031873"/>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3- أنها المؤسسة التي يقع عليها قسط كبير من واجب التربية الخلقية والوجدانية والدينية في جميع مراحل الطفولة وفي المراحل التالية 0 </a:t>
            </a: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4- أنها المؤسسة الأولى حيث تعتبر النموذج الأمثل للجماعة الأولية التي تمتاز بالارتباط والتعاون والمحبة ولذلك يحدث التوحد بين أفرادها </a:t>
            </a:r>
            <a:r>
              <a:rPr lang="ar-SA" sz="3200" b="1" dirty="0" smtClean="0">
                <a:solidFill>
                  <a:schemeClr val="dk1"/>
                </a:solidFill>
                <a:latin typeface="Arial Unicode MS" pitchFamily="34" charset="-128"/>
                <a:ea typeface="Arial Unicode MS" pitchFamily="34" charset="-128"/>
                <a:cs typeface="DecoType Naskh" pitchFamily="2" charset="-78"/>
              </a:rPr>
              <a:t>.</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5- أنها المؤسسة التي يتعلم </a:t>
            </a:r>
            <a:r>
              <a:rPr lang="ar-SA" sz="3200" b="1" dirty="0" smtClean="0">
                <a:solidFill>
                  <a:schemeClr val="dk1"/>
                </a:solidFill>
                <a:latin typeface="Arial Unicode MS" pitchFamily="34" charset="-128"/>
                <a:ea typeface="Arial Unicode MS" pitchFamily="34" charset="-128"/>
                <a:cs typeface="DecoType Naskh" pitchFamily="2" charset="-78"/>
              </a:rPr>
              <a:t>في </a:t>
            </a:r>
            <a:r>
              <a:rPr lang="ar-SA" sz="3200" b="1" dirty="0">
                <a:solidFill>
                  <a:schemeClr val="dk1"/>
                </a:solidFill>
                <a:latin typeface="Arial Unicode MS" pitchFamily="34" charset="-128"/>
                <a:ea typeface="Arial Unicode MS" pitchFamily="34" charset="-128"/>
                <a:cs typeface="DecoType Naskh" pitchFamily="2" charset="-78"/>
              </a:rPr>
              <a:t>إطارها الأنماط السلوكية المختلفة فتحدد له الصواب </a:t>
            </a:r>
            <a:r>
              <a:rPr lang="ar-SA" sz="3200" b="1" dirty="0" smtClean="0">
                <a:solidFill>
                  <a:schemeClr val="dk1"/>
                </a:solidFill>
                <a:latin typeface="Arial Unicode MS" pitchFamily="34" charset="-128"/>
                <a:ea typeface="Arial Unicode MS" pitchFamily="34" charset="-128"/>
                <a:cs typeface="DecoType Naskh" pitchFamily="2" charset="-78"/>
              </a:rPr>
              <a:t>والخطأ </a:t>
            </a:r>
            <a:r>
              <a:rPr lang="ar-SA" sz="3200" b="1" dirty="0">
                <a:solidFill>
                  <a:schemeClr val="dk1"/>
                </a:solidFill>
                <a:latin typeface="Arial Unicode MS" pitchFamily="34" charset="-128"/>
                <a:ea typeface="Arial Unicode MS" pitchFamily="34" charset="-128"/>
                <a:cs typeface="DecoType Naskh" pitchFamily="2" charset="-78"/>
              </a:rPr>
              <a:t>وما يجوز وما </a:t>
            </a:r>
            <a:r>
              <a:rPr lang="ar-SA" sz="3200" b="1" dirty="0" smtClean="0">
                <a:solidFill>
                  <a:schemeClr val="dk1"/>
                </a:solidFill>
                <a:latin typeface="Arial Unicode MS" pitchFamily="34" charset="-128"/>
                <a:ea typeface="Arial Unicode MS" pitchFamily="34" charset="-128"/>
                <a:cs typeface="DecoType Naskh" pitchFamily="2" charset="-78"/>
              </a:rPr>
              <a:t>لا يجوز </a:t>
            </a:r>
            <a:r>
              <a:rPr lang="ar-SA" sz="3200" b="1" dirty="0">
                <a:solidFill>
                  <a:schemeClr val="dk1"/>
                </a:solidFill>
                <a:latin typeface="Arial Unicode MS" pitchFamily="34" charset="-128"/>
                <a:ea typeface="Arial Unicode MS" pitchFamily="34" charset="-128"/>
                <a:cs typeface="DecoType Naskh" pitchFamily="2" charset="-78"/>
              </a:rPr>
              <a:t>0</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algn="ctr" rtl="1" fontAlgn="auto">
              <a:spcAft>
                <a:spcPts val="0"/>
              </a:spcAft>
              <a:defRPr/>
            </a:pPr>
            <a:r>
              <a:rPr lang="ar-SA" sz="80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المؤسسات التعليمية</a:t>
            </a:r>
            <a:endParaRPr lang="en-US" sz="80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p:txBody>
          <a:bodyPr rtlCol="0">
            <a:normAutofit/>
          </a:bodyPr>
          <a:lstStyle/>
          <a:p>
            <a:pPr algn="r" rtl="1" fontAlgn="auto">
              <a:spcAft>
                <a:spcPts val="0"/>
              </a:spcAft>
              <a:buFont typeface="Arial" pitchFamily="34" charset="0"/>
              <a:buNone/>
              <a:defRPr/>
            </a:pPr>
            <a:r>
              <a:rPr lang="ar-SA" sz="5400" dirty="0" smtClean="0">
                <a:solidFill>
                  <a:schemeClr val="accent1">
                    <a:lumMod val="50000"/>
                  </a:schemeClr>
                </a:solidFill>
                <a:latin typeface="Arial Unicode MS" pitchFamily="34" charset="-128"/>
                <a:ea typeface="Arial Unicode MS" pitchFamily="34" charset="-128"/>
                <a:cs typeface="Arial Unicode MS" pitchFamily="34" charset="-128"/>
              </a:rPr>
              <a:t>ثانياً: </a:t>
            </a:r>
            <a:endParaRPr lang="en-US" sz="5400" dirty="0" smtClean="0">
              <a:solidFill>
                <a:schemeClr val="accent1">
                  <a:lumMod val="50000"/>
                </a:schemeClr>
              </a:solidFill>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68557904"/>
              </p:ext>
            </p:extLst>
          </p:nvPr>
        </p:nvGraphicFramePr>
        <p:xfrm>
          <a:off x="457200" y="1996440"/>
          <a:ext cx="8229600" cy="3261360"/>
        </p:xfrm>
        <a:graphic>
          <a:graphicData uri="http://schemas.openxmlformats.org/drawingml/2006/table">
            <a:tbl>
              <a:tblPr firstRow="1" bandRow="1">
                <a:effectLst>
                  <a:outerShdw blurRad="50800" dist="38100" dir="2700000" algn="tl" rotWithShape="0">
                    <a:prstClr val="black">
                      <a:alpha val="40000"/>
                    </a:prstClr>
                  </a:outerShdw>
                </a:effectLst>
                <a:tableStyleId>{306799F8-075E-4A3A-A7F6-7FBC6576F1A4}</a:tableStyleId>
              </a:tblPr>
              <a:tblGrid>
                <a:gridCol w="4114800"/>
                <a:gridCol w="4114800"/>
              </a:tblGrid>
              <a:tr h="370840">
                <a:tc>
                  <a:txBody>
                    <a:bodyPr/>
                    <a:lstStyle/>
                    <a:p>
                      <a:pPr algn="just" rtl="1">
                        <a:buFont typeface="Arial" charset="0"/>
                        <a:buChar char="•"/>
                      </a:pPr>
                      <a:endParaRPr lang="ar-SA" sz="3200" dirty="0" smtClean="0">
                        <a:solidFill>
                          <a:schemeClr val="tx1"/>
                        </a:solidFill>
                        <a:latin typeface="Arial Unicode MS" pitchFamily="34" charset="-128"/>
                        <a:ea typeface="Arial Unicode MS" pitchFamily="34" charset="-128"/>
                        <a:cs typeface="Arial Unicode MS" pitchFamily="34" charset="-128"/>
                      </a:endParaRPr>
                    </a:p>
                    <a:p>
                      <a:pPr algn="just" rtl="1" fontAlgn="base">
                        <a:spcBef>
                          <a:spcPct val="0"/>
                        </a:spcBef>
                        <a:spcAft>
                          <a:spcPct val="0"/>
                        </a:spcAft>
                        <a:buFont typeface="Arial" charset="0"/>
                        <a:buChar char="•"/>
                      </a:pPr>
                      <a:r>
                        <a:rPr lang="ar-SA" sz="3600" b="1" kern="1200" dirty="0" smtClean="0">
                          <a:solidFill>
                            <a:schemeClr val="dk1"/>
                          </a:solidFill>
                          <a:latin typeface="Arial Unicode MS" pitchFamily="34" charset="-128"/>
                          <a:ea typeface="Arial Unicode MS" pitchFamily="34" charset="-128"/>
                          <a:cs typeface="DecoType Naskh" pitchFamily="2" charset="-78"/>
                        </a:rPr>
                        <a:t>المدرسة</a:t>
                      </a:r>
                    </a:p>
                    <a:p>
                      <a:pPr algn="just" rtl="1" fontAlgn="base">
                        <a:spcBef>
                          <a:spcPct val="0"/>
                        </a:spcBef>
                        <a:spcAft>
                          <a:spcPct val="0"/>
                        </a:spcAft>
                        <a:buFont typeface="Arial" charset="0"/>
                        <a:buChar char="•"/>
                      </a:pPr>
                      <a:endParaRPr lang="ar-SA" sz="3600" b="1" kern="1200" dirty="0" smtClean="0">
                        <a:solidFill>
                          <a:schemeClr val="dk1"/>
                        </a:solidFill>
                        <a:latin typeface="Arial Unicode MS" pitchFamily="34" charset="-128"/>
                        <a:ea typeface="Arial Unicode MS" pitchFamily="34" charset="-128"/>
                        <a:cs typeface="DecoType Naskh" pitchFamily="2" charset="-78"/>
                      </a:endParaRPr>
                    </a:p>
                    <a:p>
                      <a:pPr algn="just" rtl="1" fontAlgn="base">
                        <a:spcBef>
                          <a:spcPct val="0"/>
                        </a:spcBef>
                        <a:spcAft>
                          <a:spcPct val="0"/>
                        </a:spcAft>
                        <a:buFont typeface="Arial" charset="0"/>
                        <a:buChar char="•"/>
                      </a:pPr>
                      <a:r>
                        <a:rPr lang="ar-SA" sz="3600" b="1" kern="1200" dirty="0" smtClean="0">
                          <a:solidFill>
                            <a:schemeClr val="dk1"/>
                          </a:solidFill>
                          <a:latin typeface="Arial Unicode MS" pitchFamily="34" charset="-128"/>
                          <a:ea typeface="Arial Unicode MS" pitchFamily="34" charset="-128"/>
                          <a:cs typeface="DecoType Naskh" pitchFamily="2" charset="-78"/>
                        </a:rPr>
                        <a:t>دور المدرسة في عملية التنشئة الإجتماعية</a:t>
                      </a:r>
                    </a:p>
                    <a:p>
                      <a:pPr algn="just" rtl="1">
                        <a:buFont typeface="Arial" charset="0"/>
                        <a:buChar char="•"/>
                      </a:pPr>
                      <a:endParaRPr lang="en-US" sz="3200" dirty="0">
                        <a:solidFill>
                          <a:schemeClr val="tx1"/>
                        </a:solidFill>
                        <a:latin typeface="Arial Unicode MS" pitchFamily="34" charset="-128"/>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rtl="1">
                        <a:buFont typeface="Arial" charset="0"/>
                        <a:buChar char="•"/>
                      </a:pPr>
                      <a:endParaRPr lang="ar-SA" sz="3200" dirty="0" smtClean="0">
                        <a:solidFill>
                          <a:schemeClr val="tx1"/>
                        </a:solidFill>
                        <a:latin typeface="Arial Unicode MS" pitchFamily="34" charset="-128"/>
                        <a:ea typeface="Arial Unicode MS" pitchFamily="34" charset="-128"/>
                        <a:cs typeface="Arial Unicode MS" pitchFamily="34" charset="-128"/>
                      </a:endParaRPr>
                    </a:p>
                    <a:p>
                      <a:pPr algn="just" rtl="1" fontAlgn="base">
                        <a:spcBef>
                          <a:spcPct val="0"/>
                        </a:spcBef>
                        <a:spcAft>
                          <a:spcPct val="0"/>
                        </a:spcAft>
                        <a:buFont typeface="Arial" charset="0"/>
                        <a:buChar char="•"/>
                      </a:pPr>
                      <a:r>
                        <a:rPr lang="ar-SA" sz="4400" b="1" kern="1200" dirty="0" smtClean="0">
                          <a:solidFill>
                            <a:schemeClr val="dk1"/>
                          </a:solidFill>
                          <a:latin typeface="Arial Unicode MS" pitchFamily="34" charset="-128"/>
                          <a:ea typeface="Arial Unicode MS" pitchFamily="34" charset="-128"/>
                          <a:cs typeface="DecoType Naskh" pitchFamily="2" charset="-78"/>
                        </a:rPr>
                        <a:t>رياض الأطفال</a:t>
                      </a:r>
                    </a:p>
                    <a:p>
                      <a:pPr algn="just" rtl="1" fontAlgn="base">
                        <a:spcBef>
                          <a:spcPct val="0"/>
                        </a:spcBef>
                        <a:spcAft>
                          <a:spcPct val="0"/>
                        </a:spcAft>
                        <a:buFont typeface="Arial" charset="0"/>
                        <a:buChar char="•"/>
                      </a:pPr>
                      <a:endParaRPr lang="ar-SA" sz="4400" b="1" kern="1200" dirty="0" smtClean="0">
                        <a:solidFill>
                          <a:schemeClr val="dk1"/>
                        </a:solidFill>
                        <a:latin typeface="Arial Unicode MS" pitchFamily="34" charset="-128"/>
                        <a:ea typeface="Arial Unicode MS" pitchFamily="34" charset="-128"/>
                        <a:cs typeface="DecoType Naskh" pitchFamily="2" charset="-78"/>
                      </a:endParaRPr>
                    </a:p>
                    <a:p>
                      <a:pPr algn="just" rtl="1" fontAlgn="base">
                        <a:spcBef>
                          <a:spcPct val="0"/>
                        </a:spcBef>
                        <a:spcAft>
                          <a:spcPct val="0"/>
                        </a:spcAft>
                        <a:buFont typeface="Arial" charset="0"/>
                        <a:buChar char="•"/>
                      </a:pPr>
                      <a:r>
                        <a:rPr lang="ar-SA" sz="4400" b="1" kern="1200" dirty="0" smtClean="0">
                          <a:solidFill>
                            <a:schemeClr val="dk1"/>
                          </a:solidFill>
                          <a:latin typeface="Arial Unicode MS" pitchFamily="34" charset="-128"/>
                          <a:ea typeface="Arial Unicode MS" pitchFamily="34" charset="-128"/>
                          <a:cs typeface="DecoType Naskh" pitchFamily="2" charset="-78"/>
                        </a:rPr>
                        <a:t>دور رياض الأطفال</a:t>
                      </a:r>
                      <a:endParaRPr lang="en-US" sz="4400" b="1" kern="1200" dirty="0">
                        <a:solidFill>
                          <a:schemeClr val="dk1"/>
                        </a:solidFill>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0" y="1752600"/>
            <a:ext cx="3352800" cy="1362075"/>
          </a:xfrm>
        </p:spPr>
        <p:txBody>
          <a:bodyPr/>
          <a:lstStyle/>
          <a:p>
            <a:pPr algn="r" rtl="1"/>
            <a:r>
              <a:rPr lang="ar-SA"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أ</a:t>
            </a:r>
            <a:r>
              <a:rPr lang="ar-SA" sz="6000" i="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رياض الأطفال</a:t>
            </a:r>
            <a:endParaRPr lang="en-US" sz="6000" i="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2050" name="Picture 2"/>
          <p:cNvPicPr>
            <a:picLocks noChangeAspect="1" noChangeArrowheads="1"/>
          </p:cNvPicPr>
          <p:nvPr/>
        </p:nvPicPr>
        <p:blipFill>
          <a:blip r:embed="rId2" cstate="print"/>
          <a:srcRect/>
          <a:stretch>
            <a:fillRect/>
          </a:stretch>
        </p:blipFill>
        <p:spPr bwMode="auto">
          <a:xfrm>
            <a:off x="1262151" y="228600"/>
            <a:ext cx="3767049" cy="2819400"/>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3" cstate="print"/>
          <a:srcRect/>
          <a:stretch>
            <a:fillRect/>
          </a:stretch>
        </p:blipFill>
        <p:spPr bwMode="auto">
          <a:xfrm>
            <a:off x="1295400" y="3276600"/>
            <a:ext cx="3810000" cy="24765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فرق بين رياض الأطفال و دور الحضانة؟</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447800"/>
            <a:ext cx="7848600" cy="5105400"/>
          </a:xfrm>
          <a:solidFill>
            <a:schemeClr val="tx2">
              <a:lumMod val="40000"/>
              <a:lumOff val="60000"/>
            </a:schemeClr>
          </a:soli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يخلط الكثير بين دور الحضانة </a:t>
            </a:r>
            <a:r>
              <a:rPr lang="ar-SA" sz="3600" b="1" dirty="0" smtClean="0">
                <a:solidFill>
                  <a:schemeClr val="dk1"/>
                </a:solidFill>
                <a:latin typeface="Arial Unicode MS" pitchFamily="34" charset="-128"/>
                <a:ea typeface="Arial Unicode MS" pitchFamily="34" charset="-128"/>
                <a:cs typeface="DecoType Naskh" pitchFamily="2" charset="-78"/>
              </a:rPr>
              <a:t>ودور </a:t>
            </a:r>
            <a:r>
              <a:rPr lang="ar-SA" sz="3600" b="1" dirty="0">
                <a:solidFill>
                  <a:schemeClr val="dk1"/>
                </a:solidFill>
                <a:latin typeface="Arial Unicode MS" pitchFamily="34" charset="-128"/>
                <a:ea typeface="Arial Unicode MS" pitchFamily="34" charset="-128"/>
                <a:cs typeface="DecoType Naskh" pitchFamily="2" charset="-78"/>
              </a:rPr>
              <a:t>رياض الأطفال </a:t>
            </a:r>
            <a:r>
              <a:rPr lang="ar-SA" sz="3600" b="1" dirty="0" smtClean="0">
                <a:solidFill>
                  <a:schemeClr val="dk1"/>
                </a:solidFill>
                <a:latin typeface="Arial Unicode MS" pitchFamily="34" charset="-128"/>
                <a:ea typeface="Arial Unicode MS" pitchFamily="34" charset="-128"/>
                <a:cs typeface="DecoType Naskh" pitchFamily="2" charset="-78"/>
              </a:rPr>
              <a:t>ويطلقون </a:t>
            </a:r>
            <a:r>
              <a:rPr lang="ar-SA" sz="3600" b="1" dirty="0">
                <a:solidFill>
                  <a:schemeClr val="dk1"/>
                </a:solidFill>
                <a:latin typeface="Arial Unicode MS" pitchFamily="34" charset="-128"/>
                <a:ea typeface="Arial Unicode MS" pitchFamily="34" charset="-128"/>
                <a:cs typeface="DecoType Naskh" pitchFamily="2" charset="-78"/>
              </a:rPr>
              <a:t>عليها  </a:t>
            </a:r>
            <a:r>
              <a:rPr lang="ar-SA" sz="3600" b="1" dirty="0" smtClean="0">
                <a:solidFill>
                  <a:schemeClr val="dk1"/>
                </a:solidFill>
                <a:latin typeface="Arial Unicode MS" pitchFamily="34" charset="-128"/>
                <a:ea typeface="Arial Unicode MS" pitchFamily="34" charset="-128"/>
                <a:cs typeface="DecoType Naskh" pitchFamily="2" charset="-78"/>
              </a:rPr>
              <a:t>جمعياً دور </a:t>
            </a:r>
            <a:r>
              <a:rPr lang="ar-SA" sz="3600" b="1" dirty="0">
                <a:solidFill>
                  <a:schemeClr val="dk1"/>
                </a:solidFill>
                <a:latin typeface="Arial Unicode MS" pitchFamily="34" charset="-128"/>
                <a:ea typeface="Arial Unicode MS" pitchFamily="34" charset="-128"/>
                <a:cs typeface="DecoType Naskh" pitchFamily="2" charset="-78"/>
              </a:rPr>
              <a:t>الحضانة.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يطلق البعض على الجزء الخاص بالأطفال من سن 3-6 سنوات </a:t>
            </a:r>
            <a:r>
              <a:rPr lang="ar-SA" sz="3600" b="1" dirty="0" smtClean="0">
                <a:solidFill>
                  <a:schemeClr val="dk1"/>
                </a:solidFill>
                <a:latin typeface="Arial Unicode MS" pitchFamily="34" charset="-128"/>
                <a:ea typeface="Arial Unicode MS" pitchFamily="34" charset="-128"/>
                <a:cs typeface="DecoType Naskh" pitchFamily="2" charset="-78"/>
              </a:rPr>
              <a:t>(بالحضانة</a:t>
            </a:r>
            <a:r>
              <a:rPr lang="ar-SA" sz="3600" b="1" dirty="0">
                <a:solidFill>
                  <a:schemeClr val="dk1"/>
                </a:solidFill>
                <a:latin typeface="Arial Unicode MS" pitchFamily="34" charset="-128"/>
                <a:ea typeface="Arial Unicode MS" pitchFamily="34" charset="-128"/>
                <a:cs typeface="DecoType Naskh" pitchFamily="2" charset="-78"/>
              </a:rPr>
              <a:t>) بإعتبارها مؤسسة تعليمية.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يطلق على المرحلة ما بعد سن الثالثة </a:t>
            </a:r>
            <a:r>
              <a:rPr lang="ar-SA" sz="3600" b="1" dirty="0" smtClean="0">
                <a:solidFill>
                  <a:schemeClr val="dk1"/>
                </a:solidFill>
                <a:latin typeface="Arial Unicode MS" pitchFamily="34" charset="-128"/>
                <a:ea typeface="Arial Unicode MS" pitchFamily="34" charset="-128"/>
                <a:cs typeface="DecoType Naskh" pitchFamily="2" charset="-78"/>
              </a:rPr>
              <a:t>وقبل </a:t>
            </a:r>
            <a:r>
              <a:rPr lang="ar-SA" sz="3600" b="1" dirty="0">
                <a:solidFill>
                  <a:schemeClr val="dk1"/>
                </a:solidFill>
                <a:latin typeface="Arial Unicode MS" pitchFamily="34" charset="-128"/>
                <a:ea typeface="Arial Unicode MS" pitchFamily="34" charset="-128"/>
                <a:cs typeface="DecoType Naskh" pitchFamily="2" charset="-78"/>
              </a:rPr>
              <a:t>دخول المدرسة الإبتدائية بروضة الأطفال.</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t>
            </a:r>
            <a:r>
              <a:rPr lang="ar-SA" sz="3200" b="1" i="1" u="sng" dirty="0" smtClean="0">
                <a:solidFill>
                  <a:srgbClr val="FF0000"/>
                </a:solidFill>
                <a:latin typeface="Arial Unicode MS" pitchFamily="34" charset="-128"/>
                <a:ea typeface="Arial Unicode MS" pitchFamily="34" charset="-128"/>
                <a:cs typeface="Arial Unicode MS" pitchFamily="34" charset="-128"/>
              </a:rPr>
              <a:t> ما دور رياض الأطفال في تنشئة الطفل إجتماعياً؟</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4478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لرياض الأطفال دور بارز في تشكيل </a:t>
            </a:r>
            <a:r>
              <a:rPr lang="ar-SA" sz="3600" b="1" dirty="0" smtClean="0">
                <a:solidFill>
                  <a:schemeClr val="dk1"/>
                </a:solidFill>
                <a:latin typeface="Arial Unicode MS" pitchFamily="34" charset="-128"/>
                <a:ea typeface="Arial Unicode MS" pitchFamily="34" charset="-128"/>
                <a:cs typeface="DecoType Naskh" pitchFamily="2" charset="-78"/>
              </a:rPr>
              <a:t>وصقل </a:t>
            </a:r>
            <a:r>
              <a:rPr lang="ar-SA" sz="3600" b="1" dirty="0">
                <a:solidFill>
                  <a:schemeClr val="dk1"/>
                </a:solidFill>
                <a:latin typeface="Arial Unicode MS" pitchFamily="34" charset="-128"/>
                <a:ea typeface="Arial Unicode MS" pitchFamily="34" charset="-128"/>
                <a:cs typeface="DecoType Naskh" pitchFamily="2" charset="-78"/>
              </a:rPr>
              <a:t>شخصية الطفل، لا تقل أهميتها عن دور الأسرة ويتضح ذلك الدور من خلال:</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تسعى إلى تحقيق النمو المتكامل للطفل، ولذا يجب أن يشمل هدفها تهيئة الطفل </a:t>
            </a:r>
            <a:r>
              <a:rPr lang="ar-SA" sz="3600" b="1" dirty="0" smtClean="0">
                <a:solidFill>
                  <a:schemeClr val="dk1"/>
                </a:solidFill>
                <a:latin typeface="Arial Unicode MS" pitchFamily="34" charset="-128"/>
                <a:ea typeface="Arial Unicode MS" pitchFamily="34" charset="-128"/>
                <a:cs typeface="DecoType Naskh" pitchFamily="2" charset="-78"/>
              </a:rPr>
              <a:t>وإعداده </a:t>
            </a:r>
            <a:r>
              <a:rPr lang="ar-SA" sz="3600" b="1" dirty="0">
                <a:solidFill>
                  <a:schemeClr val="dk1"/>
                </a:solidFill>
                <a:latin typeface="Arial Unicode MS" pitchFamily="34" charset="-128"/>
                <a:ea typeface="Arial Unicode MS" pitchFamily="34" charset="-128"/>
                <a:cs typeface="DecoType Naskh" pitchFamily="2" charset="-78"/>
              </a:rPr>
              <a:t>إعداداً سوياً للمراحل العمرية التالية.</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تعمل على توجيه </a:t>
            </a:r>
            <a:r>
              <a:rPr lang="ar-SA" sz="3600" b="1" dirty="0" smtClean="0">
                <a:solidFill>
                  <a:schemeClr val="dk1"/>
                </a:solidFill>
                <a:latin typeface="Arial Unicode MS" pitchFamily="34" charset="-128"/>
                <a:ea typeface="Arial Unicode MS" pitchFamily="34" charset="-128"/>
                <a:cs typeface="DecoType Naskh" pitchFamily="2" charset="-78"/>
              </a:rPr>
              <a:t>وإكساب </a:t>
            </a:r>
            <a:r>
              <a:rPr lang="ar-SA" sz="3600" b="1" dirty="0">
                <a:solidFill>
                  <a:schemeClr val="dk1"/>
                </a:solidFill>
                <a:latin typeface="Arial Unicode MS" pitchFamily="34" charset="-128"/>
                <a:ea typeface="Arial Unicode MS" pitchFamily="34" charset="-128"/>
                <a:cs typeface="DecoType Naskh" pitchFamily="2" charset="-78"/>
              </a:rPr>
              <a:t>الطفل العادات السلوكية التي تتفق مع قيم وعادات </a:t>
            </a:r>
            <a:r>
              <a:rPr lang="ar-SA" sz="3600" b="1" dirty="0" smtClean="0">
                <a:solidFill>
                  <a:schemeClr val="dk1"/>
                </a:solidFill>
                <a:latin typeface="Arial Unicode MS" pitchFamily="34" charset="-128"/>
                <a:ea typeface="Arial Unicode MS" pitchFamily="34" charset="-128"/>
                <a:cs typeface="DecoType Naskh" pitchFamily="2" charset="-78"/>
              </a:rPr>
              <a:t>وتقاليد </a:t>
            </a:r>
            <a:r>
              <a:rPr lang="ar-SA" sz="3600" b="1" dirty="0">
                <a:solidFill>
                  <a:schemeClr val="dk1"/>
                </a:solidFill>
                <a:latin typeface="Arial Unicode MS" pitchFamily="34" charset="-128"/>
                <a:ea typeface="Arial Unicode MS" pitchFamily="34" charset="-128"/>
                <a:cs typeface="DecoType Naskh" pitchFamily="2" charset="-78"/>
              </a:rPr>
              <a:t>المجتمع الذي ينتمون إليه .. والعمل على تنميتها بما يتفق وحاجات المجتمع الذي يسعى إلى التقدم.</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0960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تعمل على إشباع حاجات الطفل </a:t>
            </a:r>
            <a:r>
              <a:rPr lang="ar-SA" sz="3600" b="1" dirty="0" smtClean="0">
                <a:solidFill>
                  <a:schemeClr val="dk1"/>
                </a:solidFill>
                <a:latin typeface="Arial Unicode MS" pitchFamily="34" charset="-128"/>
                <a:ea typeface="Arial Unicode MS" pitchFamily="34" charset="-128"/>
                <a:cs typeface="DecoType Naskh" pitchFamily="2" charset="-78"/>
              </a:rPr>
              <a:t>وميوله </a:t>
            </a:r>
            <a:r>
              <a:rPr lang="ar-SA" sz="3600" b="1" dirty="0">
                <a:solidFill>
                  <a:schemeClr val="dk1"/>
                </a:solidFill>
                <a:latin typeface="Arial Unicode MS" pitchFamily="34" charset="-128"/>
                <a:ea typeface="Arial Unicode MS" pitchFamily="34" charset="-128"/>
                <a:cs typeface="DecoType Naskh" pitchFamily="2" charset="-78"/>
              </a:rPr>
              <a:t>إذا كانت ميول الطفل تتعارض مع ميول الآباء و الأمهات داخل الأسرة.</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تساعد رياض الأطفال على إيجاد جو متناسق </a:t>
            </a:r>
            <a:r>
              <a:rPr lang="ar-SA" sz="3600" b="1" dirty="0" smtClean="0">
                <a:solidFill>
                  <a:schemeClr val="dk1"/>
                </a:solidFill>
                <a:latin typeface="Arial Unicode MS" pitchFamily="34" charset="-128"/>
                <a:ea typeface="Arial Unicode MS" pitchFamily="34" charset="-128"/>
                <a:cs typeface="DecoType Naskh" pitchFamily="2" charset="-78"/>
              </a:rPr>
              <a:t>ومتوافق </a:t>
            </a:r>
            <a:r>
              <a:rPr lang="ar-SA" sz="3600" b="1" dirty="0">
                <a:solidFill>
                  <a:schemeClr val="dk1"/>
                </a:solidFill>
                <a:latin typeface="Arial Unicode MS" pitchFamily="34" charset="-128"/>
                <a:ea typeface="Arial Unicode MS" pitchFamily="34" charset="-128"/>
                <a:cs typeface="DecoType Naskh" pitchFamily="2" charset="-78"/>
              </a:rPr>
              <a:t>بين جماعة الأطفال وتنمية احتياجاتهم وعاداتهم السلوكية </a:t>
            </a:r>
            <a:r>
              <a:rPr lang="ar-SA" sz="3600" b="1" dirty="0" smtClean="0">
                <a:solidFill>
                  <a:schemeClr val="dk1"/>
                </a:solidFill>
                <a:latin typeface="Arial Unicode MS" pitchFamily="34" charset="-128"/>
                <a:ea typeface="Arial Unicode MS" pitchFamily="34" charset="-128"/>
                <a:cs typeface="DecoType Naskh" pitchFamily="2" charset="-78"/>
              </a:rPr>
              <a:t>وتوجيههم </a:t>
            </a:r>
            <a:r>
              <a:rPr lang="ar-SA" sz="3600" b="1" dirty="0">
                <a:solidFill>
                  <a:schemeClr val="dk1"/>
                </a:solidFill>
                <a:latin typeface="Arial Unicode MS" pitchFamily="34" charset="-128"/>
                <a:ea typeface="Arial Unicode MS" pitchFamily="34" charset="-128"/>
                <a:cs typeface="DecoType Naskh" pitchFamily="2" charset="-78"/>
              </a:rPr>
              <a:t>إلى نواحي السلوك السوية التي تتفق مع قيم وعادات </a:t>
            </a:r>
            <a:r>
              <a:rPr lang="ar-SA" sz="3600" b="1" dirty="0" smtClean="0">
                <a:solidFill>
                  <a:schemeClr val="dk1"/>
                </a:solidFill>
                <a:latin typeface="Arial Unicode MS" pitchFamily="34" charset="-128"/>
                <a:ea typeface="Arial Unicode MS" pitchFamily="34" charset="-128"/>
                <a:cs typeface="DecoType Naskh" pitchFamily="2" charset="-78"/>
              </a:rPr>
              <a:t>وتقاليد </a:t>
            </a:r>
            <a:r>
              <a:rPr lang="ar-SA" sz="3600" b="1" dirty="0">
                <a:solidFill>
                  <a:schemeClr val="dk1"/>
                </a:solidFill>
                <a:latin typeface="Arial Unicode MS" pitchFamily="34" charset="-128"/>
                <a:ea typeface="Arial Unicode MS" pitchFamily="34" charset="-128"/>
                <a:cs typeface="DecoType Naskh" pitchFamily="2" charset="-78"/>
              </a:rPr>
              <a:t>المجتمع السائدة في هذا </a:t>
            </a:r>
            <a:r>
              <a:rPr lang="ar-SA" sz="3600" b="1" dirty="0" smtClean="0">
                <a:solidFill>
                  <a:schemeClr val="dk1"/>
                </a:solidFill>
                <a:latin typeface="Arial Unicode MS" pitchFamily="34" charset="-128"/>
                <a:ea typeface="Arial Unicode MS" pitchFamily="34" charset="-128"/>
                <a:cs typeface="DecoType Naskh" pitchFamily="2" charset="-78"/>
              </a:rPr>
              <a:t>السن.</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smtClean="0">
                <a:solidFill>
                  <a:schemeClr val="dk1"/>
                </a:solidFill>
                <a:latin typeface="Arial Unicode MS" pitchFamily="34" charset="-128"/>
                <a:ea typeface="Arial Unicode MS" pitchFamily="34" charset="-128"/>
                <a:cs typeface="DecoType Naskh" pitchFamily="2" charset="-78"/>
              </a:rPr>
              <a:t>تطوير </a:t>
            </a:r>
            <a:r>
              <a:rPr lang="ar-SA" sz="3600" b="1" dirty="0">
                <a:solidFill>
                  <a:schemeClr val="dk1"/>
                </a:solidFill>
                <a:latin typeface="Arial Unicode MS" pitchFamily="34" charset="-128"/>
                <a:ea typeface="Arial Unicode MS" pitchFamily="34" charset="-128"/>
                <a:cs typeface="DecoType Naskh" pitchFamily="2" charset="-78"/>
              </a:rPr>
              <a:t>قدرة الطفل  على الحكم الأخلاقي، وذلك من خلال تطوير قدرته على التميز بين الخير والشر </a:t>
            </a:r>
            <a:r>
              <a:rPr lang="ar-SA" sz="3600" b="1" dirty="0" smtClean="0">
                <a:solidFill>
                  <a:schemeClr val="dk1"/>
                </a:solidFill>
                <a:latin typeface="Arial Unicode MS" pitchFamily="34" charset="-128"/>
                <a:ea typeface="Arial Unicode MS" pitchFamily="34" charset="-128"/>
                <a:cs typeface="DecoType Naskh" pitchFamily="2" charset="-78"/>
              </a:rPr>
              <a:t>والحسن </a:t>
            </a:r>
            <a:r>
              <a:rPr lang="ar-SA" sz="3600" b="1" dirty="0">
                <a:solidFill>
                  <a:schemeClr val="dk1"/>
                </a:solidFill>
                <a:latin typeface="Arial Unicode MS" pitchFamily="34" charset="-128"/>
                <a:ea typeface="Arial Unicode MS" pitchFamily="34" charset="-128"/>
                <a:cs typeface="DecoType Naskh" pitchFamily="2" charset="-78"/>
              </a:rPr>
              <a:t>والقبيح والمفيد والضار.</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مالأسباب التي تجعل أسلوب التنشئة الإجتماعية فعالاً داخل رياض الأطفال؟</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أهمية تربوية في إعداد وتأهيل المربيات لدور الحضانة و رياض الأطفال، وذلك لأن زيادة نمو </a:t>
            </a:r>
            <a:r>
              <a:rPr lang="ar-SA" sz="3600" b="1" dirty="0" smtClean="0">
                <a:solidFill>
                  <a:schemeClr val="dk1"/>
                </a:solidFill>
                <a:latin typeface="Arial Unicode MS" pitchFamily="34" charset="-128"/>
                <a:ea typeface="Arial Unicode MS" pitchFamily="34" charset="-128"/>
                <a:cs typeface="DecoType Naskh" pitchFamily="2" charset="-78"/>
              </a:rPr>
              <a:t>واستعدادات </a:t>
            </a:r>
            <a:r>
              <a:rPr lang="ar-SA" sz="3600" b="1" dirty="0">
                <a:solidFill>
                  <a:schemeClr val="dk1"/>
                </a:solidFill>
                <a:latin typeface="Arial Unicode MS" pitchFamily="34" charset="-128"/>
                <a:ea typeface="Arial Unicode MS" pitchFamily="34" charset="-128"/>
                <a:cs typeface="DecoType Naskh" pitchFamily="2" charset="-78"/>
              </a:rPr>
              <a:t>الطفل الفطرية يستدعي توفر المعرفة الكافية لخواص ومظاهر كل مرحلة من مراحل نمو الطفل للقائمين على تربيته وتنشئته و رعايته.</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أهمية في إيجاد الصلات الوطيدة بين رياض الأطفال وبين الآباء والأمهات، وذلك لضمان عدم التعارض بين أهداف وأسلوب ومنهج العمل المشترك في كل منهما</a:t>
            </a:r>
            <a:r>
              <a:rPr lang="ar-SA" sz="3600" b="1" dirty="0" smtClean="0">
                <a:solidFill>
                  <a:schemeClr val="dk1"/>
                </a:solidFill>
                <a:latin typeface="Arial Unicode MS" pitchFamily="34" charset="-128"/>
                <a:ea typeface="Arial Unicode MS" pitchFamily="34" charset="-128"/>
                <a:cs typeface="DecoType Naskh" pitchFamily="2" charset="-78"/>
              </a:rPr>
              <a:t>، ولتحقيق </a:t>
            </a:r>
            <a:r>
              <a:rPr lang="ar-SA" sz="3600" b="1" dirty="0">
                <a:solidFill>
                  <a:schemeClr val="dk1"/>
                </a:solidFill>
                <a:latin typeface="Arial Unicode MS" pitchFamily="34" charset="-128"/>
                <a:ea typeface="Arial Unicode MS" pitchFamily="34" charset="-128"/>
                <a:cs typeface="DecoType Naskh" pitchFamily="2" charset="-78"/>
              </a:rPr>
              <a:t>الأهداف التربوية </a:t>
            </a:r>
            <a:r>
              <a:rPr lang="ar-SA" sz="3600" b="1" dirty="0" smtClean="0">
                <a:solidFill>
                  <a:schemeClr val="dk1"/>
                </a:solidFill>
                <a:latin typeface="Arial Unicode MS" pitchFamily="34" charset="-128"/>
                <a:ea typeface="Arial Unicode MS" pitchFamily="34" charset="-128"/>
                <a:cs typeface="DecoType Naskh" pitchFamily="2" charset="-78"/>
              </a:rPr>
              <a:t>والإجتماعية </a:t>
            </a:r>
            <a:r>
              <a:rPr lang="ar-SA" sz="3600" b="1" dirty="0">
                <a:solidFill>
                  <a:schemeClr val="dk1"/>
                </a:solidFill>
                <a:latin typeface="Arial Unicode MS" pitchFamily="34" charset="-128"/>
                <a:ea typeface="Arial Unicode MS" pitchFamily="34" charset="-128"/>
                <a:cs typeface="DecoType Naskh" pitchFamily="2" charset="-78"/>
              </a:rPr>
              <a:t>التي من أجلها أنشئت رياض الأطفال.</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533400"/>
            <a:ext cx="7848600" cy="6019800"/>
          </a:xfrm>
          <a:gradFill>
            <a:gsLst>
              <a:gs pos="0">
                <a:srgbClr val="5E9EFF"/>
              </a:gs>
              <a:gs pos="39999">
                <a:srgbClr val="85C2FF"/>
              </a:gs>
              <a:gs pos="70000">
                <a:srgbClr val="C4D6EB"/>
              </a:gs>
              <a:gs pos="100000">
                <a:srgbClr val="FFEBFA"/>
              </a:gs>
            </a:gsLst>
            <a:lin ang="5400000" scaled="0"/>
          </a:gradFill>
        </p:spPr>
        <p:txBody>
          <a:bodyPr/>
          <a:lstStyle/>
          <a:p>
            <a:pPr algn="just" rtl="1">
              <a:lnSpc>
                <a:spcPct val="150000"/>
              </a:lnSpc>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أهميته في وجود برنامج عمل محدد لرياض الأطفال يحقق أهداف العمل التربوي بها، ويساعد على نمو الطفل </a:t>
            </a:r>
            <a:r>
              <a:rPr lang="ar-SA" sz="3600" b="1" dirty="0" smtClean="0">
                <a:solidFill>
                  <a:schemeClr val="dk1"/>
                </a:solidFill>
                <a:latin typeface="Arial Unicode MS" pitchFamily="34" charset="-128"/>
                <a:ea typeface="Arial Unicode MS" pitchFamily="34" charset="-128"/>
                <a:cs typeface="DecoType Naskh" pitchFamily="2" charset="-78"/>
              </a:rPr>
              <a:t>وتنمية </a:t>
            </a:r>
            <a:r>
              <a:rPr lang="ar-SA" sz="3600" b="1" dirty="0">
                <a:solidFill>
                  <a:schemeClr val="dk1"/>
                </a:solidFill>
                <a:latin typeface="Arial Unicode MS" pitchFamily="34" charset="-128"/>
                <a:ea typeface="Arial Unicode MS" pitchFamily="34" charset="-128"/>
                <a:cs typeface="DecoType Naskh" pitchFamily="2" charset="-78"/>
              </a:rPr>
              <a:t>قدراته وتفتيح </a:t>
            </a:r>
            <a:r>
              <a:rPr lang="ar-SA" sz="3600" b="1" dirty="0" smtClean="0">
                <a:solidFill>
                  <a:schemeClr val="dk1"/>
                </a:solidFill>
                <a:latin typeface="Arial Unicode MS" pitchFamily="34" charset="-128"/>
                <a:ea typeface="Arial Unicode MS" pitchFamily="34" charset="-128"/>
                <a:cs typeface="DecoType Naskh" pitchFamily="2" charset="-78"/>
              </a:rPr>
              <a:t>استعداداته وإشباع </a:t>
            </a:r>
            <a:r>
              <a:rPr lang="ar-SA" sz="3600" b="1" dirty="0">
                <a:solidFill>
                  <a:schemeClr val="dk1"/>
                </a:solidFill>
                <a:latin typeface="Arial Unicode MS" pitchFamily="34" charset="-128"/>
                <a:ea typeface="Arial Unicode MS" pitchFamily="34" charset="-128"/>
                <a:cs typeface="DecoType Naskh" pitchFamily="2" charset="-78"/>
              </a:rPr>
              <a:t>احتياجاته </a:t>
            </a:r>
            <a:r>
              <a:rPr lang="ar-SA" sz="3600" b="1" dirty="0" smtClean="0">
                <a:solidFill>
                  <a:schemeClr val="dk1"/>
                </a:solidFill>
                <a:latin typeface="Arial Unicode MS" pitchFamily="34" charset="-128"/>
                <a:ea typeface="Arial Unicode MS" pitchFamily="34" charset="-128"/>
                <a:cs typeface="DecoType Naskh" pitchFamily="2" charset="-78"/>
              </a:rPr>
              <a:t>وتوجيه </a:t>
            </a:r>
            <a:r>
              <a:rPr lang="ar-SA" sz="3600" b="1" dirty="0">
                <a:solidFill>
                  <a:schemeClr val="dk1"/>
                </a:solidFill>
                <a:latin typeface="Arial Unicode MS" pitchFamily="34" charset="-128"/>
                <a:ea typeface="Arial Unicode MS" pitchFamily="34" charset="-128"/>
                <a:cs typeface="DecoType Naskh" pitchFamily="2" charset="-78"/>
              </a:rPr>
              <a:t>ميوله وتنميتها وذلك من خلال البرامج المحددة الموجهة لنشاط </a:t>
            </a:r>
            <a:r>
              <a:rPr lang="ar-SA" sz="3600" b="1" dirty="0" smtClean="0">
                <a:solidFill>
                  <a:schemeClr val="dk1"/>
                </a:solidFill>
                <a:latin typeface="Arial Unicode MS" pitchFamily="34" charset="-128"/>
                <a:ea typeface="Arial Unicode MS" pitchFamily="34" charset="-128"/>
                <a:cs typeface="DecoType Naskh" pitchFamily="2" charset="-78"/>
              </a:rPr>
              <a:t>رياض الاطفال </a:t>
            </a:r>
            <a:r>
              <a:rPr lang="ar-SA" sz="3600" b="1" dirty="0">
                <a:solidFill>
                  <a:schemeClr val="dk1"/>
                </a:solidFill>
                <a:latin typeface="Arial Unicode MS" pitchFamily="34" charset="-128"/>
                <a:ea typeface="Arial Unicode MS" pitchFamily="34" charset="-128"/>
                <a:cs typeface="DecoType Naskh" pitchFamily="2" charset="-78"/>
              </a:rPr>
              <a:t>والتخطيط لهذه المنشآت.</a:t>
            </a:r>
          </a:p>
          <a:p>
            <a:pPr algn="just" rtl="1">
              <a:lnSpc>
                <a:spcPct val="150000"/>
              </a:lnSpc>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عوامل ساهمت في ظهور رياض الأطفال في المجتمع الحديث؟</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1066800" y="1447800"/>
            <a:ext cx="7848600" cy="5105400"/>
          </a:xfrm>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هناك عوامل متعددة منها:</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خروج المرأة إلى ميدان التعليم والعمل وبالتالي وجود الوالدين ساعات طويلة خارج المنزل مما </a:t>
            </a:r>
            <a:r>
              <a:rPr lang="ar-SA" sz="3600" b="1" dirty="0" smtClean="0">
                <a:solidFill>
                  <a:schemeClr val="dk1"/>
                </a:solidFill>
                <a:latin typeface="Arial Unicode MS" pitchFamily="34" charset="-128"/>
                <a:ea typeface="Arial Unicode MS" pitchFamily="34" charset="-128"/>
                <a:cs typeface="DecoType Naskh" pitchFamily="2" charset="-78"/>
              </a:rPr>
              <a:t>أوجد </a:t>
            </a:r>
            <a:r>
              <a:rPr lang="ar-SA" sz="3600" b="1" dirty="0">
                <a:solidFill>
                  <a:schemeClr val="dk1"/>
                </a:solidFill>
                <a:latin typeface="Arial Unicode MS" pitchFamily="34" charset="-128"/>
                <a:ea typeface="Arial Unicode MS" pitchFamily="34" charset="-128"/>
                <a:cs typeface="DecoType Naskh" pitchFamily="2" charset="-78"/>
              </a:rPr>
              <a:t>مؤسسة بديلة تعنى برعاية الطفل وتربيته أثناء وجودهما خارج المنزل.</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صغر المساحات المخصصة للعب في الشقق السكنية، كما أن رغبة الطفل في البحث </a:t>
            </a:r>
            <a:r>
              <a:rPr lang="ar-SA" sz="3600" b="1" dirty="0" smtClean="0">
                <a:solidFill>
                  <a:schemeClr val="dk1"/>
                </a:solidFill>
                <a:latin typeface="Arial Unicode MS" pitchFamily="34" charset="-128"/>
                <a:ea typeface="Arial Unicode MS" pitchFamily="34" charset="-128"/>
                <a:cs typeface="DecoType Naskh" pitchFamily="2" charset="-78"/>
              </a:rPr>
              <a:t>والتنقيب والتجريب </a:t>
            </a:r>
            <a:r>
              <a:rPr lang="ar-SA" sz="3600" b="1" dirty="0">
                <a:solidFill>
                  <a:schemeClr val="dk1"/>
                </a:solidFill>
                <a:latin typeface="Arial Unicode MS" pitchFamily="34" charset="-128"/>
                <a:ea typeface="Arial Unicode MS" pitchFamily="34" charset="-128"/>
                <a:cs typeface="DecoType Naskh" pitchFamily="2" charset="-78"/>
              </a:rPr>
              <a:t>فيما حوله من أشياء يقيدها حرص الكبار على المحافظة على أثاث المنزل </a:t>
            </a:r>
            <a:r>
              <a:rPr lang="ar-SA" sz="3600" b="1" dirty="0" smtClean="0">
                <a:solidFill>
                  <a:schemeClr val="dk1"/>
                </a:solidFill>
                <a:latin typeface="Arial Unicode MS" pitchFamily="34" charset="-128"/>
                <a:ea typeface="Arial Unicode MS" pitchFamily="34" charset="-128"/>
                <a:cs typeface="DecoType Naskh" pitchFamily="2" charset="-78"/>
              </a:rPr>
              <a:t>وأدواته </a:t>
            </a:r>
            <a:r>
              <a:rPr lang="ar-SA" sz="3600" b="1" dirty="0">
                <a:solidFill>
                  <a:schemeClr val="dk1"/>
                </a:solidFill>
                <a:latin typeface="Arial Unicode MS" pitchFamily="34" charset="-128"/>
                <a:ea typeface="Arial Unicode MS" pitchFamily="34" charset="-128"/>
                <a:cs typeface="DecoType Naskh" pitchFamily="2" charset="-78"/>
              </a:rPr>
              <a:t>من العبث </a:t>
            </a:r>
            <a:r>
              <a:rPr lang="ar-SA" sz="3600" b="1" dirty="0" smtClean="0">
                <a:solidFill>
                  <a:schemeClr val="dk1"/>
                </a:solidFill>
                <a:latin typeface="Arial Unicode MS" pitchFamily="34" charset="-128"/>
                <a:ea typeface="Arial Unicode MS" pitchFamily="34" charset="-128"/>
                <a:cs typeface="DecoType Naskh" pitchFamily="2" charset="-78"/>
              </a:rPr>
              <a:t>بها.</a:t>
            </a:r>
            <a:endParaRPr lang="ar-SA" sz="3600" b="1" dirty="0">
              <a:solidFill>
                <a:srgbClr val="FF0000"/>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524000"/>
            <a:ext cx="7848600" cy="5105400"/>
          </a:xfrm>
        </p:spPr>
        <p:txBody>
          <a:bodyPr/>
          <a:lstStyle/>
          <a:p>
            <a:pPr algn="just" rtl="1">
              <a:lnSpc>
                <a:spcPct val="150000"/>
              </a:lnSpc>
              <a:spcBef>
                <a:spcPct val="0"/>
              </a:spcBef>
            </a:pPr>
            <a:r>
              <a:rPr lang="ar-SA" sz="4000" b="1" dirty="0">
                <a:solidFill>
                  <a:schemeClr val="dk1"/>
                </a:solidFill>
                <a:latin typeface="Arial Unicode MS" pitchFamily="34" charset="-128"/>
                <a:ea typeface="Arial Unicode MS" pitchFamily="34" charset="-128"/>
                <a:cs typeface="DecoType Naskh" pitchFamily="2" charset="-78"/>
              </a:rPr>
              <a:t>ظهور المدنية الحديثة وتعقيد الحياة في مجتمعنا الحاضر جعلت خروج الطفل بمفردة خارج المنزل مسألة خطيرة، حيث الشوارع مزدحمة </a:t>
            </a:r>
            <a:r>
              <a:rPr lang="ar-SA" sz="4000" b="1" dirty="0" smtClean="0">
                <a:solidFill>
                  <a:schemeClr val="dk1"/>
                </a:solidFill>
                <a:latin typeface="Arial Unicode MS" pitchFamily="34" charset="-128"/>
                <a:ea typeface="Arial Unicode MS" pitchFamily="34" charset="-128"/>
                <a:cs typeface="DecoType Naskh" pitchFamily="2" charset="-78"/>
              </a:rPr>
              <a:t>وعوامل </a:t>
            </a:r>
            <a:r>
              <a:rPr lang="ar-SA" sz="4000" b="1" dirty="0">
                <a:solidFill>
                  <a:schemeClr val="dk1"/>
                </a:solidFill>
                <a:latin typeface="Arial Unicode MS" pitchFamily="34" charset="-128"/>
                <a:ea typeface="Arial Unicode MS" pitchFamily="34" charset="-128"/>
                <a:cs typeface="DecoType Naskh" pitchFamily="2" charset="-78"/>
              </a:rPr>
              <a:t>الإغواء متعددة.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81600" y="1066800"/>
            <a:ext cx="3505200" cy="1362075"/>
          </a:xfrm>
        </p:spPr>
        <p:txBody>
          <a:bodyPr/>
          <a:lstStyle/>
          <a:p>
            <a:pPr algn="r" rtl="1"/>
            <a:r>
              <a:rPr lang="ar-SA" sz="4400" i="1" dirty="0" smtClean="0">
                <a:solidFill>
                  <a:srgbClr val="FF0000"/>
                </a:solidFill>
                <a:latin typeface="Arial Unicode MS" pitchFamily="34" charset="-128"/>
                <a:ea typeface="Arial Unicode MS" pitchFamily="34" charset="-128"/>
                <a:cs typeface="Arial Unicode MS" pitchFamily="34" charset="-128"/>
              </a:rPr>
              <a:t>ب. المدرسة </a:t>
            </a: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endParaRPr lang="en-US" sz="2800" dirty="0">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pic>
        <p:nvPicPr>
          <p:cNvPr id="3074" name="Picture 2"/>
          <p:cNvPicPr>
            <a:picLocks noChangeAspect="1" noChangeArrowheads="1"/>
          </p:cNvPicPr>
          <p:nvPr/>
        </p:nvPicPr>
        <p:blipFill>
          <a:blip r:embed="rId2" cstate="print"/>
          <a:srcRect r="5191"/>
          <a:stretch>
            <a:fillRect/>
          </a:stretch>
        </p:blipFill>
        <p:spPr bwMode="auto">
          <a:xfrm>
            <a:off x="1524000" y="3202486"/>
            <a:ext cx="3733800" cy="2512514"/>
          </a:xfrm>
          <a:prstGeom prst="rect">
            <a:avLst/>
          </a:prstGeom>
          <a:ln>
            <a:noFill/>
          </a:ln>
          <a:effectLst>
            <a:outerShdw blurRad="292100" dist="139700" dir="2700000" algn="tl" rotWithShape="0">
              <a:srgbClr val="333333">
                <a:alpha val="65000"/>
              </a:srgbClr>
            </a:outerShdw>
          </a:effectLst>
        </p:spPr>
      </p:pic>
      <p:pic>
        <p:nvPicPr>
          <p:cNvPr id="3075" name="Picture 3"/>
          <p:cNvPicPr>
            <a:picLocks noChangeAspect="1" noChangeArrowheads="1"/>
          </p:cNvPicPr>
          <p:nvPr/>
        </p:nvPicPr>
        <p:blipFill>
          <a:blip r:embed="rId3" cstate="print"/>
          <a:srcRect/>
          <a:stretch>
            <a:fillRect/>
          </a:stretch>
        </p:blipFill>
        <p:spPr bwMode="auto">
          <a:xfrm>
            <a:off x="1585123" y="152400"/>
            <a:ext cx="3596477" cy="28194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752600"/>
            <a:ext cx="8229600" cy="48006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المدرسة مؤسسة إجتماعية أوجدها المجتمع لتحقيق أهدافه وغاياته.</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هي مؤسسة تربوية نظامية مسؤولة عن توفير بيئة تربوية تهدف إلى تنمية شخصية الطفل المتعلم من جميع </a:t>
            </a:r>
            <a:r>
              <a:rPr lang="ar-SA" sz="3600" b="1" dirty="0" smtClean="0">
                <a:solidFill>
                  <a:schemeClr val="dk1"/>
                </a:solidFill>
                <a:latin typeface="Arial Unicode MS" pitchFamily="34" charset="-128"/>
                <a:ea typeface="Arial Unicode MS" pitchFamily="34" charset="-128"/>
                <a:cs typeface="DecoType Naskh" pitchFamily="2" charset="-78"/>
              </a:rPr>
              <a:t>جوانبها </a:t>
            </a:r>
            <a:r>
              <a:rPr lang="ar-SA" sz="3600" b="1" dirty="0">
                <a:solidFill>
                  <a:schemeClr val="dk1"/>
                </a:solidFill>
                <a:latin typeface="Arial Unicode MS" pitchFamily="34" charset="-128"/>
                <a:ea typeface="Arial Unicode MS" pitchFamily="34" charset="-128"/>
                <a:cs typeface="DecoType Naskh" pitchFamily="2" charset="-78"/>
              </a:rPr>
              <a:t>الجسدية والعقلية والنفسية والإنفعالية و الإجتماعية.</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تعد المدرسة الحلقة الأولى في التعليم النظامي المقصود وحلقة مكملة للتربية الأسرية </a:t>
            </a:r>
            <a:r>
              <a:rPr lang="ar-SA" sz="3600" b="1" dirty="0" smtClean="0">
                <a:solidFill>
                  <a:schemeClr val="dk1"/>
                </a:solidFill>
                <a:latin typeface="Arial Unicode MS" pitchFamily="34" charset="-128"/>
                <a:ea typeface="Arial Unicode MS" pitchFamily="34" charset="-128"/>
                <a:cs typeface="DecoType Naskh" pitchFamily="2" charset="-78"/>
              </a:rPr>
              <a:t>وحلقة </a:t>
            </a:r>
            <a:r>
              <a:rPr lang="ar-SA" sz="3600" b="1" dirty="0">
                <a:solidFill>
                  <a:schemeClr val="dk1"/>
                </a:solidFill>
                <a:latin typeface="Arial Unicode MS" pitchFamily="34" charset="-128"/>
                <a:ea typeface="Arial Unicode MS" pitchFamily="34" charset="-128"/>
                <a:cs typeface="DecoType Naskh" pitchFamily="2" charset="-78"/>
              </a:rPr>
              <a:t>وصل مهمة بين البيت </a:t>
            </a:r>
            <a:r>
              <a:rPr lang="ar-SA" sz="3600" b="1" dirty="0" smtClean="0">
                <a:solidFill>
                  <a:schemeClr val="dk1"/>
                </a:solidFill>
                <a:latin typeface="Arial Unicode MS" pitchFamily="34" charset="-128"/>
                <a:ea typeface="Arial Unicode MS" pitchFamily="34" charset="-128"/>
                <a:cs typeface="DecoType Naskh" pitchFamily="2" charset="-78"/>
              </a:rPr>
              <a:t>والمجتمع</a:t>
            </a:r>
            <a:r>
              <a:rPr lang="ar-SA" sz="3600"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dirty="0" smtClean="0">
                <a:solidFill>
                  <a:srgbClr val="FF0000"/>
                </a:solidFill>
                <a:latin typeface="Arial Unicode MS" pitchFamily="34" charset="-128"/>
                <a:ea typeface="Arial Unicode MS" pitchFamily="34" charset="-128"/>
                <a:cs typeface="Arial Unicode MS" pitchFamily="34" charset="-128"/>
              </a:rPr>
              <a:t> </a:t>
            </a:r>
            <a:r>
              <a:rPr lang="ar-SA" sz="3200" b="1" i="1" u="sng" dirty="0" smtClean="0">
                <a:solidFill>
                  <a:srgbClr val="FF0000"/>
                </a:solidFill>
                <a:latin typeface="Arial Unicode MS" pitchFamily="34" charset="-128"/>
                <a:ea typeface="Arial Unicode MS" pitchFamily="34" charset="-128"/>
                <a:cs typeface="Arial Unicode MS" pitchFamily="34" charset="-128"/>
              </a:rPr>
              <a:t>ما دور المدرسة قي عملية التنشئة الإجتماعية</a:t>
            </a:r>
            <a:r>
              <a:rPr lang="ar-SA" sz="3200" b="1" dirty="0" smtClean="0">
                <a:latin typeface="Arial Unicode MS" pitchFamily="34" charset="-128"/>
                <a:ea typeface="Arial Unicode MS" pitchFamily="34" charset="-128"/>
                <a:cs typeface="Arial Unicode MS" pitchFamily="34" charset="-128"/>
              </a:rPr>
              <a:t>؟</a:t>
            </a:r>
            <a:endParaRPr lang="en-US" sz="3200" b="1" dirty="0" smtClean="0">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للمدرسة دور بارز في عملية التنشئة الإجتماعية في المجتمع الحديث من خلال:</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تزويد الطفل أو التلميذ بالمعلومات </a:t>
            </a:r>
            <a:r>
              <a:rPr lang="ar-SA" sz="3600" b="1" dirty="0" smtClean="0">
                <a:solidFill>
                  <a:schemeClr val="dk1"/>
                </a:solidFill>
                <a:latin typeface="Arial Unicode MS" pitchFamily="34" charset="-128"/>
                <a:ea typeface="Arial Unicode MS" pitchFamily="34" charset="-128"/>
                <a:cs typeface="DecoType Naskh" pitchFamily="2" charset="-78"/>
              </a:rPr>
              <a:t>والمعارف والخبرات </a:t>
            </a:r>
            <a:r>
              <a:rPr lang="ar-SA" sz="3600" b="1" dirty="0">
                <a:solidFill>
                  <a:schemeClr val="dk1"/>
                </a:solidFill>
                <a:latin typeface="Arial Unicode MS" pitchFamily="34" charset="-128"/>
                <a:ea typeface="Arial Unicode MS" pitchFamily="34" charset="-128"/>
                <a:cs typeface="DecoType Naskh" pitchFamily="2" charset="-78"/>
              </a:rPr>
              <a:t>والمهارات اللازمة له، وتعليمه كيفية توظيفها في حياته العملية، </a:t>
            </a:r>
            <a:r>
              <a:rPr lang="ar-SA" sz="3600" b="1" dirty="0" smtClean="0">
                <a:solidFill>
                  <a:schemeClr val="dk1"/>
                </a:solidFill>
                <a:latin typeface="Arial Unicode MS" pitchFamily="34" charset="-128"/>
                <a:ea typeface="Arial Unicode MS" pitchFamily="34" charset="-128"/>
                <a:cs typeface="DecoType Naskh" pitchFamily="2" charset="-78"/>
              </a:rPr>
              <a:t>وكيفية </a:t>
            </a:r>
            <a:r>
              <a:rPr lang="ar-SA" sz="3600" b="1" dirty="0">
                <a:solidFill>
                  <a:schemeClr val="dk1"/>
                </a:solidFill>
                <a:latin typeface="Arial Unicode MS" pitchFamily="34" charset="-128"/>
                <a:ea typeface="Arial Unicode MS" pitchFamily="34" charset="-128"/>
                <a:cs typeface="DecoType Naskh" pitchFamily="2" charset="-78"/>
              </a:rPr>
              <a:t>استخدامها في حل مشكلاته، وتنمية نفسه وشخصيته </a:t>
            </a:r>
            <a:r>
              <a:rPr lang="ar-SA" sz="3600" b="1" dirty="0" smtClean="0">
                <a:solidFill>
                  <a:schemeClr val="dk1"/>
                </a:solidFill>
                <a:latin typeface="Arial Unicode MS" pitchFamily="34" charset="-128"/>
                <a:ea typeface="Arial Unicode MS" pitchFamily="34" charset="-128"/>
                <a:cs typeface="DecoType Naskh" pitchFamily="2" charset="-78"/>
              </a:rPr>
              <a:t>ومجتمعه</a:t>
            </a:r>
            <a:r>
              <a:rPr lang="ar-SA" sz="3600" b="1" dirty="0">
                <a:solidFill>
                  <a:schemeClr val="dk1"/>
                </a:solidFill>
                <a:latin typeface="Arial Unicode MS" pitchFamily="34" charset="-128"/>
                <a:ea typeface="Arial Unicode MS" pitchFamily="34" charset="-128"/>
                <a:cs typeface="DecoType Naskh" pitchFamily="2" charset="-78"/>
              </a:rPr>
              <a:t>،، وهذا ما يجعل للتعليم قيمة ومعنى </a:t>
            </a:r>
            <a:r>
              <a:rPr lang="ar-SA" sz="3600" b="1" dirty="0" smtClean="0">
                <a:solidFill>
                  <a:schemeClr val="dk1"/>
                </a:solidFill>
                <a:latin typeface="Arial Unicode MS" pitchFamily="34" charset="-128"/>
                <a:ea typeface="Arial Unicode MS" pitchFamily="34" charset="-128"/>
                <a:cs typeface="DecoType Naskh" pitchFamily="2" charset="-78"/>
              </a:rPr>
              <a:t>وأثراً </a:t>
            </a:r>
            <a:r>
              <a:rPr lang="ar-SA" sz="3600" b="1" dirty="0">
                <a:solidFill>
                  <a:schemeClr val="dk1"/>
                </a:solidFill>
                <a:latin typeface="Arial Unicode MS" pitchFamily="34" charset="-128"/>
                <a:ea typeface="Arial Unicode MS" pitchFamily="34" charset="-128"/>
                <a:cs typeface="DecoType Naskh" pitchFamily="2" charset="-78"/>
              </a:rPr>
              <a:t>في حياة الطفل حاضرها ومستقبلها.</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810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تهيئة الطفل تهيئة إجتماعية من خلال:</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أ. نقل ثقافة المجتمع و تبسيطها وتفسيرها إليه، بعد أن تعمل على تنقيحها وتنقية عناصرها التي يمكن تقديمها للطفل.</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ب. لا تعمل المدرسة على نقل قدر كبير من المعارف والمهارات إلى الطفل فحسب، و إنما تنقل إليه منظومة واسعة من القيم </a:t>
            </a:r>
            <a:r>
              <a:rPr lang="ar-SA" b="1" dirty="0" smtClean="0">
                <a:solidFill>
                  <a:schemeClr val="dk1"/>
                </a:solidFill>
                <a:latin typeface="Arial Unicode MS" pitchFamily="34" charset="-128"/>
                <a:ea typeface="Arial Unicode MS" pitchFamily="34" charset="-128"/>
                <a:cs typeface="DecoType Naskh" pitchFamily="2" charset="-78"/>
              </a:rPr>
              <a:t>والمعايير </a:t>
            </a:r>
            <a:r>
              <a:rPr lang="ar-SA" b="1" dirty="0">
                <a:solidFill>
                  <a:schemeClr val="dk1"/>
                </a:solidFill>
                <a:latin typeface="Arial Unicode MS" pitchFamily="34" charset="-128"/>
                <a:ea typeface="Arial Unicode MS" pitchFamily="34" charset="-128"/>
                <a:cs typeface="DecoType Naskh" pitchFamily="2" charset="-78"/>
              </a:rPr>
              <a:t>والعادات </a:t>
            </a:r>
            <a:r>
              <a:rPr lang="ar-SA" b="1" dirty="0" smtClean="0">
                <a:solidFill>
                  <a:schemeClr val="dk1"/>
                </a:solidFill>
                <a:latin typeface="Arial Unicode MS" pitchFamily="34" charset="-128"/>
                <a:ea typeface="Arial Unicode MS" pitchFamily="34" charset="-128"/>
                <a:cs typeface="DecoType Naskh" pitchFamily="2" charset="-78"/>
              </a:rPr>
              <a:t>والتقاليد</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ج. تساعد على إقامة علاقات إيجابية مع الآخرين </a:t>
            </a:r>
            <a:r>
              <a:rPr lang="ar-SA" b="1" dirty="0" smtClean="0">
                <a:solidFill>
                  <a:schemeClr val="dk1"/>
                </a:solidFill>
                <a:latin typeface="Arial Unicode MS" pitchFamily="34" charset="-128"/>
                <a:ea typeface="Arial Unicode MS" pitchFamily="34" charset="-128"/>
                <a:cs typeface="DecoType Naskh" pitchFamily="2" charset="-78"/>
              </a:rPr>
              <a:t>وتعليم </a:t>
            </a:r>
            <a:r>
              <a:rPr lang="ar-SA" b="1" dirty="0">
                <a:solidFill>
                  <a:schemeClr val="dk1"/>
                </a:solidFill>
                <a:latin typeface="Arial Unicode MS" pitchFamily="34" charset="-128"/>
                <a:ea typeface="Arial Unicode MS" pitchFamily="34" charset="-128"/>
                <a:cs typeface="DecoType Naskh" pitchFamily="2" charset="-78"/>
              </a:rPr>
              <a:t>الطفل منهج حل المشكلات </a:t>
            </a:r>
            <a:r>
              <a:rPr lang="ar-SA" b="1" dirty="0" smtClean="0">
                <a:solidFill>
                  <a:schemeClr val="dk1"/>
                </a:solidFill>
                <a:latin typeface="Arial Unicode MS" pitchFamily="34" charset="-128"/>
                <a:ea typeface="Arial Unicode MS" pitchFamily="34" charset="-128"/>
                <a:cs typeface="DecoType Naskh" pitchFamily="2" charset="-78"/>
              </a:rPr>
              <a:t>وإكسابه </a:t>
            </a:r>
            <a:r>
              <a:rPr lang="ar-SA" b="1" dirty="0">
                <a:solidFill>
                  <a:schemeClr val="dk1"/>
                </a:solidFill>
                <a:latin typeface="Arial Unicode MS" pitchFamily="34" charset="-128"/>
                <a:ea typeface="Arial Unicode MS" pitchFamily="34" charset="-128"/>
                <a:cs typeface="DecoType Naskh" pitchFamily="2" charset="-78"/>
              </a:rPr>
              <a:t>المهارات </a:t>
            </a:r>
            <a:r>
              <a:rPr lang="ar-SA" b="1" dirty="0" smtClean="0">
                <a:solidFill>
                  <a:schemeClr val="dk1"/>
                </a:solidFill>
                <a:latin typeface="Arial Unicode MS" pitchFamily="34" charset="-128"/>
                <a:ea typeface="Arial Unicode MS" pitchFamily="34" charset="-128"/>
                <a:cs typeface="DecoType Naskh" pitchFamily="2" charset="-78"/>
              </a:rPr>
              <a:t>والوسائل </a:t>
            </a:r>
            <a:r>
              <a:rPr lang="ar-SA" b="1" dirty="0">
                <a:solidFill>
                  <a:schemeClr val="dk1"/>
                </a:solidFill>
                <a:latin typeface="Arial Unicode MS" pitchFamily="34" charset="-128"/>
                <a:ea typeface="Arial Unicode MS" pitchFamily="34" charset="-128"/>
                <a:cs typeface="DecoType Naskh" pitchFamily="2" charset="-78"/>
              </a:rPr>
              <a:t>الفنية لحل المشكلات كجزء مكمل للعملية التربوية.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إعداد الطفل للمستقبل </a:t>
            </a:r>
            <a:r>
              <a:rPr lang="ar-SA" b="1" dirty="0" smtClean="0">
                <a:solidFill>
                  <a:schemeClr val="dk1"/>
                </a:solidFill>
                <a:latin typeface="Arial Unicode MS" pitchFamily="34" charset="-128"/>
                <a:ea typeface="Arial Unicode MS" pitchFamily="34" charset="-128"/>
                <a:cs typeface="DecoType Naskh" pitchFamily="2" charset="-78"/>
              </a:rPr>
              <a:t>وذلك </a:t>
            </a:r>
            <a:r>
              <a:rPr lang="ar-SA" b="1" dirty="0">
                <a:solidFill>
                  <a:schemeClr val="dk1"/>
                </a:solidFill>
                <a:latin typeface="Arial Unicode MS" pitchFamily="34" charset="-128"/>
                <a:ea typeface="Arial Unicode MS" pitchFamily="34" charset="-128"/>
                <a:cs typeface="DecoType Naskh" pitchFamily="2" charset="-78"/>
              </a:rPr>
              <a:t>من خلال قيام المدرسة بتعريف التلاميذ بالتغيرات والمستجدات الإجتماعية، </a:t>
            </a:r>
            <a:r>
              <a:rPr lang="ar-SA" b="1" dirty="0" smtClean="0">
                <a:solidFill>
                  <a:schemeClr val="dk1"/>
                </a:solidFill>
                <a:latin typeface="Arial Unicode MS" pitchFamily="34" charset="-128"/>
                <a:ea typeface="Arial Unicode MS" pitchFamily="34" charset="-128"/>
                <a:cs typeface="DecoType Naskh" pitchFamily="2" charset="-78"/>
              </a:rPr>
              <a:t>والثقافية </a:t>
            </a:r>
            <a:r>
              <a:rPr lang="ar-SA" b="1" dirty="0">
                <a:solidFill>
                  <a:schemeClr val="dk1"/>
                </a:solidFill>
                <a:latin typeface="Arial Unicode MS" pitchFamily="34" charset="-128"/>
                <a:ea typeface="Arial Unicode MS" pitchFamily="34" charset="-128"/>
                <a:cs typeface="DecoType Naskh" pitchFamily="2" charset="-78"/>
              </a:rPr>
              <a:t>والتكنولوجية، وغيرها من المتغيرات التي تواجه مجتمعهم، وتفسيرها لهم، ونقدها، </a:t>
            </a:r>
            <a:r>
              <a:rPr lang="ar-SA" b="1" dirty="0" smtClean="0">
                <a:solidFill>
                  <a:schemeClr val="dk1"/>
                </a:solidFill>
                <a:latin typeface="Arial Unicode MS" pitchFamily="34" charset="-128"/>
                <a:ea typeface="Arial Unicode MS" pitchFamily="34" charset="-128"/>
                <a:cs typeface="DecoType Naskh" pitchFamily="2" charset="-78"/>
              </a:rPr>
              <a:t>وبيان إيجابياتها وسلبياتها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ومساعدتهم </a:t>
            </a:r>
            <a:r>
              <a:rPr lang="ar-SA" b="1" dirty="0">
                <a:solidFill>
                  <a:schemeClr val="dk1"/>
                </a:solidFill>
                <a:latin typeface="Arial Unicode MS" pitchFamily="34" charset="-128"/>
                <a:ea typeface="Arial Unicode MS" pitchFamily="34" charset="-128"/>
                <a:cs typeface="DecoType Naskh" pitchFamily="2" charset="-78"/>
              </a:rPr>
              <a:t>على فهمها، </a:t>
            </a:r>
            <a:r>
              <a:rPr lang="ar-SA" b="1" dirty="0" smtClean="0">
                <a:solidFill>
                  <a:schemeClr val="dk1"/>
                </a:solidFill>
                <a:latin typeface="Arial Unicode MS" pitchFamily="34" charset="-128"/>
                <a:ea typeface="Arial Unicode MS" pitchFamily="34" charset="-128"/>
                <a:cs typeface="DecoType Naskh" pitchFamily="2" charset="-78"/>
              </a:rPr>
              <a:t>وإكسابهم </a:t>
            </a:r>
            <a:r>
              <a:rPr lang="ar-SA" b="1" dirty="0">
                <a:solidFill>
                  <a:schemeClr val="dk1"/>
                </a:solidFill>
                <a:latin typeface="Arial Unicode MS" pitchFamily="34" charset="-128"/>
                <a:ea typeface="Arial Unicode MS" pitchFamily="34" charset="-128"/>
                <a:cs typeface="DecoType Naskh" pitchFamily="2" charset="-78"/>
              </a:rPr>
              <a:t>المرونة للتكيف معها ومساعدتهم على تنمية القدرات الإبداعية الخلاقة لديهم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التفكير العلمي، </a:t>
            </a:r>
            <a:r>
              <a:rPr lang="ar-SA" b="1" dirty="0" smtClean="0">
                <a:solidFill>
                  <a:schemeClr val="dk1"/>
                </a:solidFill>
                <a:latin typeface="Arial Unicode MS" pitchFamily="34" charset="-128"/>
                <a:ea typeface="Arial Unicode MS" pitchFamily="34" charset="-128"/>
                <a:cs typeface="DecoType Naskh" pitchFamily="2" charset="-78"/>
              </a:rPr>
              <a:t>ومهارات </a:t>
            </a:r>
            <a:r>
              <a:rPr lang="ar-SA" b="1" dirty="0">
                <a:solidFill>
                  <a:schemeClr val="dk1"/>
                </a:solidFill>
                <a:latin typeface="Arial Unicode MS" pitchFamily="34" charset="-128"/>
                <a:ea typeface="Arial Unicode MS" pitchFamily="34" charset="-128"/>
                <a:cs typeface="DecoType Naskh" pitchFamily="2" charset="-78"/>
              </a:rPr>
              <a:t>إتخاذ القرارات والنقد والتمحيص والتمييز، </a:t>
            </a:r>
            <a:r>
              <a:rPr lang="ar-SA" b="1" dirty="0" smtClean="0">
                <a:solidFill>
                  <a:schemeClr val="dk1"/>
                </a:solidFill>
                <a:latin typeface="Arial Unicode MS" pitchFamily="34" charset="-128"/>
                <a:ea typeface="Arial Unicode MS" pitchFamily="34" charset="-128"/>
                <a:cs typeface="DecoType Naskh" pitchFamily="2" charset="-78"/>
              </a:rPr>
              <a:t>وأيضاً </a:t>
            </a:r>
            <a:r>
              <a:rPr lang="ar-SA" b="1" dirty="0">
                <a:solidFill>
                  <a:schemeClr val="dk1"/>
                </a:solidFill>
                <a:latin typeface="Arial Unicode MS" pitchFamily="34" charset="-128"/>
                <a:ea typeface="Arial Unicode MS" pitchFamily="34" charset="-128"/>
                <a:cs typeface="DecoType Naskh" pitchFamily="2" charset="-78"/>
              </a:rPr>
              <a:t>تنمية المسؤولية الخلقية </a:t>
            </a:r>
            <a:r>
              <a:rPr lang="ar-SA" b="1" dirty="0" smtClean="0">
                <a:solidFill>
                  <a:schemeClr val="dk1"/>
                </a:solidFill>
                <a:latin typeface="Arial Unicode MS" pitchFamily="34" charset="-128"/>
                <a:ea typeface="Arial Unicode MS" pitchFamily="34" charset="-128"/>
                <a:cs typeface="DecoType Naskh" pitchFamily="2" charset="-78"/>
              </a:rPr>
              <a:t>والإجتماعية </a:t>
            </a:r>
            <a:r>
              <a:rPr lang="ar-SA" b="1" dirty="0">
                <a:solidFill>
                  <a:schemeClr val="dk1"/>
                </a:solidFill>
                <a:latin typeface="Arial Unicode MS" pitchFamily="34" charset="-128"/>
                <a:ea typeface="Arial Unicode MS" pitchFamily="34" charset="-128"/>
                <a:cs typeface="DecoType Naskh" pitchFamily="2" charset="-78"/>
              </a:rPr>
              <a:t>لديهم، وتشجيعهم على تحمل المسؤولية في مواجهة التحديات التي تواجه مجتمعهم.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تزويد الطفل بالمعلومات الصحيحة الهادفة بما يساعده على فهم نفسه والبيئة المحيطة وما يجري من حوله على نحو سليم، بما ينعكس إيجايباً على نموه العقلي.</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توسيع الدائرة الإجتماعية للطفل، حيث يلتقي الطفل لدى إلتحاقه بالمدرسة الإنخراط في نشاطاتها بجماعات جديدة من الرفاق، يكتسب المزيد من المعايير الإجتماعية على نحو منتظم، و يتعلم أدواراً إجتماعية جديدة، حين يُعرَّف بحقوقه </a:t>
            </a:r>
            <a:r>
              <a:rPr lang="ar-SA" b="1" dirty="0" smtClean="0">
                <a:solidFill>
                  <a:schemeClr val="dk1"/>
                </a:solidFill>
                <a:latin typeface="Arial Unicode MS" pitchFamily="34" charset="-128"/>
                <a:ea typeface="Arial Unicode MS" pitchFamily="34" charset="-128"/>
                <a:cs typeface="DecoType Naskh" pitchFamily="2" charset="-78"/>
              </a:rPr>
              <a:t>وواجباته</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ضبط إنفعالاته، </a:t>
            </a:r>
            <a:r>
              <a:rPr lang="ar-SA" b="1" dirty="0" smtClean="0">
                <a:solidFill>
                  <a:schemeClr val="dk1"/>
                </a:solidFill>
                <a:latin typeface="Arial Unicode MS" pitchFamily="34" charset="-128"/>
                <a:ea typeface="Arial Unicode MS" pitchFamily="34" charset="-128"/>
                <a:cs typeface="DecoType Naskh" pitchFamily="2" charset="-78"/>
              </a:rPr>
              <a:t>والتوفيق </a:t>
            </a:r>
            <a:r>
              <a:rPr lang="ar-SA" b="1" dirty="0">
                <a:solidFill>
                  <a:schemeClr val="dk1"/>
                </a:solidFill>
                <a:latin typeface="Arial Unicode MS" pitchFamily="34" charset="-128"/>
                <a:ea typeface="Arial Unicode MS" pitchFamily="34" charset="-128"/>
                <a:cs typeface="DecoType Naskh" pitchFamily="2" charset="-78"/>
              </a:rPr>
              <a:t>بين حاجاته وحاجات الآخرين، </a:t>
            </a:r>
            <a:r>
              <a:rPr lang="ar-SA" b="1" dirty="0" smtClean="0">
                <a:solidFill>
                  <a:schemeClr val="dk1"/>
                </a:solidFill>
                <a:latin typeface="Arial Unicode MS" pitchFamily="34" charset="-128"/>
                <a:ea typeface="Arial Unicode MS" pitchFamily="34" charset="-128"/>
                <a:cs typeface="DecoType Naskh" pitchFamily="2" charset="-78"/>
              </a:rPr>
              <a:t>والتعاون </a:t>
            </a:r>
            <a:r>
              <a:rPr lang="ar-SA" b="1" dirty="0">
                <a:solidFill>
                  <a:schemeClr val="dk1"/>
                </a:solidFill>
                <a:latin typeface="Arial Unicode MS" pitchFamily="34" charset="-128"/>
                <a:ea typeface="Arial Unicode MS" pitchFamily="34" charset="-128"/>
                <a:cs typeface="DecoType Naskh" pitchFamily="2" charset="-78"/>
              </a:rPr>
              <a:t>مع الآخرين.</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تعليم الطفل الإنضباط في السلوك و إحترام الوقت، وينجم هذا عن إتباع الطفل لجدول زمني مدرسي محدد، </a:t>
            </a:r>
            <a:r>
              <a:rPr lang="ar-SA" b="1" dirty="0" smtClean="0">
                <a:solidFill>
                  <a:schemeClr val="dk1"/>
                </a:solidFill>
                <a:latin typeface="Arial Unicode MS" pitchFamily="34" charset="-128"/>
                <a:ea typeface="Arial Unicode MS" pitchFamily="34" charset="-128"/>
                <a:cs typeface="DecoType Naskh" pitchFamily="2" charset="-78"/>
              </a:rPr>
              <a:t>وإخضاعه </a:t>
            </a:r>
            <a:r>
              <a:rPr lang="ar-SA" b="1" dirty="0">
                <a:solidFill>
                  <a:schemeClr val="dk1"/>
                </a:solidFill>
                <a:latin typeface="Arial Unicode MS" pitchFamily="34" charset="-128"/>
                <a:ea typeface="Arial Unicode MS" pitchFamily="34" charset="-128"/>
                <a:cs typeface="DecoType Naskh" pitchFamily="2" charset="-78"/>
              </a:rPr>
              <a:t>لقواعد </a:t>
            </a:r>
            <a:r>
              <a:rPr lang="ar-SA" b="1" dirty="0" smtClean="0">
                <a:solidFill>
                  <a:schemeClr val="dk1"/>
                </a:solidFill>
                <a:latin typeface="Arial Unicode MS" pitchFamily="34" charset="-128"/>
                <a:ea typeface="Arial Unicode MS" pitchFamily="34" charset="-128"/>
                <a:cs typeface="DecoType Naskh" pitchFamily="2" charset="-78"/>
              </a:rPr>
              <a:t>وتعليمات ولوائح </a:t>
            </a:r>
            <a:r>
              <a:rPr lang="ar-SA" b="1" dirty="0">
                <a:solidFill>
                  <a:schemeClr val="dk1"/>
                </a:solidFill>
                <a:latin typeface="Arial Unicode MS" pitchFamily="34" charset="-128"/>
                <a:ea typeface="Arial Unicode MS" pitchFamily="34" charset="-128"/>
                <a:cs typeface="DecoType Naskh" pitchFamily="2" charset="-78"/>
              </a:rPr>
              <a:t>لم تكن موجودة في المنزل، </a:t>
            </a:r>
            <a:r>
              <a:rPr lang="ar-SA" b="1" dirty="0" smtClean="0">
                <a:solidFill>
                  <a:schemeClr val="dk1"/>
                </a:solidFill>
                <a:latin typeface="Arial Unicode MS" pitchFamily="34" charset="-128"/>
                <a:ea typeface="Arial Unicode MS" pitchFamily="34" charset="-128"/>
                <a:cs typeface="DecoType Naskh" pitchFamily="2" charset="-78"/>
              </a:rPr>
              <a:t>ومواجهته </a:t>
            </a:r>
            <a:r>
              <a:rPr lang="ar-SA" b="1" dirty="0">
                <a:solidFill>
                  <a:schemeClr val="dk1"/>
                </a:solidFill>
                <a:latin typeface="Arial Unicode MS" pitchFamily="34" charset="-128"/>
                <a:ea typeface="Arial Unicode MS" pitchFamily="34" charset="-128"/>
                <a:cs typeface="DecoType Naskh" pitchFamily="2" charset="-78"/>
              </a:rPr>
              <a:t>لأنظمة </a:t>
            </a:r>
            <a:r>
              <a:rPr lang="ar-SA" b="1" dirty="0" smtClean="0">
                <a:solidFill>
                  <a:schemeClr val="dk1"/>
                </a:solidFill>
                <a:latin typeface="Arial Unicode MS" pitchFamily="34" charset="-128"/>
                <a:ea typeface="Arial Unicode MS" pitchFamily="34" charset="-128"/>
                <a:cs typeface="DecoType Naskh" pitchFamily="2" charset="-78"/>
              </a:rPr>
              <a:t>وواجبات </a:t>
            </a:r>
            <a:r>
              <a:rPr lang="ar-SA" b="1" dirty="0">
                <a:solidFill>
                  <a:schemeClr val="dk1"/>
                </a:solidFill>
                <a:latin typeface="Arial Unicode MS" pitchFamily="34" charset="-128"/>
                <a:ea typeface="Arial Unicode MS" pitchFamily="34" charset="-128"/>
                <a:cs typeface="DecoType Naskh" pitchFamily="2" charset="-78"/>
              </a:rPr>
              <a:t>معينة </a:t>
            </a:r>
            <a:r>
              <a:rPr lang="ar-SA" b="1" dirty="0" err="1">
                <a:solidFill>
                  <a:schemeClr val="dk1"/>
                </a:solidFill>
                <a:latin typeface="Arial Unicode MS" pitchFamily="34" charset="-128"/>
                <a:ea typeface="Arial Unicode MS" pitchFamily="34" charset="-128"/>
                <a:cs typeface="DecoType Naskh" pitchFamily="2" charset="-78"/>
              </a:rPr>
              <a:t>يتطلبها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المنهج </a:t>
            </a:r>
            <a:r>
              <a:rPr lang="ar-SA" b="1" dirty="0">
                <a:solidFill>
                  <a:schemeClr val="dk1"/>
                </a:solidFill>
                <a:latin typeface="Arial Unicode MS" pitchFamily="34" charset="-128"/>
                <a:ea typeface="Arial Unicode MS" pitchFamily="34" charset="-128"/>
                <a:cs typeface="DecoType Naskh" pitchFamily="2" charset="-78"/>
              </a:rPr>
              <a:t>المدرسي.</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مساعدة الطفل على </a:t>
            </a:r>
            <a:r>
              <a:rPr lang="ar-SA" b="1" dirty="0" smtClean="0">
                <a:solidFill>
                  <a:schemeClr val="dk1"/>
                </a:solidFill>
                <a:latin typeface="Arial Unicode MS" pitchFamily="34" charset="-128"/>
                <a:ea typeface="Arial Unicode MS" pitchFamily="34" charset="-128"/>
                <a:cs typeface="DecoType Naskh" pitchFamily="2" charset="-78"/>
              </a:rPr>
              <a:t>اكتساب الاتجاهات والمعارف والأنماط </a:t>
            </a:r>
            <a:r>
              <a:rPr lang="ar-SA" b="1" dirty="0">
                <a:solidFill>
                  <a:schemeClr val="dk1"/>
                </a:solidFill>
                <a:latin typeface="Arial Unicode MS" pitchFamily="34" charset="-128"/>
                <a:ea typeface="Arial Unicode MS" pitchFamily="34" charset="-128"/>
                <a:cs typeface="DecoType Naskh" pitchFamily="2" charset="-78"/>
              </a:rPr>
              <a:t>السلوكية التي تشعره بأن هناك هوية واحدة تجمعه مع أقرانه في المدرسة بخاصة </a:t>
            </a:r>
            <a:r>
              <a:rPr lang="ar-SA" b="1" dirty="0" smtClean="0">
                <a:solidFill>
                  <a:schemeClr val="dk1"/>
                </a:solidFill>
                <a:latin typeface="Arial Unicode MS" pitchFamily="34" charset="-128"/>
                <a:ea typeface="Arial Unicode MS" pitchFamily="34" charset="-128"/>
                <a:cs typeface="DecoType Naskh" pitchFamily="2" charset="-78"/>
              </a:rPr>
              <a:t>وأفراد </a:t>
            </a:r>
            <a:r>
              <a:rPr lang="ar-SA" b="1" dirty="0">
                <a:solidFill>
                  <a:schemeClr val="dk1"/>
                </a:solidFill>
                <a:latin typeface="Arial Unicode MS" pitchFamily="34" charset="-128"/>
                <a:ea typeface="Arial Unicode MS" pitchFamily="34" charset="-128"/>
                <a:cs typeface="DecoType Naskh" pitchFamily="2" charset="-78"/>
              </a:rPr>
              <a:t>المجتمع بعامة.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إكساب الطفل المعايير و القيم الخلقية، وذلك من خلال إهتمامها بالتعليم الديني، بحيث يستوعب التلميذ المضمون الديني كعناصر ثقافية ( تراثية) قادرة على التفاعل مع أكثر قضايا حياته اليومية المعاصرة.</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توفير بيئة تنافسية للطفل مع أقرانه، يحاول فيها إبراز نفسه و شخصيته لينال مركزاً مرموقاً بينهم.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إزالة الفوارق الإجتماعية بين الطفل </a:t>
            </a:r>
            <a:r>
              <a:rPr lang="ar-SA" b="1" dirty="0" smtClean="0">
                <a:solidFill>
                  <a:schemeClr val="dk1"/>
                </a:solidFill>
                <a:latin typeface="Arial Unicode MS" pitchFamily="34" charset="-128"/>
                <a:ea typeface="Arial Unicode MS" pitchFamily="34" charset="-128"/>
                <a:cs typeface="DecoType Naskh" pitchFamily="2" charset="-78"/>
              </a:rPr>
              <a:t>وأقرانه </a:t>
            </a:r>
            <a:r>
              <a:rPr lang="ar-SA" b="1" dirty="0">
                <a:solidFill>
                  <a:schemeClr val="dk1"/>
                </a:solidFill>
                <a:latin typeface="Arial Unicode MS" pitchFamily="34" charset="-128"/>
                <a:ea typeface="Arial Unicode MS" pitchFamily="34" charset="-128"/>
                <a:cs typeface="DecoType Naskh" pitchFamily="2" charset="-78"/>
              </a:rPr>
              <a:t>بجلوسه معهم في الصف الدراسي نفسه </a:t>
            </a:r>
            <a:r>
              <a:rPr lang="ar-SA" b="1" dirty="0" smtClean="0">
                <a:solidFill>
                  <a:schemeClr val="dk1"/>
                </a:solidFill>
                <a:latin typeface="Arial Unicode MS" pitchFamily="34" charset="-128"/>
                <a:ea typeface="Arial Unicode MS" pitchFamily="34" charset="-128"/>
                <a:cs typeface="DecoType Naskh" pitchFamily="2" charset="-78"/>
              </a:rPr>
              <a:t>وعلى </a:t>
            </a:r>
            <a:r>
              <a:rPr lang="ar-SA" b="1" dirty="0">
                <a:solidFill>
                  <a:schemeClr val="dk1"/>
                </a:solidFill>
                <a:latin typeface="Arial Unicode MS" pitchFamily="34" charset="-128"/>
                <a:ea typeface="Arial Unicode MS" pitchFamily="34" charset="-128"/>
                <a:cs typeface="DecoType Naskh" pitchFamily="2" charset="-78"/>
              </a:rPr>
              <a:t>مقاعد الدراسة نفسها، مما يؤدي إلى التخفيف من درجة الإختلاف بينهم فيما يتعلق بأنماط سلوكهم و إتجاهاتهم و قيمهم.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838200"/>
            <a:ext cx="8229600" cy="56388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و لكي تصبح التنشئة الإجتماعية داخل المؤسسات التعليمية فعالة فإنه يجب عليها:</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إشراك الطفل في ممارسات تساعده على أنماط من السلوك </a:t>
            </a:r>
            <a:r>
              <a:rPr lang="ar-SA" b="1" dirty="0" smtClean="0">
                <a:solidFill>
                  <a:schemeClr val="dk1"/>
                </a:solidFill>
                <a:latin typeface="Arial Unicode MS" pitchFamily="34" charset="-128"/>
                <a:ea typeface="Arial Unicode MS" pitchFamily="34" charset="-128"/>
                <a:cs typeface="DecoType Naskh" pitchFamily="2" charset="-78"/>
              </a:rPr>
              <a:t>السوي، </a:t>
            </a:r>
            <a:r>
              <a:rPr lang="ar-SA" b="1" dirty="0">
                <a:solidFill>
                  <a:schemeClr val="dk1"/>
                </a:solidFill>
                <a:latin typeface="Arial Unicode MS" pitchFamily="34" charset="-128"/>
                <a:ea typeface="Arial Unicode MS" pitchFamily="34" charset="-128"/>
                <a:cs typeface="DecoType Naskh" pitchFamily="2" charset="-78"/>
              </a:rPr>
              <a:t>و أن تتأكد من أن هذا التعود لم يتخذ مظهر المعلومات المحفوظة، بل إنه قد تم بطريقة فعالة </a:t>
            </a:r>
            <a:r>
              <a:rPr lang="ar-SA" b="1" dirty="0" smtClean="0">
                <a:solidFill>
                  <a:schemeClr val="dk1"/>
                </a:solidFill>
                <a:latin typeface="Arial Unicode MS" pitchFamily="34" charset="-128"/>
                <a:ea typeface="Arial Unicode MS" pitchFamily="34" charset="-128"/>
                <a:cs typeface="DecoType Naskh" pitchFamily="2" charset="-78"/>
              </a:rPr>
              <a:t>وأصبح </a:t>
            </a:r>
            <a:r>
              <a:rPr lang="ar-SA" b="1" dirty="0">
                <a:solidFill>
                  <a:schemeClr val="dk1"/>
                </a:solidFill>
                <a:latin typeface="Arial Unicode MS" pitchFamily="34" charset="-128"/>
                <a:ea typeface="Arial Unicode MS" pitchFamily="34" charset="-128"/>
                <a:cs typeface="DecoType Naskh" pitchFamily="2" charset="-78"/>
              </a:rPr>
              <a:t>جزءاً من سلوك الطفل الطبيعي حتى يساعده على تطور المجتمع.</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إكساب الطفل المعايير والقيم الخلقية، </a:t>
            </a:r>
            <a:r>
              <a:rPr lang="ar-SA" b="1" dirty="0" smtClean="0">
                <a:solidFill>
                  <a:schemeClr val="dk1"/>
                </a:solidFill>
                <a:latin typeface="Arial Unicode MS" pitchFamily="34" charset="-128"/>
                <a:ea typeface="Arial Unicode MS" pitchFamily="34" charset="-128"/>
                <a:cs typeface="DecoType Naskh" pitchFamily="2" charset="-78"/>
              </a:rPr>
              <a:t>وأن </a:t>
            </a:r>
            <a:r>
              <a:rPr lang="ar-SA" b="1" dirty="0">
                <a:solidFill>
                  <a:schemeClr val="dk1"/>
                </a:solidFill>
                <a:latin typeface="Arial Unicode MS" pitchFamily="34" charset="-128"/>
                <a:ea typeface="Arial Unicode MS" pitchFamily="34" charset="-128"/>
                <a:cs typeface="DecoType Naskh" pitchFamily="2" charset="-78"/>
              </a:rPr>
              <a:t>تبذل جهداً بارزاً فيما يتعلق </a:t>
            </a:r>
            <a:r>
              <a:rPr lang="ar-SA" b="1" dirty="0" smtClean="0">
                <a:solidFill>
                  <a:schemeClr val="dk1"/>
                </a:solidFill>
                <a:latin typeface="Arial Unicode MS" pitchFamily="34" charset="-128"/>
                <a:ea typeface="Arial Unicode MS" pitchFamily="34" charset="-128"/>
                <a:cs typeface="DecoType Naskh" pitchFamily="2" charset="-78"/>
              </a:rPr>
              <a:t>بالتعليم </a:t>
            </a:r>
            <a:r>
              <a:rPr lang="ar-SA" b="1" dirty="0">
                <a:solidFill>
                  <a:schemeClr val="dk1"/>
                </a:solidFill>
                <a:latin typeface="Arial Unicode MS" pitchFamily="34" charset="-128"/>
                <a:ea typeface="Arial Unicode MS" pitchFamily="34" charset="-128"/>
                <a:cs typeface="DecoType Naskh" pitchFamily="2" charset="-78"/>
              </a:rPr>
              <a:t>الديني بحيث لا يصبح الدين مادة دراسية على التلميذ النجاح والرسوب فيها، </a:t>
            </a:r>
            <a:r>
              <a:rPr lang="ar-SA" b="1" dirty="0" smtClean="0">
                <a:solidFill>
                  <a:schemeClr val="dk1"/>
                </a:solidFill>
                <a:latin typeface="Arial Unicode MS" pitchFamily="34" charset="-128"/>
                <a:ea typeface="Arial Unicode MS" pitchFamily="34" charset="-128"/>
                <a:cs typeface="DecoType Naskh" pitchFamily="2" charset="-78"/>
              </a:rPr>
              <a:t>وإنما </a:t>
            </a:r>
            <a:r>
              <a:rPr lang="ar-SA" b="1" dirty="0">
                <a:solidFill>
                  <a:schemeClr val="dk1"/>
                </a:solidFill>
                <a:latin typeface="Arial Unicode MS" pitchFamily="34" charset="-128"/>
                <a:ea typeface="Arial Unicode MS" pitchFamily="34" charset="-128"/>
                <a:cs typeface="DecoType Naskh" pitchFamily="2" charset="-78"/>
              </a:rPr>
              <a:t>يستوعب التلميذ المضمون الديني كعناصر تراثية قادرة على التفاعل مع أكثر قضايا حياته اليومية </a:t>
            </a:r>
            <a:r>
              <a:rPr lang="ar-SA" b="1" dirty="0" smtClean="0">
                <a:solidFill>
                  <a:schemeClr val="dk1"/>
                </a:solidFill>
                <a:latin typeface="Arial Unicode MS" pitchFamily="34" charset="-128"/>
                <a:ea typeface="Arial Unicode MS" pitchFamily="34" charset="-128"/>
                <a:cs typeface="DecoType Naskh" pitchFamily="2" charset="-78"/>
              </a:rPr>
              <a:t>المعاصرة</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تأسيس القدوة </a:t>
            </a:r>
            <a:r>
              <a:rPr lang="ar-SA" b="1" dirty="0" smtClean="0">
                <a:solidFill>
                  <a:schemeClr val="dk1"/>
                </a:solidFill>
                <a:latin typeface="Arial Unicode MS" pitchFamily="34" charset="-128"/>
                <a:ea typeface="Arial Unicode MS" pitchFamily="34" charset="-128"/>
                <a:cs typeface="DecoType Naskh" pitchFamily="2" charset="-78"/>
              </a:rPr>
              <a:t>والمثالية </a:t>
            </a:r>
            <a:r>
              <a:rPr lang="ar-SA" b="1" dirty="0">
                <a:solidFill>
                  <a:schemeClr val="dk1"/>
                </a:solidFill>
                <a:latin typeface="Arial Unicode MS" pitchFamily="34" charset="-128"/>
                <a:ea typeface="Arial Unicode MS" pitchFamily="34" charset="-128"/>
                <a:cs typeface="DecoType Naskh" pitchFamily="2" charset="-78"/>
              </a:rPr>
              <a:t>من خلال القائمين على التنشئة الإجتماعية ( المدرسين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685800"/>
            <a:ext cx="8229600" cy="1143000"/>
          </a:xfrm>
        </p:spPr>
        <p:txBody>
          <a:bodyPr/>
          <a:lstStyle/>
          <a:p>
            <a:r>
              <a:rPr lang="ar-SA" sz="5400" kern="1200" dirty="0" smtClean="0">
                <a:solidFill>
                  <a:srgbClr val="FF0000"/>
                </a:solidFill>
                <a:latin typeface="Arial Unicode MS" pitchFamily="34" charset="-128"/>
                <a:ea typeface="Arial Unicode MS" pitchFamily="34" charset="-128"/>
                <a:cs typeface="PT Bold Heading" pitchFamily="2" charset="-78"/>
              </a:rPr>
              <a:t>أسئلة عامة عن المحاضرة</a:t>
            </a:r>
          </a:p>
        </p:txBody>
      </p:sp>
      <p:sp>
        <p:nvSpPr>
          <p:cNvPr id="3" name="عنصر نائب للمحتوى 2"/>
          <p:cNvSpPr>
            <a:spLocks noGrp="1"/>
          </p:cNvSpPr>
          <p:nvPr>
            <p:ph idx="1"/>
          </p:nvPr>
        </p:nvSpPr>
        <p:spPr>
          <a:xfrm>
            <a:off x="1371600" y="1981200"/>
            <a:ext cx="6477000" cy="3019436"/>
          </a:xfrm>
        </p:spPr>
        <p:txBody>
          <a:bodyPr/>
          <a:lstStyle/>
          <a:p>
            <a:pPr marL="0" indent="20638" algn="just" rtl="1">
              <a:buNone/>
            </a:pPr>
            <a:endParaRPr lang="ar-SA" sz="3600" dirty="0" smtClean="0">
              <a:solidFill>
                <a:srgbClr val="FF0000"/>
              </a:solidFill>
              <a:latin typeface="Arial Unicode MS" pitchFamily="34" charset="-128"/>
              <a:ea typeface="Arial Unicode MS" pitchFamily="34" charset="-128"/>
              <a:cs typeface="PT Bold Heading" pitchFamily="2" charset="-78"/>
            </a:endParaRPr>
          </a:p>
          <a:p>
            <a:pPr marL="0" indent="20638" algn="just" rtl="1">
              <a:buNone/>
            </a:pPr>
            <a:r>
              <a:rPr lang="ar-SA" sz="3600" dirty="0" smtClean="0">
                <a:solidFill>
                  <a:srgbClr val="FF0000"/>
                </a:solidFill>
                <a:latin typeface="Arial Unicode MS" pitchFamily="34" charset="-128"/>
                <a:ea typeface="Arial Unicode MS" pitchFamily="34" charset="-128"/>
                <a:cs typeface="PT Bold Heading" pitchFamily="2" charset="-78"/>
              </a:rPr>
              <a:t>س </a:t>
            </a:r>
            <a:r>
              <a:rPr lang="ar-SA" sz="3600" dirty="0">
                <a:solidFill>
                  <a:srgbClr val="FF0000"/>
                </a:solidFill>
                <a:latin typeface="Arial Unicode MS" pitchFamily="34" charset="-128"/>
                <a:ea typeface="Arial Unicode MS" pitchFamily="34" charset="-128"/>
                <a:cs typeface="PT Bold Heading" pitchFamily="2" charset="-78"/>
              </a:rPr>
              <a:t>1: </a:t>
            </a:r>
            <a:r>
              <a:rPr lang="ar-SA" sz="3600" dirty="0" smtClean="0">
                <a:solidFill>
                  <a:srgbClr val="FF0000"/>
                </a:solidFill>
                <a:latin typeface="Arial Unicode MS" pitchFamily="34" charset="-128"/>
                <a:ea typeface="Arial Unicode MS" pitchFamily="34" charset="-128"/>
                <a:cs typeface="PT Bold Heading" pitchFamily="2" charset="-78"/>
              </a:rPr>
              <a:t>اشرح </a:t>
            </a:r>
            <a:r>
              <a:rPr lang="ar-SA" sz="3600" dirty="0">
                <a:solidFill>
                  <a:srgbClr val="FF0000"/>
                </a:solidFill>
                <a:latin typeface="Arial Unicode MS" pitchFamily="34" charset="-128"/>
                <a:ea typeface="Arial Unicode MS" pitchFamily="34" charset="-128"/>
                <a:cs typeface="PT Bold Heading" pitchFamily="2" charset="-78"/>
              </a:rPr>
              <a:t>دور المدرسة </a:t>
            </a:r>
            <a:r>
              <a:rPr lang="ar-SA" sz="3600" dirty="0" smtClean="0">
                <a:solidFill>
                  <a:srgbClr val="FF0000"/>
                </a:solidFill>
                <a:latin typeface="Arial Unicode MS" pitchFamily="34" charset="-128"/>
                <a:ea typeface="Arial Unicode MS" pitchFamily="34" charset="-128"/>
                <a:cs typeface="PT Bold Heading" pitchFamily="2" charset="-78"/>
              </a:rPr>
              <a:t>في </a:t>
            </a:r>
            <a:r>
              <a:rPr lang="ar-SA" sz="3600" dirty="0">
                <a:solidFill>
                  <a:srgbClr val="FF0000"/>
                </a:solidFill>
                <a:latin typeface="Arial Unicode MS" pitchFamily="34" charset="-128"/>
                <a:ea typeface="Arial Unicode MS" pitchFamily="34" charset="-128"/>
                <a:cs typeface="PT Bold Heading" pitchFamily="2" charset="-78"/>
              </a:rPr>
              <a:t>عملية التنشئة </a:t>
            </a:r>
            <a:r>
              <a:rPr lang="ar-SA" sz="3600" dirty="0" smtClean="0">
                <a:solidFill>
                  <a:srgbClr val="FF0000"/>
                </a:solidFill>
                <a:latin typeface="Arial Unicode MS" pitchFamily="34" charset="-128"/>
                <a:ea typeface="Arial Unicode MS" pitchFamily="34" charset="-128"/>
                <a:cs typeface="PT Bold Heading" pitchFamily="2" charset="-78"/>
              </a:rPr>
              <a:t>الإجتماعية؟</a:t>
            </a:r>
            <a:endParaRPr lang="ar-SA" sz="3600" dirty="0">
              <a:solidFill>
                <a:srgbClr val="FF0000"/>
              </a:solidFill>
              <a:latin typeface="Arial Unicode MS" pitchFamily="34" charset="-128"/>
              <a:ea typeface="Arial Unicode MS" pitchFamily="34" charset="-128"/>
              <a:cs typeface="PT Bold Heading" pitchFamily="2" charset="-78"/>
            </a:endParaRPr>
          </a:p>
          <a:p>
            <a:pPr marL="0" indent="20638" algn="just">
              <a:buNone/>
            </a:pPr>
            <a:endParaRPr lang="ar-SA" sz="3600" kern="1200" dirty="0" smtClean="0">
              <a:solidFill>
                <a:srgbClr val="FF0000"/>
              </a:solidFill>
              <a:latin typeface="Arial Unicode MS" pitchFamily="34" charset="-128"/>
              <a:ea typeface="Arial Unicode MS" pitchFamily="34" charset="-128"/>
              <a:cs typeface="PT Bold Heading" pitchFamily="2" charset="-78"/>
            </a:endParaRPr>
          </a:p>
        </p:txBody>
      </p:sp>
    </p:spTree>
    <p:extLst>
      <p:ext uri="{BB962C8B-B14F-4D97-AF65-F5344CB8AC3E}">
        <p14:creationId xmlns:p14="http://schemas.microsoft.com/office/powerpoint/2010/main" val="153025270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smtClean="0">
                <a:solidFill>
                  <a:srgbClr val="FF0000"/>
                </a:solidFill>
                <a:latin typeface="Arial Unicode MS" pitchFamily="34" charset="-128"/>
                <a:ea typeface="Arial Unicode MS" pitchFamily="34" charset="-128"/>
                <a:cs typeface="DecoType Naskh" pitchFamily="2" charset="-78"/>
              </a:rPr>
              <a:t>ج</a:t>
            </a:r>
            <a:r>
              <a:rPr lang="ar-SA" sz="3600" b="1" dirty="0" smtClean="0">
                <a:solidFill>
                  <a:schemeClr val="dk1"/>
                </a:solidFill>
                <a:latin typeface="Arial Unicode MS" pitchFamily="34" charset="-128"/>
                <a:ea typeface="Arial Unicode MS" pitchFamily="34" charset="-128"/>
                <a:cs typeface="DecoType Naskh" pitchFamily="2" charset="-78"/>
              </a:rPr>
              <a:t> </a:t>
            </a:r>
            <a:r>
              <a:rPr lang="ar-SA" sz="3600" b="1" dirty="0" smtClean="0">
                <a:solidFill>
                  <a:srgbClr val="FF0000"/>
                </a:solidFill>
                <a:latin typeface="Arial Unicode MS" pitchFamily="34" charset="-128"/>
                <a:ea typeface="Arial Unicode MS" pitchFamily="34" charset="-128"/>
                <a:cs typeface="DecoType Naskh" pitchFamily="2" charset="-78"/>
              </a:rPr>
              <a:t>1</a:t>
            </a:r>
            <a:r>
              <a:rPr lang="ar-SA" sz="3600" b="1" dirty="0" smtClean="0">
                <a:solidFill>
                  <a:schemeClr val="dk1"/>
                </a:solidFill>
                <a:latin typeface="Arial Unicode MS" pitchFamily="34" charset="-128"/>
                <a:ea typeface="Arial Unicode MS" pitchFamily="34" charset="-128"/>
                <a:cs typeface="DecoType Naskh" pitchFamily="2" charset="-78"/>
              </a:rPr>
              <a:t>: للمدرسة </a:t>
            </a:r>
            <a:r>
              <a:rPr lang="ar-SA" sz="3600" b="1" dirty="0">
                <a:solidFill>
                  <a:schemeClr val="dk1"/>
                </a:solidFill>
                <a:latin typeface="Arial Unicode MS" pitchFamily="34" charset="-128"/>
                <a:ea typeface="Arial Unicode MS" pitchFamily="34" charset="-128"/>
                <a:cs typeface="DecoType Naskh" pitchFamily="2" charset="-78"/>
              </a:rPr>
              <a:t>دور بارز في عملية التنشئة الإجتماعية في المجتمع الحديث من خلال:</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تزويد الطفل أو التلميذ بالمعلومات </a:t>
            </a:r>
            <a:r>
              <a:rPr lang="ar-SA" sz="3600" b="1" dirty="0" smtClean="0">
                <a:solidFill>
                  <a:schemeClr val="dk1"/>
                </a:solidFill>
                <a:latin typeface="Arial Unicode MS" pitchFamily="34" charset="-128"/>
                <a:ea typeface="Arial Unicode MS" pitchFamily="34" charset="-128"/>
                <a:cs typeface="DecoType Naskh" pitchFamily="2" charset="-78"/>
              </a:rPr>
              <a:t>والمعارف والخبرات </a:t>
            </a:r>
            <a:r>
              <a:rPr lang="ar-SA" sz="3600" b="1" dirty="0">
                <a:solidFill>
                  <a:schemeClr val="dk1"/>
                </a:solidFill>
                <a:latin typeface="Arial Unicode MS" pitchFamily="34" charset="-128"/>
                <a:ea typeface="Arial Unicode MS" pitchFamily="34" charset="-128"/>
                <a:cs typeface="DecoType Naskh" pitchFamily="2" charset="-78"/>
              </a:rPr>
              <a:t>والمهارات اللازمة له، وتعليمه كيفية توظيفها في حياته العملية، </a:t>
            </a:r>
            <a:r>
              <a:rPr lang="ar-SA" sz="3600" b="1" dirty="0" smtClean="0">
                <a:solidFill>
                  <a:schemeClr val="dk1"/>
                </a:solidFill>
                <a:latin typeface="Arial Unicode MS" pitchFamily="34" charset="-128"/>
                <a:ea typeface="Arial Unicode MS" pitchFamily="34" charset="-128"/>
                <a:cs typeface="DecoType Naskh" pitchFamily="2" charset="-78"/>
              </a:rPr>
              <a:t>وكيفية </a:t>
            </a:r>
            <a:r>
              <a:rPr lang="ar-SA" sz="3600" b="1" dirty="0">
                <a:solidFill>
                  <a:schemeClr val="dk1"/>
                </a:solidFill>
                <a:latin typeface="Arial Unicode MS" pitchFamily="34" charset="-128"/>
                <a:ea typeface="Arial Unicode MS" pitchFamily="34" charset="-128"/>
                <a:cs typeface="DecoType Naskh" pitchFamily="2" charset="-78"/>
              </a:rPr>
              <a:t>استخدامها في حل مشكلاته، وتنمية نفسه وشخصيته </a:t>
            </a:r>
            <a:r>
              <a:rPr lang="ar-SA" sz="3600" b="1" dirty="0" smtClean="0">
                <a:solidFill>
                  <a:schemeClr val="dk1"/>
                </a:solidFill>
                <a:latin typeface="Arial Unicode MS" pitchFamily="34" charset="-128"/>
                <a:ea typeface="Arial Unicode MS" pitchFamily="34" charset="-128"/>
                <a:cs typeface="DecoType Naskh" pitchFamily="2" charset="-78"/>
              </a:rPr>
              <a:t>ومجتمعه</a:t>
            </a:r>
            <a:r>
              <a:rPr lang="ar-SA" sz="3600" b="1" dirty="0">
                <a:solidFill>
                  <a:schemeClr val="dk1"/>
                </a:solidFill>
                <a:latin typeface="Arial Unicode MS" pitchFamily="34" charset="-128"/>
                <a:ea typeface="Arial Unicode MS" pitchFamily="34" charset="-128"/>
                <a:cs typeface="DecoType Naskh" pitchFamily="2" charset="-78"/>
              </a:rPr>
              <a:t>،، وهذا ما يجعل للتعليم قيمة ومعنى </a:t>
            </a:r>
            <a:r>
              <a:rPr lang="ar-SA" sz="3600" b="1" dirty="0" smtClean="0">
                <a:solidFill>
                  <a:schemeClr val="dk1"/>
                </a:solidFill>
                <a:latin typeface="Arial Unicode MS" pitchFamily="34" charset="-128"/>
                <a:ea typeface="Arial Unicode MS" pitchFamily="34" charset="-128"/>
                <a:cs typeface="DecoType Naskh" pitchFamily="2" charset="-78"/>
              </a:rPr>
              <a:t>وأثراً </a:t>
            </a:r>
            <a:r>
              <a:rPr lang="ar-SA" sz="3600" b="1" dirty="0">
                <a:solidFill>
                  <a:schemeClr val="dk1"/>
                </a:solidFill>
                <a:latin typeface="Arial Unicode MS" pitchFamily="34" charset="-128"/>
                <a:ea typeface="Arial Unicode MS" pitchFamily="34" charset="-128"/>
                <a:cs typeface="DecoType Naskh" pitchFamily="2" charset="-78"/>
              </a:rPr>
              <a:t>في حياة الطفل حاضرها ومستقبلها.</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183565434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810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تهيئة الطفل تهيئة إجتماعية من خلال:</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أ. نقل ثقافة المجتمع و تبسيطها وتفسيرها إليه، بعد أن تعمل على تنقيحها وتنقية عناصرها التي يمكن تقديمها للطفل.</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ب. لا تعمل المدرسة على نقل قدر كبير من المعارف والمهارات إلى الطفل فحسب، و إنما تنقل إليه منظومة واسعة من القيم </a:t>
            </a:r>
            <a:r>
              <a:rPr lang="ar-SA" b="1" dirty="0" smtClean="0">
                <a:solidFill>
                  <a:schemeClr val="dk1"/>
                </a:solidFill>
                <a:latin typeface="Arial Unicode MS" pitchFamily="34" charset="-128"/>
                <a:ea typeface="Arial Unicode MS" pitchFamily="34" charset="-128"/>
                <a:cs typeface="DecoType Naskh" pitchFamily="2" charset="-78"/>
              </a:rPr>
              <a:t>والمعايير </a:t>
            </a:r>
            <a:r>
              <a:rPr lang="ar-SA" b="1" dirty="0">
                <a:solidFill>
                  <a:schemeClr val="dk1"/>
                </a:solidFill>
                <a:latin typeface="Arial Unicode MS" pitchFamily="34" charset="-128"/>
                <a:ea typeface="Arial Unicode MS" pitchFamily="34" charset="-128"/>
                <a:cs typeface="DecoType Naskh" pitchFamily="2" charset="-78"/>
              </a:rPr>
              <a:t>والعادات </a:t>
            </a:r>
            <a:r>
              <a:rPr lang="ar-SA" b="1" dirty="0" smtClean="0">
                <a:solidFill>
                  <a:schemeClr val="dk1"/>
                </a:solidFill>
                <a:latin typeface="Arial Unicode MS" pitchFamily="34" charset="-128"/>
                <a:ea typeface="Arial Unicode MS" pitchFamily="34" charset="-128"/>
                <a:cs typeface="DecoType Naskh" pitchFamily="2" charset="-78"/>
              </a:rPr>
              <a:t>والتقاليد</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ج. تساعد على إقامة علاقات إيجابية مع الآخرين </a:t>
            </a:r>
            <a:r>
              <a:rPr lang="ar-SA" b="1" dirty="0" smtClean="0">
                <a:solidFill>
                  <a:schemeClr val="dk1"/>
                </a:solidFill>
                <a:latin typeface="Arial Unicode MS" pitchFamily="34" charset="-128"/>
                <a:ea typeface="Arial Unicode MS" pitchFamily="34" charset="-128"/>
                <a:cs typeface="DecoType Naskh" pitchFamily="2" charset="-78"/>
              </a:rPr>
              <a:t>وتعليم </a:t>
            </a:r>
            <a:r>
              <a:rPr lang="ar-SA" b="1" dirty="0">
                <a:solidFill>
                  <a:schemeClr val="dk1"/>
                </a:solidFill>
                <a:latin typeface="Arial Unicode MS" pitchFamily="34" charset="-128"/>
                <a:ea typeface="Arial Unicode MS" pitchFamily="34" charset="-128"/>
                <a:cs typeface="DecoType Naskh" pitchFamily="2" charset="-78"/>
              </a:rPr>
              <a:t>الطفل منهج حل المشكلات </a:t>
            </a:r>
            <a:r>
              <a:rPr lang="ar-SA" b="1" dirty="0" smtClean="0">
                <a:solidFill>
                  <a:schemeClr val="dk1"/>
                </a:solidFill>
                <a:latin typeface="Arial Unicode MS" pitchFamily="34" charset="-128"/>
                <a:ea typeface="Arial Unicode MS" pitchFamily="34" charset="-128"/>
                <a:cs typeface="DecoType Naskh" pitchFamily="2" charset="-78"/>
              </a:rPr>
              <a:t>وإكسابه </a:t>
            </a:r>
            <a:r>
              <a:rPr lang="ar-SA" b="1" dirty="0">
                <a:solidFill>
                  <a:schemeClr val="dk1"/>
                </a:solidFill>
                <a:latin typeface="Arial Unicode MS" pitchFamily="34" charset="-128"/>
                <a:ea typeface="Arial Unicode MS" pitchFamily="34" charset="-128"/>
                <a:cs typeface="DecoType Naskh" pitchFamily="2" charset="-78"/>
              </a:rPr>
              <a:t>المهارات </a:t>
            </a:r>
            <a:r>
              <a:rPr lang="ar-SA" b="1" dirty="0" smtClean="0">
                <a:solidFill>
                  <a:schemeClr val="dk1"/>
                </a:solidFill>
                <a:latin typeface="Arial Unicode MS" pitchFamily="34" charset="-128"/>
                <a:ea typeface="Arial Unicode MS" pitchFamily="34" charset="-128"/>
                <a:cs typeface="DecoType Naskh" pitchFamily="2" charset="-78"/>
              </a:rPr>
              <a:t>والوسائل </a:t>
            </a:r>
            <a:r>
              <a:rPr lang="ar-SA" b="1" dirty="0">
                <a:solidFill>
                  <a:schemeClr val="dk1"/>
                </a:solidFill>
                <a:latin typeface="Arial Unicode MS" pitchFamily="34" charset="-128"/>
                <a:ea typeface="Arial Unicode MS" pitchFamily="34" charset="-128"/>
                <a:cs typeface="DecoType Naskh" pitchFamily="2" charset="-78"/>
              </a:rPr>
              <a:t>الفنية لحل المشكلات كجزء مكمل للعملية التربوية.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421957678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إعداد الطفل للمستقبل </a:t>
            </a:r>
            <a:r>
              <a:rPr lang="ar-SA" b="1" dirty="0" smtClean="0">
                <a:solidFill>
                  <a:schemeClr val="dk1"/>
                </a:solidFill>
                <a:latin typeface="Arial Unicode MS" pitchFamily="34" charset="-128"/>
                <a:ea typeface="Arial Unicode MS" pitchFamily="34" charset="-128"/>
                <a:cs typeface="DecoType Naskh" pitchFamily="2" charset="-78"/>
              </a:rPr>
              <a:t>وذلك </a:t>
            </a:r>
            <a:r>
              <a:rPr lang="ar-SA" b="1" dirty="0">
                <a:solidFill>
                  <a:schemeClr val="dk1"/>
                </a:solidFill>
                <a:latin typeface="Arial Unicode MS" pitchFamily="34" charset="-128"/>
                <a:ea typeface="Arial Unicode MS" pitchFamily="34" charset="-128"/>
                <a:cs typeface="DecoType Naskh" pitchFamily="2" charset="-78"/>
              </a:rPr>
              <a:t>من خلال قيام المدرسة بتعريف التلاميذ بالتغيرات والمستجدات الإجتماعية، </a:t>
            </a:r>
            <a:r>
              <a:rPr lang="ar-SA" b="1" dirty="0" smtClean="0">
                <a:solidFill>
                  <a:schemeClr val="dk1"/>
                </a:solidFill>
                <a:latin typeface="Arial Unicode MS" pitchFamily="34" charset="-128"/>
                <a:ea typeface="Arial Unicode MS" pitchFamily="34" charset="-128"/>
                <a:cs typeface="DecoType Naskh" pitchFamily="2" charset="-78"/>
              </a:rPr>
              <a:t>والثقافية </a:t>
            </a:r>
            <a:r>
              <a:rPr lang="ar-SA" b="1" dirty="0">
                <a:solidFill>
                  <a:schemeClr val="dk1"/>
                </a:solidFill>
                <a:latin typeface="Arial Unicode MS" pitchFamily="34" charset="-128"/>
                <a:ea typeface="Arial Unicode MS" pitchFamily="34" charset="-128"/>
                <a:cs typeface="DecoType Naskh" pitchFamily="2" charset="-78"/>
              </a:rPr>
              <a:t>والتكنولوجية، وغيرها من المتغيرات التي تواجه مجتمعهم، وتفسيرها لهم، ونقدها، </a:t>
            </a:r>
            <a:r>
              <a:rPr lang="ar-SA" b="1" dirty="0" smtClean="0">
                <a:solidFill>
                  <a:schemeClr val="dk1"/>
                </a:solidFill>
                <a:latin typeface="Arial Unicode MS" pitchFamily="34" charset="-128"/>
                <a:ea typeface="Arial Unicode MS" pitchFamily="34" charset="-128"/>
                <a:cs typeface="DecoType Naskh" pitchFamily="2" charset="-78"/>
              </a:rPr>
              <a:t>وبيان إيجابياتها وسلبياتها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ومساعدتهم </a:t>
            </a:r>
            <a:r>
              <a:rPr lang="ar-SA" b="1" dirty="0">
                <a:solidFill>
                  <a:schemeClr val="dk1"/>
                </a:solidFill>
                <a:latin typeface="Arial Unicode MS" pitchFamily="34" charset="-128"/>
                <a:ea typeface="Arial Unicode MS" pitchFamily="34" charset="-128"/>
                <a:cs typeface="DecoType Naskh" pitchFamily="2" charset="-78"/>
              </a:rPr>
              <a:t>على فهمها، </a:t>
            </a:r>
            <a:r>
              <a:rPr lang="ar-SA" b="1" dirty="0" smtClean="0">
                <a:solidFill>
                  <a:schemeClr val="dk1"/>
                </a:solidFill>
                <a:latin typeface="Arial Unicode MS" pitchFamily="34" charset="-128"/>
                <a:ea typeface="Arial Unicode MS" pitchFamily="34" charset="-128"/>
                <a:cs typeface="DecoType Naskh" pitchFamily="2" charset="-78"/>
              </a:rPr>
              <a:t>وإكسابهم </a:t>
            </a:r>
            <a:r>
              <a:rPr lang="ar-SA" b="1" dirty="0">
                <a:solidFill>
                  <a:schemeClr val="dk1"/>
                </a:solidFill>
                <a:latin typeface="Arial Unicode MS" pitchFamily="34" charset="-128"/>
                <a:ea typeface="Arial Unicode MS" pitchFamily="34" charset="-128"/>
                <a:cs typeface="DecoType Naskh" pitchFamily="2" charset="-78"/>
              </a:rPr>
              <a:t>المرونة للتكيف معها ومساعدتهم على تنمية القدرات الإبداعية الخلاقة لديهم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التفكير العلمي، </a:t>
            </a:r>
            <a:r>
              <a:rPr lang="ar-SA" b="1" dirty="0" smtClean="0">
                <a:solidFill>
                  <a:schemeClr val="dk1"/>
                </a:solidFill>
                <a:latin typeface="Arial Unicode MS" pitchFamily="34" charset="-128"/>
                <a:ea typeface="Arial Unicode MS" pitchFamily="34" charset="-128"/>
                <a:cs typeface="DecoType Naskh" pitchFamily="2" charset="-78"/>
              </a:rPr>
              <a:t>ومهارات </a:t>
            </a:r>
            <a:r>
              <a:rPr lang="ar-SA" b="1" dirty="0">
                <a:solidFill>
                  <a:schemeClr val="dk1"/>
                </a:solidFill>
                <a:latin typeface="Arial Unicode MS" pitchFamily="34" charset="-128"/>
                <a:ea typeface="Arial Unicode MS" pitchFamily="34" charset="-128"/>
                <a:cs typeface="DecoType Naskh" pitchFamily="2" charset="-78"/>
              </a:rPr>
              <a:t>إتخاذ القرارات والنقد والتمحيص والتمييز، </a:t>
            </a:r>
            <a:r>
              <a:rPr lang="ar-SA" b="1" dirty="0" smtClean="0">
                <a:solidFill>
                  <a:schemeClr val="dk1"/>
                </a:solidFill>
                <a:latin typeface="Arial Unicode MS" pitchFamily="34" charset="-128"/>
                <a:ea typeface="Arial Unicode MS" pitchFamily="34" charset="-128"/>
                <a:cs typeface="DecoType Naskh" pitchFamily="2" charset="-78"/>
              </a:rPr>
              <a:t>وأيضاً </a:t>
            </a:r>
            <a:r>
              <a:rPr lang="ar-SA" b="1" dirty="0">
                <a:solidFill>
                  <a:schemeClr val="dk1"/>
                </a:solidFill>
                <a:latin typeface="Arial Unicode MS" pitchFamily="34" charset="-128"/>
                <a:ea typeface="Arial Unicode MS" pitchFamily="34" charset="-128"/>
                <a:cs typeface="DecoType Naskh" pitchFamily="2" charset="-78"/>
              </a:rPr>
              <a:t>تنمية المسؤولية الخلقية </a:t>
            </a:r>
            <a:r>
              <a:rPr lang="ar-SA" b="1" dirty="0" smtClean="0">
                <a:solidFill>
                  <a:schemeClr val="dk1"/>
                </a:solidFill>
                <a:latin typeface="Arial Unicode MS" pitchFamily="34" charset="-128"/>
                <a:ea typeface="Arial Unicode MS" pitchFamily="34" charset="-128"/>
                <a:cs typeface="DecoType Naskh" pitchFamily="2" charset="-78"/>
              </a:rPr>
              <a:t>والإجتماعية </a:t>
            </a:r>
            <a:r>
              <a:rPr lang="ar-SA" b="1" dirty="0">
                <a:solidFill>
                  <a:schemeClr val="dk1"/>
                </a:solidFill>
                <a:latin typeface="Arial Unicode MS" pitchFamily="34" charset="-128"/>
                <a:ea typeface="Arial Unicode MS" pitchFamily="34" charset="-128"/>
                <a:cs typeface="DecoType Naskh" pitchFamily="2" charset="-78"/>
              </a:rPr>
              <a:t>لديهم، وتشجيعهم على تحمل المسؤولية في مواجهة التحديات التي تواجه مجتمعهم.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تزويد الطفل بالمعلومات الصحيحة الهادفة بما يساعده على فهم نفسه والبيئة المحيطة وما يجري من حوله على نحو سليم، بما ينعكس إيجايباً على نموه العقلي.</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3356274173"/>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إكساب الطفل المعايير و القيم الخلقية، وذلك من خلال إهتمامها بالتعليم الديني، بحيث يستوعب التلميذ المضمون الديني كعناصر ثقافية ( تراثية) قادرة على التفاعل مع أكثر قضايا حياته اليومية المعاصرة.</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توفير بيئة تنافسية للطفل مع أقرانه، يحاول فيها إبراز نفسه و شخصيته لينال مركزاً مرموقاً بينهم.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إزالة الفوارق الإجتماعية بين الطفل </a:t>
            </a:r>
            <a:r>
              <a:rPr lang="ar-SA" b="1" dirty="0" smtClean="0">
                <a:solidFill>
                  <a:schemeClr val="dk1"/>
                </a:solidFill>
                <a:latin typeface="Arial Unicode MS" pitchFamily="34" charset="-128"/>
                <a:ea typeface="Arial Unicode MS" pitchFamily="34" charset="-128"/>
                <a:cs typeface="DecoType Naskh" pitchFamily="2" charset="-78"/>
              </a:rPr>
              <a:t>وأقرانه </a:t>
            </a:r>
            <a:r>
              <a:rPr lang="ar-SA" b="1" dirty="0">
                <a:solidFill>
                  <a:schemeClr val="dk1"/>
                </a:solidFill>
                <a:latin typeface="Arial Unicode MS" pitchFamily="34" charset="-128"/>
                <a:ea typeface="Arial Unicode MS" pitchFamily="34" charset="-128"/>
                <a:cs typeface="DecoType Naskh" pitchFamily="2" charset="-78"/>
              </a:rPr>
              <a:t>بجلوسه معهم في الصف الدراسي نفسه </a:t>
            </a:r>
            <a:r>
              <a:rPr lang="ar-SA" b="1" dirty="0" smtClean="0">
                <a:solidFill>
                  <a:schemeClr val="dk1"/>
                </a:solidFill>
                <a:latin typeface="Arial Unicode MS" pitchFamily="34" charset="-128"/>
                <a:ea typeface="Arial Unicode MS" pitchFamily="34" charset="-128"/>
                <a:cs typeface="DecoType Naskh" pitchFamily="2" charset="-78"/>
              </a:rPr>
              <a:t>وعلى </a:t>
            </a:r>
            <a:r>
              <a:rPr lang="ar-SA" b="1" dirty="0">
                <a:solidFill>
                  <a:schemeClr val="dk1"/>
                </a:solidFill>
                <a:latin typeface="Arial Unicode MS" pitchFamily="34" charset="-128"/>
                <a:ea typeface="Arial Unicode MS" pitchFamily="34" charset="-128"/>
                <a:cs typeface="DecoType Naskh" pitchFamily="2" charset="-78"/>
              </a:rPr>
              <a:t>مقاعد الدراسة نفسها، مما يؤدي إلى التخفيف من درجة الإختلاف بينهم فيما يتعلق بأنماط سلوكهم و إتجاهاتهم و قيمهم.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1799463428"/>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838200"/>
            <a:ext cx="8229600" cy="56388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و لكي تصبح التنشئة الإجتماعية داخل المؤسسات التعليمية فعالة فإنه يجب عليها:</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إشراك الطفل في ممارسات تساعده على أنماط من السلوك </a:t>
            </a:r>
            <a:r>
              <a:rPr lang="ar-SA" b="1" dirty="0" smtClean="0">
                <a:solidFill>
                  <a:schemeClr val="dk1"/>
                </a:solidFill>
                <a:latin typeface="Arial Unicode MS" pitchFamily="34" charset="-128"/>
                <a:ea typeface="Arial Unicode MS" pitchFamily="34" charset="-128"/>
                <a:cs typeface="DecoType Naskh" pitchFamily="2" charset="-78"/>
              </a:rPr>
              <a:t>السوي، </a:t>
            </a:r>
            <a:r>
              <a:rPr lang="ar-SA" b="1" dirty="0">
                <a:solidFill>
                  <a:schemeClr val="dk1"/>
                </a:solidFill>
                <a:latin typeface="Arial Unicode MS" pitchFamily="34" charset="-128"/>
                <a:ea typeface="Arial Unicode MS" pitchFamily="34" charset="-128"/>
                <a:cs typeface="DecoType Naskh" pitchFamily="2" charset="-78"/>
              </a:rPr>
              <a:t>و أن تتأكد من أن هذا التعود لم يتخذ مظهر المعلومات المحفوظة، بل إنه قد تم بطريقة فعالة </a:t>
            </a:r>
            <a:r>
              <a:rPr lang="ar-SA" b="1" dirty="0" smtClean="0">
                <a:solidFill>
                  <a:schemeClr val="dk1"/>
                </a:solidFill>
                <a:latin typeface="Arial Unicode MS" pitchFamily="34" charset="-128"/>
                <a:ea typeface="Arial Unicode MS" pitchFamily="34" charset="-128"/>
                <a:cs typeface="DecoType Naskh" pitchFamily="2" charset="-78"/>
              </a:rPr>
              <a:t>وأصبح </a:t>
            </a:r>
            <a:r>
              <a:rPr lang="ar-SA" b="1" dirty="0">
                <a:solidFill>
                  <a:schemeClr val="dk1"/>
                </a:solidFill>
                <a:latin typeface="Arial Unicode MS" pitchFamily="34" charset="-128"/>
                <a:ea typeface="Arial Unicode MS" pitchFamily="34" charset="-128"/>
                <a:cs typeface="DecoType Naskh" pitchFamily="2" charset="-78"/>
              </a:rPr>
              <a:t>جزءاً من سلوك الطفل الطبيعي حتى يساعده على تطور المجتمع.</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إكساب الطفل المعايير والقيم الخلقية، </a:t>
            </a:r>
            <a:r>
              <a:rPr lang="ar-SA" b="1" dirty="0" smtClean="0">
                <a:solidFill>
                  <a:schemeClr val="dk1"/>
                </a:solidFill>
                <a:latin typeface="Arial Unicode MS" pitchFamily="34" charset="-128"/>
                <a:ea typeface="Arial Unicode MS" pitchFamily="34" charset="-128"/>
                <a:cs typeface="DecoType Naskh" pitchFamily="2" charset="-78"/>
              </a:rPr>
              <a:t>وأن </a:t>
            </a:r>
            <a:r>
              <a:rPr lang="ar-SA" b="1" dirty="0">
                <a:solidFill>
                  <a:schemeClr val="dk1"/>
                </a:solidFill>
                <a:latin typeface="Arial Unicode MS" pitchFamily="34" charset="-128"/>
                <a:ea typeface="Arial Unicode MS" pitchFamily="34" charset="-128"/>
                <a:cs typeface="DecoType Naskh" pitchFamily="2" charset="-78"/>
              </a:rPr>
              <a:t>تبذل جهداً بارزاً فيما يتعلق </a:t>
            </a:r>
            <a:r>
              <a:rPr lang="ar-SA" b="1" dirty="0" smtClean="0">
                <a:solidFill>
                  <a:schemeClr val="dk1"/>
                </a:solidFill>
                <a:latin typeface="Arial Unicode MS" pitchFamily="34" charset="-128"/>
                <a:ea typeface="Arial Unicode MS" pitchFamily="34" charset="-128"/>
                <a:cs typeface="DecoType Naskh" pitchFamily="2" charset="-78"/>
              </a:rPr>
              <a:t>بالتعليم </a:t>
            </a:r>
            <a:r>
              <a:rPr lang="ar-SA" b="1" dirty="0">
                <a:solidFill>
                  <a:schemeClr val="dk1"/>
                </a:solidFill>
                <a:latin typeface="Arial Unicode MS" pitchFamily="34" charset="-128"/>
                <a:ea typeface="Arial Unicode MS" pitchFamily="34" charset="-128"/>
                <a:cs typeface="DecoType Naskh" pitchFamily="2" charset="-78"/>
              </a:rPr>
              <a:t>الديني بحيث لا يصبح الدين مادة دراسية على التلميذ النجاح والرسوب فيها، </a:t>
            </a:r>
            <a:r>
              <a:rPr lang="ar-SA" b="1" dirty="0" smtClean="0">
                <a:solidFill>
                  <a:schemeClr val="dk1"/>
                </a:solidFill>
                <a:latin typeface="Arial Unicode MS" pitchFamily="34" charset="-128"/>
                <a:ea typeface="Arial Unicode MS" pitchFamily="34" charset="-128"/>
                <a:cs typeface="DecoType Naskh" pitchFamily="2" charset="-78"/>
              </a:rPr>
              <a:t>وإنما </a:t>
            </a:r>
            <a:r>
              <a:rPr lang="ar-SA" b="1" dirty="0">
                <a:solidFill>
                  <a:schemeClr val="dk1"/>
                </a:solidFill>
                <a:latin typeface="Arial Unicode MS" pitchFamily="34" charset="-128"/>
                <a:ea typeface="Arial Unicode MS" pitchFamily="34" charset="-128"/>
                <a:cs typeface="DecoType Naskh" pitchFamily="2" charset="-78"/>
              </a:rPr>
              <a:t>يستوعب التلميذ المضمون الديني كعناصر تراثية قادرة على التفاعل مع أكثر قضايا حياته اليومية </a:t>
            </a:r>
            <a:r>
              <a:rPr lang="ar-SA" b="1" dirty="0" smtClean="0">
                <a:solidFill>
                  <a:schemeClr val="dk1"/>
                </a:solidFill>
                <a:latin typeface="Arial Unicode MS" pitchFamily="34" charset="-128"/>
                <a:ea typeface="Arial Unicode MS" pitchFamily="34" charset="-128"/>
                <a:cs typeface="DecoType Naskh" pitchFamily="2" charset="-78"/>
              </a:rPr>
              <a:t>المعاصرة</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تأسيس القدوة </a:t>
            </a:r>
            <a:r>
              <a:rPr lang="ar-SA" b="1" dirty="0" smtClean="0">
                <a:solidFill>
                  <a:schemeClr val="dk1"/>
                </a:solidFill>
                <a:latin typeface="Arial Unicode MS" pitchFamily="34" charset="-128"/>
                <a:ea typeface="Arial Unicode MS" pitchFamily="34" charset="-128"/>
                <a:cs typeface="DecoType Naskh" pitchFamily="2" charset="-78"/>
              </a:rPr>
              <a:t>والمثالية </a:t>
            </a:r>
            <a:r>
              <a:rPr lang="ar-SA" b="1" dirty="0">
                <a:solidFill>
                  <a:schemeClr val="dk1"/>
                </a:solidFill>
                <a:latin typeface="Arial Unicode MS" pitchFamily="34" charset="-128"/>
                <a:ea typeface="Arial Unicode MS" pitchFamily="34" charset="-128"/>
                <a:cs typeface="DecoType Naskh" pitchFamily="2" charset="-78"/>
              </a:rPr>
              <a:t>من خلال القائمين على التنشئة الإجتماعية ( المدرسين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280674264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20132"/>
            <a:ext cx="8229600" cy="2251868"/>
          </a:xfrm>
        </p:spPr>
        <p:txBody>
          <a:bodyPr rtlCol="0">
            <a:noAutofit/>
          </a:bodyPr>
          <a:lstStyle/>
          <a:p>
            <a:pPr rtl="1" fontAlgn="auto">
              <a:spcAft>
                <a:spcPts val="0"/>
              </a:spcAft>
              <a:defRPr/>
            </a:pPr>
            <a:r>
              <a:rPr lang="ar-SA" sz="54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س2</a:t>
            </a:r>
            <a:r>
              <a:rPr lang="ar-SA" sz="5400" b="1" u="sng" dirty="0" smtClean="0">
                <a:solidFill>
                  <a:srgbClr val="FF0000"/>
                </a:solidFill>
                <a:latin typeface="Arial Unicode MS" pitchFamily="34" charset="-128"/>
                <a:ea typeface="Arial Unicode MS" pitchFamily="34" charset="-128"/>
                <a:cs typeface="Arial Unicode MS" pitchFamily="34" charset="-128"/>
              </a:rPr>
              <a:t/>
            </a:r>
            <a:br>
              <a:rPr lang="ar-SA" sz="5400" b="1" u="sng" dirty="0" smtClean="0">
                <a:solidFill>
                  <a:srgbClr val="FF0000"/>
                </a:solidFill>
                <a:latin typeface="Arial Unicode MS" pitchFamily="34" charset="-128"/>
                <a:ea typeface="Arial Unicode MS" pitchFamily="34" charset="-128"/>
                <a:cs typeface="Arial Unicode MS" pitchFamily="34" charset="-128"/>
              </a:rPr>
            </a:br>
            <a:r>
              <a:rPr lang="ar-SA" sz="5400" b="1" u="sng" dirty="0" smtClean="0">
                <a:solidFill>
                  <a:srgbClr val="FF0000"/>
                </a:solidFill>
                <a:latin typeface="Arial Unicode MS" pitchFamily="34" charset="-128"/>
                <a:ea typeface="Arial Unicode MS" pitchFamily="34" charset="-128"/>
                <a:cs typeface="Arial Unicode MS" pitchFamily="34" charset="-128"/>
              </a:rPr>
              <a:t>ما تأثير حجم الأخوة في عملية التنشئة الإجتماعية؟</a:t>
            </a:r>
            <a:endParaRPr lang="en-US" sz="54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73150977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990600" y="496887"/>
            <a:ext cx="7848600" cy="6208713"/>
          </a:xfrm>
          <a:gradFill>
            <a:gsLst>
              <a:gs pos="0">
                <a:srgbClr val="8488C4"/>
              </a:gs>
              <a:gs pos="53000">
                <a:srgbClr val="D4DEFF"/>
              </a:gs>
              <a:gs pos="83000">
                <a:srgbClr val="D4DEFF"/>
              </a:gs>
              <a:gs pos="100000">
                <a:srgbClr val="96AB94"/>
              </a:gs>
            </a:gsLst>
            <a:lin ang="5400000" scaled="0"/>
          </a:gradFill>
        </p:spPr>
        <p:txBody>
          <a:bodyPr/>
          <a:lstStyle/>
          <a:p>
            <a:pPr marL="0" indent="0" algn="just" rtl="1">
              <a:buNone/>
            </a:pPr>
            <a:r>
              <a:rPr lang="ar-SA" sz="4800" b="1" dirty="0" smtClean="0">
                <a:solidFill>
                  <a:srgbClr val="FF0000"/>
                </a:solidFill>
                <a:latin typeface="Arial Unicode MS" pitchFamily="34" charset="-128"/>
                <a:ea typeface="Arial Unicode MS" pitchFamily="34" charset="-128"/>
                <a:cs typeface="DecoType Naskh" pitchFamily="2" charset="-78"/>
              </a:rPr>
              <a:t>ج2:</a:t>
            </a:r>
          </a:p>
          <a:p>
            <a:pPr algn="just" rtl="1"/>
            <a:r>
              <a:rPr lang="ar-SA" b="1" dirty="0" smtClean="0">
                <a:solidFill>
                  <a:schemeClr val="dk1"/>
                </a:solidFill>
                <a:latin typeface="Arial Unicode MS" pitchFamily="34" charset="-128"/>
                <a:ea typeface="Arial Unicode MS" pitchFamily="34" charset="-128"/>
                <a:cs typeface="DecoType Naskh" pitchFamily="2" charset="-78"/>
              </a:rPr>
              <a:t>يؤثر </a:t>
            </a:r>
            <a:r>
              <a:rPr lang="ar-SA" b="1" dirty="0">
                <a:solidFill>
                  <a:schemeClr val="dk1"/>
                </a:solidFill>
                <a:latin typeface="Arial Unicode MS" pitchFamily="34" charset="-128"/>
                <a:ea typeface="Arial Unicode MS" pitchFamily="34" charset="-128"/>
                <a:cs typeface="DecoType Naskh" pitchFamily="2" charset="-78"/>
              </a:rPr>
              <a:t>حجم جماعة الأخوة وتكوينها في عملية التنشئة الإجتماعية داخل الأسرة.</a:t>
            </a:r>
          </a:p>
          <a:p>
            <a:pPr algn="just" rtl="1"/>
            <a:r>
              <a:rPr lang="ar-SA" b="1" dirty="0">
                <a:solidFill>
                  <a:schemeClr val="dk1"/>
                </a:solidFill>
                <a:latin typeface="Arial Unicode MS" pitchFamily="34" charset="-128"/>
                <a:ea typeface="Arial Unicode MS" pitchFamily="34" charset="-128"/>
                <a:cs typeface="DecoType Naskh" pitchFamily="2" charset="-78"/>
              </a:rPr>
              <a:t>وجد علماء النفس ”</a:t>
            </a:r>
            <a:r>
              <a:rPr lang="ar-SA" b="1" dirty="0">
                <a:solidFill>
                  <a:srgbClr val="C00000"/>
                </a:solidFill>
                <a:latin typeface="Arial Unicode MS" pitchFamily="34" charset="-128"/>
                <a:ea typeface="Arial Unicode MS" pitchFamily="34" charset="-128"/>
                <a:cs typeface="DecoType Naskh" pitchFamily="2" charset="-78"/>
              </a:rPr>
              <a:t>بوسارد و اليناور بول</a:t>
            </a:r>
            <a:r>
              <a:rPr lang="ar-SA" b="1" dirty="0">
                <a:solidFill>
                  <a:schemeClr val="dk1"/>
                </a:solidFill>
                <a:latin typeface="Arial Unicode MS" pitchFamily="34" charset="-128"/>
                <a:ea typeface="Arial Unicode MS" pitchFamily="34" charset="-128"/>
                <a:cs typeface="DecoType Naskh" pitchFamily="2" charset="-78"/>
              </a:rPr>
              <a:t>“ أن أطفال الأسر الصغيرة ينتمون في الغالب الأعم إلى أصل واحد، وأن البنت التي لها أخ تكون أكثر عرضة لإظهار سمات ذكورية مرتفعة مثل الطموح والمنافسة، وذلك أكثر من البنت التي لها أخت.</a:t>
            </a:r>
          </a:p>
          <a:p>
            <a:pPr algn="just" rtl="1"/>
            <a:r>
              <a:rPr lang="ar-SA" b="1" dirty="0">
                <a:solidFill>
                  <a:schemeClr val="dk1"/>
                </a:solidFill>
                <a:latin typeface="Arial Unicode MS" pitchFamily="34" charset="-128"/>
                <a:ea typeface="Arial Unicode MS" pitchFamily="34" charset="-128"/>
                <a:cs typeface="DecoType Naskh" pitchFamily="2" charset="-78"/>
              </a:rPr>
              <a:t>ويشبه ذلك الموقف أيضاً الولد الذي له أخت فقد كان إلى حد ما أكثر عرضة لإظهار سمات أنثوية مرتفعة مثل الحنو والطاعة أكثر من الولد الذي له أخ.</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73150977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12000"/>
          </a:stretch>
        </a:blipFill>
        <a:effectLst/>
      </p:bgPr>
    </p:bg>
    <p:spTree>
      <p:nvGrpSpPr>
        <p:cNvPr id="1" name=""/>
        <p:cNvGrpSpPr/>
        <p:nvPr/>
      </p:nvGrpSpPr>
      <p:grpSpPr>
        <a:xfrm>
          <a:off x="0" y="0"/>
          <a:ext cx="0" cy="0"/>
          <a:chOff x="0" y="0"/>
          <a:chExt cx="0" cy="0"/>
        </a:xfrm>
      </p:grpSpPr>
      <p:sp useBgFill="1">
        <p:nvSpPr>
          <p:cNvPr id="126978" name="Text Box 2"/>
          <p:cNvSpPr txBox="1">
            <a:spLocks noChangeArrowheads="1"/>
          </p:cNvSpPr>
          <p:nvPr/>
        </p:nvSpPr>
        <p:spPr bwMode="auto">
          <a:xfrm>
            <a:off x="467544" y="4797152"/>
            <a:ext cx="8136904" cy="1107996"/>
          </a:xfrm>
          <a:prstGeom prst="rect">
            <a:avLst/>
          </a:prstGeom>
          <a:ln w="9525">
            <a:miter lim="800000"/>
            <a:headEnd/>
            <a:tailEnd/>
          </a:ln>
          <a:scene3d>
            <a:camera prst="perspectiveRelaxedModerately"/>
            <a:lightRig rig="legacyFlat3" dir="b"/>
          </a:scene3d>
          <a:sp3d extrusionH="430200" prstMaterial="legacyMatte">
            <a:bevelT w="13500" h="13500" prst="angle"/>
            <a:bevelB w="13500" h="13500" prst="angle"/>
            <a:extrusionClr>
              <a:srgbClr val="3399FF"/>
            </a:extrusionClr>
          </a:sp3d>
        </p:spPr>
        <p:txBody>
          <a:bodyPr>
            <a:spAutoFit/>
            <a:flatTx/>
          </a:bodyPr>
          <a:lstStyle/>
          <a:p>
            <a:pPr algn="ctr">
              <a:spcBef>
                <a:spcPct val="50000"/>
              </a:spcBef>
              <a:defRPr/>
            </a:pPr>
            <a:r>
              <a:rPr lang="ar-SA" sz="6600" b="1" dirty="0">
                <a:solidFill>
                  <a:srgbClr val="FFFF00"/>
                </a:solidFill>
                <a:latin typeface="Segoe UI" pitchFamily="34" charset="0"/>
                <a:ea typeface="Segoe UI" pitchFamily="34" charset="0"/>
                <a:cs typeface="Old Antic Outline Shaded" pitchFamily="2" charset="-78"/>
              </a:rPr>
              <a:t>د/ منى طه محروس</a:t>
            </a:r>
          </a:p>
        </p:txBody>
      </p:sp>
      <p:sp>
        <p:nvSpPr>
          <p:cNvPr id="5" name="AutoShape 4"/>
          <p:cNvSpPr>
            <a:spLocks noChangeArrowheads="1"/>
          </p:cNvSpPr>
          <p:nvPr/>
        </p:nvSpPr>
        <p:spPr bwMode="auto">
          <a:xfrm>
            <a:off x="2195513" y="981075"/>
            <a:ext cx="4779962" cy="822325"/>
          </a:xfrm>
          <a:prstGeom prst="flowChartTerminator">
            <a:avLst/>
          </a:prstGeom>
          <a:gradFill rotWithShape="1">
            <a:gsLst>
              <a:gs pos="0">
                <a:srgbClr val="FFFFCC"/>
              </a:gs>
              <a:gs pos="100000">
                <a:schemeClr val="accent1"/>
              </a:gs>
            </a:gsLst>
            <a:lin ang="5400000" scaled="1"/>
          </a:gradFill>
          <a:ln w="76200">
            <a:solidFill>
              <a:srgbClr val="155128"/>
            </a:solidFill>
            <a:miter lim="800000"/>
            <a:headEnd/>
            <a:tailEnd/>
          </a:ln>
          <a:effectLst>
            <a:outerShdw dist="152928" dir="8301988" algn="ctr" rotWithShape="0">
              <a:srgbClr val="000066">
                <a:alpha val="50000"/>
              </a:srgbClr>
            </a:outerShdw>
          </a:effectLst>
        </p:spPr>
        <p:txBody>
          <a:bodyPr>
            <a:spAutoFit/>
          </a:bodyPr>
          <a:lstStyle/>
          <a:p>
            <a:pPr algn="ctr">
              <a:spcBef>
                <a:spcPct val="50000"/>
              </a:spcBef>
              <a:defRPr/>
            </a:pPr>
            <a:r>
              <a:rPr lang="ar-SA" sz="3200" b="1" dirty="0"/>
              <a:t>نشكركم على حسن الاستماع </a:t>
            </a:r>
            <a:endParaRPr lang="en-US" sz="3200" b="1" dirty="0"/>
          </a:p>
        </p:txBody>
      </p:sp>
      <p:sp>
        <p:nvSpPr>
          <p:cNvPr id="6" name="مربع نص 5"/>
          <p:cNvSpPr txBox="1"/>
          <p:nvPr/>
        </p:nvSpPr>
        <p:spPr>
          <a:xfrm>
            <a:off x="2051720" y="3068960"/>
            <a:ext cx="5040560" cy="646331"/>
          </a:xfrm>
          <a:prstGeom prst="rect">
            <a:avLst/>
          </a:prstGeom>
          <a:solidFill>
            <a:schemeClr val="accent6">
              <a:lumMod val="40000"/>
              <a:lumOff val="60000"/>
            </a:schemeClr>
          </a:solidFill>
          <a:ln w="60325">
            <a:solidFill>
              <a:srgbClr val="FFFF00"/>
            </a:solidFill>
            <a:prstDash val="lgDash"/>
          </a:ln>
          <a:effectLst>
            <a:outerShdw blurRad="317500" dist="88900" dir="8880000" algn="ctr" rotWithShape="0">
              <a:srgbClr val="000000"/>
            </a:outerShdw>
          </a:effectLst>
          <a:scene3d>
            <a:camera prst="orthographicFront">
              <a:rot lat="600000" lon="20999989" rev="300000"/>
            </a:camera>
            <a:lightRig rig="threePt" dir="t"/>
          </a:scene3d>
          <a:sp3d>
            <a:bevelT/>
          </a:sp3d>
        </p:spPr>
        <p:txBody>
          <a:bodyPr rtlCol="1">
            <a:spAutoFit/>
          </a:bodyPr>
          <a:lstStyle/>
          <a:p>
            <a:pPr>
              <a:defRPr/>
            </a:pPr>
            <a:r>
              <a:rPr lang="ar-SA" sz="3600" b="1" dirty="0"/>
              <a:t>أسأل الله أن ينفعكم بما تعلمتم</a:t>
            </a:r>
          </a:p>
        </p:txBody>
      </p:sp>
      <p:pic>
        <p:nvPicPr>
          <p:cNvPr id="7" name="Picture 8" descr="000203D1"/>
          <p:cNvPicPr>
            <a:picLocks noChangeAspect="1" noChangeArrowheads="1"/>
          </p:cNvPicPr>
          <p:nvPr/>
        </p:nvPicPr>
        <p:blipFill>
          <a:blip r:embed="rId3"/>
          <a:srcRect/>
          <a:stretch>
            <a:fillRect/>
          </a:stretch>
        </p:blipFill>
        <p:spPr bwMode="auto">
          <a:xfrm>
            <a:off x="428596" y="357166"/>
            <a:ext cx="1511300" cy="1047750"/>
          </a:xfrm>
          <a:prstGeom prst="rect">
            <a:avLst/>
          </a:prstGeom>
          <a:noFill/>
          <a:ln w="9525">
            <a:noFill/>
            <a:miter lim="800000"/>
            <a:headEnd/>
            <a:tailEnd/>
          </a:ln>
        </p:spPr>
      </p:pic>
    </p:spTree>
    <p:extLst>
      <p:ext uri="{BB962C8B-B14F-4D97-AF65-F5344CB8AC3E}">
        <p14:creationId xmlns:p14="http://schemas.microsoft.com/office/powerpoint/2010/main" val="167640181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par>
                          <p:cTn id="8" fill="hold">
                            <p:stCondLst>
                              <p:cond delay="2000"/>
                            </p:stCondLst>
                            <p:childTnLst>
                              <p:par>
                                <p:cTn id="9" presetID="54" presetClass="entr" presetSubtype="0" ac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000" fill="hold"/>
                                        <p:tgtEl>
                                          <p:spTgt spid="6"/>
                                        </p:tgtEl>
                                        <p:attrNameLst>
                                          <p:attrName>ppt_w</p:attrName>
                                        </p:attrNameLst>
                                      </p:cBhvr>
                                      <p:tavLst>
                                        <p:tav tm="0">
                                          <p:val>
                                            <p:strVal val="#ppt_w*0.05"/>
                                          </p:val>
                                        </p:tav>
                                        <p:tav tm="100000">
                                          <p:val>
                                            <p:strVal val="#ppt_w"/>
                                          </p:val>
                                        </p:tav>
                                      </p:tavLst>
                                    </p:anim>
                                    <p:anim calcmode="lin" valueType="num">
                                      <p:cBhvr>
                                        <p:cTn id="12" dur="2000" fill="hold"/>
                                        <p:tgtEl>
                                          <p:spTgt spid="6"/>
                                        </p:tgtEl>
                                        <p:attrNameLst>
                                          <p:attrName>ppt_h</p:attrName>
                                        </p:attrNameLst>
                                      </p:cBhvr>
                                      <p:tavLst>
                                        <p:tav tm="0">
                                          <p:val>
                                            <p:strVal val="#ppt_h"/>
                                          </p:val>
                                        </p:tav>
                                        <p:tav tm="100000">
                                          <p:val>
                                            <p:strVal val="#ppt_h"/>
                                          </p:val>
                                        </p:tav>
                                      </p:tavLst>
                                    </p:anim>
                                    <p:anim calcmode="lin" valueType="num">
                                      <p:cBhvr>
                                        <p:cTn id="13" dur="2000" fill="hold"/>
                                        <p:tgtEl>
                                          <p:spTgt spid="6"/>
                                        </p:tgtEl>
                                        <p:attrNameLst>
                                          <p:attrName>ppt_x</p:attrName>
                                        </p:attrNameLst>
                                      </p:cBhvr>
                                      <p:tavLst>
                                        <p:tav tm="0">
                                          <p:val>
                                            <p:strVal val="#ppt_x-.2"/>
                                          </p:val>
                                        </p:tav>
                                        <p:tav tm="100000">
                                          <p:val>
                                            <p:strVal val="#ppt_x"/>
                                          </p:val>
                                        </p:tav>
                                      </p:tavLst>
                                    </p:anim>
                                    <p:anim calcmode="lin" valueType="num">
                                      <p:cBhvr>
                                        <p:cTn id="14" dur="2000" fill="hold"/>
                                        <p:tgtEl>
                                          <p:spTgt spid="6"/>
                                        </p:tgtEl>
                                        <p:attrNameLst>
                                          <p:attrName>ppt_y</p:attrName>
                                        </p:attrNameLst>
                                      </p:cBhvr>
                                      <p:tavLst>
                                        <p:tav tm="0">
                                          <p:val>
                                            <p:strVal val="#ppt_y"/>
                                          </p:val>
                                        </p:tav>
                                        <p:tav tm="100000">
                                          <p:val>
                                            <p:strVal val="#ppt_y"/>
                                          </p:val>
                                        </p:tav>
                                      </p:tavLst>
                                    </p:anim>
                                    <p:animEffect transition="in" filter="fade">
                                      <p:cBhvr>
                                        <p:cTn id="15" dur="2000"/>
                                        <p:tgtEl>
                                          <p:spTgt spid="6"/>
                                        </p:tgtEl>
                                      </p:cBhvr>
                                    </p:animEffect>
                                  </p:childTnLst>
                                </p:cTn>
                              </p:par>
                            </p:childTnLst>
                          </p:cTn>
                        </p:par>
                        <p:par>
                          <p:cTn id="16" fill="hold">
                            <p:stCondLst>
                              <p:cond delay="4000"/>
                            </p:stCondLst>
                            <p:childTnLst>
                              <p:par>
                                <p:cTn id="17" presetID="9" presetClass="entr" presetSubtype="0" fill="hold" nodeType="afterEffect">
                                  <p:stCondLst>
                                    <p:cond delay="0"/>
                                  </p:stCondLst>
                                  <p:childTnLst>
                                    <p:set>
                                      <p:cBhvr>
                                        <p:cTn id="18" dur="1" fill="hold">
                                          <p:stCondLst>
                                            <p:cond delay="0"/>
                                          </p:stCondLst>
                                        </p:cTn>
                                        <p:tgtEl>
                                          <p:spTgt spid="126978"/>
                                        </p:tgtEl>
                                        <p:attrNameLst>
                                          <p:attrName>style.visibility</p:attrName>
                                        </p:attrNameLst>
                                      </p:cBhvr>
                                      <p:to>
                                        <p:strVal val="visible"/>
                                      </p:to>
                                    </p:set>
                                    <p:animEffect transition="in" filter="dissolve">
                                      <p:cBhvr>
                                        <p:cTn id="19" dur="2000"/>
                                        <p:tgtEl>
                                          <p:spTgt spid="126978"/>
                                        </p:tgtEl>
                                      </p:cBhvr>
                                    </p:animEffect>
                                  </p:childTnLst>
                                </p:cTn>
                              </p:par>
                            </p:childTnLst>
                          </p:cTn>
                        </p:par>
                        <p:par>
                          <p:cTn id="20" fill="hold">
                            <p:stCondLst>
                              <p:cond delay="6000"/>
                            </p:stCondLst>
                            <p:childTnLst>
                              <p:par>
                                <p:cTn id="21" presetID="17" presetClass="exit" presetSubtype="10" fill="hold" nodeType="afterEffect">
                                  <p:stCondLst>
                                    <p:cond delay="0"/>
                                  </p:stCondLst>
                                  <p:childTnLst>
                                    <p:anim calcmode="lin" valueType="num">
                                      <p:cBhvr>
                                        <p:cTn id="22" dur="2000"/>
                                        <p:tgtEl>
                                          <p:spTgt spid="126978"/>
                                        </p:tgtEl>
                                        <p:attrNameLst>
                                          <p:attrName>ppt_w</p:attrName>
                                        </p:attrNameLst>
                                      </p:cBhvr>
                                      <p:tavLst>
                                        <p:tav tm="0">
                                          <p:val>
                                            <p:strVal val="ppt_w"/>
                                          </p:val>
                                        </p:tav>
                                        <p:tav tm="100000">
                                          <p:val>
                                            <p:fltVal val="0"/>
                                          </p:val>
                                        </p:tav>
                                      </p:tavLst>
                                    </p:anim>
                                    <p:anim calcmode="lin" valueType="num">
                                      <p:cBhvr>
                                        <p:cTn id="23" dur="2000"/>
                                        <p:tgtEl>
                                          <p:spTgt spid="126978"/>
                                        </p:tgtEl>
                                        <p:attrNameLst>
                                          <p:attrName>ppt_h</p:attrName>
                                        </p:attrNameLst>
                                      </p:cBhvr>
                                      <p:tavLst>
                                        <p:tav tm="0">
                                          <p:val>
                                            <p:strVal val="ppt_h"/>
                                          </p:val>
                                        </p:tav>
                                        <p:tav tm="100000">
                                          <p:val>
                                            <p:strVal val="ppt_h"/>
                                          </p:val>
                                        </p:tav>
                                      </p:tavLst>
                                    </p:anim>
                                    <p:set>
                                      <p:cBhvr>
                                        <p:cTn id="24" dur="1" fill="hold">
                                          <p:stCondLst>
                                            <p:cond delay="1999"/>
                                          </p:stCondLst>
                                        </p:cTn>
                                        <p:tgtEl>
                                          <p:spTgt spid="1269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4586</TotalTime>
  <Words>4493</Words>
  <Application>Microsoft Office PowerPoint</Application>
  <PresentationFormat>عرض على الشاشة (3:4)‏</PresentationFormat>
  <Paragraphs>281</Paragraphs>
  <Slides>67</Slides>
  <Notes>1</Notes>
  <HiddenSlides>0</HiddenSlides>
  <MMClips>0</MMClips>
  <ScaleCrop>false</ScaleCrop>
  <HeadingPairs>
    <vt:vector size="4" baseType="variant">
      <vt:variant>
        <vt:lpstr>نسق</vt:lpstr>
      </vt:variant>
      <vt:variant>
        <vt:i4>1</vt:i4>
      </vt:variant>
      <vt:variant>
        <vt:lpstr>عناوين الشرائح</vt:lpstr>
      </vt:variant>
      <vt:variant>
        <vt:i4>67</vt:i4>
      </vt:variant>
    </vt:vector>
  </HeadingPairs>
  <TitlesOfParts>
    <vt:vector size="68" baseType="lpstr">
      <vt:lpstr>Office Theme</vt:lpstr>
      <vt:lpstr>عرض تقديمي في PowerPoint</vt:lpstr>
      <vt:lpstr>عرض تقديمي في PowerPoint</vt:lpstr>
      <vt:lpstr>عناصر المحاضرة</vt:lpstr>
      <vt:lpstr>أهداف المحاضرة</vt:lpstr>
      <vt:lpstr>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شروط التنشئة الاجتماعية </vt:lpstr>
      <vt:lpstr>تابع شروط التنشئة الاجتماعية </vt:lpstr>
      <vt:lpstr>تابع شروط التنشئة الاجتماعية </vt:lpstr>
      <vt:lpstr>تابع شروط التنشئة الاجتماعية </vt:lpstr>
      <vt:lpstr>تابع شروط التنشئة الاجتماعية </vt:lpstr>
      <vt:lpstr>تابع شروط التنشئة الاجتماعية </vt:lpstr>
      <vt:lpstr>مؤسسات التنشئة الاجتماعية</vt:lpstr>
      <vt:lpstr>عرض تقديمي في PowerPoint</vt:lpstr>
      <vt:lpstr>الأسرة</vt:lpstr>
      <vt:lpstr> </vt:lpstr>
      <vt:lpstr>عرض تقديمي في PowerPoint</vt:lpstr>
      <vt:lpstr>س/ ما الوظيفة الإجتماعية للأسرة؟</vt:lpstr>
      <vt:lpstr>س/ هل للوالدين دور في التنشئة الإجتماعية؟</vt:lpstr>
      <vt:lpstr>عرض تقديمي في PowerPoint</vt:lpstr>
      <vt:lpstr>س/ هل هناك اتفاق بين علماء الإجتماع وعلم النفس على دور الأم؟</vt:lpstr>
      <vt:lpstr>عرض تقديمي في PowerPoint</vt:lpstr>
      <vt:lpstr>س/ هل حجم الأخوة يؤثر في عملية التنشئة الإجتماعية؟</vt:lpstr>
      <vt:lpstr>س/ ما دور الأسرة في عملية التنشئة الإجتماعية؟</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الوظيفة البيولوجية:</vt:lpstr>
      <vt:lpstr>الوظيفة الإجتماعية:</vt:lpstr>
      <vt:lpstr>عرض تقديمي في PowerPoint</vt:lpstr>
      <vt:lpstr>الوظيفة النفسية:</vt:lpstr>
      <vt:lpstr>الوظيفة الثقافية:</vt:lpstr>
      <vt:lpstr>س/ أسباب إحتفاظ الأسرة بدورها الرئيسي في عملية التنشئة الإجتماعية؟</vt:lpstr>
      <vt:lpstr>س/ أسباب إحتفاظ الأسرة بدورها الرئيسي في عملية التنشئة الإجتماعية؟</vt:lpstr>
      <vt:lpstr>المؤسسات التعليمية</vt:lpstr>
      <vt:lpstr>عرض تقديمي في PowerPoint</vt:lpstr>
      <vt:lpstr>أ. رياض الأطفال</vt:lpstr>
      <vt:lpstr>س/ هل هناك فرق بين رياض الأطفال و دور الحضانة؟</vt:lpstr>
      <vt:lpstr>س/ ما دور رياض الأطفال في تنشئة الطفل إجتماعياً؟</vt:lpstr>
      <vt:lpstr>عرض تقديمي في PowerPoint</vt:lpstr>
      <vt:lpstr>س/ مالأسباب التي تجعل أسلوب التنشئة الإجتماعية فعالاً داخل رياض الأطفال؟</vt:lpstr>
      <vt:lpstr>عرض تقديمي في PowerPoint</vt:lpstr>
      <vt:lpstr>س/ هل هناك عوامل ساهمت في ظهور رياض الأطفال في المجتمع الحديث؟</vt:lpstr>
      <vt:lpstr>عرض تقديمي في PowerPoint</vt:lpstr>
      <vt:lpstr>ب. المدرسة       </vt:lpstr>
      <vt:lpstr>عرض تقديمي في PowerPoint</vt:lpstr>
      <vt:lpstr>س/ ما دور المدرسة قي عملية التنشئة الإجتماعية؟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أسئلة عامة عن المحاضرة</vt:lpstr>
      <vt:lpstr>عرض تقديمي في PowerPoint</vt:lpstr>
      <vt:lpstr>عرض تقديمي في PowerPoint</vt:lpstr>
      <vt:lpstr>عرض تقديمي في PowerPoint</vt:lpstr>
      <vt:lpstr>عرض تقديمي في PowerPoint</vt:lpstr>
      <vt:lpstr>عرض تقديمي في PowerPoint</vt:lpstr>
      <vt:lpstr>س2 ما تأثير حجم الأخوة في عملية التنشئة الإجتماعية؟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389</cp:revision>
  <dcterms:created xsi:type="dcterms:W3CDTF">2011-11-21T17:21:54Z</dcterms:created>
  <dcterms:modified xsi:type="dcterms:W3CDTF">2014-01-29T00:57:50Z</dcterms:modified>
</cp:coreProperties>
</file>