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732" r:id="rId1"/>
  </p:sldMasterIdLst>
  <p:notesMasterIdLst>
    <p:notesMasterId r:id="rId34"/>
  </p:notesMasterIdLst>
  <p:sldIdLst>
    <p:sldId id="256" r:id="rId2"/>
    <p:sldId id="316" r:id="rId3"/>
    <p:sldId id="266" r:id="rId4"/>
    <p:sldId id="257" r:id="rId5"/>
    <p:sldId id="283" r:id="rId6"/>
    <p:sldId id="280" r:id="rId7"/>
    <p:sldId id="288" r:id="rId8"/>
    <p:sldId id="290" r:id="rId9"/>
    <p:sldId id="291" r:id="rId10"/>
    <p:sldId id="292" r:id="rId11"/>
    <p:sldId id="293" r:id="rId12"/>
    <p:sldId id="295" r:id="rId13"/>
    <p:sldId id="296" r:id="rId14"/>
    <p:sldId id="297" r:id="rId15"/>
    <p:sldId id="298" r:id="rId16"/>
    <p:sldId id="299" r:id="rId17"/>
    <p:sldId id="300" r:id="rId18"/>
    <p:sldId id="301" r:id="rId19"/>
    <p:sldId id="302" r:id="rId20"/>
    <p:sldId id="303" r:id="rId21"/>
    <p:sldId id="304" r:id="rId22"/>
    <p:sldId id="305" r:id="rId23"/>
    <p:sldId id="306" r:id="rId24"/>
    <p:sldId id="307" r:id="rId25"/>
    <p:sldId id="308" r:id="rId26"/>
    <p:sldId id="309" r:id="rId27"/>
    <p:sldId id="310" r:id="rId28"/>
    <p:sldId id="311" r:id="rId29"/>
    <p:sldId id="312" r:id="rId30"/>
    <p:sldId id="313" r:id="rId31"/>
    <p:sldId id="314" r:id="rId32"/>
    <p:sldId id="315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cer" initials="" lastIdx="0" clrIdx="0"/>
  <p:cmAuthor id="1" name="د. أسماء" initials="د.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1D1D"/>
    <a:srgbClr val="458AB5"/>
    <a:srgbClr val="5F13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838" autoAdjust="0"/>
    <p:restoredTop sz="94624" autoAdjust="0"/>
  </p:normalViewPr>
  <p:slideViewPr>
    <p:cSldViewPr>
      <p:cViewPr>
        <p:scale>
          <a:sx n="77" d="100"/>
          <a:sy n="77" d="100"/>
        </p:scale>
        <p:origin x="-1068" y="2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8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4B2248-A8B1-4057-8918-364E62FF2B8A}" type="doc">
      <dgm:prSet loTypeId="urn:microsoft.com/office/officeart/2005/8/layout/cycle7" loCatId="cycle" qsTypeId="urn:microsoft.com/office/officeart/2005/8/quickstyle/simple3" qsCatId="simple" csTypeId="urn:microsoft.com/office/officeart/2005/8/colors/accent0_2" csCatId="mainScheme" phldr="1"/>
      <dgm:spPr/>
    </dgm:pt>
    <dgm:pt modelId="{905B5AB6-53F1-4F16-B454-E93F47B96D8F}">
      <dgm:prSet phldrT="[نص]" custT="1"/>
      <dgm:spPr/>
      <dgm:t>
        <a:bodyPr/>
        <a:lstStyle/>
        <a:p>
          <a:pPr rtl="1"/>
          <a:r>
            <a:rPr lang="ar-SA" sz="3600" dirty="0" smtClean="0"/>
            <a:t>العلاقات العامة </a:t>
          </a:r>
          <a:r>
            <a:rPr lang="ar-SA" sz="3600" dirty="0" err="1" smtClean="0"/>
            <a:t>و</a:t>
          </a:r>
          <a:r>
            <a:rPr lang="ar-SA" sz="3600" dirty="0" smtClean="0"/>
            <a:t> الإعلام </a:t>
          </a:r>
          <a:endParaRPr lang="ar-SA" sz="3600" dirty="0"/>
        </a:p>
      </dgm:t>
    </dgm:pt>
    <dgm:pt modelId="{3ED2DE18-3490-452B-A6B6-42B05C4590FF}" type="parTrans" cxnId="{A7410A6F-87A6-4FD9-AA60-1D90A0CFAC3C}">
      <dgm:prSet/>
      <dgm:spPr/>
      <dgm:t>
        <a:bodyPr/>
        <a:lstStyle/>
        <a:p>
          <a:pPr rtl="1"/>
          <a:endParaRPr lang="ar-SA"/>
        </a:p>
      </dgm:t>
    </dgm:pt>
    <dgm:pt modelId="{A7EE3468-6497-44AB-99A3-25EC1DC67CF9}" type="sibTrans" cxnId="{A7410A6F-87A6-4FD9-AA60-1D90A0CFAC3C}">
      <dgm:prSet/>
      <dgm:spPr>
        <a:solidFill>
          <a:srgbClr val="BD92DE"/>
        </a:solidFill>
      </dgm:spPr>
      <dgm:t>
        <a:bodyPr/>
        <a:lstStyle/>
        <a:p>
          <a:pPr rtl="1"/>
          <a:endParaRPr lang="ar-SA"/>
        </a:p>
      </dgm:t>
    </dgm:pt>
    <dgm:pt modelId="{03DBF989-089A-412D-A833-8ECB27B6AA18}">
      <dgm:prSet phldrT="[نص]" custT="1"/>
      <dgm:spPr/>
      <dgm:t>
        <a:bodyPr/>
        <a:lstStyle/>
        <a:p>
          <a:pPr rtl="1"/>
          <a:r>
            <a:rPr lang="ar-SA" sz="3600" dirty="0" smtClean="0"/>
            <a:t>العلاقات العامة والدعاية</a:t>
          </a:r>
          <a:endParaRPr lang="ar-SA" sz="3600" dirty="0"/>
        </a:p>
      </dgm:t>
    </dgm:pt>
    <dgm:pt modelId="{51938978-317E-4CF8-BF47-E4E9524F1775}" type="parTrans" cxnId="{AB483751-57B1-475B-8E4A-1F95276A60E5}">
      <dgm:prSet/>
      <dgm:spPr/>
      <dgm:t>
        <a:bodyPr/>
        <a:lstStyle/>
        <a:p>
          <a:pPr rtl="1"/>
          <a:endParaRPr lang="ar-SA"/>
        </a:p>
      </dgm:t>
    </dgm:pt>
    <dgm:pt modelId="{7781D2BC-E61E-45A0-8724-9C166603F39D}" type="sibTrans" cxnId="{AB483751-57B1-475B-8E4A-1F95276A60E5}">
      <dgm:prSet/>
      <dgm:spPr>
        <a:solidFill>
          <a:srgbClr val="BD92DE"/>
        </a:solidFill>
      </dgm:spPr>
      <dgm:t>
        <a:bodyPr/>
        <a:lstStyle/>
        <a:p>
          <a:pPr rtl="1"/>
          <a:endParaRPr lang="ar-SA"/>
        </a:p>
      </dgm:t>
    </dgm:pt>
    <dgm:pt modelId="{7078CD33-B3AF-465D-A701-A640D6ECB051}">
      <dgm:prSet phldrT="[نص]" custT="1"/>
      <dgm:spPr/>
      <dgm:t>
        <a:bodyPr/>
        <a:lstStyle/>
        <a:p>
          <a:pPr rtl="1"/>
          <a:r>
            <a:rPr lang="ar-SA" sz="3600" dirty="0" smtClean="0"/>
            <a:t>العلاقات العامة والتسويق</a:t>
          </a:r>
          <a:endParaRPr lang="ar-SA" sz="3600" dirty="0"/>
        </a:p>
      </dgm:t>
    </dgm:pt>
    <dgm:pt modelId="{5DFEDE60-A4F1-48E1-8D8F-146A2C3017EE}" type="parTrans" cxnId="{F5BD386E-D9FD-4433-9C66-9344D1D676D7}">
      <dgm:prSet/>
      <dgm:spPr/>
      <dgm:t>
        <a:bodyPr/>
        <a:lstStyle/>
        <a:p>
          <a:pPr rtl="1"/>
          <a:endParaRPr lang="ar-SA"/>
        </a:p>
      </dgm:t>
    </dgm:pt>
    <dgm:pt modelId="{3A103563-8A6A-4075-A44F-CC108B71003E}" type="sibTrans" cxnId="{F5BD386E-D9FD-4433-9C66-9344D1D676D7}">
      <dgm:prSet/>
      <dgm:spPr>
        <a:solidFill>
          <a:srgbClr val="BD92DE"/>
        </a:solidFill>
      </dgm:spPr>
      <dgm:t>
        <a:bodyPr/>
        <a:lstStyle/>
        <a:p>
          <a:pPr rtl="1"/>
          <a:endParaRPr lang="ar-SA"/>
        </a:p>
      </dgm:t>
    </dgm:pt>
    <dgm:pt modelId="{FBE05413-E8D9-44CC-915C-4B3B06A306B6}" type="pres">
      <dgm:prSet presAssocID="{DC4B2248-A8B1-4057-8918-364E62FF2B8A}" presName="Name0" presStyleCnt="0">
        <dgm:presLayoutVars>
          <dgm:dir/>
          <dgm:resizeHandles val="exact"/>
        </dgm:presLayoutVars>
      </dgm:prSet>
      <dgm:spPr/>
    </dgm:pt>
    <dgm:pt modelId="{675A513C-5DCA-4C47-94CD-52C82CBED5AC}" type="pres">
      <dgm:prSet presAssocID="{905B5AB6-53F1-4F16-B454-E93F47B96D8F}" presName="node" presStyleLbl="node1" presStyleIdx="0" presStyleCnt="3" custRadScaleRad="81645" custRadScaleInc="-19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80C2FC1-EF55-42F9-BEA9-8C6983E65016}" type="pres">
      <dgm:prSet presAssocID="{A7EE3468-6497-44AB-99A3-25EC1DC67CF9}" presName="sibTrans" presStyleLbl="sibTrans2D1" presStyleIdx="0" presStyleCnt="3"/>
      <dgm:spPr/>
      <dgm:t>
        <a:bodyPr/>
        <a:lstStyle/>
        <a:p>
          <a:pPr rtl="1"/>
          <a:endParaRPr lang="ar-SA"/>
        </a:p>
      </dgm:t>
    </dgm:pt>
    <dgm:pt modelId="{B04D03B3-189A-4B9C-BABB-810637F24465}" type="pres">
      <dgm:prSet presAssocID="{A7EE3468-6497-44AB-99A3-25EC1DC67CF9}" presName="connectorText" presStyleLbl="sibTrans2D1" presStyleIdx="0" presStyleCnt="3"/>
      <dgm:spPr/>
      <dgm:t>
        <a:bodyPr/>
        <a:lstStyle/>
        <a:p>
          <a:pPr rtl="1"/>
          <a:endParaRPr lang="ar-SA"/>
        </a:p>
      </dgm:t>
    </dgm:pt>
    <dgm:pt modelId="{4395E165-69AD-46A2-A1E0-D887967C6563}" type="pres">
      <dgm:prSet presAssocID="{03DBF989-089A-412D-A833-8ECB27B6AA18}" presName="node" presStyleLbl="node1" presStyleIdx="1" presStyleCnt="3" custRadScaleRad="94109" custRadScaleInc="-1170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7669C97-49F4-47A0-8936-2CFB9D6DD820}" type="pres">
      <dgm:prSet presAssocID="{7781D2BC-E61E-45A0-8724-9C166603F39D}" presName="sibTrans" presStyleLbl="sibTrans2D1" presStyleIdx="1" presStyleCnt="3"/>
      <dgm:spPr/>
      <dgm:t>
        <a:bodyPr/>
        <a:lstStyle/>
        <a:p>
          <a:pPr rtl="1"/>
          <a:endParaRPr lang="ar-SA"/>
        </a:p>
      </dgm:t>
    </dgm:pt>
    <dgm:pt modelId="{0FF367F4-B018-41F3-A6E7-F621385ED5BA}" type="pres">
      <dgm:prSet presAssocID="{7781D2BC-E61E-45A0-8724-9C166603F39D}" presName="connectorText" presStyleLbl="sibTrans2D1" presStyleIdx="1" presStyleCnt="3"/>
      <dgm:spPr/>
      <dgm:t>
        <a:bodyPr/>
        <a:lstStyle/>
        <a:p>
          <a:pPr rtl="1"/>
          <a:endParaRPr lang="ar-SA"/>
        </a:p>
      </dgm:t>
    </dgm:pt>
    <dgm:pt modelId="{4CEAEF87-862B-40F1-AC89-137D59A86395}" type="pres">
      <dgm:prSet presAssocID="{7078CD33-B3AF-465D-A701-A640D6ECB051}" presName="node" presStyleLbl="node1" presStyleIdx="2" presStyleCnt="3" custRadScaleRad="94422" custRadScaleInc="1183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6897EC5-EEE2-4910-B110-4243414D1870}" type="pres">
      <dgm:prSet presAssocID="{3A103563-8A6A-4075-A44F-CC108B71003E}" presName="sibTrans" presStyleLbl="sibTrans2D1" presStyleIdx="2" presStyleCnt="3"/>
      <dgm:spPr/>
      <dgm:t>
        <a:bodyPr/>
        <a:lstStyle/>
        <a:p>
          <a:pPr rtl="1"/>
          <a:endParaRPr lang="ar-SA"/>
        </a:p>
      </dgm:t>
    </dgm:pt>
    <dgm:pt modelId="{70FA6822-EFB7-4B1A-8C1E-9120496D9E72}" type="pres">
      <dgm:prSet presAssocID="{3A103563-8A6A-4075-A44F-CC108B71003E}" presName="connectorText" presStyleLbl="sibTrans2D1" presStyleIdx="2" presStyleCnt="3"/>
      <dgm:spPr/>
      <dgm:t>
        <a:bodyPr/>
        <a:lstStyle/>
        <a:p>
          <a:pPr rtl="1"/>
          <a:endParaRPr lang="ar-SA"/>
        </a:p>
      </dgm:t>
    </dgm:pt>
  </dgm:ptLst>
  <dgm:cxnLst>
    <dgm:cxn modelId="{934EF2E7-E663-4736-B093-B39CF764AC4A}" type="presOf" srcId="{A7EE3468-6497-44AB-99A3-25EC1DC67CF9}" destId="{E80C2FC1-EF55-42F9-BEA9-8C6983E65016}" srcOrd="0" destOrd="0" presId="urn:microsoft.com/office/officeart/2005/8/layout/cycle7"/>
    <dgm:cxn modelId="{A7410A6F-87A6-4FD9-AA60-1D90A0CFAC3C}" srcId="{DC4B2248-A8B1-4057-8918-364E62FF2B8A}" destId="{905B5AB6-53F1-4F16-B454-E93F47B96D8F}" srcOrd="0" destOrd="0" parTransId="{3ED2DE18-3490-452B-A6B6-42B05C4590FF}" sibTransId="{A7EE3468-6497-44AB-99A3-25EC1DC67CF9}"/>
    <dgm:cxn modelId="{AB483751-57B1-475B-8E4A-1F95276A60E5}" srcId="{DC4B2248-A8B1-4057-8918-364E62FF2B8A}" destId="{03DBF989-089A-412D-A833-8ECB27B6AA18}" srcOrd="1" destOrd="0" parTransId="{51938978-317E-4CF8-BF47-E4E9524F1775}" sibTransId="{7781D2BC-E61E-45A0-8724-9C166603F39D}"/>
    <dgm:cxn modelId="{E5DC0143-1793-4854-8A7B-AF4AFFDBCCD9}" type="presOf" srcId="{7078CD33-B3AF-465D-A701-A640D6ECB051}" destId="{4CEAEF87-862B-40F1-AC89-137D59A86395}" srcOrd="0" destOrd="0" presId="urn:microsoft.com/office/officeart/2005/8/layout/cycle7"/>
    <dgm:cxn modelId="{034EECC9-98B9-45D5-9B10-B0FF3C55B863}" type="presOf" srcId="{905B5AB6-53F1-4F16-B454-E93F47B96D8F}" destId="{675A513C-5DCA-4C47-94CD-52C82CBED5AC}" srcOrd="0" destOrd="0" presId="urn:microsoft.com/office/officeart/2005/8/layout/cycle7"/>
    <dgm:cxn modelId="{0B3FF687-D004-47E2-BF42-C8D3B6F35E43}" type="presOf" srcId="{03DBF989-089A-412D-A833-8ECB27B6AA18}" destId="{4395E165-69AD-46A2-A1E0-D887967C6563}" srcOrd="0" destOrd="0" presId="urn:microsoft.com/office/officeart/2005/8/layout/cycle7"/>
    <dgm:cxn modelId="{93ECECAB-EF1B-4FDD-8C27-C83710F7FF52}" type="presOf" srcId="{3A103563-8A6A-4075-A44F-CC108B71003E}" destId="{70FA6822-EFB7-4B1A-8C1E-9120496D9E72}" srcOrd="1" destOrd="0" presId="urn:microsoft.com/office/officeart/2005/8/layout/cycle7"/>
    <dgm:cxn modelId="{91EED73F-09D6-4C11-9FFC-CAEC6B57131B}" type="presOf" srcId="{3A103563-8A6A-4075-A44F-CC108B71003E}" destId="{16897EC5-EEE2-4910-B110-4243414D1870}" srcOrd="0" destOrd="0" presId="urn:microsoft.com/office/officeart/2005/8/layout/cycle7"/>
    <dgm:cxn modelId="{F381C32A-658B-4B52-8F7D-E1E4C9B0E045}" type="presOf" srcId="{7781D2BC-E61E-45A0-8724-9C166603F39D}" destId="{F7669C97-49F4-47A0-8936-2CFB9D6DD820}" srcOrd="0" destOrd="0" presId="urn:microsoft.com/office/officeart/2005/8/layout/cycle7"/>
    <dgm:cxn modelId="{52B4E600-E732-4C18-8DFE-0EB9E481A958}" type="presOf" srcId="{7781D2BC-E61E-45A0-8724-9C166603F39D}" destId="{0FF367F4-B018-41F3-A6E7-F621385ED5BA}" srcOrd="1" destOrd="0" presId="urn:microsoft.com/office/officeart/2005/8/layout/cycle7"/>
    <dgm:cxn modelId="{0CFC7127-96FA-4752-8CE7-91B552B847C2}" type="presOf" srcId="{DC4B2248-A8B1-4057-8918-364E62FF2B8A}" destId="{FBE05413-E8D9-44CC-915C-4B3B06A306B6}" srcOrd="0" destOrd="0" presId="urn:microsoft.com/office/officeart/2005/8/layout/cycle7"/>
    <dgm:cxn modelId="{68917A3D-4C80-4BC1-BC2D-EAB8F6FFE494}" type="presOf" srcId="{A7EE3468-6497-44AB-99A3-25EC1DC67CF9}" destId="{B04D03B3-189A-4B9C-BABB-810637F24465}" srcOrd="1" destOrd="0" presId="urn:microsoft.com/office/officeart/2005/8/layout/cycle7"/>
    <dgm:cxn modelId="{F5BD386E-D9FD-4433-9C66-9344D1D676D7}" srcId="{DC4B2248-A8B1-4057-8918-364E62FF2B8A}" destId="{7078CD33-B3AF-465D-A701-A640D6ECB051}" srcOrd="2" destOrd="0" parTransId="{5DFEDE60-A4F1-48E1-8D8F-146A2C3017EE}" sibTransId="{3A103563-8A6A-4075-A44F-CC108B71003E}"/>
    <dgm:cxn modelId="{9272421F-2848-4240-A1B2-521495942BFB}" type="presParOf" srcId="{FBE05413-E8D9-44CC-915C-4B3B06A306B6}" destId="{675A513C-5DCA-4C47-94CD-52C82CBED5AC}" srcOrd="0" destOrd="0" presId="urn:microsoft.com/office/officeart/2005/8/layout/cycle7"/>
    <dgm:cxn modelId="{FB391598-0863-4E7F-8DA9-BE856EFBC393}" type="presParOf" srcId="{FBE05413-E8D9-44CC-915C-4B3B06A306B6}" destId="{E80C2FC1-EF55-42F9-BEA9-8C6983E65016}" srcOrd="1" destOrd="0" presId="urn:microsoft.com/office/officeart/2005/8/layout/cycle7"/>
    <dgm:cxn modelId="{6C7B0F56-B1F9-4F49-8824-45D4E52CD0BB}" type="presParOf" srcId="{E80C2FC1-EF55-42F9-BEA9-8C6983E65016}" destId="{B04D03B3-189A-4B9C-BABB-810637F24465}" srcOrd="0" destOrd="0" presId="urn:microsoft.com/office/officeart/2005/8/layout/cycle7"/>
    <dgm:cxn modelId="{49392EA4-9D5C-4DB7-A26A-CE1CF46040F0}" type="presParOf" srcId="{FBE05413-E8D9-44CC-915C-4B3B06A306B6}" destId="{4395E165-69AD-46A2-A1E0-D887967C6563}" srcOrd="2" destOrd="0" presId="urn:microsoft.com/office/officeart/2005/8/layout/cycle7"/>
    <dgm:cxn modelId="{E2CC3D20-CE9A-44C8-B647-1E866355F139}" type="presParOf" srcId="{FBE05413-E8D9-44CC-915C-4B3B06A306B6}" destId="{F7669C97-49F4-47A0-8936-2CFB9D6DD820}" srcOrd="3" destOrd="0" presId="urn:microsoft.com/office/officeart/2005/8/layout/cycle7"/>
    <dgm:cxn modelId="{DC943101-C58D-427C-9085-A2EBACA7DE41}" type="presParOf" srcId="{F7669C97-49F4-47A0-8936-2CFB9D6DD820}" destId="{0FF367F4-B018-41F3-A6E7-F621385ED5BA}" srcOrd="0" destOrd="0" presId="urn:microsoft.com/office/officeart/2005/8/layout/cycle7"/>
    <dgm:cxn modelId="{49DDA049-8BD5-488F-AC0D-341B5BDB2E90}" type="presParOf" srcId="{FBE05413-E8D9-44CC-915C-4B3B06A306B6}" destId="{4CEAEF87-862B-40F1-AC89-137D59A86395}" srcOrd="4" destOrd="0" presId="urn:microsoft.com/office/officeart/2005/8/layout/cycle7"/>
    <dgm:cxn modelId="{4C87F4B0-E63C-406D-9FE5-2FA1959D6AD6}" type="presParOf" srcId="{FBE05413-E8D9-44CC-915C-4B3B06A306B6}" destId="{16897EC5-EEE2-4910-B110-4243414D1870}" srcOrd="5" destOrd="0" presId="urn:microsoft.com/office/officeart/2005/8/layout/cycle7"/>
    <dgm:cxn modelId="{98006B4F-78FF-4C3F-BC4E-952AD08A18CB}" type="presParOf" srcId="{16897EC5-EEE2-4910-B110-4243414D1870}" destId="{70FA6822-EFB7-4B1A-8C1E-9120496D9E72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66E2C4-035E-404E-A295-ED954AC18A92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9FB39E73-004D-4FF2-B1C0-FA895CC69E09}">
      <dgm:prSet phldrT="[نص]" custT="1"/>
      <dgm:spPr>
        <a:solidFill>
          <a:schemeClr val="bg2">
            <a:lumMod val="90000"/>
          </a:schemeClr>
        </a:solidFill>
      </dgm:spPr>
      <dgm:t>
        <a:bodyPr/>
        <a:lstStyle/>
        <a:p>
          <a:pPr rtl="1"/>
          <a:r>
            <a:rPr lang="ar-SA" sz="28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التسويق                                 العلاقات العامة</a:t>
          </a:r>
          <a:endParaRPr lang="ar-SA" sz="280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CC271AE2-2D69-43F6-B728-5634A86C3099}" type="parTrans" cxnId="{816FBFD7-07F4-4B8D-8316-558AD72CDDF1}">
      <dgm:prSet/>
      <dgm:spPr/>
      <dgm:t>
        <a:bodyPr/>
        <a:lstStyle/>
        <a:p>
          <a:pPr rtl="1"/>
          <a:endParaRPr lang="ar-SA"/>
        </a:p>
      </dgm:t>
    </dgm:pt>
    <dgm:pt modelId="{1340548C-B267-4BE7-872E-0DE2175EF7F0}" type="sibTrans" cxnId="{816FBFD7-07F4-4B8D-8316-558AD72CDDF1}">
      <dgm:prSet/>
      <dgm:spPr/>
      <dgm:t>
        <a:bodyPr/>
        <a:lstStyle/>
        <a:p>
          <a:pPr rtl="1"/>
          <a:endParaRPr lang="ar-SA"/>
        </a:p>
      </dgm:t>
    </dgm:pt>
    <dgm:pt modelId="{E6DC2E01-323C-471A-A8C2-1B5B514D5D77}">
      <dgm:prSet phldrT="[نص]"/>
      <dgm:spPr>
        <a:solidFill>
          <a:schemeClr val="bg2"/>
        </a:solidFill>
      </dgm:spPr>
      <dgm:t>
        <a:bodyPr/>
        <a:lstStyle/>
        <a:p>
          <a:pPr rtl="1"/>
          <a:r>
            <a:rPr lang="ar-SA" dirty="0" smtClean="0"/>
            <a:t> </a:t>
          </a:r>
          <a:endParaRPr lang="ar-SA" dirty="0"/>
        </a:p>
      </dgm:t>
    </dgm:pt>
    <dgm:pt modelId="{F64D72FD-AF19-4B5D-9A52-80D6143A041A}" type="parTrans" cxnId="{CFB7AE74-3388-40E4-88CF-8169D25D779A}">
      <dgm:prSet/>
      <dgm:spPr/>
      <dgm:t>
        <a:bodyPr/>
        <a:lstStyle/>
        <a:p>
          <a:pPr rtl="1"/>
          <a:endParaRPr lang="ar-SA"/>
        </a:p>
      </dgm:t>
    </dgm:pt>
    <dgm:pt modelId="{9782E41F-CCCA-40C3-8E2E-504C781BC918}" type="sibTrans" cxnId="{CFB7AE74-3388-40E4-88CF-8169D25D779A}">
      <dgm:prSet/>
      <dgm:spPr/>
      <dgm:t>
        <a:bodyPr/>
        <a:lstStyle/>
        <a:p>
          <a:pPr rtl="1"/>
          <a:endParaRPr lang="ar-SA"/>
        </a:p>
      </dgm:t>
    </dgm:pt>
    <dgm:pt modelId="{216C74F7-09CB-47DD-875A-1E8812C2F952}">
      <dgm:prSet phldrT="[نص]"/>
      <dgm:spPr>
        <a:solidFill>
          <a:schemeClr val="bg2"/>
        </a:solidFill>
      </dgm:spPr>
      <dgm:t>
        <a:bodyPr/>
        <a:lstStyle/>
        <a:p>
          <a:pPr rtl="1"/>
          <a:r>
            <a:rPr lang="ar-SA" dirty="0" smtClean="0"/>
            <a:t> </a:t>
          </a:r>
          <a:endParaRPr lang="ar-SA" dirty="0"/>
        </a:p>
      </dgm:t>
    </dgm:pt>
    <dgm:pt modelId="{85C24800-F771-46CA-B487-26DB4EE83284}" type="parTrans" cxnId="{2B6E4D8D-A250-4D5E-8205-F00F37540908}">
      <dgm:prSet/>
      <dgm:spPr/>
      <dgm:t>
        <a:bodyPr/>
        <a:lstStyle/>
        <a:p>
          <a:pPr rtl="1"/>
          <a:endParaRPr lang="ar-SA"/>
        </a:p>
      </dgm:t>
    </dgm:pt>
    <dgm:pt modelId="{3DC7D125-0540-49F8-A171-54A432747E36}" type="sibTrans" cxnId="{2B6E4D8D-A250-4D5E-8205-F00F37540908}">
      <dgm:prSet/>
      <dgm:spPr/>
      <dgm:t>
        <a:bodyPr/>
        <a:lstStyle/>
        <a:p>
          <a:pPr rtl="1"/>
          <a:endParaRPr lang="ar-SA"/>
        </a:p>
      </dgm:t>
    </dgm:pt>
    <dgm:pt modelId="{ABE4DC63-A7EF-4833-B840-DA104011FCD2}" type="pres">
      <dgm:prSet presAssocID="{4C66E2C4-035E-404E-A295-ED954AC18A92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A6DE8E15-2F1F-4841-B397-A5732E5B19B6}" type="pres">
      <dgm:prSet presAssocID="{9FB39E73-004D-4FF2-B1C0-FA895CC69E09}" presName="roof" presStyleLbl="dkBgShp" presStyleIdx="0" presStyleCnt="2" custScaleY="70994" custLinFactNeighborX="2500" custLinFactNeighborY="-1553"/>
      <dgm:spPr/>
      <dgm:t>
        <a:bodyPr/>
        <a:lstStyle/>
        <a:p>
          <a:pPr rtl="1"/>
          <a:endParaRPr lang="ar-SA"/>
        </a:p>
      </dgm:t>
    </dgm:pt>
    <dgm:pt modelId="{80CA2150-82D5-423C-87F5-6DBE5FEED01E}" type="pres">
      <dgm:prSet presAssocID="{9FB39E73-004D-4FF2-B1C0-FA895CC69E09}" presName="pillars" presStyleCnt="0"/>
      <dgm:spPr/>
    </dgm:pt>
    <dgm:pt modelId="{4EE7D6A0-194F-43C5-B678-C880EAC601E3}" type="pres">
      <dgm:prSet presAssocID="{9FB39E73-004D-4FF2-B1C0-FA895CC69E09}" presName="pillar1" presStyleLbl="node1" presStyleIdx="0" presStyleCnt="2" custScaleX="100009" custScaleY="12345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5E58023-E1A7-490B-B695-946F356DE274}" type="pres">
      <dgm:prSet presAssocID="{216C74F7-09CB-47DD-875A-1E8812C2F952}" presName="pillarX" presStyleLbl="node1" presStyleIdx="1" presStyleCnt="2" custScaleX="93170" custScaleY="12345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BC0CC61-8E7D-478D-90CD-BA54DF62649C}" type="pres">
      <dgm:prSet presAssocID="{9FB39E73-004D-4FF2-B1C0-FA895CC69E09}" presName="base" presStyleLbl="dkBgShp" presStyleIdx="1" presStyleCnt="2"/>
      <dgm:spPr>
        <a:solidFill>
          <a:schemeClr val="bg2">
            <a:lumMod val="90000"/>
          </a:schemeClr>
        </a:solidFill>
      </dgm:spPr>
      <dgm:t>
        <a:bodyPr/>
        <a:lstStyle/>
        <a:p>
          <a:pPr rtl="1"/>
          <a:endParaRPr lang="ar-SA"/>
        </a:p>
      </dgm:t>
    </dgm:pt>
  </dgm:ptLst>
  <dgm:cxnLst>
    <dgm:cxn modelId="{2B6E4D8D-A250-4D5E-8205-F00F37540908}" srcId="{9FB39E73-004D-4FF2-B1C0-FA895CC69E09}" destId="{216C74F7-09CB-47DD-875A-1E8812C2F952}" srcOrd="1" destOrd="0" parTransId="{85C24800-F771-46CA-B487-26DB4EE83284}" sibTransId="{3DC7D125-0540-49F8-A171-54A432747E36}"/>
    <dgm:cxn modelId="{816FBFD7-07F4-4B8D-8316-558AD72CDDF1}" srcId="{4C66E2C4-035E-404E-A295-ED954AC18A92}" destId="{9FB39E73-004D-4FF2-B1C0-FA895CC69E09}" srcOrd="0" destOrd="0" parTransId="{CC271AE2-2D69-43F6-B728-5634A86C3099}" sibTransId="{1340548C-B267-4BE7-872E-0DE2175EF7F0}"/>
    <dgm:cxn modelId="{98638E0F-E626-4385-9FBA-8D46B42AF3B6}" type="presOf" srcId="{9FB39E73-004D-4FF2-B1C0-FA895CC69E09}" destId="{A6DE8E15-2F1F-4841-B397-A5732E5B19B6}" srcOrd="0" destOrd="0" presId="urn:microsoft.com/office/officeart/2005/8/layout/hList3"/>
    <dgm:cxn modelId="{21E933B9-DD9A-4B8F-94B8-F5852ECE0A2A}" type="presOf" srcId="{4C66E2C4-035E-404E-A295-ED954AC18A92}" destId="{ABE4DC63-A7EF-4833-B840-DA104011FCD2}" srcOrd="0" destOrd="0" presId="urn:microsoft.com/office/officeart/2005/8/layout/hList3"/>
    <dgm:cxn modelId="{D0B2E673-23DB-4F59-A57C-9961F8E41EC9}" type="presOf" srcId="{E6DC2E01-323C-471A-A8C2-1B5B514D5D77}" destId="{4EE7D6A0-194F-43C5-B678-C880EAC601E3}" srcOrd="0" destOrd="0" presId="urn:microsoft.com/office/officeart/2005/8/layout/hList3"/>
    <dgm:cxn modelId="{9577154B-5402-4F4A-B37C-81091398DE5A}" type="presOf" srcId="{216C74F7-09CB-47DD-875A-1E8812C2F952}" destId="{C5E58023-E1A7-490B-B695-946F356DE274}" srcOrd="0" destOrd="0" presId="urn:microsoft.com/office/officeart/2005/8/layout/hList3"/>
    <dgm:cxn modelId="{CFB7AE74-3388-40E4-88CF-8169D25D779A}" srcId="{9FB39E73-004D-4FF2-B1C0-FA895CC69E09}" destId="{E6DC2E01-323C-471A-A8C2-1B5B514D5D77}" srcOrd="0" destOrd="0" parTransId="{F64D72FD-AF19-4B5D-9A52-80D6143A041A}" sibTransId="{9782E41F-CCCA-40C3-8E2E-504C781BC918}"/>
    <dgm:cxn modelId="{E50EA7BF-8439-4273-94C1-70123F0201DB}" type="presParOf" srcId="{ABE4DC63-A7EF-4833-B840-DA104011FCD2}" destId="{A6DE8E15-2F1F-4841-B397-A5732E5B19B6}" srcOrd="0" destOrd="0" presId="urn:microsoft.com/office/officeart/2005/8/layout/hList3"/>
    <dgm:cxn modelId="{6D8A06D2-678A-42B9-AC61-FE259754A522}" type="presParOf" srcId="{ABE4DC63-A7EF-4833-B840-DA104011FCD2}" destId="{80CA2150-82D5-423C-87F5-6DBE5FEED01E}" srcOrd="1" destOrd="0" presId="urn:microsoft.com/office/officeart/2005/8/layout/hList3"/>
    <dgm:cxn modelId="{95D9F20B-8909-489C-9E37-B7F490DB4FF4}" type="presParOf" srcId="{80CA2150-82D5-423C-87F5-6DBE5FEED01E}" destId="{4EE7D6A0-194F-43C5-B678-C880EAC601E3}" srcOrd="0" destOrd="0" presId="urn:microsoft.com/office/officeart/2005/8/layout/hList3"/>
    <dgm:cxn modelId="{71CC42E8-7D8C-4CD9-B409-BC209E32C183}" type="presParOf" srcId="{80CA2150-82D5-423C-87F5-6DBE5FEED01E}" destId="{C5E58023-E1A7-490B-B695-946F356DE274}" srcOrd="1" destOrd="0" presId="urn:microsoft.com/office/officeart/2005/8/layout/hList3"/>
    <dgm:cxn modelId="{8AA091FB-76D6-4EC8-955C-882F52DC377E}" type="presParOf" srcId="{ABE4DC63-A7EF-4833-B840-DA104011FCD2}" destId="{EBC0CC61-8E7D-478D-90CD-BA54DF62649C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1DF221E-5C4E-45C7-BA45-DD0914EA67DC}" type="datetimeFigureOut">
              <a:rPr lang="ar-EG" smtClean="0"/>
              <a:pPr/>
              <a:t>06/04/1436</a:t>
            </a:fld>
            <a:endParaRPr lang="ar-E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175DC68-D2D2-4455-AF79-86E48DC95022}" type="slidenum">
              <a:rPr lang="ar-EG" smtClean="0"/>
              <a:pPr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000058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39CD7-7389-407B-808A-EB24A078B5CA}" type="datetime1">
              <a:rPr lang="en-US" smtClean="0"/>
              <a:pPr/>
              <a:t>1/26/2015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 smtClean="0"/>
              <a:t>علم اجتماع السكان     د مها أبورية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39CD7-7389-407B-808A-EB24A078B5CA}" type="datetime1">
              <a:rPr lang="en-US" smtClean="0"/>
              <a:pPr/>
              <a:t>1/26/2015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 smtClean="0"/>
              <a:t>علم اجتماع السكان     د مها أبورية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39CD7-7389-407B-808A-EB24A078B5CA}" type="datetime1">
              <a:rPr lang="en-US" smtClean="0"/>
              <a:pPr/>
              <a:t>1/26/2015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ar-EG" smtClean="0"/>
              <a:t>علم اجتماع السكان     د مها أبورية</a:t>
            </a:r>
            <a:endParaRPr lang="en-US" dirty="0"/>
          </a:p>
        </p:txBody>
      </p:sp>
    </p:spTree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39CD7-7389-407B-808A-EB24A078B5CA}" type="datetime1">
              <a:rPr lang="en-US" smtClean="0"/>
              <a:pPr/>
              <a:t>1/26/2015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 smtClean="0"/>
              <a:t>علم اجتماع السكان     د مها أبورية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39CD7-7389-407B-808A-EB24A078B5CA}" type="datetime1">
              <a:rPr lang="en-US" smtClean="0"/>
              <a:pPr/>
              <a:t>1/26/2015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 smtClean="0"/>
              <a:t>علم اجتماع السكان     د مها أبورية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39CD7-7389-407B-808A-EB24A078B5CA}" type="datetime1">
              <a:rPr lang="en-US" smtClean="0"/>
              <a:pPr/>
              <a:t>1/26/2015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 smtClean="0"/>
              <a:t>علم اجتماع السكان     د مها أبورية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39CD7-7389-407B-808A-EB24A078B5CA}" type="datetime1">
              <a:rPr lang="en-US" smtClean="0"/>
              <a:pPr/>
              <a:t>1/26/2015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 smtClean="0"/>
              <a:t>علم اجتماع السكان     د مها أبورية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39CD7-7389-407B-808A-EB24A078B5CA}" type="datetime1">
              <a:rPr lang="en-US" smtClean="0"/>
              <a:pPr/>
              <a:t>1/26/2015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 smtClean="0"/>
              <a:t>علم اجتماع السكان     د مها أبورية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</p:spTree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39CD7-7389-407B-808A-EB24A078B5CA}" type="datetime1">
              <a:rPr lang="en-US" smtClean="0"/>
              <a:pPr/>
              <a:t>1/26/2015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 smtClean="0"/>
              <a:t>علم اجتماع السكان     د مها أبورية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39CD7-7389-407B-808A-EB24A078B5CA}" type="datetime1">
              <a:rPr lang="en-US" smtClean="0"/>
              <a:pPr/>
              <a:t>1/26/2015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 smtClean="0"/>
              <a:t>علم اجتماع السكان     د مها أبورية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39CD7-7389-407B-808A-EB24A078B5CA}" type="datetime1">
              <a:rPr lang="en-US" smtClean="0"/>
              <a:pPr/>
              <a:t>1/26/2015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 smtClean="0"/>
              <a:t>علم اجتماع السكان     د مها أبورية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DC39CD7-7389-407B-808A-EB24A078B5CA}" type="datetime1">
              <a:rPr lang="en-US" smtClean="0"/>
              <a:pPr/>
              <a:t>1/26/2015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ar-EG" smtClean="0"/>
              <a:t>علم اجتماع السكان     د مها أبورية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3608" y="762000"/>
            <a:ext cx="6493842" cy="1830907"/>
          </a:xfrm>
        </p:spPr>
        <p:txBody>
          <a:bodyPr>
            <a:normAutofit/>
          </a:bodyPr>
          <a:lstStyle/>
          <a:p>
            <a:r>
              <a:rPr lang="ar-EG" sz="2000" dirty="0" smtClean="0">
                <a:latin typeface="Microsoft Sans Serif" pitchFamily="34" charset="0"/>
                <a:cs typeface="Microsoft Sans Serif" pitchFamily="34" charset="0"/>
              </a:rPr>
              <a:t>جامعة الدمام  كلية البنات</a:t>
            </a:r>
            <a:br>
              <a:rPr lang="ar-EG" sz="2000" dirty="0" smtClean="0">
                <a:latin typeface="Microsoft Sans Serif" pitchFamily="34" charset="0"/>
                <a:cs typeface="Microsoft Sans Serif" pitchFamily="34" charset="0"/>
              </a:rPr>
            </a:br>
            <a:r>
              <a:rPr lang="ar-EG" sz="2000" dirty="0">
                <a:latin typeface="Microsoft Sans Serif" pitchFamily="34" charset="0"/>
                <a:cs typeface="Microsoft Sans Serif" pitchFamily="34" charset="0"/>
              </a:rPr>
              <a:t>قسم علم الاجتماع والخدمة </a:t>
            </a:r>
            <a:r>
              <a:rPr lang="ar-EG" sz="2000" dirty="0" smtClean="0">
                <a:latin typeface="Microsoft Sans Serif" pitchFamily="34" charset="0"/>
                <a:cs typeface="Microsoft Sans Serif" pitchFamily="34" charset="0"/>
              </a:rPr>
              <a:t>الاجتماعية</a:t>
            </a:r>
            <a:endParaRPr lang="ar-EG" dirty="0"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3429000"/>
            <a:ext cx="7232848" cy="2304256"/>
          </a:xfrm>
        </p:spPr>
        <p:txBody>
          <a:bodyPr>
            <a:noAutofit/>
          </a:bodyPr>
          <a:lstStyle/>
          <a:p>
            <a:r>
              <a:rPr lang="ar-EG" b="1" dirty="0" smtClean="0"/>
              <a:t>د </a:t>
            </a:r>
            <a:r>
              <a:rPr lang="ar-EG" b="1" dirty="0" smtClean="0">
                <a:solidFill>
                  <a:srgbClr val="FF0000"/>
                </a:solidFill>
              </a:rPr>
              <a:t>. اسماء عمران</a:t>
            </a:r>
            <a:endParaRPr lang="ar-EG" b="1" dirty="0">
              <a:solidFill>
                <a:srgbClr val="FF0000"/>
              </a:solidFill>
            </a:endParaRPr>
          </a:p>
          <a:p>
            <a:r>
              <a:rPr lang="ar-EG" b="1" dirty="0"/>
              <a:t>أستاذ مساعد قسم علم الاجتماع والخدمة الاجتماعية - جامعة الدمام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524000" y="2438400"/>
            <a:ext cx="6400800" cy="8686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85000" lnSpcReduction="200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3600" kern="1200" cap="all" spc="3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ar-EG" b="1" dirty="0" smtClean="0">
                <a:latin typeface="+mn-lt"/>
              </a:rPr>
              <a:t>العلاقات العامة     - المستوي الرابع</a:t>
            </a:r>
            <a:endParaRPr lang="ar-EG" b="1" dirty="0">
              <a:latin typeface="+mn-lt"/>
            </a:endParaRPr>
          </a:p>
        </p:txBody>
      </p:sp>
      <p:pic>
        <p:nvPicPr>
          <p:cNvPr id="1026" name="Picture 2" descr="ANd9GcSwEuI02qkOgAYYE-5Ybp_tG0YM3s0knGwf772iUSWViMpUiqk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762000"/>
            <a:ext cx="1146175" cy="114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293096"/>
            <a:ext cx="6953200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553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355160" cy="2484194"/>
          </a:xfrm>
        </p:spPr>
        <p:txBody>
          <a:bodyPr/>
          <a:lstStyle/>
          <a:p>
            <a:pPr algn="r" rtl="1"/>
            <a:r>
              <a:rPr lang="ar-SA" dirty="0" smtClean="0"/>
              <a:t>المحاضرة الاولى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endParaRPr lang="ar-SA" dirty="0" smtClean="0"/>
          </a:p>
          <a:p>
            <a:pPr algn="r" rtl="1"/>
            <a:r>
              <a:rPr lang="ar-SA" dirty="0" smtClean="0"/>
              <a:t>                   </a:t>
            </a:r>
            <a:endParaRPr lang="ar-SA" dirty="0"/>
          </a:p>
          <a:p>
            <a:pPr algn="ctr" rtl="1"/>
            <a:endParaRPr lang="ar-SA" dirty="0" smtClean="0"/>
          </a:p>
          <a:p>
            <a:pPr algn="ctr" rtl="1"/>
            <a:r>
              <a:rPr lang="ar-SA" sz="2800" dirty="0"/>
              <a:t> </a:t>
            </a:r>
            <a:r>
              <a:rPr lang="ar-SA" sz="2800" dirty="0" smtClean="0"/>
              <a:t>    مفهوم وأهمية العلاقات وتطورها </a:t>
            </a:r>
          </a:p>
          <a:p>
            <a:pPr algn="ctr" rtl="1"/>
            <a:endParaRPr lang="ar-SA" dirty="0"/>
          </a:p>
          <a:p>
            <a:pPr algn="ctr" rtl="1"/>
            <a:r>
              <a:rPr lang="ar-SA" dirty="0" smtClean="0"/>
              <a:t>     </a:t>
            </a:r>
            <a:r>
              <a:rPr lang="ar-SA" sz="1800" dirty="0" smtClean="0">
                <a:solidFill>
                  <a:srgbClr val="FF0000"/>
                </a:solidFill>
              </a:rPr>
              <a:t>         اعداد </a:t>
            </a:r>
          </a:p>
          <a:p>
            <a:pPr algn="ctr" rtl="1"/>
            <a:endParaRPr lang="ar-SA" sz="1800" dirty="0">
              <a:solidFill>
                <a:srgbClr val="FF0000"/>
              </a:solidFill>
            </a:endParaRPr>
          </a:p>
          <a:p>
            <a:pPr algn="ctr" rtl="1"/>
            <a:r>
              <a:rPr lang="ar-SA" sz="1800" dirty="0" smtClean="0">
                <a:solidFill>
                  <a:srgbClr val="FF0000"/>
                </a:solidFill>
              </a:rPr>
              <a:t>                        د\ أسماء عمران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39CD7-7389-407B-808A-EB24A078B5CA}" type="datetime1">
              <a:rPr lang="en-US" smtClean="0"/>
              <a:pPr/>
              <a:t>1/26/2015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العلاقات العامة      د\ اسماء </a:t>
            </a:r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117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smtClean="0"/>
              <a:t>ترحيب</a:t>
            </a:r>
          </a:p>
        </p:txBody>
      </p:sp>
      <p:pic>
        <p:nvPicPr>
          <p:cNvPr id="4099" name="Content Placeholder 10" descr="041206284b423c345c9a3[1]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4634" y="1752600"/>
            <a:ext cx="3945132" cy="4373563"/>
          </a:xfrm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ar-EG" dirty="0" smtClean="0"/>
              <a:t> 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EG" dirty="0" smtClean="0"/>
              <a:t>د\اسماء عمران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C99808-21DD-4A44-87D9-164FBC8AF89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37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524000" y="1828800"/>
            <a:ext cx="5791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4000" b="1" dirty="0"/>
              <a:t>إِنَّا فَتَحّنَا لَكَ فَتحَاً مُّبِينَاَ لِيَغفِرَ لَكَ اللَّهُ مَا تَقَدَّمَ مِن ذَنبِكَ وَمَا تَأَخَّرَ وَيُتمَّ نِعمَتَهُ عَلَيكَ وَيَهدِيَكَ صِرَاطَاَ مُستَقِيمَاَ </a:t>
            </a:r>
            <a:endParaRPr lang="ar-EG" sz="4000" dirty="0"/>
          </a:p>
        </p:txBody>
      </p:sp>
    </p:spTree>
    <p:extLst>
      <p:ext uri="{BB962C8B-B14F-4D97-AF65-F5344CB8AC3E}">
        <p14:creationId xmlns:p14="http://schemas.microsoft.com/office/powerpoint/2010/main" val="3159964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5791200" cy="1371600"/>
          </a:xfrm>
        </p:spPr>
        <p:txBody>
          <a:bodyPr/>
          <a:lstStyle/>
          <a:p>
            <a:pPr algn="r" rtl="1"/>
            <a:r>
              <a:rPr lang="ar-EG" dirty="0" smtClean="0"/>
              <a:t> </a:t>
            </a:r>
            <a:r>
              <a:rPr lang="en-US" dirty="0" smtClean="0"/>
              <a:t> </a:t>
            </a:r>
            <a:r>
              <a:rPr lang="ar-SA" b="1" dirty="0" smtClean="0"/>
              <a:t>اهداف المحاضرة :- </a:t>
            </a:r>
            <a:endParaRPr lang="ar-EG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23528" y="1700808"/>
            <a:ext cx="8568952" cy="5157191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Low" rtl="1">
              <a:buFont typeface="Arial" pitchFamily="34" charset="0"/>
              <a:buChar char="•"/>
            </a:pPr>
            <a:r>
              <a:rPr lang="ar-SA" sz="3600" b="1" dirty="0" smtClean="0"/>
              <a:t>- المام الطلاب والطالبات بمفهوم العلاقات العامة . 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sz="3600" dirty="0" smtClean="0"/>
              <a:t>- التعريف بنشأة وتطور العلاقات العامة 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sz="3600" b="1" dirty="0" smtClean="0"/>
              <a:t>- معرفة اهداف العلاقات العامة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sz="3600" dirty="0" smtClean="0"/>
              <a:t>- معرفة المفاهيم المرتبطة بمفهوم العلاقات العامة . </a:t>
            </a:r>
            <a:endParaRPr lang="ar-EG" sz="3600" b="1" dirty="0" smtClean="0"/>
          </a:p>
          <a:p>
            <a:pPr algn="justLow"/>
            <a:endParaRPr lang="ar-EG" sz="5100" b="1" dirty="0" smtClean="0"/>
          </a:p>
          <a:p>
            <a:pPr algn="justLow" rtl="1"/>
            <a:endParaRPr lang="ar-EG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357422" y="6492875"/>
            <a:ext cx="3200400" cy="365125"/>
          </a:xfrm>
        </p:spPr>
        <p:txBody>
          <a:bodyPr/>
          <a:lstStyle/>
          <a:p>
            <a:pPr>
              <a:defRPr/>
            </a:pPr>
            <a:r>
              <a:rPr lang="ar-EG" dirty="0" smtClean="0"/>
              <a:t>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59CD8A-1FC7-4751-8419-A85402CC282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9923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EG" dirty="0" smtClean="0"/>
              <a:t>الفصل الأول :  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133600"/>
            <a:ext cx="7842448" cy="3505200"/>
          </a:xfrm>
        </p:spPr>
        <p:txBody>
          <a:bodyPr>
            <a:normAutofit fontScale="55000" lnSpcReduction="20000"/>
          </a:bodyPr>
          <a:lstStyle/>
          <a:p>
            <a:pPr indent="0">
              <a:lnSpc>
                <a:spcPct val="100000"/>
              </a:lnSpc>
              <a:buNone/>
            </a:pPr>
            <a:endParaRPr lang="ar-EG" sz="3300" b="0" u="sng" dirty="0" smtClean="0"/>
          </a:p>
          <a:p>
            <a:pPr indent="0">
              <a:lnSpc>
                <a:spcPct val="100000"/>
              </a:lnSpc>
              <a:buNone/>
            </a:pPr>
            <a:endParaRPr lang="ar-EG" sz="3300" b="0" u="sng" dirty="0" smtClean="0"/>
          </a:p>
          <a:p>
            <a:pPr indent="0" algn="r" rtl="1">
              <a:lnSpc>
                <a:spcPct val="100000"/>
              </a:lnSpc>
              <a:buNone/>
            </a:pPr>
            <a:r>
              <a:rPr lang="ar-EG" sz="3300" b="0" u="sng" dirty="0" smtClean="0"/>
              <a:t>  </a:t>
            </a:r>
            <a:r>
              <a:rPr lang="ar-EG" sz="3300" u="sng" dirty="0" smtClean="0"/>
              <a:t>     مفهوم وأهمية العلاقات العامة :</a:t>
            </a:r>
          </a:p>
          <a:p>
            <a:pPr indent="0" algn="r" rtl="1">
              <a:lnSpc>
                <a:spcPct val="100000"/>
              </a:lnSpc>
              <a:buFontTx/>
              <a:buChar char="-"/>
            </a:pPr>
            <a:r>
              <a:rPr lang="ar-EG" sz="3300" u="sng" dirty="0" smtClean="0"/>
              <a:t>مفهوم العلاقات العامة .</a:t>
            </a:r>
          </a:p>
          <a:p>
            <a:pPr indent="0" algn="r" rtl="1">
              <a:lnSpc>
                <a:spcPct val="100000"/>
              </a:lnSpc>
              <a:buFontTx/>
              <a:buChar char="-"/>
            </a:pPr>
            <a:r>
              <a:rPr lang="ar-EG" sz="3300" u="sng" dirty="0" smtClean="0"/>
              <a:t>- نشاة وتطور العلاقات العامة . </a:t>
            </a:r>
          </a:p>
          <a:p>
            <a:pPr indent="0" algn="r" rtl="1">
              <a:lnSpc>
                <a:spcPct val="100000"/>
              </a:lnSpc>
              <a:buFontTx/>
              <a:buChar char="-"/>
            </a:pPr>
            <a:r>
              <a:rPr lang="ar-EG" sz="3300" u="sng" dirty="0" smtClean="0"/>
              <a:t>- أهداف العلاقات العامة .</a:t>
            </a:r>
          </a:p>
          <a:p>
            <a:pPr indent="0" algn="r" rtl="1">
              <a:lnSpc>
                <a:spcPct val="100000"/>
              </a:lnSpc>
              <a:buFontTx/>
              <a:buChar char="-"/>
            </a:pPr>
            <a:r>
              <a:rPr lang="ar-EG" sz="3300" u="sng" dirty="0" smtClean="0"/>
              <a:t>-مبادئ العلاقات العامة .</a:t>
            </a:r>
          </a:p>
          <a:p>
            <a:pPr indent="0" algn="r" rtl="1">
              <a:lnSpc>
                <a:spcPct val="100000"/>
              </a:lnSpc>
              <a:buNone/>
            </a:pPr>
            <a:endParaRPr lang="ar-EG" sz="3300" u="sng" dirty="0" smtClean="0"/>
          </a:p>
          <a:p>
            <a:pPr indent="0" algn="r" rtl="1">
              <a:lnSpc>
                <a:spcPct val="100000"/>
              </a:lnSpc>
              <a:buNone/>
            </a:pPr>
            <a:r>
              <a:rPr lang="ar-EG" sz="3300" u="sng" dirty="0" smtClean="0"/>
              <a:t>                                          تحياتي ....... </a:t>
            </a:r>
          </a:p>
          <a:p>
            <a:pPr marL="285750" indent="-285750" algn="just">
              <a:lnSpc>
                <a:spcPct val="100000"/>
              </a:lnSpc>
              <a:buFont typeface="Wingdings" pitchFamily="2" charset="2"/>
              <a:buChar char="Ø"/>
            </a:pPr>
            <a:endParaRPr lang="ar-EG" b="1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5984" y="6675437"/>
            <a:ext cx="3200400" cy="365125"/>
          </a:xfrm>
        </p:spPr>
        <p:txBody>
          <a:bodyPr/>
          <a:lstStyle/>
          <a:p>
            <a:r>
              <a:rPr lang="ar-EG" dirty="0" smtClean="0"/>
              <a:t>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170040"/>
      </p:ext>
    </p:extLst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EG" dirty="0" smtClean="0"/>
              <a:t/>
            </a:r>
            <a:br>
              <a:rPr lang="ar-EG" dirty="0" smtClean="0"/>
            </a:br>
            <a:r>
              <a:rPr lang="ar-EG" dirty="0" smtClean="0"/>
              <a:t/>
            </a:r>
            <a:br>
              <a:rPr lang="ar-EG" dirty="0" smtClean="0"/>
            </a:br>
            <a:r>
              <a:rPr lang="ar-EG" dirty="0" smtClean="0"/>
              <a:t/>
            </a:r>
            <a:br>
              <a:rPr lang="ar-EG" dirty="0" smtClean="0"/>
            </a:br>
            <a:r>
              <a:rPr lang="ar-EG" dirty="0" smtClean="0"/>
              <a:t/>
            </a:r>
            <a:br>
              <a:rPr lang="ar-EG" dirty="0" smtClean="0"/>
            </a:br>
            <a:r>
              <a:rPr lang="ar-EG" dirty="0" smtClean="0"/>
              <a:t/>
            </a:r>
            <a:br>
              <a:rPr lang="ar-EG" dirty="0" smtClean="0"/>
            </a:br>
            <a:r>
              <a:rPr lang="ar-EG" dirty="0" smtClean="0"/>
              <a:t/>
            </a:r>
            <a:br>
              <a:rPr lang="ar-EG" dirty="0" smtClean="0"/>
            </a:br>
            <a:r>
              <a:rPr lang="ar-EG" dirty="0" smtClean="0"/>
              <a:t/>
            </a:r>
            <a:br>
              <a:rPr lang="ar-EG" dirty="0" smtClean="0"/>
            </a:b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r" rtl="1">
              <a:buNone/>
            </a:pPr>
            <a:r>
              <a:rPr lang="ar-EG" sz="2400" b="1" dirty="0" smtClean="0">
                <a:solidFill>
                  <a:srgbClr val="FF0000"/>
                </a:solidFill>
              </a:rPr>
              <a:t>اولاً: مفهوم العلاقات العامة : </a:t>
            </a:r>
            <a:endParaRPr lang="ar-EG" sz="2600" dirty="0" smtClean="0">
              <a:solidFill>
                <a:srgbClr val="FF0000"/>
              </a:solidFill>
            </a:endParaRPr>
          </a:p>
          <a:p>
            <a:pPr algn="r" rtl="1">
              <a:buNone/>
            </a:pPr>
            <a:r>
              <a:rPr lang="ar-EG" sz="2600" dirty="0" smtClean="0"/>
              <a:t>يمكننا تصور مفهوم العلاقات العامة </a:t>
            </a:r>
            <a:r>
              <a:rPr lang="en-US" sz="2600" dirty="0" smtClean="0"/>
              <a:t>public relations</a:t>
            </a:r>
            <a:r>
              <a:rPr lang="ar-EG" sz="2600" dirty="0" smtClean="0"/>
              <a:t> من واقع التعريفات الكثيرة التي ذكرها الباحثون المتخصصون في مجال العلاقات العامة (   باحثون – جهات – منظمات معنية )  </a:t>
            </a:r>
          </a:p>
          <a:p>
            <a:pPr algn="r" rtl="1">
              <a:buNone/>
            </a:pPr>
            <a:r>
              <a:rPr lang="ar-EG" sz="2600" dirty="0" smtClean="0">
                <a:solidFill>
                  <a:srgbClr val="FF0000"/>
                </a:solidFill>
              </a:rPr>
              <a:t>معهد العلاقات العامة البريطاني </a:t>
            </a:r>
            <a:r>
              <a:rPr lang="ar-EG" sz="2600" dirty="0" smtClean="0"/>
              <a:t>يعرفها : الجهود الاددرية المخططة والمستمرة التي تهدف الي تعزيز التفاهم المتبادل بين المنشأة وجمهوها </a:t>
            </a:r>
          </a:p>
          <a:p>
            <a:pPr algn="r" rtl="1">
              <a:buNone/>
            </a:pPr>
            <a:r>
              <a:rPr lang="ar-EG" sz="2600" dirty="0" smtClean="0">
                <a:solidFill>
                  <a:srgbClr val="FF0000"/>
                </a:solidFill>
              </a:rPr>
              <a:t>جمعية العلاقات العامة الامريكية </a:t>
            </a:r>
            <a:r>
              <a:rPr lang="ar-EG" sz="2600" dirty="0" smtClean="0"/>
              <a:t>: بانها نشاط ( صناعة – هيئة – مهن – حكومة )</a:t>
            </a:r>
          </a:p>
          <a:p>
            <a:pPr algn="r" rtl="1">
              <a:buNone/>
            </a:pPr>
            <a:r>
              <a:rPr lang="ar-EG" sz="2600" dirty="0" smtClean="0"/>
              <a:t>في انشاء وتعزيزعلاقات جيدة بينها وبين جمهورها العملاء والموظفين والمساهمين والجمهور العام </a:t>
            </a:r>
          </a:p>
          <a:p>
            <a:pPr algn="r" rtl="1">
              <a:buNone/>
            </a:pPr>
            <a:r>
              <a:rPr lang="ar-EG" sz="2600" dirty="0" smtClean="0"/>
              <a:t>ومن هنا نؤكد علي ان العلاقات العامة لا تقتصر علي علاقات المنظمة مع جماهيرها الخارجية بل تمتد لتشمل جماهيرها الداخلية 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192888" cy="1440160"/>
          </a:xfrm>
        </p:spPr>
        <p:txBody>
          <a:bodyPr>
            <a:normAutofit/>
          </a:bodyPr>
          <a:lstStyle/>
          <a:p>
            <a:r>
              <a:rPr lang="ar-EG" b="1" dirty="0" smtClean="0"/>
              <a:t>العلاقات العامة كعلم سلوكي واجتماعي تطبيقي</a:t>
            </a:r>
            <a:endParaRPr lang="ar-EG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r" rtl="1"/>
            <a:r>
              <a:rPr lang="ar-EG" sz="2400" dirty="0" smtClean="0"/>
              <a:t>يري ( </a:t>
            </a:r>
            <a:r>
              <a:rPr lang="ar-EG" sz="2400" dirty="0" smtClean="0">
                <a:solidFill>
                  <a:srgbClr val="FF0000"/>
                </a:solidFill>
              </a:rPr>
              <a:t>روبنسون  </a:t>
            </a:r>
            <a:r>
              <a:rPr lang="ar-EG" sz="2400" dirty="0" smtClean="0"/>
              <a:t> </a:t>
            </a:r>
            <a:r>
              <a:rPr lang="en-US" sz="2400" dirty="0" err="1" smtClean="0"/>
              <a:t>robinson</a:t>
            </a:r>
            <a:r>
              <a:rPr lang="ar-EG" sz="2400" dirty="0" smtClean="0"/>
              <a:t> )   : </a:t>
            </a:r>
            <a:r>
              <a:rPr lang="ar-EG" sz="2400" dirty="0" smtClean="0">
                <a:solidFill>
                  <a:srgbClr val="FF0000"/>
                </a:solidFill>
              </a:rPr>
              <a:t>تتضمن الوظائف التالية </a:t>
            </a:r>
            <a:r>
              <a:rPr lang="ar-EG" sz="2400" dirty="0" smtClean="0"/>
              <a:t>: -</a:t>
            </a:r>
          </a:p>
          <a:p>
            <a:pPr algn="r" rtl="1"/>
            <a:r>
              <a:rPr lang="ar-EG" sz="2400" dirty="0" smtClean="0"/>
              <a:t>*- قياس وتقويم وتفسير اتجاهات الجماهير المختلفة التي لها علاق بالمنشأة . </a:t>
            </a:r>
          </a:p>
          <a:p>
            <a:pPr algn="r" rtl="1"/>
            <a:r>
              <a:rPr lang="ar-EG" sz="2400" dirty="0" smtClean="0"/>
              <a:t>*- مساعدة الادارة في تحديد الاهداف المتعلقة بزيادة تفهم الجماهير للمنشأة وتقبلها لمنتجات المنشأة وخططها وسياساتها وموظفيها .</a:t>
            </a:r>
          </a:p>
          <a:p>
            <a:pPr algn="r" rtl="1"/>
            <a:r>
              <a:rPr lang="ar-EG" sz="2400" dirty="0" smtClean="0"/>
              <a:t>*- تحقيق التوازن بين اهداف المنشأة وبين مصالح وحاجات واهداف الجماهير المختلفة . </a:t>
            </a:r>
          </a:p>
          <a:p>
            <a:pPr algn="r" rtl="1"/>
            <a:r>
              <a:rPr lang="ar-EG" sz="2400" dirty="0" smtClean="0"/>
              <a:t>*- تصميم وتنفيذ وتتقييم البرامج بهدف اكتساب تفهم الجماهير وقبولها . </a:t>
            </a:r>
          </a:p>
          <a:p>
            <a:pPr algn="r" rtl="1">
              <a:buNone/>
            </a:pPr>
            <a:r>
              <a:rPr lang="ar-EG" sz="2400" dirty="0" smtClean="0"/>
              <a:t>ويتضح من كافة التعريفات السابقة ان العلاقات العامة تؤدي بصفة مستمرة وبطريقة مخططة </a:t>
            </a:r>
            <a:endParaRPr lang="ar-EG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F609D-24A0-4B29-BDEA-18EEE163F8A8}" type="datetime1">
              <a:rPr lang="en-US" smtClean="0"/>
              <a:pPr/>
              <a:t>1/26/2015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 dirty="0" smtClean="0"/>
              <a:t>العلاقات العامة  د\ اسماء عمران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EG" dirty="0" smtClean="0">
                <a:solidFill>
                  <a:srgbClr val="FF0000"/>
                </a:solidFill>
              </a:rPr>
              <a:t>هدف العلاقات العامة </a:t>
            </a:r>
            <a:r>
              <a:rPr lang="ar-EG" dirty="0" smtClean="0"/>
              <a:t>: انشاء تفاهم مشترك بين المنشأة وجماهيرها 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EG" b="1" dirty="0" smtClean="0">
                <a:solidFill>
                  <a:srgbClr val="FF0000"/>
                </a:solidFill>
              </a:rPr>
              <a:t>اما غاية العلاقات العامة الاساسية </a:t>
            </a:r>
            <a:r>
              <a:rPr lang="ar-EG" b="1" dirty="0" smtClean="0"/>
              <a:t>: تحسين الصورة الذهنية للمنشأة امام الجماهير </a:t>
            </a:r>
          </a:p>
          <a:p>
            <a:pPr algn="r" rtl="1"/>
            <a:r>
              <a:rPr lang="ar-EG" b="1" dirty="0" smtClean="0"/>
              <a:t>وتبني هذه الصور الذهنية الجيدة علي اساس تنفيذ برامج جيدة للعلاقات العامة تقوم علي اساس الامانة والصدق من خلال التفاهم المتبادل بين المنشأة وجماهيرها . </a:t>
            </a:r>
          </a:p>
          <a:p>
            <a:pPr algn="r" rtl="1"/>
            <a:r>
              <a:rPr lang="ar-EG" b="1" dirty="0" smtClean="0">
                <a:solidFill>
                  <a:srgbClr val="FF0000"/>
                </a:solidFill>
              </a:rPr>
              <a:t>مسئولية العلاقات العامة </a:t>
            </a:r>
            <a:r>
              <a:rPr lang="ar-EG" b="1" dirty="0" smtClean="0"/>
              <a:t>ليست هي مسئولية مدير او موظفي العلاقات العامة وحدهم </a:t>
            </a:r>
          </a:p>
          <a:p>
            <a:pPr algn="r" rtl="1">
              <a:buNone/>
            </a:pPr>
            <a:r>
              <a:rPr lang="ar-EG" b="1" dirty="0" smtClean="0"/>
              <a:t>بل يقوم بممارستها كافة موظفي الشركة سواء في دائرة التسويق ، او دائر الانتاج</a:t>
            </a:r>
          </a:p>
          <a:p>
            <a:pPr algn="r" rtl="1">
              <a:buNone/>
            </a:pPr>
            <a:r>
              <a:rPr lang="ar-EG" b="1" dirty="0" smtClean="0"/>
              <a:t>*-  العلاقات العامة </a:t>
            </a:r>
            <a:r>
              <a:rPr lang="ar-EG" b="1" dirty="0" smtClean="0">
                <a:solidFill>
                  <a:srgbClr val="FF0000"/>
                </a:solidFill>
              </a:rPr>
              <a:t>هي حلقة الوصل بين المنشأة وبيئتها الخارجية </a:t>
            </a:r>
            <a:r>
              <a:rPr lang="ar-EG" b="1" dirty="0" smtClean="0"/>
              <a:t>. </a:t>
            </a:r>
            <a:endParaRPr lang="ar-EG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F609D-24A0-4B29-BDEA-18EEE163F8A8}" type="datetime1">
              <a:rPr lang="en-US" smtClean="0"/>
              <a:pPr/>
              <a:t>1/26/2015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 dirty="0" smtClean="0"/>
              <a:t>العلاقات العامة    د\ اسماء عملران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EG" dirty="0" smtClean="0">
                <a:solidFill>
                  <a:srgbClr val="FF0000"/>
                </a:solidFill>
              </a:rPr>
              <a:t>المنظمات</a:t>
            </a:r>
            <a:r>
              <a:rPr lang="ar-EG" dirty="0" smtClean="0"/>
              <a:t> 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EG" b="1" dirty="0" smtClean="0"/>
              <a:t>كانت المنظمات في القرون الماضية تسعي الي استغلال العامل بدون النظر الي انسانيتة ، فكانت تقوم يتشغيل العامل لساعات طويلة من العمل وتهضم حقوقه واستمر عدم الاهتمام بالجانب الانساني حتي بداية ظهور حركة العلاقات الانسانية علي يد ( </a:t>
            </a:r>
            <a:r>
              <a:rPr lang="ar-EG" b="1" dirty="0" smtClean="0">
                <a:solidFill>
                  <a:srgbClr val="FF0000"/>
                </a:solidFill>
              </a:rPr>
              <a:t>مايو</a:t>
            </a:r>
            <a:r>
              <a:rPr lang="ar-EG" b="1" dirty="0" smtClean="0"/>
              <a:t>  )  حيث توصل الي وجود علاقة بين رضا العامل وبين انتاجيتة وخلص الي ان الانسان هو اهم عناصر الانتاج وهو الخلية الاساسية التي تتكون منها المنشأة  . </a:t>
            </a:r>
          </a:p>
          <a:p>
            <a:pPr algn="r" rtl="1"/>
            <a:r>
              <a:rPr lang="ar-EG" b="1" dirty="0" smtClean="0">
                <a:solidFill>
                  <a:srgbClr val="FF0000"/>
                </a:solidFill>
              </a:rPr>
              <a:t>والعلاقات العامة في فلسفتها الاجتماعية </a:t>
            </a:r>
            <a:r>
              <a:rPr lang="ar-EG" b="1" dirty="0" smtClean="0"/>
              <a:t>تتفق مع النظرة الانسانية للعاملين وتعترف في نفس الوقت بقيمة الفرد وأهمية الجماهير </a:t>
            </a:r>
            <a:r>
              <a:rPr lang="ar-EG" dirty="0" smtClean="0"/>
              <a:t>. </a:t>
            </a:r>
            <a:endParaRPr lang="ar-EG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F609D-24A0-4B29-BDEA-18EEE163F8A8}" type="datetime1">
              <a:rPr lang="en-US" smtClean="0"/>
              <a:pPr/>
              <a:t>1/26/2015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 dirty="0" smtClean="0"/>
              <a:t>العلاقات العامة   د\ اسماء عمران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>
                <a:solidFill>
                  <a:srgbClr val="FF0000"/>
                </a:solidFill>
              </a:rPr>
              <a:t>الحاجة  الماسة لوجود اخصائيين </a:t>
            </a:r>
            <a:endParaRPr lang="ar-E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EG" b="1" dirty="0" smtClean="0"/>
              <a:t>اصبحت هناك حاجة ماسة لوجود اخصائيين لممارسة الانشطة الخاصة بالعلاقات العامة الهامة بهدف المحافظة علي العلاقات الطيبة مع جماهير المنشأة . </a:t>
            </a:r>
          </a:p>
          <a:p>
            <a:pPr algn="r" rtl="1"/>
            <a:r>
              <a:rPr lang="ar-EG" b="1" dirty="0" smtClean="0"/>
              <a:t>العلاقات العامة قائمة علي اساس كسب ثقة الجمهور وتأييدة وذلك ينطبق علي الاجهزة الحكومية والمؤسسات العامة والبلدية  ، كما ينطبق علي الشركات والمؤسسات الخاصة . فممارسة الاجهزة الحكومية لدورها في اصدار القوانين والانظمة لا تكفي وحدها دون قيام العلاقات العامة التابعة بمهام الشرح والتفسير للمواطنين بهدف ضمان استجابتهم لهذه القوانين </a:t>
            </a:r>
          </a:p>
          <a:p>
            <a:pPr algn="r" rtl="1"/>
            <a:r>
              <a:rPr lang="ar-EG" b="1" dirty="0" smtClean="0"/>
              <a:t>بالاضافه الي ذلك  نجد ان اقسام العلاقات العامة في كثير من الدوائر الحكومية تقوم بمهمة الارشاد والتوجية للمواطنين في قضايا تتعلق بمصالحهم .</a:t>
            </a:r>
            <a:endParaRPr lang="ar-EG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F609D-24A0-4B29-BDEA-18EEE163F8A8}" type="datetime1">
              <a:rPr lang="en-US" smtClean="0"/>
              <a:pPr/>
              <a:t>1/26/2015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ar-EG" dirty="0" smtClean="0"/>
              <a:t>العلاقات العامة د\  اسماء عمران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3000364" y="516419"/>
            <a:ext cx="6000792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6000" dirty="0" smtClean="0">
                <a:solidFill>
                  <a:schemeClr val="bg1"/>
                </a:solidFill>
                <a:cs typeface="HSN Sara" pitchFamily="2" charset="-78"/>
              </a:rPr>
              <a:t>العلاقات العامة..</a:t>
            </a:r>
            <a:endParaRPr lang="ar-SA" sz="6000" dirty="0">
              <a:solidFill>
                <a:schemeClr val="bg1"/>
              </a:solidFill>
              <a:cs typeface="HSN Sara" pitchFamily="2" charset="-78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-32" y="2928934"/>
            <a:ext cx="9144000" cy="1285876"/>
          </a:xfrm>
          <a:prstGeom prst="rect">
            <a:avLst/>
          </a:prstGeom>
          <a:solidFill>
            <a:srgbClr val="7030A0"/>
          </a:solidFill>
          <a:ln>
            <a:noFill/>
          </a:ln>
          <a:effectLst/>
        </p:spPr>
        <p:txBody>
          <a:bodyPr>
            <a:no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7200" b="1" i="0" strike="noStrike" kern="0" normalizeH="0" baseline="0" noProof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نشأة وتطور العلاقات العامة </a:t>
            </a:r>
            <a:endParaRPr kumimoji="0" lang="en-US" sz="7200" b="1" i="0" strike="noStrike" kern="0" normalizeH="0" baseline="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3500430" y="1230799"/>
            <a:ext cx="53578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Lucida Fax" pitchFamily="18" charset="0"/>
              </a:rPr>
              <a:t>Public Relations</a:t>
            </a:r>
            <a:endParaRPr lang="ar-SA" sz="4400" dirty="0">
              <a:solidFill>
                <a:schemeClr val="bg1"/>
              </a:solidFill>
              <a:latin typeface="Lucida Fax" pitchFamily="18" charset="0"/>
            </a:endParaRPr>
          </a:p>
        </p:txBody>
      </p:sp>
      <p:sp>
        <p:nvSpPr>
          <p:cNvPr id="10" name="مستطيل 9"/>
          <p:cNvSpPr/>
          <p:nvPr/>
        </p:nvSpPr>
        <p:spPr bwMode="auto">
          <a:xfrm>
            <a:off x="-32" y="4214818"/>
            <a:ext cx="9144000" cy="214314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14956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63000">
                <a:srgbClr val="7030A0">
                  <a:alpha val="54000"/>
                </a:srgbClr>
              </a:gs>
              <a:gs pos="0">
                <a:srgbClr val="7030A0"/>
              </a:gs>
              <a:gs pos="0">
                <a:srgbClr val="7030A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50800" dir="5400000" algn="ctr" rotWithShape="0">
              <a:schemeClr val="tx2">
                <a:lumMod val="40000"/>
                <a:lumOff val="60000"/>
              </a:schemeClr>
            </a:outerShdw>
          </a:effectLst>
        </p:spPr>
        <p:txBody>
          <a:bodyPr>
            <a:normAutofit/>
          </a:bodyPr>
          <a:lstStyle/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8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500034" y="714356"/>
            <a:ext cx="828680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3200" dirty="0" smtClean="0"/>
              <a:t>إن العلاقات العامة : </a:t>
            </a:r>
          </a:p>
          <a:p>
            <a:pPr algn="r" rtl="1"/>
            <a:r>
              <a:rPr lang="ar-SA" sz="3200" dirty="0" smtClean="0"/>
              <a:t>كنشاط هي</a:t>
            </a:r>
            <a:r>
              <a:rPr lang="ar-SA" sz="3200" dirty="0" smtClean="0">
                <a:solidFill>
                  <a:srgbClr val="C00000"/>
                </a:solidFill>
              </a:rPr>
              <a:t> </a:t>
            </a:r>
            <a:r>
              <a:rPr lang="ar-SA" sz="3200" b="1" dirty="0" smtClean="0">
                <a:solidFill>
                  <a:srgbClr val="C00000"/>
                </a:solidFill>
              </a:rPr>
              <a:t>قديمة قدم البشر </a:t>
            </a:r>
            <a:r>
              <a:rPr lang="ar-SA" sz="3200" dirty="0" smtClean="0"/>
              <a:t>فقد مارسها الإنسان منذ أقدم العصور كوسيلة لتحقيق التفاهم والتعاون لإفراد المجتمع الذي يعيش فيه. وعلى مر التاريخ فقد تفهم القادة </a:t>
            </a:r>
            <a:r>
              <a:rPr lang="ar-SA" sz="3200" dirty="0" err="1" smtClean="0"/>
              <a:t>و</a:t>
            </a:r>
            <a:r>
              <a:rPr lang="ar-SA" sz="3200" dirty="0" smtClean="0"/>
              <a:t> الزعماء مدى أهمية التأثير على الرأي العام للجمهور من خلال إقناعهم حيث كان الأسلوب القديم في العلاقات </a:t>
            </a:r>
          </a:p>
          <a:p>
            <a:pPr algn="r" rtl="1"/>
            <a:r>
              <a:rPr lang="ar-SA" sz="3200" b="1" dirty="0" smtClean="0">
                <a:solidFill>
                  <a:srgbClr val="C00000"/>
                </a:solidFill>
              </a:rPr>
              <a:t>هو أسلوب الخطابة </a:t>
            </a:r>
            <a:r>
              <a:rPr lang="ar-SA" sz="3200" b="1" dirty="0" err="1" smtClean="0">
                <a:solidFill>
                  <a:srgbClr val="C00000"/>
                </a:solidFill>
              </a:rPr>
              <a:t>و</a:t>
            </a:r>
            <a:r>
              <a:rPr lang="ar-SA" sz="3200" b="1" dirty="0" smtClean="0">
                <a:solidFill>
                  <a:srgbClr val="C00000"/>
                </a:solidFill>
              </a:rPr>
              <a:t> المناقشة </a:t>
            </a:r>
          </a:p>
          <a:p>
            <a:pPr algn="r" rtl="1"/>
            <a:r>
              <a:rPr lang="ar-SA" sz="3200" b="1" dirty="0" smtClean="0">
                <a:solidFill>
                  <a:srgbClr val="C00000"/>
                </a:solidFill>
              </a:rPr>
              <a:t>والحوار</a:t>
            </a:r>
            <a:r>
              <a:rPr lang="ar-SA" sz="3200" dirty="0" smtClean="0"/>
              <a:t>..</a:t>
            </a:r>
            <a:endParaRPr lang="ar-SA" sz="3200" dirty="0"/>
          </a:p>
        </p:txBody>
      </p:sp>
      <p:pic>
        <p:nvPicPr>
          <p:cNvPr id="1026" name="Picture 2" descr="http://www.alwatanyh.com/imgcache/1142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714620"/>
            <a:ext cx="4572000" cy="46434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6645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63000">
                <a:srgbClr val="7030A0">
                  <a:alpha val="54000"/>
                </a:srgbClr>
              </a:gs>
              <a:gs pos="0">
                <a:srgbClr val="7030A0"/>
              </a:gs>
              <a:gs pos="0">
                <a:srgbClr val="7030A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50800" dir="5400000" algn="ctr" rotWithShape="0">
              <a:schemeClr val="tx2">
                <a:lumMod val="40000"/>
                <a:lumOff val="60000"/>
              </a:schemeClr>
            </a:outerShdw>
          </a:effectLst>
        </p:spPr>
        <p:txBody>
          <a:bodyPr>
            <a:normAutofit/>
          </a:bodyPr>
          <a:lstStyle/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اما</a:t>
            </a:r>
            <a:r>
              <a:rPr kumimoji="0" 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العلاقات في العصر الحديث </a:t>
            </a:r>
            <a:r>
              <a:rPr kumimoji="0" lang="ar-SA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فانة</a:t>
            </a:r>
            <a:r>
              <a:rPr kumimoji="0" 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يمكن القول </a:t>
            </a:r>
            <a:r>
              <a:rPr kumimoji="0" lang="ar-SA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انها</a:t>
            </a:r>
            <a:r>
              <a:rPr kumimoji="0" 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نشأت في   </a:t>
            </a:r>
            <a:r>
              <a:rPr kumimoji="0" lang="ar-SA" sz="2800" b="1" i="0" u="sng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الولايات المتحدة </a:t>
            </a:r>
            <a:r>
              <a:rPr kumimoji="0" lang="ar-SA" sz="2800" b="1" i="0" u="sng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الامريكية</a:t>
            </a:r>
            <a:r>
              <a:rPr kumimoji="0" 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.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8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في بداية القرن العشرين على يد </a:t>
            </a:r>
            <a:r>
              <a:rPr kumimoji="0" lang="ar-SA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رئدها</a:t>
            </a:r>
            <a:r>
              <a:rPr kumimoji="0" 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2800" b="1" i="0" u="sng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sng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Lvy</a:t>
            </a:r>
            <a:r>
              <a:rPr kumimoji="0" lang="en-US" sz="3200" b="1" i="0" u="sng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lee</a:t>
            </a:r>
            <a:r>
              <a:rPr kumimoji="0" lang="ar-SA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الذي بداء حياته كصحفي ثم تحول </a:t>
            </a:r>
            <a:r>
              <a:rPr kumimoji="0" lang="ar-SA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الى</a:t>
            </a:r>
            <a:r>
              <a:rPr kumimoji="0" 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عمل مستشار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للعلاقات العامة في </a:t>
            </a:r>
            <a:r>
              <a:rPr kumimoji="0" lang="ar-SA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احدى</a:t>
            </a:r>
            <a:r>
              <a:rPr kumimoji="0" 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مؤسسات صناعة الفحم ..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وقد ساهم في وضع </a:t>
            </a:r>
            <a:r>
              <a:rPr kumimoji="0" lang="ar-SA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مبادى</a:t>
            </a:r>
            <a:r>
              <a:rPr kumimoji="0" 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للعلاقات العامة وربطها 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بالنزعات </a:t>
            </a:r>
            <a:r>
              <a:rPr kumimoji="0" lang="ar-SA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الانسانية</a:t>
            </a:r>
            <a:r>
              <a:rPr kumimoji="0" 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خاصة .. كان يحاول </a:t>
            </a:r>
            <a:r>
              <a:rPr kumimoji="0" lang="ar-SA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ان</a:t>
            </a:r>
            <a:r>
              <a:rPr kumimoji="0" 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يفسر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خدمات المنشاة </a:t>
            </a:r>
            <a:r>
              <a:rPr kumimoji="0" lang="ar-SA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الى</a:t>
            </a:r>
            <a:r>
              <a:rPr kumimoji="0" 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جماهيرها المختلفة من زاوية 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الصحية والاقتصادية </a:t>
            </a:r>
            <a:r>
              <a:rPr kumimoji="0" lang="ar-SA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و</a:t>
            </a:r>
            <a:r>
              <a:rPr kumimoji="0" 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الاجتماعية ..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ar-SA" sz="28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3" descr="images (1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1714488"/>
            <a:ext cx="2471539" cy="309634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93366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63000">
                <a:srgbClr val="7030A0">
                  <a:alpha val="54000"/>
                </a:srgbClr>
              </a:gs>
              <a:gs pos="0">
                <a:srgbClr val="7030A0"/>
              </a:gs>
              <a:gs pos="0">
                <a:srgbClr val="7030A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50800" dir="5400000" algn="ctr" rotWithShape="0">
              <a:schemeClr val="tx2">
                <a:lumMod val="40000"/>
                <a:lumOff val="60000"/>
              </a:schemeClr>
            </a:outerShdw>
          </a:effectLst>
        </p:spPr>
        <p:txBody>
          <a:bodyPr>
            <a:normAutofit/>
          </a:bodyPr>
          <a:lstStyle/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8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Content Placeholder 6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</p:spPr>
        <p:txBody>
          <a:bodyPr/>
          <a:lstStyle/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ولقد اثار الاضراب الذي حصل في منجم كولورادو الذي يملكة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Rockefeller  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</a:t>
            </a: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Rockefeller </a:t>
            </a:r>
            <a:r>
              <a:rPr kumimoji="0" lang="ar-SA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حيث قام ”لي“ باقناع ”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بزيارة الموقع و التحدث مع العمال في جو ودي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و الذي قام فعلا بزيارة الموقع وناقش الامور 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معهم مما ادى الى تحسين صورة الشركة في ذهن العمال 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sng" strike="noStrike" kern="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(كان له الفضل الكبير في تحسين الصورة في ذهنهم )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وقد نجح بالفعل في تغير فكرة الجمهور عنه في اظهار صورة له في الصحافة وهو يلعب الجولف ويداعب الاطفال ويمنح الهبات للمحتاجين ..</a:t>
            </a:r>
            <a:endParaRPr kumimoji="0" lang="ar-SA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7" descr="تنزيل (8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764704"/>
            <a:ext cx="2448272" cy="230710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cxnSp>
        <p:nvCxnSpPr>
          <p:cNvPr id="6" name="Straight Arrow Connector 9"/>
          <p:cNvCxnSpPr/>
          <p:nvPr/>
        </p:nvCxnSpPr>
        <p:spPr>
          <a:xfrm flipH="1">
            <a:off x="3635896" y="1484784"/>
            <a:ext cx="331236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991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332656"/>
            <a:ext cx="856895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FF0000"/>
                </a:solidFill>
              </a:rPr>
              <a:t>Edward </a:t>
            </a:r>
            <a:r>
              <a:rPr lang="en-US" sz="4400" dirty="0" err="1" smtClean="0">
                <a:solidFill>
                  <a:srgbClr val="FF0000"/>
                </a:solidFill>
              </a:rPr>
              <a:t>bernays</a:t>
            </a:r>
            <a:endParaRPr lang="en-US" sz="4400" dirty="0" smtClean="0">
              <a:solidFill>
                <a:srgbClr val="FF0000"/>
              </a:solidFill>
            </a:endParaRPr>
          </a:p>
          <a:p>
            <a:pPr algn="r" rtl="1"/>
            <a:r>
              <a:rPr lang="ar-SA" sz="3200" dirty="0" smtClean="0"/>
              <a:t>هو يعد من ابرز الشخصيات التي كان لها</a:t>
            </a:r>
          </a:p>
          <a:p>
            <a:pPr algn="r" rtl="1"/>
            <a:r>
              <a:rPr lang="ar-SA" sz="3200" dirty="0" smtClean="0"/>
              <a:t>دور كبير في بلورة افكار العلاقات العامة بعد </a:t>
            </a:r>
          </a:p>
          <a:p>
            <a:r>
              <a:rPr lang="en-US" sz="3200" u="sng" dirty="0" smtClean="0">
                <a:solidFill>
                  <a:srgbClr val="FF0000"/>
                </a:solidFill>
              </a:rPr>
              <a:t>Lee</a:t>
            </a:r>
            <a:r>
              <a:rPr lang="ar-SA" sz="3200" u="sng" dirty="0" smtClean="0">
                <a:solidFill>
                  <a:srgbClr val="FF0000"/>
                </a:solidFill>
              </a:rPr>
              <a:t> </a:t>
            </a:r>
          </a:p>
          <a:p>
            <a:pPr algn="r" rtl="1"/>
            <a:r>
              <a:rPr lang="ar-SA" sz="3200" dirty="0" smtClean="0"/>
              <a:t>حيث قام </a:t>
            </a:r>
            <a:r>
              <a:rPr lang="ar-SA" sz="3200" dirty="0" err="1" smtClean="0"/>
              <a:t>بتاليف</a:t>
            </a:r>
            <a:r>
              <a:rPr lang="ar-SA" sz="3200" dirty="0" smtClean="0"/>
              <a:t> عدة كتب في العلاقات العامة</a:t>
            </a:r>
          </a:p>
          <a:p>
            <a:pPr algn="r" rtl="1"/>
            <a:r>
              <a:rPr lang="ar-SA" sz="3200" dirty="0" smtClean="0"/>
              <a:t>وكان اول من قام بتدريس العلاقات العامة</a:t>
            </a:r>
          </a:p>
          <a:p>
            <a:pPr algn="r" rtl="1"/>
            <a:r>
              <a:rPr lang="ar-SA" sz="3200" dirty="0" smtClean="0"/>
              <a:t>كمادة تدريسية في جامعة </a:t>
            </a:r>
            <a:r>
              <a:rPr lang="ar-SA" sz="3200" dirty="0" err="1" smtClean="0"/>
              <a:t>ننييورك</a:t>
            </a:r>
            <a:r>
              <a:rPr lang="ar-SA" sz="3200" dirty="0" smtClean="0"/>
              <a:t> </a:t>
            </a:r>
            <a:r>
              <a:rPr lang="ar-SA" sz="3200" dirty="0" err="1" smtClean="0"/>
              <a:t>.</a:t>
            </a:r>
            <a:endParaRPr lang="ar-SA" sz="3200" dirty="0" smtClean="0"/>
          </a:p>
          <a:p>
            <a:pPr algn="r" rtl="1"/>
            <a:r>
              <a:rPr lang="ar-SA" sz="3200" dirty="0" smtClean="0"/>
              <a:t>وقد اهتم في </a:t>
            </a:r>
            <a:r>
              <a:rPr lang="ar-SA" sz="3200" dirty="0" err="1" smtClean="0"/>
              <a:t>مؤالفاته</a:t>
            </a:r>
            <a:r>
              <a:rPr lang="ar-SA" sz="3200" dirty="0" smtClean="0"/>
              <a:t> بمصالح الجماهير </a:t>
            </a:r>
          </a:p>
          <a:p>
            <a:pPr algn="r" rtl="1"/>
            <a:r>
              <a:rPr lang="ar-SA" sz="3200" dirty="0" smtClean="0"/>
              <a:t>وضرورة تزويدها بالمعلومات الصادقة و</a:t>
            </a:r>
          </a:p>
          <a:p>
            <a:pPr algn="r" rtl="1"/>
            <a:r>
              <a:rPr lang="ar-SA" sz="3200" dirty="0" smtClean="0"/>
              <a:t> الصحيحة كما قام بتركيز على </a:t>
            </a:r>
            <a:r>
              <a:rPr lang="ar-SA" sz="3200" dirty="0" err="1" smtClean="0"/>
              <a:t>المسؤلية</a:t>
            </a:r>
            <a:r>
              <a:rPr lang="ar-SA" sz="3200" dirty="0" smtClean="0"/>
              <a:t> </a:t>
            </a:r>
          </a:p>
          <a:p>
            <a:pPr algn="r" rtl="1"/>
            <a:r>
              <a:rPr lang="ar-SA" sz="3200" dirty="0" err="1" smtClean="0"/>
              <a:t>الاجتماعيه</a:t>
            </a:r>
            <a:r>
              <a:rPr lang="ar-SA" sz="3200" dirty="0" smtClean="0"/>
              <a:t> في العلاقات </a:t>
            </a:r>
            <a:r>
              <a:rPr lang="ar-SA" sz="3200" dirty="0" err="1" smtClean="0"/>
              <a:t>العامة ..</a:t>
            </a:r>
            <a:endParaRPr lang="en-US" sz="3200" dirty="0"/>
          </a:p>
        </p:txBody>
      </p:sp>
      <p:pic>
        <p:nvPicPr>
          <p:cNvPr id="3" name="Picture 2" descr="تنزيل (10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3861048"/>
            <a:ext cx="2376264" cy="255917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 descr="تنزيل (9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196752"/>
            <a:ext cx="2088232" cy="196167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549207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3000364" y="516419"/>
            <a:ext cx="6000792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6000" dirty="0" smtClean="0">
                <a:solidFill>
                  <a:schemeClr val="bg1"/>
                </a:solidFill>
                <a:cs typeface="HSN Sara" pitchFamily="2" charset="-78"/>
              </a:rPr>
              <a:t>العلاقات العامة..</a:t>
            </a:r>
            <a:endParaRPr lang="ar-SA" sz="6000" dirty="0">
              <a:solidFill>
                <a:schemeClr val="bg1"/>
              </a:solidFill>
              <a:cs typeface="HSN Sara" pitchFamily="2" charset="-78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-32" y="2928934"/>
            <a:ext cx="9144000" cy="1285876"/>
          </a:xfrm>
          <a:prstGeom prst="rect">
            <a:avLst/>
          </a:prstGeom>
          <a:solidFill>
            <a:srgbClr val="7030A0"/>
          </a:solidFill>
          <a:ln>
            <a:noFill/>
          </a:ln>
          <a:effectLst/>
        </p:spPr>
        <p:txBody>
          <a:bodyPr>
            <a:no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7200" b="1" i="0" strike="noStrike" kern="0" normalizeH="0" baseline="0" noProof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أهداف العلاقات العامة </a:t>
            </a:r>
            <a:endParaRPr kumimoji="0" lang="en-US" sz="7200" b="1" i="0" strike="noStrike" kern="0" normalizeH="0" baseline="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3500430" y="1230799"/>
            <a:ext cx="53578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Lucida Fax" pitchFamily="18" charset="0"/>
              </a:rPr>
              <a:t>Public Relations</a:t>
            </a:r>
            <a:endParaRPr lang="ar-SA" sz="4400" dirty="0">
              <a:solidFill>
                <a:schemeClr val="bg1"/>
              </a:solidFill>
              <a:latin typeface="Lucida Fax" pitchFamily="18" charset="0"/>
            </a:endParaRPr>
          </a:p>
        </p:txBody>
      </p:sp>
      <p:sp>
        <p:nvSpPr>
          <p:cNvPr id="10" name="مستطيل 9"/>
          <p:cNvSpPr/>
          <p:nvPr/>
        </p:nvSpPr>
        <p:spPr bwMode="auto">
          <a:xfrm>
            <a:off x="-32" y="4214818"/>
            <a:ext cx="9144000" cy="214314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57438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1.bp.blogspot.com/_cjA4kSVZe1I/S7YE4n0CtKI/AAAAAAAAAIo/lH6wZboBHTU/s1600/servicesdetai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57298"/>
            <a:ext cx="6286512" cy="3771908"/>
          </a:xfrm>
          <a:prstGeom prst="rect">
            <a:avLst/>
          </a:prstGeom>
          <a:noFill/>
        </p:spPr>
      </p:pic>
      <p:sp>
        <p:nvSpPr>
          <p:cNvPr id="2" name="مستطيل 1"/>
          <p:cNvSpPr/>
          <p:nvPr/>
        </p:nvSpPr>
        <p:spPr>
          <a:xfrm>
            <a:off x="571472" y="428604"/>
            <a:ext cx="82868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600" dirty="0" smtClean="0">
                <a:solidFill>
                  <a:srgbClr val="C00000"/>
                </a:solidFill>
              </a:rPr>
              <a:t>أهداف العلاقات العامة </a:t>
            </a:r>
          </a:p>
          <a:p>
            <a:r>
              <a:rPr lang="ar-SA" sz="3600" dirty="0" smtClean="0"/>
              <a:t>1- أول هدف للعلاقات العامة أنها وظيفة من الوظائف الإدارية . </a:t>
            </a:r>
          </a:p>
          <a:p>
            <a:endParaRPr lang="ar-SA" sz="3600" dirty="0"/>
          </a:p>
        </p:txBody>
      </p:sp>
      <p:sp>
        <p:nvSpPr>
          <p:cNvPr id="3" name="مستطيل 2"/>
          <p:cNvSpPr/>
          <p:nvPr/>
        </p:nvSpPr>
        <p:spPr>
          <a:xfrm>
            <a:off x="2571736" y="4066294"/>
            <a:ext cx="635798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dirty="0" smtClean="0"/>
              <a:t>2- تعريف جماهير المنظمة بأهدافها وسياستها ومنتجاتها من السلع والخدمات. 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3388997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71472" y="428604"/>
            <a:ext cx="82868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600" dirty="0" smtClean="0">
                <a:solidFill>
                  <a:srgbClr val="C00000"/>
                </a:solidFill>
              </a:rPr>
              <a:t>أهداف العلاقات العامة </a:t>
            </a:r>
          </a:p>
          <a:p>
            <a:pPr algn="ctr"/>
            <a:endParaRPr lang="ar-SA" sz="3600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ar-SA" sz="3600" dirty="0" smtClean="0"/>
              <a:t>3- أعطاء فكرة للإدارة عن اتجاهات جماهير المنظمة وآرائها.</a:t>
            </a:r>
          </a:p>
          <a:p>
            <a:pPr>
              <a:buNone/>
            </a:pPr>
            <a:endParaRPr lang="en-US" sz="3600" dirty="0" smtClean="0"/>
          </a:p>
          <a:p>
            <a:endParaRPr lang="ar-SA" sz="3600" dirty="0"/>
          </a:p>
        </p:txBody>
      </p:sp>
      <p:pic>
        <p:nvPicPr>
          <p:cNvPr id="5" name="صورة 4" descr="pr.gif"/>
          <p:cNvPicPr>
            <a:picLocks noChangeAspect="1"/>
          </p:cNvPicPr>
          <p:nvPr/>
        </p:nvPicPr>
        <p:blipFill>
          <a:blip r:embed="rId2" cstate="print"/>
          <a:srcRect t="3906"/>
          <a:stretch>
            <a:fillRect/>
          </a:stretch>
        </p:blipFill>
        <p:spPr>
          <a:xfrm>
            <a:off x="0" y="3071810"/>
            <a:ext cx="5857875" cy="3514724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642910" y="3000373"/>
            <a:ext cx="821537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dirty="0" smtClean="0"/>
              <a:t>4- المساهمة في القضاء على المشاكل الداخلية في المنظمة التي تعرقل العمل فيها 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4059760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http://diae.net/wp-content/uploads/2012/03/images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48249"/>
            <a:ext cx="2286000" cy="1809751"/>
          </a:xfrm>
          <a:prstGeom prst="rect">
            <a:avLst/>
          </a:prstGeom>
          <a:noFill/>
        </p:spPr>
      </p:pic>
      <p:sp>
        <p:nvSpPr>
          <p:cNvPr id="7" name="مستطيل 6"/>
          <p:cNvSpPr/>
          <p:nvPr/>
        </p:nvSpPr>
        <p:spPr>
          <a:xfrm>
            <a:off x="2000232" y="4929198"/>
            <a:ext cx="66030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ar-SA" sz="3600" dirty="0" smtClean="0"/>
              <a:t>6- نصح وإرشاد </a:t>
            </a:r>
            <a:r>
              <a:rPr lang="ar-SA" sz="3600" dirty="0" err="1" smtClean="0"/>
              <a:t>الادارة</a:t>
            </a:r>
            <a:r>
              <a:rPr lang="ar-SA" sz="3600" dirty="0" smtClean="0"/>
              <a:t> في اتخاذ القرارات </a:t>
            </a:r>
            <a:endParaRPr lang="en-US" sz="3600" dirty="0" smtClean="0"/>
          </a:p>
        </p:txBody>
      </p:sp>
      <p:pic>
        <p:nvPicPr>
          <p:cNvPr id="8" name="صورة 7" descr="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2071698"/>
            <a:ext cx="4762500" cy="2857500"/>
          </a:xfrm>
          <a:prstGeom prst="rect">
            <a:avLst/>
          </a:prstGeom>
        </p:spPr>
      </p:pic>
      <p:sp>
        <p:nvSpPr>
          <p:cNvPr id="2" name="مستطيل 1"/>
          <p:cNvSpPr/>
          <p:nvPr/>
        </p:nvSpPr>
        <p:spPr>
          <a:xfrm>
            <a:off x="571472" y="428604"/>
            <a:ext cx="828680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600" dirty="0" smtClean="0">
                <a:solidFill>
                  <a:srgbClr val="C00000"/>
                </a:solidFill>
              </a:rPr>
              <a:t>أهداف العلاقات العامة </a:t>
            </a:r>
          </a:p>
          <a:p>
            <a:pPr algn="ctr"/>
            <a:endParaRPr lang="ar-SA" sz="3600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ar-SA" sz="3600" dirty="0" smtClean="0"/>
              <a:t>5- الحصول على تأيد الجماهير ورضاها. </a:t>
            </a:r>
            <a:endParaRPr lang="en-US" sz="3600" dirty="0" smtClean="0"/>
          </a:p>
          <a:p>
            <a:pPr>
              <a:buNone/>
            </a:pPr>
            <a:endParaRPr lang="en-US" sz="3600" dirty="0" smtClean="0"/>
          </a:p>
          <a:p>
            <a:endParaRPr lang="ar-SA" sz="3600" dirty="0"/>
          </a:p>
        </p:txBody>
      </p:sp>
    </p:spTree>
    <p:extLst>
      <p:ext uri="{BB962C8B-B14F-4D97-AF65-F5344CB8AC3E}">
        <p14:creationId xmlns:p14="http://schemas.microsoft.com/office/powerpoint/2010/main" val="73192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3000364" y="516419"/>
            <a:ext cx="6000792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6000" dirty="0" smtClean="0">
                <a:solidFill>
                  <a:schemeClr val="bg1"/>
                </a:solidFill>
                <a:cs typeface="HSN Sara" pitchFamily="2" charset="-78"/>
              </a:rPr>
              <a:t>العلاقات العامة..</a:t>
            </a:r>
            <a:endParaRPr lang="ar-SA" sz="6000" dirty="0">
              <a:solidFill>
                <a:schemeClr val="bg1"/>
              </a:solidFill>
              <a:cs typeface="HSN Sara" pitchFamily="2" charset="-78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-32" y="2928934"/>
            <a:ext cx="9144000" cy="1285876"/>
          </a:xfrm>
          <a:prstGeom prst="rect">
            <a:avLst/>
          </a:prstGeom>
          <a:solidFill>
            <a:srgbClr val="7030A0"/>
          </a:solidFill>
          <a:ln>
            <a:noFill/>
          </a:ln>
          <a:effectLst/>
        </p:spPr>
        <p:txBody>
          <a:bodyPr>
            <a:no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7200" b="1" i="0" strike="noStrike" kern="0" normalizeH="0" baseline="0" noProof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مبادئ العلاقات العامة </a:t>
            </a:r>
            <a:endParaRPr kumimoji="0" lang="en-US" sz="7200" b="1" i="0" strike="noStrike" kern="0" normalizeH="0" baseline="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3500430" y="1230799"/>
            <a:ext cx="53578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Lucida Fax" pitchFamily="18" charset="0"/>
              </a:rPr>
              <a:t>Public Relations</a:t>
            </a:r>
            <a:endParaRPr lang="ar-SA" sz="4400" dirty="0">
              <a:solidFill>
                <a:schemeClr val="bg1"/>
              </a:solidFill>
              <a:latin typeface="Lucida Fax" pitchFamily="18" charset="0"/>
            </a:endParaRPr>
          </a:p>
        </p:txBody>
      </p:sp>
      <p:sp>
        <p:nvSpPr>
          <p:cNvPr id="10" name="مستطيل 9"/>
          <p:cNvSpPr/>
          <p:nvPr/>
        </p:nvSpPr>
        <p:spPr bwMode="auto">
          <a:xfrm>
            <a:off x="-32" y="4214818"/>
            <a:ext cx="9144000" cy="214314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162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2"/>
          <p:cNvSpPr txBox="1">
            <a:spLocks/>
          </p:cNvSpPr>
          <p:nvPr/>
        </p:nvSpPr>
        <p:spPr>
          <a:xfrm>
            <a:off x="0" y="357166"/>
            <a:ext cx="9144000" cy="6143668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>
            <a:normAutofit/>
          </a:bodyPr>
          <a:lstStyle/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1- المسؤولية الاجتماعية: </a:t>
            </a:r>
            <a:r>
              <a:rPr kumimoji="0" lang="ar-SA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أن النظريات </a:t>
            </a:r>
            <a:r>
              <a:rPr kumimoji="0" lang="ar-SA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الادارية</a:t>
            </a:r>
            <a:r>
              <a:rPr kumimoji="0" lang="ar-SA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الحديثة تؤمن بأن المنظمة هي نظام مفتوح يتفاعل مع البيئة الخارجية التي حوله فيؤثر </a:t>
            </a:r>
            <a:r>
              <a:rPr kumimoji="0" lang="ar-SA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بها</a:t>
            </a:r>
            <a:r>
              <a:rPr kumimoji="0" lang="ar-SA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وتتأثر </a:t>
            </a:r>
            <a:r>
              <a:rPr kumimoji="0" lang="ar-SA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به</a:t>
            </a:r>
            <a:r>
              <a:rPr kumimoji="0" lang="ar-SA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ولذلك فإن هناك مسؤولية تقع على عاتق المنظمة فيما يتعلق بالمجتمع الذي تعيش فيه.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2- احترام رأي الفرد: </a:t>
            </a:r>
            <a:r>
              <a:rPr kumimoji="0" lang="ar-SA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يجب أن ترتكز فلسفة العلاقات العامة    على مبدأ </a:t>
            </a:r>
            <a:r>
              <a:rPr kumimoji="0" lang="ar-SA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الايمان</a:t>
            </a:r>
            <a:r>
              <a:rPr kumimoji="0" lang="ar-SA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بقيمة الفرد لاحترام حقوقه الأساسية التي نص عليها وضمنها القانون, وأن تراعي في ذلك واجبات الفرد ومسؤولياته في المجتمع (فالإيمان بالشيء هو دافع للاهتمام </a:t>
            </a:r>
            <a:r>
              <a:rPr kumimoji="0" lang="ar-SA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به</a:t>
            </a:r>
            <a:r>
              <a:rPr kumimoji="0" lang="ar-SA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3218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20.jpg"/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928670"/>
            <a:ext cx="9144000" cy="4738702"/>
          </a:xfrm>
          <a:prstGeom prst="rect">
            <a:avLst/>
          </a:prstGeom>
        </p:spPr>
      </p:pic>
      <p:sp>
        <p:nvSpPr>
          <p:cNvPr id="2" name="مستطيل 1"/>
          <p:cNvSpPr/>
          <p:nvPr/>
        </p:nvSpPr>
        <p:spPr>
          <a:xfrm>
            <a:off x="142876" y="1828109"/>
            <a:ext cx="8929718" cy="324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ar-SA" sz="3200" b="1" dirty="0" smtClean="0">
                <a:solidFill>
                  <a:srgbClr val="002060"/>
                </a:solidFill>
                <a:cs typeface="Arial"/>
              </a:rPr>
              <a:t>3- عدم إخفاء المعلومات عن الجمهور: </a:t>
            </a:r>
            <a:r>
              <a:rPr lang="ar-SA" sz="3200" dirty="0" smtClean="0">
                <a:solidFill>
                  <a:prstClr val="black"/>
                </a:solidFill>
                <a:cs typeface="Arial"/>
              </a:rPr>
              <a:t>إنّ نظام </a:t>
            </a:r>
            <a:r>
              <a:rPr lang="ar-SA" sz="3200" dirty="0" err="1" smtClean="0">
                <a:solidFill>
                  <a:prstClr val="black"/>
                </a:solidFill>
                <a:cs typeface="Arial"/>
              </a:rPr>
              <a:t>اخفاء</a:t>
            </a:r>
            <a:r>
              <a:rPr lang="ar-SA" sz="3200" dirty="0" smtClean="0">
                <a:solidFill>
                  <a:prstClr val="black"/>
                </a:solidFill>
                <a:cs typeface="Arial"/>
              </a:rPr>
              <a:t> المعلومات عن الجمهور تثير الشك وتفسح المجال للشائعات المغرضة ..</a:t>
            </a:r>
          </a:p>
          <a:p>
            <a:pPr marL="342900" lvl="0" indent="-342900" algn="ctr" rtl="0">
              <a:spcBef>
                <a:spcPct val="20000"/>
              </a:spcBef>
            </a:pPr>
            <a:endParaRPr lang="ar-SA" sz="3200" dirty="0" smtClean="0">
              <a:solidFill>
                <a:prstClr val="black"/>
              </a:solidFill>
              <a:cs typeface="Arial"/>
            </a:endParaRPr>
          </a:p>
          <a:p>
            <a:pPr marL="342900" lvl="0" indent="-342900" algn="ctr" rtl="0">
              <a:spcBef>
                <a:spcPct val="20000"/>
              </a:spcBef>
            </a:pPr>
            <a:r>
              <a:rPr lang="ar-SA" sz="3200" b="1" dirty="0" smtClean="0">
                <a:solidFill>
                  <a:srgbClr val="002060"/>
                </a:solidFill>
                <a:cs typeface="Arial"/>
              </a:rPr>
              <a:t>4- الالتزام </a:t>
            </a:r>
            <a:r>
              <a:rPr lang="ar-SA" sz="3200" b="1" dirty="0" err="1" smtClean="0">
                <a:solidFill>
                  <a:srgbClr val="002060"/>
                </a:solidFill>
                <a:cs typeface="Arial"/>
              </a:rPr>
              <a:t>بمبادىء</a:t>
            </a:r>
            <a:r>
              <a:rPr lang="ar-SA" sz="3200" b="1" dirty="0" smtClean="0">
                <a:solidFill>
                  <a:srgbClr val="002060"/>
                </a:solidFill>
                <a:cs typeface="Arial"/>
              </a:rPr>
              <a:t> الأخلاق السليمة:</a:t>
            </a:r>
            <a:r>
              <a:rPr lang="ar-SA" sz="3200" dirty="0" smtClean="0">
                <a:solidFill>
                  <a:prstClr val="black"/>
                </a:solidFill>
                <a:cs typeface="Arial"/>
              </a:rPr>
              <a:t> تدعو فلسفة العلاقات العامة المنظمة إلى الالتزام </a:t>
            </a:r>
            <a:r>
              <a:rPr lang="ar-SA" sz="3200" dirty="0" err="1" smtClean="0">
                <a:solidFill>
                  <a:prstClr val="black"/>
                </a:solidFill>
                <a:cs typeface="Arial"/>
              </a:rPr>
              <a:t>بمبادىء</a:t>
            </a:r>
            <a:r>
              <a:rPr lang="ar-SA" sz="3200" dirty="0" smtClean="0">
                <a:solidFill>
                  <a:prstClr val="black"/>
                </a:solidFill>
                <a:cs typeface="Arial"/>
              </a:rPr>
              <a:t> الأخلاق الكريمة كالنزاهة والصدق والعدالة.</a:t>
            </a:r>
          </a:p>
        </p:txBody>
      </p:sp>
    </p:spTree>
    <p:extLst>
      <p:ext uri="{BB962C8B-B14F-4D97-AF65-F5344CB8AC3E}">
        <p14:creationId xmlns:p14="http://schemas.microsoft.com/office/powerpoint/2010/main" val="2536008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http://sqlb-church.com/wp-content/uploads/2009/12/clip_art_library_books_89143630_st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57562"/>
            <a:ext cx="2381250" cy="2381250"/>
          </a:xfrm>
          <a:prstGeom prst="rect">
            <a:avLst/>
          </a:prstGeom>
          <a:noFill/>
        </p:spPr>
      </p:pic>
      <p:sp>
        <p:nvSpPr>
          <p:cNvPr id="4" name="مستطيل 3"/>
          <p:cNvSpPr/>
          <p:nvPr/>
        </p:nvSpPr>
        <p:spPr>
          <a:xfrm>
            <a:off x="0" y="1214422"/>
            <a:ext cx="9144000" cy="3342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ct val="20000"/>
              </a:spcBef>
            </a:pPr>
            <a:r>
              <a:rPr lang="ar-SA" sz="3200" b="1" dirty="0" smtClean="0">
                <a:solidFill>
                  <a:srgbClr val="002060"/>
                </a:solidFill>
                <a:cs typeface="Arial"/>
              </a:rPr>
              <a:t>5- </a:t>
            </a:r>
            <a:r>
              <a:rPr lang="ar-SA" sz="3200" b="1" dirty="0" err="1" smtClean="0">
                <a:solidFill>
                  <a:srgbClr val="002060"/>
                </a:solidFill>
                <a:cs typeface="Arial"/>
              </a:rPr>
              <a:t>اتباع</a:t>
            </a:r>
            <a:r>
              <a:rPr lang="ar-SA" sz="3200" b="1" dirty="0" smtClean="0">
                <a:solidFill>
                  <a:srgbClr val="002060"/>
                </a:solidFill>
                <a:cs typeface="Arial"/>
              </a:rPr>
              <a:t> الأساليب العلمية في البحوث: </a:t>
            </a:r>
            <a:r>
              <a:rPr lang="ar-SA" sz="3200" dirty="0" smtClean="0">
                <a:solidFill>
                  <a:prstClr val="black"/>
                </a:solidFill>
                <a:cs typeface="Arial"/>
              </a:rPr>
              <a:t>إن من أهم وظائف العلاقات العامة </a:t>
            </a:r>
            <a:r>
              <a:rPr lang="ar-SA" sz="3200" dirty="0" err="1" smtClean="0">
                <a:solidFill>
                  <a:prstClr val="black"/>
                </a:solidFill>
                <a:cs typeface="Arial"/>
              </a:rPr>
              <a:t>اجراء</a:t>
            </a:r>
            <a:r>
              <a:rPr lang="ar-SA" sz="3200" dirty="0" smtClean="0">
                <a:solidFill>
                  <a:prstClr val="black"/>
                </a:solidFill>
                <a:cs typeface="Arial"/>
              </a:rPr>
              <a:t> البحوث وقياس اتجاهات الرأي العام لجماهير المنظمة.</a:t>
            </a:r>
          </a:p>
          <a:p>
            <a:pPr marL="342900" lvl="0" indent="-342900" algn="ctr" rtl="0">
              <a:spcBef>
                <a:spcPct val="20000"/>
              </a:spcBef>
            </a:pPr>
            <a:endParaRPr lang="ar-SA" sz="3200" dirty="0" smtClean="0">
              <a:solidFill>
                <a:prstClr val="black"/>
              </a:solidFill>
              <a:cs typeface="Arial"/>
            </a:endParaRPr>
          </a:p>
          <a:p>
            <a:pPr marL="342900" lvl="0" indent="-342900" algn="ctr" rtl="0">
              <a:spcBef>
                <a:spcPct val="20000"/>
              </a:spcBef>
            </a:pPr>
            <a:r>
              <a:rPr lang="ar-SA" sz="3200" b="1" dirty="0" smtClean="0">
                <a:solidFill>
                  <a:srgbClr val="002060"/>
                </a:solidFill>
                <a:cs typeface="Arial"/>
              </a:rPr>
              <a:t>6- العلاقات العامة تبدأ من البيئة الداخلية: </a:t>
            </a:r>
            <a:r>
              <a:rPr lang="ar-SA" sz="3200" dirty="0" smtClean="0">
                <a:solidFill>
                  <a:prstClr val="black"/>
                </a:solidFill>
                <a:cs typeface="Arial"/>
              </a:rPr>
              <a:t>إن تحقيق المنظمة لأهدافها يتعلق بمعرفة الموظفين بأهداف المنظمة </a:t>
            </a:r>
          </a:p>
          <a:p>
            <a:pPr marL="342900" lvl="0" indent="-342900" algn="ctr" rtl="0">
              <a:spcBef>
                <a:spcPct val="20000"/>
              </a:spcBef>
            </a:pPr>
            <a:r>
              <a:rPr lang="ar-SA" sz="3200" dirty="0" smtClean="0">
                <a:solidFill>
                  <a:prstClr val="black"/>
                </a:solidFill>
                <a:cs typeface="Arial"/>
              </a:rPr>
              <a:t>وبالدور المطلوب منهم في هذا المجال.</a:t>
            </a:r>
          </a:p>
        </p:txBody>
      </p:sp>
    </p:spTree>
    <p:extLst>
      <p:ext uri="{BB962C8B-B14F-4D97-AF65-F5344CB8AC3E}">
        <p14:creationId xmlns:p14="http://schemas.microsoft.com/office/powerpoint/2010/main" val="195127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3000364" y="516419"/>
            <a:ext cx="6000792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6000" dirty="0" smtClean="0">
                <a:solidFill>
                  <a:schemeClr val="bg1"/>
                </a:solidFill>
                <a:cs typeface="HSN Sara" pitchFamily="2" charset="-78"/>
              </a:rPr>
              <a:t>العلاقات العامة..</a:t>
            </a:r>
            <a:endParaRPr lang="ar-SA" sz="6000" dirty="0">
              <a:solidFill>
                <a:schemeClr val="bg1"/>
              </a:solidFill>
              <a:cs typeface="HSN Sara" pitchFamily="2" charset="-78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-32" y="2928934"/>
            <a:ext cx="9144000" cy="1285876"/>
          </a:xfrm>
          <a:prstGeom prst="rect">
            <a:avLst/>
          </a:prstGeom>
          <a:solidFill>
            <a:srgbClr val="7030A0"/>
          </a:solidFill>
          <a:ln>
            <a:noFill/>
          </a:ln>
          <a:effectLst/>
        </p:spPr>
        <p:txBody>
          <a:bodyPr>
            <a:no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66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العلاقات العامة والمفاهيم القريبة 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3500430" y="1230799"/>
            <a:ext cx="53578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Lucida Fax" pitchFamily="18" charset="0"/>
              </a:rPr>
              <a:t>Public Relations</a:t>
            </a:r>
            <a:endParaRPr lang="ar-SA" sz="4400" dirty="0">
              <a:solidFill>
                <a:schemeClr val="bg1"/>
              </a:solidFill>
              <a:latin typeface="Lucida Fax" pitchFamily="18" charset="0"/>
            </a:endParaRPr>
          </a:p>
        </p:txBody>
      </p:sp>
      <p:sp>
        <p:nvSpPr>
          <p:cNvPr id="10" name="مستطيل 9"/>
          <p:cNvSpPr/>
          <p:nvPr/>
        </p:nvSpPr>
        <p:spPr bwMode="auto">
          <a:xfrm>
            <a:off x="-32" y="4214818"/>
            <a:ext cx="9144000" cy="214314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5919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ربع نص 5"/>
          <p:cNvSpPr txBox="1"/>
          <p:nvPr/>
        </p:nvSpPr>
        <p:spPr>
          <a:xfrm>
            <a:off x="1428728" y="214290"/>
            <a:ext cx="664370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800" dirty="0" smtClean="0">
                <a:solidFill>
                  <a:srgbClr val="7030A0"/>
                </a:solidFill>
              </a:rPr>
              <a:t>العلاقات العامة والمفاهيم القريبة </a:t>
            </a:r>
            <a:endParaRPr lang="ar-SA" sz="4800" dirty="0">
              <a:solidFill>
                <a:srgbClr val="7030A0"/>
              </a:solidFill>
            </a:endParaRPr>
          </a:p>
        </p:txBody>
      </p:sp>
      <p:graphicFrame>
        <p:nvGraphicFramePr>
          <p:cNvPr id="7" name="رسم تخطيطي 6"/>
          <p:cNvGraphicFramePr/>
          <p:nvPr/>
        </p:nvGraphicFramePr>
        <p:xfrm>
          <a:off x="500034" y="1071546"/>
          <a:ext cx="8429684" cy="5500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43298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ربع نص 9"/>
          <p:cNvSpPr txBox="1"/>
          <p:nvPr/>
        </p:nvSpPr>
        <p:spPr>
          <a:xfrm>
            <a:off x="3643306" y="210901"/>
            <a:ext cx="514350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/>
              <a:t>العلاقات العامة والمفاهيم القريبة </a:t>
            </a:r>
            <a:endParaRPr lang="ar-SA" sz="3600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5072066" y="785794"/>
            <a:ext cx="378618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rgbClr val="C00000"/>
                </a:solidFill>
              </a:rPr>
              <a:t>1/العلاقات العامة والتسويق </a:t>
            </a:r>
            <a:endParaRPr lang="ar-SA" sz="2800" dirty="0">
              <a:solidFill>
                <a:srgbClr val="C00000"/>
              </a:solidFill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4286248" y="1500174"/>
            <a:ext cx="4429156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تعريف التسويق : هو مجموعة من الأنشطة والأعمال المتكاملة تهدف إلى توفير السلعة أو الخدمة للعميل بالكميات والمواصفات المطلوبة وفي الزمان والمكان المناسب وبأقل تكلفة ممكنة. </a:t>
            </a:r>
            <a:endParaRPr lang="ar-SA" sz="2400" b="1" dirty="0"/>
          </a:p>
        </p:txBody>
      </p:sp>
      <p:sp>
        <p:nvSpPr>
          <p:cNvPr id="14" name="مستطيل 13"/>
          <p:cNvSpPr/>
          <p:nvPr/>
        </p:nvSpPr>
        <p:spPr>
          <a:xfrm>
            <a:off x="2857488" y="3714752"/>
            <a:ext cx="47863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 smtClean="0">
                <a:solidFill>
                  <a:srgbClr val="0070C0"/>
                </a:solidFill>
              </a:rPr>
              <a:t>علاقة العلاقات العامة والتسويق</a:t>
            </a:r>
          </a:p>
        </p:txBody>
      </p:sp>
      <p:sp>
        <p:nvSpPr>
          <p:cNvPr id="15" name="مربع نص 14"/>
          <p:cNvSpPr txBox="1"/>
          <p:nvPr/>
        </p:nvSpPr>
        <p:spPr>
          <a:xfrm>
            <a:off x="2143140" y="4429132"/>
            <a:ext cx="485778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</a:rPr>
              <a:t>رأي الكتاب والممارسين ينقسم إلى قسمين: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4572000" y="5214950"/>
            <a:ext cx="4500594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 smtClean="0"/>
              <a:t>يقوم بإدماج نشاط </a:t>
            </a:r>
            <a:r>
              <a:rPr lang="ar-SA" sz="2400" b="1" dirty="0" smtClean="0">
                <a:solidFill>
                  <a:srgbClr val="C00000"/>
                </a:solidFill>
              </a:rPr>
              <a:t>العلاقات العامة </a:t>
            </a:r>
            <a:r>
              <a:rPr lang="ar-SA" sz="2400" b="1" dirty="0" smtClean="0"/>
              <a:t>داخل </a:t>
            </a:r>
            <a:r>
              <a:rPr lang="ar-SA" sz="2400" b="1" dirty="0" smtClean="0">
                <a:solidFill>
                  <a:srgbClr val="C00000"/>
                </a:solidFill>
              </a:rPr>
              <a:t>التسويق </a:t>
            </a:r>
            <a:r>
              <a:rPr lang="ar-SA" sz="2400" b="1" dirty="0" smtClean="0"/>
              <a:t>على أساس أنه ضمن الأنشطة الترويجية .</a:t>
            </a:r>
            <a:endParaRPr lang="ar-SA" sz="2400" b="1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1000132" y="5214950"/>
            <a:ext cx="350043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 smtClean="0"/>
              <a:t>يقوم بإدخال نشاط </a:t>
            </a:r>
            <a:r>
              <a:rPr lang="ar-SA" sz="2400" b="1" dirty="0" smtClean="0">
                <a:solidFill>
                  <a:srgbClr val="C00000"/>
                </a:solidFill>
              </a:rPr>
              <a:t>التسويق </a:t>
            </a:r>
            <a:r>
              <a:rPr lang="ar-SA" sz="2400" b="1" dirty="0" smtClean="0"/>
              <a:t>داخل </a:t>
            </a:r>
            <a:r>
              <a:rPr lang="ar-SA" sz="2400" b="1" dirty="0" smtClean="0">
                <a:solidFill>
                  <a:srgbClr val="C00000"/>
                </a:solidFill>
              </a:rPr>
              <a:t>العلاقات العامة </a:t>
            </a:r>
            <a:r>
              <a:rPr lang="ar-SA" sz="2400" b="1" dirty="0" smtClean="0"/>
              <a:t>اعتماد على </a:t>
            </a:r>
            <a:r>
              <a:rPr lang="ar-SA" sz="2400" b="1" dirty="0" err="1" smtClean="0"/>
              <a:t>ان</a:t>
            </a:r>
            <a:r>
              <a:rPr lang="ar-SA" sz="2400" b="1" dirty="0" smtClean="0"/>
              <a:t> نشاط العلاقات العامة أوسع .</a:t>
            </a:r>
            <a:endParaRPr lang="ar-SA" sz="2400" b="1" dirty="0"/>
          </a:p>
        </p:txBody>
      </p:sp>
      <p:cxnSp>
        <p:nvCxnSpPr>
          <p:cNvPr id="19" name="رابط مستقيم 18"/>
          <p:cNvCxnSpPr/>
          <p:nvPr/>
        </p:nvCxnSpPr>
        <p:spPr bwMode="auto">
          <a:xfrm rot="10800000">
            <a:off x="2500298" y="4999047"/>
            <a:ext cx="4857784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رابط كسهم مستقيم 20"/>
          <p:cNvCxnSpPr/>
          <p:nvPr/>
        </p:nvCxnSpPr>
        <p:spPr bwMode="auto">
          <a:xfrm rot="5400000">
            <a:off x="7250925" y="5107793"/>
            <a:ext cx="214314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رابط كسهم مستقيم 21"/>
          <p:cNvCxnSpPr/>
          <p:nvPr/>
        </p:nvCxnSpPr>
        <p:spPr bwMode="auto">
          <a:xfrm rot="5400000">
            <a:off x="2393935" y="5106999"/>
            <a:ext cx="214314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284622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  <p:bldP spid="1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928794" y="142852"/>
            <a:ext cx="67866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600" b="1" dirty="0" smtClean="0">
                <a:solidFill>
                  <a:srgbClr val="0070C0"/>
                </a:solidFill>
              </a:rPr>
              <a:t>علاقة العلاقات العامة والتسويق</a:t>
            </a:r>
          </a:p>
        </p:txBody>
      </p:sp>
      <p:graphicFrame>
        <p:nvGraphicFramePr>
          <p:cNvPr id="3" name="رسم تخطيطي 2"/>
          <p:cNvGraphicFramePr/>
          <p:nvPr/>
        </p:nvGraphicFramePr>
        <p:xfrm>
          <a:off x="142876" y="1857364"/>
          <a:ext cx="8858280" cy="4786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مستطيل 3"/>
          <p:cNvSpPr/>
          <p:nvPr/>
        </p:nvSpPr>
        <p:spPr>
          <a:xfrm>
            <a:off x="3571868" y="928670"/>
            <a:ext cx="3244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2400" b="1" dirty="0" smtClean="0">
                <a:solidFill>
                  <a:srgbClr val="002060"/>
                </a:solidFill>
              </a:rPr>
              <a:t>نشاطان متكاملان ومترابطان   </a:t>
            </a:r>
            <a:endParaRPr lang="ar-SA" sz="2400" b="1" dirty="0">
              <a:solidFill>
                <a:srgbClr val="002060"/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285720" y="3180236"/>
            <a:ext cx="4320478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2400" b="1" dirty="0" smtClean="0">
                <a:solidFill>
                  <a:srgbClr val="002060"/>
                </a:solidFill>
              </a:rPr>
              <a:t>1. من خلال الاتصال بالعملاء يهدف إلى</a:t>
            </a:r>
          </a:p>
          <a:p>
            <a:pPr lvl="0"/>
            <a:r>
              <a:rPr lang="ar-SA" sz="2400" b="1" dirty="0" smtClean="0">
                <a:solidFill>
                  <a:srgbClr val="002060"/>
                </a:solidFill>
              </a:rPr>
              <a:t> كسب ثقة العملاء وتأييدهم للمنظمة.</a:t>
            </a:r>
          </a:p>
          <a:p>
            <a:pPr lvl="0"/>
            <a:endParaRPr lang="ar-SA" sz="2400" b="1" dirty="0" smtClean="0">
              <a:solidFill>
                <a:srgbClr val="002060"/>
              </a:solidFill>
            </a:endParaRPr>
          </a:p>
          <a:p>
            <a:pPr lvl="0"/>
            <a:r>
              <a:rPr lang="ar-SA" sz="2400" b="1" dirty="0" smtClean="0">
                <a:solidFill>
                  <a:srgbClr val="002060"/>
                </a:solidFill>
              </a:rPr>
              <a:t>2.من العصب التعبير عنه بصورة الكمية .</a:t>
            </a:r>
          </a:p>
          <a:p>
            <a:pPr lvl="0"/>
            <a:endParaRPr lang="ar-SA" sz="2400" b="1" dirty="0" smtClean="0">
              <a:solidFill>
                <a:srgbClr val="002060"/>
              </a:solidFill>
            </a:endParaRPr>
          </a:p>
          <a:p>
            <a:pPr lvl="0"/>
            <a:r>
              <a:rPr lang="ar-SA" sz="2400" b="1" dirty="0" smtClean="0">
                <a:solidFill>
                  <a:srgbClr val="002060"/>
                </a:solidFill>
              </a:rPr>
              <a:t>3. تركز جهودها على العملاء والموظفين</a:t>
            </a:r>
          </a:p>
          <a:p>
            <a:pPr lvl="0"/>
            <a:r>
              <a:rPr lang="ar-SA" sz="2400" b="1" dirty="0" smtClean="0">
                <a:solidFill>
                  <a:srgbClr val="002060"/>
                </a:solidFill>
              </a:rPr>
              <a:t> والموردين وغيرهم.</a:t>
            </a:r>
            <a:endParaRPr lang="ar-SA" sz="2400" b="1" dirty="0">
              <a:solidFill>
                <a:srgbClr val="002060"/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6715140" y="928670"/>
            <a:ext cx="14927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أوجه الشبة: </a:t>
            </a:r>
            <a:endParaRPr lang="ar-SA" sz="2400" dirty="0"/>
          </a:p>
        </p:txBody>
      </p:sp>
      <p:sp>
        <p:nvSpPr>
          <p:cNvPr id="7" name="مستطيل 6"/>
          <p:cNvSpPr/>
          <p:nvPr/>
        </p:nvSpPr>
        <p:spPr>
          <a:xfrm>
            <a:off x="2643174" y="1428736"/>
            <a:ext cx="60905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أوجه الاختلاف بين العلاقات العامة والتسويق:</a:t>
            </a:r>
            <a:endParaRPr lang="ar-SA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4887467" y="2943051"/>
            <a:ext cx="4113690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2400" b="1" dirty="0" smtClean="0">
                <a:solidFill>
                  <a:srgbClr val="C00000"/>
                </a:solidFill>
              </a:rPr>
              <a:t>1. من خلال الاتصال بالعملاء يهدف إلى</a:t>
            </a:r>
          </a:p>
          <a:p>
            <a:pPr lvl="0"/>
            <a:r>
              <a:rPr lang="ar-SA" sz="2400" b="1" dirty="0" smtClean="0">
                <a:solidFill>
                  <a:srgbClr val="C00000"/>
                </a:solidFill>
              </a:rPr>
              <a:t>توفير المعلومات للعميل وإقناعه بشراء </a:t>
            </a:r>
          </a:p>
          <a:p>
            <a:pPr lvl="0"/>
            <a:r>
              <a:rPr lang="ar-SA" sz="2400" b="1" dirty="0" smtClean="0">
                <a:solidFill>
                  <a:srgbClr val="C00000"/>
                </a:solidFill>
              </a:rPr>
              <a:t>السلعة.</a:t>
            </a:r>
          </a:p>
          <a:p>
            <a:pPr lvl="0"/>
            <a:endParaRPr lang="ar-SA" sz="2400" b="1" dirty="0" smtClean="0">
              <a:solidFill>
                <a:srgbClr val="C00000"/>
              </a:solidFill>
            </a:endParaRPr>
          </a:p>
          <a:p>
            <a:pPr lvl="0"/>
            <a:r>
              <a:rPr lang="ar-SA" sz="2400" b="1" dirty="0" smtClean="0">
                <a:solidFill>
                  <a:srgbClr val="C00000"/>
                </a:solidFill>
              </a:rPr>
              <a:t>2. يمكن التعبير عنه على أسس كمية</a:t>
            </a:r>
          </a:p>
          <a:p>
            <a:pPr lvl="0"/>
            <a:r>
              <a:rPr lang="ar-SA" sz="2400" b="1" dirty="0" smtClean="0">
                <a:solidFill>
                  <a:srgbClr val="C00000"/>
                </a:solidFill>
              </a:rPr>
              <a:t>كحجم المبيعات أو قيمتها.</a:t>
            </a:r>
          </a:p>
          <a:p>
            <a:pPr lvl="0"/>
            <a:endParaRPr lang="ar-SA" sz="2400" b="1" dirty="0" smtClean="0">
              <a:solidFill>
                <a:srgbClr val="C00000"/>
              </a:solidFill>
            </a:endParaRPr>
          </a:p>
          <a:p>
            <a:pPr lvl="0"/>
            <a:r>
              <a:rPr lang="ar-SA" sz="2400" b="1" dirty="0" smtClean="0">
                <a:solidFill>
                  <a:srgbClr val="C00000"/>
                </a:solidFill>
              </a:rPr>
              <a:t>3. يتعلق أساساً بالعملاء فقط.</a:t>
            </a:r>
            <a:endParaRPr lang="ar-S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88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" grpId="0"/>
      <p:bldP spid="5" grpId="0"/>
      <p:bldP spid="6" grpId="0"/>
      <p:bldP spid="7" grpId="0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714480" y="214290"/>
            <a:ext cx="7143800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>
                <a:solidFill>
                  <a:srgbClr val="002060"/>
                </a:solidFill>
              </a:rPr>
              <a:t>التسويق الالكتروني</a:t>
            </a:r>
          </a:p>
          <a:p>
            <a:pPr algn="ctr"/>
            <a:endParaRPr lang="ar-SA" sz="2800" b="1" dirty="0" smtClean="0"/>
          </a:p>
          <a:p>
            <a:r>
              <a:rPr lang="ar-SA" sz="2800" b="1" dirty="0" smtClean="0"/>
              <a:t>أحد مواقع التسويق :</a:t>
            </a:r>
            <a:endParaRPr lang="ar-SA" sz="2800" b="1" dirty="0"/>
          </a:p>
        </p:txBody>
      </p:sp>
      <p:pic>
        <p:nvPicPr>
          <p:cNvPr id="3" name="صورة 2" descr="er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657" y="1714488"/>
            <a:ext cx="9096375" cy="48482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91718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ww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1571612"/>
            <a:ext cx="6677025" cy="401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070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 smtClean="0"/>
              <a:t>اسئلة عن المحاضرة </a:t>
            </a:r>
            <a:endParaRPr lang="en-US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  ما مفهوم العلاقات العامة ؟</a:t>
            </a:r>
          </a:p>
          <a:p>
            <a:r>
              <a:rPr lang="ar-SA" dirty="0" smtClean="0"/>
              <a:t>الاجابة :- </a:t>
            </a:r>
            <a:endParaRPr lang="ar-EG" dirty="0">
              <a:solidFill>
                <a:srgbClr val="FF0000"/>
              </a:solidFill>
            </a:endParaRPr>
          </a:p>
          <a:p>
            <a:r>
              <a:rPr lang="ar-EG" dirty="0"/>
              <a:t>يمكننا تصور مفهوم العلاقات العامة </a:t>
            </a:r>
            <a:r>
              <a:rPr lang="en-US" dirty="0"/>
              <a:t>public relations</a:t>
            </a:r>
            <a:r>
              <a:rPr lang="ar-EG" dirty="0"/>
              <a:t> من واقع التعريفات الكثيرة التي ذكرها الباحثون المتخصصون في مجال العلاقات العامة (   باحثون – جهات – منظمات معنية )  </a:t>
            </a:r>
          </a:p>
          <a:p>
            <a:r>
              <a:rPr lang="ar-EG" dirty="0">
                <a:solidFill>
                  <a:srgbClr val="FF0000"/>
                </a:solidFill>
              </a:rPr>
              <a:t>معهد العلاقات العامة البريطاني </a:t>
            </a:r>
            <a:r>
              <a:rPr lang="ar-EG" dirty="0"/>
              <a:t>يعرفها : الجهود </a:t>
            </a:r>
            <a:r>
              <a:rPr lang="ar-EG" dirty="0" err="1"/>
              <a:t>الاددرية</a:t>
            </a:r>
            <a:r>
              <a:rPr lang="ar-EG" dirty="0"/>
              <a:t> المخططة والمستمرة التي تهدف الي تعزيز التفاهم المتبادل بين المنشأة </a:t>
            </a:r>
            <a:r>
              <a:rPr lang="ar-EG" dirty="0" err="1"/>
              <a:t>وجمهوها</a:t>
            </a:r>
            <a:r>
              <a:rPr lang="ar-EG" dirty="0"/>
              <a:t> </a:t>
            </a:r>
          </a:p>
          <a:p>
            <a:r>
              <a:rPr lang="ar-EG" dirty="0">
                <a:solidFill>
                  <a:srgbClr val="FF0000"/>
                </a:solidFill>
              </a:rPr>
              <a:t>جمعية العلاقات العامة الامريكية </a:t>
            </a:r>
            <a:r>
              <a:rPr lang="ar-EG" dirty="0"/>
              <a:t>: بانها نشاط ( صناعة – هيئة – مهن – حكومة )</a:t>
            </a:r>
          </a:p>
          <a:p>
            <a:r>
              <a:rPr lang="ar-EG" dirty="0"/>
              <a:t>في انشاء </a:t>
            </a:r>
            <a:r>
              <a:rPr lang="ar-EG" dirty="0" err="1"/>
              <a:t>وتعزيزعلاقات</a:t>
            </a:r>
            <a:r>
              <a:rPr lang="ar-EG" dirty="0"/>
              <a:t> جيدة بينها وبين جمهورها العملاء والموظفين والمساهمين والجمهور العام </a:t>
            </a:r>
          </a:p>
          <a:p>
            <a:r>
              <a:rPr lang="ar-EG" dirty="0"/>
              <a:t>ومن هنا نؤكد علي ان العلاقات العامة لا تقتصر علي علاقات المنظمة مع </a:t>
            </a:r>
            <a:endParaRPr lang="ar-SA" dirty="0" smtClean="0"/>
          </a:p>
          <a:p>
            <a:pPr algn="r" rtl="1"/>
            <a:endParaRPr lang="en-US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>
          <a:xfrm>
            <a:off x="457200" y="6309321"/>
            <a:ext cx="3429000" cy="467400"/>
          </a:xfrm>
        </p:spPr>
        <p:txBody>
          <a:bodyPr/>
          <a:lstStyle/>
          <a:p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8517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عنصر نائب للمحتوى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39CD7-7389-407B-808A-EB24A078B5CA}" type="datetime1">
              <a:rPr lang="en-US" smtClean="0"/>
              <a:pPr/>
              <a:t>1/26/2015</a:t>
            </a:fld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039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أساسية">
  <a:themeElements>
    <a:clrScheme name="أساسية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أساسية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أساسية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862</TotalTime>
  <Words>1458</Words>
  <Application>Microsoft Office PowerPoint</Application>
  <PresentationFormat>عرض على الشاشة (3:4)‏</PresentationFormat>
  <Paragraphs>203</Paragraphs>
  <Slides>32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32</vt:i4>
      </vt:variant>
    </vt:vector>
  </HeadingPairs>
  <TitlesOfParts>
    <vt:vector size="33" baseType="lpstr">
      <vt:lpstr>أساسية</vt:lpstr>
      <vt:lpstr>جامعة الدمام  كلية البنات قسم علم الاجتماع والخدمة الاجتماعية</vt:lpstr>
      <vt:lpstr>المحاضرة الاولى </vt:lpstr>
      <vt:lpstr>ترحيب</vt:lpstr>
      <vt:lpstr>عرض تقديمي في PowerPoint</vt:lpstr>
      <vt:lpstr>  اهداف المحاضرة :- </vt:lpstr>
      <vt:lpstr>الفصل الأول :  </vt:lpstr>
      <vt:lpstr>       </vt:lpstr>
      <vt:lpstr>العلاقات العامة كعلم سلوكي واجتماعي تطبيقي</vt:lpstr>
      <vt:lpstr>هدف العلاقات العامة : انشاء تفاهم مشترك بين المنشأة وجماهيرها </vt:lpstr>
      <vt:lpstr>المنظمات </vt:lpstr>
      <vt:lpstr>الحاجة  الماسة لوجود اخصائيين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اسئلة عن المحاضرة 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العلوم الاجتماعية والسلوكية</dc:title>
  <dc:creator>acer</dc:creator>
  <cp:lastModifiedBy>asma hassan omran</cp:lastModifiedBy>
  <cp:revision>122</cp:revision>
  <dcterms:created xsi:type="dcterms:W3CDTF">2006-08-16T00:00:00Z</dcterms:created>
  <dcterms:modified xsi:type="dcterms:W3CDTF">2015-01-25T21:28:25Z</dcterms:modified>
</cp:coreProperties>
</file>