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85" r:id="rId3"/>
    <p:sldId id="257" r:id="rId4"/>
    <p:sldId id="258" r:id="rId5"/>
    <p:sldId id="259" r:id="rId6"/>
    <p:sldId id="268" r:id="rId7"/>
    <p:sldId id="267" r:id="rId8"/>
    <p:sldId id="260" r:id="rId9"/>
    <p:sldId id="261" r:id="rId10"/>
    <p:sldId id="262" r:id="rId11"/>
    <p:sldId id="263" r:id="rId12"/>
    <p:sldId id="264" r:id="rId13"/>
    <p:sldId id="269" r:id="rId14"/>
    <p:sldId id="270" r:id="rId15"/>
    <p:sldId id="271" r:id="rId16"/>
    <p:sldId id="265" r:id="rId17"/>
    <p:sldId id="273" r:id="rId18"/>
    <p:sldId id="272"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6" d="100"/>
          <a:sy n="76" d="100"/>
        </p:scale>
        <p:origin x="-1206"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0C8BDB-9F16-4062-8595-6206B3427860}" type="doc">
      <dgm:prSet loTypeId="urn:microsoft.com/office/officeart/2005/8/layout/radial3" loCatId="cycle" qsTypeId="urn:microsoft.com/office/officeart/2005/8/quickstyle/simple1" qsCatId="simple" csTypeId="urn:microsoft.com/office/officeart/2005/8/colors/accent1_2" csCatId="accent1" phldr="1"/>
      <dgm:spPr/>
      <dgm:t>
        <a:bodyPr/>
        <a:lstStyle/>
        <a:p>
          <a:pPr rtl="1"/>
          <a:endParaRPr lang="ar-EG"/>
        </a:p>
      </dgm:t>
    </dgm:pt>
    <dgm:pt modelId="{AF6C217D-802D-40EC-8819-B079AC145485}">
      <dgm:prSet phldrT="[Text]"/>
      <dgm:spPr/>
      <dgm:t>
        <a:bodyPr/>
        <a:lstStyle/>
        <a:p>
          <a:pPr rtl="1"/>
          <a:r>
            <a:rPr lang="ar-EG" dirty="0" smtClean="0"/>
            <a:t>الجماهير الخارجية للمنشأة</a:t>
          </a:r>
          <a:endParaRPr lang="ar-EG" dirty="0"/>
        </a:p>
      </dgm:t>
    </dgm:pt>
    <dgm:pt modelId="{27A9256A-D8D3-42C2-9E76-B6D03E808A94}" type="parTrans" cxnId="{276E6799-07C2-4C25-B19E-E8FC07D5B3AA}">
      <dgm:prSet/>
      <dgm:spPr/>
      <dgm:t>
        <a:bodyPr/>
        <a:lstStyle/>
        <a:p>
          <a:pPr rtl="1"/>
          <a:endParaRPr lang="ar-EG"/>
        </a:p>
      </dgm:t>
    </dgm:pt>
    <dgm:pt modelId="{7051F800-BC66-42B7-B8D6-DE54200AB582}" type="sibTrans" cxnId="{276E6799-07C2-4C25-B19E-E8FC07D5B3AA}">
      <dgm:prSet/>
      <dgm:spPr/>
      <dgm:t>
        <a:bodyPr/>
        <a:lstStyle/>
        <a:p>
          <a:pPr rtl="1"/>
          <a:endParaRPr lang="ar-EG"/>
        </a:p>
      </dgm:t>
    </dgm:pt>
    <dgm:pt modelId="{7B046BFF-F22E-4B17-A42F-9E9F6DB449C7}">
      <dgm:prSet phldrT="[Text]"/>
      <dgm:spPr/>
      <dgm:t>
        <a:bodyPr/>
        <a:lstStyle/>
        <a:p>
          <a:pPr rtl="1"/>
          <a:r>
            <a:rPr lang="ar-EG" dirty="0" smtClean="0"/>
            <a:t>الموردين</a:t>
          </a:r>
          <a:endParaRPr lang="ar-EG" dirty="0"/>
        </a:p>
      </dgm:t>
    </dgm:pt>
    <dgm:pt modelId="{1306AA14-F764-4F12-8E44-6DC874E0D106}" type="parTrans" cxnId="{D4810B6F-6FB3-489C-8954-A6FDF8F0073B}">
      <dgm:prSet/>
      <dgm:spPr/>
      <dgm:t>
        <a:bodyPr/>
        <a:lstStyle/>
        <a:p>
          <a:pPr rtl="1"/>
          <a:endParaRPr lang="ar-EG"/>
        </a:p>
      </dgm:t>
    </dgm:pt>
    <dgm:pt modelId="{AB3F8783-F1B9-4FCB-B328-8B816EBC8BBA}" type="sibTrans" cxnId="{D4810B6F-6FB3-489C-8954-A6FDF8F0073B}">
      <dgm:prSet/>
      <dgm:spPr/>
      <dgm:t>
        <a:bodyPr/>
        <a:lstStyle/>
        <a:p>
          <a:pPr rtl="1"/>
          <a:endParaRPr lang="ar-EG"/>
        </a:p>
      </dgm:t>
    </dgm:pt>
    <dgm:pt modelId="{68294562-5E18-4C26-9DA5-3EE263DA338F}">
      <dgm:prSet phldrT="[Text]"/>
      <dgm:spPr/>
      <dgm:t>
        <a:bodyPr/>
        <a:lstStyle/>
        <a:p>
          <a:pPr rtl="1"/>
          <a:r>
            <a:rPr lang="ar-EG" dirty="0" smtClean="0"/>
            <a:t>العملاء</a:t>
          </a:r>
          <a:endParaRPr lang="ar-EG" dirty="0"/>
        </a:p>
      </dgm:t>
    </dgm:pt>
    <dgm:pt modelId="{3EF986D7-9080-410C-A08A-26ED4C5D5920}" type="parTrans" cxnId="{B346EFF6-946E-45BC-A70D-F8B42D377114}">
      <dgm:prSet/>
      <dgm:spPr/>
      <dgm:t>
        <a:bodyPr/>
        <a:lstStyle/>
        <a:p>
          <a:pPr rtl="1"/>
          <a:endParaRPr lang="ar-EG"/>
        </a:p>
      </dgm:t>
    </dgm:pt>
    <dgm:pt modelId="{D534F306-40BA-4645-9DF7-CD846BDD64BD}" type="sibTrans" cxnId="{B346EFF6-946E-45BC-A70D-F8B42D377114}">
      <dgm:prSet/>
      <dgm:spPr/>
      <dgm:t>
        <a:bodyPr/>
        <a:lstStyle/>
        <a:p>
          <a:pPr rtl="1"/>
          <a:endParaRPr lang="ar-EG"/>
        </a:p>
      </dgm:t>
    </dgm:pt>
    <dgm:pt modelId="{A8DBCD3E-1210-4D6A-B48C-3FEBBBE07AFD}">
      <dgm:prSet phldrT="[Text]"/>
      <dgm:spPr/>
      <dgm:t>
        <a:bodyPr/>
        <a:lstStyle/>
        <a:p>
          <a:pPr rtl="1"/>
          <a:r>
            <a:rPr lang="ar-EG" dirty="0" smtClean="0"/>
            <a:t>المجتمع المحلي </a:t>
          </a:r>
          <a:endParaRPr lang="ar-EG" dirty="0"/>
        </a:p>
      </dgm:t>
    </dgm:pt>
    <dgm:pt modelId="{0F7A8546-EFCD-4715-994E-FB8FE30C7375}" type="parTrans" cxnId="{ECF707DB-1BA3-4AAB-BA7E-7DACE7A6E2BB}">
      <dgm:prSet/>
      <dgm:spPr/>
      <dgm:t>
        <a:bodyPr/>
        <a:lstStyle/>
        <a:p>
          <a:pPr rtl="1"/>
          <a:endParaRPr lang="ar-EG"/>
        </a:p>
      </dgm:t>
    </dgm:pt>
    <dgm:pt modelId="{51155B9F-ED9A-4D70-9585-6CD295D95673}" type="sibTrans" cxnId="{ECF707DB-1BA3-4AAB-BA7E-7DACE7A6E2BB}">
      <dgm:prSet/>
      <dgm:spPr/>
      <dgm:t>
        <a:bodyPr/>
        <a:lstStyle/>
        <a:p>
          <a:pPr rtl="1"/>
          <a:endParaRPr lang="ar-EG"/>
        </a:p>
      </dgm:t>
    </dgm:pt>
    <dgm:pt modelId="{5AC03FB1-4B48-496C-AFA2-26C5FE5E52E4}">
      <dgm:prSet phldrT="[Text]"/>
      <dgm:spPr/>
      <dgm:t>
        <a:bodyPr/>
        <a:lstStyle/>
        <a:p>
          <a:pPr rtl="1"/>
          <a:r>
            <a:rPr lang="ar-EG" dirty="0" smtClean="0"/>
            <a:t>وسائل الاعلام </a:t>
          </a:r>
          <a:endParaRPr lang="ar-EG" dirty="0"/>
        </a:p>
      </dgm:t>
    </dgm:pt>
    <dgm:pt modelId="{9ACFA2FD-6F18-4A3C-AA17-3D120E13272E}" type="parTrans" cxnId="{C588E6BE-0371-41B2-885B-D8D28AA18B3E}">
      <dgm:prSet/>
      <dgm:spPr/>
      <dgm:t>
        <a:bodyPr/>
        <a:lstStyle/>
        <a:p>
          <a:pPr rtl="1"/>
          <a:endParaRPr lang="ar-EG"/>
        </a:p>
      </dgm:t>
    </dgm:pt>
    <dgm:pt modelId="{29B981C5-9589-4CDE-95DC-8E9D9455AADC}" type="sibTrans" cxnId="{C588E6BE-0371-41B2-885B-D8D28AA18B3E}">
      <dgm:prSet/>
      <dgm:spPr/>
      <dgm:t>
        <a:bodyPr/>
        <a:lstStyle/>
        <a:p>
          <a:pPr rtl="1"/>
          <a:endParaRPr lang="ar-EG"/>
        </a:p>
      </dgm:t>
    </dgm:pt>
    <dgm:pt modelId="{155B16B4-A50A-4C17-BC92-793D46DF3FCF}">
      <dgm:prSet/>
      <dgm:spPr/>
      <dgm:t>
        <a:bodyPr/>
        <a:lstStyle/>
        <a:p>
          <a:r>
            <a:rPr lang="ar-SA" dirty="0" smtClean="0"/>
            <a:t>الاجهزة الحكومية </a:t>
          </a:r>
          <a:endParaRPr lang="en-US" dirty="0"/>
        </a:p>
      </dgm:t>
    </dgm:pt>
    <dgm:pt modelId="{53A5D1F4-8852-4819-A3A7-1AC393F361A4}" type="parTrans" cxnId="{C1148D5B-2B40-46AD-837B-60FDC32E8B35}">
      <dgm:prSet/>
      <dgm:spPr/>
      <dgm:t>
        <a:bodyPr/>
        <a:lstStyle/>
        <a:p>
          <a:endParaRPr lang="en-US"/>
        </a:p>
      </dgm:t>
    </dgm:pt>
    <dgm:pt modelId="{21C65F81-B453-4D8B-A4BF-5FD6B8F3DF6E}" type="sibTrans" cxnId="{C1148D5B-2B40-46AD-837B-60FDC32E8B35}">
      <dgm:prSet/>
      <dgm:spPr/>
      <dgm:t>
        <a:bodyPr/>
        <a:lstStyle/>
        <a:p>
          <a:endParaRPr lang="en-US"/>
        </a:p>
      </dgm:t>
    </dgm:pt>
    <dgm:pt modelId="{9BE20C9B-E39E-48C9-8812-27D25BCD27C1}" type="pres">
      <dgm:prSet presAssocID="{D00C8BDB-9F16-4062-8595-6206B3427860}" presName="composite" presStyleCnt="0">
        <dgm:presLayoutVars>
          <dgm:chMax val="1"/>
          <dgm:dir/>
          <dgm:resizeHandles val="exact"/>
        </dgm:presLayoutVars>
      </dgm:prSet>
      <dgm:spPr/>
      <dgm:t>
        <a:bodyPr/>
        <a:lstStyle/>
        <a:p>
          <a:pPr rtl="1"/>
          <a:endParaRPr lang="ar-EG"/>
        </a:p>
      </dgm:t>
    </dgm:pt>
    <dgm:pt modelId="{90012586-D330-4C8B-8CD2-331FAB466F19}" type="pres">
      <dgm:prSet presAssocID="{D00C8BDB-9F16-4062-8595-6206B3427860}" presName="radial" presStyleCnt="0">
        <dgm:presLayoutVars>
          <dgm:animLvl val="ctr"/>
        </dgm:presLayoutVars>
      </dgm:prSet>
      <dgm:spPr/>
    </dgm:pt>
    <dgm:pt modelId="{CF9B4FCC-0DA7-4816-BB0B-227C54E3E9E7}" type="pres">
      <dgm:prSet presAssocID="{AF6C217D-802D-40EC-8819-B079AC145485}" presName="centerShape" presStyleLbl="vennNode1" presStyleIdx="0" presStyleCnt="6"/>
      <dgm:spPr/>
      <dgm:t>
        <a:bodyPr/>
        <a:lstStyle/>
        <a:p>
          <a:pPr rtl="1"/>
          <a:endParaRPr lang="ar-EG"/>
        </a:p>
      </dgm:t>
    </dgm:pt>
    <dgm:pt modelId="{4E1F0E7E-6CEC-48D1-B28B-41B2B7A2703D}" type="pres">
      <dgm:prSet presAssocID="{7B046BFF-F22E-4B17-A42F-9E9F6DB449C7}" presName="node" presStyleLbl="vennNode1" presStyleIdx="1" presStyleCnt="6">
        <dgm:presLayoutVars>
          <dgm:bulletEnabled val="1"/>
        </dgm:presLayoutVars>
      </dgm:prSet>
      <dgm:spPr/>
      <dgm:t>
        <a:bodyPr/>
        <a:lstStyle/>
        <a:p>
          <a:pPr rtl="1"/>
          <a:endParaRPr lang="ar-EG"/>
        </a:p>
      </dgm:t>
    </dgm:pt>
    <dgm:pt modelId="{5D67FB47-185B-4CAE-9085-30A58E544731}" type="pres">
      <dgm:prSet presAssocID="{68294562-5E18-4C26-9DA5-3EE263DA338F}" presName="node" presStyleLbl="vennNode1" presStyleIdx="2" presStyleCnt="6">
        <dgm:presLayoutVars>
          <dgm:bulletEnabled val="1"/>
        </dgm:presLayoutVars>
      </dgm:prSet>
      <dgm:spPr/>
      <dgm:t>
        <a:bodyPr/>
        <a:lstStyle/>
        <a:p>
          <a:pPr rtl="1"/>
          <a:endParaRPr lang="ar-EG"/>
        </a:p>
      </dgm:t>
    </dgm:pt>
    <dgm:pt modelId="{67C1478F-3E66-46E4-95B5-362ED36AE188}" type="pres">
      <dgm:prSet presAssocID="{155B16B4-A50A-4C17-BC92-793D46DF3FCF}" presName="node" presStyleLbl="vennNode1" presStyleIdx="3" presStyleCnt="6">
        <dgm:presLayoutVars>
          <dgm:bulletEnabled val="1"/>
        </dgm:presLayoutVars>
      </dgm:prSet>
      <dgm:spPr/>
      <dgm:t>
        <a:bodyPr/>
        <a:lstStyle/>
        <a:p>
          <a:endParaRPr lang="en-US"/>
        </a:p>
      </dgm:t>
    </dgm:pt>
    <dgm:pt modelId="{73F5C08C-1A55-46F1-BDC6-3E03A6005590}" type="pres">
      <dgm:prSet presAssocID="{A8DBCD3E-1210-4D6A-B48C-3FEBBBE07AFD}" presName="node" presStyleLbl="vennNode1" presStyleIdx="4" presStyleCnt="6">
        <dgm:presLayoutVars>
          <dgm:bulletEnabled val="1"/>
        </dgm:presLayoutVars>
      </dgm:prSet>
      <dgm:spPr/>
      <dgm:t>
        <a:bodyPr/>
        <a:lstStyle/>
        <a:p>
          <a:pPr rtl="1"/>
          <a:endParaRPr lang="ar-EG"/>
        </a:p>
      </dgm:t>
    </dgm:pt>
    <dgm:pt modelId="{0011CEF0-574C-4F9D-B140-9F2685AEE149}" type="pres">
      <dgm:prSet presAssocID="{5AC03FB1-4B48-496C-AFA2-26C5FE5E52E4}" presName="node" presStyleLbl="vennNode1" presStyleIdx="5" presStyleCnt="6">
        <dgm:presLayoutVars>
          <dgm:bulletEnabled val="1"/>
        </dgm:presLayoutVars>
      </dgm:prSet>
      <dgm:spPr/>
      <dgm:t>
        <a:bodyPr/>
        <a:lstStyle/>
        <a:p>
          <a:pPr rtl="1"/>
          <a:endParaRPr lang="ar-EG"/>
        </a:p>
      </dgm:t>
    </dgm:pt>
  </dgm:ptLst>
  <dgm:cxnLst>
    <dgm:cxn modelId="{5581C153-31CF-458E-9EE3-6CD0AB79EAD2}" type="presOf" srcId="{155B16B4-A50A-4C17-BC92-793D46DF3FCF}" destId="{67C1478F-3E66-46E4-95B5-362ED36AE188}" srcOrd="0" destOrd="0" presId="urn:microsoft.com/office/officeart/2005/8/layout/radial3"/>
    <dgm:cxn modelId="{F521D3C5-EE8E-455C-A951-BBD57A7FA9E4}" type="presOf" srcId="{A8DBCD3E-1210-4D6A-B48C-3FEBBBE07AFD}" destId="{73F5C08C-1A55-46F1-BDC6-3E03A6005590}" srcOrd="0" destOrd="0" presId="urn:microsoft.com/office/officeart/2005/8/layout/radial3"/>
    <dgm:cxn modelId="{20C268DC-E1CE-4FC1-AD34-97E471355A1C}" type="presOf" srcId="{5AC03FB1-4B48-496C-AFA2-26C5FE5E52E4}" destId="{0011CEF0-574C-4F9D-B140-9F2685AEE149}" srcOrd="0" destOrd="0" presId="urn:microsoft.com/office/officeart/2005/8/layout/radial3"/>
    <dgm:cxn modelId="{C1148D5B-2B40-46AD-837B-60FDC32E8B35}" srcId="{AF6C217D-802D-40EC-8819-B079AC145485}" destId="{155B16B4-A50A-4C17-BC92-793D46DF3FCF}" srcOrd="2" destOrd="0" parTransId="{53A5D1F4-8852-4819-A3A7-1AC393F361A4}" sibTransId="{21C65F81-B453-4D8B-A4BF-5FD6B8F3DF6E}"/>
    <dgm:cxn modelId="{8C4F2A34-5DD6-41C0-B6FB-001669ED011D}" type="presOf" srcId="{68294562-5E18-4C26-9DA5-3EE263DA338F}" destId="{5D67FB47-185B-4CAE-9085-30A58E544731}" srcOrd="0" destOrd="0" presId="urn:microsoft.com/office/officeart/2005/8/layout/radial3"/>
    <dgm:cxn modelId="{9FA160F4-9EB4-4F21-960B-64C2B1D4C056}" type="presOf" srcId="{D00C8BDB-9F16-4062-8595-6206B3427860}" destId="{9BE20C9B-E39E-48C9-8812-27D25BCD27C1}" srcOrd="0" destOrd="0" presId="urn:microsoft.com/office/officeart/2005/8/layout/radial3"/>
    <dgm:cxn modelId="{D4810B6F-6FB3-489C-8954-A6FDF8F0073B}" srcId="{AF6C217D-802D-40EC-8819-B079AC145485}" destId="{7B046BFF-F22E-4B17-A42F-9E9F6DB449C7}" srcOrd="0" destOrd="0" parTransId="{1306AA14-F764-4F12-8E44-6DC874E0D106}" sibTransId="{AB3F8783-F1B9-4FCB-B328-8B816EBC8BBA}"/>
    <dgm:cxn modelId="{43157A7C-C8AA-40FF-9CBD-E31D3A8EF698}" type="presOf" srcId="{AF6C217D-802D-40EC-8819-B079AC145485}" destId="{CF9B4FCC-0DA7-4816-BB0B-227C54E3E9E7}" srcOrd="0" destOrd="0" presId="urn:microsoft.com/office/officeart/2005/8/layout/radial3"/>
    <dgm:cxn modelId="{C588E6BE-0371-41B2-885B-D8D28AA18B3E}" srcId="{AF6C217D-802D-40EC-8819-B079AC145485}" destId="{5AC03FB1-4B48-496C-AFA2-26C5FE5E52E4}" srcOrd="4" destOrd="0" parTransId="{9ACFA2FD-6F18-4A3C-AA17-3D120E13272E}" sibTransId="{29B981C5-9589-4CDE-95DC-8E9D9455AADC}"/>
    <dgm:cxn modelId="{3D9349CE-F5A5-4786-BDA0-1A50AC7F57A7}" type="presOf" srcId="{7B046BFF-F22E-4B17-A42F-9E9F6DB449C7}" destId="{4E1F0E7E-6CEC-48D1-B28B-41B2B7A2703D}" srcOrd="0" destOrd="0" presId="urn:microsoft.com/office/officeart/2005/8/layout/radial3"/>
    <dgm:cxn modelId="{276E6799-07C2-4C25-B19E-E8FC07D5B3AA}" srcId="{D00C8BDB-9F16-4062-8595-6206B3427860}" destId="{AF6C217D-802D-40EC-8819-B079AC145485}" srcOrd="0" destOrd="0" parTransId="{27A9256A-D8D3-42C2-9E76-B6D03E808A94}" sibTransId="{7051F800-BC66-42B7-B8D6-DE54200AB582}"/>
    <dgm:cxn modelId="{B346EFF6-946E-45BC-A70D-F8B42D377114}" srcId="{AF6C217D-802D-40EC-8819-B079AC145485}" destId="{68294562-5E18-4C26-9DA5-3EE263DA338F}" srcOrd="1" destOrd="0" parTransId="{3EF986D7-9080-410C-A08A-26ED4C5D5920}" sibTransId="{D534F306-40BA-4645-9DF7-CD846BDD64BD}"/>
    <dgm:cxn modelId="{ECF707DB-1BA3-4AAB-BA7E-7DACE7A6E2BB}" srcId="{AF6C217D-802D-40EC-8819-B079AC145485}" destId="{A8DBCD3E-1210-4D6A-B48C-3FEBBBE07AFD}" srcOrd="3" destOrd="0" parTransId="{0F7A8546-EFCD-4715-994E-FB8FE30C7375}" sibTransId="{51155B9F-ED9A-4D70-9585-6CD295D95673}"/>
    <dgm:cxn modelId="{F4F525BA-4B13-4EBF-9EDD-1A1BDEA3A895}" type="presParOf" srcId="{9BE20C9B-E39E-48C9-8812-27D25BCD27C1}" destId="{90012586-D330-4C8B-8CD2-331FAB466F19}" srcOrd="0" destOrd="0" presId="urn:microsoft.com/office/officeart/2005/8/layout/radial3"/>
    <dgm:cxn modelId="{02703453-6C4F-469B-91B4-08A8CA02C862}" type="presParOf" srcId="{90012586-D330-4C8B-8CD2-331FAB466F19}" destId="{CF9B4FCC-0DA7-4816-BB0B-227C54E3E9E7}" srcOrd="0" destOrd="0" presId="urn:microsoft.com/office/officeart/2005/8/layout/radial3"/>
    <dgm:cxn modelId="{C768260F-1BFE-41FF-8E00-69C0C200A78E}" type="presParOf" srcId="{90012586-D330-4C8B-8CD2-331FAB466F19}" destId="{4E1F0E7E-6CEC-48D1-B28B-41B2B7A2703D}" srcOrd="1" destOrd="0" presId="urn:microsoft.com/office/officeart/2005/8/layout/radial3"/>
    <dgm:cxn modelId="{B4D8533A-123C-4A78-869E-9135D1DC2D0C}" type="presParOf" srcId="{90012586-D330-4C8B-8CD2-331FAB466F19}" destId="{5D67FB47-185B-4CAE-9085-30A58E544731}" srcOrd="2" destOrd="0" presId="urn:microsoft.com/office/officeart/2005/8/layout/radial3"/>
    <dgm:cxn modelId="{E6EAC5B2-3645-4E84-9936-BF8499EB1B9F}" type="presParOf" srcId="{90012586-D330-4C8B-8CD2-331FAB466F19}" destId="{67C1478F-3E66-46E4-95B5-362ED36AE188}" srcOrd="3" destOrd="0" presId="urn:microsoft.com/office/officeart/2005/8/layout/radial3"/>
    <dgm:cxn modelId="{6457BCEE-66F4-4C2D-8979-5F83E965992E}" type="presParOf" srcId="{90012586-D330-4C8B-8CD2-331FAB466F19}" destId="{73F5C08C-1A55-46F1-BDC6-3E03A6005590}" srcOrd="4" destOrd="0" presId="urn:microsoft.com/office/officeart/2005/8/layout/radial3"/>
    <dgm:cxn modelId="{F08790EB-2101-4765-9C38-9871221C72B8}" type="presParOf" srcId="{90012586-D330-4C8B-8CD2-331FAB466F19}" destId="{0011CEF0-574C-4F9D-B140-9F2685AEE149}" srcOrd="5"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9B4FCC-0DA7-4816-BB0B-227C54E3E9E7}">
      <dsp:nvSpPr>
        <dsp:cNvPr id="0" name=""/>
        <dsp:cNvSpPr/>
      </dsp:nvSpPr>
      <dsp:spPr>
        <a:xfrm>
          <a:off x="2813143" y="1123045"/>
          <a:ext cx="2603312" cy="2603312"/>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54610" tIns="54610" rIns="54610" bIns="54610" numCol="1" spcCol="1270" anchor="ctr" anchorCtr="0">
          <a:noAutofit/>
        </a:bodyPr>
        <a:lstStyle/>
        <a:p>
          <a:pPr lvl="0" algn="ctr" defTabSz="1911350" rtl="1">
            <a:lnSpc>
              <a:spcPct val="90000"/>
            </a:lnSpc>
            <a:spcBef>
              <a:spcPct val="0"/>
            </a:spcBef>
            <a:spcAft>
              <a:spcPct val="35000"/>
            </a:spcAft>
          </a:pPr>
          <a:r>
            <a:rPr lang="ar-EG" sz="4300" kern="1200" dirty="0" smtClean="0"/>
            <a:t>الجماهير الخارجية للمنشأة</a:t>
          </a:r>
          <a:endParaRPr lang="ar-EG" sz="4300" kern="1200" dirty="0"/>
        </a:p>
      </dsp:txBody>
      <dsp:txXfrm>
        <a:off x="3194389" y="1504291"/>
        <a:ext cx="1840820" cy="1840820"/>
      </dsp:txXfrm>
    </dsp:sp>
    <dsp:sp modelId="{4E1F0E7E-6CEC-48D1-B28B-41B2B7A2703D}">
      <dsp:nvSpPr>
        <dsp:cNvPr id="0" name=""/>
        <dsp:cNvSpPr/>
      </dsp:nvSpPr>
      <dsp:spPr>
        <a:xfrm>
          <a:off x="3463971" y="80318"/>
          <a:ext cx="1301656" cy="1301656"/>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lvl="0" algn="ctr" defTabSz="1022350" rtl="1">
            <a:lnSpc>
              <a:spcPct val="90000"/>
            </a:lnSpc>
            <a:spcBef>
              <a:spcPct val="0"/>
            </a:spcBef>
            <a:spcAft>
              <a:spcPct val="35000"/>
            </a:spcAft>
          </a:pPr>
          <a:r>
            <a:rPr lang="ar-EG" sz="2300" kern="1200" dirty="0" smtClean="0"/>
            <a:t>الموردين</a:t>
          </a:r>
          <a:endParaRPr lang="ar-EG" sz="2300" kern="1200" dirty="0"/>
        </a:p>
      </dsp:txBody>
      <dsp:txXfrm>
        <a:off x="3654594" y="270941"/>
        <a:ext cx="920410" cy="920410"/>
      </dsp:txXfrm>
    </dsp:sp>
    <dsp:sp modelId="{5D67FB47-185B-4CAE-9085-30A58E544731}">
      <dsp:nvSpPr>
        <dsp:cNvPr id="0" name=""/>
        <dsp:cNvSpPr/>
      </dsp:nvSpPr>
      <dsp:spPr>
        <a:xfrm>
          <a:off x="5074638" y="1250535"/>
          <a:ext cx="1301656" cy="1301656"/>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lvl="0" algn="ctr" defTabSz="1022350" rtl="1">
            <a:lnSpc>
              <a:spcPct val="90000"/>
            </a:lnSpc>
            <a:spcBef>
              <a:spcPct val="0"/>
            </a:spcBef>
            <a:spcAft>
              <a:spcPct val="35000"/>
            </a:spcAft>
          </a:pPr>
          <a:r>
            <a:rPr lang="ar-EG" sz="2300" kern="1200" dirty="0" smtClean="0"/>
            <a:t>العملاء</a:t>
          </a:r>
          <a:endParaRPr lang="ar-EG" sz="2300" kern="1200" dirty="0"/>
        </a:p>
      </dsp:txBody>
      <dsp:txXfrm>
        <a:off x="5265261" y="1441158"/>
        <a:ext cx="920410" cy="920410"/>
      </dsp:txXfrm>
    </dsp:sp>
    <dsp:sp modelId="{67C1478F-3E66-46E4-95B5-362ED36AE188}">
      <dsp:nvSpPr>
        <dsp:cNvPr id="0" name=""/>
        <dsp:cNvSpPr/>
      </dsp:nvSpPr>
      <dsp:spPr>
        <a:xfrm>
          <a:off x="4459418" y="3143987"/>
          <a:ext cx="1301656" cy="1301656"/>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ar-SA" sz="2300" kern="1200" dirty="0" smtClean="0"/>
            <a:t>الاجهزة الحكومية </a:t>
          </a:r>
          <a:endParaRPr lang="en-US" sz="2300" kern="1200" dirty="0"/>
        </a:p>
      </dsp:txBody>
      <dsp:txXfrm>
        <a:off x="4650041" y="3334610"/>
        <a:ext cx="920410" cy="920410"/>
      </dsp:txXfrm>
    </dsp:sp>
    <dsp:sp modelId="{73F5C08C-1A55-46F1-BDC6-3E03A6005590}">
      <dsp:nvSpPr>
        <dsp:cNvPr id="0" name=""/>
        <dsp:cNvSpPr/>
      </dsp:nvSpPr>
      <dsp:spPr>
        <a:xfrm>
          <a:off x="2468525" y="3143987"/>
          <a:ext cx="1301656" cy="1301656"/>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lvl="0" algn="ctr" defTabSz="1022350" rtl="1">
            <a:lnSpc>
              <a:spcPct val="90000"/>
            </a:lnSpc>
            <a:spcBef>
              <a:spcPct val="0"/>
            </a:spcBef>
            <a:spcAft>
              <a:spcPct val="35000"/>
            </a:spcAft>
          </a:pPr>
          <a:r>
            <a:rPr lang="ar-EG" sz="2300" kern="1200" dirty="0" smtClean="0"/>
            <a:t>المجتمع المحلي </a:t>
          </a:r>
          <a:endParaRPr lang="ar-EG" sz="2300" kern="1200" dirty="0"/>
        </a:p>
      </dsp:txBody>
      <dsp:txXfrm>
        <a:off x="2659148" y="3334610"/>
        <a:ext cx="920410" cy="920410"/>
      </dsp:txXfrm>
    </dsp:sp>
    <dsp:sp modelId="{0011CEF0-574C-4F9D-B140-9F2685AEE149}">
      <dsp:nvSpPr>
        <dsp:cNvPr id="0" name=""/>
        <dsp:cNvSpPr/>
      </dsp:nvSpPr>
      <dsp:spPr>
        <a:xfrm>
          <a:off x="1853305" y="1250535"/>
          <a:ext cx="1301656" cy="1301656"/>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lvl="0" algn="ctr" defTabSz="1022350" rtl="1">
            <a:lnSpc>
              <a:spcPct val="90000"/>
            </a:lnSpc>
            <a:spcBef>
              <a:spcPct val="0"/>
            </a:spcBef>
            <a:spcAft>
              <a:spcPct val="35000"/>
            </a:spcAft>
          </a:pPr>
          <a:r>
            <a:rPr lang="ar-EG" sz="2300" kern="1200" dirty="0" smtClean="0"/>
            <a:t>وسائل الاعلام </a:t>
          </a:r>
          <a:endParaRPr lang="ar-EG" sz="2300" kern="1200" dirty="0"/>
        </a:p>
      </dsp:txBody>
      <dsp:txXfrm>
        <a:off x="2043928" y="1441158"/>
        <a:ext cx="920410" cy="920410"/>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D2AD2890-C035-4163-8726-B03E7384B259}" type="datetimeFigureOut">
              <a:rPr lang="ar-EG" smtClean="0"/>
              <a:pPr/>
              <a:t>30/03/1436</a:t>
            </a:fld>
            <a:endParaRPr lang="ar-EG"/>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8ACBEE3B-FCBF-473B-BED7-23A9230C6230}" type="slidenum">
              <a:rPr lang="ar-EG" smtClean="0"/>
              <a:pPr/>
              <a:t>‹#›</a:t>
            </a:fld>
            <a:endParaRPr lang="ar-EG"/>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ar-E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2AD2890-C035-4163-8726-B03E7384B259}" type="datetimeFigureOut">
              <a:rPr lang="ar-EG" smtClean="0"/>
              <a:pPr/>
              <a:t>30/03/1436</a:t>
            </a:fld>
            <a:endParaRPr lang="ar-EG"/>
          </a:p>
        </p:txBody>
      </p:sp>
      <p:sp>
        <p:nvSpPr>
          <p:cNvPr id="5" name="Footer Placeholder 4"/>
          <p:cNvSpPr>
            <a:spLocks noGrp="1"/>
          </p:cNvSpPr>
          <p:nvPr>
            <p:ph type="ftr" sz="quarter" idx="11"/>
          </p:nvPr>
        </p:nvSpPr>
        <p:spPr/>
        <p:txBody>
          <a:bodyPr/>
          <a:lstStyle>
            <a:extLst/>
          </a:lstStyle>
          <a:p>
            <a:endParaRPr lang="ar-EG"/>
          </a:p>
        </p:txBody>
      </p:sp>
      <p:sp>
        <p:nvSpPr>
          <p:cNvPr id="6" name="Slide Number Placeholder 5"/>
          <p:cNvSpPr>
            <a:spLocks noGrp="1"/>
          </p:cNvSpPr>
          <p:nvPr>
            <p:ph type="sldNum" sz="quarter" idx="12"/>
          </p:nvPr>
        </p:nvSpPr>
        <p:spPr/>
        <p:txBody>
          <a:bodyPr/>
          <a:lstStyle>
            <a:extLst/>
          </a:lstStyle>
          <a:p>
            <a:fld id="{8ACBEE3B-FCBF-473B-BED7-23A9230C6230}" type="slidenum">
              <a:rPr lang="ar-EG" smtClean="0"/>
              <a:pPr/>
              <a:t>‹#›</a:t>
            </a:fld>
            <a:endParaRPr lang="ar-E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D2AD2890-C035-4163-8726-B03E7384B259}" type="datetimeFigureOut">
              <a:rPr lang="ar-EG" smtClean="0"/>
              <a:pPr/>
              <a:t>30/03/1436</a:t>
            </a:fld>
            <a:endParaRPr lang="ar-EG"/>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8ACBEE3B-FCBF-473B-BED7-23A9230C6230}" type="slidenum">
              <a:rPr lang="ar-EG" smtClean="0"/>
              <a:pPr/>
              <a:t>‹#›</a:t>
            </a:fld>
            <a:endParaRPr lang="ar-EG"/>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ar-EG"/>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2AD2890-C035-4163-8726-B03E7384B259}" type="datetimeFigureOut">
              <a:rPr lang="ar-EG" smtClean="0"/>
              <a:pPr/>
              <a:t>30/03/1436</a:t>
            </a:fld>
            <a:endParaRPr lang="ar-EG"/>
          </a:p>
        </p:txBody>
      </p:sp>
      <p:sp>
        <p:nvSpPr>
          <p:cNvPr id="6" name="Footer Placeholder 5"/>
          <p:cNvSpPr>
            <a:spLocks noGrp="1"/>
          </p:cNvSpPr>
          <p:nvPr>
            <p:ph type="ftr" sz="quarter" idx="11"/>
          </p:nvPr>
        </p:nvSpPr>
        <p:spPr/>
        <p:txBody>
          <a:bodyPr/>
          <a:lstStyle>
            <a:extLst/>
          </a:lstStyle>
          <a:p>
            <a:endParaRPr lang="ar-EG"/>
          </a:p>
        </p:txBody>
      </p:sp>
      <p:sp>
        <p:nvSpPr>
          <p:cNvPr id="7" name="Slide Number Placeholder 6"/>
          <p:cNvSpPr>
            <a:spLocks noGrp="1"/>
          </p:cNvSpPr>
          <p:nvPr>
            <p:ph type="sldNum" sz="quarter" idx="12"/>
          </p:nvPr>
        </p:nvSpPr>
        <p:spPr>
          <a:xfrm>
            <a:off x="8641080" y="6514568"/>
            <a:ext cx="464288" cy="274320"/>
          </a:xfrm>
        </p:spPr>
        <p:txBody>
          <a:bodyPr/>
          <a:lstStyle>
            <a:extLst/>
          </a:lstStyle>
          <a:p>
            <a:fld id="{8ACBEE3B-FCBF-473B-BED7-23A9230C6230}" type="slidenum">
              <a:rPr lang="ar-EG" smtClean="0"/>
              <a:pPr/>
              <a:t>‹#›</a:t>
            </a:fld>
            <a:endParaRPr lang="ar-EG"/>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2AD2890-C035-4163-8726-B03E7384B259}" type="datetimeFigureOut">
              <a:rPr lang="ar-EG" smtClean="0"/>
              <a:pPr/>
              <a:t>30/03/1436</a:t>
            </a:fld>
            <a:endParaRPr lang="ar-EG"/>
          </a:p>
        </p:txBody>
      </p:sp>
      <p:sp>
        <p:nvSpPr>
          <p:cNvPr id="8" name="Footer Placeholder 7"/>
          <p:cNvSpPr>
            <a:spLocks noGrp="1"/>
          </p:cNvSpPr>
          <p:nvPr>
            <p:ph type="ftr" sz="quarter" idx="11"/>
          </p:nvPr>
        </p:nvSpPr>
        <p:spPr/>
        <p:txBody>
          <a:bodyPr/>
          <a:lstStyle>
            <a:extLst/>
          </a:lstStyle>
          <a:p>
            <a:endParaRPr lang="ar-EG"/>
          </a:p>
        </p:txBody>
      </p:sp>
      <p:sp>
        <p:nvSpPr>
          <p:cNvPr id="9" name="Slide Number Placeholder 8"/>
          <p:cNvSpPr>
            <a:spLocks noGrp="1"/>
          </p:cNvSpPr>
          <p:nvPr>
            <p:ph type="sldNum" sz="quarter" idx="12"/>
          </p:nvPr>
        </p:nvSpPr>
        <p:spPr>
          <a:xfrm>
            <a:off x="8641080" y="6514568"/>
            <a:ext cx="464288" cy="274320"/>
          </a:xfrm>
        </p:spPr>
        <p:txBody>
          <a:bodyPr/>
          <a:lstStyle>
            <a:extLst/>
          </a:lstStyle>
          <a:p>
            <a:fld id="{8ACBEE3B-FCBF-473B-BED7-23A9230C6230}" type="slidenum">
              <a:rPr lang="ar-EG" smtClean="0"/>
              <a:pPr/>
              <a:t>‹#›</a:t>
            </a:fld>
            <a:endParaRPr lang="ar-E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2AD2890-C035-4163-8726-B03E7384B259}" type="datetimeFigureOut">
              <a:rPr lang="ar-EG" smtClean="0"/>
              <a:pPr/>
              <a:t>30/03/1436</a:t>
            </a:fld>
            <a:endParaRPr lang="ar-EG"/>
          </a:p>
        </p:txBody>
      </p:sp>
      <p:sp>
        <p:nvSpPr>
          <p:cNvPr id="4" name="Footer Placeholder 3"/>
          <p:cNvSpPr>
            <a:spLocks noGrp="1"/>
          </p:cNvSpPr>
          <p:nvPr>
            <p:ph type="ftr" sz="quarter" idx="11"/>
          </p:nvPr>
        </p:nvSpPr>
        <p:spPr/>
        <p:txBody>
          <a:bodyPr/>
          <a:lstStyle>
            <a:extLst/>
          </a:lstStyle>
          <a:p>
            <a:endParaRPr lang="ar-EG"/>
          </a:p>
        </p:txBody>
      </p:sp>
      <p:sp>
        <p:nvSpPr>
          <p:cNvPr id="5" name="Slide Number Placeholder 4"/>
          <p:cNvSpPr>
            <a:spLocks noGrp="1"/>
          </p:cNvSpPr>
          <p:nvPr>
            <p:ph type="sldNum" sz="quarter" idx="12"/>
          </p:nvPr>
        </p:nvSpPr>
        <p:spPr/>
        <p:txBody>
          <a:bodyPr/>
          <a:lstStyle>
            <a:extLst/>
          </a:lstStyle>
          <a:p>
            <a:fld id="{8ACBEE3B-FCBF-473B-BED7-23A9230C6230}" type="slidenum">
              <a:rPr lang="ar-EG" smtClean="0"/>
              <a:pPr/>
              <a:t>‹#›</a:t>
            </a:fld>
            <a:endParaRPr lang="ar-EG"/>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2AD2890-C035-4163-8726-B03E7384B259}" type="datetimeFigureOut">
              <a:rPr lang="ar-EG" smtClean="0"/>
              <a:pPr/>
              <a:t>30/03/1436</a:t>
            </a:fld>
            <a:endParaRPr lang="ar-EG"/>
          </a:p>
        </p:txBody>
      </p:sp>
      <p:sp>
        <p:nvSpPr>
          <p:cNvPr id="3" name="Footer Placeholder 2"/>
          <p:cNvSpPr>
            <a:spLocks noGrp="1"/>
          </p:cNvSpPr>
          <p:nvPr>
            <p:ph type="ftr" sz="quarter" idx="11"/>
          </p:nvPr>
        </p:nvSpPr>
        <p:spPr/>
        <p:txBody>
          <a:bodyPr/>
          <a:lstStyle>
            <a:extLst/>
          </a:lstStyle>
          <a:p>
            <a:endParaRPr lang="ar-EG"/>
          </a:p>
        </p:txBody>
      </p:sp>
      <p:sp>
        <p:nvSpPr>
          <p:cNvPr id="4" name="Slide Number Placeholder 3"/>
          <p:cNvSpPr>
            <a:spLocks noGrp="1"/>
          </p:cNvSpPr>
          <p:nvPr>
            <p:ph type="sldNum" sz="quarter" idx="12"/>
          </p:nvPr>
        </p:nvSpPr>
        <p:spPr/>
        <p:txBody>
          <a:bodyPr/>
          <a:lstStyle>
            <a:extLst/>
          </a:lstStyle>
          <a:p>
            <a:fld id="{8ACBEE3B-FCBF-473B-BED7-23A9230C6230}" type="slidenum">
              <a:rPr lang="ar-EG" smtClean="0"/>
              <a:pPr/>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D2AD2890-C035-4163-8726-B03E7384B259}" type="datetimeFigureOut">
              <a:rPr lang="ar-EG" smtClean="0"/>
              <a:pPr/>
              <a:t>30/03/1436</a:t>
            </a:fld>
            <a:endParaRPr lang="ar-EG"/>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8ACBEE3B-FCBF-473B-BED7-23A9230C6230}" type="slidenum">
              <a:rPr lang="ar-EG" smtClean="0"/>
              <a:pPr/>
              <a:t>‹#›</a:t>
            </a:fld>
            <a:endParaRPr lang="ar-EG"/>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ar-EG"/>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D2AD2890-C035-4163-8726-B03E7384B259}" type="datetimeFigureOut">
              <a:rPr lang="ar-EG" smtClean="0"/>
              <a:pPr/>
              <a:t>30/03/1436</a:t>
            </a:fld>
            <a:endParaRPr lang="ar-EG"/>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8ACBEE3B-FCBF-473B-BED7-23A9230C6230}" type="slidenum">
              <a:rPr lang="ar-EG" smtClean="0"/>
              <a:pPr/>
              <a:t>‹#›</a:t>
            </a:fld>
            <a:endParaRPr lang="ar-EG"/>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ar-E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2AD2890-C035-4163-8726-B03E7384B259}" type="datetimeFigureOut">
              <a:rPr lang="ar-EG" smtClean="0"/>
              <a:pPr/>
              <a:t>30/03/1436</a:t>
            </a:fld>
            <a:endParaRPr lang="ar-EG"/>
          </a:p>
        </p:txBody>
      </p:sp>
      <p:sp>
        <p:nvSpPr>
          <p:cNvPr id="5" name="Footer Placeholder 4"/>
          <p:cNvSpPr>
            <a:spLocks noGrp="1"/>
          </p:cNvSpPr>
          <p:nvPr>
            <p:ph type="ftr" sz="quarter" idx="11"/>
          </p:nvPr>
        </p:nvSpPr>
        <p:spPr/>
        <p:txBody>
          <a:bodyPr/>
          <a:lstStyle>
            <a:extLst/>
          </a:lstStyle>
          <a:p>
            <a:endParaRPr lang="ar-EG"/>
          </a:p>
        </p:txBody>
      </p:sp>
      <p:sp>
        <p:nvSpPr>
          <p:cNvPr id="6" name="Slide Number Placeholder 5"/>
          <p:cNvSpPr>
            <a:spLocks noGrp="1"/>
          </p:cNvSpPr>
          <p:nvPr>
            <p:ph type="sldNum" sz="quarter" idx="12"/>
          </p:nvPr>
        </p:nvSpPr>
        <p:spPr/>
        <p:txBody>
          <a:bodyPr/>
          <a:lstStyle>
            <a:extLst/>
          </a:lstStyle>
          <a:p>
            <a:fld id="{8ACBEE3B-FCBF-473B-BED7-23A9230C6230}" type="slidenum">
              <a:rPr lang="ar-EG" smtClean="0"/>
              <a:pPr/>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2AD2890-C035-4163-8726-B03E7384B259}" type="datetimeFigureOut">
              <a:rPr lang="ar-EG" smtClean="0"/>
              <a:pPr/>
              <a:t>30/03/1436</a:t>
            </a:fld>
            <a:endParaRPr lang="ar-EG"/>
          </a:p>
        </p:txBody>
      </p:sp>
      <p:sp>
        <p:nvSpPr>
          <p:cNvPr id="5" name="Footer Placeholder 4"/>
          <p:cNvSpPr>
            <a:spLocks noGrp="1"/>
          </p:cNvSpPr>
          <p:nvPr>
            <p:ph type="ftr" sz="quarter" idx="11"/>
          </p:nvPr>
        </p:nvSpPr>
        <p:spPr/>
        <p:txBody>
          <a:bodyPr/>
          <a:lstStyle>
            <a:extLst/>
          </a:lstStyle>
          <a:p>
            <a:endParaRPr lang="ar-EG"/>
          </a:p>
        </p:txBody>
      </p:sp>
      <p:sp>
        <p:nvSpPr>
          <p:cNvPr id="6" name="Slide Number Placeholder 5"/>
          <p:cNvSpPr>
            <a:spLocks noGrp="1"/>
          </p:cNvSpPr>
          <p:nvPr>
            <p:ph type="sldNum" sz="quarter" idx="12"/>
          </p:nvPr>
        </p:nvSpPr>
        <p:spPr/>
        <p:txBody>
          <a:bodyPr/>
          <a:lstStyle>
            <a:extLst/>
          </a:lstStyle>
          <a:p>
            <a:fld id="{8ACBEE3B-FCBF-473B-BED7-23A9230C6230}" type="slidenum">
              <a:rPr lang="ar-EG" smtClean="0"/>
              <a:pPr/>
              <a:t>‹#›</a:t>
            </a:fld>
            <a:endParaRPr lang="ar-E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ar-EG"/>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D2AD2890-C035-4163-8726-B03E7384B259}" type="datetimeFigureOut">
              <a:rPr lang="ar-EG" smtClean="0"/>
              <a:pPr/>
              <a:t>30/03/1436</a:t>
            </a:fld>
            <a:endParaRPr lang="ar-EG"/>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8ACBEE3B-FCBF-473B-BED7-23A9230C6230}" type="slidenum">
              <a:rPr lang="ar-EG" smtClean="0"/>
              <a:pPr/>
              <a:t>‹#›</a:t>
            </a:fld>
            <a:endParaRPr lang="ar-EG"/>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1"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r" rtl="1"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r" rtl="1"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r" rtl="1"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r" rtl="1"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r" rtl="1"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r" rtl="1"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234" y="381000"/>
            <a:ext cx="8229600" cy="3552055"/>
          </a:xfrm>
        </p:spPr>
        <p:txBody>
          <a:bodyPr>
            <a:normAutofit/>
          </a:bodyPr>
          <a:lstStyle/>
          <a:p>
            <a:r>
              <a:rPr lang="ar-SA" dirty="0" smtClean="0"/>
              <a:t>المحاضرة الثالثة من مقرر العلاقات العامة  ( الجماهير الخارجية للمنشأة )  </a:t>
            </a:r>
            <a:br>
              <a:rPr lang="ar-SA" dirty="0" smtClean="0"/>
            </a:br>
            <a:r>
              <a:rPr lang="ar-SA" dirty="0"/>
              <a:t/>
            </a:r>
            <a:br>
              <a:rPr lang="ar-SA" dirty="0"/>
            </a:br>
            <a:endParaRPr lang="ar-EG" dirty="0"/>
          </a:p>
        </p:txBody>
      </p:sp>
      <p:sp>
        <p:nvSpPr>
          <p:cNvPr id="3" name="Subtitle 2"/>
          <p:cNvSpPr>
            <a:spLocks noGrp="1"/>
          </p:cNvSpPr>
          <p:nvPr>
            <p:ph type="subTitle" idx="1"/>
          </p:nvPr>
        </p:nvSpPr>
        <p:spPr/>
        <p:txBody>
          <a:bodyPr/>
          <a:lstStyle/>
          <a:p>
            <a:endParaRPr lang="ar-EG" dirty="0" smtClean="0"/>
          </a:p>
          <a:p>
            <a:r>
              <a:rPr lang="ar-EG" dirty="0" smtClean="0"/>
              <a:t>د\    أسماء عمران </a:t>
            </a:r>
            <a:endParaRPr lang="ar-EG" dirty="0"/>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EG" dirty="0" smtClean="0"/>
              <a:t>العلاقات العامة مع الجماهير الخارجية </a:t>
            </a:r>
            <a:endParaRPr lang="ar-EG" dirty="0"/>
          </a:p>
        </p:txBody>
      </p:sp>
      <p:sp>
        <p:nvSpPr>
          <p:cNvPr id="3" name="Subtitle 2"/>
          <p:cNvSpPr>
            <a:spLocks noGrp="1"/>
          </p:cNvSpPr>
          <p:nvPr>
            <p:ph type="subTitle" idx="1"/>
          </p:nvPr>
        </p:nvSpPr>
        <p:spPr/>
        <p:txBody>
          <a:bodyPr/>
          <a:lstStyle/>
          <a:p>
            <a:endParaRPr lang="ar-EG" dirty="0" smtClean="0"/>
          </a:p>
          <a:p>
            <a:r>
              <a:rPr lang="ar-SA" dirty="0" smtClean="0"/>
              <a:t> </a:t>
            </a:r>
            <a:endParaRPr lang="ar-EG" dirty="0"/>
          </a:p>
        </p:txBody>
      </p:sp>
      <p:pic>
        <p:nvPicPr>
          <p:cNvPr id="4" name="Picture 3" descr="f-hy-4.gif"/>
          <p:cNvPicPr>
            <a:picLocks noChangeAspect="1"/>
          </p:cNvPicPr>
          <p:nvPr/>
        </p:nvPicPr>
        <p:blipFill>
          <a:blip r:embed="rId2"/>
          <a:stretch>
            <a:fillRect/>
          </a:stretch>
        </p:blipFill>
        <p:spPr>
          <a:xfrm>
            <a:off x="0" y="2668606"/>
            <a:ext cx="6000760" cy="4067980"/>
          </a:xfrm>
          <a:prstGeom prst="rect">
            <a:avLst/>
          </a:prstGeom>
        </p:spPr>
      </p:pic>
    </p:spTree>
    <p:extLst>
      <p:ext uri="{BB962C8B-B14F-4D97-AF65-F5344CB8AC3E}">
        <p14:creationId xmlns:p14="http://schemas.microsoft.com/office/powerpoint/2010/main" val="1855975678"/>
      </p:ext>
    </p:extLst>
  </p:cSld>
  <p:clrMapOvr>
    <a:masterClrMapping/>
  </p:clrMapOvr>
  <p:transition spd="slow">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أهداف  المحاضرة :  </a:t>
            </a:r>
            <a:endParaRPr lang="ar-EG" dirty="0"/>
          </a:p>
        </p:txBody>
      </p:sp>
      <p:sp>
        <p:nvSpPr>
          <p:cNvPr id="3" name="Content Placeholder 2"/>
          <p:cNvSpPr>
            <a:spLocks noGrp="1"/>
          </p:cNvSpPr>
          <p:nvPr>
            <p:ph idx="1"/>
          </p:nvPr>
        </p:nvSpPr>
        <p:spPr/>
        <p:txBody>
          <a:bodyPr/>
          <a:lstStyle/>
          <a:p>
            <a:r>
              <a:rPr lang="ar-EG" dirty="0" smtClean="0"/>
              <a:t>*</a:t>
            </a:r>
            <a:r>
              <a:rPr lang="ar-SA" dirty="0" smtClean="0"/>
              <a:t>التعريف </a:t>
            </a:r>
            <a:r>
              <a:rPr lang="ar-EG" dirty="0" smtClean="0"/>
              <a:t>بما يلي : </a:t>
            </a:r>
          </a:p>
          <a:p>
            <a:endParaRPr lang="ar-EG" dirty="0"/>
          </a:p>
          <a:p>
            <a:r>
              <a:rPr lang="ar-EG" dirty="0" smtClean="0"/>
              <a:t>**  العلاقات العامة مع العملاء . </a:t>
            </a:r>
          </a:p>
          <a:p>
            <a:r>
              <a:rPr lang="ar-EG" dirty="0" smtClean="0"/>
              <a:t>** العلاقات العامة مع الموردين . </a:t>
            </a:r>
          </a:p>
          <a:p>
            <a:r>
              <a:rPr lang="ar-EG" dirty="0" smtClean="0"/>
              <a:t>** العلاقات العامة مع وسائل الاعلام </a:t>
            </a:r>
            <a:endParaRPr lang="ar-SA" dirty="0" smtClean="0"/>
          </a:p>
          <a:p>
            <a:r>
              <a:rPr lang="ar-SA" dirty="0" smtClean="0"/>
              <a:t>** العلاقات العامة مع الاجهزة الحكومية </a:t>
            </a:r>
            <a:r>
              <a:rPr lang="ar-EG" dirty="0" smtClean="0"/>
              <a:t>. </a:t>
            </a:r>
          </a:p>
          <a:p>
            <a:r>
              <a:rPr lang="ar-EG" dirty="0" smtClean="0"/>
              <a:t>** العلاقات العامة مع المجتمع المحلي . </a:t>
            </a:r>
            <a:endParaRPr lang="ar-EG" dirty="0"/>
          </a:p>
        </p:txBody>
      </p:sp>
      <p:pic>
        <p:nvPicPr>
          <p:cNvPr id="4" name="Picture 3" descr="788538437.png"/>
          <p:cNvPicPr>
            <a:picLocks noChangeAspect="1"/>
          </p:cNvPicPr>
          <p:nvPr/>
        </p:nvPicPr>
        <p:blipFill>
          <a:blip r:embed="rId2"/>
          <a:stretch>
            <a:fillRect/>
          </a:stretch>
        </p:blipFill>
        <p:spPr>
          <a:xfrm>
            <a:off x="49413" y="285728"/>
            <a:ext cx="3978547" cy="378621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spd="slow">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العلاقات العامة مع الجماهير الخارجية : </a:t>
            </a:r>
            <a:endParaRPr lang="ar-E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7365585"/>
              </p:ext>
            </p:extLst>
          </p:nvPr>
        </p:nvGraphicFramePr>
        <p:xfrm>
          <a:off x="457200" y="16462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1- العلاقات العامة مع العملاء :- </a:t>
            </a:r>
            <a:endParaRPr lang="ar-EG" dirty="0"/>
          </a:p>
        </p:txBody>
      </p:sp>
      <p:sp>
        <p:nvSpPr>
          <p:cNvPr id="3" name="Content Placeholder 2"/>
          <p:cNvSpPr>
            <a:spLocks noGrp="1"/>
          </p:cNvSpPr>
          <p:nvPr>
            <p:ph idx="1"/>
          </p:nvPr>
        </p:nvSpPr>
        <p:spPr/>
        <p:txBody>
          <a:bodyPr>
            <a:normAutofit lnSpcReduction="10000"/>
          </a:bodyPr>
          <a:lstStyle/>
          <a:p>
            <a:r>
              <a:rPr lang="ar-EG" dirty="0" smtClean="0"/>
              <a:t>يتوقف نجاح الشركة او فشلها علي طبيعة علاقتها مع عملائها ، ففي اي مجال عمل تقوم به  الشركة سواء كان بيع سلع او خدمات فان العميل هو مفتاح النجاح . </a:t>
            </a:r>
          </a:p>
          <a:p>
            <a:r>
              <a:rPr lang="ar-SA" dirty="0" smtClean="0"/>
              <a:t> لقد كانت المشكلة الرئيسية التي </a:t>
            </a:r>
            <a:r>
              <a:rPr lang="ar-SA" dirty="0" err="1" smtClean="0"/>
              <a:t>يواجهها</a:t>
            </a:r>
            <a:r>
              <a:rPr lang="ar-SA" dirty="0" smtClean="0"/>
              <a:t> المنتج قبل الثورة الصناعية هي كيف يمكن ان يزيد من انتاجه ، الا انه الان اصبحت مشكلته كيف يوزع ويسوق ما تنتجه مصانعة ، ومن هنا اصبح هناك تنافس شديد بين الشركات للحصول على رضا العميل وكسب ولاءه للسلعة سواء كان ذلك عن طريق تقديم السلعة ذات الجودة العالية او بيعها اليه </a:t>
            </a:r>
            <a:r>
              <a:rPr lang="ar-SA" dirty="0" err="1" smtClean="0"/>
              <a:t>بارخص</a:t>
            </a:r>
            <a:r>
              <a:rPr lang="ar-SA" dirty="0" smtClean="0"/>
              <a:t> الاسعار او توصيلها اليه في المكتان المناسب والوقت المناسب . </a:t>
            </a:r>
            <a:endParaRPr lang="ar-EG" dirty="0"/>
          </a:p>
        </p:txBody>
      </p:sp>
    </p:spTree>
  </p:cSld>
  <p:clrMapOvr>
    <a:masterClrMapping/>
  </p:clrMapOvr>
  <p:transition spd="slow">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124744"/>
            <a:ext cx="8229600" cy="5047773"/>
          </a:xfrm>
        </p:spPr>
        <p:txBody>
          <a:bodyPr>
            <a:normAutofit/>
          </a:bodyPr>
          <a:lstStyle/>
          <a:p>
            <a:r>
              <a:rPr lang="ar-SA" dirty="0" smtClean="0"/>
              <a:t>  ان العميل لا  </a:t>
            </a:r>
            <a:r>
              <a:rPr lang="ar-SA" dirty="0" err="1" smtClean="0"/>
              <a:t>يستطيغ</a:t>
            </a:r>
            <a:r>
              <a:rPr lang="ar-SA" dirty="0" smtClean="0"/>
              <a:t> تحمل الاعلانات المضللة او المخادعة وبالتالي </a:t>
            </a:r>
            <a:r>
              <a:rPr lang="ar-SA" dirty="0" err="1" smtClean="0"/>
              <a:t>فاننا</a:t>
            </a:r>
            <a:r>
              <a:rPr lang="ar-SA" dirty="0" smtClean="0"/>
              <a:t> نجد ان كثيراً من القوانين والتشريعات قد وقفت لتحمي العميل من كافة الممارسات التي تؤدي الى </a:t>
            </a:r>
            <a:r>
              <a:rPr lang="ar-SA" dirty="0" err="1" smtClean="0"/>
              <a:t>خداعه</a:t>
            </a:r>
            <a:r>
              <a:rPr lang="ar-SA" dirty="0" smtClean="0"/>
              <a:t> . </a:t>
            </a:r>
          </a:p>
          <a:p>
            <a:r>
              <a:rPr lang="ar-SA" dirty="0" smtClean="0"/>
              <a:t>فالتشريعات في الولايات المتحدة على سبيل المثال اجبرت المنتج على وضع ملصق على السلعة التي يبيعها ليبين فيها مكونات السلعة او أي كفالة عليها ان وجدت او أي تحذيرات بالنسبة للسلع التي تكون خطرة </a:t>
            </a:r>
            <a:r>
              <a:rPr lang="ar-SA" dirty="0" err="1" smtClean="0"/>
              <a:t>عللى</a:t>
            </a:r>
            <a:r>
              <a:rPr lang="ar-SA" dirty="0" smtClean="0"/>
              <a:t> حياة الفرد وعلى صحته ولا يفوتنا هنا الدور التي تقوم به جمعيات حماية المستهلك في جميع انحاء العالم وذلك بهدف حماية المستهلك من أي اضرار قد تلحقه نتيجة أي ممارسات من قبل المنتجين والبائعين . </a:t>
            </a:r>
          </a:p>
        </p:txBody>
      </p:sp>
    </p:spTree>
    <p:extLst>
      <p:ext uri="{BB962C8B-B14F-4D97-AF65-F5344CB8AC3E}">
        <p14:creationId xmlns:p14="http://schemas.microsoft.com/office/powerpoint/2010/main" val="2003164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اتصال العلاقات العامة بالعملاء :-</a:t>
            </a:r>
            <a:endParaRPr lang="en-US" dirty="0"/>
          </a:p>
        </p:txBody>
      </p:sp>
      <p:sp>
        <p:nvSpPr>
          <p:cNvPr id="3" name="عنصر نائب للمحتوى 2"/>
          <p:cNvSpPr>
            <a:spLocks noGrp="1"/>
          </p:cNvSpPr>
          <p:nvPr>
            <p:ph idx="1"/>
          </p:nvPr>
        </p:nvSpPr>
        <p:spPr/>
        <p:txBody>
          <a:bodyPr>
            <a:normAutofit lnSpcReduction="10000"/>
          </a:bodyPr>
          <a:lstStyle/>
          <a:p>
            <a:r>
              <a:rPr lang="ar-SA" dirty="0" smtClean="0"/>
              <a:t>      </a:t>
            </a:r>
            <a:endParaRPr lang="ar-EG" dirty="0"/>
          </a:p>
          <a:p>
            <a:r>
              <a:rPr lang="ar-EG" dirty="0"/>
              <a:t>ثقة العميل بالمنشاة لها اكبر الاثر علي نجاح هذه المنشاة ولذلك من الاهمية بمكان الحفاظ علي علاقات جيدة مع العملاء وكسب </a:t>
            </a:r>
            <a:r>
              <a:rPr lang="ar-EG" dirty="0" err="1"/>
              <a:t>تاييدهم</a:t>
            </a:r>
            <a:r>
              <a:rPr lang="ar-EG" dirty="0"/>
              <a:t> . </a:t>
            </a:r>
          </a:p>
          <a:p>
            <a:r>
              <a:rPr lang="ar-EG" dirty="0"/>
              <a:t>واهداف اجراء الاتصالات مع العملاء يمكن ايجازها فيما يلي : </a:t>
            </a:r>
          </a:p>
          <a:p>
            <a:r>
              <a:rPr lang="ar-EG" dirty="0"/>
              <a:t>1- كسب ثقة العملاء الحاليين والحفاظ عليهم . </a:t>
            </a:r>
          </a:p>
          <a:p>
            <a:r>
              <a:rPr lang="ar-EG" dirty="0"/>
              <a:t>2- اجتذاب عملاء جدد الي المنشأة . </a:t>
            </a:r>
          </a:p>
          <a:p>
            <a:r>
              <a:rPr lang="ar-EG" dirty="0"/>
              <a:t>3- الحصول علي اكبر حصة في السوق .</a:t>
            </a:r>
          </a:p>
          <a:p>
            <a:r>
              <a:rPr lang="ar-EG" dirty="0"/>
              <a:t>4- التعرف علي اراء العملاء واتجاهاتهم . </a:t>
            </a:r>
          </a:p>
          <a:p>
            <a:endParaRPr lang="en-US" dirty="0"/>
          </a:p>
        </p:txBody>
      </p:sp>
    </p:spTree>
    <p:extLst>
      <p:ext uri="{BB962C8B-B14F-4D97-AF65-F5344CB8AC3E}">
        <p14:creationId xmlns:p14="http://schemas.microsoft.com/office/powerpoint/2010/main" val="894036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تابع </a:t>
            </a:r>
            <a:endParaRPr lang="ar-EG" dirty="0"/>
          </a:p>
        </p:txBody>
      </p:sp>
      <p:sp>
        <p:nvSpPr>
          <p:cNvPr id="3" name="Content Placeholder 2"/>
          <p:cNvSpPr>
            <a:spLocks noGrp="1"/>
          </p:cNvSpPr>
          <p:nvPr>
            <p:ph idx="1"/>
          </p:nvPr>
        </p:nvSpPr>
        <p:spPr/>
        <p:txBody>
          <a:bodyPr>
            <a:normAutofit fontScale="77500" lnSpcReduction="20000"/>
          </a:bodyPr>
          <a:lstStyle/>
          <a:p>
            <a:r>
              <a:rPr lang="ar-EG" dirty="0" smtClean="0"/>
              <a:t>5- تزويد العملاء بمعلومات عن المنشأة فيما يتعلق بسياستها وتاريخها . </a:t>
            </a:r>
          </a:p>
          <a:p>
            <a:r>
              <a:rPr lang="ar-EG" dirty="0" smtClean="0"/>
              <a:t>6- تخفيض </a:t>
            </a:r>
            <a:r>
              <a:rPr lang="ar-EG" smtClean="0"/>
              <a:t>شكاوي العملاء </a:t>
            </a:r>
            <a:r>
              <a:rPr lang="ar-EG" dirty="0" smtClean="0"/>
              <a:t>الي اقل حد ممكن والاسراع بحل مشكلاتهم . </a:t>
            </a:r>
          </a:p>
          <a:p>
            <a:r>
              <a:rPr lang="ar-EG" dirty="0" smtClean="0"/>
              <a:t>7- مساعدة دائرة التسويق في تعديل سياستها . </a:t>
            </a:r>
          </a:p>
          <a:p>
            <a:pPr>
              <a:buNone/>
            </a:pPr>
            <a:r>
              <a:rPr lang="ar-EG" dirty="0" smtClean="0"/>
              <a:t>ونظراً لاهمية العملاء بالنسبة للشركة ، فاننا نورد برنامج فعالا للحفاظ عليهم وضمان ولائهم للشركة :   </a:t>
            </a:r>
          </a:p>
          <a:p>
            <a:pPr>
              <a:buFontTx/>
              <a:buChar char="-"/>
            </a:pPr>
            <a:r>
              <a:rPr lang="ar-EG" dirty="0" smtClean="0"/>
              <a:t>اجراء استقصاء دوري بين العملاء للتعرف علي اتجاهاتهم ازاء سياسات الشركة . </a:t>
            </a:r>
          </a:p>
          <a:p>
            <a:pPr>
              <a:buFontTx/>
              <a:buChar char="-"/>
            </a:pPr>
            <a:r>
              <a:rPr lang="ar-EG" dirty="0" smtClean="0"/>
              <a:t>تخصيص احد العاملين لاستقبال العملاء الجدد وارشادهم ويجب ان يكون هذا العامل علي درجة من الكياسة واللباقة والخبرة بنشاط الشركة واجراءات العمل بها . </a:t>
            </a:r>
          </a:p>
          <a:p>
            <a:pPr>
              <a:buFontTx/>
              <a:buChar char="-"/>
            </a:pPr>
            <a:r>
              <a:rPr lang="ar-EG" dirty="0" smtClean="0"/>
              <a:t>تحقيق سياسة الباب المفتوح امام العملاء ، ذلك بان يتاح لهم تقديم مقترحاتهم .</a:t>
            </a:r>
          </a:p>
          <a:p>
            <a:pPr>
              <a:buNone/>
            </a:pPr>
            <a:r>
              <a:rPr lang="ar-EG" dirty="0" smtClean="0"/>
              <a:t>- مشاركة العميل في شتي مناسباته افراحة واتراحة سواء تم ذلك عن طريق ايفاد احد العاملين اليه ، او عن طريق الاتصال الهاتفي او البريدي . </a:t>
            </a:r>
            <a:endParaRPr lang="ar-EG" dirty="0"/>
          </a:p>
        </p:txBody>
      </p:sp>
    </p:spTree>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تابع </a:t>
            </a:r>
            <a:endParaRPr lang="ar-EG" dirty="0"/>
          </a:p>
        </p:txBody>
      </p:sp>
      <p:sp>
        <p:nvSpPr>
          <p:cNvPr id="3" name="Content Placeholder 2"/>
          <p:cNvSpPr>
            <a:spLocks noGrp="1"/>
          </p:cNvSpPr>
          <p:nvPr>
            <p:ph idx="1"/>
          </p:nvPr>
        </p:nvSpPr>
        <p:spPr/>
        <p:txBody>
          <a:bodyPr>
            <a:normAutofit fontScale="85000" lnSpcReduction="20000"/>
          </a:bodyPr>
          <a:lstStyle/>
          <a:p>
            <a:r>
              <a:rPr lang="ar-EG" dirty="0" smtClean="0"/>
              <a:t>وفي هذا السبيل يجدر بجهاز العلاقات العامة ان يحتفظ بمعلومات حديثة وصحيحة بكل عميل تشمل علي سبيل المثال : اسمه وعنوانه وتاريخ ميلاده وغير ذلك من البيانات التي تمكن الشركة من مجاملته في مختلف المناسبات . </a:t>
            </a:r>
          </a:p>
          <a:p>
            <a:r>
              <a:rPr lang="ar-EG" dirty="0" smtClean="0"/>
              <a:t>8- اقامة حفلات دورية يدعي اليها عدد من العملاء بالتناوب . </a:t>
            </a:r>
          </a:p>
          <a:p>
            <a:r>
              <a:rPr lang="ar-EG" dirty="0" smtClean="0"/>
              <a:t>9-  عقد ندوات دورية لمعرفة ما يصادف العملاء من مشكلات معها وذلك بغرض دراسة المشكلات ومعالجتها . </a:t>
            </a:r>
          </a:p>
          <a:p>
            <a:r>
              <a:rPr lang="ar-EG" dirty="0" smtClean="0"/>
              <a:t>اما من حيث اساليب الاتصال بالعملاء فهي كثيرة ومتنوعة حيث يمكن الاتصال بهم عن طريق الدعاية والاعلان في الصحف والمجلات او الاذاعة والتليفزيون وكذلك يمكن الاتصال بهم عن طريق الاتصال الشخصي والزيارات والمعارض والمراسلات والنشرات والمسابقات </a:t>
            </a:r>
          </a:p>
          <a:p>
            <a:r>
              <a:rPr lang="ar-EG" dirty="0" smtClean="0"/>
              <a:t>وكذلك يمكن تنظيم زيارات للعملاء الي المنشأة لمشاهدة انجازاتها ولتبادل الر اي ووجهات النظر واقامة العلاقات الجيدة مع العملاء .  </a:t>
            </a:r>
          </a:p>
          <a:p>
            <a:pPr>
              <a:buNone/>
            </a:pPr>
            <a:endParaRPr lang="ar-EG" dirty="0"/>
          </a:p>
        </p:txBody>
      </p:sp>
    </p:spTree>
  </p:cSld>
  <p:clrMapOvr>
    <a:masterClrMapping/>
  </p:clrMapOvr>
  <p:transition spd="slow">
    <p:plu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2- العلاقات مع الموردين : </a:t>
            </a:r>
            <a:endParaRPr lang="ar-EG" dirty="0"/>
          </a:p>
        </p:txBody>
      </p:sp>
      <p:sp>
        <p:nvSpPr>
          <p:cNvPr id="3" name="Content Placeholder 2"/>
          <p:cNvSpPr>
            <a:spLocks noGrp="1"/>
          </p:cNvSpPr>
          <p:nvPr>
            <p:ph idx="1"/>
          </p:nvPr>
        </p:nvSpPr>
        <p:spPr/>
        <p:txBody>
          <a:bodyPr>
            <a:normAutofit fontScale="70000" lnSpcReduction="20000"/>
          </a:bodyPr>
          <a:lstStyle/>
          <a:p>
            <a:r>
              <a:rPr lang="ar-EG" dirty="0" smtClean="0"/>
              <a:t>تعتمد المنشاة سواء كانت صناعية او تجارية او زراعية او خدمية علي الموردين في الحصول علي ما تحتاجة من مواد خام وادوات وقرطاسية وطاقة ومعدات ، ولذلك فالمنشاة بحاجة الي المحافظة علي علاقات وثيقة مع الموردين وجذب ثقتهم فيها وتاييدهم لسياستها حتي تتمكن المنشاة من الحصول علي المواد المطلوبة المكان المناسب والوقت المتفق علية وبالكمية المطلوبه .اتصال العلاقات العامة مع الموردين :   </a:t>
            </a:r>
          </a:p>
          <a:p>
            <a:r>
              <a:rPr lang="ar-EG" dirty="0" smtClean="0"/>
              <a:t>ويجري تحسين العلاقات مع الموردين عن طريق اتباع سياسة عادلة للشراء وعدم استغلالهم ودفع مستحقاتهم في الوقت المحدد</a:t>
            </a:r>
          </a:p>
          <a:p>
            <a:r>
              <a:rPr lang="ar-EG" dirty="0" smtClean="0"/>
              <a:t>ويمكن تلخيص توقعات الموردين وغباتهم كما يلي :  </a:t>
            </a:r>
          </a:p>
          <a:p>
            <a:pPr>
              <a:buNone/>
            </a:pPr>
            <a:r>
              <a:rPr lang="ar-EG" dirty="0" smtClean="0"/>
              <a:t>1- اتباع سياسة عادلة للشراء مبنية علي اسس واضحة وموضوعية . </a:t>
            </a:r>
          </a:p>
          <a:p>
            <a:pPr>
              <a:buNone/>
            </a:pPr>
            <a:r>
              <a:rPr lang="ar-EG" dirty="0" smtClean="0"/>
              <a:t>2- الصدق في معاملة الموردين . </a:t>
            </a:r>
          </a:p>
          <a:p>
            <a:pPr>
              <a:buNone/>
            </a:pPr>
            <a:r>
              <a:rPr lang="ar-EG" dirty="0" smtClean="0"/>
              <a:t>3- اتاحة الفرصة للموردين لابداء رايهم واقتراحاتهم ووجهات نظرهم . </a:t>
            </a:r>
          </a:p>
          <a:p>
            <a:pPr>
              <a:buNone/>
            </a:pPr>
            <a:r>
              <a:rPr lang="ar-EG" dirty="0" smtClean="0"/>
              <a:t>4- الاستمرارية في التعامل مع المورد واستلام طلبات بصفة منتظمة . </a:t>
            </a:r>
          </a:p>
          <a:p>
            <a:pPr>
              <a:buNone/>
            </a:pPr>
            <a:r>
              <a:rPr lang="ar-EG" dirty="0" smtClean="0"/>
              <a:t>5-  دفع فاتورة المشتريات في الوقت المحدد . </a:t>
            </a:r>
          </a:p>
          <a:p>
            <a:pPr>
              <a:buNone/>
            </a:pPr>
            <a:r>
              <a:rPr lang="ar-EG" dirty="0" smtClean="0"/>
              <a:t>6- معالجة الشكاوي المقدمة من الموردين بالسرعة الممكنة .  </a:t>
            </a:r>
            <a:endParaRPr lang="ar-EG" dirty="0"/>
          </a:p>
        </p:txBody>
      </p:sp>
    </p:spTree>
  </p:cSld>
  <p:clrMapOvr>
    <a:masterClrMapping/>
  </p:clrMapOvr>
  <p:transition spd="slow">
    <p:check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اهداف العلاقات العامة مع الموردين : </a:t>
            </a:r>
            <a:endParaRPr lang="ar-EG" dirty="0"/>
          </a:p>
        </p:txBody>
      </p:sp>
      <p:sp>
        <p:nvSpPr>
          <p:cNvPr id="3" name="Content Placeholder 2"/>
          <p:cNvSpPr>
            <a:spLocks noGrp="1"/>
          </p:cNvSpPr>
          <p:nvPr>
            <p:ph idx="1"/>
          </p:nvPr>
        </p:nvSpPr>
        <p:spPr/>
        <p:txBody>
          <a:bodyPr/>
          <a:lstStyle/>
          <a:p>
            <a:r>
              <a:rPr lang="ar-EG" dirty="0" smtClean="0"/>
              <a:t>***** الحصول علي طلبيات المنشأة في الوقت المحدد والمكان المحددد وبافضل جودة واقل الاسعار بالاضافة الي الاستمرارية في الحصول علي هذه الطلبيات وكذلك ايجاد الثقة والتعاون بين المنشأة وبين الموردين . </a:t>
            </a:r>
          </a:p>
          <a:p>
            <a:r>
              <a:rPr lang="ar-EG" dirty="0" smtClean="0"/>
              <a:t>***** اما بالنسبة الي اساليب الاتصال بالموردين فتتم من خلال المقابلات الشخصية بينهم وبين المدراء وكذلك يتم الاتصال بهم من خلال المطبوعات والنشرات التي تصدرها المنشأة . </a:t>
            </a:r>
            <a:endParaRPr lang="ar-EG" dirty="0"/>
          </a:p>
        </p:txBody>
      </p:sp>
    </p:spTree>
  </p:cSld>
  <p:clrMapOvr>
    <a:masterClrMapping/>
  </p:clrMapOvr>
  <p:transition spd="slow">
    <p:blinds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3- العلاقات مع وسائل الاعلام : </a:t>
            </a:r>
            <a:endParaRPr lang="ar-EG" dirty="0"/>
          </a:p>
        </p:txBody>
      </p:sp>
      <p:sp>
        <p:nvSpPr>
          <p:cNvPr id="3" name="Content Placeholder 2"/>
          <p:cNvSpPr>
            <a:spLocks noGrp="1"/>
          </p:cNvSpPr>
          <p:nvPr>
            <p:ph idx="1"/>
          </p:nvPr>
        </p:nvSpPr>
        <p:spPr/>
        <p:txBody>
          <a:bodyPr>
            <a:normAutofit lnSpcReduction="10000"/>
          </a:bodyPr>
          <a:lstStyle/>
          <a:p>
            <a:r>
              <a:rPr lang="ar-EG" dirty="0" smtClean="0"/>
              <a:t>يقصد بها العلاقات مع المحررين الصحفيين والناشرين ومراسلي الصحف والمجلات ووكالات الانباء ومعلقي الاذاعة والتليفزيون .</a:t>
            </a:r>
          </a:p>
          <a:p>
            <a:r>
              <a:rPr lang="ar-EG" dirty="0" smtClean="0"/>
              <a:t>والعلاقات العامة مع وسائل الاعلام من الضروري ان تبني علي اساس من الصدق والدقة في اعطاء المعلومات حتي تستطيع المنشأة ان تحصل علي ثقتهم </a:t>
            </a:r>
            <a:r>
              <a:rPr lang="ar-SA" dirty="0" smtClean="0"/>
              <a:t>وتعاونهم الدائم مما يؤدي الى وقوفهم بجانب المنظمة في اوقات الازمات وسرعة تفهمهم لهذه الازمات وقت وقوعها . </a:t>
            </a:r>
            <a:r>
              <a:rPr lang="ar-EG" dirty="0" smtClean="0"/>
              <a:t> </a:t>
            </a:r>
            <a:endParaRPr lang="ar-SA" dirty="0" smtClean="0"/>
          </a:p>
          <a:p>
            <a:endParaRPr lang="ar-EG" dirty="0" smtClean="0"/>
          </a:p>
          <a:p>
            <a:r>
              <a:rPr lang="ar-SA" dirty="0" smtClean="0"/>
              <a:t> </a:t>
            </a:r>
            <a:endParaRPr lang="ar-EG" dirty="0"/>
          </a:p>
        </p:txBody>
      </p:sp>
    </p:spTree>
  </p:cSld>
  <p:clrMapOvr>
    <a:masterClrMapping/>
  </p:clrMapOvr>
  <p:transition spd="slow">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77500" lnSpcReduction="20000"/>
          </a:bodyPr>
          <a:lstStyle/>
          <a:p>
            <a:endParaRPr lang="ar-SA" dirty="0" smtClean="0"/>
          </a:p>
          <a:p>
            <a:r>
              <a:rPr lang="ar-EG" dirty="0"/>
              <a:t>ويمكن تلخيص توقعات وسائل الاعلام : </a:t>
            </a:r>
          </a:p>
          <a:p>
            <a:r>
              <a:rPr lang="ar-EG" dirty="0"/>
              <a:t>1- الاستجابة بسرعة وامانه الي الاستفسارات من جانب ممثلو وسائل الاعلام . </a:t>
            </a:r>
          </a:p>
          <a:p>
            <a:r>
              <a:rPr lang="ar-EG" dirty="0"/>
              <a:t>2- الالتزام بالمواعيد المحددة في ارسال النشرة الاخبارية او القصة الخبرية . </a:t>
            </a:r>
          </a:p>
          <a:p>
            <a:r>
              <a:rPr lang="ar-EG" dirty="0"/>
              <a:t>3- </a:t>
            </a:r>
            <a:r>
              <a:rPr lang="ar-EG" dirty="0" err="1"/>
              <a:t>العداله</a:t>
            </a:r>
            <a:r>
              <a:rPr lang="ar-EG" dirty="0"/>
              <a:t> في التعامل مع مختلف وسائل الاعلام دائما .</a:t>
            </a:r>
          </a:p>
          <a:p>
            <a:r>
              <a:rPr lang="ar-EG" dirty="0"/>
              <a:t>4- توفير التسهيلات اللازمة والتعاون مع ممثلي وسائل الاعلام . </a:t>
            </a:r>
          </a:p>
          <a:p>
            <a:r>
              <a:rPr lang="ar-EG" dirty="0"/>
              <a:t>5- الاستماع الي اراء ومقترحات رجال الصحافة والاعلام . </a:t>
            </a:r>
          </a:p>
          <a:p>
            <a:pPr>
              <a:buNone/>
            </a:pPr>
            <a:r>
              <a:rPr lang="ar-EG" dirty="0"/>
              <a:t>اما من حيث اساليب الاتصال بوسائل الاعلام فقد تشمل الاتصالات الشخصية والاجتماعات والمؤتمرات الصحفية والمقابلات الشخصية وترتيب زيارات الي المنشاة واعداد النشرات الاخبارية والتي تعدها دائرة العلاقات العامة </a:t>
            </a:r>
            <a:r>
              <a:rPr lang="ar-EG" dirty="0" smtClean="0"/>
              <a:t>بالمنشاة</a:t>
            </a:r>
            <a:r>
              <a:rPr lang="ar-SA" dirty="0" smtClean="0"/>
              <a:t> وتتضمن معلومات معينة عن قصة خبرية تهم جمهور محدد او الجمهور العام ومن ثم يتم ارسالها الى الصحف ووسائل الاعلام الاخرى لنشرها . </a:t>
            </a:r>
            <a:endParaRPr lang="en-US" dirty="0"/>
          </a:p>
        </p:txBody>
      </p:sp>
    </p:spTree>
    <p:extLst>
      <p:ext uri="{BB962C8B-B14F-4D97-AF65-F5344CB8AC3E}">
        <p14:creationId xmlns:p14="http://schemas.microsoft.com/office/powerpoint/2010/main" val="1407897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العلاقات العامة مع الجهات الحكومية :-</a:t>
            </a:r>
            <a:endParaRPr lang="en-US" dirty="0"/>
          </a:p>
        </p:txBody>
      </p:sp>
      <p:sp>
        <p:nvSpPr>
          <p:cNvPr id="3" name="عنصر نائب للمحتوى 2"/>
          <p:cNvSpPr>
            <a:spLocks noGrp="1"/>
          </p:cNvSpPr>
          <p:nvPr>
            <p:ph idx="1"/>
          </p:nvPr>
        </p:nvSpPr>
        <p:spPr/>
        <p:txBody>
          <a:bodyPr/>
          <a:lstStyle/>
          <a:p>
            <a:r>
              <a:rPr lang="ar-SA" dirty="0" smtClean="0"/>
              <a:t>اهمية وطبيعة العلاقات العامة مع الجهات الحكومية :- </a:t>
            </a:r>
          </a:p>
          <a:p>
            <a:r>
              <a:rPr lang="ar-SA" dirty="0" smtClean="0"/>
              <a:t>كان دور الحكومة في </a:t>
            </a:r>
            <a:r>
              <a:rPr lang="ar-SA" dirty="0" err="1" smtClean="0"/>
              <a:t>الازمنه</a:t>
            </a:r>
            <a:r>
              <a:rPr lang="ar-SA" dirty="0" smtClean="0"/>
              <a:t>  القديمة دور الحارس على اموال وحقوق الناس من أي معتد خارجي . </a:t>
            </a:r>
          </a:p>
          <a:p>
            <a:r>
              <a:rPr lang="ar-SA" dirty="0" smtClean="0"/>
              <a:t>اما هذه الايام دورها يشمل وظائف اخري اضافية الى الوظائف السابقة ؟، فازداد تدخل الدولة في الانشطة الاقتصادية سواء عن طريق اصدار القوانين المنظمة لها او عن طريق التدخل المباشر والقيام بتنفيذ المشاريع الكبيرة الانتاجية او الخدمية . </a:t>
            </a:r>
          </a:p>
          <a:p>
            <a:endParaRPr lang="en-US" dirty="0"/>
          </a:p>
        </p:txBody>
      </p:sp>
    </p:spTree>
    <p:extLst>
      <p:ext uri="{BB962C8B-B14F-4D97-AF65-F5344CB8AC3E}">
        <p14:creationId xmlns:p14="http://schemas.microsoft.com/office/powerpoint/2010/main" val="463746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r>
              <a:rPr lang="ar-SA" dirty="0" smtClean="0"/>
              <a:t>ودور الدولة معروف في مراقبة الائتمان ومراقبة الاسعار وتحديد المعايير والمقاييس وغيرها وتبذل المنشأة جهدها لتوثيق علاقتها بالدوائر الحكومية وذلك من اجل ايجاد جو من التعاون والثقة بينهم . </a:t>
            </a:r>
          </a:p>
          <a:p>
            <a:r>
              <a:rPr lang="ar-SA" dirty="0" smtClean="0"/>
              <a:t>وهناك عدة اهداف رئيسية للعلاقات العامة من اتصالها بالجهات الحكومية ( سيتم تناولها لاحقاً ) . </a:t>
            </a:r>
          </a:p>
          <a:p>
            <a:r>
              <a:rPr lang="ar-SA" dirty="0" smtClean="0"/>
              <a:t>اما بالنسبة </a:t>
            </a:r>
            <a:r>
              <a:rPr lang="ar-SA" dirty="0" err="1" smtClean="0"/>
              <a:t>لاساليب</a:t>
            </a:r>
            <a:r>
              <a:rPr lang="ar-SA" dirty="0" smtClean="0"/>
              <a:t> اتصال العلاقات العامة بالجهات الحكومية فيمكن ان تتم عن طريق الاتصال الشخصي </a:t>
            </a:r>
            <a:r>
              <a:rPr lang="ar-SA" dirty="0" err="1" smtClean="0"/>
              <a:t>بالمسؤلين</a:t>
            </a:r>
            <a:r>
              <a:rPr lang="ar-SA" dirty="0" smtClean="0"/>
              <a:t> او دعوتهم لزيارة المنشاة لمناقشتهم واطلاعهم على منتجات الشركة وانجازاتها . </a:t>
            </a:r>
            <a:endParaRPr lang="en-US" dirty="0"/>
          </a:p>
        </p:txBody>
      </p:sp>
    </p:spTree>
    <p:extLst>
      <p:ext uri="{BB962C8B-B14F-4D97-AF65-F5344CB8AC3E}">
        <p14:creationId xmlns:p14="http://schemas.microsoft.com/office/powerpoint/2010/main" val="2185766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4- العلاقات العام مع المجتمع المحلي : </a:t>
            </a:r>
            <a:endParaRPr lang="ar-EG" dirty="0"/>
          </a:p>
        </p:txBody>
      </p:sp>
      <p:sp>
        <p:nvSpPr>
          <p:cNvPr id="3" name="Content Placeholder 2"/>
          <p:cNvSpPr>
            <a:spLocks noGrp="1"/>
          </p:cNvSpPr>
          <p:nvPr>
            <p:ph idx="1"/>
          </p:nvPr>
        </p:nvSpPr>
        <p:spPr/>
        <p:txBody>
          <a:bodyPr>
            <a:normAutofit/>
          </a:bodyPr>
          <a:lstStyle/>
          <a:p>
            <a:r>
              <a:rPr lang="ar-EG" dirty="0" smtClean="0"/>
              <a:t>المنشاة لا تعيش بمعزل عن المجتمع الذي حولها فهي تحصل منه علي احتياجاتها من العمال والموظفين وتبيعه منتجاتها من السلع والخدمات وتستفيد المنشاة من الخدمات والمرافق العامة في المجتمع مثل مرافق الكهرباء والماء والغاز والمواصلات </a:t>
            </a:r>
            <a:r>
              <a:rPr lang="ar-SA" dirty="0" smtClean="0"/>
              <a:t>ولهذا يجب المحافظة على علاقات جيدة دائماً مع المجتمع المحلي ورموزه والمستفيدين منه . </a:t>
            </a:r>
          </a:p>
          <a:p>
            <a:r>
              <a:rPr lang="ar-SA" dirty="0" smtClean="0"/>
              <a:t> </a:t>
            </a:r>
            <a:endParaRPr lang="ar-EG" dirty="0" smtClean="0"/>
          </a:p>
        </p:txBody>
      </p:sp>
    </p:spTree>
  </p:cSld>
  <p:clrMapOvr>
    <a:masterClrMapping/>
  </p:clrMapOvr>
  <p:transition spd="slow">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dirty="0" smtClean="0"/>
          </a:p>
          <a:p>
            <a:r>
              <a:rPr lang="ar-SA" dirty="0"/>
              <a:t> </a:t>
            </a:r>
            <a:r>
              <a:rPr lang="ar-SA" dirty="0" smtClean="0"/>
              <a:t> </a:t>
            </a:r>
            <a:r>
              <a:rPr lang="ar-SA" dirty="0"/>
              <a:t>فقادة الراي لهم الدور الاساسي في تكوين الراي العام لذى المجتمع المحلي ، اذ انهم يؤثرون على تفكير المجتمع بسبب سلطتهم الواضحة ، ويشمل قادة الراي الاباء والمدرسين والسياسيون ومسئولي النقابات وموظفي الحكومات و الصحفيون وغيرهم . </a:t>
            </a:r>
            <a:endParaRPr lang="ar-EG" dirty="0"/>
          </a:p>
          <a:p>
            <a:endParaRPr lang="en-US" dirty="0"/>
          </a:p>
        </p:txBody>
      </p:sp>
    </p:spTree>
    <p:extLst>
      <p:ext uri="{BB962C8B-B14F-4D97-AF65-F5344CB8AC3E}">
        <p14:creationId xmlns:p14="http://schemas.microsoft.com/office/powerpoint/2010/main" val="4646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20000"/>
          </a:bodyPr>
          <a:lstStyle/>
          <a:p>
            <a:r>
              <a:rPr lang="ar-SA" dirty="0" smtClean="0"/>
              <a:t>  </a:t>
            </a:r>
            <a:r>
              <a:rPr lang="ar-EG" dirty="0"/>
              <a:t>اتصالات العلاقات العامة مع المجتمع المحلي :  </a:t>
            </a:r>
          </a:p>
          <a:p>
            <a:r>
              <a:rPr lang="ar-EG" dirty="0"/>
              <a:t>1- تزويد المجتمع </a:t>
            </a:r>
            <a:r>
              <a:rPr lang="ar-EG" dirty="0" err="1"/>
              <a:t>باخبار</a:t>
            </a:r>
            <a:r>
              <a:rPr lang="ar-EG" dirty="0"/>
              <a:t> المؤسسة وسياستها وانظمتها . </a:t>
            </a:r>
          </a:p>
          <a:p>
            <a:r>
              <a:rPr lang="ar-EG" dirty="0"/>
              <a:t>2- المحافظة علي العلاقات الجيدة . </a:t>
            </a:r>
          </a:p>
          <a:p>
            <a:r>
              <a:rPr lang="ar-EG" dirty="0"/>
              <a:t>3- دعم البرامج الثقافية والصحية والاجتماعية وذلك </a:t>
            </a:r>
            <a:r>
              <a:rPr lang="ar-EG" dirty="0" err="1"/>
              <a:t>لاجل</a:t>
            </a:r>
            <a:r>
              <a:rPr lang="ar-EG" dirty="0"/>
              <a:t> مساهمة في رفاهية المجتمع . </a:t>
            </a:r>
          </a:p>
          <a:p>
            <a:r>
              <a:rPr lang="ar-EG" dirty="0"/>
              <a:t>4- التحقيق في اي شكاوي ترد من افراد المجتمع ومحاولة حلها بسرعة </a:t>
            </a:r>
          </a:p>
          <a:p>
            <a:r>
              <a:rPr lang="ar-EG" dirty="0"/>
              <a:t>5-  التعرف علي اراء افراد المجتمع واتجاهاته عن طريق البحوث . </a:t>
            </a:r>
          </a:p>
          <a:p>
            <a:r>
              <a:rPr lang="ar-EG" dirty="0"/>
              <a:t>6- اجراء تصحيح المعلومات الخاطئة التي قد تكون تشكلت في ذهن افراد المجتمع </a:t>
            </a:r>
            <a:r>
              <a:rPr lang="ar-EG" dirty="0" err="1"/>
              <a:t>لاجل</a:t>
            </a:r>
            <a:r>
              <a:rPr lang="ar-EG" dirty="0"/>
              <a:t> تحسين الصورة الذهنية للمنشأة . </a:t>
            </a:r>
          </a:p>
          <a:p>
            <a:r>
              <a:rPr lang="ar-EG" dirty="0"/>
              <a:t>7- الترويج لمنتجات الشركة وبيعها </a:t>
            </a:r>
            <a:r>
              <a:rPr lang="ar-EG" dirty="0" err="1"/>
              <a:t>لافراد</a:t>
            </a:r>
            <a:r>
              <a:rPr lang="ar-EG" dirty="0"/>
              <a:t> المجتمع المحلي . </a:t>
            </a:r>
          </a:p>
          <a:p>
            <a:endParaRPr lang="en-US" dirty="0"/>
          </a:p>
        </p:txBody>
      </p:sp>
    </p:spTree>
    <p:extLst>
      <p:ext uri="{BB962C8B-B14F-4D97-AF65-F5344CB8AC3E}">
        <p14:creationId xmlns:p14="http://schemas.microsoft.com/office/powerpoint/2010/main" val="246342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20000"/>
          </a:bodyPr>
          <a:lstStyle/>
          <a:p>
            <a:r>
              <a:rPr lang="ar-SA" dirty="0" smtClean="0"/>
              <a:t> ان من مهام جهاز العلاقات العامة ايجاد صلات قوية بين الشركة والمجتمع المحلي الذي تعيش فيه ، وبالتالي </a:t>
            </a:r>
            <a:r>
              <a:rPr lang="ar-SA" dirty="0" err="1" smtClean="0"/>
              <a:t>فاننا</a:t>
            </a:r>
            <a:r>
              <a:rPr lang="ar-SA" dirty="0" smtClean="0"/>
              <a:t> سنورد فيما يلي برنامج فعالا للحفاظ على هذه العلاقات الجيدة مع المجتمع المحلي :- </a:t>
            </a:r>
          </a:p>
          <a:p>
            <a:r>
              <a:rPr lang="ar-SA" dirty="0" smtClean="0"/>
              <a:t>* تخصيص منح عالمية للمتفوقين من طلبة الجامعات والمعاهد والمدارس في مجالات معينه وتقدم هذه المنح باسم الشركة بعد الاعلان عنها . </a:t>
            </a:r>
          </a:p>
          <a:p>
            <a:r>
              <a:rPr lang="ar-SA" dirty="0" smtClean="0"/>
              <a:t>* الاشتراك في المناسبات الهامة بوسائل اكثر ايجابية من مجرد نشر التهاني في الجرائد والمجلات ومن امثلة ذلك ان تقوم الشركة بعلاج عدد من المواطنين او تقدم تبرعاً لمن اصابتهم كارثة او تهدي سيارة اسعاف لمستوصف خيري . </a:t>
            </a:r>
            <a:endParaRPr lang="en-US" dirty="0"/>
          </a:p>
        </p:txBody>
      </p:sp>
    </p:spTree>
    <p:extLst>
      <p:ext uri="{BB962C8B-B14F-4D97-AF65-F5344CB8AC3E}">
        <p14:creationId xmlns:p14="http://schemas.microsoft.com/office/powerpoint/2010/main" val="1019119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r>
              <a:rPr lang="ar-SA" dirty="0" smtClean="0"/>
              <a:t>* تخصيص عامل او اكثر للاتصال بالأجهزة الحكومية ويقوم هذا العامل بتوثيق الصلة الشخصية مع القائمين على هذه الاجهزة وبذلك يسهل التفاهم والتنسيق معهم . </a:t>
            </a:r>
          </a:p>
          <a:p>
            <a:r>
              <a:rPr lang="ar-SA" dirty="0" smtClean="0"/>
              <a:t>* الاشتراك في المؤتمرات الهامة التي تتصل بنشاط الشركة وتنظيم الدورات الثقافية </a:t>
            </a:r>
            <a:r>
              <a:rPr lang="ar-SA" dirty="0" err="1" smtClean="0"/>
              <a:t>والنوات</a:t>
            </a:r>
            <a:r>
              <a:rPr lang="ar-SA" dirty="0" smtClean="0"/>
              <a:t> الاذاعية والتليفزيونية . </a:t>
            </a:r>
          </a:p>
          <a:p>
            <a:r>
              <a:rPr lang="ar-SA" dirty="0" smtClean="0"/>
              <a:t>* مد الصحافة والاذاعة بالمعلومات التي يهتم بها جمهور القراء والمستمعين مما يتصل بنشاط الشركة وطبيعة عملها . </a:t>
            </a:r>
          </a:p>
          <a:p>
            <a:r>
              <a:rPr lang="ar-SA" dirty="0" smtClean="0"/>
              <a:t>* اعداد الكتيبات الايضاحية والنشرات الدورية التي تتناول الشركة واخبارها واخبار العاملين والعملاء الحاليين والمرتقبين . </a:t>
            </a:r>
            <a:endParaRPr lang="en-US" dirty="0"/>
          </a:p>
        </p:txBody>
      </p:sp>
    </p:spTree>
    <p:extLst>
      <p:ext uri="{BB962C8B-B14F-4D97-AF65-F5344CB8AC3E}">
        <p14:creationId xmlns:p14="http://schemas.microsoft.com/office/powerpoint/2010/main" val="3407524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smtClean="0"/>
              <a:t> * </a:t>
            </a:r>
            <a:r>
              <a:rPr lang="ar-SA" dirty="0" err="1" smtClean="0"/>
              <a:t>اظها</a:t>
            </a:r>
            <a:r>
              <a:rPr lang="ar-SA" dirty="0" smtClean="0"/>
              <a:t> ر نشاط الشركة وانجازاتها واخبار الجماهير بها من خلال وسائل الاتصال المعروفة بغرض توعية الجماهير وتبصيرها بنشاط الشركة وانجازاتها . </a:t>
            </a:r>
          </a:p>
          <a:p>
            <a:endParaRPr lang="en-US" dirty="0"/>
          </a:p>
        </p:txBody>
      </p:sp>
    </p:spTree>
    <p:extLst>
      <p:ext uri="{BB962C8B-B14F-4D97-AF65-F5344CB8AC3E}">
        <p14:creationId xmlns:p14="http://schemas.microsoft.com/office/powerpoint/2010/main" val="3994561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اما فيما يتعلق بأساليب الاتصال بالمجتمع المحلي </a:t>
            </a:r>
            <a:endParaRPr lang="en-US" dirty="0"/>
          </a:p>
        </p:txBody>
      </p:sp>
      <p:sp>
        <p:nvSpPr>
          <p:cNvPr id="3" name="عنصر نائب للمحتوى 2"/>
          <p:cNvSpPr>
            <a:spLocks noGrp="1"/>
          </p:cNvSpPr>
          <p:nvPr>
            <p:ph idx="1"/>
          </p:nvPr>
        </p:nvSpPr>
        <p:spPr/>
        <p:txBody>
          <a:bodyPr/>
          <a:lstStyle/>
          <a:p>
            <a:endParaRPr lang="ar-SA" dirty="0" smtClean="0"/>
          </a:p>
          <a:p>
            <a:r>
              <a:rPr lang="ar-SA" dirty="0"/>
              <a:t> </a:t>
            </a:r>
            <a:r>
              <a:rPr lang="ar-SA" dirty="0" smtClean="0"/>
              <a:t>فيتم ذلك عن طريق الاتصالات الشخصية وعقد الاجتماعات وترتيب زيارات </a:t>
            </a:r>
            <a:r>
              <a:rPr lang="ar-SA" dirty="0" err="1" smtClean="0"/>
              <a:t>لافراد</a:t>
            </a:r>
            <a:r>
              <a:rPr lang="ar-SA" dirty="0" smtClean="0"/>
              <a:t> المجتمع المحلي الى مواقع الشركة وقد يكون الاتصال بطريقة غير مباشرة من خلال الصحف والمجلات والاذاعة والتليفزيون والمعارض والكتيبات والنشرات . </a:t>
            </a:r>
          </a:p>
          <a:p>
            <a:endParaRPr lang="en-US" dirty="0"/>
          </a:p>
        </p:txBody>
      </p:sp>
    </p:spTree>
    <p:extLst>
      <p:ext uri="{BB962C8B-B14F-4D97-AF65-F5344CB8AC3E}">
        <p14:creationId xmlns:p14="http://schemas.microsoft.com/office/powerpoint/2010/main" val="8894068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ومن اهم صور دعم علاقة المنشأة بالمجتمع </a:t>
            </a:r>
            <a:endParaRPr lang="en-US" dirty="0"/>
          </a:p>
        </p:txBody>
      </p:sp>
      <p:sp>
        <p:nvSpPr>
          <p:cNvPr id="3" name="عنصر نائب للمحتوى 2"/>
          <p:cNvSpPr>
            <a:spLocks noGrp="1"/>
          </p:cNvSpPr>
          <p:nvPr>
            <p:ph idx="1"/>
          </p:nvPr>
        </p:nvSpPr>
        <p:spPr/>
        <p:txBody>
          <a:bodyPr/>
          <a:lstStyle/>
          <a:p>
            <a:endParaRPr lang="ar-SA" dirty="0" smtClean="0"/>
          </a:p>
          <a:p>
            <a:r>
              <a:rPr lang="ar-SA" dirty="0" smtClean="0"/>
              <a:t>((  المسئولية الاجتماعية  )))): </a:t>
            </a:r>
          </a:p>
          <a:p>
            <a:r>
              <a:rPr lang="ar-SA" dirty="0" smtClean="0"/>
              <a:t>والتي تعتبر من اهم مداخل العلاقات العامة الجيدة مع المجتمع وموضوع المسئولية الاجتماعية يعتبر من المواضيع </a:t>
            </a:r>
            <a:r>
              <a:rPr lang="ar-SA" dirty="0" err="1" smtClean="0"/>
              <a:t>الحساسه</a:t>
            </a:r>
            <a:r>
              <a:rPr lang="ar-SA" dirty="0" smtClean="0"/>
              <a:t> والمهمة جداً في علاقة المنشأة بالمجتمع . </a:t>
            </a:r>
          </a:p>
          <a:p>
            <a:r>
              <a:rPr lang="ar-SA" dirty="0" smtClean="0"/>
              <a:t>وهناك عدة تعريفات للمسئولية الاجتماعية ، لكنها بالمعنى العام تعني ان منشأة خاصة تقع عليها </a:t>
            </a:r>
            <a:r>
              <a:rPr lang="ar-SA" dirty="0" err="1" smtClean="0"/>
              <a:t>مسؤليات</a:t>
            </a:r>
            <a:r>
              <a:rPr lang="ar-SA" dirty="0" smtClean="0"/>
              <a:t> تجاه المجتمع الذي تعيش فيه . </a:t>
            </a:r>
          </a:p>
          <a:p>
            <a:endParaRPr lang="en-US" dirty="0"/>
          </a:p>
        </p:txBody>
      </p:sp>
    </p:spTree>
    <p:extLst>
      <p:ext uri="{BB962C8B-B14F-4D97-AF65-F5344CB8AC3E}">
        <p14:creationId xmlns:p14="http://schemas.microsoft.com/office/powerpoint/2010/main" val="14862436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ويشير ( نورمان جيثر ) :-</a:t>
            </a:r>
            <a:endParaRPr lang="en-US" dirty="0"/>
          </a:p>
        </p:txBody>
      </p:sp>
      <p:sp>
        <p:nvSpPr>
          <p:cNvPr id="3" name="عنصر نائب للمحتوى 2"/>
          <p:cNvSpPr>
            <a:spLocks noGrp="1"/>
          </p:cNvSpPr>
          <p:nvPr>
            <p:ph idx="1"/>
          </p:nvPr>
        </p:nvSpPr>
        <p:spPr/>
        <p:txBody>
          <a:bodyPr>
            <a:normAutofit fontScale="92500" lnSpcReduction="10000"/>
          </a:bodyPr>
          <a:lstStyle/>
          <a:p>
            <a:r>
              <a:rPr lang="ar-SA" dirty="0" smtClean="0"/>
              <a:t>انه على الرغم من الاسباب العديدة والمعقدة لتطوير المسئولية الاجتماعية الا ان العوامل التالية تعتبر مهمة : -</a:t>
            </a:r>
          </a:p>
          <a:p>
            <a:r>
              <a:rPr lang="ar-SA" dirty="0" smtClean="0"/>
              <a:t>1- اتجاهات المستهلك :- هنالك دلائل بان المستهلكين ومجموعات المستهلكين يؤثرون على الشركات لتقوم بمسئوليتها تجاه المجتمع . </a:t>
            </a:r>
          </a:p>
          <a:p>
            <a:r>
              <a:rPr lang="ar-SA" dirty="0" smtClean="0"/>
              <a:t>2- القوانين والانظمة الحكومية :- مثل قانون الصحة والسلامة المهنية . </a:t>
            </a:r>
          </a:p>
          <a:p>
            <a:r>
              <a:rPr lang="ar-SA" dirty="0" smtClean="0"/>
              <a:t>3- مصالح الشركات الذاتية : فالشركات تغير سلوكها بخصوص المسائل الاجتماعية </a:t>
            </a:r>
            <a:r>
              <a:rPr lang="ar-SA" dirty="0" err="1" smtClean="0"/>
              <a:t>لانها</a:t>
            </a:r>
            <a:r>
              <a:rPr lang="ar-SA" dirty="0" smtClean="0"/>
              <a:t> تدرك انه من خلال ممارستها للمسؤولية الاجتماعية </a:t>
            </a:r>
            <a:r>
              <a:rPr lang="ar-SA" dirty="0" err="1" smtClean="0"/>
              <a:t>فانها</a:t>
            </a:r>
            <a:r>
              <a:rPr lang="ar-SA" dirty="0" smtClean="0"/>
              <a:t> سوف تحقق ارباح اعلى على المدى الطويل . </a:t>
            </a:r>
          </a:p>
        </p:txBody>
      </p:sp>
    </p:spTree>
    <p:extLst>
      <p:ext uri="{BB962C8B-B14F-4D97-AF65-F5344CB8AC3E}">
        <p14:creationId xmlns:p14="http://schemas.microsoft.com/office/powerpoint/2010/main" val="28465062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ويمكن تلخيص اهم المبررات التي يسوقها المؤيدون للمسئولية الاجتماعية كما يلي :- </a:t>
            </a:r>
            <a:endParaRPr lang="en-US" dirty="0"/>
          </a:p>
        </p:txBody>
      </p:sp>
      <p:sp>
        <p:nvSpPr>
          <p:cNvPr id="3" name="عنصر نائب للمحتوى 2"/>
          <p:cNvSpPr>
            <a:spLocks noGrp="1"/>
          </p:cNvSpPr>
          <p:nvPr>
            <p:ph idx="1"/>
          </p:nvPr>
        </p:nvSpPr>
        <p:spPr/>
        <p:txBody>
          <a:bodyPr/>
          <a:lstStyle/>
          <a:p>
            <a:r>
              <a:rPr lang="ar-SA" dirty="0" smtClean="0"/>
              <a:t>1- تصحيح للآثار السلبية التي قد تسببها بعض المنشآت كتلوث الهواء والمياه وغيرها . </a:t>
            </a:r>
          </a:p>
          <a:p>
            <a:r>
              <a:rPr lang="ar-SA" dirty="0" smtClean="0"/>
              <a:t>2- تحسين الصورة الذهنية للمنشآت اما المجتمع المحلي وخاصة الشركات الكبيرة التي يتم انتقادها على ان لها نفوذ قوي وممارسات احتكارية . </a:t>
            </a:r>
          </a:p>
          <a:p>
            <a:r>
              <a:rPr lang="ar-SA" dirty="0" smtClean="0"/>
              <a:t>3- قدرة المنشأة المالية على القيام بالمشاريع التي تكلف كثيراً ولا يستطيع المجتمع تحملها . </a:t>
            </a:r>
            <a:endParaRPr lang="en-US" dirty="0"/>
          </a:p>
        </p:txBody>
      </p:sp>
    </p:spTree>
    <p:extLst>
      <p:ext uri="{BB962C8B-B14F-4D97-AF65-F5344CB8AC3E}">
        <p14:creationId xmlns:p14="http://schemas.microsoft.com/office/powerpoint/2010/main" val="34570229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اهم المبررات التي يسوقها المعارضون للمسئولية الاجتماعية :- </a:t>
            </a:r>
            <a:endParaRPr lang="en-US" dirty="0"/>
          </a:p>
        </p:txBody>
      </p:sp>
      <p:sp>
        <p:nvSpPr>
          <p:cNvPr id="3" name="عنصر نائب للمحتوى 2"/>
          <p:cNvSpPr>
            <a:spLocks noGrp="1"/>
          </p:cNvSpPr>
          <p:nvPr>
            <p:ph idx="1"/>
          </p:nvPr>
        </p:nvSpPr>
        <p:spPr/>
        <p:txBody>
          <a:bodyPr>
            <a:normAutofit/>
          </a:bodyPr>
          <a:lstStyle/>
          <a:p>
            <a:r>
              <a:rPr lang="ar-SA" dirty="0" smtClean="0"/>
              <a:t>1- التكلفة الكبيرة التي </a:t>
            </a:r>
            <a:r>
              <a:rPr lang="ar-SA" dirty="0" err="1" smtClean="0"/>
              <a:t>تتكبدها</a:t>
            </a:r>
            <a:r>
              <a:rPr lang="ar-SA" dirty="0" smtClean="0"/>
              <a:t> المنشأة عند قيامها بهذه المسئوليات مما يؤثر على ارباح المنشأة . </a:t>
            </a:r>
          </a:p>
          <a:p>
            <a:r>
              <a:rPr lang="ar-SA" dirty="0" smtClean="0"/>
              <a:t>2- المجتمع هو الذي يدفع كافة التكاليف في نهاية الامر فالتكلفة المدفوعة سوف تعكس في النهاية اما على شكل تخفيض في التوزيعات النقدية للمساهمين او على شكل زيادة في اسعار البيع للعملاء . </a:t>
            </a:r>
          </a:p>
          <a:p>
            <a:r>
              <a:rPr lang="ar-SA" dirty="0" smtClean="0"/>
              <a:t>3- لو قامت المنشأة بمسئولياتها الاجتماعية في مجال معين </a:t>
            </a:r>
            <a:r>
              <a:rPr lang="ar-SA" dirty="0" err="1" smtClean="0"/>
              <a:t>فاننا</a:t>
            </a:r>
            <a:r>
              <a:rPr lang="ar-SA" dirty="0" smtClean="0"/>
              <a:t> نجد ان هناك مجالات اخرى تحتاج الى ان تقوم المنشأة بتنفيذها وهكذا فمطالب المجتمع واحتياجاته مستمرة ولا تنتهي </a:t>
            </a:r>
            <a:endParaRPr lang="en-US" dirty="0"/>
          </a:p>
        </p:txBody>
      </p:sp>
    </p:spTree>
    <p:extLst>
      <p:ext uri="{BB962C8B-B14F-4D97-AF65-F5344CB8AC3E}">
        <p14:creationId xmlns:p14="http://schemas.microsoft.com/office/powerpoint/2010/main" val="24388971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dirty="0" smtClean="0"/>
          </a:p>
          <a:p>
            <a:r>
              <a:rPr lang="ar-SA" dirty="0"/>
              <a:t> </a:t>
            </a:r>
            <a:r>
              <a:rPr lang="ar-SA" dirty="0" smtClean="0"/>
              <a:t> وخلاصة القول بأن المجتمع الذي تقوم فيه المنشأة بمسؤوليتها الاجتماعية يقدر للمنشأة هذه المساهمات والتي لابد ان تعكس نفسها على علاقة المنشأة بالمجتمع الذي تعيش فيه . </a:t>
            </a:r>
            <a:endParaRPr lang="en-US" dirty="0"/>
          </a:p>
        </p:txBody>
      </p:sp>
    </p:spTree>
    <p:extLst>
      <p:ext uri="{BB962C8B-B14F-4D97-AF65-F5344CB8AC3E}">
        <p14:creationId xmlns:p14="http://schemas.microsoft.com/office/powerpoint/2010/main" val="28559651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اسئلة عامة عن المحاضرة </a:t>
            </a:r>
            <a:endParaRPr lang="en-US" dirty="0"/>
          </a:p>
        </p:txBody>
      </p:sp>
      <p:sp>
        <p:nvSpPr>
          <p:cNvPr id="3" name="عنصر نائب للمحتوى 2"/>
          <p:cNvSpPr>
            <a:spLocks noGrp="1"/>
          </p:cNvSpPr>
          <p:nvPr>
            <p:ph idx="1"/>
          </p:nvPr>
        </p:nvSpPr>
        <p:spPr/>
        <p:txBody>
          <a:bodyPr/>
          <a:lstStyle/>
          <a:p>
            <a:endParaRPr lang="ar-SA" dirty="0" smtClean="0"/>
          </a:p>
          <a:p>
            <a:r>
              <a:rPr lang="ar-SA" dirty="0"/>
              <a:t> </a:t>
            </a:r>
            <a:r>
              <a:rPr lang="ar-SA" dirty="0" smtClean="0"/>
              <a:t>  من هم الجماهير الخارجية للمنشاة ؟ </a:t>
            </a:r>
          </a:p>
          <a:p>
            <a:endParaRPr lang="ar-SA" dirty="0"/>
          </a:p>
          <a:p>
            <a:r>
              <a:rPr lang="ar-SA" dirty="0" smtClean="0"/>
              <a:t>1- العملاء </a:t>
            </a:r>
          </a:p>
          <a:p>
            <a:r>
              <a:rPr lang="ar-SA" dirty="0" smtClean="0"/>
              <a:t>2- الموردين </a:t>
            </a:r>
          </a:p>
          <a:p>
            <a:r>
              <a:rPr lang="ar-SA" dirty="0" smtClean="0"/>
              <a:t>3- وسائل الاعلام </a:t>
            </a:r>
          </a:p>
          <a:p>
            <a:r>
              <a:rPr lang="ar-SA" dirty="0" smtClean="0"/>
              <a:t>4- الاجهزة الحكومية </a:t>
            </a:r>
          </a:p>
          <a:p>
            <a:r>
              <a:rPr lang="ar-SA" dirty="0" smtClean="0"/>
              <a:t>5- المجتمع المحلي . </a:t>
            </a:r>
            <a:endParaRPr lang="en-US" dirty="0"/>
          </a:p>
        </p:txBody>
      </p:sp>
    </p:spTree>
    <p:extLst>
      <p:ext uri="{BB962C8B-B14F-4D97-AF65-F5344CB8AC3E}">
        <p14:creationId xmlns:p14="http://schemas.microsoft.com/office/powerpoint/2010/main" val="28251039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505" y="548680"/>
            <a:ext cx="8208912" cy="5976664"/>
          </a:xfrm>
        </p:spPr>
      </p:pic>
    </p:spTree>
    <p:extLst>
      <p:ext uri="{BB962C8B-B14F-4D97-AF65-F5344CB8AC3E}">
        <p14:creationId xmlns:p14="http://schemas.microsoft.com/office/powerpoint/2010/main" val="36230733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248</TotalTime>
  <Words>1883</Words>
  <Application>Microsoft Office PowerPoint</Application>
  <PresentationFormat>عرض على الشاشة (3:4)‏</PresentationFormat>
  <Paragraphs>135</Paragraphs>
  <Slides>29</Slides>
  <Notes>0</Notes>
  <HiddenSlides>0</HiddenSlides>
  <MMClips>0</MMClips>
  <ScaleCrop>false</ScaleCrop>
  <HeadingPairs>
    <vt:vector size="4" baseType="variant">
      <vt:variant>
        <vt:lpstr>نسق</vt:lpstr>
      </vt:variant>
      <vt:variant>
        <vt:i4>1</vt:i4>
      </vt:variant>
      <vt:variant>
        <vt:lpstr>عناوين الشرائح</vt:lpstr>
      </vt:variant>
      <vt:variant>
        <vt:i4>29</vt:i4>
      </vt:variant>
    </vt:vector>
  </HeadingPairs>
  <TitlesOfParts>
    <vt:vector size="30" baseType="lpstr">
      <vt:lpstr>Foundry</vt:lpstr>
      <vt:lpstr>المحاضرة الثالثة من مقرر العلاقات العامة  ( الجماهير الخارجية للمنشأة )    </vt:lpstr>
      <vt:lpstr>العلاقات العامة مع الجماهير الخارجية </vt:lpstr>
      <vt:lpstr>أهداف  المحاضرة :  </vt:lpstr>
      <vt:lpstr>العلاقات العامة مع الجماهير الخارجية : </vt:lpstr>
      <vt:lpstr>1- العلاقات العامة مع العملاء :- </vt:lpstr>
      <vt:lpstr>عرض تقديمي في PowerPoint</vt:lpstr>
      <vt:lpstr>  اتصال العلاقات العامة بالعملاء :-</vt:lpstr>
      <vt:lpstr>تابع </vt:lpstr>
      <vt:lpstr>تابع </vt:lpstr>
      <vt:lpstr>2- العلاقات مع الموردين : </vt:lpstr>
      <vt:lpstr>اهداف العلاقات العامة مع الموردين : </vt:lpstr>
      <vt:lpstr>3- العلاقات مع وسائل الاعلام : </vt:lpstr>
      <vt:lpstr>عرض تقديمي في PowerPoint</vt:lpstr>
      <vt:lpstr> العلاقات العامة مع الجهات الحكومية :-</vt:lpstr>
      <vt:lpstr>عرض تقديمي في PowerPoint</vt:lpstr>
      <vt:lpstr>4- العلاقات العام مع المجتمع المحلي : </vt:lpstr>
      <vt:lpstr>عرض تقديمي في PowerPoint</vt:lpstr>
      <vt:lpstr>عرض تقديمي في PowerPoint</vt:lpstr>
      <vt:lpstr>عرض تقديمي في PowerPoint</vt:lpstr>
      <vt:lpstr>عرض تقديمي في PowerPoint</vt:lpstr>
      <vt:lpstr>عرض تقديمي في PowerPoint</vt:lpstr>
      <vt:lpstr>اما فيما يتعلق بأساليب الاتصال بالمجتمع المحلي </vt:lpstr>
      <vt:lpstr>ومن اهم صور دعم علاقة المنشأة بالمجتمع </vt:lpstr>
      <vt:lpstr>ويشير ( نورمان جيثر ) :-</vt:lpstr>
      <vt:lpstr>ويمكن تلخيص اهم المبررات التي يسوقها المؤيدون للمسئولية الاجتماعية كما يلي :- </vt:lpstr>
      <vt:lpstr>اهم المبررات التي يسوقها المعارضون للمسئولية الاجتماعية :- </vt:lpstr>
      <vt:lpstr>عرض تقديمي في PowerPoint</vt:lpstr>
      <vt:lpstr>       اسئلة عامة عن المحاضرة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العلاقات العامة مع الجماهير الخارجية</dc:title>
  <dc:creator>د. أسماء</dc:creator>
  <cp:lastModifiedBy>asma hassan omran</cp:lastModifiedBy>
  <cp:revision>20</cp:revision>
  <dcterms:created xsi:type="dcterms:W3CDTF">2013-02-21T21:30:47Z</dcterms:created>
  <dcterms:modified xsi:type="dcterms:W3CDTF">2015-01-19T23:22:40Z</dcterms:modified>
</cp:coreProperties>
</file>