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72"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p:scale>
          <a:sx n="76" d="100"/>
          <a:sy n="76" d="100"/>
        </p:scale>
        <p:origin x="-1206" y="-3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23" name="مستطيل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مستطيل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مستطيل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مستطيل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مستطيل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مستطيل مستدير الزوايا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مستطيل مستدير الزوايا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مستطيل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مستطيل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مستطيل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مستطيل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عنوان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ar-SA" smtClean="0"/>
              <a:t>انقر لتحرير نمط العنوان الرئيسي</a:t>
            </a:r>
            <a:endParaRPr kumimoji="0" lang="en-US"/>
          </a:p>
        </p:txBody>
      </p:sp>
      <p:sp>
        <p:nvSpPr>
          <p:cNvPr id="9" name="عنوان فرعي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28" name="عنصر نائب للتاريخ 27"/>
          <p:cNvSpPr>
            <a:spLocks noGrp="1"/>
          </p:cNvSpPr>
          <p:nvPr>
            <p:ph type="dt" sz="half" idx="10"/>
          </p:nvPr>
        </p:nvSpPr>
        <p:spPr>
          <a:xfrm>
            <a:off x="6705600" y="4206240"/>
            <a:ext cx="960120" cy="457200"/>
          </a:xfrm>
        </p:spPr>
        <p:txBody>
          <a:bodyPr/>
          <a:lstStyle/>
          <a:p>
            <a:fld id="{1B8ABB09-4A1D-463E-8065-109CC2B7EFAA}" type="datetimeFigureOut">
              <a:rPr lang="ar-SA" smtClean="0"/>
              <a:t>5/9/1436</a:t>
            </a:fld>
            <a:endParaRPr lang="ar-SA"/>
          </a:p>
        </p:txBody>
      </p:sp>
      <p:sp>
        <p:nvSpPr>
          <p:cNvPr id="17" name="عنصر نائب للتذييل 16"/>
          <p:cNvSpPr>
            <a:spLocks noGrp="1"/>
          </p:cNvSpPr>
          <p:nvPr>
            <p:ph type="ftr" sz="quarter" idx="11"/>
          </p:nvPr>
        </p:nvSpPr>
        <p:spPr>
          <a:xfrm>
            <a:off x="5410200" y="4205288"/>
            <a:ext cx="1295400" cy="457200"/>
          </a:xfrm>
        </p:spPr>
        <p:txBody>
          <a:bodyPr/>
          <a:lstStyle/>
          <a:p>
            <a:endParaRPr lang="ar-SA"/>
          </a:p>
        </p:txBody>
      </p:sp>
      <p:sp>
        <p:nvSpPr>
          <p:cNvPr id="29" name="عنصر نائب لرقم الشريحة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0B34F065-1154-456A-91E3-76DE8E75E17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1B8ABB09-4A1D-463E-8065-109CC2B7EFAA}" type="datetimeFigureOut">
              <a:rPr lang="ar-SA" smtClean="0"/>
              <a:t>5/9/1436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t>5/9/1436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fld id="{1B8ABB09-4A1D-463E-8065-109CC2B7EFAA}" type="datetimeFigureOut">
              <a:rPr lang="ar-SA" smtClean="0"/>
              <a:t>5/9/1436</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381000" y="1143000"/>
            <a:ext cx="8382000" cy="1069848"/>
          </a:xfrm>
        </p:spPr>
        <p:txBody>
          <a:bodyPr anchor="ctr"/>
          <a:lstStyle>
            <a:lvl1pPr>
              <a:defRPr sz="4000" b="0" i="0" cap="none" baseline="0"/>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6" name="عنصر نائب للتاريخ 25"/>
          <p:cNvSpPr>
            <a:spLocks noGrp="1"/>
          </p:cNvSpPr>
          <p:nvPr>
            <p:ph type="dt" sz="half" idx="10"/>
          </p:nvPr>
        </p:nvSpPr>
        <p:spPr/>
        <p:txBody>
          <a:bodyPr rtlCol="0"/>
          <a:lstStyle/>
          <a:p>
            <a:fld id="{1B8ABB09-4A1D-463E-8065-109CC2B7EFAA}" type="datetimeFigureOut">
              <a:rPr lang="ar-SA" smtClean="0"/>
              <a:t>5/9/1436</a:t>
            </a:fld>
            <a:endParaRPr lang="ar-SA"/>
          </a:p>
        </p:txBody>
      </p:sp>
      <p:sp>
        <p:nvSpPr>
          <p:cNvPr id="27" name="عنصر نائب لرقم الشريحة 26"/>
          <p:cNvSpPr>
            <a:spLocks noGrp="1"/>
          </p:cNvSpPr>
          <p:nvPr>
            <p:ph type="sldNum" sz="quarter" idx="11"/>
          </p:nvPr>
        </p:nvSpPr>
        <p:spPr/>
        <p:txBody>
          <a:bodyPr rtlCol="0"/>
          <a:lstStyle/>
          <a:p>
            <a:fld id="{0B34F065-1154-456A-91E3-76DE8E75E17B}" type="slidenum">
              <a:rPr lang="ar-SA" smtClean="0"/>
              <a:t>‹#›</a:t>
            </a:fld>
            <a:endParaRPr lang="ar-SA"/>
          </a:p>
        </p:txBody>
      </p:sp>
      <p:sp>
        <p:nvSpPr>
          <p:cNvPr id="28" name="عنصر نائب للتذييل 27"/>
          <p:cNvSpPr>
            <a:spLocks noGrp="1"/>
          </p:cNvSpPr>
          <p:nvPr>
            <p:ph type="ftr" sz="quarter" idx="12"/>
          </p:nvPr>
        </p:nvSpPr>
        <p:spPr/>
        <p:txBody>
          <a:bodyPr rtlCol="0"/>
          <a:lstStyle/>
          <a:p>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a:xfrm>
            <a:off x="6583680" y="612648"/>
            <a:ext cx="957264" cy="457200"/>
          </a:xfrm>
        </p:spPr>
        <p:txBody>
          <a:bodyPr/>
          <a:lstStyle/>
          <a:p>
            <a:fld id="{1B8ABB09-4A1D-463E-8065-109CC2B7EFAA}" type="datetimeFigureOut">
              <a:rPr lang="ar-SA" smtClean="0"/>
              <a:t>5/9/1436</a:t>
            </a:fld>
            <a:endParaRPr lang="ar-SA"/>
          </a:p>
        </p:txBody>
      </p:sp>
      <p:sp>
        <p:nvSpPr>
          <p:cNvPr id="4" name="عنصر نائب للتذييل 3"/>
          <p:cNvSpPr>
            <a:spLocks noGrp="1"/>
          </p:cNvSpPr>
          <p:nvPr>
            <p:ph type="ftr" sz="quarter" idx="11"/>
          </p:nvPr>
        </p:nvSpPr>
        <p:spPr>
          <a:xfrm>
            <a:off x="5257800" y="612648"/>
            <a:ext cx="1325880" cy="457200"/>
          </a:xfrm>
        </p:spPr>
        <p:txBody>
          <a:bodyPr/>
          <a:lstStyle/>
          <a:p>
            <a:endParaRPr lang="ar-SA"/>
          </a:p>
        </p:txBody>
      </p:sp>
      <p:sp>
        <p:nvSpPr>
          <p:cNvPr id="5" name="عنصر نائب لرقم الشريحة 4"/>
          <p:cNvSpPr>
            <a:spLocks noGrp="1"/>
          </p:cNvSpPr>
          <p:nvPr>
            <p:ph type="sldNum" sz="quarter" idx="12"/>
          </p:nvPr>
        </p:nvSpPr>
        <p:spPr>
          <a:xfrm>
            <a:off x="8174736" y="2272"/>
            <a:ext cx="762000" cy="365760"/>
          </a:xfrm>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5/9/1436</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5353496" y="1101970"/>
            <a:ext cx="3383280" cy="877824"/>
          </a:xfrm>
        </p:spPr>
        <p:txBody>
          <a:bodyPr anchor="b"/>
          <a:lstStyle>
            <a:lvl1pPr algn="l">
              <a:buNone/>
              <a:defRPr sz="1800" b="1"/>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fld id="{1B8ABB09-4A1D-463E-8065-109CC2B7EFAA}" type="datetimeFigureOut">
              <a:rPr lang="ar-SA" smtClean="0"/>
              <a:t>5/9/1436</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ar-SA" smtClean="0"/>
              <a:t>انقر لتحرير نمط العنوان الرئيسي</a:t>
            </a:r>
            <a:endParaRPr kumimoji="0" lang="en-US"/>
          </a:p>
        </p:txBody>
      </p:sp>
      <p:sp>
        <p:nvSpPr>
          <p:cNvPr id="3" name="عنصر نائب للصورة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ar-SA" smtClean="0"/>
              <a:t>انقر فوق الأيقونة لإضافة صورة</a:t>
            </a:r>
            <a:endParaRPr kumimoji="0" lang="en-US" dirty="0"/>
          </a:p>
        </p:txBody>
      </p:sp>
      <p:sp>
        <p:nvSpPr>
          <p:cNvPr id="4" name="عنصر نائب للنص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5/9/1436</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1B8ABB09-4A1D-463E-8065-109CC2B7EFAA}" type="datetimeFigureOut">
              <a:rPr lang="ar-SA" smtClean="0"/>
              <a:t>5/9/1436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781800" y="1143000"/>
            <a:ext cx="1905000" cy="5486400"/>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1143000"/>
            <a:ext cx="6248400" cy="5486400"/>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1B8ABB09-4A1D-463E-8065-109CC2B7EFAA}" type="datetimeFigureOut">
              <a:rPr lang="ar-SA" smtClean="0"/>
              <a:t>5/9/1436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مستطيل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مستطيل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مستطيل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مستطيل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مستطيل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مستطيل مستدير الزوايا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مستطيل مستدير الزوايا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مستطيل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مستطيل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مستطيل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مستطيل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مستطيل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مستطيل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عنصر نائب للعنوان 21"/>
          <p:cNvSpPr>
            <a:spLocks noGrp="1"/>
          </p:cNvSpPr>
          <p:nvPr>
            <p:ph type="title"/>
          </p:nvPr>
        </p:nvSpPr>
        <p:spPr>
          <a:xfrm>
            <a:off x="457200" y="1143000"/>
            <a:ext cx="8229600" cy="1066800"/>
          </a:xfrm>
          <a:prstGeom prst="rect">
            <a:avLst/>
          </a:prstGeom>
        </p:spPr>
        <p:txBody>
          <a:bodyPr vert="horz" anchor="ctr">
            <a:normAutofit/>
          </a:bodyPr>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4" name="عنصر نائب للتاريخ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1B8ABB09-4A1D-463E-8065-109CC2B7EFAA}" type="datetimeFigureOut">
              <a:rPr lang="ar-SA" smtClean="0"/>
              <a:t>5/9/1436</a:t>
            </a:fld>
            <a:endParaRPr lang="ar-SA"/>
          </a:p>
        </p:txBody>
      </p:sp>
      <p:sp>
        <p:nvSpPr>
          <p:cNvPr id="3" name="عنصر نائب للتذييل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ar-SA"/>
          </a:p>
        </p:txBody>
      </p:sp>
      <p:sp>
        <p:nvSpPr>
          <p:cNvPr id="23" name="عنصر نائب لرقم الشريحة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539552" y="980728"/>
            <a:ext cx="8458200" cy="1470025"/>
          </a:xfrm>
        </p:spPr>
        <p:txBody>
          <a:bodyPr/>
          <a:lstStyle/>
          <a:p>
            <a:pPr algn="r" rtl="1"/>
            <a:r>
              <a:rPr lang="ar-SA" dirty="0" smtClean="0">
                <a:solidFill>
                  <a:srgbClr val="FF0000"/>
                </a:solidFill>
                <a:cs typeface="+mn-cs"/>
              </a:rPr>
              <a:t>المحاضرة السادسة من مقرر العلاقات العامة </a:t>
            </a:r>
            <a:endParaRPr lang="en-US" dirty="0">
              <a:solidFill>
                <a:srgbClr val="FF0000"/>
              </a:solidFill>
              <a:cs typeface="+mn-cs"/>
            </a:endParaRPr>
          </a:p>
        </p:txBody>
      </p:sp>
      <p:sp>
        <p:nvSpPr>
          <p:cNvPr id="3" name="عنوان فرعي 2"/>
          <p:cNvSpPr>
            <a:spLocks noGrp="1"/>
          </p:cNvSpPr>
          <p:nvPr>
            <p:ph type="subTitle" idx="1"/>
          </p:nvPr>
        </p:nvSpPr>
        <p:spPr/>
        <p:txBody>
          <a:bodyPr/>
          <a:lstStyle/>
          <a:p>
            <a:pPr algn="ctr" rtl="1"/>
            <a:r>
              <a:rPr lang="ar-SA" sz="3200" b="1" dirty="0" smtClean="0">
                <a:solidFill>
                  <a:srgbClr val="FF0000"/>
                </a:solidFill>
              </a:rPr>
              <a:t>وسائل الاتصال في العلاقات العامة </a:t>
            </a:r>
          </a:p>
          <a:p>
            <a:pPr algn="ctr" rtl="1"/>
            <a:r>
              <a:rPr lang="ar-SA" sz="4000" b="1" dirty="0" smtClean="0">
                <a:solidFill>
                  <a:schemeClr val="tx2"/>
                </a:solidFill>
              </a:rPr>
              <a:t>د\ اسماء عمران </a:t>
            </a:r>
            <a:endParaRPr lang="en-US" sz="4000" b="1" dirty="0">
              <a:solidFill>
                <a:schemeClr val="tx2"/>
              </a:solidFill>
            </a:endParaRPr>
          </a:p>
        </p:txBody>
      </p:sp>
      <p:sp>
        <p:nvSpPr>
          <p:cNvPr id="4" name="موجة مزدوجة 3"/>
          <p:cNvSpPr/>
          <p:nvPr/>
        </p:nvSpPr>
        <p:spPr>
          <a:xfrm>
            <a:off x="251520" y="404664"/>
            <a:ext cx="8784976" cy="2376264"/>
          </a:xfrm>
          <a:prstGeom prst="doubleWav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4400" dirty="0" smtClean="0">
                <a:solidFill>
                  <a:srgbClr val="FF0000"/>
                </a:solidFill>
              </a:rPr>
              <a:t>المحاضرة السادسة من مقرر العلاقات العامة </a:t>
            </a:r>
            <a:endParaRPr lang="en-US" sz="4400" dirty="0">
              <a:solidFill>
                <a:srgbClr val="FF0000"/>
              </a:solidFill>
            </a:endParaRPr>
          </a:p>
        </p:txBody>
      </p:sp>
    </p:spTree>
    <p:extLst>
      <p:ext uri="{BB962C8B-B14F-4D97-AF65-F5344CB8AC3E}">
        <p14:creationId xmlns:p14="http://schemas.microsoft.com/office/powerpoint/2010/main" val="2996514182"/>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rtl="1"/>
            <a:r>
              <a:rPr lang="ar-SA" b="1" dirty="0" smtClean="0">
                <a:solidFill>
                  <a:srgbClr val="FF0000"/>
                </a:solidFill>
                <a:cs typeface="+mn-cs"/>
              </a:rPr>
              <a:t>اهداف المحاضرة </a:t>
            </a:r>
            <a:r>
              <a:rPr lang="ar-SA" b="1" dirty="0" smtClean="0"/>
              <a:t>:- </a:t>
            </a:r>
            <a:endParaRPr lang="en-US" b="1" dirty="0"/>
          </a:p>
        </p:txBody>
      </p:sp>
      <p:sp>
        <p:nvSpPr>
          <p:cNvPr id="3" name="عنصر نائب للمحتوى 2"/>
          <p:cNvSpPr>
            <a:spLocks noGrp="1"/>
          </p:cNvSpPr>
          <p:nvPr>
            <p:ph idx="1"/>
          </p:nvPr>
        </p:nvSpPr>
        <p:spPr/>
        <p:txBody>
          <a:bodyPr>
            <a:normAutofit/>
          </a:bodyPr>
          <a:lstStyle/>
          <a:p>
            <a:pPr algn="r" rtl="1"/>
            <a:endParaRPr lang="ar-SA" dirty="0" smtClean="0"/>
          </a:p>
          <a:p>
            <a:pPr algn="r" rtl="1"/>
            <a:r>
              <a:rPr lang="ar-SA" b="1" dirty="0">
                <a:solidFill>
                  <a:schemeClr val="accent2"/>
                </a:solidFill>
              </a:rPr>
              <a:t> </a:t>
            </a:r>
            <a:r>
              <a:rPr lang="ar-SA" b="1" dirty="0" smtClean="0">
                <a:solidFill>
                  <a:schemeClr val="accent2"/>
                </a:solidFill>
              </a:rPr>
              <a:t>1- </a:t>
            </a:r>
            <a:r>
              <a:rPr lang="ar-SA" b="1" dirty="0" smtClean="0">
                <a:solidFill>
                  <a:srgbClr val="FF0000"/>
                </a:solidFill>
              </a:rPr>
              <a:t>تمهيد او مقدمة </a:t>
            </a:r>
          </a:p>
          <a:p>
            <a:pPr algn="r" rtl="1"/>
            <a:r>
              <a:rPr lang="ar-SA" b="1" dirty="0">
                <a:solidFill>
                  <a:schemeClr val="accent2"/>
                </a:solidFill>
              </a:rPr>
              <a:t> </a:t>
            </a:r>
            <a:r>
              <a:rPr lang="ar-SA" b="1" dirty="0" smtClean="0">
                <a:solidFill>
                  <a:schemeClr val="accent2"/>
                </a:solidFill>
              </a:rPr>
              <a:t>2- استعراض أهم وسائل العلاقات العامة :- </a:t>
            </a:r>
          </a:p>
          <a:p>
            <a:pPr algn="r" rtl="1"/>
            <a:r>
              <a:rPr lang="ar-SA" b="1" dirty="0" smtClean="0">
                <a:solidFill>
                  <a:srgbClr val="FF0000"/>
                </a:solidFill>
              </a:rPr>
              <a:t>اولاً :- الصحف . </a:t>
            </a:r>
          </a:p>
          <a:p>
            <a:pPr algn="r" rtl="1"/>
            <a:r>
              <a:rPr lang="ar-SA" b="1" dirty="0" smtClean="0">
                <a:solidFill>
                  <a:srgbClr val="FF0000"/>
                </a:solidFill>
              </a:rPr>
              <a:t>ثانياً : - الراديو . </a:t>
            </a:r>
          </a:p>
          <a:p>
            <a:pPr algn="r" rtl="1"/>
            <a:r>
              <a:rPr lang="ar-SA" b="1" dirty="0" smtClean="0">
                <a:solidFill>
                  <a:srgbClr val="FF0000"/>
                </a:solidFill>
              </a:rPr>
              <a:t>ثالثاً:- التلفزيون . </a:t>
            </a:r>
          </a:p>
          <a:p>
            <a:pPr algn="r" rtl="1"/>
            <a:r>
              <a:rPr lang="ar-SA" b="1" dirty="0" smtClean="0">
                <a:solidFill>
                  <a:srgbClr val="FF0000"/>
                </a:solidFill>
              </a:rPr>
              <a:t>رابعاً:- المعارض . </a:t>
            </a:r>
          </a:p>
          <a:p>
            <a:pPr algn="r" rtl="1"/>
            <a:r>
              <a:rPr lang="ar-SA" b="1" dirty="0" smtClean="0">
                <a:solidFill>
                  <a:srgbClr val="FF0000"/>
                </a:solidFill>
              </a:rPr>
              <a:t>خامساً :- لوحة الاعلانات الداخلية . </a:t>
            </a:r>
          </a:p>
        </p:txBody>
      </p:sp>
      <p:sp>
        <p:nvSpPr>
          <p:cNvPr id="4" name="موجة 3"/>
          <p:cNvSpPr/>
          <p:nvPr/>
        </p:nvSpPr>
        <p:spPr>
          <a:xfrm>
            <a:off x="827584" y="908720"/>
            <a:ext cx="7776864" cy="1723886"/>
          </a:xfrm>
          <a:prstGeom prst="wav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4000" dirty="0" smtClean="0"/>
              <a:t>أهداف المحاضرة </a:t>
            </a:r>
            <a:r>
              <a:rPr lang="ar-SA" dirty="0" smtClean="0"/>
              <a:t>:</a:t>
            </a:r>
            <a:endParaRPr lang="en-US" dirty="0"/>
          </a:p>
        </p:txBody>
      </p:sp>
    </p:spTree>
    <p:extLst>
      <p:ext uri="{BB962C8B-B14F-4D97-AF65-F5344CB8AC3E}">
        <p14:creationId xmlns:p14="http://schemas.microsoft.com/office/powerpoint/2010/main" val="133483613"/>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rtl="1"/>
            <a:r>
              <a:rPr lang="ar-SA" b="1" dirty="0" smtClean="0">
                <a:solidFill>
                  <a:srgbClr val="FF0000"/>
                </a:solidFill>
                <a:cs typeface="+mn-cs"/>
              </a:rPr>
              <a:t>تمهيد :-</a:t>
            </a:r>
            <a:endParaRPr lang="en-US" b="1" dirty="0">
              <a:solidFill>
                <a:srgbClr val="FF0000"/>
              </a:solidFill>
              <a:cs typeface="+mn-cs"/>
            </a:endParaRPr>
          </a:p>
        </p:txBody>
      </p:sp>
      <p:sp>
        <p:nvSpPr>
          <p:cNvPr id="3" name="عنصر نائب للمحتوى 2"/>
          <p:cNvSpPr>
            <a:spLocks noGrp="1"/>
          </p:cNvSpPr>
          <p:nvPr>
            <p:ph idx="1"/>
          </p:nvPr>
        </p:nvSpPr>
        <p:spPr/>
        <p:txBody>
          <a:bodyPr/>
          <a:lstStyle/>
          <a:p>
            <a:pPr algn="r" rtl="1"/>
            <a:r>
              <a:rPr lang="ar-SA" b="1" dirty="0" smtClean="0"/>
              <a:t>تكلمنا سابقاً عن خطة اعداد برنامج للعلاقات العامة وكانت الخطوة الرابعة من خطوات اعداد خطة هذا البرنامج هي تحديد وسائل الاتصال المناسبة </a:t>
            </a:r>
            <a:r>
              <a:rPr lang="en-US" b="1" dirty="0" smtClean="0"/>
              <a:t> </a:t>
            </a:r>
            <a:r>
              <a:rPr lang="ar-SA" b="1" u="sng" dirty="0" smtClean="0">
                <a:solidFill>
                  <a:srgbClr val="FF0000"/>
                </a:solidFill>
              </a:rPr>
              <a:t>ويتضح ذلك من خلال ما يلي </a:t>
            </a:r>
            <a:r>
              <a:rPr lang="ar-SA" b="1" dirty="0" smtClean="0"/>
              <a:t>:- </a:t>
            </a:r>
            <a:endParaRPr lang="en-US" b="1" dirty="0"/>
          </a:p>
        </p:txBody>
      </p:sp>
    </p:spTree>
    <p:extLst>
      <p:ext uri="{BB962C8B-B14F-4D97-AF65-F5344CB8AC3E}">
        <p14:creationId xmlns:p14="http://schemas.microsoft.com/office/powerpoint/2010/main" val="156232490"/>
      </p:ext>
    </p:extLst>
  </p:cSld>
  <p:clrMapOvr>
    <a:masterClrMapping/>
  </p:clrMapOvr>
  <mc:AlternateContent xmlns:mc="http://schemas.openxmlformats.org/markup-compatibility/2006" xmlns:p14="http://schemas.microsoft.com/office/powerpoint/2010/main">
    <mc:Choice Requires="p14">
      <p:transition spd="slow" p14:dur="1100">
        <p14:switch dir="l"/>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fontScale="92500" lnSpcReduction="10000"/>
          </a:bodyPr>
          <a:lstStyle/>
          <a:p>
            <a:pPr algn="r" rtl="1"/>
            <a:r>
              <a:rPr lang="ar-EG" b="1" dirty="0"/>
              <a:t>ان اعداد خطة برنامج للعلاقات العامة يحتاج الي خبرة واسعة ومهارة في التحليل </a:t>
            </a:r>
            <a:r>
              <a:rPr lang="ar-EG" b="1" dirty="0" smtClean="0"/>
              <a:t>بالإضافة </a:t>
            </a:r>
            <a:r>
              <a:rPr lang="ar-EG" b="1" dirty="0"/>
              <a:t>الي الالمام </a:t>
            </a:r>
            <a:r>
              <a:rPr lang="ar-EG" b="1" dirty="0" smtClean="0"/>
              <a:t>بأهداف </a:t>
            </a:r>
            <a:r>
              <a:rPr lang="ar-EG" b="1" dirty="0"/>
              <a:t>المنشأة وفئات جماهيرها ، حيث </a:t>
            </a:r>
            <a:r>
              <a:rPr lang="ar-EG" b="1" u="sng" dirty="0">
                <a:solidFill>
                  <a:srgbClr val="FF0000"/>
                </a:solidFill>
              </a:rPr>
              <a:t>تتضمن الخطوات التالية : </a:t>
            </a:r>
          </a:p>
          <a:p>
            <a:pPr algn="r" rtl="1"/>
            <a:r>
              <a:rPr lang="ar-EG" b="1" dirty="0"/>
              <a:t>1- </a:t>
            </a:r>
            <a:r>
              <a:rPr lang="ar-EG" b="1" u="sng" dirty="0"/>
              <a:t>تقييم الوضع الحالي :   </a:t>
            </a:r>
          </a:p>
          <a:p>
            <a:pPr algn="r" rtl="1">
              <a:buNone/>
            </a:pPr>
            <a:r>
              <a:rPr lang="ar-EG" b="1" dirty="0"/>
              <a:t>من الضروري ان نبدأ بانطباعات الجماهير عن المنشأة وسياستها واهدافها ومنتجاتها ، وحتي نتمكن من تحديد هذه الانطباعات لا بد من دراسة اتجاهات الجماهير او </a:t>
            </a:r>
            <a:r>
              <a:rPr lang="ar-EG" b="1" dirty="0" smtClean="0"/>
              <a:t>آرائها </a:t>
            </a:r>
            <a:r>
              <a:rPr lang="ar-EG" b="1" dirty="0"/>
              <a:t>عن طريق الملاحظة او البحث المكتبي او استطلاعات الراي والبحث المكتبي نعني به دراسة المعلومات والاحصائيات المتوفرة والمسجلة ، واما </a:t>
            </a:r>
            <a:r>
              <a:rPr lang="ar-EG" b="1" dirty="0" smtClean="0"/>
              <a:t>استطلاعات </a:t>
            </a:r>
            <a:r>
              <a:rPr lang="ar-EG" b="1" dirty="0"/>
              <a:t>الراي تتم عن طريق قيام الباحث بتوجيه اسئلة محددة الي عينه تمثل الجمهور المستهدف ومن خلال تبويب </a:t>
            </a:r>
            <a:r>
              <a:rPr lang="ar-EG" b="1" dirty="0" smtClean="0"/>
              <a:t>الإجابة </a:t>
            </a:r>
            <a:r>
              <a:rPr lang="ar-EG" b="1" dirty="0"/>
              <a:t>وتحليلها يمكننا تقييم الوضع الحالي . </a:t>
            </a:r>
          </a:p>
          <a:p>
            <a:endParaRPr lang="en-US" dirty="0"/>
          </a:p>
        </p:txBody>
      </p:sp>
    </p:spTree>
    <p:extLst>
      <p:ext uri="{BB962C8B-B14F-4D97-AF65-F5344CB8AC3E}">
        <p14:creationId xmlns:p14="http://schemas.microsoft.com/office/powerpoint/2010/main" val="2963602326"/>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95536" y="1124744"/>
            <a:ext cx="8229600" cy="1066800"/>
          </a:xfrm>
        </p:spPr>
        <p:txBody>
          <a:bodyPr/>
          <a:lstStyle/>
          <a:p>
            <a:pPr algn="r" rtl="1"/>
            <a:r>
              <a:rPr lang="ar-EG" b="1" dirty="0">
                <a:solidFill>
                  <a:srgbClr val="FF0000"/>
                </a:solidFill>
                <a:cs typeface="+mn-cs"/>
              </a:rPr>
              <a:t>2- تحديد اهداف اعداد البرنامج </a:t>
            </a:r>
            <a:r>
              <a:rPr lang="ar-EG" b="1" dirty="0">
                <a:solidFill>
                  <a:srgbClr val="FF0000"/>
                </a:solidFill>
              </a:rPr>
              <a:t>:</a:t>
            </a:r>
            <a:endParaRPr lang="en-US" dirty="0">
              <a:solidFill>
                <a:srgbClr val="FF0000"/>
              </a:solidFill>
            </a:endParaRPr>
          </a:p>
        </p:txBody>
      </p:sp>
      <p:sp>
        <p:nvSpPr>
          <p:cNvPr id="3" name="عنصر نائب للمحتوى 2"/>
          <p:cNvSpPr>
            <a:spLocks noGrp="1"/>
          </p:cNvSpPr>
          <p:nvPr>
            <p:ph idx="1"/>
          </p:nvPr>
        </p:nvSpPr>
        <p:spPr/>
        <p:txBody>
          <a:bodyPr>
            <a:normAutofit fontScale="92500"/>
          </a:bodyPr>
          <a:lstStyle/>
          <a:p>
            <a:pPr algn="r" rtl="1"/>
            <a:r>
              <a:rPr lang="ar-EG" b="1" dirty="0"/>
              <a:t>علي رجل العلاقات العامة ان يحدد اهداف الحملة الاعلامية والتي بناء عليها يقوم بتحديد النشاطات والاعمال المفترض القيام بها لتحقيق هذه الاهداف ومن الضروري ان يتم ترتيب هذه الاهداف وفق اهميتها النسبية </a:t>
            </a:r>
            <a:r>
              <a:rPr lang="ar-SA" b="1" dirty="0" smtClean="0"/>
              <a:t> </a:t>
            </a:r>
            <a:r>
              <a:rPr lang="ar-EG" b="1" dirty="0" smtClean="0"/>
              <a:t> </a:t>
            </a:r>
            <a:endParaRPr lang="ar-EG" b="1" dirty="0"/>
          </a:p>
          <a:p>
            <a:pPr algn="r" rtl="1"/>
            <a:r>
              <a:rPr lang="ar-EG" b="1" dirty="0">
                <a:solidFill>
                  <a:srgbClr val="FF0000"/>
                </a:solidFill>
              </a:rPr>
              <a:t>وحتي نعطي صورة واضحة عن المقصود </a:t>
            </a:r>
            <a:r>
              <a:rPr lang="ar-EG" b="1" dirty="0" smtClean="0">
                <a:solidFill>
                  <a:srgbClr val="FF0000"/>
                </a:solidFill>
              </a:rPr>
              <a:t>بأهداف </a:t>
            </a:r>
            <a:r>
              <a:rPr lang="ar-EG" b="1" dirty="0">
                <a:solidFill>
                  <a:srgbClr val="FF0000"/>
                </a:solidFill>
              </a:rPr>
              <a:t>العلاقات العامة </a:t>
            </a:r>
            <a:r>
              <a:rPr lang="ar-EG" b="1" dirty="0"/>
              <a:t>: </a:t>
            </a:r>
          </a:p>
          <a:p>
            <a:pPr algn="r" rtl="1"/>
            <a:r>
              <a:rPr lang="ar-EG" b="1" dirty="0"/>
              <a:t>- تغيير الصورة الذهنية لدي الجمهور عن الشركة .</a:t>
            </a:r>
          </a:p>
          <a:p>
            <a:pPr algn="r" rtl="1"/>
            <a:r>
              <a:rPr lang="ar-EG" b="1" dirty="0"/>
              <a:t>- تقديم الشركة الي اسواق تصدير جديدة . </a:t>
            </a:r>
          </a:p>
          <a:p>
            <a:pPr algn="r" rtl="1"/>
            <a:r>
              <a:rPr lang="ar-EG" b="1" dirty="0"/>
              <a:t>- عدم الاسراف في استخدام الطاقة . </a:t>
            </a:r>
          </a:p>
          <a:p>
            <a:pPr algn="r" rtl="1"/>
            <a:r>
              <a:rPr lang="ar-EG" b="1" dirty="0"/>
              <a:t>- التقليل من معدلات الحوادث داخل الشركة . </a:t>
            </a:r>
          </a:p>
          <a:p>
            <a:pPr algn="r" rtl="1"/>
            <a:r>
              <a:rPr lang="ar-EG" b="1" dirty="0"/>
              <a:t>- المشاركة مع جهات اخري في زيادة الوعي التاميني  لدي الجمهور </a:t>
            </a:r>
            <a:r>
              <a:rPr lang="ar-EG" dirty="0"/>
              <a:t>. </a:t>
            </a:r>
          </a:p>
          <a:p>
            <a:endParaRPr lang="en-US" dirty="0"/>
          </a:p>
        </p:txBody>
      </p:sp>
    </p:spTree>
    <p:extLst>
      <p:ext uri="{BB962C8B-B14F-4D97-AF65-F5344CB8AC3E}">
        <p14:creationId xmlns:p14="http://schemas.microsoft.com/office/powerpoint/2010/main" val="2075701929"/>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r" rtl="1"/>
            <a:r>
              <a:rPr lang="ar-EG" b="1" dirty="0">
                <a:solidFill>
                  <a:srgbClr val="FF0000"/>
                </a:solidFill>
                <a:cs typeface="+mn-cs"/>
              </a:rPr>
              <a:t>وهذا ينبغي مراعاة توفر الاعتبارات التالية في الاهداف </a:t>
            </a:r>
            <a:r>
              <a:rPr lang="ar-SA" dirty="0" smtClean="0">
                <a:cs typeface="+mn-cs"/>
              </a:rPr>
              <a:t> </a:t>
            </a:r>
            <a:r>
              <a:rPr lang="ar-EG" dirty="0" smtClean="0">
                <a:cs typeface="+mn-cs"/>
              </a:rPr>
              <a:t> </a:t>
            </a:r>
            <a:endParaRPr lang="en-US" dirty="0">
              <a:cs typeface="+mn-cs"/>
            </a:endParaRPr>
          </a:p>
        </p:txBody>
      </p:sp>
      <p:sp>
        <p:nvSpPr>
          <p:cNvPr id="3" name="عنصر نائب للمحتوى 2"/>
          <p:cNvSpPr>
            <a:spLocks noGrp="1"/>
          </p:cNvSpPr>
          <p:nvPr>
            <p:ph idx="1"/>
          </p:nvPr>
        </p:nvSpPr>
        <p:spPr/>
        <p:txBody>
          <a:bodyPr>
            <a:normAutofit/>
          </a:bodyPr>
          <a:lstStyle/>
          <a:p>
            <a:pPr algn="r" rtl="1"/>
            <a:r>
              <a:rPr lang="ar-EG" b="1" dirty="0"/>
              <a:t>* ان يكون الهدف واقعي اي ضمن الظروف والامكانيات المتاحة حيث </a:t>
            </a:r>
            <a:r>
              <a:rPr lang="ar-EG" b="1" dirty="0" smtClean="0"/>
              <a:t>بالإمكان </a:t>
            </a:r>
            <a:r>
              <a:rPr lang="ar-EG" b="1" dirty="0"/>
              <a:t>تحقيق الاهداف الموضوعة . </a:t>
            </a:r>
          </a:p>
          <a:p>
            <a:pPr algn="r" rtl="1"/>
            <a:r>
              <a:rPr lang="ar-EG" b="1" dirty="0"/>
              <a:t>* ان يكون الهدف واضح ومحدد من حيث المكان وتاريخ الانجاز المتوقع . </a:t>
            </a:r>
          </a:p>
          <a:p>
            <a:pPr algn="r" rtl="1"/>
            <a:r>
              <a:rPr lang="ar-EG" b="1" dirty="0"/>
              <a:t>* ان يكون الهدف قابل للقياس وذلك حتي نتمكن من استخدامه كمعيار لمقارنته </a:t>
            </a:r>
            <a:r>
              <a:rPr lang="ar-EG" b="1" dirty="0" smtClean="0"/>
              <a:t>بالإنجاز </a:t>
            </a:r>
            <a:r>
              <a:rPr lang="ar-EG" b="1" dirty="0"/>
              <a:t>المتحقق في نهاية الفترة . </a:t>
            </a:r>
          </a:p>
          <a:p>
            <a:pPr algn="r" rtl="1"/>
            <a:r>
              <a:rPr lang="ar-EG" b="1" dirty="0"/>
              <a:t>* </a:t>
            </a:r>
            <a:r>
              <a:rPr lang="ar-EG" b="1" dirty="0" smtClean="0"/>
              <a:t>المرونة </a:t>
            </a:r>
            <a:r>
              <a:rPr lang="ar-EG" b="1" dirty="0"/>
              <a:t>في تحديد الاهداف وضرورة مراجعة هذه الاهداف كل فترة محددة . </a:t>
            </a:r>
          </a:p>
          <a:p>
            <a:endParaRPr lang="en-US" dirty="0"/>
          </a:p>
        </p:txBody>
      </p:sp>
    </p:spTree>
    <p:extLst>
      <p:ext uri="{BB962C8B-B14F-4D97-AF65-F5344CB8AC3E}">
        <p14:creationId xmlns:p14="http://schemas.microsoft.com/office/powerpoint/2010/main" val="1108503338"/>
      </p:ext>
    </p:extLst>
  </p:cSld>
  <p:clrMapOvr>
    <a:masterClrMapping/>
  </p:clrMapOvr>
  <mc:AlternateContent xmlns:mc="http://schemas.openxmlformats.org/markup-compatibility/2006" xmlns:p14="http://schemas.microsoft.com/office/powerpoint/2010/main">
    <mc:Choice Requires="p14">
      <p:transition spd="slow" p14:dur="1100">
        <p14:switch dir="l"/>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rtl="1"/>
            <a:r>
              <a:rPr lang="ar-EG" b="1" dirty="0">
                <a:solidFill>
                  <a:srgbClr val="FF0000"/>
                </a:solidFill>
                <a:cs typeface="+mn-cs"/>
              </a:rPr>
              <a:t>3- تحديد الجماهير المستهدفة </a:t>
            </a:r>
            <a:r>
              <a:rPr lang="ar-EG" b="1" dirty="0">
                <a:solidFill>
                  <a:srgbClr val="FF0000"/>
                </a:solidFill>
              </a:rPr>
              <a:t>: </a:t>
            </a:r>
            <a:endParaRPr lang="en-US" dirty="0">
              <a:solidFill>
                <a:srgbClr val="FF0000"/>
              </a:solidFill>
            </a:endParaRPr>
          </a:p>
        </p:txBody>
      </p:sp>
      <p:sp>
        <p:nvSpPr>
          <p:cNvPr id="3" name="عنصر نائب للمحتوى 2"/>
          <p:cNvSpPr>
            <a:spLocks noGrp="1"/>
          </p:cNvSpPr>
          <p:nvPr>
            <p:ph idx="1"/>
          </p:nvPr>
        </p:nvSpPr>
        <p:spPr/>
        <p:txBody>
          <a:bodyPr/>
          <a:lstStyle/>
          <a:p>
            <a:pPr algn="r" rtl="1"/>
            <a:r>
              <a:rPr lang="ar-EG" b="1" dirty="0"/>
              <a:t>من هي تلك الجماهير ؟ انها  تتفاوت بالنسبة لكل موضوع ويختلف عددها من موضوع الي اخر ، فان اتسع نطاق الاهداف زاد عددها وان ضاق النطاق قل عددها ( تقلص عددها ) . </a:t>
            </a:r>
          </a:p>
          <a:p>
            <a:pPr algn="r" rtl="1"/>
            <a:r>
              <a:rPr lang="ar-EG" b="1" dirty="0"/>
              <a:t>وكما نعلم فان هناك الكثير من الجماهير التي قد تتعارض مصالحها ، كمصالح جمهور المساهمين وجمهور الموظفين وجمهور العملاء وبالتالي دائما ينبغي مراعاة الامور التالية عند تحديد الجمهور وطبيعته : </a:t>
            </a:r>
          </a:p>
          <a:p>
            <a:endParaRPr lang="en-US" dirty="0"/>
          </a:p>
        </p:txBody>
      </p:sp>
    </p:spTree>
    <p:extLst>
      <p:ext uri="{BB962C8B-B14F-4D97-AF65-F5344CB8AC3E}">
        <p14:creationId xmlns:p14="http://schemas.microsoft.com/office/powerpoint/2010/main" val="1135434090"/>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a:bodyPr>
          <a:lstStyle/>
          <a:p>
            <a:pPr algn="r" rtl="1"/>
            <a:r>
              <a:rPr lang="ar-EG" dirty="0"/>
              <a:t>1</a:t>
            </a:r>
            <a:r>
              <a:rPr lang="ar-EG" b="1" dirty="0"/>
              <a:t>- لما كان من </a:t>
            </a:r>
            <a:r>
              <a:rPr lang="ar-EG" b="1" dirty="0" smtClean="0"/>
              <a:t>المألوف </a:t>
            </a:r>
            <a:r>
              <a:rPr lang="ar-EG" b="1" dirty="0"/>
              <a:t>ان تتضارب مصالح الجماهير ، فمن الطبيعي ان تسعي الادارة الي اجراء التوازن بين هذه المصالح . </a:t>
            </a:r>
          </a:p>
          <a:p>
            <a:pPr algn="r" rtl="1"/>
            <a:r>
              <a:rPr lang="ar-EG" b="1" dirty="0"/>
              <a:t>2- ان قوام هذه الجماهير بشراً ويجري علي اعضائها ما يجري علي البشر عموماً من حيث اختلاف الافكار والانفعالات والعواطف . </a:t>
            </a:r>
          </a:p>
          <a:p>
            <a:pPr algn="r" rtl="1"/>
            <a:r>
              <a:rPr lang="ar-EG" b="1" dirty="0"/>
              <a:t>3- ينبغي الاخذ بعين الاعتبار الاتجاهات </a:t>
            </a:r>
            <a:r>
              <a:rPr lang="ar-EG" b="1" dirty="0" smtClean="0"/>
              <a:t>الاقتصادية </a:t>
            </a:r>
            <a:r>
              <a:rPr lang="ar-EG" b="1" dirty="0"/>
              <a:t>والاجتماعية السائدة بين الراي العام مما يؤثر علي القرارات الحكومية واساليب الحياه </a:t>
            </a:r>
            <a:r>
              <a:rPr lang="ar-EG" b="1" dirty="0" smtClean="0"/>
              <a:t>المألوفة </a:t>
            </a:r>
            <a:r>
              <a:rPr lang="ar-EG" b="1" dirty="0"/>
              <a:t>والمعتقدات . </a:t>
            </a:r>
          </a:p>
          <a:p>
            <a:endParaRPr lang="en-US" dirty="0"/>
          </a:p>
        </p:txBody>
      </p:sp>
    </p:spTree>
    <p:extLst>
      <p:ext uri="{BB962C8B-B14F-4D97-AF65-F5344CB8AC3E}">
        <p14:creationId xmlns:p14="http://schemas.microsoft.com/office/powerpoint/2010/main" val="275859752"/>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a:bodyPr>
          <a:lstStyle/>
          <a:p>
            <a:pPr algn="r" rtl="1"/>
            <a:r>
              <a:rPr lang="ar-EG" b="1" dirty="0"/>
              <a:t>ويتعين علي رجل العلاقات العامة في هذه الخطوة ان يحدد لمن  من الجماهير سوف يوجه برنامج العلاقات العامة ، كما انه يجب معرفة الي اي من فئات الجمهور سوف نقوم برسائلنا الاعلامية . </a:t>
            </a:r>
          </a:p>
          <a:p>
            <a:pPr algn="r" rtl="1"/>
            <a:r>
              <a:rPr lang="ar-EG" b="1" dirty="0"/>
              <a:t>ان عملية تحديد الجمهور المستهدف توفر الكثير من النفقات </a:t>
            </a:r>
            <a:r>
              <a:rPr lang="ar-EG" b="1" dirty="0" err="1"/>
              <a:t>لانها</a:t>
            </a:r>
            <a:r>
              <a:rPr lang="ar-EG" b="1" dirty="0"/>
              <a:t> تقوم بالتركيز علي الهدف مباشرة ولا توجه رسائلها الاعلامية الي الجماهير كافة . </a:t>
            </a:r>
          </a:p>
          <a:p>
            <a:pPr algn="r" rtl="1"/>
            <a:r>
              <a:rPr lang="ar-EG" b="1" dirty="0"/>
              <a:t>ومن هنا اصبح من الضروري توفير بيانات عن خصائص هذه الجماهير من حيث اتجاهاتها وعاداتها واحتياجاتها وكذلك من حيث خصائصها </a:t>
            </a:r>
            <a:r>
              <a:rPr lang="ar-EG" b="1" dirty="0" smtClean="0"/>
              <a:t>الديموغرافية  </a:t>
            </a:r>
            <a:r>
              <a:rPr lang="ar-EG" b="1" dirty="0"/>
              <a:t>العمر – الجنس – مكان الاقامة . </a:t>
            </a:r>
          </a:p>
          <a:p>
            <a:endParaRPr lang="en-US" dirty="0"/>
          </a:p>
        </p:txBody>
      </p:sp>
    </p:spTree>
    <p:extLst>
      <p:ext uri="{BB962C8B-B14F-4D97-AF65-F5344CB8AC3E}">
        <p14:creationId xmlns:p14="http://schemas.microsoft.com/office/powerpoint/2010/main" val="2468712058"/>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r" rtl="1"/>
            <a:r>
              <a:rPr lang="ar-EG" dirty="0">
                <a:cs typeface="+mn-cs"/>
              </a:rPr>
              <a:t>4</a:t>
            </a:r>
            <a:r>
              <a:rPr lang="ar-EG" dirty="0">
                <a:solidFill>
                  <a:srgbClr val="FF0000"/>
                </a:solidFill>
                <a:cs typeface="+mn-cs"/>
              </a:rPr>
              <a:t>- </a:t>
            </a:r>
            <a:r>
              <a:rPr lang="ar-EG" b="1" dirty="0">
                <a:solidFill>
                  <a:srgbClr val="FF0000"/>
                </a:solidFill>
                <a:cs typeface="+mn-cs"/>
              </a:rPr>
              <a:t>تحديد وسائل الاتصال المناسبة </a:t>
            </a:r>
            <a:r>
              <a:rPr lang="ar-EG" b="1" dirty="0"/>
              <a:t>: </a:t>
            </a:r>
            <a:endParaRPr lang="en-US" dirty="0"/>
          </a:p>
        </p:txBody>
      </p:sp>
      <p:sp>
        <p:nvSpPr>
          <p:cNvPr id="3" name="عنصر نائب للمحتوى 2"/>
          <p:cNvSpPr>
            <a:spLocks noGrp="1"/>
          </p:cNvSpPr>
          <p:nvPr>
            <p:ph idx="1"/>
          </p:nvPr>
        </p:nvSpPr>
        <p:spPr/>
        <p:txBody>
          <a:bodyPr>
            <a:normAutofit fontScale="85000" lnSpcReduction="10000"/>
          </a:bodyPr>
          <a:lstStyle/>
          <a:p>
            <a:pPr algn="r" rtl="1"/>
            <a:r>
              <a:rPr lang="ar-EG" b="1" dirty="0"/>
              <a:t>ن مهمة رجل العلاقات العامة تحديد وسائل الاتصال المناسبة التي تكفل وصول الرسائل الاعلامية الي فئات الجماهير المستهدفة بفعالية </a:t>
            </a:r>
            <a:r>
              <a:rPr lang="ar-EG" b="1" dirty="0" smtClean="0"/>
              <a:t>وبأسرع </a:t>
            </a:r>
            <a:r>
              <a:rPr lang="ar-EG" b="1" dirty="0"/>
              <a:t>وقت ممكن واقل تكلفة ممكنة  ، وفي العادة لا يتم اختيار وسيلة اتصال واحدة بل عادة عدة وسائل اتصال او بعبارة اخري مزيج من وسائل الاتصال . </a:t>
            </a:r>
          </a:p>
          <a:p>
            <a:pPr algn="r" rtl="1"/>
            <a:r>
              <a:rPr lang="ar-EG" b="1" dirty="0"/>
              <a:t>ومن وسائل الاتصال ما تكون خاصة مثل الاجتماعات الدورية او تشكيل اللجان او نظام الباب المفتوح او التقارير الدورية ومنها ما تكون جماهيرية كالصحف والاذاعة والتليفزيون والمعارض والمؤتمرات . </a:t>
            </a:r>
          </a:p>
          <a:p>
            <a:pPr algn="r" rtl="1"/>
            <a:r>
              <a:rPr lang="ar-EG" b="1" dirty="0"/>
              <a:t>ولا يفوتنا في هذا المجال ان نؤكد علي ضرورة اقامة علاقات جيدة مع وسائل الاتصال المختلفة وذلك </a:t>
            </a:r>
            <a:r>
              <a:rPr lang="ar-EG" b="1" dirty="0" err="1"/>
              <a:t>لاجل</a:t>
            </a:r>
            <a:r>
              <a:rPr lang="ar-EG" b="1" dirty="0"/>
              <a:t> الحصول علي تسهيلات افضل وتجاوب اكبر من المسئولين عنها . </a:t>
            </a:r>
          </a:p>
          <a:p>
            <a:pPr algn="r" rtl="1"/>
            <a:r>
              <a:rPr lang="ar-EG" b="1" dirty="0"/>
              <a:t>كما ان القائمين علي اعدا برنامج للعلاقات العامة يجب ان </a:t>
            </a:r>
            <a:r>
              <a:rPr lang="ar-EG" b="1" dirty="0" err="1"/>
              <a:t>ياخذوا</a:t>
            </a:r>
            <a:r>
              <a:rPr lang="ar-EG" b="1" dirty="0"/>
              <a:t> بعين الاعتبار موضوع تكلفة كل وسيلة اتصال قبل اقرارها . </a:t>
            </a:r>
          </a:p>
          <a:p>
            <a:endParaRPr lang="en-US" dirty="0"/>
          </a:p>
        </p:txBody>
      </p:sp>
    </p:spTree>
    <p:extLst>
      <p:ext uri="{BB962C8B-B14F-4D97-AF65-F5344CB8AC3E}">
        <p14:creationId xmlns:p14="http://schemas.microsoft.com/office/powerpoint/2010/main" val="3419986515"/>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0"/>
            <a:ext cx="8229600" cy="1916832"/>
          </a:xfrm>
        </p:spPr>
        <p:txBody>
          <a:bodyPr>
            <a:normAutofit fontScale="90000"/>
          </a:bodyPr>
          <a:lstStyle/>
          <a:p>
            <a:pPr algn="r" rtl="1"/>
            <a:r>
              <a:rPr lang="ar-SA" b="1" dirty="0" smtClean="0">
                <a:solidFill>
                  <a:srgbClr val="FF0000"/>
                </a:solidFill>
                <a:cs typeface="+mn-cs"/>
              </a:rPr>
              <a:t/>
            </a:r>
            <a:br>
              <a:rPr lang="ar-SA" b="1" dirty="0" smtClean="0">
                <a:solidFill>
                  <a:srgbClr val="FF0000"/>
                </a:solidFill>
                <a:cs typeface="+mn-cs"/>
              </a:rPr>
            </a:br>
            <a:r>
              <a:rPr lang="ar-SA" b="1" dirty="0" smtClean="0">
                <a:solidFill>
                  <a:srgbClr val="FF0000"/>
                </a:solidFill>
                <a:cs typeface="+mn-cs"/>
              </a:rPr>
              <a:t>وحتى يكون البرنامج ناجح يجب اختيار وسيلة الاتصال المناسبة والوقت الذي يكون فيه نقل الرسالة </a:t>
            </a:r>
            <a:endParaRPr lang="en-US" b="1" dirty="0">
              <a:solidFill>
                <a:srgbClr val="FF0000"/>
              </a:solidFill>
              <a:cs typeface="+mn-cs"/>
            </a:endParaRPr>
          </a:p>
        </p:txBody>
      </p:sp>
      <p:sp>
        <p:nvSpPr>
          <p:cNvPr id="3" name="عنصر نائب للمحتوى 2"/>
          <p:cNvSpPr>
            <a:spLocks noGrp="1"/>
          </p:cNvSpPr>
          <p:nvPr>
            <p:ph idx="1"/>
          </p:nvPr>
        </p:nvSpPr>
        <p:spPr>
          <a:xfrm>
            <a:off x="395536" y="1988840"/>
            <a:ext cx="8640960" cy="4752528"/>
          </a:xfrm>
        </p:spPr>
        <p:txBody>
          <a:bodyPr>
            <a:normAutofit/>
          </a:bodyPr>
          <a:lstStyle/>
          <a:p>
            <a:pPr algn="r" rtl="1"/>
            <a:r>
              <a:rPr lang="ar-SA" b="1" dirty="0" smtClean="0">
                <a:solidFill>
                  <a:schemeClr val="accent2"/>
                </a:solidFill>
              </a:rPr>
              <a:t>ويمكننا تقسيم وسائل الاتصال الى أربعة مجموعات :- </a:t>
            </a:r>
          </a:p>
          <a:p>
            <a:pPr marL="514350" indent="-514350" algn="r" rtl="1">
              <a:buAutoNum type="arabic1Minus"/>
            </a:pPr>
            <a:r>
              <a:rPr lang="ar-SA" b="1" dirty="0" smtClean="0"/>
              <a:t>وسائل مقروءة :- ومنها الصحف والمجلات والنشرات والملصقات . </a:t>
            </a:r>
          </a:p>
          <a:p>
            <a:pPr marL="0" indent="0" algn="r" rtl="1">
              <a:buNone/>
            </a:pPr>
            <a:r>
              <a:rPr lang="ar-SA" b="1" dirty="0" smtClean="0"/>
              <a:t>ب- وسائل مسموعة :- وهي الوسائل التي يمكن سماعها دون الحاجة الى قراءة ومنها  الاذاعة والندوات والتلفزيون . </a:t>
            </a:r>
          </a:p>
          <a:p>
            <a:pPr marL="0" indent="0" algn="r" rtl="1">
              <a:buNone/>
            </a:pPr>
            <a:r>
              <a:rPr lang="ar-SA" b="1" dirty="0" smtClean="0"/>
              <a:t>ج- وسائل مرئية :- أي يمكن رؤيتها بالعين ومنها التلفزيون </a:t>
            </a:r>
            <a:r>
              <a:rPr lang="ar-SA" b="1" dirty="0"/>
              <a:t>والمعارض والصور </a:t>
            </a:r>
            <a:r>
              <a:rPr lang="ar-SA" b="1" dirty="0" smtClean="0"/>
              <a:t>. </a:t>
            </a:r>
          </a:p>
          <a:p>
            <a:pPr marL="0" indent="0" algn="r" rtl="1">
              <a:buNone/>
            </a:pPr>
            <a:r>
              <a:rPr lang="ar-SA" b="1" dirty="0" smtClean="0"/>
              <a:t>د- وسائل اللغة الصامتة في الاتصال :- وهي الوسائل التي تعتمد على القراءة او الاستماع او المشاهدة بل على الاشارة والحركات الجسدية . </a:t>
            </a:r>
            <a:endParaRPr lang="en-US" b="1" dirty="0"/>
          </a:p>
        </p:txBody>
      </p:sp>
    </p:spTree>
    <p:extLst>
      <p:ext uri="{BB962C8B-B14F-4D97-AF65-F5344CB8AC3E}">
        <p14:creationId xmlns:p14="http://schemas.microsoft.com/office/powerpoint/2010/main" val="234357083"/>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r" rtl="1"/>
            <a:r>
              <a:rPr lang="ar-SA" b="1" dirty="0" smtClean="0">
                <a:solidFill>
                  <a:srgbClr val="FF0000"/>
                </a:solidFill>
                <a:cs typeface="+mn-cs"/>
              </a:rPr>
              <a:t>وهنالك من يقسم وسائل الاتصال من حيث درجة تأثيرها الى مجموعتين </a:t>
            </a:r>
            <a:r>
              <a:rPr lang="ar-SA" dirty="0" smtClean="0">
                <a:cs typeface="+mn-cs"/>
              </a:rPr>
              <a:t>:- </a:t>
            </a:r>
            <a:endParaRPr lang="en-US" dirty="0">
              <a:cs typeface="+mn-cs"/>
            </a:endParaRPr>
          </a:p>
        </p:txBody>
      </p:sp>
      <p:sp>
        <p:nvSpPr>
          <p:cNvPr id="3" name="عنصر نائب للمحتوى 2"/>
          <p:cNvSpPr>
            <a:spLocks noGrp="1"/>
          </p:cNvSpPr>
          <p:nvPr>
            <p:ph idx="1"/>
          </p:nvPr>
        </p:nvSpPr>
        <p:spPr/>
        <p:txBody>
          <a:bodyPr>
            <a:normAutofit/>
          </a:bodyPr>
          <a:lstStyle/>
          <a:p>
            <a:pPr algn="r" rtl="1"/>
            <a:r>
              <a:rPr lang="ar-SA" b="1" dirty="0" smtClean="0"/>
              <a:t>أ- وسائل الاتصال الداخلية او الخاصة :- وهي تلك الوسائل التي تعدها المنظمة والتي تكون موجهه الى جماهيرها الداخلية ، فالعلاقات مع الموظفين كجمهور داخلي تعتبر من اهم العلاقات التي تهم ادراة الشركة وبالذات العلاقات العامة ان تحافظ عليها ومن امثلة وسائل الاتصال الداخلية مطبوعات المنظمة : الكتيبات ، لوحة الاعلانات الداخلية ،الاجتماعات  ومجلة المنظمة .  </a:t>
            </a:r>
          </a:p>
          <a:p>
            <a:pPr algn="r" rtl="1"/>
            <a:r>
              <a:rPr lang="ar-SA" b="1" dirty="0" smtClean="0"/>
              <a:t>وتتميز هذه الوسائل بتوافر خبرة حدوث الاتصال في اتجاهين ووجود تغذية عكسية او راجعة في الوقت الاتصالى ، حيث يحقق الاتصال المباشر تفاعلا كاملا بين الرسالة والمستقبل </a:t>
            </a:r>
            <a:r>
              <a:rPr lang="ar-SA" dirty="0" smtClean="0"/>
              <a:t>. </a:t>
            </a:r>
            <a:endParaRPr lang="en-US" dirty="0"/>
          </a:p>
        </p:txBody>
      </p:sp>
    </p:spTree>
    <p:extLst>
      <p:ext uri="{BB962C8B-B14F-4D97-AF65-F5344CB8AC3E}">
        <p14:creationId xmlns:p14="http://schemas.microsoft.com/office/powerpoint/2010/main" val="4199654237"/>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r" rtl="1"/>
            <a:r>
              <a:rPr lang="ar-SA" b="1" dirty="0" smtClean="0">
                <a:solidFill>
                  <a:srgbClr val="FF0000"/>
                </a:solidFill>
                <a:cs typeface="+mn-cs"/>
              </a:rPr>
              <a:t>ب- وسائل الاتصال الخارجية ( الجماهيرية </a:t>
            </a:r>
            <a:r>
              <a:rPr lang="ar-SA" dirty="0" smtClean="0">
                <a:cs typeface="+mn-cs"/>
              </a:rPr>
              <a:t>)</a:t>
            </a:r>
            <a:endParaRPr lang="en-US" dirty="0">
              <a:cs typeface="+mn-cs"/>
            </a:endParaRPr>
          </a:p>
        </p:txBody>
      </p:sp>
      <p:sp>
        <p:nvSpPr>
          <p:cNvPr id="3" name="عنصر نائب للمحتوى 2"/>
          <p:cNvSpPr>
            <a:spLocks noGrp="1"/>
          </p:cNvSpPr>
          <p:nvPr>
            <p:ph idx="1"/>
          </p:nvPr>
        </p:nvSpPr>
        <p:spPr/>
        <p:txBody>
          <a:bodyPr>
            <a:normAutofit lnSpcReduction="10000"/>
          </a:bodyPr>
          <a:lstStyle/>
          <a:p>
            <a:pPr algn="r" rtl="1"/>
            <a:r>
              <a:rPr lang="ar-SA" b="1" dirty="0" smtClean="0"/>
              <a:t>وهي تلك الوسائل التي تكون موجهه الى جماهير المنظمة الخارجية كالصحف والمجلات والراديو و التلفزيون وغيرها وحتى يستطيع رجل العلاقات العامة  ان يتعامل مع وسائل الاتصال الخارجية فعلية ان يفهم مزايا كل وسيلة اتصال ويقارن بين كافة الوسائل لاختيار انسبها . </a:t>
            </a:r>
          </a:p>
          <a:p>
            <a:pPr algn="r" rtl="1"/>
            <a:r>
              <a:rPr lang="ar-SA" b="1" dirty="0" smtClean="0"/>
              <a:t>وهنا يتم توجيه الاتصال الى مجموعات ضخمة غير متجانسة من الجمهور المستهدف دون وجود مواجهه مباشرة مع الجمهور وهذا النوع غالبا من الاتصال يكون في اتجاه واحد وعند وجود ردود فعل فإنها لا تظهر بشكل فوري  وانما يمكن ان تظهر بعد فترة من الزمن . </a:t>
            </a:r>
            <a:endParaRPr lang="en-US" b="1" dirty="0"/>
          </a:p>
        </p:txBody>
      </p:sp>
    </p:spTree>
    <p:extLst>
      <p:ext uri="{BB962C8B-B14F-4D97-AF65-F5344CB8AC3E}">
        <p14:creationId xmlns:p14="http://schemas.microsoft.com/office/powerpoint/2010/main" val="3173777825"/>
      </p:ext>
    </p:extLst>
  </p:cSld>
  <p:clrMapOvr>
    <a:masterClrMapping/>
  </p:clrMapOvr>
  <mc:AlternateContent xmlns:mc="http://schemas.openxmlformats.org/markup-compatibility/2006" xmlns:p14="http://schemas.microsoft.com/office/powerpoint/2010/main">
    <mc:Choice Requires="p14">
      <p:transition spd="slow" p14:dur="3900">
        <p14:glitter dir="r"/>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endParaRPr lang="ar-SA" b="1" dirty="0" smtClean="0"/>
          </a:p>
          <a:p>
            <a:pPr algn="r" rtl="1"/>
            <a:r>
              <a:rPr lang="ar-SA" b="1" dirty="0"/>
              <a:t> </a:t>
            </a:r>
            <a:r>
              <a:rPr lang="ar-SA" b="1" dirty="0" smtClean="0"/>
              <a:t> وبالتالي فان ما يصيب هذا الاتصال هو انخفاض حجم التغذية العكسية فيه حيث يكون الجمهور متلقيا ً للمعلومات ولكن عملية الاتصال هنا تكون منظمة ومدروسة يشرف عليها عادة عدد من الاخصائيين في نفس المجال . </a:t>
            </a:r>
            <a:endParaRPr lang="en-US" b="1" dirty="0"/>
          </a:p>
        </p:txBody>
      </p:sp>
    </p:spTree>
    <p:extLst>
      <p:ext uri="{BB962C8B-B14F-4D97-AF65-F5344CB8AC3E}">
        <p14:creationId xmlns:p14="http://schemas.microsoft.com/office/powerpoint/2010/main" val="4006481809"/>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0"/>
            <a:ext cx="8229600" cy="1628800"/>
          </a:xfrm>
        </p:spPr>
        <p:txBody>
          <a:bodyPr>
            <a:normAutofit/>
          </a:bodyPr>
          <a:lstStyle/>
          <a:p>
            <a:pPr algn="r" rtl="1"/>
            <a:r>
              <a:rPr lang="ar-SA" b="1" dirty="0" smtClean="0">
                <a:solidFill>
                  <a:srgbClr val="FF0000"/>
                </a:solidFill>
                <a:cs typeface="+mn-cs"/>
              </a:rPr>
              <a:t>وفيما يلي سوف نقوم باستعراض اهم وسائل الاتصال التي يتعامل معها رجل العلاقات العامة </a:t>
            </a:r>
            <a:endParaRPr lang="en-US" b="1" dirty="0">
              <a:solidFill>
                <a:srgbClr val="FF0000"/>
              </a:solidFill>
              <a:cs typeface="+mn-cs"/>
            </a:endParaRPr>
          </a:p>
        </p:txBody>
      </p:sp>
      <p:sp>
        <p:nvSpPr>
          <p:cNvPr id="3" name="عنصر نائب للمحتوى 2"/>
          <p:cNvSpPr>
            <a:spLocks noGrp="1"/>
          </p:cNvSpPr>
          <p:nvPr>
            <p:ph idx="1"/>
          </p:nvPr>
        </p:nvSpPr>
        <p:spPr>
          <a:xfrm>
            <a:off x="457200" y="1988840"/>
            <a:ext cx="8229600" cy="4137323"/>
          </a:xfrm>
        </p:spPr>
        <p:txBody>
          <a:bodyPr/>
          <a:lstStyle/>
          <a:p>
            <a:pPr algn="r" rtl="1"/>
            <a:r>
              <a:rPr lang="ar-SA" b="1" dirty="0" smtClean="0">
                <a:solidFill>
                  <a:schemeClr val="accent1"/>
                </a:solidFill>
              </a:rPr>
              <a:t>اولاً : الصحف </a:t>
            </a:r>
            <a:r>
              <a:rPr lang="en-US" b="1" dirty="0" smtClean="0"/>
              <a:t> </a:t>
            </a:r>
            <a:r>
              <a:rPr lang="en-US" b="1" dirty="0" smtClean="0">
                <a:solidFill>
                  <a:schemeClr val="accent3"/>
                </a:solidFill>
              </a:rPr>
              <a:t>NEWS PAPERS</a:t>
            </a:r>
            <a:endParaRPr lang="ar-SA" b="1" dirty="0" smtClean="0">
              <a:solidFill>
                <a:schemeClr val="accent3"/>
              </a:solidFill>
            </a:endParaRPr>
          </a:p>
          <a:p>
            <a:pPr algn="r" rtl="1"/>
            <a:r>
              <a:rPr lang="ar-SA" b="1" dirty="0" smtClean="0"/>
              <a:t>الصحف تلعب دوراً هاماً في تكوين الراي العام ، حتى ام البعض لقب الصحافة بالسلطة الرابعة أي انها </a:t>
            </a:r>
            <a:r>
              <a:rPr lang="ar-SA" b="1" dirty="0" err="1" smtClean="0"/>
              <a:t>تاتي</a:t>
            </a:r>
            <a:r>
              <a:rPr lang="ar-SA" b="1" dirty="0" smtClean="0"/>
              <a:t> بعد السلطات الثلاثة ( التشريعية والقانونية والتنفيذية ) وذلك دلالة على اهميتها في حياة الناس وعلى قدرتها على </a:t>
            </a:r>
            <a:r>
              <a:rPr lang="ar-SA" b="1" dirty="0" err="1" smtClean="0"/>
              <a:t>التاثير</a:t>
            </a:r>
            <a:r>
              <a:rPr lang="ar-SA" b="1" dirty="0" smtClean="0"/>
              <a:t> في الراي العام . </a:t>
            </a:r>
            <a:endParaRPr lang="en-US" b="1" dirty="0"/>
          </a:p>
        </p:txBody>
      </p:sp>
    </p:spTree>
    <p:extLst>
      <p:ext uri="{BB962C8B-B14F-4D97-AF65-F5344CB8AC3E}">
        <p14:creationId xmlns:p14="http://schemas.microsoft.com/office/powerpoint/2010/main" val="3839170476"/>
      </p:ext>
    </p:extLst>
  </p:cSld>
  <p:clrMapOvr>
    <a:masterClrMapping/>
  </p:clrMapOvr>
  <mc:AlternateContent xmlns:mc="http://schemas.openxmlformats.org/markup-compatibility/2006" xmlns:p14="http://schemas.microsoft.com/office/powerpoint/2010/main">
    <mc:Choice Requires="p14">
      <p:transition spd="slow" p14:dur="1100">
        <p14:switch dir="l"/>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a:bodyPr>
          <a:lstStyle/>
          <a:p>
            <a:pPr algn="r" rtl="1"/>
            <a:r>
              <a:rPr lang="ar-SA" b="1" dirty="0" smtClean="0"/>
              <a:t>الا ان الصحف في تلك الاوقات لم تكن منتشرة كما هي علية اليوم ويعود السبب في ذلك ضعف اساليب الاتصال والة ارتفاع ثمن الصحيفة ، الا انه وبعد اختراع الطباعة انخفضت تكلفة طباعة الصحف وبالتالي زاد انتشارها . </a:t>
            </a:r>
          </a:p>
          <a:p>
            <a:pPr algn="r" rtl="1"/>
            <a:r>
              <a:rPr lang="ar-SA" b="1" dirty="0" smtClean="0"/>
              <a:t>وفي هذه الايام فإننا نجد ان الصحف تعتبر الاكثر انتشارا في العالم من بين وسائل الاتصال الجماهيرية حيث تلجا معظم صحف الى طباعة صحفها باستخدام الكمبيوتر بالإضافة الى استعمال وسائل التكنولوجيا الحديثة للحصول على اخر الاخبار من اقصى بقاع العالم </a:t>
            </a:r>
            <a:r>
              <a:rPr lang="ar-SA" dirty="0" smtClean="0"/>
              <a:t>.  </a:t>
            </a:r>
            <a:endParaRPr lang="en-US" dirty="0"/>
          </a:p>
        </p:txBody>
      </p:sp>
    </p:spTree>
    <p:extLst>
      <p:ext uri="{BB962C8B-B14F-4D97-AF65-F5344CB8AC3E}">
        <p14:creationId xmlns:p14="http://schemas.microsoft.com/office/powerpoint/2010/main" val="347642879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r" rtl="1"/>
            <a:r>
              <a:rPr lang="ar-SA" b="1" dirty="0" smtClean="0">
                <a:solidFill>
                  <a:schemeClr val="tx2"/>
                </a:solidFill>
                <a:cs typeface="+mn-cs"/>
              </a:rPr>
              <a:t>تقييم استخدام الصحف كوسيلة من وسائل الاتصال </a:t>
            </a:r>
            <a:r>
              <a:rPr lang="ar-SA" dirty="0" smtClean="0">
                <a:cs typeface="+mn-cs"/>
              </a:rPr>
              <a:t>:-</a:t>
            </a:r>
            <a:endParaRPr lang="en-US" dirty="0">
              <a:cs typeface="+mn-cs"/>
            </a:endParaRPr>
          </a:p>
        </p:txBody>
      </p:sp>
      <p:sp>
        <p:nvSpPr>
          <p:cNvPr id="3" name="عنصر نائب للمحتوى 2"/>
          <p:cNvSpPr>
            <a:spLocks noGrp="1"/>
          </p:cNvSpPr>
          <p:nvPr>
            <p:ph idx="1"/>
          </p:nvPr>
        </p:nvSpPr>
        <p:spPr/>
        <p:txBody>
          <a:bodyPr/>
          <a:lstStyle/>
          <a:p>
            <a:pPr algn="r" rtl="1"/>
            <a:r>
              <a:rPr lang="ar-SA" b="1" dirty="0" smtClean="0">
                <a:solidFill>
                  <a:schemeClr val="accent3"/>
                </a:solidFill>
              </a:rPr>
              <a:t>تخدم الصحف اربعة وظائف رئيسية :- </a:t>
            </a:r>
          </a:p>
          <a:p>
            <a:pPr algn="r" rtl="1"/>
            <a:r>
              <a:rPr lang="ar-SA" b="1" dirty="0"/>
              <a:t> </a:t>
            </a:r>
            <a:r>
              <a:rPr lang="ar-SA" b="1" dirty="0" smtClean="0"/>
              <a:t>1- اخبار القارئ عما يحدث في مجتمعه وفي العالم الخارجي . </a:t>
            </a:r>
          </a:p>
          <a:p>
            <a:pPr algn="r" rtl="1"/>
            <a:r>
              <a:rPr lang="ar-SA" b="1" dirty="0"/>
              <a:t> </a:t>
            </a:r>
            <a:r>
              <a:rPr lang="ar-SA" b="1" dirty="0" smtClean="0"/>
              <a:t>2- التأثير على الراي العام من خلال اختيار المادة الاعلامية والتعليق علي الاحداث . </a:t>
            </a:r>
          </a:p>
          <a:p>
            <a:pPr algn="r" rtl="1"/>
            <a:r>
              <a:rPr lang="ar-SA" b="1" dirty="0"/>
              <a:t> </a:t>
            </a:r>
            <a:r>
              <a:rPr lang="ar-SA" b="1" dirty="0" smtClean="0"/>
              <a:t>3- التسلية من خلال قراءة القصص المشوقة ورؤية الصور والمناظر الخلابة . </a:t>
            </a:r>
          </a:p>
          <a:p>
            <a:pPr algn="r" rtl="1"/>
            <a:r>
              <a:rPr lang="ar-SA" b="1" dirty="0"/>
              <a:t> </a:t>
            </a:r>
            <a:r>
              <a:rPr lang="ar-SA" b="1" dirty="0" smtClean="0"/>
              <a:t>4- وسيلة للإعلان عن السلع والخدمات . </a:t>
            </a:r>
            <a:endParaRPr lang="en-US" b="1" dirty="0"/>
          </a:p>
        </p:txBody>
      </p:sp>
    </p:spTree>
    <p:extLst>
      <p:ext uri="{BB962C8B-B14F-4D97-AF65-F5344CB8AC3E}">
        <p14:creationId xmlns:p14="http://schemas.microsoft.com/office/powerpoint/2010/main" val="665872424"/>
      </p:ext>
    </p:extLst>
  </p:cSld>
  <p:clrMapOvr>
    <a:masterClrMapping/>
  </p:clrMapOvr>
  <mc:AlternateContent xmlns:mc="http://schemas.openxmlformats.org/markup-compatibility/2006" xmlns:p14="http://schemas.microsoft.com/office/powerpoint/2010/main">
    <mc:Choice Requires="p14">
      <p:transition spd="slow" p14:dur="1100">
        <p14:switch dir="l"/>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r" rtl="1"/>
            <a:r>
              <a:rPr lang="ar-SA" b="1" dirty="0" smtClean="0">
                <a:solidFill>
                  <a:schemeClr val="accent2">
                    <a:lumMod val="60000"/>
                    <a:lumOff val="40000"/>
                  </a:schemeClr>
                </a:solidFill>
                <a:cs typeface="+mn-cs"/>
              </a:rPr>
              <a:t>وتتميز الصحافة عن غيرها من وسائل الاتصال بالمزايا التالية :-</a:t>
            </a:r>
            <a:endParaRPr lang="en-US" b="1" dirty="0">
              <a:solidFill>
                <a:schemeClr val="accent2">
                  <a:lumMod val="60000"/>
                  <a:lumOff val="40000"/>
                </a:schemeClr>
              </a:solidFill>
              <a:cs typeface="+mn-cs"/>
            </a:endParaRPr>
          </a:p>
        </p:txBody>
      </p:sp>
      <p:sp>
        <p:nvSpPr>
          <p:cNvPr id="3" name="عنصر نائب للمحتوى 2"/>
          <p:cNvSpPr>
            <a:spLocks noGrp="1"/>
          </p:cNvSpPr>
          <p:nvPr>
            <p:ph idx="1"/>
          </p:nvPr>
        </p:nvSpPr>
        <p:spPr/>
        <p:txBody>
          <a:bodyPr>
            <a:normAutofit fontScale="92500"/>
          </a:bodyPr>
          <a:lstStyle/>
          <a:p>
            <a:pPr algn="r" rtl="1"/>
            <a:r>
              <a:rPr lang="ar-SA" b="1" dirty="0" smtClean="0"/>
              <a:t>1- يستطيع القارئ اختيار الوقت المناسب لقراءته للصحيفة ، فالبعض يقرؤها في الصباح في بيته ، والبعض الاخر يفضل قراءتها في مكتبه ، واخرون لا تسمح لهم ضغوط الوقت والعمل الا قراءتها في البيت . </a:t>
            </a:r>
          </a:p>
          <a:p>
            <a:pPr algn="r" rtl="1"/>
            <a:r>
              <a:rPr lang="ar-SA" b="1" dirty="0" smtClean="0"/>
              <a:t>2- يستطيع القارئ ان يقرا ما يريد ويعيد قراءته لمزيد من الفهم والاستيعاب وقت ما يشاء وبالتالي يتمكن القارئ من التحكم في اختيار المواد التي يود قراءتها بينما في البث الاذاعي او التلفزيوني هم الذين يتحكمون في البرامج الاذاعية والتلفزيونية . </a:t>
            </a:r>
          </a:p>
          <a:p>
            <a:pPr algn="r" rtl="1"/>
            <a:r>
              <a:rPr lang="ar-SA" b="1" dirty="0" smtClean="0"/>
              <a:t>3- ينظر الى الصحف بانها المصدر الاكبر للمعلومات والاخبار فأخبارها تشمل كل ما يتعلق بالأمور السياسية والاقتصادية والثقافية والاجتماعية .  </a:t>
            </a:r>
            <a:endParaRPr lang="en-US" b="1" dirty="0"/>
          </a:p>
        </p:txBody>
      </p:sp>
    </p:spTree>
    <p:extLst>
      <p:ext uri="{BB962C8B-B14F-4D97-AF65-F5344CB8AC3E}">
        <p14:creationId xmlns:p14="http://schemas.microsoft.com/office/powerpoint/2010/main" val="169176489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lgn="r" rtl="1"/>
            <a:r>
              <a:rPr lang="ar-SA" b="1" dirty="0" smtClean="0"/>
              <a:t>4- التغطية الواسعة التي تقوم بها الصحف . </a:t>
            </a:r>
          </a:p>
          <a:p>
            <a:pPr algn="r" rtl="1"/>
            <a:r>
              <a:rPr lang="ar-SA" b="1" dirty="0" smtClean="0"/>
              <a:t>5- تطورت الصحف في الفترة الاخيرة عن طريق استخدامها للكمبيوتر في صف الاحرف والطباعة وكذلك عن طريق العرض الدقيق والجميل للألوان . </a:t>
            </a:r>
          </a:p>
          <a:p>
            <a:pPr algn="r" rtl="1"/>
            <a:r>
              <a:rPr lang="ar-SA" b="1" dirty="0" smtClean="0"/>
              <a:t>6- يمكن استخدام الصحف والاحتفاظ بها او بأجزاء منها لأغراض شخصية او في المكتبات العامة والخاصة . </a:t>
            </a:r>
          </a:p>
          <a:p>
            <a:pPr algn="r" rtl="1"/>
            <a:r>
              <a:rPr lang="ar-SA" b="1" dirty="0" smtClean="0"/>
              <a:t>7- رخيصة التكاليف مقارنة مع وسائل الاتصال الاخرى . </a:t>
            </a:r>
            <a:endParaRPr lang="en-US" b="1" dirty="0"/>
          </a:p>
        </p:txBody>
      </p:sp>
    </p:spTree>
    <p:extLst>
      <p:ext uri="{BB962C8B-B14F-4D97-AF65-F5344CB8AC3E}">
        <p14:creationId xmlns:p14="http://schemas.microsoft.com/office/powerpoint/2010/main" val="1428609462"/>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683568" y="1124744"/>
            <a:ext cx="8229600" cy="1440160"/>
          </a:xfrm>
        </p:spPr>
        <p:txBody>
          <a:bodyPr>
            <a:normAutofit/>
          </a:bodyPr>
          <a:lstStyle/>
          <a:p>
            <a:pPr algn="r" rtl="1"/>
            <a:r>
              <a:rPr lang="ar-SA" b="1" dirty="0" smtClean="0">
                <a:solidFill>
                  <a:schemeClr val="accent3">
                    <a:lumMod val="60000"/>
                    <a:lumOff val="40000"/>
                  </a:schemeClr>
                </a:solidFill>
                <a:cs typeface="+mn-cs"/>
              </a:rPr>
              <a:t>اما مساوئ استخدام الصحف كوسيلة من وسائل الاتصال فهي تتمثل فيما يلي :- </a:t>
            </a:r>
            <a:endParaRPr lang="en-US" b="1" dirty="0">
              <a:solidFill>
                <a:schemeClr val="accent3">
                  <a:lumMod val="60000"/>
                  <a:lumOff val="40000"/>
                </a:schemeClr>
              </a:solidFill>
              <a:cs typeface="+mn-cs"/>
            </a:endParaRPr>
          </a:p>
        </p:txBody>
      </p:sp>
      <p:sp>
        <p:nvSpPr>
          <p:cNvPr id="3" name="عنصر نائب للمحتوى 2"/>
          <p:cNvSpPr>
            <a:spLocks noGrp="1"/>
          </p:cNvSpPr>
          <p:nvPr>
            <p:ph idx="1"/>
          </p:nvPr>
        </p:nvSpPr>
        <p:spPr>
          <a:xfrm>
            <a:off x="457200" y="3429000"/>
            <a:ext cx="8229600" cy="3145536"/>
          </a:xfrm>
        </p:spPr>
        <p:txBody>
          <a:bodyPr/>
          <a:lstStyle/>
          <a:p>
            <a:pPr algn="r" rtl="1"/>
            <a:r>
              <a:rPr lang="ar-SA" b="1" dirty="0" smtClean="0"/>
              <a:t>1- تنتهي الاستفادة من الصحيفة بعد مرور يوم على صدورها . </a:t>
            </a:r>
          </a:p>
          <a:p>
            <a:pPr algn="r" rtl="1"/>
            <a:r>
              <a:rPr lang="ar-SA" b="1" dirty="0" smtClean="0"/>
              <a:t>2- احتمالات تحيز محرر الاخبار او المقالات لوجهه نظر معينه . </a:t>
            </a:r>
          </a:p>
          <a:p>
            <a:pPr algn="r" rtl="1"/>
            <a:r>
              <a:rPr lang="ar-SA" b="1" dirty="0" smtClean="0"/>
              <a:t>3- تدني مستوى جودة الانتاج والتصميم والاخراج والتصوير وفرز الالوان في الصحف . </a:t>
            </a:r>
            <a:endParaRPr lang="en-US" b="1" dirty="0"/>
          </a:p>
        </p:txBody>
      </p:sp>
    </p:spTree>
    <p:extLst>
      <p:ext uri="{BB962C8B-B14F-4D97-AF65-F5344CB8AC3E}">
        <p14:creationId xmlns:p14="http://schemas.microsoft.com/office/powerpoint/2010/main" val="1272098848"/>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r" rtl="1"/>
            <a:r>
              <a:rPr lang="ar-SA" b="1" dirty="0" smtClean="0">
                <a:solidFill>
                  <a:srgbClr val="FF0000"/>
                </a:solidFill>
                <a:cs typeface="+mn-cs"/>
              </a:rPr>
              <a:t>المؤتمرات الصحفية </a:t>
            </a:r>
            <a:r>
              <a:rPr lang="en-US" b="1" dirty="0" smtClean="0">
                <a:solidFill>
                  <a:schemeClr val="accent3">
                    <a:lumMod val="60000"/>
                    <a:lumOff val="40000"/>
                  </a:schemeClr>
                </a:solidFill>
                <a:cs typeface="+mn-cs"/>
              </a:rPr>
              <a:t>PRESS CONFERENCES</a:t>
            </a:r>
            <a:endParaRPr lang="en-US" b="1" dirty="0">
              <a:solidFill>
                <a:schemeClr val="accent3">
                  <a:lumMod val="60000"/>
                  <a:lumOff val="40000"/>
                </a:schemeClr>
              </a:solidFill>
              <a:cs typeface="+mn-cs"/>
            </a:endParaRPr>
          </a:p>
        </p:txBody>
      </p:sp>
      <p:sp>
        <p:nvSpPr>
          <p:cNvPr id="3" name="عنصر نائب للمحتوى 2"/>
          <p:cNvSpPr>
            <a:spLocks noGrp="1"/>
          </p:cNvSpPr>
          <p:nvPr>
            <p:ph idx="1"/>
          </p:nvPr>
        </p:nvSpPr>
        <p:spPr/>
        <p:txBody>
          <a:bodyPr/>
          <a:lstStyle/>
          <a:p>
            <a:pPr algn="r" rtl="1"/>
            <a:r>
              <a:rPr lang="ar-SA" b="1" dirty="0" smtClean="0"/>
              <a:t>يمكن استخدام الصحف لأغراض العلاقات العامة فعندما يكون هناك اخبار لدى المنشاة تود عرضها على الراي العام ، فإنها تقوم بالاتصال بالصحافة لدعوتها لحضور المؤتمر الصحفي . </a:t>
            </a:r>
          </a:p>
          <a:p>
            <a:pPr algn="r" rtl="1"/>
            <a:r>
              <a:rPr lang="ar-SA" b="1" dirty="0" smtClean="0"/>
              <a:t>هذا ويجب التخطيط جيداً للمؤتمر الصحفي لان المؤتمرات غير المخطط لها يمكن ان تسئ الى سمعة الشركة وصورتها امام الصحافة . </a:t>
            </a:r>
          </a:p>
          <a:p>
            <a:endParaRPr lang="en-US" dirty="0"/>
          </a:p>
        </p:txBody>
      </p:sp>
    </p:spTree>
    <p:extLst>
      <p:ext uri="{BB962C8B-B14F-4D97-AF65-F5344CB8AC3E}">
        <p14:creationId xmlns:p14="http://schemas.microsoft.com/office/powerpoint/2010/main" val="2030161664"/>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95536" y="260648"/>
            <a:ext cx="8229600" cy="1728192"/>
          </a:xfrm>
        </p:spPr>
        <p:txBody>
          <a:bodyPr>
            <a:normAutofit/>
          </a:bodyPr>
          <a:lstStyle/>
          <a:p>
            <a:pPr algn="r" rtl="1"/>
            <a:r>
              <a:rPr lang="ar-SA" b="1" i="1" u="sng" dirty="0" smtClean="0">
                <a:solidFill>
                  <a:srgbClr val="FF0000"/>
                </a:solidFill>
                <a:cs typeface="+mn-cs"/>
              </a:rPr>
              <a:t>وهناك عدة أمور يجب مراعاتها عند عقد المؤتمر الصحفي من أهمها :- </a:t>
            </a:r>
            <a:endParaRPr lang="en-US" b="1" i="1" u="sng" dirty="0">
              <a:solidFill>
                <a:srgbClr val="FF0000"/>
              </a:solidFill>
              <a:cs typeface="+mn-cs"/>
            </a:endParaRPr>
          </a:p>
        </p:txBody>
      </p:sp>
      <p:sp>
        <p:nvSpPr>
          <p:cNvPr id="3" name="عنصر نائب للمحتوى 2"/>
          <p:cNvSpPr>
            <a:spLocks noGrp="1"/>
          </p:cNvSpPr>
          <p:nvPr>
            <p:ph idx="1"/>
          </p:nvPr>
        </p:nvSpPr>
        <p:spPr/>
        <p:txBody>
          <a:bodyPr>
            <a:normAutofit/>
          </a:bodyPr>
          <a:lstStyle/>
          <a:p>
            <a:pPr algn="r" rtl="1"/>
            <a:r>
              <a:rPr lang="ar-SA" b="1" dirty="0" smtClean="0"/>
              <a:t>- ارسال الدعوة الى الصحفيين قبل وقت كافي من انعقاد المؤتمر ، حيث يوضع في هذه الدعوة اسباب انعقاد المؤتمر ومن هم المتحدثون . </a:t>
            </a:r>
          </a:p>
          <a:p>
            <a:pPr algn="r" rtl="1"/>
            <a:r>
              <a:rPr lang="ar-SA" b="1" dirty="0" smtClean="0"/>
              <a:t>- دعوة ممثلي كافة الصحف وليس  صحف محددة دون اخرى .</a:t>
            </a:r>
          </a:p>
          <a:p>
            <a:pPr algn="r" rtl="1"/>
            <a:r>
              <a:rPr lang="ar-SA" b="1" dirty="0" smtClean="0"/>
              <a:t>- اعداد المكان الذي سيعقد فيه المؤتمر بشكل جيد وتوفير كافة التسهيلات اللازمة والخدمات . </a:t>
            </a:r>
          </a:p>
          <a:p>
            <a:pPr algn="r" rtl="1"/>
            <a:r>
              <a:rPr lang="ar-SA" b="1" dirty="0" smtClean="0"/>
              <a:t>- التأكد من ان الاخبار التي سوف يتم اذاعتها في المؤتمر هي اخبار ذات اهمية كبيرة وتحتاج الى مناقشة . </a:t>
            </a:r>
            <a:endParaRPr lang="en-US" b="1" dirty="0"/>
          </a:p>
        </p:txBody>
      </p:sp>
    </p:spTree>
    <p:extLst>
      <p:ext uri="{BB962C8B-B14F-4D97-AF65-F5344CB8AC3E}">
        <p14:creationId xmlns:p14="http://schemas.microsoft.com/office/powerpoint/2010/main" val="3025446148"/>
      </p:ext>
    </p:extLst>
  </p:cSld>
  <p:clrMapOvr>
    <a:masterClrMapping/>
  </p:clrMapOvr>
  <mc:AlternateContent xmlns:mc="http://schemas.openxmlformats.org/markup-compatibility/2006" xmlns:p14="http://schemas.microsoft.com/office/powerpoint/2010/main">
    <mc:Choice Requires="p14">
      <p:transition spd="slow" p14:dur="3900">
        <p14:glitter dir="r"/>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lgn="r" rtl="1"/>
            <a:r>
              <a:rPr lang="ar-SA" b="1" dirty="0" smtClean="0"/>
              <a:t>- يجب ان يكون لكل مراسل فرصة  صحفي للتكلم والاستفسار ولا يفضل ان يحتكر مراسل معين كافة الاسئلة والمناقشات . </a:t>
            </a:r>
          </a:p>
          <a:p>
            <a:pPr algn="r" rtl="1"/>
            <a:r>
              <a:rPr lang="ar-SA" b="1" dirty="0" smtClean="0"/>
              <a:t>- قيام موظفي دائرة العلاقات العامة باستقبال الصحفيين وارشادهم مكان انعقاد المؤتمر والعمل على راحتهم اثناء انعقادهم . </a:t>
            </a:r>
          </a:p>
          <a:p>
            <a:pPr algn="r" rtl="1"/>
            <a:r>
              <a:rPr lang="ar-SA" b="1" dirty="0" smtClean="0"/>
              <a:t>- يجب ان لا يستمر لفترة طويلة واكثر مما تحتاجه المواضيع والاخبار التي سوف تناقش فيه .  </a:t>
            </a:r>
            <a:endParaRPr lang="en-US" b="1" dirty="0"/>
          </a:p>
        </p:txBody>
      </p:sp>
    </p:spTree>
    <p:extLst>
      <p:ext uri="{BB962C8B-B14F-4D97-AF65-F5344CB8AC3E}">
        <p14:creationId xmlns:p14="http://schemas.microsoft.com/office/powerpoint/2010/main" val="504618196"/>
      </p:ext>
    </p:extLst>
  </p:cSld>
  <p:clrMapOvr>
    <a:masterClrMapping/>
  </p:clrMapOvr>
  <mc:AlternateContent xmlns:mc="http://schemas.openxmlformats.org/markup-compatibility/2006" xmlns:p14="http://schemas.microsoft.com/office/powerpoint/2010/main">
    <mc:Choice Requires="p14">
      <p:transition spd="slow" p14:dur="1100">
        <p14:switch dir="l"/>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lgn="r" rtl="1"/>
            <a:endParaRPr lang="ar-SA" b="1" dirty="0" smtClean="0"/>
          </a:p>
          <a:p>
            <a:pPr algn="r" rtl="1"/>
            <a:r>
              <a:rPr lang="ar-SA" b="1" dirty="0"/>
              <a:t> </a:t>
            </a:r>
            <a:r>
              <a:rPr lang="ar-SA" b="1" dirty="0" smtClean="0"/>
              <a:t>واخيراً فانه يجب التأكيد على عدم عقد المؤتمر الا اذا كان هنالك سببا ً موجباً لعقده ، ففي كثير من الاحيان نجد ان تعقيدات الاخبار المراد مناقشتها في المؤتمر من زوايا وابعاد مختلفة لا يمكن وضعها في الصحف على شكل كلمات جامدة ولا يمكن اعطاؤها حقها من الدراسة والتحليل الا من خلال عقد مؤتمر صحفي . </a:t>
            </a:r>
            <a:endParaRPr lang="en-US" b="1" dirty="0"/>
          </a:p>
        </p:txBody>
      </p:sp>
    </p:spTree>
    <p:extLst>
      <p:ext uri="{BB962C8B-B14F-4D97-AF65-F5344CB8AC3E}">
        <p14:creationId xmlns:p14="http://schemas.microsoft.com/office/powerpoint/2010/main" val="1408672778"/>
      </p:ext>
    </p:extLst>
  </p:cSld>
  <p:clrMapOvr>
    <a:masterClrMapping/>
  </p:clrMapOvr>
  <mc:AlternateContent xmlns:mc="http://schemas.openxmlformats.org/markup-compatibility/2006" xmlns:p14="http://schemas.microsoft.com/office/powerpoint/2010/main">
    <mc:Choice Requires="p14">
      <p:transition spd="slow" p14:dur="1100">
        <p14:switch dir="l"/>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rtl="1"/>
            <a:r>
              <a:rPr lang="ar-SA" b="1" i="1" dirty="0" smtClean="0">
                <a:solidFill>
                  <a:srgbClr val="FF0000"/>
                </a:solidFill>
                <a:cs typeface="+mn-cs"/>
              </a:rPr>
              <a:t>الاعلانات في الصحف :- </a:t>
            </a:r>
            <a:endParaRPr lang="en-US" b="1" i="1" dirty="0">
              <a:solidFill>
                <a:srgbClr val="FF0000"/>
              </a:solidFill>
              <a:cs typeface="+mn-cs"/>
            </a:endParaRPr>
          </a:p>
        </p:txBody>
      </p:sp>
      <p:sp>
        <p:nvSpPr>
          <p:cNvPr id="3" name="عنصر نائب للمحتوى 2"/>
          <p:cNvSpPr>
            <a:spLocks noGrp="1"/>
          </p:cNvSpPr>
          <p:nvPr>
            <p:ph idx="1"/>
          </p:nvPr>
        </p:nvSpPr>
        <p:spPr/>
        <p:txBody>
          <a:bodyPr>
            <a:normAutofit lnSpcReduction="10000"/>
          </a:bodyPr>
          <a:lstStyle/>
          <a:p>
            <a:pPr algn="r" rtl="1"/>
            <a:r>
              <a:rPr lang="ar-SA" b="1" dirty="0" smtClean="0"/>
              <a:t>عادة يكون في الصحف دائرة خاصة للإعلانات سواء اعلانات العلاقات العامة او الاعلانات التجارية .</a:t>
            </a:r>
          </a:p>
          <a:p>
            <a:pPr algn="r" rtl="1"/>
            <a:r>
              <a:rPr lang="ar-SA" b="1" dirty="0" smtClean="0"/>
              <a:t>وتشمل الاعلانات في الصحف الاعلانات المبوبة والتي تكون عادة بدون مقابل او بتكلفة اقل ، واعلانات الوظائف الشاغرة والاعلانات التجارية من قبل الشركات التي يكون هدفها زيادة المبيعات ، واعلانات العاقات العامة واعلانات المعارض والاعلانات الثقافية والرياضية والاجتماعية . </a:t>
            </a:r>
          </a:p>
          <a:p>
            <a:pPr algn="r" rtl="1"/>
            <a:r>
              <a:rPr lang="ar-SA" b="1" dirty="0" smtClean="0"/>
              <a:t>ويتم نشر الرسالة الاعلامية للمنظمة في مكان خاص في احدى الصحف او المجلات او يخصص لها وقت معين في التلفزيون او الاذاعة وقد تكون هذه الاعلانات مدفوعة القيمة او مجانية .  </a:t>
            </a:r>
            <a:endParaRPr lang="en-US" b="1" dirty="0"/>
          </a:p>
        </p:txBody>
      </p:sp>
    </p:spTree>
    <p:extLst>
      <p:ext uri="{BB962C8B-B14F-4D97-AF65-F5344CB8AC3E}">
        <p14:creationId xmlns:p14="http://schemas.microsoft.com/office/powerpoint/2010/main" val="2616653451"/>
      </p:ext>
    </p:extLst>
  </p:cSld>
  <p:clrMapOvr>
    <a:masterClrMapping/>
  </p:clrMapOvr>
  <mc:AlternateContent xmlns:mc="http://schemas.openxmlformats.org/markup-compatibility/2006" xmlns:p14="http://schemas.microsoft.com/office/powerpoint/2010/main">
    <mc:Choice Requires="p14">
      <p:transition spd="slow" p14:dur="1100">
        <p14:switch dir="l"/>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lnSpcReduction="10000"/>
          </a:bodyPr>
          <a:lstStyle/>
          <a:p>
            <a:pPr algn="r" rtl="1"/>
            <a:r>
              <a:rPr lang="ar-SA" b="1" dirty="0" smtClean="0"/>
              <a:t>ان اعلانات العلاقات العامة  يكون هدفها تعزيز اسم الشركة وصورتها الذهنية امام الناس ، حيث يتم نشرها في الصحف لعرض انجازات الشركة او للرد على اشاعات مغرضة او لإبلاغ الجمهور بانضمام الشركة الى شركة اخرى او عرض لدور المنظمة في حل مشكلة البطالة او مشاكل الاسكان او دورها في تنمية الثقافة الصحية . </a:t>
            </a:r>
          </a:p>
          <a:p>
            <a:pPr algn="r" rtl="1"/>
            <a:r>
              <a:rPr lang="ar-SA" b="1" dirty="0" smtClean="0"/>
              <a:t>وقد تكون اعلانات العلاقات العامة على شكل اعلانات خدمة عامة والتي تصاغ في العادة بهدف نشر معلومات تهم الجمهور ، ومن امثلتها شرح اجراءات جديدة او شرح تعديلات على قوانين العمل او الضرائب </a:t>
            </a:r>
            <a:r>
              <a:rPr lang="ar-SA" dirty="0" smtClean="0"/>
              <a:t>.  </a:t>
            </a:r>
            <a:endParaRPr lang="en-US" dirty="0"/>
          </a:p>
        </p:txBody>
      </p:sp>
    </p:spTree>
    <p:extLst>
      <p:ext uri="{BB962C8B-B14F-4D97-AF65-F5344CB8AC3E}">
        <p14:creationId xmlns:p14="http://schemas.microsoft.com/office/powerpoint/2010/main" val="359746512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rtl="1"/>
            <a:r>
              <a:rPr lang="ar-SA" b="1" dirty="0" smtClean="0">
                <a:solidFill>
                  <a:srgbClr val="FF0000"/>
                </a:solidFill>
                <a:cs typeface="+mn-cs"/>
              </a:rPr>
              <a:t>اخلاقيات الصحافة :- </a:t>
            </a:r>
            <a:endParaRPr lang="en-US" b="1" dirty="0">
              <a:solidFill>
                <a:srgbClr val="FF0000"/>
              </a:solidFill>
              <a:cs typeface="+mn-cs"/>
            </a:endParaRPr>
          </a:p>
        </p:txBody>
      </p:sp>
      <p:sp>
        <p:nvSpPr>
          <p:cNvPr id="3" name="عنصر نائب للمحتوى 2"/>
          <p:cNvSpPr>
            <a:spLocks noGrp="1"/>
          </p:cNvSpPr>
          <p:nvPr>
            <p:ph idx="1"/>
          </p:nvPr>
        </p:nvSpPr>
        <p:spPr/>
        <p:txBody>
          <a:bodyPr>
            <a:normAutofit/>
          </a:bodyPr>
          <a:lstStyle/>
          <a:p>
            <a:pPr algn="r" rtl="1"/>
            <a:r>
              <a:rPr lang="ar-SA" b="1" dirty="0" smtClean="0"/>
              <a:t>الصحافة قد استطاعت ان توسع دائرة نفوذها في كافة بلاد العالم عن طريق التأثير على تفكير الراي العام ، وبالتالي فالحصول على ثقة القارئ يعتبر أساس الصحافة الجيدة .</a:t>
            </a:r>
          </a:p>
          <a:p>
            <a:pPr algn="r" rtl="1"/>
            <a:r>
              <a:rPr lang="ar-SA" b="1" dirty="0" smtClean="0"/>
              <a:t>وسوف نستعرض فيما يلي اهم قواعد اخلاقيات العمل الصحفي :- </a:t>
            </a:r>
          </a:p>
          <a:p>
            <a:pPr algn="r" rtl="1"/>
            <a:r>
              <a:rPr lang="ar-SA" b="1" dirty="0" smtClean="0">
                <a:solidFill>
                  <a:srgbClr val="FF0000"/>
                </a:solidFill>
              </a:rPr>
              <a:t>1- </a:t>
            </a:r>
            <a:r>
              <a:rPr lang="ar-SA" b="1" dirty="0" err="1" smtClean="0">
                <a:solidFill>
                  <a:srgbClr val="FF0000"/>
                </a:solidFill>
              </a:rPr>
              <a:t>الامانه</a:t>
            </a:r>
            <a:r>
              <a:rPr lang="ar-SA" b="1" dirty="0" smtClean="0">
                <a:solidFill>
                  <a:srgbClr val="FF0000"/>
                </a:solidFill>
              </a:rPr>
              <a:t> </a:t>
            </a:r>
            <a:r>
              <a:rPr lang="ar-SA" b="1" dirty="0" smtClean="0"/>
              <a:t>:- يجب ان يكون الصحفي امين مع نفسه ومع غيره  ومن المعروف انه يستطيع عن طريق السلطة الممنوحة له ان  يتحكم في شكل الاخبار وطريقة صياغتها .</a:t>
            </a:r>
          </a:p>
          <a:p>
            <a:pPr algn="r" rtl="1"/>
            <a:r>
              <a:rPr lang="ar-SA" b="1" dirty="0" smtClean="0"/>
              <a:t>ويجب ان يتذكر الصحفي دائماً بان مصالح المجتمع هي الهدف الاساسي الذي يسعى الى تحقيقه .  </a:t>
            </a:r>
            <a:endParaRPr lang="en-US" b="1" dirty="0"/>
          </a:p>
        </p:txBody>
      </p:sp>
    </p:spTree>
    <p:extLst>
      <p:ext uri="{BB962C8B-B14F-4D97-AF65-F5344CB8AC3E}">
        <p14:creationId xmlns:p14="http://schemas.microsoft.com/office/powerpoint/2010/main" val="273223659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a:bodyPr>
          <a:lstStyle/>
          <a:p>
            <a:pPr algn="r" rtl="1"/>
            <a:r>
              <a:rPr lang="ar-SA" b="1" dirty="0" smtClean="0">
                <a:solidFill>
                  <a:srgbClr val="FF0000"/>
                </a:solidFill>
              </a:rPr>
              <a:t>2- الاستقلالية </a:t>
            </a:r>
            <a:r>
              <a:rPr lang="ar-SA" b="1" dirty="0" smtClean="0"/>
              <a:t>:- أي ان على الصحفي ان يبتعد عن أي تأثيرات خارجية ويتجنب وجود أي تضارب بين مصلحته الخاصة والمصلحة العامة .</a:t>
            </a:r>
          </a:p>
          <a:p>
            <a:pPr algn="r" rtl="1"/>
            <a:r>
              <a:rPr lang="ar-SA" b="1" dirty="0" smtClean="0">
                <a:solidFill>
                  <a:srgbClr val="FF0000"/>
                </a:solidFill>
              </a:rPr>
              <a:t>3- الدقة والصدق </a:t>
            </a:r>
            <a:r>
              <a:rPr lang="ar-SA" b="1" dirty="0" smtClean="0"/>
              <a:t>:- على الصحفي الجيد ان يتوخى الدقة دائماً في نقل الاخبار وان يكون نقلها من مصادرها الرئيسية او من مصادر موثوق بها ، وحتى ايضاً بالنسبة للمقالات او التحليلات الصحفية او التعليقات ، فانه يجب ان يتمسك بالدقة ايضاً عند ايراد الحقائق والارقام مثلما يفعل في الاخبار . </a:t>
            </a:r>
            <a:endParaRPr lang="en-US" b="1" dirty="0"/>
          </a:p>
        </p:txBody>
      </p:sp>
    </p:spTree>
    <p:extLst>
      <p:ext uri="{BB962C8B-B14F-4D97-AF65-F5344CB8AC3E}">
        <p14:creationId xmlns:p14="http://schemas.microsoft.com/office/powerpoint/2010/main" val="2813703449"/>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lgn="r" rtl="1"/>
            <a:r>
              <a:rPr lang="ar-SA" b="1" dirty="0" smtClean="0">
                <a:solidFill>
                  <a:srgbClr val="FF0000"/>
                </a:solidFill>
              </a:rPr>
              <a:t>4- الاخلاق الحميدة </a:t>
            </a:r>
            <a:r>
              <a:rPr lang="ar-SA" b="1" dirty="0" smtClean="0"/>
              <a:t>:-  يجب ان يكون الصحفي خلوق </a:t>
            </a:r>
            <a:r>
              <a:rPr lang="ar-SA" b="1" dirty="0" err="1" smtClean="0"/>
              <a:t>لانه</a:t>
            </a:r>
            <a:r>
              <a:rPr lang="ar-SA" b="1" dirty="0" smtClean="0"/>
              <a:t> يعتبر قدوة لغيره من الجمهور ، وكذلك فان افعاله يجب ان تتفق مع مبادئه حتى يحصل على ثقة الجمهور والتي تعتبر اساس سمعته ورصيد شعبيته . </a:t>
            </a:r>
          </a:p>
          <a:p>
            <a:pPr algn="r" rtl="1"/>
            <a:r>
              <a:rPr lang="ar-SA" b="1" dirty="0" smtClean="0">
                <a:solidFill>
                  <a:srgbClr val="FF0000"/>
                </a:solidFill>
              </a:rPr>
              <a:t>5- المسؤولية </a:t>
            </a:r>
            <a:r>
              <a:rPr lang="ar-SA" b="1" dirty="0" smtClean="0"/>
              <a:t>:- العمل الصحفي يهدف الى امداد الجماهير بالأخبار والقضايا السياسية والاقتصادية والاجتماعية والثقافية والرياضية وتمكينهم من تحليلها واتخاذ مواقف بشأنها . </a:t>
            </a:r>
            <a:endParaRPr lang="en-US" b="1" dirty="0"/>
          </a:p>
        </p:txBody>
      </p:sp>
    </p:spTree>
    <p:extLst>
      <p:ext uri="{BB962C8B-B14F-4D97-AF65-F5344CB8AC3E}">
        <p14:creationId xmlns:p14="http://schemas.microsoft.com/office/powerpoint/2010/main" val="1902688577"/>
      </p:ext>
    </p:extLst>
  </p:cSld>
  <p:clrMapOvr>
    <a:masterClrMapping/>
  </p:clrMapOvr>
  <p:transition spd="slow">
    <p:pull dir="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fontScale="92500" lnSpcReduction="20000"/>
          </a:bodyPr>
          <a:lstStyle/>
          <a:p>
            <a:pPr algn="r" rtl="1"/>
            <a:r>
              <a:rPr lang="ar-SA" b="1" dirty="0" smtClean="0">
                <a:solidFill>
                  <a:srgbClr val="FF0000"/>
                </a:solidFill>
              </a:rPr>
              <a:t>6- حرية الصحافة :- </a:t>
            </a:r>
            <a:r>
              <a:rPr lang="ar-SA" b="1" dirty="0" smtClean="0"/>
              <a:t>من واجب الصحفي ان يمارس حقه في حرية الصحافة التي كفلها له القانون . </a:t>
            </a:r>
          </a:p>
          <a:p>
            <a:pPr algn="r" rtl="1"/>
            <a:r>
              <a:rPr lang="ar-SA" b="1" dirty="0" smtClean="0"/>
              <a:t>- </a:t>
            </a:r>
            <a:r>
              <a:rPr lang="ar-SA" b="1" dirty="0" smtClean="0">
                <a:solidFill>
                  <a:srgbClr val="FF0000"/>
                </a:solidFill>
              </a:rPr>
              <a:t>تشمل حرية الصحافة </a:t>
            </a:r>
            <a:r>
              <a:rPr lang="ar-SA" b="1" dirty="0" smtClean="0"/>
              <a:t>ما يلي :- </a:t>
            </a:r>
          </a:p>
          <a:p>
            <a:pPr algn="r" rtl="1"/>
            <a:r>
              <a:rPr lang="ar-SA" b="1" dirty="0" smtClean="0"/>
              <a:t>أ- اطلاع المواطن على الوقائع والافكار والاتجاهات والمعلومات في المجالات التي تهم المجتمع على المستوى المحلي والعربي والاسلامي والدولي . </a:t>
            </a:r>
          </a:p>
          <a:p>
            <a:pPr algn="r" rtl="1"/>
            <a:r>
              <a:rPr lang="ar-SA" b="1" dirty="0" smtClean="0"/>
              <a:t>ب- افساح المجال للمواطنين لنشر </a:t>
            </a:r>
            <a:r>
              <a:rPr lang="ar-SA" b="1" dirty="0" err="1" smtClean="0"/>
              <a:t>ارائهم</a:t>
            </a:r>
            <a:r>
              <a:rPr lang="ar-SA" b="1" dirty="0" smtClean="0"/>
              <a:t> . </a:t>
            </a:r>
          </a:p>
          <a:p>
            <a:pPr algn="r" rtl="1"/>
            <a:r>
              <a:rPr lang="ar-SA" b="1" dirty="0" smtClean="0"/>
              <a:t>ج- حق الحصول على المعلومات والاخبار والاحصائيات التي تهم المواطنين من مصادرها المختلفة وتحليلها وتداولها ونشرها والتعليق عليها في حدود القانون . </a:t>
            </a:r>
          </a:p>
          <a:p>
            <a:pPr algn="r" rtl="1"/>
            <a:r>
              <a:rPr lang="ar-SA" b="1" dirty="0" smtClean="0"/>
              <a:t>د- حق المطبوعة الصحفية ووكالة الانباء والمحرر الصحفي في ابقاء مصادر المعلومات او الاخبار التي يتم الحصول عليها سرية . </a:t>
            </a:r>
          </a:p>
          <a:p>
            <a:endParaRPr lang="en-US" dirty="0"/>
          </a:p>
        </p:txBody>
      </p:sp>
    </p:spTree>
    <p:extLst>
      <p:ext uri="{BB962C8B-B14F-4D97-AF65-F5344CB8AC3E}">
        <p14:creationId xmlns:p14="http://schemas.microsoft.com/office/powerpoint/2010/main" val="3995693467"/>
      </p:ext>
    </p:extLst>
  </p:cSld>
  <p:clrMapOvr>
    <a:masterClrMapping/>
  </p:clrMapOvr>
  <p:transition spd="slow">
    <p:pull dir="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556792"/>
            <a:ext cx="8229600" cy="4525963"/>
          </a:xfrm>
        </p:spPr>
        <p:txBody>
          <a:bodyPr>
            <a:normAutofit fontScale="92500"/>
          </a:bodyPr>
          <a:lstStyle/>
          <a:p>
            <a:pPr algn="r" rtl="1"/>
            <a:r>
              <a:rPr lang="ar-SA" dirty="0"/>
              <a:t> </a:t>
            </a:r>
            <a:r>
              <a:rPr lang="ar-SA" b="1" dirty="0" smtClean="0"/>
              <a:t>ه- حق المواطنين والاحزاب السياسية والمؤسسات الثقافية والاجتماعية والنقابات في التعبير عن الراي والفكر والانجاز في مجالات نشاطاتها المختلفة من خلال المطبوعات . </a:t>
            </a:r>
          </a:p>
          <a:p>
            <a:pPr algn="r" rtl="1"/>
            <a:r>
              <a:rPr lang="ar-SA" b="1" dirty="0" smtClean="0">
                <a:solidFill>
                  <a:srgbClr val="FF0000"/>
                </a:solidFill>
              </a:rPr>
              <a:t>وعلى الصحفي وكل من يعمل بالصحافة التقيد التام بأخلاق المهنة وآدابها بما في ذلك ما يلي :- </a:t>
            </a:r>
          </a:p>
          <a:p>
            <a:pPr algn="r" rtl="1">
              <a:buFontTx/>
              <a:buChar char="-"/>
            </a:pPr>
            <a:r>
              <a:rPr lang="ar-SA" b="1" dirty="0" smtClean="0"/>
              <a:t>احترام حقوق الافراد وحرياتهم الدستورية وعدم المساس بحرمة حياتهم الخاصة . </a:t>
            </a:r>
          </a:p>
          <a:p>
            <a:pPr marL="0" indent="0" algn="r" rtl="1">
              <a:buNone/>
            </a:pPr>
            <a:r>
              <a:rPr lang="ar-SA" b="1" dirty="0"/>
              <a:t> </a:t>
            </a:r>
            <a:r>
              <a:rPr lang="ar-SA" b="1" dirty="0" smtClean="0"/>
              <a:t>- توخي الدقة والنزاهة والموضوعية في التعليق على الاخبار والاحداث . </a:t>
            </a:r>
          </a:p>
          <a:p>
            <a:pPr algn="r" rtl="1">
              <a:buFontTx/>
              <a:buChar char="-"/>
            </a:pPr>
            <a:r>
              <a:rPr lang="ar-SA" b="1" dirty="0" smtClean="0"/>
              <a:t>عدم استغلال المادة الصحفية للترويج لمنتج او الانتقاص من قيمته . </a:t>
            </a:r>
          </a:p>
          <a:p>
            <a:pPr>
              <a:buFontTx/>
              <a:buChar char="-"/>
            </a:pPr>
            <a:r>
              <a:rPr lang="ar-SA" b="1" dirty="0" smtClean="0"/>
              <a:t>الامتناع عن نشر كل من شانه يذكي العنف والتعصب والبغضاء . </a:t>
            </a:r>
          </a:p>
        </p:txBody>
      </p:sp>
    </p:spTree>
    <p:extLst>
      <p:ext uri="{BB962C8B-B14F-4D97-AF65-F5344CB8AC3E}">
        <p14:creationId xmlns:p14="http://schemas.microsoft.com/office/powerpoint/2010/main" val="2467243269"/>
      </p:ext>
    </p:extLst>
  </p:cSld>
  <p:clrMapOvr>
    <a:masterClrMapping/>
  </p:clrMapOvr>
  <p:transition spd="slow">
    <p:pull dir="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rtl="1"/>
            <a:r>
              <a:rPr lang="ar-SA" b="1" dirty="0" smtClean="0">
                <a:solidFill>
                  <a:srgbClr val="FF0000"/>
                </a:solidFill>
                <a:cs typeface="+mn-cs"/>
              </a:rPr>
              <a:t>ثانياً : الراديو </a:t>
            </a:r>
            <a:r>
              <a:rPr lang="en-US" b="1" dirty="0" smtClean="0">
                <a:solidFill>
                  <a:srgbClr val="FF0000"/>
                </a:solidFill>
                <a:cs typeface="+mn-cs"/>
              </a:rPr>
              <a:t>radio</a:t>
            </a:r>
            <a:endParaRPr lang="en-US" b="1" dirty="0">
              <a:solidFill>
                <a:srgbClr val="FF0000"/>
              </a:solidFill>
              <a:cs typeface="+mn-cs"/>
            </a:endParaRPr>
          </a:p>
        </p:txBody>
      </p:sp>
      <p:sp>
        <p:nvSpPr>
          <p:cNvPr id="3" name="عنصر نائب للمحتوى 2"/>
          <p:cNvSpPr>
            <a:spLocks noGrp="1"/>
          </p:cNvSpPr>
          <p:nvPr>
            <p:ph idx="1"/>
          </p:nvPr>
        </p:nvSpPr>
        <p:spPr/>
        <p:txBody>
          <a:bodyPr/>
          <a:lstStyle/>
          <a:p>
            <a:pPr marL="0" indent="0" algn="r" rtl="1">
              <a:buNone/>
            </a:pPr>
            <a:r>
              <a:rPr lang="ar-SA" b="1" dirty="0" smtClean="0"/>
              <a:t>يعتبر الراديو وسيلة من وسائل الاتصال المسموعة ، ولا يكاد يخلو بيت من وجود راديو فيه وقد كان الراديو منذ فترة ليست بعيدة هو الوسيلة الاكثر استعمالاً من بين وسائل الاتصال ، الا انه بعد اختراع التلفزيون اصبح الراديو اقل استعمالا عن ذي قبل . </a:t>
            </a:r>
          </a:p>
          <a:p>
            <a:pPr marL="0" indent="0" algn="r" rtl="1">
              <a:buNone/>
            </a:pPr>
            <a:r>
              <a:rPr lang="ar-SA" b="1" dirty="0" smtClean="0"/>
              <a:t>اما بالنسبة لمزايا ومساوئ استخدام الراديو كوسيلة من وسائل الاتصال فيمكن ايجازها فيما يلي : </a:t>
            </a:r>
            <a:endParaRPr lang="en-US" b="1" dirty="0"/>
          </a:p>
        </p:txBody>
      </p:sp>
    </p:spTree>
    <p:extLst>
      <p:ext uri="{BB962C8B-B14F-4D97-AF65-F5344CB8AC3E}">
        <p14:creationId xmlns:p14="http://schemas.microsoft.com/office/powerpoint/2010/main" val="2990839943"/>
      </p:ext>
    </p:extLst>
  </p:cSld>
  <p:clrMapOvr>
    <a:masterClrMapping/>
  </p:clrMapOvr>
  <p:transition spd="slow">
    <p:pull dir="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rtl="1"/>
            <a:r>
              <a:rPr lang="ar-SA" b="1" dirty="0" smtClean="0">
                <a:solidFill>
                  <a:srgbClr val="FF0000"/>
                </a:solidFill>
                <a:cs typeface="+mn-cs"/>
              </a:rPr>
              <a:t>المزايا :-</a:t>
            </a:r>
            <a:endParaRPr lang="en-US" b="1" dirty="0">
              <a:solidFill>
                <a:srgbClr val="FF0000"/>
              </a:solidFill>
              <a:cs typeface="+mn-cs"/>
            </a:endParaRPr>
          </a:p>
        </p:txBody>
      </p:sp>
      <p:sp>
        <p:nvSpPr>
          <p:cNvPr id="3" name="عنصر نائب للمحتوى 2"/>
          <p:cNvSpPr>
            <a:spLocks noGrp="1"/>
          </p:cNvSpPr>
          <p:nvPr>
            <p:ph idx="1"/>
          </p:nvPr>
        </p:nvSpPr>
        <p:spPr/>
        <p:txBody>
          <a:bodyPr>
            <a:normAutofit fontScale="92500" lnSpcReduction="20000"/>
          </a:bodyPr>
          <a:lstStyle/>
          <a:p>
            <a:pPr algn="r" rtl="1"/>
            <a:r>
              <a:rPr lang="ar-SA" b="1" dirty="0" smtClean="0"/>
              <a:t>1- الوسائل المسموعة لا تحتاج الى تفرغ كامل . </a:t>
            </a:r>
          </a:p>
          <a:p>
            <a:pPr algn="r" rtl="1"/>
            <a:r>
              <a:rPr lang="ar-SA" b="1" dirty="0" smtClean="0"/>
              <a:t>2- يصل البث الاذاعي الى الجمهور في اقاصي البلاد وخاصة بعد انتشار الراديو الترانزستور وبالإضافة الى ذلك لا توجد سيارة تخلو من وجود راديو فيها . </a:t>
            </a:r>
          </a:p>
          <a:p>
            <a:pPr algn="r" rtl="1"/>
            <a:r>
              <a:rPr lang="ar-SA" b="1" dirty="0" smtClean="0"/>
              <a:t>3- يتخطى الراديو حواجز الامية ، فمن يستمع الى الراديو لا يحتاج الى معرفة بالقراءة والكتابة وبالتالي فان الراديو كوسيلة اتصال يصلح لتوجيه الرسائل الاعلامية الى الاميين </a:t>
            </a:r>
          </a:p>
          <a:p>
            <a:pPr algn="r" rtl="1"/>
            <a:r>
              <a:rPr lang="ar-SA" b="1" dirty="0" smtClean="0"/>
              <a:t>4- تمتاز الاذاعة بالسرعة في ايصال الرسائل الاعلامية الى الجماهير . </a:t>
            </a:r>
          </a:p>
          <a:p>
            <a:pPr algn="r" rtl="1"/>
            <a:r>
              <a:rPr lang="ar-SA" b="1" dirty="0" smtClean="0"/>
              <a:t>5- الكلمة المسموعة بالإضافة الى التداخلات الموسيقية لها تأثير فعال اكثر من الكلمة المكتوبة في الصحف والمجلات  </a:t>
            </a:r>
          </a:p>
          <a:p>
            <a:pPr algn="r" rtl="1"/>
            <a:r>
              <a:rPr lang="ar-SA" b="1" dirty="0" smtClean="0"/>
              <a:t>6- امكانية تسجيل الكلمة المسموعة على اشرطة تسجيل واعادة اذاعتها حسب الوقت المطلوب . </a:t>
            </a:r>
            <a:endParaRPr lang="en-US" b="1" dirty="0"/>
          </a:p>
        </p:txBody>
      </p:sp>
    </p:spTree>
    <p:extLst>
      <p:ext uri="{BB962C8B-B14F-4D97-AF65-F5344CB8AC3E}">
        <p14:creationId xmlns:p14="http://schemas.microsoft.com/office/powerpoint/2010/main" val="2878305122"/>
      </p:ext>
    </p:extLst>
  </p:cSld>
  <p:clrMapOvr>
    <a:masterClrMapping/>
  </p:clrMapOvr>
  <p:transition spd="slow">
    <p:pull dir="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rtl="1"/>
            <a:r>
              <a:rPr lang="ar-SA" b="1" dirty="0" smtClean="0">
                <a:solidFill>
                  <a:srgbClr val="FF0000"/>
                </a:solidFill>
                <a:cs typeface="+mn-cs"/>
              </a:rPr>
              <a:t>العيوب :-</a:t>
            </a:r>
            <a:endParaRPr lang="en-US" b="1" dirty="0">
              <a:solidFill>
                <a:srgbClr val="FF0000"/>
              </a:solidFill>
              <a:cs typeface="+mn-cs"/>
            </a:endParaRPr>
          </a:p>
        </p:txBody>
      </p:sp>
      <p:sp>
        <p:nvSpPr>
          <p:cNvPr id="3" name="عنصر نائب للمحتوى 2"/>
          <p:cNvSpPr>
            <a:spLocks noGrp="1"/>
          </p:cNvSpPr>
          <p:nvPr>
            <p:ph idx="1"/>
          </p:nvPr>
        </p:nvSpPr>
        <p:spPr/>
        <p:txBody>
          <a:bodyPr/>
          <a:lstStyle/>
          <a:p>
            <a:pPr algn="r" rtl="1"/>
            <a:r>
              <a:rPr lang="ar-SA" b="1" dirty="0" smtClean="0"/>
              <a:t>1- صحيح ان الراديو لا يحتاج الى تفرغ للاستماع اليه ، ولكن الاستماع اثناء الانشغال قد يكون بدون تركيز . </a:t>
            </a:r>
          </a:p>
          <a:p>
            <a:pPr algn="r" rtl="1"/>
            <a:r>
              <a:rPr lang="ar-SA" b="1" dirty="0" smtClean="0"/>
              <a:t>2- اذا اذيعت الرسالة الاعلامية الموجهة الى جمهور معين مرة واحدة فقط لا تصل الى من لا يستمع الى الراديو . </a:t>
            </a:r>
          </a:p>
          <a:p>
            <a:pPr algn="r" rtl="1"/>
            <a:r>
              <a:rPr lang="ar-SA" b="1" dirty="0" smtClean="0"/>
              <a:t>3- امكانية التشوش على البث الاذاعي بقصد او بدون قصد . </a:t>
            </a:r>
          </a:p>
          <a:p>
            <a:pPr marL="0" indent="0" algn="r" rtl="1">
              <a:buNone/>
            </a:pPr>
            <a:r>
              <a:rPr lang="ar-SA" b="1" dirty="0" smtClean="0"/>
              <a:t>ويمكن لموظفي العلاقات العامة الاستفادة من البث الاذاعي لإيصال رسائلهم الى الجمهور .</a:t>
            </a:r>
            <a:endParaRPr lang="en-US" b="1" dirty="0"/>
          </a:p>
        </p:txBody>
      </p:sp>
    </p:spTree>
    <p:extLst>
      <p:ext uri="{BB962C8B-B14F-4D97-AF65-F5344CB8AC3E}">
        <p14:creationId xmlns:p14="http://schemas.microsoft.com/office/powerpoint/2010/main" val="3096110065"/>
      </p:ext>
    </p:extLst>
  </p:cSld>
  <p:clrMapOvr>
    <a:masterClrMapping/>
  </p:clrMapOvr>
  <p:transition spd="slow">
    <p:pull dir="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rtl="1"/>
            <a:r>
              <a:rPr lang="ar-SA" b="1" dirty="0" smtClean="0">
                <a:solidFill>
                  <a:srgbClr val="FF0000"/>
                </a:solidFill>
                <a:cs typeface="+mn-cs"/>
              </a:rPr>
              <a:t>ثالثاً : التلفزيون </a:t>
            </a:r>
            <a:endParaRPr lang="en-US" b="1" dirty="0">
              <a:solidFill>
                <a:srgbClr val="FF0000"/>
              </a:solidFill>
              <a:cs typeface="+mn-cs"/>
            </a:endParaRPr>
          </a:p>
        </p:txBody>
      </p:sp>
      <p:sp>
        <p:nvSpPr>
          <p:cNvPr id="3" name="عنصر نائب للمحتوى 2"/>
          <p:cNvSpPr>
            <a:spLocks noGrp="1"/>
          </p:cNvSpPr>
          <p:nvPr>
            <p:ph idx="1"/>
          </p:nvPr>
        </p:nvSpPr>
        <p:spPr/>
        <p:txBody>
          <a:bodyPr>
            <a:normAutofit/>
          </a:bodyPr>
          <a:lstStyle/>
          <a:p>
            <a:pPr algn="r" rtl="1"/>
            <a:r>
              <a:rPr lang="ar-SA" b="1" dirty="0" smtClean="0"/>
              <a:t>يعتبر التلفزيون من وسائل الاتصال السمعية والمرئية في نفس الوقت حيث انه يجمع بين الصوت والصورة المتحركة وبالتالي فهو اكثر تأثيرا في النفس البشرية من وسائل اخرى كالصحف والمجلات وغيرها .</a:t>
            </a:r>
          </a:p>
          <a:p>
            <a:pPr algn="r" rtl="1"/>
            <a:r>
              <a:rPr lang="ar-SA" b="1" dirty="0" smtClean="0"/>
              <a:t>ويعتبر التلفزيون من المصادر الهامة والموثوق بها للأخبار وللاستمتاع بالبرامج الثقافية والاجتماعية والسياسية والرياضية . </a:t>
            </a:r>
          </a:p>
          <a:p>
            <a:pPr algn="r" rtl="1"/>
            <a:r>
              <a:rPr lang="ar-SA" b="1" dirty="0" smtClean="0"/>
              <a:t>والواقع ان الكاميرا تصور الاوضاع الحقيقية كما هي دون مبالغة او تضخيم </a:t>
            </a:r>
            <a:endParaRPr lang="en-US" b="1" dirty="0"/>
          </a:p>
        </p:txBody>
      </p:sp>
    </p:spTree>
    <p:extLst>
      <p:ext uri="{BB962C8B-B14F-4D97-AF65-F5344CB8AC3E}">
        <p14:creationId xmlns:p14="http://schemas.microsoft.com/office/powerpoint/2010/main" val="1264563713"/>
      </p:ext>
    </p:extLst>
  </p:cSld>
  <p:clrMapOvr>
    <a:masterClrMapping/>
  </p:clrMapOvr>
  <p:transition spd="slow">
    <p:pull dir="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r" rtl="1"/>
            <a:r>
              <a:rPr lang="ar-SA" b="1" dirty="0" smtClean="0">
                <a:solidFill>
                  <a:srgbClr val="FF0000"/>
                </a:solidFill>
                <a:cs typeface="+mn-cs"/>
              </a:rPr>
              <a:t>ويتميز التلفزيون كوسيلة اتصال عن غيره من وسائل الاتصال الاخرى </a:t>
            </a:r>
            <a:r>
              <a:rPr lang="ar-SA" dirty="0" smtClean="0"/>
              <a:t>:-</a:t>
            </a:r>
            <a:endParaRPr lang="en-US" dirty="0"/>
          </a:p>
        </p:txBody>
      </p:sp>
      <p:sp>
        <p:nvSpPr>
          <p:cNvPr id="3" name="عنصر نائب للمحتوى 2"/>
          <p:cNvSpPr>
            <a:spLocks noGrp="1"/>
          </p:cNvSpPr>
          <p:nvPr>
            <p:ph idx="1"/>
          </p:nvPr>
        </p:nvSpPr>
        <p:spPr/>
        <p:txBody>
          <a:bodyPr>
            <a:normAutofit/>
          </a:bodyPr>
          <a:lstStyle/>
          <a:p>
            <a:pPr algn="r" rtl="1"/>
            <a:r>
              <a:rPr lang="ar-SA" b="1" dirty="0" smtClean="0"/>
              <a:t>1- يتمتع بالتأثير الكبير على الجمهور لأنه يقدم الصوت والصورة المتحركة في نفس الوقت وبالتالي يبقى تأثيره في النفس لفترات طويلة .</a:t>
            </a:r>
          </a:p>
          <a:p>
            <a:pPr algn="r" rtl="1"/>
            <a:r>
              <a:rPr lang="ar-SA" b="1" dirty="0" smtClean="0"/>
              <a:t>2- التغطية الواسعة من حيث حجم الجماهير التي تشاهد التلفزيون . </a:t>
            </a:r>
          </a:p>
          <a:p>
            <a:pPr algn="r" rtl="1"/>
            <a:r>
              <a:rPr lang="ar-SA" b="1" dirty="0" smtClean="0"/>
              <a:t>3- استخدام فنون الاخراج والسيناريو والحوار وفرز الالوان يزيد من التأثير العاطفي على المتفرج . </a:t>
            </a:r>
          </a:p>
          <a:p>
            <a:pPr algn="r" rtl="1"/>
            <a:r>
              <a:rPr lang="ar-SA" b="1" dirty="0" smtClean="0"/>
              <a:t>4- القدرة على جذب اهتمام المتفرجين وخاصة ان عدد ساعات الارسال التلفزيوني اليومية قد زادت بشكل ملحوظ . </a:t>
            </a:r>
          </a:p>
          <a:p>
            <a:pPr algn="r" rtl="1"/>
            <a:r>
              <a:rPr lang="ar-SA" b="1" dirty="0" smtClean="0"/>
              <a:t>مصداقية التلفزيون كمصدر للأخبار حيث ان الكاميرا لا تكذب . </a:t>
            </a:r>
            <a:endParaRPr lang="en-US" b="1" dirty="0"/>
          </a:p>
        </p:txBody>
      </p:sp>
    </p:spTree>
    <p:extLst>
      <p:ext uri="{BB962C8B-B14F-4D97-AF65-F5344CB8AC3E}">
        <p14:creationId xmlns:p14="http://schemas.microsoft.com/office/powerpoint/2010/main" val="4281888613"/>
      </p:ext>
    </p:extLst>
  </p:cSld>
  <p:clrMapOvr>
    <a:masterClrMapping/>
  </p:clrMapOvr>
  <p:transition spd="slow">
    <p:pull dir="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rtl="1"/>
            <a:r>
              <a:rPr lang="ar-SA" b="1" dirty="0" smtClean="0">
                <a:solidFill>
                  <a:srgbClr val="FF0000"/>
                </a:solidFill>
                <a:cs typeface="+mn-cs"/>
              </a:rPr>
              <a:t>رابعاً : المعارض </a:t>
            </a:r>
            <a:endParaRPr lang="en-US" b="1" dirty="0">
              <a:solidFill>
                <a:srgbClr val="FF0000"/>
              </a:solidFill>
              <a:cs typeface="+mn-cs"/>
            </a:endParaRPr>
          </a:p>
        </p:txBody>
      </p:sp>
      <p:sp>
        <p:nvSpPr>
          <p:cNvPr id="3" name="عنصر نائب للمحتوى 2"/>
          <p:cNvSpPr>
            <a:spLocks noGrp="1"/>
          </p:cNvSpPr>
          <p:nvPr>
            <p:ph idx="1"/>
          </p:nvPr>
        </p:nvSpPr>
        <p:spPr/>
        <p:txBody>
          <a:bodyPr>
            <a:normAutofit/>
          </a:bodyPr>
          <a:lstStyle/>
          <a:p>
            <a:pPr algn="r" rtl="1"/>
            <a:r>
              <a:rPr lang="ar-SA" b="1" dirty="0" smtClean="0"/>
              <a:t>تعتبر المعارض وسيلة اتصال هامة بالجماهير حيث تقوم الشركات بعرض منتجاتها او نماذج لخدماتها معززه برسوم بيانية واشكال واحصائيات ووسائل ايضاح وكذلك يمكن تدعيم اسم الشركة وتحسين صورتها امام الجمهور عن طريق عرض وتفسير سياسة المنظمة وانجازاتها واهدافها . </a:t>
            </a:r>
          </a:p>
          <a:p>
            <a:pPr algn="r" rtl="1"/>
            <a:r>
              <a:rPr lang="ar-SA" b="1" dirty="0" smtClean="0"/>
              <a:t>وقد تقوم الشركة بتخصيص مساحة معينه داخل مكاتبها او مواقعها لاستخدامها كعرض دائم او مؤقت لها وذلك لعرض منتجاتها الجديدة التي تقدمها او لتمكن الزوار من مشاهدة تطورات عملياتها وتقدم انشطتها من خلال الصور والرسوم البيانية والاحصائيات . </a:t>
            </a:r>
            <a:endParaRPr lang="en-US" b="1" dirty="0"/>
          </a:p>
        </p:txBody>
      </p:sp>
    </p:spTree>
    <p:extLst>
      <p:ext uri="{BB962C8B-B14F-4D97-AF65-F5344CB8AC3E}">
        <p14:creationId xmlns:p14="http://schemas.microsoft.com/office/powerpoint/2010/main" val="2378350761"/>
      </p:ext>
    </p:extLst>
  </p:cSld>
  <p:clrMapOvr>
    <a:masterClrMapping/>
  </p:clrMapOvr>
  <p:transition spd="slow">
    <p:pull dir="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r" rtl="1"/>
            <a:r>
              <a:rPr lang="ar-SA" dirty="0" smtClean="0">
                <a:cs typeface="+mn-cs"/>
              </a:rPr>
              <a:t>وهنالك ثلاثة انواع من المعارض من حيث طريقة تنظيمها :- </a:t>
            </a:r>
            <a:endParaRPr lang="en-US" dirty="0">
              <a:cs typeface="+mn-cs"/>
            </a:endParaRPr>
          </a:p>
        </p:txBody>
      </p:sp>
      <p:sp>
        <p:nvSpPr>
          <p:cNvPr id="3" name="عنصر نائب للمحتوى 2"/>
          <p:cNvSpPr>
            <a:spLocks noGrp="1"/>
          </p:cNvSpPr>
          <p:nvPr>
            <p:ph idx="1"/>
          </p:nvPr>
        </p:nvSpPr>
        <p:spPr/>
        <p:txBody>
          <a:bodyPr>
            <a:normAutofit/>
          </a:bodyPr>
          <a:lstStyle/>
          <a:p>
            <a:pPr algn="r" rtl="1"/>
            <a:r>
              <a:rPr lang="ar-SA" b="1" dirty="0" smtClean="0"/>
              <a:t>أ- </a:t>
            </a:r>
            <a:r>
              <a:rPr lang="ar-SA" b="1" dirty="0" smtClean="0">
                <a:solidFill>
                  <a:srgbClr val="FF0000"/>
                </a:solidFill>
              </a:rPr>
              <a:t>المعرض الفردي </a:t>
            </a:r>
            <a:r>
              <a:rPr lang="ar-SA" b="1" dirty="0" smtClean="0"/>
              <a:t>: قد تقيم الشركة لوحدها معرضاً لمنتجاتها ، الا ان تكاليف المعرض الباهظة ومقارنة هذه التكاليف بالعائد التوقع بالإضافة الى صعوبة جذب الجمهور إلى مثل هذا المعرض  .</a:t>
            </a:r>
          </a:p>
          <a:p>
            <a:pPr algn="r" rtl="1"/>
            <a:r>
              <a:rPr lang="ar-SA" b="1" dirty="0" smtClean="0"/>
              <a:t>ب- </a:t>
            </a:r>
            <a:r>
              <a:rPr lang="ar-SA" b="1" dirty="0" smtClean="0">
                <a:solidFill>
                  <a:srgbClr val="FF0000"/>
                </a:solidFill>
              </a:rPr>
              <a:t>المعرض التعاوني المشترك </a:t>
            </a:r>
            <a:r>
              <a:rPr lang="ar-SA" b="1" dirty="0" smtClean="0"/>
              <a:t>: حيث يتفق عدة منتجين على اقامة هذا المعرض وتقاسم تكاليفه بينهم وفق معايير محددة قد تكون بالتساوي او حسب المساحة التي يشغرها كل  منهم . </a:t>
            </a:r>
          </a:p>
          <a:p>
            <a:pPr algn="r" rtl="1"/>
            <a:r>
              <a:rPr lang="ar-SA" b="1" dirty="0" smtClean="0"/>
              <a:t>ج- </a:t>
            </a:r>
            <a:r>
              <a:rPr lang="ar-SA" b="1" dirty="0" smtClean="0">
                <a:solidFill>
                  <a:srgbClr val="FF0000"/>
                </a:solidFill>
              </a:rPr>
              <a:t>المعرض التجاري المشترك </a:t>
            </a:r>
            <a:r>
              <a:rPr lang="ar-SA" b="1" dirty="0" smtClean="0"/>
              <a:t>: والذي تقوم بتنظيمه شركات تجارية مقابل رسوم معينه تدفعها كل شركة مشتركة في المعرض وفقاً للمساحة التي تشغلها . </a:t>
            </a:r>
            <a:endParaRPr lang="en-US" b="1" dirty="0"/>
          </a:p>
        </p:txBody>
      </p:sp>
    </p:spTree>
    <p:extLst>
      <p:ext uri="{BB962C8B-B14F-4D97-AF65-F5344CB8AC3E}">
        <p14:creationId xmlns:p14="http://schemas.microsoft.com/office/powerpoint/2010/main" val="139733708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r" rtl="1"/>
            <a:r>
              <a:rPr lang="ar-SA" b="1" dirty="0" smtClean="0">
                <a:solidFill>
                  <a:srgbClr val="FF0000"/>
                </a:solidFill>
                <a:cs typeface="+mn-cs"/>
              </a:rPr>
              <a:t>وقرار الاشتراك بالمعرض ينبغي ان يتخذ وفقاً للمعايير التالية :- </a:t>
            </a:r>
            <a:endParaRPr lang="en-US" b="1" dirty="0">
              <a:solidFill>
                <a:srgbClr val="FF0000"/>
              </a:solidFill>
              <a:cs typeface="+mn-cs"/>
            </a:endParaRPr>
          </a:p>
        </p:txBody>
      </p:sp>
      <p:sp>
        <p:nvSpPr>
          <p:cNvPr id="3" name="عنصر نائب للمحتوى 2"/>
          <p:cNvSpPr>
            <a:spLocks noGrp="1"/>
          </p:cNvSpPr>
          <p:nvPr>
            <p:ph idx="1"/>
          </p:nvPr>
        </p:nvSpPr>
        <p:spPr/>
        <p:txBody>
          <a:bodyPr/>
          <a:lstStyle/>
          <a:p>
            <a:pPr algn="r" rtl="1"/>
            <a:r>
              <a:rPr lang="ar-SA" b="1" dirty="0" smtClean="0"/>
              <a:t>- عدد زوار المعرض وهنا يجب الحذر من كون الجمهور الذي سيحضر المعرض هم عملاء الشركة . </a:t>
            </a:r>
          </a:p>
          <a:p>
            <a:pPr algn="r" rtl="1"/>
            <a:r>
              <a:rPr lang="ar-SA" b="1" dirty="0" smtClean="0"/>
              <a:t>- الكتيبات التي يتم توزيعها حيث لا بد من اعدادها بشكل جيد وتوزيعها مجاناً على الزوار . </a:t>
            </a:r>
          </a:p>
          <a:p>
            <a:pPr algn="r" rtl="1"/>
            <a:r>
              <a:rPr lang="ar-SA" b="1" dirty="0" smtClean="0"/>
              <a:t>- الوقت المناسب . </a:t>
            </a:r>
          </a:p>
          <a:p>
            <a:pPr algn="r" rtl="1"/>
            <a:r>
              <a:rPr lang="ar-SA" b="1" dirty="0" smtClean="0"/>
              <a:t>- المكان المناسب ، اذ لا بد ان يكون المكان قريباً من اماكن سكن وتواجد الجمهور او ان تكون المواصلات اليه متوفرة . </a:t>
            </a:r>
          </a:p>
          <a:p>
            <a:endParaRPr lang="en-US" dirty="0"/>
          </a:p>
        </p:txBody>
      </p:sp>
    </p:spTree>
    <p:extLst>
      <p:ext uri="{BB962C8B-B14F-4D97-AF65-F5344CB8AC3E}">
        <p14:creationId xmlns:p14="http://schemas.microsoft.com/office/powerpoint/2010/main" val="1903385342"/>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r" rtl="1"/>
            <a:r>
              <a:rPr lang="ar-SA" b="1" dirty="0" smtClean="0">
                <a:solidFill>
                  <a:srgbClr val="FF0000"/>
                </a:solidFill>
                <a:cs typeface="+mn-cs"/>
              </a:rPr>
              <a:t>ولا يغيب عن بالنا أهداف المعارض </a:t>
            </a:r>
            <a:r>
              <a:rPr lang="ar-SA" dirty="0" smtClean="0"/>
              <a:t>:- </a:t>
            </a:r>
            <a:endParaRPr lang="en-US" dirty="0"/>
          </a:p>
        </p:txBody>
      </p:sp>
      <p:sp>
        <p:nvSpPr>
          <p:cNvPr id="3" name="عنصر نائب للمحتوى 2"/>
          <p:cNvSpPr>
            <a:spLocks noGrp="1"/>
          </p:cNvSpPr>
          <p:nvPr>
            <p:ph idx="1"/>
          </p:nvPr>
        </p:nvSpPr>
        <p:spPr/>
        <p:txBody>
          <a:bodyPr>
            <a:normAutofit fontScale="92500" lnSpcReduction="10000"/>
          </a:bodyPr>
          <a:lstStyle/>
          <a:p>
            <a:pPr algn="r" rtl="1"/>
            <a:r>
              <a:rPr lang="ar-SA" b="1" dirty="0" smtClean="0"/>
              <a:t>1- تعريف الجمهور بالسلع لتي تقوم الشركة بإنتاجها . </a:t>
            </a:r>
          </a:p>
          <a:p>
            <a:pPr algn="r" rtl="1"/>
            <a:r>
              <a:rPr lang="ar-SA" b="1" dirty="0" smtClean="0"/>
              <a:t>2- تقديم منتجات جديدة للجمهور وشرح خصائصها ومواصفتها وطريقة تشغيلها وصيانتها . </a:t>
            </a:r>
          </a:p>
          <a:p>
            <a:pPr algn="r" rtl="1"/>
            <a:r>
              <a:rPr lang="ar-SA" b="1" dirty="0" smtClean="0"/>
              <a:t>3- تعزيز اسم الشركة واهدافها وسياستها . </a:t>
            </a:r>
          </a:p>
          <a:p>
            <a:pPr algn="r" rtl="1"/>
            <a:r>
              <a:rPr lang="ar-SA" b="1" dirty="0" smtClean="0"/>
              <a:t>4- جذب عملاء جديدة للشركة . </a:t>
            </a:r>
          </a:p>
          <a:p>
            <a:pPr algn="r" rtl="1"/>
            <a:r>
              <a:rPr lang="ar-SA" b="1" dirty="0" smtClean="0"/>
              <a:t>5- دعم الوكيل المحلي او تقييم قوة وضعه في السوق . </a:t>
            </a:r>
          </a:p>
          <a:p>
            <a:pPr algn="r" rtl="1"/>
            <a:r>
              <a:rPr lang="ar-SA" b="1" dirty="0" smtClean="0"/>
              <a:t>6- امكانية تقدير مستوى اداء المنافسين الموجودين في نفس المعرض . </a:t>
            </a:r>
          </a:p>
          <a:p>
            <a:pPr algn="r" rtl="1"/>
            <a:r>
              <a:rPr lang="ar-SA" b="1" dirty="0" smtClean="0"/>
              <a:t>7- تدعيم العلاقات مع العملاء الحاليين والاجابة على استفساراتهم من قبل الفنيين المتخصصين . </a:t>
            </a:r>
          </a:p>
          <a:p>
            <a:pPr algn="r" rtl="1"/>
            <a:r>
              <a:rPr lang="ar-SA" b="1" dirty="0" smtClean="0"/>
              <a:t>8- اتاحة الفرصة لإجراء البحوث واخذ اراء الجمهور تجاه المؤسسة ومنتجاتها مما يساهم الى حد كبير في عملية التخطيط للفترة القادمة  .  </a:t>
            </a:r>
            <a:endParaRPr lang="en-US" b="1" dirty="0"/>
          </a:p>
        </p:txBody>
      </p:sp>
    </p:spTree>
    <p:extLst>
      <p:ext uri="{BB962C8B-B14F-4D97-AF65-F5344CB8AC3E}">
        <p14:creationId xmlns:p14="http://schemas.microsoft.com/office/powerpoint/2010/main" val="1463125077"/>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rtl="1"/>
            <a:r>
              <a:rPr lang="ar-SA" b="1" dirty="0" smtClean="0">
                <a:solidFill>
                  <a:srgbClr val="00B0F0"/>
                </a:solidFill>
                <a:cs typeface="+mn-cs"/>
              </a:rPr>
              <a:t>خامساً : لوحة الاعلانات الداخلية</a:t>
            </a:r>
            <a:endParaRPr lang="en-US" b="1" dirty="0">
              <a:solidFill>
                <a:srgbClr val="00B0F0"/>
              </a:solidFill>
              <a:cs typeface="+mn-cs"/>
            </a:endParaRPr>
          </a:p>
        </p:txBody>
      </p:sp>
      <p:sp>
        <p:nvSpPr>
          <p:cNvPr id="3" name="عنصر نائب للمحتوى 2"/>
          <p:cNvSpPr>
            <a:spLocks noGrp="1"/>
          </p:cNvSpPr>
          <p:nvPr>
            <p:ph idx="1"/>
          </p:nvPr>
        </p:nvSpPr>
        <p:spPr/>
        <p:txBody>
          <a:bodyPr>
            <a:normAutofit fontScale="92500"/>
          </a:bodyPr>
          <a:lstStyle/>
          <a:p>
            <a:pPr algn="r" rtl="1"/>
            <a:r>
              <a:rPr lang="ar-SA" b="1" dirty="0" smtClean="0"/>
              <a:t>وهذه الوسيلة من وسائل الاتصال المقروءة والموجهة الى الجمهور الداخلي للشركة وتوضع عادة في مكان بارز في الشركة أي بالقرب من الاستقبال او في الممرات التي تكثر عليها حركة الموظفين . </a:t>
            </a:r>
          </a:p>
          <a:p>
            <a:pPr algn="r" rtl="1"/>
            <a:r>
              <a:rPr lang="ar-SA" b="1" dirty="0" smtClean="0"/>
              <a:t>وقد تكون لوحة الاعلانات على شكل مستطيل او مربع او دائرة ويركب عليها اطار زجاجي لعدم التلاعب بمحتوياتها وتشمل عادة الموضوعات التي تتناول شرح لقوانين الشركة او تعليماتها ، اعلانات النقابة ، اخبار الموظفين من توظيفات جديدة او ترقيات وتنقلات .</a:t>
            </a:r>
          </a:p>
          <a:p>
            <a:pPr algn="r" rtl="1"/>
            <a:r>
              <a:rPr lang="ar-SA" b="1" dirty="0" smtClean="0"/>
              <a:t>ودائماً تكون دائرة العلاقات العامة هي المسئولة عن فتح واغلاق لوحة الاعلانات وكذلك عن أي اوراق جديدة تضاف اليها او أي اوراق تلغى منها . </a:t>
            </a:r>
            <a:endParaRPr lang="en-US" b="1" dirty="0"/>
          </a:p>
        </p:txBody>
      </p:sp>
    </p:spTree>
    <p:extLst>
      <p:ext uri="{BB962C8B-B14F-4D97-AF65-F5344CB8AC3E}">
        <p14:creationId xmlns:p14="http://schemas.microsoft.com/office/powerpoint/2010/main" val="2015897049"/>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1143000"/>
            <a:ext cx="8229600" cy="5814392"/>
          </a:xfrm>
        </p:spPr>
        <p:txBody>
          <a:bodyPr>
            <a:normAutofit/>
          </a:bodyPr>
          <a:lstStyle/>
          <a:p>
            <a:pPr algn="r"/>
            <a:r>
              <a:rPr lang="ar-SA" b="1" dirty="0" smtClean="0">
                <a:cs typeface="+mn-cs"/>
              </a:rPr>
              <a:t/>
            </a:r>
            <a:br>
              <a:rPr lang="ar-SA" b="1" dirty="0" smtClean="0">
                <a:cs typeface="+mn-cs"/>
              </a:rPr>
            </a:br>
            <a:r>
              <a:rPr lang="ar-SA" b="1" dirty="0">
                <a:cs typeface="+mn-cs"/>
              </a:rPr>
              <a:t> </a:t>
            </a:r>
            <a:r>
              <a:rPr lang="ar-SA" b="1" dirty="0" smtClean="0">
                <a:cs typeface="+mn-cs"/>
              </a:rPr>
              <a:t>           </a:t>
            </a:r>
            <a:br>
              <a:rPr lang="ar-SA" b="1" dirty="0" smtClean="0">
                <a:cs typeface="+mn-cs"/>
              </a:rPr>
            </a:br>
            <a:r>
              <a:rPr lang="ar-SA" b="1" dirty="0">
                <a:cs typeface="+mn-cs"/>
              </a:rPr>
              <a:t> </a:t>
            </a:r>
            <a:r>
              <a:rPr lang="ar-SA" b="1" dirty="0" smtClean="0">
                <a:cs typeface="+mn-cs"/>
              </a:rPr>
              <a:t>   </a:t>
            </a:r>
            <a:br>
              <a:rPr lang="ar-SA" b="1" dirty="0" smtClean="0">
                <a:cs typeface="+mn-cs"/>
              </a:rPr>
            </a:br>
            <a:r>
              <a:rPr lang="ar-SA" b="1" dirty="0">
                <a:cs typeface="+mn-cs"/>
              </a:rPr>
              <a:t> </a:t>
            </a:r>
            <a:r>
              <a:rPr lang="ar-SA" b="1" dirty="0" smtClean="0">
                <a:cs typeface="+mn-cs"/>
              </a:rPr>
              <a:t>       أشكركم جميعاً على حسن الاستماع </a:t>
            </a:r>
            <a:endParaRPr lang="en-US" b="1" dirty="0">
              <a:cs typeface="+mn-cs"/>
            </a:endParaRPr>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90974" y="2492897"/>
            <a:ext cx="1877169" cy="2256904"/>
          </a:xfrm>
        </p:spPr>
      </p:pic>
    </p:spTree>
    <p:extLst>
      <p:ext uri="{BB962C8B-B14F-4D97-AF65-F5344CB8AC3E}">
        <p14:creationId xmlns:p14="http://schemas.microsoft.com/office/powerpoint/2010/main" val="165832408"/>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حضري">
  <a:themeElements>
    <a:clrScheme name="حضري">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حضري">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حضري">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736</TotalTime>
  <Words>3068</Words>
  <Application>Microsoft Office PowerPoint</Application>
  <PresentationFormat>عرض على الشاشة (3:4)‏</PresentationFormat>
  <Paragraphs>174</Paragraphs>
  <Slides>42</Slides>
  <Notes>0</Notes>
  <HiddenSlides>0</HiddenSlides>
  <MMClips>0</MMClips>
  <ScaleCrop>false</ScaleCrop>
  <HeadingPairs>
    <vt:vector size="4" baseType="variant">
      <vt:variant>
        <vt:lpstr>نسق</vt:lpstr>
      </vt:variant>
      <vt:variant>
        <vt:i4>1</vt:i4>
      </vt:variant>
      <vt:variant>
        <vt:lpstr>عناوين الشرائح</vt:lpstr>
      </vt:variant>
      <vt:variant>
        <vt:i4>42</vt:i4>
      </vt:variant>
    </vt:vector>
  </HeadingPairs>
  <TitlesOfParts>
    <vt:vector size="43" baseType="lpstr">
      <vt:lpstr>حضري</vt:lpstr>
      <vt:lpstr>المحاضرة السادسة من مقرر العلاقات العامة </vt:lpstr>
      <vt:lpstr>اهداف المحاضرة :- </vt:lpstr>
      <vt:lpstr>تمهيد :-</vt:lpstr>
      <vt:lpstr>عرض تقديمي في PowerPoint</vt:lpstr>
      <vt:lpstr>2- تحديد اهداف اعداد البرنامج :</vt:lpstr>
      <vt:lpstr>وهذا ينبغي مراعاة توفر الاعتبارات التالية في الاهداف   </vt:lpstr>
      <vt:lpstr>3- تحديد الجماهير المستهدفة : </vt:lpstr>
      <vt:lpstr>عرض تقديمي في PowerPoint</vt:lpstr>
      <vt:lpstr>عرض تقديمي في PowerPoint</vt:lpstr>
      <vt:lpstr>4- تحديد وسائل الاتصال المناسبة : </vt:lpstr>
      <vt:lpstr> وحتى يكون البرنامج ناجح يجب اختيار وسيلة الاتصال المناسبة والوقت الذي يكون فيه نقل الرسالة </vt:lpstr>
      <vt:lpstr>وهنالك من يقسم وسائل الاتصال من حيث درجة تأثيرها الى مجموعتين :- </vt:lpstr>
      <vt:lpstr>ب- وسائل الاتصال الخارجية ( الجماهيرية )</vt:lpstr>
      <vt:lpstr>عرض تقديمي في PowerPoint</vt:lpstr>
      <vt:lpstr>وفيما يلي سوف نقوم باستعراض اهم وسائل الاتصال التي يتعامل معها رجل العلاقات العامة </vt:lpstr>
      <vt:lpstr>عرض تقديمي في PowerPoint</vt:lpstr>
      <vt:lpstr>تقييم استخدام الصحف كوسيلة من وسائل الاتصال :-</vt:lpstr>
      <vt:lpstr>وتتميز الصحافة عن غيرها من وسائل الاتصال بالمزايا التالية :-</vt:lpstr>
      <vt:lpstr>عرض تقديمي في PowerPoint</vt:lpstr>
      <vt:lpstr>اما مساوئ استخدام الصحف كوسيلة من وسائل الاتصال فهي تتمثل فيما يلي :- </vt:lpstr>
      <vt:lpstr>المؤتمرات الصحفية PRESS CONFERENCES</vt:lpstr>
      <vt:lpstr>وهناك عدة أمور يجب مراعاتها عند عقد المؤتمر الصحفي من أهمها :- </vt:lpstr>
      <vt:lpstr>عرض تقديمي في PowerPoint</vt:lpstr>
      <vt:lpstr>عرض تقديمي في PowerPoint</vt:lpstr>
      <vt:lpstr>الاعلانات في الصحف :- </vt:lpstr>
      <vt:lpstr>عرض تقديمي في PowerPoint</vt:lpstr>
      <vt:lpstr>اخلاقيات الصحافة :- </vt:lpstr>
      <vt:lpstr>عرض تقديمي في PowerPoint</vt:lpstr>
      <vt:lpstr>عرض تقديمي في PowerPoint</vt:lpstr>
      <vt:lpstr>عرض تقديمي في PowerPoint</vt:lpstr>
      <vt:lpstr>عرض تقديمي في PowerPoint</vt:lpstr>
      <vt:lpstr>ثانياً : الراديو radio</vt:lpstr>
      <vt:lpstr>المزايا :-</vt:lpstr>
      <vt:lpstr>العيوب :-</vt:lpstr>
      <vt:lpstr>ثالثاً : التلفزيون </vt:lpstr>
      <vt:lpstr>ويتميز التلفزيون كوسيلة اتصال عن غيره من وسائل الاتصال الاخرى :-</vt:lpstr>
      <vt:lpstr>رابعاً : المعارض </vt:lpstr>
      <vt:lpstr>وهنالك ثلاثة انواع من المعارض من حيث طريقة تنظيمها :- </vt:lpstr>
      <vt:lpstr>وقرار الاشتراك بالمعرض ينبغي ان يتخذ وفقاً للمعايير التالية :- </vt:lpstr>
      <vt:lpstr>ولا يغيب عن بالنا أهداف المعارض :- </vt:lpstr>
      <vt:lpstr>خامساً : لوحة الاعلانات الداخلية</vt:lpstr>
      <vt:lpstr>                           أشكركم جميعاً على حسن الاستماع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السابعة من مقرر العلاقات العامة</dc:title>
  <dc:creator>user</dc:creator>
  <cp:lastModifiedBy>asma hassan omran</cp:lastModifiedBy>
  <cp:revision>44</cp:revision>
  <dcterms:created xsi:type="dcterms:W3CDTF">2014-03-07T10:07:36Z</dcterms:created>
  <dcterms:modified xsi:type="dcterms:W3CDTF">2015-02-27T14:03:40Z</dcterms:modified>
</cp:coreProperties>
</file>