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0" autoAdjust="0"/>
    <p:restoredTop sz="98466" autoAdjust="0"/>
  </p:normalViewPr>
  <p:slideViewPr>
    <p:cSldViewPr>
      <p:cViewPr>
        <p:scale>
          <a:sx n="86" d="100"/>
          <a:sy n="86" d="100"/>
        </p:scale>
        <p:origin x="-1290" y="21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0C8BDB-9F16-4062-8595-6206B3427860}" type="doc">
      <dgm:prSet loTypeId="urn:microsoft.com/office/officeart/2005/8/layout/radial3" loCatId="cycle" qsTypeId="urn:microsoft.com/office/officeart/2005/8/quickstyle/simple1" qsCatId="simple" csTypeId="urn:microsoft.com/office/officeart/2005/8/colors/accent1_1" csCatId="accent1" phldr="1"/>
      <dgm:spPr/>
      <dgm:t>
        <a:bodyPr/>
        <a:lstStyle/>
        <a:p>
          <a:pPr rtl="1"/>
          <a:endParaRPr lang="ar-EG"/>
        </a:p>
      </dgm:t>
    </dgm:pt>
    <dgm:pt modelId="{AF6C217D-802D-40EC-8819-B079AC145485}">
      <dgm:prSet phldrT="[Text]"/>
      <dgm:spPr/>
      <dgm:t>
        <a:bodyPr/>
        <a:lstStyle/>
        <a:p>
          <a:pPr rtl="1"/>
          <a:r>
            <a:rPr lang="ar-EG" dirty="0" smtClean="0"/>
            <a:t>الجماهير الخارجية للمنشأة</a:t>
          </a:r>
          <a:endParaRPr lang="ar-EG" dirty="0"/>
        </a:p>
      </dgm:t>
    </dgm:pt>
    <dgm:pt modelId="{27A9256A-D8D3-42C2-9E76-B6D03E808A94}" type="parTrans" cxnId="{276E6799-07C2-4C25-B19E-E8FC07D5B3AA}">
      <dgm:prSet/>
      <dgm:spPr/>
      <dgm:t>
        <a:bodyPr/>
        <a:lstStyle/>
        <a:p>
          <a:pPr rtl="1"/>
          <a:endParaRPr lang="ar-EG"/>
        </a:p>
      </dgm:t>
    </dgm:pt>
    <dgm:pt modelId="{7051F800-BC66-42B7-B8D6-DE54200AB582}" type="sibTrans" cxnId="{276E6799-07C2-4C25-B19E-E8FC07D5B3AA}">
      <dgm:prSet/>
      <dgm:spPr/>
      <dgm:t>
        <a:bodyPr/>
        <a:lstStyle/>
        <a:p>
          <a:pPr rtl="1"/>
          <a:endParaRPr lang="ar-EG"/>
        </a:p>
      </dgm:t>
    </dgm:pt>
    <dgm:pt modelId="{7B046BFF-F22E-4B17-A42F-9E9F6DB449C7}">
      <dgm:prSet phldrT="[Text]"/>
      <dgm:spPr/>
      <dgm:t>
        <a:bodyPr/>
        <a:lstStyle/>
        <a:p>
          <a:pPr rtl="1"/>
          <a:r>
            <a:rPr lang="ar-EG" dirty="0" smtClean="0"/>
            <a:t>الموردين</a:t>
          </a:r>
          <a:endParaRPr lang="ar-EG" dirty="0"/>
        </a:p>
      </dgm:t>
    </dgm:pt>
    <dgm:pt modelId="{1306AA14-F764-4F12-8E44-6DC874E0D106}" type="parTrans" cxnId="{D4810B6F-6FB3-489C-8954-A6FDF8F0073B}">
      <dgm:prSet/>
      <dgm:spPr/>
      <dgm:t>
        <a:bodyPr/>
        <a:lstStyle/>
        <a:p>
          <a:pPr rtl="1"/>
          <a:endParaRPr lang="ar-EG"/>
        </a:p>
      </dgm:t>
    </dgm:pt>
    <dgm:pt modelId="{AB3F8783-F1B9-4FCB-B328-8B816EBC8BBA}" type="sibTrans" cxnId="{D4810B6F-6FB3-489C-8954-A6FDF8F0073B}">
      <dgm:prSet/>
      <dgm:spPr/>
      <dgm:t>
        <a:bodyPr/>
        <a:lstStyle/>
        <a:p>
          <a:pPr rtl="1"/>
          <a:endParaRPr lang="ar-EG"/>
        </a:p>
      </dgm:t>
    </dgm:pt>
    <dgm:pt modelId="{68294562-5E18-4C26-9DA5-3EE263DA338F}">
      <dgm:prSet phldrT="[Text]"/>
      <dgm:spPr/>
      <dgm:t>
        <a:bodyPr/>
        <a:lstStyle/>
        <a:p>
          <a:pPr rtl="1"/>
          <a:r>
            <a:rPr lang="ar-EG" dirty="0" smtClean="0"/>
            <a:t>العملاء</a:t>
          </a:r>
          <a:endParaRPr lang="ar-EG" dirty="0"/>
        </a:p>
      </dgm:t>
    </dgm:pt>
    <dgm:pt modelId="{3EF986D7-9080-410C-A08A-26ED4C5D5920}" type="parTrans" cxnId="{B346EFF6-946E-45BC-A70D-F8B42D377114}">
      <dgm:prSet/>
      <dgm:spPr/>
      <dgm:t>
        <a:bodyPr/>
        <a:lstStyle/>
        <a:p>
          <a:pPr rtl="1"/>
          <a:endParaRPr lang="ar-EG"/>
        </a:p>
      </dgm:t>
    </dgm:pt>
    <dgm:pt modelId="{D534F306-40BA-4645-9DF7-CD846BDD64BD}" type="sibTrans" cxnId="{B346EFF6-946E-45BC-A70D-F8B42D377114}">
      <dgm:prSet/>
      <dgm:spPr/>
      <dgm:t>
        <a:bodyPr/>
        <a:lstStyle/>
        <a:p>
          <a:pPr rtl="1"/>
          <a:endParaRPr lang="ar-EG"/>
        </a:p>
      </dgm:t>
    </dgm:pt>
    <dgm:pt modelId="{A8DBCD3E-1210-4D6A-B48C-3FEBBBE07AFD}">
      <dgm:prSet phldrT="[Text]"/>
      <dgm:spPr/>
      <dgm:t>
        <a:bodyPr/>
        <a:lstStyle/>
        <a:p>
          <a:pPr rtl="1"/>
          <a:r>
            <a:rPr lang="ar-EG" dirty="0" smtClean="0"/>
            <a:t>المجتمع المحلي </a:t>
          </a:r>
          <a:endParaRPr lang="ar-EG" dirty="0"/>
        </a:p>
      </dgm:t>
    </dgm:pt>
    <dgm:pt modelId="{0F7A8546-EFCD-4715-994E-FB8FE30C7375}" type="parTrans" cxnId="{ECF707DB-1BA3-4AAB-BA7E-7DACE7A6E2BB}">
      <dgm:prSet/>
      <dgm:spPr/>
      <dgm:t>
        <a:bodyPr/>
        <a:lstStyle/>
        <a:p>
          <a:pPr rtl="1"/>
          <a:endParaRPr lang="ar-EG"/>
        </a:p>
      </dgm:t>
    </dgm:pt>
    <dgm:pt modelId="{51155B9F-ED9A-4D70-9585-6CD295D95673}" type="sibTrans" cxnId="{ECF707DB-1BA3-4AAB-BA7E-7DACE7A6E2BB}">
      <dgm:prSet/>
      <dgm:spPr/>
      <dgm:t>
        <a:bodyPr/>
        <a:lstStyle/>
        <a:p>
          <a:pPr rtl="1"/>
          <a:endParaRPr lang="ar-EG"/>
        </a:p>
      </dgm:t>
    </dgm:pt>
    <dgm:pt modelId="{5AC03FB1-4B48-496C-AFA2-26C5FE5E52E4}">
      <dgm:prSet phldrT="[Text]"/>
      <dgm:spPr/>
      <dgm:t>
        <a:bodyPr/>
        <a:lstStyle/>
        <a:p>
          <a:pPr rtl="1"/>
          <a:r>
            <a:rPr lang="ar-EG" dirty="0" smtClean="0"/>
            <a:t>وسائل الاعلام </a:t>
          </a:r>
          <a:endParaRPr lang="ar-EG" dirty="0"/>
        </a:p>
      </dgm:t>
    </dgm:pt>
    <dgm:pt modelId="{9ACFA2FD-6F18-4A3C-AA17-3D120E13272E}" type="parTrans" cxnId="{C588E6BE-0371-41B2-885B-D8D28AA18B3E}">
      <dgm:prSet/>
      <dgm:spPr/>
      <dgm:t>
        <a:bodyPr/>
        <a:lstStyle/>
        <a:p>
          <a:pPr rtl="1"/>
          <a:endParaRPr lang="ar-EG"/>
        </a:p>
      </dgm:t>
    </dgm:pt>
    <dgm:pt modelId="{29B981C5-9589-4CDE-95DC-8E9D9455AADC}" type="sibTrans" cxnId="{C588E6BE-0371-41B2-885B-D8D28AA18B3E}">
      <dgm:prSet/>
      <dgm:spPr/>
      <dgm:t>
        <a:bodyPr/>
        <a:lstStyle/>
        <a:p>
          <a:pPr rtl="1"/>
          <a:endParaRPr lang="ar-EG"/>
        </a:p>
      </dgm:t>
    </dgm:pt>
    <dgm:pt modelId="{155B16B4-A50A-4C17-BC92-793D46DF3FCF}">
      <dgm:prSet/>
      <dgm:spPr/>
      <dgm:t>
        <a:bodyPr/>
        <a:lstStyle/>
        <a:p>
          <a:r>
            <a:rPr lang="ar-SA" dirty="0" smtClean="0"/>
            <a:t>الاجهزة الحكومية </a:t>
          </a:r>
          <a:endParaRPr lang="en-US" dirty="0"/>
        </a:p>
      </dgm:t>
    </dgm:pt>
    <dgm:pt modelId="{53A5D1F4-8852-4819-A3A7-1AC393F361A4}" type="parTrans" cxnId="{C1148D5B-2B40-46AD-837B-60FDC32E8B35}">
      <dgm:prSet/>
      <dgm:spPr/>
      <dgm:t>
        <a:bodyPr/>
        <a:lstStyle/>
        <a:p>
          <a:endParaRPr lang="en-US"/>
        </a:p>
      </dgm:t>
    </dgm:pt>
    <dgm:pt modelId="{21C65F81-B453-4D8B-A4BF-5FD6B8F3DF6E}" type="sibTrans" cxnId="{C1148D5B-2B40-46AD-837B-60FDC32E8B35}">
      <dgm:prSet/>
      <dgm:spPr/>
      <dgm:t>
        <a:bodyPr/>
        <a:lstStyle/>
        <a:p>
          <a:endParaRPr lang="en-US"/>
        </a:p>
      </dgm:t>
    </dgm:pt>
    <dgm:pt modelId="{9BE20C9B-E39E-48C9-8812-27D25BCD27C1}" type="pres">
      <dgm:prSet presAssocID="{D00C8BDB-9F16-4062-8595-6206B3427860}" presName="composite" presStyleCnt="0">
        <dgm:presLayoutVars>
          <dgm:chMax val="1"/>
          <dgm:dir/>
          <dgm:resizeHandles val="exact"/>
        </dgm:presLayoutVars>
      </dgm:prSet>
      <dgm:spPr/>
      <dgm:t>
        <a:bodyPr/>
        <a:lstStyle/>
        <a:p>
          <a:pPr rtl="1"/>
          <a:endParaRPr lang="ar-EG"/>
        </a:p>
      </dgm:t>
    </dgm:pt>
    <dgm:pt modelId="{90012586-D330-4C8B-8CD2-331FAB466F19}" type="pres">
      <dgm:prSet presAssocID="{D00C8BDB-9F16-4062-8595-6206B3427860}" presName="radial" presStyleCnt="0">
        <dgm:presLayoutVars>
          <dgm:animLvl val="ctr"/>
        </dgm:presLayoutVars>
      </dgm:prSet>
      <dgm:spPr/>
      <dgm:t>
        <a:bodyPr/>
        <a:lstStyle/>
        <a:p>
          <a:endParaRPr lang="en-US"/>
        </a:p>
      </dgm:t>
    </dgm:pt>
    <dgm:pt modelId="{CF9B4FCC-0DA7-4816-BB0B-227C54E3E9E7}" type="pres">
      <dgm:prSet presAssocID="{AF6C217D-802D-40EC-8819-B079AC145485}" presName="centerShape" presStyleLbl="vennNode1" presStyleIdx="0" presStyleCnt="6"/>
      <dgm:spPr/>
      <dgm:t>
        <a:bodyPr/>
        <a:lstStyle/>
        <a:p>
          <a:pPr rtl="1"/>
          <a:endParaRPr lang="ar-EG"/>
        </a:p>
      </dgm:t>
    </dgm:pt>
    <dgm:pt modelId="{4E1F0E7E-6CEC-48D1-B28B-41B2B7A2703D}" type="pres">
      <dgm:prSet presAssocID="{7B046BFF-F22E-4B17-A42F-9E9F6DB449C7}" presName="node" presStyleLbl="vennNode1" presStyleIdx="1" presStyleCnt="6">
        <dgm:presLayoutVars>
          <dgm:bulletEnabled val="1"/>
        </dgm:presLayoutVars>
      </dgm:prSet>
      <dgm:spPr/>
      <dgm:t>
        <a:bodyPr/>
        <a:lstStyle/>
        <a:p>
          <a:pPr rtl="1"/>
          <a:endParaRPr lang="ar-EG"/>
        </a:p>
      </dgm:t>
    </dgm:pt>
    <dgm:pt modelId="{5D67FB47-185B-4CAE-9085-30A58E544731}" type="pres">
      <dgm:prSet presAssocID="{68294562-5E18-4C26-9DA5-3EE263DA338F}" presName="node" presStyleLbl="vennNode1" presStyleIdx="2" presStyleCnt="6">
        <dgm:presLayoutVars>
          <dgm:bulletEnabled val="1"/>
        </dgm:presLayoutVars>
      </dgm:prSet>
      <dgm:spPr/>
      <dgm:t>
        <a:bodyPr/>
        <a:lstStyle/>
        <a:p>
          <a:pPr rtl="1"/>
          <a:endParaRPr lang="ar-EG"/>
        </a:p>
      </dgm:t>
    </dgm:pt>
    <dgm:pt modelId="{67C1478F-3E66-46E4-95B5-362ED36AE188}" type="pres">
      <dgm:prSet presAssocID="{155B16B4-A50A-4C17-BC92-793D46DF3FCF}" presName="node" presStyleLbl="vennNode1" presStyleIdx="3" presStyleCnt="6">
        <dgm:presLayoutVars>
          <dgm:bulletEnabled val="1"/>
        </dgm:presLayoutVars>
      </dgm:prSet>
      <dgm:spPr/>
      <dgm:t>
        <a:bodyPr/>
        <a:lstStyle/>
        <a:p>
          <a:endParaRPr lang="en-US"/>
        </a:p>
      </dgm:t>
    </dgm:pt>
    <dgm:pt modelId="{73F5C08C-1A55-46F1-BDC6-3E03A6005590}" type="pres">
      <dgm:prSet presAssocID="{A8DBCD3E-1210-4D6A-B48C-3FEBBBE07AFD}" presName="node" presStyleLbl="vennNode1" presStyleIdx="4" presStyleCnt="6">
        <dgm:presLayoutVars>
          <dgm:bulletEnabled val="1"/>
        </dgm:presLayoutVars>
      </dgm:prSet>
      <dgm:spPr/>
      <dgm:t>
        <a:bodyPr/>
        <a:lstStyle/>
        <a:p>
          <a:pPr rtl="1"/>
          <a:endParaRPr lang="ar-EG"/>
        </a:p>
      </dgm:t>
    </dgm:pt>
    <dgm:pt modelId="{0011CEF0-574C-4F9D-B140-9F2685AEE149}" type="pres">
      <dgm:prSet presAssocID="{5AC03FB1-4B48-496C-AFA2-26C5FE5E52E4}" presName="node" presStyleLbl="vennNode1" presStyleIdx="5" presStyleCnt="6">
        <dgm:presLayoutVars>
          <dgm:bulletEnabled val="1"/>
        </dgm:presLayoutVars>
      </dgm:prSet>
      <dgm:spPr/>
      <dgm:t>
        <a:bodyPr/>
        <a:lstStyle/>
        <a:p>
          <a:pPr rtl="1"/>
          <a:endParaRPr lang="ar-EG"/>
        </a:p>
      </dgm:t>
    </dgm:pt>
  </dgm:ptLst>
  <dgm:cxnLst>
    <dgm:cxn modelId="{DC86C623-D7B2-4903-8945-B1AE032F6439}" type="presOf" srcId="{AF6C217D-802D-40EC-8819-B079AC145485}" destId="{CF9B4FCC-0DA7-4816-BB0B-227C54E3E9E7}" srcOrd="0" destOrd="0" presId="urn:microsoft.com/office/officeart/2005/8/layout/radial3"/>
    <dgm:cxn modelId="{92078780-53BC-4DD1-B3FD-F415847F51D3}" type="presOf" srcId="{68294562-5E18-4C26-9DA5-3EE263DA338F}" destId="{5D67FB47-185B-4CAE-9085-30A58E544731}" srcOrd="0" destOrd="0" presId="urn:microsoft.com/office/officeart/2005/8/layout/radial3"/>
    <dgm:cxn modelId="{0FB75D43-7CDD-450E-9E90-F96C698DECB1}" type="presOf" srcId="{5AC03FB1-4B48-496C-AFA2-26C5FE5E52E4}" destId="{0011CEF0-574C-4F9D-B140-9F2685AEE149}" srcOrd="0" destOrd="0" presId="urn:microsoft.com/office/officeart/2005/8/layout/radial3"/>
    <dgm:cxn modelId="{683707AD-5AA5-4959-AA7F-978B7ABA914A}" type="presOf" srcId="{D00C8BDB-9F16-4062-8595-6206B3427860}" destId="{9BE20C9B-E39E-48C9-8812-27D25BCD27C1}" srcOrd="0" destOrd="0" presId="urn:microsoft.com/office/officeart/2005/8/layout/radial3"/>
    <dgm:cxn modelId="{C1148D5B-2B40-46AD-837B-60FDC32E8B35}" srcId="{AF6C217D-802D-40EC-8819-B079AC145485}" destId="{155B16B4-A50A-4C17-BC92-793D46DF3FCF}" srcOrd="2" destOrd="0" parTransId="{53A5D1F4-8852-4819-A3A7-1AC393F361A4}" sibTransId="{21C65F81-B453-4D8B-A4BF-5FD6B8F3DF6E}"/>
    <dgm:cxn modelId="{D4810B6F-6FB3-489C-8954-A6FDF8F0073B}" srcId="{AF6C217D-802D-40EC-8819-B079AC145485}" destId="{7B046BFF-F22E-4B17-A42F-9E9F6DB449C7}" srcOrd="0" destOrd="0" parTransId="{1306AA14-F764-4F12-8E44-6DC874E0D106}" sibTransId="{AB3F8783-F1B9-4FCB-B328-8B816EBC8BBA}"/>
    <dgm:cxn modelId="{AB8674E9-4A91-458D-94CA-E6B9F3B2334E}" type="presOf" srcId="{7B046BFF-F22E-4B17-A42F-9E9F6DB449C7}" destId="{4E1F0E7E-6CEC-48D1-B28B-41B2B7A2703D}" srcOrd="0" destOrd="0" presId="urn:microsoft.com/office/officeart/2005/8/layout/radial3"/>
    <dgm:cxn modelId="{C588E6BE-0371-41B2-885B-D8D28AA18B3E}" srcId="{AF6C217D-802D-40EC-8819-B079AC145485}" destId="{5AC03FB1-4B48-496C-AFA2-26C5FE5E52E4}" srcOrd="4" destOrd="0" parTransId="{9ACFA2FD-6F18-4A3C-AA17-3D120E13272E}" sibTransId="{29B981C5-9589-4CDE-95DC-8E9D9455AADC}"/>
    <dgm:cxn modelId="{276E6799-07C2-4C25-B19E-E8FC07D5B3AA}" srcId="{D00C8BDB-9F16-4062-8595-6206B3427860}" destId="{AF6C217D-802D-40EC-8819-B079AC145485}" srcOrd="0" destOrd="0" parTransId="{27A9256A-D8D3-42C2-9E76-B6D03E808A94}" sibTransId="{7051F800-BC66-42B7-B8D6-DE54200AB582}"/>
    <dgm:cxn modelId="{DE63D4A0-43D4-416B-95F7-4DE7537C6FB2}" type="presOf" srcId="{155B16B4-A50A-4C17-BC92-793D46DF3FCF}" destId="{67C1478F-3E66-46E4-95B5-362ED36AE188}" srcOrd="0" destOrd="0" presId="urn:microsoft.com/office/officeart/2005/8/layout/radial3"/>
    <dgm:cxn modelId="{B346EFF6-946E-45BC-A70D-F8B42D377114}" srcId="{AF6C217D-802D-40EC-8819-B079AC145485}" destId="{68294562-5E18-4C26-9DA5-3EE263DA338F}" srcOrd="1" destOrd="0" parTransId="{3EF986D7-9080-410C-A08A-26ED4C5D5920}" sibTransId="{D534F306-40BA-4645-9DF7-CD846BDD64BD}"/>
    <dgm:cxn modelId="{ECF707DB-1BA3-4AAB-BA7E-7DACE7A6E2BB}" srcId="{AF6C217D-802D-40EC-8819-B079AC145485}" destId="{A8DBCD3E-1210-4D6A-B48C-3FEBBBE07AFD}" srcOrd="3" destOrd="0" parTransId="{0F7A8546-EFCD-4715-994E-FB8FE30C7375}" sibTransId="{51155B9F-ED9A-4D70-9585-6CD295D95673}"/>
    <dgm:cxn modelId="{2CCDF20B-9178-49FB-AB31-D21FEC199A1D}" type="presOf" srcId="{A8DBCD3E-1210-4D6A-B48C-3FEBBBE07AFD}" destId="{73F5C08C-1A55-46F1-BDC6-3E03A6005590}" srcOrd="0" destOrd="0" presId="urn:microsoft.com/office/officeart/2005/8/layout/radial3"/>
    <dgm:cxn modelId="{042CB1FE-A22D-4C40-8757-E9D809D60030}" type="presParOf" srcId="{9BE20C9B-E39E-48C9-8812-27D25BCD27C1}" destId="{90012586-D330-4C8B-8CD2-331FAB466F19}" srcOrd="0" destOrd="0" presId="urn:microsoft.com/office/officeart/2005/8/layout/radial3"/>
    <dgm:cxn modelId="{A128A4FF-5249-42F1-9ED8-60F02774E50C}" type="presParOf" srcId="{90012586-D330-4C8B-8CD2-331FAB466F19}" destId="{CF9B4FCC-0DA7-4816-BB0B-227C54E3E9E7}" srcOrd="0" destOrd="0" presId="urn:microsoft.com/office/officeart/2005/8/layout/radial3"/>
    <dgm:cxn modelId="{5DE798A3-ACEE-412C-B212-9D55DA7A093A}" type="presParOf" srcId="{90012586-D330-4C8B-8CD2-331FAB466F19}" destId="{4E1F0E7E-6CEC-48D1-B28B-41B2B7A2703D}" srcOrd="1" destOrd="0" presId="urn:microsoft.com/office/officeart/2005/8/layout/radial3"/>
    <dgm:cxn modelId="{13121E7B-C424-4432-8473-C2F710AF8CBF}" type="presParOf" srcId="{90012586-D330-4C8B-8CD2-331FAB466F19}" destId="{5D67FB47-185B-4CAE-9085-30A58E544731}" srcOrd="2" destOrd="0" presId="urn:microsoft.com/office/officeart/2005/8/layout/radial3"/>
    <dgm:cxn modelId="{E93B7940-FCE0-4180-9903-31CCA5378A5A}" type="presParOf" srcId="{90012586-D330-4C8B-8CD2-331FAB466F19}" destId="{67C1478F-3E66-46E4-95B5-362ED36AE188}" srcOrd="3" destOrd="0" presId="urn:microsoft.com/office/officeart/2005/8/layout/radial3"/>
    <dgm:cxn modelId="{51558DF8-762A-415D-8300-9A5F1B76A95C}" type="presParOf" srcId="{90012586-D330-4C8B-8CD2-331FAB466F19}" destId="{73F5C08C-1A55-46F1-BDC6-3E03A6005590}" srcOrd="4" destOrd="0" presId="urn:microsoft.com/office/officeart/2005/8/layout/radial3"/>
    <dgm:cxn modelId="{D593CB69-B5CA-4551-AF29-2381504E969C}" type="presParOf" srcId="{90012586-D330-4C8B-8CD2-331FAB466F19}" destId="{0011CEF0-574C-4F9D-B140-9F2685AEE149}"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B4FCC-0DA7-4816-BB0B-227C54E3E9E7}">
      <dsp:nvSpPr>
        <dsp:cNvPr id="0" name=""/>
        <dsp:cNvSpPr/>
      </dsp:nvSpPr>
      <dsp:spPr>
        <a:xfrm>
          <a:off x="1505677" y="471553"/>
          <a:ext cx="1093100" cy="1093100"/>
        </a:xfrm>
        <a:prstGeom prst="ellipse">
          <a:avLst/>
        </a:prstGeom>
        <a:solidFill>
          <a:schemeClr val="lt1">
            <a:alpha val="5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EG" sz="1800" kern="1200" dirty="0" smtClean="0"/>
            <a:t>الجماهير الخارجية للمنشأة</a:t>
          </a:r>
          <a:endParaRPr lang="ar-EG" sz="1800" kern="1200" dirty="0"/>
        </a:p>
      </dsp:txBody>
      <dsp:txXfrm>
        <a:off x="1665758" y="631634"/>
        <a:ext cx="772938" cy="772938"/>
      </dsp:txXfrm>
    </dsp:sp>
    <dsp:sp modelId="{4E1F0E7E-6CEC-48D1-B28B-41B2B7A2703D}">
      <dsp:nvSpPr>
        <dsp:cNvPr id="0" name=""/>
        <dsp:cNvSpPr/>
      </dsp:nvSpPr>
      <dsp:spPr>
        <a:xfrm>
          <a:off x="1778952" y="33724"/>
          <a:ext cx="546550" cy="546550"/>
        </a:xfrm>
        <a:prstGeom prst="ellipse">
          <a:avLst/>
        </a:prstGeom>
        <a:solidFill>
          <a:schemeClr val="lt1">
            <a:alpha val="5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rtl="1">
            <a:lnSpc>
              <a:spcPct val="90000"/>
            </a:lnSpc>
            <a:spcBef>
              <a:spcPct val="0"/>
            </a:spcBef>
            <a:spcAft>
              <a:spcPct val="35000"/>
            </a:spcAft>
          </a:pPr>
          <a:r>
            <a:rPr lang="ar-EG" sz="1000" kern="1200" dirty="0" smtClean="0"/>
            <a:t>الموردين</a:t>
          </a:r>
          <a:endParaRPr lang="ar-EG" sz="1000" kern="1200" dirty="0"/>
        </a:p>
      </dsp:txBody>
      <dsp:txXfrm>
        <a:off x="1858992" y="113764"/>
        <a:ext cx="386470" cy="386470"/>
      </dsp:txXfrm>
    </dsp:sp>
    <dsp:sp modelId="{5D67FB47-185B-4CAE-9085-30A58E544731}">
      <dsp:nvSpPr>
        <dsp:cNvPr id="0" name=""/>
        <dsp:cNvSpPr/>
      </dsp:nvSpPr>
      <dsp:spPr>
        <a:xfrm>
          <a:off x="2455252" y="525085"/>
          <a:ext cx="546550" cy="546550"/>
        </a:xfrm>
        <a:prstGeom prst="ellipse">
          <a:avLst/>
        </a:prstGeom>
        <a:solidFill>
          <a:schemeClr val="lt1">
            <a:alpha val="5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rtl="1">
            <a:lnSpc>
              <a:spcPct val="90000"/>
            </a:lnSpc>
            <a:spcBef>
              <a:spcPct val="0"/>
            </a:spcBef>
            <a:spcAft>
              <a:spcPct val="35000"/>
            </a:spcAft>
          </a:pPr>
          <a:r>
            <a:rPr lang="ar-EG" sz="1000" kern="1200" dirty="0" smtClean="0"/>
            <a:t>العملاء</a:t>
          </a:r>
          <a:endParaRPr lang="ar-EG" sz="1000" kern="1200" dirty="0"/>
        </a:p>
      </dsp:txBody>
      <dsp:txXfrm>
        <a:off x="2535292" y="605125"/>
        <a:ext cx="386470" cy="386470"/>
      </dsp:txXfrm>
    </dsp:sp>
    <dsp:sp modelId="{67C1478F-3E66-46E4-95B5-362ED36AE188}">
      <dsp:nvSpPr>
        <dsp:cNvPr id="0" name=""/>
        <dsp:cNvSpPr/>
      </dsp:nvSpPr>
      <dsp:spPr>
        <a:xfrm>
          <a:off x="2196929" y="1320123"/>
          <a:ext cx="546550" cy="546550"/>
        </a:xfrm>
        <a:prstGeom prst="ellipse">
          <a:avLst/>
        </a:prstGeom>
        <a:solidFill>
          <a:schemeClr val="lt1">
            <a:alpha val="5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ar-SA" sz="1000" kern="1200" dirty="0" smtClean="0"/>
            <a:t>الاجهزة الحكومية </a:t>
          </a:r>
          <a:endParaRPr lang="en-US" sz="1000" kern="1200" dirty="0"/>
        </a:p>
      </dsp:txBody>
      <dsp:txXfrm>
        <a:off x="2276969" y="1400163"/>
        <a:ext cx="386470" cy="386470"/>
      </dsp:txXfrm>
    </dsp:sp>
    <dsp:sp modelId="{73F5C08C-1A55-46F1-BDC6-3E03A6005590}">
      <dsp:nvSpPr>
        <dsp:cNvPr id="0" name=""/>
        <dsp:cNvSpPr/>
      </dsp:nvSpPr>
      <dsp:spPr>
        <a:xfrm>
          <a:off x="1360976" y="1320123"/>
          <a:ext cx="546550" cy="546550"/>
        </a:xfrm>
        <a:prstGeom prst="ellipse">
          <a:avLst/>
        </a:prstGeom>
        <a:solidFill>
          <a:schemeClr val="lt1">
            <a:alpha val="5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rtl="1">
            <a:lnSpc>
              <a:spcPct val="90000"/>
            </a:lnSpc>
            <a:spcBef>
              <a:spcPct val="0"/>
            </a:spcBef>
            <a:spcAft>
              <a:spcPct val="35000"/>
            </a:spcAft>
          </a:pPr>
          <a:r>
            <a:rPr lang="ar-EG" sz="1000" kern="1200" dirty="0" smtClean="0"/>
            <a:t>المجتمع المحلي </a:t>
          </a:r>
          <a:endParaRPr lang="ar-EG" sz="1000" kern="1200" dirty="0"/>
        </a:p>
      </dsp:txBody>
      <dsp:txXfrm>
        <a:off x="1441016" y="1400163"/>
        <a:ext cx="386470" cy="386470"/>
      </dsp:txXfrm>
    </dsp:sp>
    <dsp:sp modelId="{0011CEF0-574C-4F9D-B140-9F2685AEE149}">
      <dsp:nvSpPr>
        <dsp:cNvPr id="0" name=""/>
        <dsp:cNvSpPr/>
      </dsp:nvSpPr>
      <dsp:spPr>
        <a:xfrm>
          <a:off x="1102652" y="525085"/>
          <a:ext cx="546550" cy="546550"/>
        </a:xfrm>
        <a:prstGeom prst="ellipse">
          <a:avLst/>
        </a:prstGeom>
        <a:solidFill>
          <a:schemeClr val="lt1">
            <a:alpha val="5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rtl="1">
            <a:lnSpc>
              <a:spcPct val="90000"/>
            </a:lnSpc>
            <a:spcBef>
              <a:spcPct val="0"/>
            </a:spcBef>
            <a:spcAft>
              <a:spcPct val="35000"/>
            </a:spcAft>
          </a:pPr>
          <a:r>
            <a:rPr lang="ar-EG" sz="1000" kern="1200" dirty="0" smtClean="0"/>
            <a:t>وسائل الاعلام </a:t>
          </a:r>
          <a:endParaRPr lang="ar-EG" sz="1000" kern="1200" dirty="0"/>
        </a:p>
      </dsp:txBody>
      <dsp:txXfrm>
        <a:off x="1182692" y="605125"/>
        <a:ext cx="386470" cy="386470"/>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3E9E89E-7A04-4C7E-9AD8-0C8F17EE8991}" type="datetimeFigureOut">
              <a:rPr lang="en-US" smtClean="0"/>
              <a:t>4/29/2015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10</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7EF830C-05C8-4236-A972-F7E2EFD087B0}" type="slidenum">
              <a:rPr lang="en-US" smtClean="0"/>
              <a:t>‹#›</a:t>
            </a:fld>
            <a:endParaRPr lang="en-US"/>
          </a:p>
        </p:txBody>
      </p:sp>
    </p:spTree>
    <p:extLst>
      <p:ext uri="{BB962C8B-B14F-4D97-AF65-F5344CB8AC3E}">
        <p14:creationId xmlns:p14="http://schemas.microsoft.com/office/powerpoint/2010/main" val="17656959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0B95FC-3728-4A22-8BEF-DE6C4654376B}" type="datetimeFigureOut">
              <a:rPr lang="en-US" smtClean="0"/>
              <a:t>4/29/2015</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10</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67D18A-BB2A-489E-A0A9-917C2F703B1A}" type="slidenum">
              <a:rPr lang="en-US" smtClean="0"/>
              <a:t>‹#›</a:t>
            </a:fld>
            <a:endParaRPr lang="en-US"/>
          </a:p>
        </p:txBody>
      </p:sp>
    </p:spTree>
    <p:extLst>
      <p:ext uri="{BB962C8B-B14F-4D97-AF65-F5344CB8AC3E}">
        <p14:creationId xmlns:p14="http://schemas.microsoft.com/office/powerpoint/2010/main" val="4305456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D1451A-ED96-44AB-8258-64E69D00B508}" type="slidenum">
              <a:rPr lang="en-US" smtClean="0"/>
              <a:t>1</a:t>
            </a:fld>
            <a:endParaRPr lang="en-US"/>
          </a:p>
        </p:txBody>
      </p:sp>
    </p:spTree>
    <p:extLst>
      <p:ext uri="{BB962C8B-B14F-4D97-AF65-F5344CB8AC3E}">
        <p14:creationId xmlns:p14="http://schemas.microsoft.com/office/powerpoint/2010/main" val="4120198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342F1D-4078-4F54-B924-765D90B367A7}" type="datetime1">
              <a:rPr lang="en-US" smtClean="0"/>
              <a:t>4/29/2015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3025999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F16D62-DFA5-4B71-A078-C05970D14104}" type="datetime1">
              <a:rPr lang="en-US" smtClean="0"/>
              <a:t>4/29/2015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1071953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E86362-A395-4643-A44A-2BBD85A58E48}" type="datetime1">
              <a:rPr lang="en-US" smtClean="0"/>
              <a:t>4/29/2015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845114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165D94-9B86-435B-A17A-C630A9D002F3}" type="datetime1">
              <a:rPr lang="en-US" smtClean="0"/>
              <a:t>4/29/2015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3539729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316605-E122-44BE-88A0-2E1F54EC74EC}" type="datetime1">
              <a:rPr lang="en-US" smtClean="0"/>
              <a:t>4/29/2015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2196152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A3F76C-7DC1-4708-9B7F-927F609A2EEA}" type="datetime1">
              <a:rPr lang="en-US" smtClean="0"/>
              <a:t>4/29/2015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2433961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11AACB-8ED7-4740-8136-CF206F16C9FD}" type="datetime1">
              <a:rPr lang="en-US" smtClean="0"/>
              <a:t>4/29/2015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1565816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7A0265-CF90-4E9D-B6C4-56816380C7D6}" type="datetime1">
              <a:rPr lang="en-US" smtClean="0"/>
              <a:t>4/29/2015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1066674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827F5F-F1C2-40E8-87A3-2107069A3121}" type="datetime1">
              <a:rPr lang="en-US" smtClean="0"/>
              <a:t>4/29/2015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1824253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231035-50B1-46DF-938B-786C34EED1D0}" type="datetime1">
              <a:rPr lang="en-US" smtClean="0"/>
              <a:t>4/29/2015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1826215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D50478-91AE-43A4-B31A-A561B664AEF4}" type="datetime1">
              <a:rPr lang="en-US" smtClean="0"/>
              <a:t>4/29/2015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510A26-8973-4E09-AFC9-94C6071BA8A9}" type="slidenum">
              <a:rPr lang="en-US" smtClean="0"/>
              <a:t>‹#›</a:t>
            </a:fld>
            <a:endParaRPr lang="en-US"/>
          </a:p>
        </p:txBody>
      </p:sp>
    </p:spTree>
    <p:extLst>
      <p:ext uri="{BB962C8B-B14F-4D97-AF65-F5344CB8AC3E}">
        <p14:creationId xmlns:p14="http://schemas.microsoft.com/office/powerpoint/2010/main" val="1562128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6FEAEF91-7C77-4B9E-AF78-B009E01614D1}" type="datetime1">
              <a:rPr lang="en-US" smtClean="0"/>
              <a:t>4/29/2015</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D510A26-8973-4E09-AFC9-94C6071BA8A9}" type="slidenum">
              <a:rPr lang="en-US" smtClean="0"/>
              <a:t>‹#›</a:t>
            </a:fld>
            <a:endParaRPr lang="en-US"/>
          </a:p>
        </p:txBody>
      </p:sp>
    </p:spTree>
    <p:extLst>
      <p:ext uri="{BB962C8B-B14F-4D97-AF65-F5344CB8AC3E}">
        <p14:creationId xmlns:p14="http://schemas.microsoft.com/office/powerpoint/2010/main" val="1969619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p:cNvSpPr>
            <a:spLocks noGrp="1"/>
          </p:cNvSpPr>
          <p:nvPr/>
        </p:nvSpPr>
        <p:spPr>
          <a:xfrm>
            <a:off x="1268760" y="-351085"/>
            <a:ext cx="3704367" cy="962645"/>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gn="r" rtl="1"/>
            <a:endParaRPr lang="ar-SA" sz="1200" dirty="0" smtClean="0"/>
          </a:p>
          <a:p>
            <a:pPr algn="r" rtl="1"/>
            <a:r>
              <a:rPr lang="ar-SA" sz="1200" dirty="0" smtClean="0"/>
              <a:t>                   </a:t>
            </a:r>
            <a:endParaRPr lang="ar-SA" sz="1200" dirty="0"/>
          </a:p>
          <a:p>
            <a:pPr algn="ctr" rtl="1"/>
            <a:r>
              <a:rPr lang="ar-SA" sz="1200" dirty="0" smtClean="0"/>
              <a:t>المحاضرة الحادية عشر  / نظرية العلاقات العامة </a:t>
            </a:r>
            <a:r>
              <a:rPr lang="en-US" sz="1200" dirty="0"/>
              <a:t/>
            </a:r>
            <a:br>
              <a:rPr lang="en-US" sz="1200" dirty="0"/>
            </a:br>
            <a:endParaRPr lang="ar-SA" sz="1200" dirty="0"/>
          </a:p>
        </p:txBody>
      </p:sp>
      <p:sp>
        <p:nvSpPr>
          <p:cNvPr id="5" name="Rectangle 4"/>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a:xfrm>
            <a:off x="-1179512" y="8676456"/>
            <a:ext cx="1600200" cy="486833"/>
          </a:xfrm>
        </p:spPr>
        <p:txBody>
          <a:bodyPr/>
          <a:lstStyle/>
          <a:p>
            <a:r>
              <a:rPr lang="ar-SA" dirty="0" smtClean="0"/>
              <a:t>38</a:t>
            </a:r>
            <a:endParaRPr lang="en-US" dirty="0"/>
          </a:p>
        </p:txBody>
      </p:sp>
      <p:sp>
        <p:nvSpPr>
          <p:cNvPr id="31" name="Title 1"/>
          <p:cNvSpPr>
            <a:spLocks noGrp="1"/>
          </p:cNvSpPr>
          <p:nvPr/>
        </p:nvSpPr>
        <p:spPr>
          <a:xfrm>
            <a:off x="5949280" y="345976"/>
            <a:ext cx="687534" cy="265584"/>
          </a:xfrm>
          <a:prstGeom prst="rect">
            <a:avLst/>
          </a:prstGeom>
        </p:spPr>
        <p:txBody>
          <a:bodyPr lIns="45720" rIns="228600" anchor="b">
            <a:noAutofit/>
            <a:scene3d>
              <a:camera prst="orthographicFront"/>
              <a:lightRig rig="soft" dir="t">
                <a:rot lat="0" lon="0" rev="2400000"/>
              </a:lightRig>
            </a:scene3d>
            <a:sp3d>
              <a:bevelT w="19050" h="12700"/>
            </a:sp3d>
          </a:bodyPr>
          <a:lstStyle>
            <a:lvl1pPr marL="0" algn="r" rtl="1" eaLnBrk="1" latinLnBrk="0" hangingPunct="1">
              <a:spcBef>
                <a:spcPct val="0"/>
              </a:spcBef>
              <a:buNone/>
              <a:defRPr kumimoji="0" sz="48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r>
              <a:rPr lang="ar-SA" sz="1200" dirty="0" smtClean="0">
                <a:solidFill>
                  <a:srgbClr val="C00000"/>
                </a:solidFill>
                <a:effectLst/>
                <a:cs typeface="+mn-cs"/>
              </a:rPr>
              <a:t>مقـدمة : </a:t>
            </a:r>
          </a:p>
        </p:txBody>
      </p:sp>
      <p:sp>
        <p:nvSpPr>
          <p:cNvPr id="12" name="عنصر نائب للمحتوى 2"/>
          <p:cNvSpPr>
            <a:spLocks noGrp="1"/>
          </p:cNvSpPr>
          <p:nvPr/>
        </p:nvSpPr>
        <p:spPr>
          <a:xfrm>
            <a:off x="621344" y="539552"/>
            <a:ext cx="5904000" cy="396000"/>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200" dirty="0" smtClean="0"/>
              <a:t>قبل الحديث عن نظرية العلاقات العامة لابد ان تسترجع ما اهداف العلاقات العامة ونشاتها وفلسفتها ووظائفها </a:t>
            </a:r>
            <a:endParaRPr lang="ar-SA" sz="1200" dirty="0"/>
          </a:p>
          <a:p>
            <a:r>
              <a:rPr lang="ar-SA" sz="1200" dirty="0" smtClean="0"/>
              <a:t>حتى نستطيع فهم نظريات العلاقات العامة .</a:t>
            </a:r>
            <a:endParaRPr lang="en-US" sz="1200" dirty="0"/>
          </a:p>
        </p:txBody>
      </p:sp>
      <p:sp>
        <p:nvSpPr>
          <p:cNvPr id="2" name="Rectangle 1"/>
          <p:cNvSpPr/>
          <p:nvPr/>
        </p:nvSpPr>
        <p:spPr>
          <a:xfrm>
            <a:off x="5035960" y="1054641"/>
            <a:ext cx="1417376" cy="276999"/>
          </a:xfrm>
          <a:prstGeom prst="rect">
            <a:avLst/>
          </a:prstGeom>
        </p:spPr>
        <p:txBody>
          <a:bodyPr wrap="none">
            <a:spAutoFit/>
          </a:bodyPr>
          <a:lstStyle/>
          <a:p>
            <a:r>
              <a:rPr lang="ar-SA" sz="1200" b="1" dirty="0"/>
              <a:t>نظريات العلاقات العامة :</a:t>
            </a:r>
            <a:endParaRPr lang="en-US" sz="1200" dirty="0"/>
          </a:p>
        </p:txBody>
      </p:sp>
      <p:sp>
        <p:nvSpPr>
          <p:cNvPr id="3" name="Rectangle 2"/>
          <p:cNvSpPr/>
          <p:nvPr/>
        </p:nvSpPr>
        <p:spPr>
          <a:xfrm>
            <a:off x="77171" y="1292731"/>
            <a:ext cx="6520181" cy="830997"/>
          </a:xfrm>
          <a:prstGeom prst="rect">
            <a:avLst/>
          </a:prstGeom>
        </p:spPr>
        <p:txBody>
          <a:bodyPr wrap="square">
            <a:spAutoFit/>
          </a:bodyPr>
          <a:lstStyle/>
          <a:p>
            <a:pPr algn="r"/>
            <a:r>
              <a:rPr lang="ar-MA" sz="1200" b="1" u="sng" dirty="0"/>
              <a:t>نظرية النظم:</a:t>
            </a:r>
            <a:endParaRPr lang="en-US" sz="1200" b="1" dirty="0"/>
          </a:p>
          <a:p>
            <a:pPr algn="r"/>
            <a:r>
              <a:rPr lang="ar-MA" sz="1200" dirty="0"/>
              <a:t>تعتبر منطق النظم أساسي لدراسة أي تنظيم، وهي تقوم على تحليل المتغيرات وتأثيراتها المتبادلة، فالنظم البشرية تحتوي على عدد كبير من المتغيرات المرتبطة يبعضها، وبالتالي منهج التحليل انتقل إلى مستوى أعلى مما كان عليه في النظرية الكلاسيكية والسلوكية إذ تعتمد على أجزاء يرتبط بعضها ببعض</a:t>
            </a:r>
            <a:endParaRPr lang="en-US" sz="1200" dirty="0"/>
          </a:p>
        </p:txBody>
      </p:sp>
      <p:sp>
        <p:nvSpPr>
          <p:cNvPr id="9" name="Rectangle 8"/>
          <p:cNvSpPr/>
          <p:nvPr/>
        </p:nvSpPr>
        <p:spPr>
          <a:xfrm>
            <a:off x="44624" y="2116177"/>
            <a:ext cx="6542493" cy="1015663"/>
          </a:xfrm>
          <a:prstGeom prst="rect">
            <a:avLst/>
          </a:prstGeom>
        </p:spPr>
        <p:txBody>
          <a:bodyPr wrap="square">
            <a:spAutoFit/>
          </a:bodyPr>
          <a:lstStyle/>
          <a:p>
            <a:pPr algn="r"/>
            <a:r>
              <a:rPr lang="ar-SA" sz="1200" dirty="0"/>
              <a:t>- </a:t>
            </a:r>
            <a:r>
              <a:rPr lang="ar-MA" sz="1200" dirty="0" smtClean="0"/>
              <a:t>الفرد </a:t>
            </a:r>
            <a:r>
              <a:rPr lang="ar-MA" sz="1200" dirty="0"/>
              <a:t>( المسؤول)  تعالج هذه النظرية حوافز الفرد واتجاهاته وميوله واتجاهاته وبصفة عامة سيكولوجيته وهيكل الشخصية الذي يحضر معه في المنظمة.</a:t>
            </a:r>
            <a:endParaRPr lang="en-US" sz="1200" dirty="0"/>
          </a:p>
          <a:p>
            <a:pPr algn="r"/>
            <a:r>
              <a:rPr lang="ar-SA" sz="1200" dirty="0"/>
              <a:t>- </a:t>
            </a:r>
            <a:r>
              <a:rPr lang="ar-SA" sz="1200" dirty="0" smtClean="0"/>
              <a:t> </a:t>
            </a:r>
            <a:r>
              <a:rPr lang="ar-MA" sz="1200" dirty="0"/>
              <a:t>الهيكل التنظيمي أو الترتيب الرسمي وما يتبعه من مناصب.</a:t>
            </a:r>
            <a:endParaRPr lang="en-US" sz="1200" dirty="0"/>
          </a:p>
          <a:p>
            <a:pPr algn="r"/>
            <a:r>
              <a:rPr lang="ar-SA" sz="1200" dirty="0" smtClean="0"/>
              <a:t>- </a:t>
            </a:r>
            <a:r>
              <a:rPr lang="ar-MA" sz="1200" dirty="0"/>
              <a:t>أنماط العلاقات بين المجموعات أي العلاقات غير الرسمية المتبادلة وما ينتج عنها من تفاعل.</a:t>
            </a:r>
            <a:endParaRPr lang="en-US" sz="1200" dirty="0"/>
          </a:p>
          <a:p>
            <a:pPr algn="r"/>
            <a:r>
              <a:rPr lang="ar-SA" sz="1200" dirty="0"/>
              <a:t>- </a:t>
            </a:r>
            <a:r>
              <a:rPr lang="ar-MA" sz="1200" dirty="0" smtClean="0"/>
              <a:t>تكنولوجيا </a:t>
            </a:r>
            <a:r>
              <a:rPr lang="ar-MA" sz="1200" dirty="0"/>
              <a:t>العمل ومتطلباتها، فوسائل العمل يجب أن تتماشى مع احتياجات العاملين الفسيولوجية والسيكولوجية.</a:t>
            </a:r>
            <a:endParaRPr lang="en-US" sz="1200" dirty="0"/>
          </a:p>
        </p:txBody>
      </p:sp>
      <p:sp>
        <p:nvSpPr>
          <p:cNvPr id="18" name="Rectangle 17"/>
          <p:cNvSpPr/>
          <p:nvPr/>
        </p:nvSpPr>
        <p:spPr>
          <a:xfrm>
            <a:off x="44625" y="3131840"/>
            <a:ext cx="6520181" cy="646331"/>
          </a:xfrm>
          <a:prstGeom prst="rect">
            <a:avLst/>
          </a:prstGeom>
        </p:spPr>
        <p:txBody>
          <a:bodyPr wrap="square">
            <a:spAutoFit/>
          </a:bodyPr>
          <a:lstStyle/>
          <a:p>
            <a:pPr algn="r" rtl="1"/>
            <a:r>
              <a:rPr lang="ar-MA" sz="1200" b="1" u="sng" dirty="0"/>
              <a:t>نظرية التكيف والتوافق</a:t>
            </a:r>
            <a:endParaRPr lang="en-US" sz="1200" b="1" dirty="0"/>
          </a:p>
          <a:p>
            <a:pPr algn="r" rtl="1"/>
            <a:r>
              <a:rPr lang="ar-MA" sz="1200" dirty="0"/>
              <a:t>وتعتمد على مدى توافق الفرد مع البيئة التي يعمل فيها وانسجام العامل في يجسد شعوره بالرضا والقناعة والاستقرار مما يحفزه على العطاء والبدل في المهام التي يقوم بها</a:t>
            </a:r>
            <a:endParaRPr lang="en-US" sz="1200" dirty="0"/>
          </a:p>
        </p:txBody>
      </p:sp>
      <p:sp>
        <p:nvSpPr>
          <p:cNvPr id="20" name="Rectangle 19"/>
          <p:cNvSpPr/>
          <p:nvPr/>
        </p:nvSpPr>
        <p:spPr>
          <a:xfrm>
            <a:off x="-171400" y="3731711"/>
            <a:ext cx="6696744" cy="1200329"/>
          </a:xfrm>
          <a:prstGeom prst="rect">
            <a:avLst/>
          </a:prstGeom>
        </p:spPr>
        <p:txBody>
          <a:bodyPr wrap="square">
            <a:spAutoFit/>
          </a:bodyPr>
          <a:lstStyle/>
          <a:p>
            <a:pPr algn="r" rtl="1"/>
            <a:r>
              <a:rPr lang="ar-MA" sz="1200" b="1" u="sng" dirty="0"/>
              <a:t>نظرية التأثير</a:t>
            </a:r>
            <a:endParaRPr lang="en-US" sz="1200" b="1" dirty="0"/>
          </a:p>
          <a:p>
            <a:pPr algn="r" rtl="1"/>
            <a:r>
              <a:rPr lang="ar-MA" sz="1200" dirty="0"/>
              <a:t>وتقوم على الفرق بين ما يريده الفرد في عمله وبين ما هو كائن بالفعل، وكلما اتسعت الهوة بين الطرفين، كلما انخفض التأثير التفاعلي </a:t>
            </a:r>
            <a:endParaRPr lang="en-US" sz="1200" dirty="0"/>
          </a:p>
          <a:p>
            <a:pPr algn="r" rtl="1"/>
            <a:r>
              <a:rPr lang="ar-SA" sz="1200" dirty="0"/>
              <a:t> </a:t>
            </a:r>
            <a:endParaRPr lang="en-US" sz="1200" dirty="0"/>
          </a:p>
          <a:p>
            <a:pPr algn="r" rtl="1"/>
            <a:r>
              <a:rPr lang="ar-MA" sz="1200" b="1" u="sng" dirty="0"/>
              <a:t>نظرية الميول   </a:t>
            </a:r>
            <a:endParaRPr lang="en-US" sz="1200" b="1" dirty="0"/>
          </a:p>
          <a:p>
            <a:pPr algn="r" rtl="1"/>
            <a:r>
              <a:rPr lang="ar-MA" sz="1200" dirty="0"/>
              <a:t>وتعتمد على أن الناس لديهم تصرفات فطرية تسبب لديهم ميول نحو تحقيق مستوى معين من الارتياح وهي نظرية تميل إلى أن تكون مستقرة على مر الزمن وعبر المهن والوظائف</a:t>
            </a:r>
            <a:endParaRPr lang="en-US" sz="1200" dirty="0"/>
          </a:p>
        </p:txBody>
      </p:sp>
      <p:sp>
        <p:nvSpPr>
          <p:cNvPr id="21" name="Rectangle 20"/>
          <p:cNvSpPr/>
          <p:nvPr/>
        </p:nvSpPr>
        <p:spPr>
          <a:xfrm>
            <a:off x="-635994" y="4932040"/>
            <a:ext cx="7200800" cy="1015663"/>
          </a:xfrm>
          <a:prstGeom prst="rect">
            <a:avLst/>
          </a:prstGeom>
        </p:spPr>
        <p:txBody>
          <a:bodyPr wrap="square">
            <a:spAutoFit/>
          </a:bodyPr>
          <a:lstStyle/>
          <a:p>
            <a:pPr algn="r" rtl="1"/>
            <a:r>
              <a:rPr lang="ar-MA" sz="1200" b="1" u="sng" dirty="0"/>
              <a:t>نظرية القيادة</a:t>
            </a:r>
            <a:endParaRPr lang="en-US" sz="1200" b="1" u="sng" dirty="0"/>
          </a:p>
          <a:p>
            <a:pPr algn="r" rtl="1"/>
            <a:r>
              <a:rPr lang="ar-MA" sz="1200" dirty="0"/>
              <a:t>تعتمد على مداخل رئيسية منها:</a:t>
            </a:r>
            <a:endParaRPr lang="en-US" sz="1200" dirty="0"/>
          </a:p>
          <a:p>
            <a:pPr algn="r" rtl="1"/>
            <a:r>
              <a:rPr lang="ar-MA" sz="1200" dirty="0"/>
              <a:t>  ° مدخل السمات : هو يقوم على افتراض أن المسؤول </a:t>
            </a:r>
            <a:r>
              <a:rPr lang="ar-MA" sz="1200" dirty="0" smtClean="0"/>
              <a:t>أو </a:t>
            </a:r>
            <a:r>
              <a:rPr lang="ar-MA" sz="1200" dirty="0"/>
              <a:t>القائد يولد ولا يصنع ( الرجل العظيم )</a:t>
            </a:r>
            <a:endParaRPr lang="en-US" sz="1200" dirty="0"/>
          </a:p>
          <a:p>
            <a:pPr algn="r" rtl="1"/>
            <a:r>
              <a:rPr lang="ar-SA" sz="1200" dirty="0" smtClean="0"/>
              <a:t>  </a:t>
            </a:r>
            <a:r>
              <a:rPr lang="ar-MA" sz="1200" dirty="0" smtClean="0"/>
              <a:t>° </a:t>
            </a:r>
            <a:r>
              <a:rPr lang="ar-MA" sz="1200" dirty="0"/>
              <a:t>المدخل السلوكي وتعتمد على بعدين: الأول ( اهتمام </a:t>
            </a:r>
            <a:r>
              <a:rPr lang="ar-MA" sz="1200" dirty="0" smtClean="0"/>
              <a:t>المسؤول </a:t>
            </a:r>
            <a:r>
              <a:rPr lang="ar-MA" sz="1200" dirty="0"/>
              <a:t>بالعمل ) والثاني ( اهتمام المسؤول بالعاملين)</a:t>
            </a:r>
            <a:endParaRPr lang="en-US" sz="1200" dirty="0"/>
          </a:p>
          <a:p>
            <a:pPr algn="r" rtl="1"/>
            <a:r>
              <a:rPr lang="ar-MA" sz="1200" dirty="0"/>
              <a:t>  ° المدخل الظرفي أو </a:t>
            </a:r>
            <a:r>
              <a:rPr lang="ar-MA" sz="1200" dirty="0" err="1"/>
              <a:t>الموقفي</a:t>
            </a:r>
            <a:r>
              <a:rPr lang="ar-MA" sz="1200" dirty="0"/>
              <a:t> الذي أضاف بعدا أخرا </a:t>
            </a:r>
            <a:r>
              <a:rPr lang="ar-MA" sz="1200" dirty="0" smtClean="0"/>
              <a:t>إلى</a:t>
            </a:r>
            <a:r>
              <a:rPr lang="ar-MA" sz="1200" dirty="0"/>
              <a:t> </a:t>
            </a:r>
            <a:r>
              <a:rPr lang="ar-MA" sz="1200" dirty="0" smtClean="0"/>
              <a:t>جانب </a:t>
            </a:r>
            <a:r>
              <a:rPr lang="ar-MA" sz="1200" dirty="0"/>
              <a:t>البعدين الآخرين وهو الظرف الذي يشتغل </a:t>
            </a:r>
            <a:r>
              <a:rPr lang="ar-MA" sz="1200" dirty="0" smtClean="0"/>
              <a:t>فيه </a:t>
            </a:r>
            <a:r>
              <a:rPr lang="ar-MA" sz="1200" dirty="0"/>
              <a:t>القائد والعاملين</a:t>
            </a:r>
            <a:endParaRPr lang="en-US" sz="1200" dirty="0"/>
          </a:p>
        </p:txBody>
      </p:sp>
      <p:sp>
        <p:nvSpPr>
          <p:cNvPr id="22" name="Rectangle 21"/>
          <p:cNvSpPr/>
          <p:nvPr/>
        </p:nvSpPr>
        <p:spPr>
          <a:xfrm>
            <a:off x="-315416" y="5652120"/>
            <a:ext cx="6824487" cy="646331"/>
          </a:xfrm>
          <a:prstGeom prst="rect">
            <a:avLst/>
          </a:prstGeom>
        </p:spPr>
        <p:txBody>
          <a:bodyPr wrap="square">
            <a:spAutoFit/>
          </a:bodyPr>
          <a:lstStyle/>
          <a:p>
            <a:pPr algn="r"/>
            <a:endParaRPr lang="ar-SA" sz="1200" dirty="0"/>
          </a:p>
          <a:p>
            <a:pPr algn="r"/>
            <a:r>
              <a:rPr lang="ar-MA" sz="1200" dirty="0"/>
              <a:t>° المدخل الحديث وهو يؤكد على القيادة الغير تقليدية </a:t>
            </a:r>
            <a:r>
              <a:rPr lang="ar-MA" sz="1200" dirty="0" smtClean="0"/>
              <a:t>والخصائص </a:t>
            </a:r>
            <a:r>
              <a:rPr lang="ar-MA" sz="1200" dirty="0" err="1"/>
              <a:t>الكاريزماتية</a:t>
            </a:r>
            <a:r>
              <a:rPr lang="ar-MA" sz="1200" dirty="0"/>
              <a:t> للشخص التي تعد ذات أهمية خاصة في تغيير وتحويل المنظمات والأفراد لمواكبة المتغيرات</a:t>
            </a:r>
            <a:endParaRPr lang="en-US" sz="1200" dirty="0"/>
          </a:p>
        </p:txBody>
      </p:sp>
      <p:sp>
        <p:nvSpPr>
          <p:cNvPr id="23" name="Rectangle 22"/>
          <p:cNvSpPr/>
          <p:nvPr/>
        </p:nvSpPr>
        <p:spPr>
          <a:xfrm>
            <a:off x="72008" y="6261283"/>
            <a:ext cx="6453336" cy="830997"/>
          </a:xfrm>
          <a:prstGeom prst="rect">
            <a:avLst/>
          </a:prstGeom>
        </p:spPr>
        <p:txBody>
          <a:bodyPr wrap="square">
            <a:spAutoFit/>
          </a:bodyPr>
          <a:lstStyle/>
          <a:p>
            <a:pPr algn="r"/>
            <a:r>
              <a:rPr lang="ar-MA" sz="1200" b="1" u="sng" dirty="0"/>
              <a:t>نظرية </a:t>
            </a:r>
            <a:r>
              <a:rPr lang="ar-MA" sz="1200" b="1" u="sng" dirty="0" err="1"/>
              <a:t>ماسلو</a:t>
            </a:r>
            <a:r>
              <a:rPr lang="ar-MA" sz="1200" b="1" u="sng" dirty="0"/>
              <a:t> </a:t>
            </a:r>
            <a:endParaRPr lang="en-US" sz="1200" b="1" dirty="0"/>
          </a:p>
          <a:p>
            <a:pPr algn="r"/>
            <a:r>
              <a:rPr lang="ar-MA" sz="1200" dirty="0"/>
              <a:t>تعتمد على الحاجة التي يميل إليها الفرد ليكرس نفسه إلى شيء ما مثل العمل، الهواية، الرياضة...واعتمادا على  الدرجة التي يشبع بها الفرد حاجاته المختلفة من البيئة ، فإنه يصل إلى درجات مختلفة من الإثارة والاهتمام، وتكون من المستوى الأول لحاجاتنا البيولوجية الأساسية </a:t>
            </a:r>
            <a:r>
              <a:rPr lang="ar-MA" sz="1200" dirty="0" smtClean="0"/>
              <a:t>مثل:</a:t>
            </a:r>
            <a:r>
              <a:rPr lang="ar-SA" sz="1200" dirty="0" smtClean="0"/>
              <a:t> </a:t>
            </a:r>
            <a:r>
              <a:rPr lang="ar-MA" sz="1200" dirty="0" smtClean="0"/>
              <a:t>الأمن</a:t>
            </a:r>
            <a:r>
              <a:rPr lang="ar-MA" sz="1200" dirty="0"/>
              <a:t>، الطعام الإنجاب....وبعد ذلك يطلع نحو مستويات أعلى مثل خطوات الدرج</a:t>
            </a:r>
            <a:endParaRPr lang="en-US" sz="1200" dirty="0"/>
          </a:p>
        </p:txBody>
      </p:sp>
      <p:sp>
        <p:nvSpPr>
          <p:cNvPr id="24" name="Rectangle 23"/>
          <p:cNvSpPr/>
          <p:nvPr/>
        </p:nvSpPr>
        <p:spPr>
          <a:xfrm>
            <a:off x="44624" y="7094021"/>
            <a:ext cx="6542493" cy="646331"/>
          </a:xfrm>
          <a:prstGeom prst="rect">
            <a:avLst/>
          </a:prstGeom>
        </p:spPr>
        <p:txBody>
          <a:bodyPr wrap="square">
            <a:spAutoFit/>
          </a:bodyPr>
          <a:lstStyle/>
          <a:p>
            <a:pPr algn="r"/>
            <a:r>
              <a:rPr lang="ar-MA" sz="1200" dirty="0"/>
              <a:t>بالإضافة إلى هذه النظريات هناك:</a:t>
            </a:r>
            <a:endParaRPr lang="en-US" sz="1200" dirty="0"/>
          </a:p>
          <a:p>
            <a:pPr algn="r"/>
            <a:r>
              <a:rPr lang="ar-MA" sz="1200" dirty="0"/>
              <a:t> </a:t>
            </a:r>
            <a:r>
              <a:rPr lang="ar-MA" sz="1200" b="1" dirty="0"/>
              <a:t> نظرية الإعلان و نظرية الاتصال وتستمد أهم أسسها من هذه المجالات ومن مدى المعرفة بها، ونفس الشيء بالنسبة لنظريات علم النفس وعلم الاجتماع وباقي النظريات التي تهم العلاقات العامة وتنتمي إلى مجالات مختلفة</a:t>
            </a:r>
            <a:r>
              <a:rPr lang="ar-MA" sz="1200" dirty="0"/>
              <a:t>.</a:t>
            </a:r>
            <a:endParaRPr lang="en-US" sz="1200" dirty="0"/>
          </a:p>
        </p:txBody>
      </p:sp>
      <p:sp>
        <p:nvSpPr>
          <p:cNvPr id="26" name="Rectangle 25"/>
          <p:cNvSpPr/>
          <p:nvPr/>
        </p:nvSpPr>
        <p:spPr>
          <a:xfrm>
            <a:off x="0" y="7764159"/>
            <a:ext cx="6597352" cy="1200329"/>
          </a:xfrm>
          <a:prstGeom prst="rect">
            <a:avLst/>
          </a:prstGeom>
        </p:spPr>
        <p:txBody>
          <a:bodyPr wrap="square">
            <a:spAutoFit/>
          </a:bodyPr>
          <a:lstStyle/>
          <a:p>
            <a:pPr algn="r" rtl="1"/>
            <a:r>
              <a:rPr lang="ar-SA" sz="1200" dirty="0"/>
              <a:t>ان العلاقات العامة قد استفادت كثيرا من الفرضيات والنماذج التي افرزتها بحوث الاتصال وتجاربه العملية خلال المرحلة السابقة في تكوين نظرية فرعية تعكس تقليدية النموذج المستخدم من حيث تصوره لمفهوم الاتصال والعلاقات العامة وتشمل هذه النظريات الفرعية ما يلي :- </a:t>
            </a:r>
            <a:r>
              <a:rPr lang="ar-SA" sz="1200" b="1" dirty="0" smtClean="0"/>
              <a:t>- </a:t>
            </a:r>
            <a:r>
              <a:rPr lang="ar-SA" sz="1200" b="1" dirty="0"/>
              <a:t>نظرية ( </a:t>
            </a:r>
            <a:r>
              <a:rPr lang="ar-SA" sz="1200" b="1" dirty="0" err="1"/>
              <a:t>ديسييل</a:t>
            </a:r>
            <a:r>
              <a:rPr lang="ar-SA" sz="1200" b="1" dirty="0"/>
              <a:t> ) او الارتفاع الصوتي .</a:t>
            </a:r>
          </a:p>
          <a:p>
            <a:pPr algn="r" rtl="1"/>
            <a:r>
              <a:rPr lang="ar-SA" sz="1200" b="1" dirty="0" smtClean="0"/>
              <a:t>           - </a:t>
            </a:r>
            <a:r>
              <a:rPr lang="ar-SA" sz="1200" b="1" dirty="0"/>
              <a:t>نظرية البيع . </a:t>
            </a:r>
          </a:p>
          <a:p>
            <a:pPr algn="r" rtl="1"/>
            <a:r>
              <a:rPr lang="ar-SA" sz="1200" b="1" dirty="0" smtClean="0"/>
              <a:t>           - </a:t>
            </a:r>
            <a:r>
              <a:rPr lang="ar-SA" sz="1200" b="1" dirty="0"/>
              <a:t>نظرية المعلومات المتناقضة . </a:t>
            </a:r>
          </a:p>
          <a:p>
            <a:pPr algn="r" rtl="1"/>
            <a:r>
              <a:rPr lang="ar-SA" sz="1200" b="1" dirty="0" smtClean="0"/>
              <a:t>           - </a:t>
            </a:r>
            <a:r>
              <a:rPr lang="ar-SA" sz="1200" b="1" dirty="0"/>
              <a:t>نموذج نظرية النظم . </a:t>
            </a:r>
          </a:p>
        </p:txBody>
      </p:sp>
    </p:spTree>
    <p:extLst>
      <p:ext uri="{BB962C8B-B14F-4D97-AF65-F5344CB8AC3E}">
        <p14:creationId xmlns:p14="http://schemas.microsoft.com/office/powerpoint/2010/main" val="2029765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39</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996952" y="-90522"/>
            <a:ext cx="3600400" cy="4217501"/>
          </a:xfrm>
          <a:prstGeom prst="rect">
            <a:avLst/>
          </a:prstGeom>
        </p:spPr>
        <p:txBody>
          <a:bodyPr wrap="square">
            <a:spAutoFit/>
          </a:bodyPr>
          <a:lstStyle/>
          <a:p>
            <a:pPr algn="r">
              <a:lnSpc>
                <a:spcPct val="150000"/>
              </a:lnSpc>
            </a:pPr>
            <a:endParaRPr lang="en-US" sz="1200" dirty="0"/>
          </a:p>
          <a:p>
            <a:pPr algn="r">
              <a:lnSpc>
                <a:spcPct val="150000"/>
              </a:lnSpc>
            </a:pPr>
            <a:r>
              <a:rPr lang="ar-MA" sz="1200" b="1" dirty="0"/>
              <a:t>مواصفات </a:t>
            </a:r>
            <a:r>
              <a:rPr lang="ar-MA" sz="1200" b="1" dirty="0" err="1"/>
              <a:t>المسوؤل</a:t>
            </a:r>
            <a:r>
              <a:rPr lang="ar-MA" sz="1200" b="1" dirty="0"/>
              <a:t> عن العلاقات العامة</a:t>
            </a:r>
            <a:endParaRPr lang="en-US" sz="1200" b="1" dirty="0"/>
          </a:p>
          <a:p>
            <a:pPr algn="r">
              <a:lnSpc>
                <a:spcPct val="150000"/>
              </a:lnSpc>
            </a:pPr>
            <a:r>
              <a:rPr lang="ar-MA" sz="1200" dirty="0"/>
              <a:t>من  الأشياء التي يجب أن تتوفر في مسؤول العلاقات العامة:</a:t>
            </a:r>
            <a:endParaRPr lang="en-US" sz="1200" dirty="0"/>
          </a:p>
          <a:p>
            <a:pPr algn="r">
              <a:lnSpc>
                <a:spcPct val="150000"/>
              </a:lnSpc>
            </a:pPr>
            <a:r>
              <a:rPr lang="ar-MA" sz="1200" u="sng" dirty="0" smtClean="0"/>
              <a:t>على </a:t>
            </a:r>
            <a:r>
              <a:rPr lang="ar-MA" sz="1200" u="sng" dirty="0"/>
              <a:t>المستوى </a:t>
            </a:r>
            <a:r>
              <a:rPr lang="ar-MA" sz="1200" u="sng" dirty="0" smtClean="0"/>
              <a:t>الشخصي</a:t>
            </a:r>
            <a:endParaRPr lang="ar-SA" sz="1200" dirty="0"/>
          </a:p>
          <a:p>
            <a:pPr algn="r">
              <a:lnSpc>
                <a:spcPct val="150000"/>
              </a:lnSpc>
            </a:pPr>
            <a:r>
              <a:rPr lang="ar-MA" sz="1200" dirty="0" smtClean="0"/>
              <a:t>° </a:t>
            </a:r>
            <a:r>
              <a:rPr lang="ar-MA" sz="1200" dirty="0"/>
              <a:t>احترام لباقات البداية والنهاية</a:t>
            </a:r>
            <a:endParaRPr lang="en-US" sz="1200" dirty="0"/>
          </a:p>
          <a:p>
            <a:pPr algn="r">
              <a:lnSpc>
                <a:spcPct val="150000"/>
              </a:lnSpc>
            </a:pPr>
            <a:r>
              <a:rPr lang="ar-MA" sz="1200" dirty="0" smtClean="0"/>
              <a:t>° </a:t>
            </a:r>
            <a:r>
              <a:rPr lang="ar-MA" sz="1200" dirty="0"/>
              <a:t>التواضع</a:t>
            </a:r>
            <a:endParaRPr lang="en-US" sz="1200" dirty="0"/>
          </a:p>
          <a:p>
            <a:pPr algn="r">
              <a:lnSpc>
                <a:spcPct val="150000"/>
              </a:lnSpc>
            </a:pPr>
            <a:r>
              <a:rPr lang="ar-MA" sz="1200" dirty="0" smtClean="0"/>
              <a:t>° </a:t>
            </a:r>
            <a:r>
              <a:rPr lang="ar-MA" sz="1200" dirty="0"/>
              <a:t>حسن الإنصات</a:t>
            </a:r>
            <a:endParaRPr lang="en-US" sz="1200" dirty="0"/>
          </a:p>
          <a:p>
            <a:pPr algn="r">
              <a:lnSpc>
                <a:spcPct val="150000"/>
              </a:lnSpc>
            </a:pPr>
            <a:r>
              <a:rPr lang="ar-MA" sz="1200" dirty="0" smtClean="0"/>
              <a:t>° </a:t>
            </a:r>
            <a:r>
              <a:rPr lang="ar-MA" sz="1200" dirty="0"/>
              <a:t>احترام الآداب العامة والخاصة</a:t>
            </a:r>
            <a:endParaRPr lang="en-US" sz="1200" dirty="0"/>
          </a:p>
          <a:p>
            <a:pPr algn="r">
              <a:lnSpc>
                <a:spcPct val="150000"/>
              </a:lnSpc>
            </a:pPr>
            <a:r>
              <a:rPr lang="ar-MA" sz="1200" dirty="0" smtClean="0"/>
              <a:t>° </a:t>
            </a:r>
            <a:r>
              <a:rPr lang="ar-MA" sz="1200" dirty="0"/>
              <a:t>حسن </a:t>
            </a:r>
            <a:r>
              <a:rPr lang="ar-MA" sz="1200" dirty="0" smtClean="0"/>
              <a:t>الهندام</a:t>
            </a:r>
            <a:endParaRPr lang="ar-SA" sz="1200" dirty="0"/>
          </a:p>
          <a:p>
            <a:pPr algn="r">
              <a:lnSpc>
                <a:spcPct val="150000"/>
              </a:lnSpc>
            </a:pPr>
            <a:r>
              <a:rPr lang="ar-MA" sz="1200" dirty="0" smtClean="0"/>
              <a:t>° </a:t>
            </a:r>
            <a:r>
              <a:rPr lang="ar-MA" sz="1200" dirty="0"/>
              <a:t>احترام آداب الحوار</a:t>
            </a:r>
            <a:endParaRPr lang="en-US" sz="1200" dirty="0"/>
          </a:p>
          <a:p>
            <a:pPr algn="r">
              <a:lnSpc>
                <a:spcPct val="150000"/>
              </a:lnSpc>
            </a:pPr>
            <a:r>
              <a:rPr lang="ar-MA" sz="1200" dirty="0" smtClean="0"/>
              <a:t>° </a:t>
            </a:r>
            <a:r>
              <a:rPr lang="ar-MA" sz="1200" dirty="0"/>
              <a:t>احترام الحدود والمسافات مع الأخر</a:t>
            </a:r>
            <a:endParaRPr lang="en-US" sz="1200" dirty="0"/>
          </a:p>
          <a:p>
            <a:pPr algn="r">
              <a:lnSpc>
                <a:spcPct val="150000"/>
              </a:lnSpc>
            </a:pPr>
            <a:r>
              <a:rPr lang="ar-MA" sz="1200" dirty="0" smtClean="0"/>
              <a:t>° </a:t>
            </a:r>
            <a:r>
              <a:rPr lang="ar-MA" sz="1200" dirty="0"/>
              <a:t>الانضباط في المواعيد</a:t>
            </a:r>
            <a:endParaRPr lang="en-US" sz="1200" dirty="0"/>
          </a:p>
          <a:p>
            <a:pPr algn="r">
              <a:lnSpc>
                <a:spcPct val="150000"/>
              </a:lnSpc>
            </a:pPr>
            <a:r>
              <a:rPr lang="ar-MA" sz="1200" dirty="0" smtClean="0"/>
              <a:t>° </a:t>
            </a:r>
            <a:r>
              <a:rPr lang="ar-MA" sz="1200" dirty="0"/>
              <a:t>القدرة على تكوين العلاقات والمحافظة عليها</a:t>
            </a:r>
            <a:endParaRPr lang="en-US" sz="1200" dirty="0"/>
          </a:p>
          <a:p>
            <a:pPr algn="r">
              <a:lnSpc>
                <a:spcPct val="150000"/>
              </a:lnSpc>
            </a:pPr>
            <a:r>
              <a:rPr lang="ar-MA" sz="1200" dirty="0" smtClean="0"/>
              <a:t>° </a:t>
            </a:r>
            <a:r>
              <a:rPr lang="ar-MA" sz="1200" dirty="0"/>
              <a:t>اكتساب الذوق السليم والمحافظة عليه</a:t>
            </a:r>
            <a:endParaRPr lang="en-US" sz="1200" dirty="0"/>
          </a:p>
          <a:p>
            <a:pPr algn="r">
              <a:lnSpc>
                <a:spcPct val="150000"/>
              </a:lnSpc>
            </a:pPr>
            <a:r>
              <a:rPr lang="ar-MA" sz="1200" dirty="0" smtClean="0"/>
              <a:t>° </a:t>
            </a:r>
            <a:r>
              <a:rPr lang="ar-MA" sz="1200" dirty="0"/>
              <a:t>القدرة على النقد السليم</a:t>
            </a:r>
            <a:endParaRPr lang="en-US" sz="1200" dirty="0"/>
          </a:p>
        </p:txBody>
      </p:sp>
      <p:sp>
        <p:nvSpPr>
          <p:cNvPr id="12" name="Rectangle 11"/>
          <p:cNvSpPr/>
          <p:nvPr/>
        </p:nvSpPr>
        <p:spPr>
          <a:xfrm>
            <a:off x="692696" y="4154666"/>
            <a:ext cx="5962972" cy="2001510"/>
          </a:xfrm>
          <a:prstGeom prst="rect">
            <a:avLst/>
          </a:prstGeom>
        </p:spPr>
        <p:txBody>
          <a:bodyPr wrap="square">
            <a:spAutoFit/>
          </a:bodyPr>
          <a:lstStyle/>
          <a:p>
            <a:pPr algn="r" rtl="1">
              <a:lnSpc>
                <a:spcPct val="150000"/>
              </a:lnSpc>
            </a:pPr>
            <a:r>
              <a:rPr lang="ar-MA" sz="1200" u="sng" dirty="0"/>
              <a:t>على مستوى محيط العمل</a:t>
            </a:r>
            <a:endParaRPr lang="en-US" sz="1200" u="sng" dirty="0"/>
          </a:p>
          <a:p>
            <a:pPr algn="r" rtl="1">
              <a:lnSpc>
                <a:spcPct val="150000"/>
              </a:lnSpc>
            </a:pPr>
            <a:r>
              <a:rPr lang="ar-MA" sz="1200" dirty="0" smtClean="0"/>
              <a:t>° </a:t>
            </a:r>
            <a:r>
              <a:rPr lang="ar-MA" sz="1200" dirty="0"/>
              <a:t>دراية واسعة بمجالات الإعلام والتواصل وتقنياتها</a:t>
            </a:r>
            <a:endParaRPr lang="en-US" sz="1200" dirty="0"/>
          </a:p>
          <a:p>
            <a:pPr algn="r" rtl="1">
              <a:lnSpc>
                <a:spcPct val="150000"/>
              </a:lnSpc>
            </a:pPr>
            <a:r>
              <a:rPr lang="ar-MA" sz="1200" dirty="0" smtClean="0"/>
              <a:t>° </a:t>
            </a:r>
            <a:r>
              <a:rPr lang="ar-MA" sz="1200" dirty="0"/>
              <a:t>التعامل مع كافة شرائح المجتمع</a:t>
            </a:r>
            <a:endParaRPr lang="en-US" sz="1200" dirty="0"/>
          </a:p>
          <a:p>
            <a:pPr algn="r" rtl="1">
              <a:lnSpc>
                <a:spcPct val="150000"/>
              </a:lnSpc>
            </a:pPr>
            <a:r>
              <a:rPr lang="ar-MA" sz="1200" dirty="0" smtClean="0"/>
              <a:t>° </a:t>
            </a:r>
            <a:r>
              <a:rPr lang="ar-MA" sz="1200" dirty="0"/>
              <a:t>دراية واسعة بالمحيط الذي  يعيش فيه</a:t>
            </a:r>
            <a:endParaRPr lang="en-US" sz="1200" dirty="0"/>
          </a:p>
          <a:p>
            <a:pPr algn="r" rtl="1">
              <a:lnSpc>
                <a:spcPct val="150000"/>
              </a:lnSpc>
            </a:pPr>
            <a:r>
              <a:rPr lang="ar-MA" sz="1200" dirty="0" smtClean="0"/>
              <a:t>° </a:t>
            </a:r>
            <a:r>
              <a:rPr lang="ar-MA" sz="1200" dirty="0"/>
              <a:t>التوفر على ثقافة واسعة تخص المجال الذي يشتغل فيه والمحيط به </a:t>
            </a:r>
            <a:endParaRPr lang="en-US" sz="1200" dirty="0"/>
          </a:p>
          <a:p>
            <a:pPr algn="r" rtl="1">
              <a:lnSpc>
                <a:spcPct val="150000"/>
              </a:lnSpc>
            </a:pPr>
            <a:r>
              <a:rPr lang="ar-MA" sz="1200" dirty="0"/>
              <a:t>° الإلمام بالمؤسسات ومجالاتها في المجتمع</a:t>
            </a:r>
            <a:endParaRPr lang="en-US" sz="1200" dirty="0"/>
          </a:p>
          <a:p>
            <a:pPr algn="r" rtl="1">
              <a:lnSpc>
                <a:spcPct val="150000"/>
              </a:lnSpc>
            </a:pPr>
            <a:r>
              <a:rPr lang="ar-MA" sz="1200" dirty="0"/>
              <a:t>° الإلمام بالتيارات الفكرية والسياسية والاجتماعية</a:t>
            </a:r>
            <a:r>
              <a:rPr lang="ar-SA" sz="1200" dirty="0"/>
              <a:t>  </a:t>
            </a:r>
            <a:r>
              <a:rPr lang="ar-MA" sz="1200" dirty="0"/>
              <a:t>في المجتمع القريب </a:t>
            </a:r>
            <a:r>
              <a:rPr lang="ar-MA" sz="1200" dirty="0" smtClean="0"/>
              <a:t>والبعيد</a:t>
            </a:r>
            <a:r>
              <a:rPr lang="ar-SA" sz="1200" dirty="0" smtClean="0"/>
              <a:t>   </a:t>
            </a:r>
            <a:endParaRPr lang="en-US" sz="1200" dirty="0"/>
          </a:p>
        </p:txBody>
      </p:sp>
      <p:sp>
        <p:nvSpPr>
          <p:cNvPr id="13" name="Rectangle 12"/>
          <p:cNvSpPr/>
          <p:nvPr/>
        </p:nvSpPr>
        <p:spPr>
          <a:xfrm>
            <a:off x="186456" y="6325939"/>
            <a:ext cx="6408712" cy="2278509"/>
          </a:xfrm>
          <a:prstGeom prst="rect">
            <a:avLst/>
          </a:prstGeom>
        </p:spPr>
        <p:txBody>
          <a:bodyPr wrap="square">
            <a:spAutoFit/>
          </a:bodyPr>
          <a:lstStyle/>
          <a:p>
            <a:pPr algn="r">
              <a:lnSpc>
                <a:spcPct val="150000"/>
              </a:lnSpc>
            </a:pPr>
            <a:r>
              <a:rPr lang="ar-MA" sz="1200" b="1" u="sng" dirty="0"/>
              <a:t>مهام مسؤول العلاقات العامة</a:t>
            </a:r>
            <a:endParaRPr lang="en-US" sz="1200" b="1" dirty="0"/>
          </a:p>
          <a:p>
            <a:pPr algn="r">
              <a:lnSpc>
                <a:spcPct val="150000"/>
              </a:lnSpc>
            </a:pPr>
            <a:r>
              <a:rPr lang="ar-MA" sz="1200" dirty="0"/>
              <a:t>هناك مهام كثيرة تنتظر موظف العلاقات العامة منها:</a:t>
            </a:r>
            <a:endParaRPr lang="en-US" sz="1200" dirty="0"/>
          </a:p>
          <a:p>
            <a:pPr algn="r">
              <a:lnSpc>
                <a:spcPct val="150000"/>
              </a:lnSpc>
            </a:pPr>
            <a:r>
              <a:rPr lang="ar-MA" sz="1200" dirty="0" smtClean="0"/>
              <a:t>° </a:t>
            </a:r>
            <a:r>
              <a:rPr lang="ar-MA" sz="1200" dirty="0"/>
              <a:t>ضبط علاقات سليمة مع العاملين بالمؤسسة داخليا وخارجيا</a:t>
            </a:r>
            <a:endParaRPr lang="en-US" sz="1200" dirty="0"/>
          </a:p>
          <a:p>
            <a:pPr algn="r">
              <a:lnSpc>
                <a:spcPct val="150000"/>
              </a:lnSpc>
            </a:pPr>
            <a:r>
              <a:rPr lang="ar-MA" sz="1200" dirty="0" smtClean="0"/>
              <a:t>° </a:t>
            </a:r>
            <a:r>
              <a:rPr lang="ar-MA" sz="1200" dirty="0"/>
              <a:t>ضبط علاقات سليمة مع محيط المؤسسة</a:t>
            </a:r>
            <a:endParaRPr lang="en-US" sz="1200" dirty="0"/>
          </a:p>
          <a:p>
            <a:pPr algn="r">
              <a:lnSpc>
                <a:spcPct val="150000"/>
              </a:lnSpc>
            </a:pPr>
            <a:r>
              <a:rPr lang="ar-MA" sz="1200" dirty="0" smtClean="0"/>
              <a:t>° </a:t>
            </a:r>
            <a:r>
              <a:rPr lang="ar-MA" sz="1200" dirty="0"/>
              <a:t>وضع استراتيجيات العمل الخاصة بمجاله في المؤسسة</a:t>
            </a:r>
            <a:endParaRPr lang="en-US" sz="1200" dirty="0"/>
          </a:p>
          <a:p>
            <a:pPr algn="r">
              <a:lnSpc>
                <a:spcPct val="150000"/>
              </a:lnSpc>
            </a:pPr>
            <a:r>
              <a:rPr lang="ar-MA" sz="1200" dirty="0" smtClean="0"/>
              <a:t>° </a:t>
            </a:r>
            <a:r>
              <a:rPr lang="ar-MA" sz="1200" dirty="0"/>
              <a:t>التعريف بالمؤسسة والحصول على المعلومات (الخاصة بمجالها و حسن </a:t>
            </a:r>
            <a:r>
              <a:rPr lang="ar-MA" sz="1200" dirty="0" err="1" smtClean="0"/>
              <a:t>توظي</a:t>
            </a:r>
            <a:r>
              <a:rPr lang="ar-SA" sz="1200" dirty="0" smtClean="0"/>
              <a:t>ف</a:t>
            </a:r>
            <a:r>
              <a:rPr lang="ar-MA" sz="1200" dirty="0" smtClean="0"/>
              <a:t> </a:t>
            </a:r>
            <a:r>
              <a:rPr lang="ar-MA" sz="1200" dirty="0"/>
              <a:t>هذه المعلومات)، والاتصال والتنسيق والتقييم والتخطيط، وجس نبض </a:t>
            </a:r>
            <a:r>
              <a:rPr lang="ar-MA" sz="1200" dirty="0" smtClean="0"/>
              <a:t>المؤسسة </a:t>
            </a:r>
            <a:r>
              <a:rPr lang="ar-MA" sz="1200" dirty="0"/>
              <a:t>داخليا وخارجيا</a:t>
            </a:r>
            <a:r>
              <a:rPr lang="ar-MA" sz="1200" dirty="0" smtClean="0"/>
              <a:t>.....</a:t>
            </a:r>
            <a:endParaRPr lang="ar-SA" sz="1200" dirty="0" smtClean="0"/>
          </a:p>
          <a:p>
            <a:pPr algn="r">
              <a:lnSpc>
                <a:spcPct val="150000"/>
              </a:lnSpc>
            </a:pPr>
            <a:r>
              <a:rPr lang="ar-SA" sz="1200" dirty="0" smtClean="0"/>
              <a:t>° </a:t>
            </a:r>
            <a:r>
              <a:rPr lang="ar-SA" sz="1200" dirty="0"/>
              <a:t>حسن توظيف وسائل الإعلام ( لكل وسيلة جمهورها) </a:t>
            </a:r>
            <a:endParaRPr lang="en-US" sz="1200" dirty="0"/>
          </a:p>
        </p:txBody>
      </p:sp>
    </p:spTree>
    <p:extLst>
      <p:ext uri="{BB962C8B-B14F-4D97-AF65-F5344CB8AC3E}">
        <p14:creationId xmlns:p14="http://schemas.microsoft.com/office/powerpoint/2010/main" val="12230228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40</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068960" y="231775"/>
            <a:ext cx="1465466" cy="307777"/>
          </a:xfrm>
          <a:prstGeom prst="rect">
            <a:avLst/>
          </a:prstGeom>
        </p:spPr>
        <p:txBody>
          <a:bodyPr wrap="none">
            <a:spAutoFit/>
          </a:bodyPr>
          <a:lstStyle/>
          <a:p>
            <a:r>
              <a:rPr lang="ar-SA" sz="1400" b="1" dirty="0"/>
              <a:t>اسئلة عن المحاضرة :</a:t>
            </a:r>
            <a:endParaRPr lang="en-US" sz="1400" dirty="0"/>
          </a:p>
        </p:txBody>
      </p:sp>
      <p:sp>
        <p:nvSpPr>
          <p:cNvPr id="5" name="Rectangle 4"/>
          <p:cNvSpPr/>
          <p:nvPr/>
        </p:nvSpPr>
        <p:spPr>
          <a:xfrm>
            <a:off x="2996952" y="395536"/>
            <a:ext cx="3429000" cy="892552"/>
          </a:xfrm>
          <a:prstGeom prst="rect">
            <a:avLst/>
          </a:prstGeom>
        </p:spPr>
        <p:txBody>
          <a:bodyPr>
            <a:spAutoFit/>
          </a:bodyPr>
          <a:lstStyle/>
          <a:p>
            <a:pPr algn="r"/>
            <a:endParaRPr lang="ar-SA" sz="1200" dirty="0"/>
          </a:p>
          <a:p>
            <a:pPr algn="r"/>
            <a:r>
              <a:rPr lang="ar-SA" sz="1000" dirty="0"/>
              <a:t> </a:t>
            </a:r>
            <a:r>
              <a:rPr lang="ar-SA" sz="1100" b="1" dirty="0"/>
              <a:t>السؤال الاول : </a:t>
            </a:r>
          </a:p>
          <a:p>
            <a:pPr algn="r"/>
            <a:r>
              <a:rPr lang="ar-SA" sz="1200" dirty="0"/>
              <a:t>  ما المقصود بنظرية القيادة ؟ </a:t>
            </a:r>
          </a:p>
          <a:p>
            <a:pPr algn="r"/>
            <a:r>
              <a:rPr lang="ar-SA" sz="1100" b="1" u="sng" dirty="0"/>
              <a:t>الاجابة</a:t>
            </a:r>
            <a:r>
              <a:rPr lang="ar-SA" sz="1600" b="1" dirty="0">
                <a:solidFill>
                  <a:srgbClr val="FF0000"/>
                </a:solidFill>
              </a:rPr>
              <a:t> </a:t>
            </a:r>
            <a:endParaRPr lang="en-US" sz="1600" b="1" dirty="0">
              <a:solidFill>
                <a:srgbClr val="FF0000"/>
              </a:solidFill>
            </a:endParaRPr>
          </a:p>
        </p:txBody>
      </p:sp>
      <p:sp>
        <p:nvSpPr>
          <p:cNvPr id="6" name="Rectangle 5"/>
          <p:cNvSpPr/>
          <p:nvPr/>
        </p:nvSpPr>
        <p:spPr>
          <a:xfrm>
            <a:off x="-27384" y="1252081"/>
            <a:ext cx="6539035" cy="1015663"/>
          </a:xfrm>
          <a:prstGeom prst="rect">
            <a:avLst/>
          </a:prstGeom>
        </p:spPr>
        <p:txBody>
          <a:bodyPr wrap="square">
            <a:spAutoFit/>
          </a:bodyPr>
          <a:lstStyle/>
          <a:p>
            <a:pPr algn="r"/>
            <a:r>
              <a:rPr lang="ar-MA" sz="1200" dirty="0"/>
              <a:t>نظرية القيادة</a:t>
            </a:r>
            <a:endParaRPr lang="en-US" sz="1200" dirty="0"/>
          </a:p>
          <a:p>
            <a:pPr algn="r"/>
            <a:r>
              <a:rPr lang="ar-MA" sz="1200" dirty="0"/>
              <a:t>تعتمد على مداخل رئيسية منها:</a:t>
            </a:r>
            <a:endParaRPr lang="en-US" sz="1200" dirty="0"/>
          </a:p>
          <a:p>
            <a:pPr algn="r"/>
            <a:r>
              <a:rPr lang="ar-MA" sz="1200" dirty="0"/>
              <a:t>  </a:t>
            </a:r>
            <a:r>
              <a:rPr lang="ar-MA" sz="1200" dirty="0" smtClean="0"/>
              <a:t> </a:t>
            </a:r>
            <a:r>
              <a:rPr lang="ar-MA" sz="1200" dirty="0"/>
              <a:t>° مدخل السمات : هو يقوم على افتراض أن </a:t>
            </a:r>
            <a:r>
              <a:rPr lang="ar-MA" sz="1200" dirty="0" smtClean="0"/>
              <a:t>المسؤول</a:t>
            </a:r>
            <a:r>
              <a:rPr lang="ar-MA" sz="1200" dirty="0"/>
              <a:t> </a:t>
            </a:r>
            <a:r>
              <a:rPr lang="ar-MA" sz="1200" dirty="0" smtClean="0"/>
              <a:t>أو </a:t>
            </a:r>
            <a:r>
              <a:rPr lang="ar-MA" sz="1200" dirty="0"/>
              <a:t>القائد يولد ولا يصنع ( الرجل العظيم </a:t>
            </a:r>
            <a:r>
              <a:rPr lang="ar-MA" sz="1200" dirty="0" smtClean="0"/>
              <a:t>)</a:t>
            </a:r>
            <a:endParaRPr lang="ar-SA" sz="1200" dirty="0" smtClean="0"/>
          </a:p>
          <a:p>
            <a:pPr algn="r"/>
            <a:r>
              <a:rPr lang="en-US" sz="1200" dirty="0" smtClean="0"/>
              <a:t> </a:t>
            </a:r>
            <a:r>
              <a:rPr lang="ar-MA" sz="1200" dirty="0"/>
              <a:t>  ° المدخل السلوكي وتعتمد على بعدين: الأول ( </a:t>
            </a:r>
            <a:r>
              <a:rPr lang="ar-MA" sz="1200" dirty="0" smtClean="0"/>
              <a:t>اهتمام</a:t>
            </a:r>
            <a:r>
              <a:rPr lang="ar-MA" sz="1200" dirty="0"/>
              <a:t> </a:t>
            </a:r>
            <a:r>
              <a:rPr lang="ar-MA" sz="1200" dirty="0" smtClean="0"/>
              <a:t>المسؤول </a:t>
            </a:r>
            <a:r>
              <a:rPr lang="ar-MA" sz="1200" dirty="0"/>
              <a:t>بالعمل ) والثاني ( اهتمام المسؤول بالعاملين</a:t>
            </a:r>
            <a:r>
              <a:rPr lang="ar-MA" sz="1200" dirty="0" smtClean="0"/>
              <a:t>)</a:t>
            </a:r>
            <a:endParaRPr lang="ar-SA" sz="1200" dirty="0" smtClean="0"/>
          </a:p>
          <a:p>
            <a:pPr algn="r"/>
            <a:r>
              <a:rPr lang="ar-MA" sz="1200" dirty="0"/>
              <a:t>  ° المدخل الظرفي أو </a:t>
            </a:r>
            <a:r>
              <a:rPr lang="ar-MA" sz="1200" dirty="0" err="1"/>
              <a:t>الموقفي</a:t>
            </a:r>
            <a:r>
              <a:rPr lang="ar-MA" sz="1200" dirty="0"/>
              <a:t> الذي أضاف بعدا أخرا إلى </a:t>
            </a:r>
            <a:r>
              <a:rPr lang="ar-MA" sz="1200" dirty="0" smtClean="0"/>
              <a:t>جانب </a:t>
            </a:r>
            <a:r>
              <a:rPr lang="ar-MA" sz="1200" dirty="0"/>
              <a:t>البعدين الآخرين وهو الظرف الذي يشتغل </a:t>
            </a:r>
            <a:r>
              <a:rPr lang="ar-MA" sz="1200" dirty="0" smtClean="0"/>
              <a:t>فيه</a:t>
            </a:r>
            <a:r>
              <a:rPr lang="ar-SA" sz="1200" dirty="0" smtClean="0"/>
              <a:t> </a:t>
            </a:r>
            <a:r>
              <a:rPr lang="ar-MA" sz="1200" dirty="0" smtClean="0"/>
              <a:t>القائد </a:t>
            </a:r>
            <a:r>
              <a:rPr lang="ar-MA" sz="1200" dirty="0"/>
              <a:t>والعاملين</a:t>
            </a:r>
            <a:endParaRPr lang="en-US" sz="1200" dirty="0"/>
          </a:p>
        </p:txBody>
      </p:sp>
      <p:sp>
        <p:nvSpPr>
          <p:cNvPr id="7" name="Rectangle 6"/>
          <p:cNvSpPr/>
          <p:nvPr/>
        </p:nvSpPr>
        <p:spPr>
          <a:xfrm>
            <a:off x="3096344" y="2627784"/>
            <a:ext cx="3429000" cy="646331"/>
          </a:xfrm>
          <a:prstGeom prst="rect">
            <a:avLst/>
          </a:prstGeom>
        </p:spPr>
        <p:txBody>
          <a:bodyPr>
            <a:spAutoFit/>
          </a:bodyPr>
          <a:lstStyle/>
          <a:p>
            <a:pPr algn="r"/>
            <a:r>
              <a:rPr lang="ar-SA" sz="1200" b="1" dirty="0" smtClean="0"/>
              <a:t>السؤال الثاني :</a:t>
            </a:r>
          </a:p>
          <a:p>
            <a:pPr algn="r"/>
            <a:r>
              <a:rPr lang="ar-SA" sz="1200" dirty="0" smtClean="0"/>
              <a:t>ما </a:t>
            </a:r>
            <a:r>
              <a:rPr lang="ar-SA" sz="1200" dirty="0"/>
              <a:t>مواصفات مسئول العلاقات العامة </a:t>
            </a:r>
            <a:r>
              <a:rPr lang="ar-SA" sz="1200" dirty="0" smtClean="0"/>
              <a:t>؟    </a:t>
            </a:r>
            <a:endParaRPr lang="ar-SA" sz="1200" dirty="0"/>
          </a:p>
          <a:p>
            <a:pPr algn="r"/>
            <a:r>
              <a:rPr lang="ar-SA" sz="1200" dirty="0" smtClean="0"/>
              <a:t>ا</a:t>
            </a:r>
            <a:r>
              <a:rPr lang="ar-SA" sz="1200" b="1" u="sng" dirty="0" smtClean="0"/>
              <a:t>لاجابة</a:t>
            </a:r>
            <a:r>
              <a:rPr lang="ar-SA" sz="1200" dirty="0" smtClean="0"/>
              <a:t> </a:t>
            </a:r>
            <a:endParaRPr lang="en-US" sz="1200" dirty="0"/>
          </a:p>
        </p:txBody>
      </p:sp>
      <p:sp>
        <p:nvSpPr>
          <p:cNvPr id="8" name="Rectangle 7"/>
          <p:cNvSpPr/>
          <p:nvPr/>
        </p:nvSpPr>
        <p:spPr>
          <a:xfrm>
            <a:off x="2996952" y="3059832"/>
            <a:ext cx="3429000" cy="2862322"/>
          </a:xfrm>
          <a:prstGeom prst="rect">
            <a:avLst/>
          </a:prstGeom>
        </p:spPr>
        <p:txBody>
          <a:bodyPr>
            <a:spAutoFit/>
          </a:bodyPr>
          <a:lstStyle/>
          <a:p>
            <a:pPr algn="r"/>
            <a:endParaRPr lang="en-US" sz="1200" dirty="0"/>
          </a:p>
          <a:p>
            <a:pPr algn="r"/>
            <a:r>
              <a:rPr lang="ar-MA" sz="1200" dirty="0"/>
              <a:t>مواصفات </a:t>
            </a:r>
            <a:r>
              <a:rPr lang="ar-MA" sz="1200" dirty="0" err="1"/>
              <a:t>المسوؤل</a:t>
            </a:r>
            <a:r>
              <a:rPr lang="ar-MA" sz="1200" dirty="0"/>
              <a:t> عن العلاقات العامة</a:t>
            </a:r>
            <a:endParaRPr lang="en-US" sz="1200" dirty="0"/>
          </a:p>
          <a:p>
            <a:pPr algn="r"/>
            <a:r>
              <a:rPr lang="ar-MA" sz="1200" dirty="0"/>
              <a:t>من  الأشياء التي يجب أن تتوفر في مسؤول العلاقات العامة:</a:t>
            </a:r>
            <a:endParaRPr lang="en-US" sz="1200" dirty="0"/>
          </a:p>
          <a:p>
            <a:pPr algn="r"/>
            <a:r>
              <a:rPr lang="ar-MA" sz="1200" dirty="0"/>
              <a:t>_ على المستوى الشخصي</a:t>
            </a:r>
            <a:endParaRPr lang="en-US" sz="1200" dirty="0"/>
          </a:p>
          <a:p>
            <a:pPr algn="r"/>
            <a:r>
              <a:rPr lang="ar-MA" sz="1200" dirty="0"/>
              <a:t>             ° احترام لباقات البداية والنهاية</a:t>
            </a:r>
            <a:endParaRPr lang="en-US" sz="1200" dirty="0"/>
          </a:p>
          <a:p>
            <a:pPr algn="r"/>
            <a:r>
              <a:rPr lang="ar-MA" sz="1200" dirty="0"/>
              <a:t>             ° التواضع</a:t>
            </a:r>
            <a:endParaRPr lang="en-US" sz="1200" dirty="0"/>
          </a:p>
          <a:p>
            <a:pPr algn="r"/>
            <a:r>
              <a:rPr lang="ar-MA" sz="1200" dirty="0"/>
              <a:t>             ° حسن الإنصات</a:t>
            </a:r>
            <a:endParaRPr lang="en-US" sz="1200" dirty="0"/>
          </a:p>
          <a:p>
            <a:pPr algn="r"/>
            <a:r>
              <a:rPr lang="ar-MA" sz="1200" dirty="0"/>
              <a:t>             ° احترام الآداب العامة والخاصة</a:t>
            </a:r>
            <a:endParaRPr lang="en-US" sz="1200" dirty="0"/>
          </a:p>
          <a:p>
            <a:pPr algn="r"/>
            <a:r>
              <a:rPr lang="ar-MA" sz="1200" dirty="0"/>
              <a:t>             ° حسن الهندام</a:t>
            </a:r>
            <a:endParaRPr lang="en-US" sz="1200" dirty="0"/>
          </a:p>
          <a:p>
            <a:pPr algn="r"/>
            <a:r>
              <a:rPr lang="ar-MA" sz="1200" dirty="0"/>
              <a:t>             ° احترام آداب الحوار</a:t>
            </a:r>
            <a:endParaRPr lang="en-US" sz="1200" dirty="0"/>
          </a:p>
          <a:p>
            <a:pPr algn="r"/>
            <a:r>
              <a:rPr lang="ar-MA" sz="1200" dirty="0"/>
              <a:t>             ° احترام الحدود والمسافات مع الأخر</a:t>
            </a:r>
            <a:endParaRPr lang="en-US" sz="1200" dirty="0"/>
          </a:p>
          <a:p>
            <a:pPr algn="r"/>
            <a:r>
              <a:rPr lang="ar-MA" sz="1200" dirty="0"/>
              <a:t>             ° الانضباط في المواعيد</a:t>
            </a:r>
            <a:endParaRPr lang="en-US" sz="1200" dirty="0"/>
          </a:p>
          <a:p>
            <a:pPr algn="r"/>
            <a:r>
              <a:rPr lang="ar-MA" sz="1200" dirty="0"/>
              <a:t>             ° القدرة على تكوين العلاقات والمحافظة عليها</a:t>
            </a:r>
            <a:endParaRPr lang="en-US" sz="1200" dirty="0"/>
          </a:p>
          <a:p>
            <a:pPr algn="r"/>
            <a:r>
              <a:rPr lang="ar-MA" sz="1200" dirty="0"/>
              <a:t>             ° اكتساب الذوق السليم والمحافظة عليه</a:t>
            </a:r>
            <a:endParaRPr lang="en-US" sz="1200" dirty="0"/>
          </a:p>
          <a:p>
            <a:pPr algn="r"/>
            <a:r>
              <a:rPr lang="ar-MA" sz="1200" dirty="0"/>
              <a:t>             ° القدرة على النقد السليم</a:t>
            </a:r>
            <a:endParaRPr lang="en-US" sz="1200" dirty="0"/>
          </a:p>
        </p:txBody>
      </p:sp>
      <p:sp>
        <p:nvSpPr>
          <p:cNvPr id="9" name="TextBox 8"/>
          <p:cNvSpPr txBox="1"/>
          <p:nvPr/>
        </p:nvSpPr>
        <p:spPr>
          <a:xfrm>
            <a:off x="620688" y="7988712"/>
            <a:ext cx="1579299" cy="461665"/>
          </a:xfrm>
          <a:prstGeom prst="rect">
            <a:avLst/>
          </a:prstGeom>
          <a:noFill/>
        </p:spPr>
        <p:txBody>
          <a:bodyPr wrap="square" rtlCol="0">
            <a:spAutoFit/>
          </a:bodyPr>
          <a:lstStyle/>
          <a:p>
            <a:pPr algn="ctr"/>
            <a:r>
              <a:rPr lang="ar-SA" sz="1200" b="1" dirty="0" smtClean="0"/>
              <a:t>انتهت المحاضرة </a:t>
            </a:r>
          </a:p>
          <a:p>
            <a:pPr algn="ctr"/>
            <a:r>
              <a:rPr lang="ar-SA" sz="1200" b="1" dirty="0" smtClean="0"/>
              <a:t>إعداد ساره توت </a:t>
            </a:r>
            <a:endParaRPr lang="en-US" sz="1200" b="1" dirty="0"/>
          </a:p>
        </p:txBody>
      </p:sp>
    </p:spTree>
    <p:extLst>
      <p:ext uri="{BB962C8B-B14F-4D97-AF65-F5344CB8AC3E}">
        <p14:creationId xmlns:p14="http://schemas.microsoft.com/office/powerpoint/2010/main" val="2857904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41</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عنصر نائب للمحتوى 2"/>
          <p:cNvSpPr>
            <a:spLocks noGrp="1"/>
          </p:cNvSpPr>
          <p:nvPr/>
        </p:nvSpPr>
        <p:spPr>
          <a:xfrm>
            <a:off x="1268760" y="-351085"/>
            <a:ext cx="3704367" cy="962645"/>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gn="r" rtl="1"/>
            <a:endParaRPr lang="ar-SA" sz="1200" dirty="0" smtClean="0"/>
          </a:p>
          <a:p>
            <a:pPr algn="r" rtl="1"/>
            <a:r>
              <a:rPr lang="ar-SA" sz="1200" dirty="0" smtClean="0"/>
              <a:t>                   </a:t>
            </a:r>
            <a:endParaRPr lang="ar-SA" sz="1200" dirty="0"/>
          </a:p>
          <a:p>
            <a:pPr algn="ctr" rtl="1"/>
            <a:r>
              <a:rPr lang="ar-SA" sz="1200" dirty="0" smtClean="0"/>
              <a:t>المحاضرة الثانية  عشر  /نظم المعلومات والعلاقات العامة </a:t>
            </a:r>
            <a:r>
              <a:rPr lang="en-US" sz="1200" dirty="0"/>
              <a:t/>
            </a:r>
            <a:br>
              <a:rPr lang="en-US" sz="1200" dirty="0"/>
            </a:br>
            <a:endParaRPr lang="ar-SA" sz="1200" dirty="0"/>
          </a:p>
        </p:txBody>
      </p:sp>
      <p:sp>
        <p:nvSpPr>
          <p:cNvPr id="5" name="Title 1"/>
          <p:cNvSpPr>
            <a:spLocks noGrp="1"/>
          </p:cNvSpPr>
          <p:nvPr/>
        </p:nvSpPr>
        <p:spPr bwMode="auto">
          <a:xfrm>
            <a:off x="4725144" y="467544"/>
            <a:ext cx="1882552"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defRPr>
            </a:lvl2pPr>
            <a:lvl3pPr algn="ctr" rtl="1" eaLnBrk="0" fontAlgn="base" hangingPunct="0">
              <a:spcBef>
                <a:spcPct val="0"/>
              </a:spcBef>
              <a:spcAft>
                <a:spcPct val="0"/>
              </a:spcAft>
              <a:defRPr sz="4400">
                <a:solidFill>
                  <a:schemeClr val="tx2"/>
                </a:solidFill>
                <a:latin typeface="Arial" pitchFamily="34" charset="0"/>
              </a:defRPr>
            </a:lvl3pPr>
            <a:lvl4pPr algn="ctr" rtl="1" eaLnBrk="0" fontAlgn="base" hangingPunct="0">
              <a:spcBef>
                <a:spcPct val="0"/>
              </a:spcBef>
              <a:spcAft>
                <a:spcPct val="0"/>
              </a:spcAft>
              <a:defRPr sz="4400">
                <a:solidFill>
                  <a:schemeClr val="tx2"/>
                </a:solidFill>
                <a:latin typeface="Arial" pitchFamily="34" charset="0"/>
              </a:defRPr>
            </a:lvl4pPr>
            <a:lvl5pPr algn="ctr" rtl="1" eaLnBrk="0" fontAlgn="base" hangingPunct="0">
              <a:spcBef>
                <a:spcPct val="0"/>
              </a:spcBef>
              <a:spcAft>
                <a:spcPct val="0"/>
              </a:spcAft>
              <a:defRPr sz="4400">
                <a:solidFill>
                  <a:schemeClr val="tx2"/>
                </a:solidFill>
                <a:latin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defRPr>
            </a:lvl9pPr>
          </a:lstStyle>
          <a:p>
            <a:pPr eaLnBrk="1" hangingPunct="1"/>
            <a:r>
              <a:rPr lang="ar-EG" altLang="en-US" sz="1200" b="1" smtClean="0">
                <a:solidFill>
                  <a:schemeClr val="tx1"/>
                </a:solidFill>
              </a:rPr>
              <a:t>نظم معلومات العلاقات العامة</a:t>
            </a:r>
          </a:p>
        </p:txBody>
      </p:sp>
      <p:sp>
        <p:nvSpPr>
          <p:cNvPr id="6" name="Content Placeholder 2"/>
          <p:cNvSpPr>
            <a:spLocks noGrp="1"/>
          </p:cNvSpPr>
          <p:nvPr/>
        </p:nvSpPr>
        <p:spPr bwMode="auto">
          <a:xfrm>
            <a:off x="-27384" y="755576"/>
            <a:ext cx="6624735" cy="1152128"/>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marL="0" indent="0" eaLnBrk="1" hangingPunct="1">
              <a:buNone/>
            </a:pPr>
            <a:r>
              <a:rPr lang="ar-EG" altLang="en-US" sz="1200" dirty="0" smtClean="0"/>
              <a:t>مقدمة :</a:t>
            </a:r>
          </a:p>
          <a:p>
            <a:pPr marL="0" indent="0" algn="r" eaLnBrk="1" hangingPunct="1">
              <a:buNone/>
            </a:pPr>
            <a:r>
              <a:rPr lang="ar-EG" altLang="en-US" sz="1200" dirty="0" smtClean="0"/>
              <a:t>من </a:t>
            </a:r>
            <a:r>
              <a:rPr lang="ar-EG" altLang="en-US" sz="1200" dirty="0" err="1" smtClean="0"/>
              <a:t>الضرورى</a:t>
            </a:r>
            <a:r>
              <a:rPr lang="ar-EG" altLang="en-US" sz="1200" dirty="0" smtClean="0"/>
              <a:t> </a:t>
            </a:r>
            <a:r>
              <a:rPr lang="ar-SA" altLang="en-US" sz="1200" dirty="0" smtClean="0"/>
              <a:t> </a:t>
            </a:r>
            <a:r>
              <a:rPr lang="ar-EG" altLang="en-US" sz="1200" dirty="0" err="1" smtClean="0"/>
              <a:t>توفىر</a:t>
            </a:r>
            <a:r>
              <a:rPr lang="ar-EG" altLang="en-US" sz="1200" dirty="0" smtClean="0"/>
              <a:t> المعلومات اللازمة لمن يحتاجها بالخصائص المطلوبة من حيث التوقيت والدقة والصحة والكلفة والموثوقية</a:t>
            </a:r>
            <a:r>
              <a:rPr lang="ar-SA" altLang="en-US" sz="1200" dirty="0" smtClean="0"/>
              <a:t> </a:t>
            </a:r>
            <a:r>
              <a:rPr lang="ar-EG" altLang="en-US" sz="1200" dirty="0" err="1" smtClean="0"/>
              <a:t>وبالتالى</a:t>
            </a:r>
            <a:r>
              <a:rPr lang="ar-EG" altLang="en-US" sz="1200" dirty="0" smtClean="0"/>
              <a:t> على المنظمة توفير نظام معلومات معين يمكن مديرو وموظفو المنظمة من الوصول الى المعلومات </a:t>
            </a:r>
            <a:r>
              <a:rPr lang="ar-EG" altLang="en-US" sz="1200" dirty="0" err="1" smtClean="0"/>
              <a:t>التى</a:t>
            </a:r>
            <a:r>
              <a:rPr lang="ar-EG" altLang="en-US" sz="1200" dirty="0" smtClean="0"/>
              <a:t> يحتاجونها</a:t>
            </a:r>
            <a:r>
              <a:rPr lang="en-US" altLang="en-US" sz="1200" dirty="0" smtClean="0"/>
              <a:t> </a:t>
            </a:r>
            <a:r>
              <a:rPr lang="ar-EG" altLang="en-US" sz="1200" dirty="0" smtClean="0"/>
              <a:t> كل وفق طبيعة عمله</a:t>
            </a:r>
            <a:r>
              <a:rPr lang="en-US" altLang="en-US" sz="1200" dirty="0" smtClean="0"/>
              <a:t> </a:t>
            </a:r>
            <a:r>
              <a:rPr lang="ar-SA" altLang="en-US" sz="1200" dirty="0"/>
              <a:t> </a:t>
            </a:r>
            <a:r>
              <a:rPr lang="ar-EG" altLang="en-US" sz="1200" dirty="0" smtClean="0"/>
              <a:t>هذا النظام الذى يسمى بنظام المعلومات هو عبارة عن شبكت مترابطة من المعلومات يتم اعدادها ومعالجتها من اجل استخدامها لمساعدة الموظفين المستفيدين منها </a:t>
            </a:r>
            <a:r>
              <a:rPr lang="ar-EG" altLang="en-US" sz="1200" dirty="0" err="1" smtClean="0"/>
              <a:t>لانجاز</a:t>
            </a:r>
            <a:r>
              <a:rPr lang="ar-EG" altLang="en-US" sz="1200" dirty="0" smtClean="0"/>
              <a:t> اعمالهم</a:t>
            </a:r>
          </a:p>
        </p:txBody>
      </p:sp>
      <p:sp>
        <p:nvSpPr>
          <p:cNvPr id="7" name="Rectangle 6"/>
          <p:cNvSpPr/>
          <p:nvPr/>
        </p:nvSpPr>
        <p:spPr>
          <a:xfrm>
            <a:off x="44625" y="1796787"/>
            <a:ext cx="6563071" cy="830997"/>
          </a:xfrm>
          <a:prstGeom prst="rect">
            <a:avLst/>
          </a:prstGeom>
        </p:spPr>
        <p:txBody>
          <a:bodyPr wrap="square">
            <a:spAutoFit/>
          </a:bodyPr>
          <a:lstStyle/>
          <a:p>
            <a:pPr algn="r" rtl="1"/>
            <a:r>
              <a:rPr lang="ar-EG" altLang="en-US" sz="1200" dirty="0"/>
              <a:t> فالهدف </a:t>
            </a:r>
            <a:r>
              <a:rPr lang="ar-EG" altLang="en-US" sz="1200" dirty="0" err="1"/>
              <a:t>الاساسى</a:t>
            </a:r>
            <a:r>
              <a:rPr lang="ar-EG" altLang="en-US" sz="1200" dirty="0"/>
              <a:t> اذن من نظام المعلومات الادارية هو توفير المعلومات اللازمة </a:t>
            </a:r>
            <a:r>
              <a:rPr lang="ar-EG" altLang="en-US" sz="1200" dirty="0" err="1"/>
              <a:t>والتى</a:t>
            </a:r>
            <a:r>
              <a:rPr lang="ar-EG" altLang="en-US" sz="1200" dirty="0"/>
              <a:t> قد يحتاجها المديرون اثناء </a:t>
            </a:r>
            <a:r>
              <a:rPr lang="ar-EG" altLang="en-US" sz="1200" dirty="0" err="1"/>
              <a:t>تادية</a:t>
            </a:r>
            <a:r>
              <a:rPr lang="ar-EG" altLang="en-US" sz="1200" dirty="0"/>
              <a:t> اعمالهم </a:t>
            </a:r>
            <a:r>
              <a:rPr lang="ar-EG" altLang="en-US" sz="1200" dirty="0" err="1"/>
              <a:t>فى</a:t>
            </a:r>
            <a:r>
              <a:rPr lang="ar-EG" altLang="en-US" sz="1200" dirty="0"/>
              <a:t> التخطيط والتنظيم والتوجيه والرقابة</a:t>
            </a:r>
            <a:r>
              <a:rPr lang="en-US" altLang="en-US" sz="1200" dirty="0"/>
              <a:t> </a:t>
            </a:r>
            <a:r>
              <a:rPr lang="ar-EG" altLang="en-US" sz="1200" dirty="0" smtClean="0"/>
              <a:t>ويتم تجزئة نظام المعلومات </a:t>
            </a:r>
            <a:r>
              <a:rPr lang="ar-EG" altLang="en-US" sz="1200" dirty="0" err="1" smtClean="0"/>
              <a:t>فى</a:t>
            </a:r>
            <a:r>
              <a:rPr lang="ar-EG" altLang="en-US" sz="1200" dirty="0" smtClean="0"/>
              <a:t> </a:t>
            </a:r>
            <a:r>
              <a:rPr lang="ar-EG" altLang="en-US" sz="1200" dirty="0" err="1" smtClean="0"/>
              <a:t>اى</a:t>
            </a:r>
            <a:r>
              <a:rPr lang="ar-EG" altLang="en-US" sz="1200" dirty="0" smtClean="0"/>
              <a:t> منظمة الى مجموعة من الانظمة الفرعية فيكون هنالك نظام معلومات لكل وظيفة او نشاط من نشاطات المنظمة</a:t>
            </a:r>
            <a:r>
              <a:rPr lang="en-US" altLang="en-US" sz="1200" dirty="0" smtClean="0"/>
              <a:t> </a:t>
            </a:r>
            <a:r>
              <a:rPr lang="ar-EG" altLang="en-US" sz="1200" dirty="0" smtClean="0"/>
              <a:t> </a:t>
            </a:r>
            <a:r>
              <a:rPr lang="ar-EG" altLang="en-US" sz="1200" dirty="0" err="1" smtClean="0"/>
              <a:t>وينبغى</a:t>
            </a:r>
            <a:r>
              <a:rPr lang="ar-EG" altLang="en-US" sz="1200" dirty="0" smtClean="0"/>
              <a:t> </a:t>
            </a:r>
            <a:r>
              <a:rPr lang="ar-EG" altLang="en-US" sz="1200" dirty="0" err="1" smtClean="0"/>
              <a:t>التاكيد</a:t>
            </a:r>
            <a:r>
              <a:rPr lang="ar-EG" altLang="en-US" sz="1200" dirty="0" smtClean="0"/>
              <a:t> هنا على ان هذه الانظمة الفرعية تتفاعل مع بعضها وتكون</a:t>
            </a:r>
            <a:r>
              <a:rPr lang="ar-SA" altLang="en-US" sz="1200" dirty="0" smtClean="0"/>
              <a:t> </a:t>
            </a:r>
            <a:r>
              <a:rPr lang="ar-EG" altLang="en-US" sz="1200" dirty="0" smtClean="0"/>
              <a:t>متكاملة</a:t>
            </a:r>
            <a:r>
              <a:rPr lang="en-US" altLang="en-US" sz="1200" dirty="0" smtClean="0"/>
              <a:t> </a:t>
            </a:r>
            <a:endParaRPr lang="ar-EG" altLang="en-US" sz="1200" dirty="0" smtClean="0"/>
          </a:p>
          <a:p>
            <a:pPr algn="r" rtl="1"/>
            <a:r>
              <a:rPr lang="ar-EG" altLang="en-US" sz="1200" dirty="0" smtClean="0"/>
              <a:t>وفى </a:t>
            </a:r>
            <a:r>
              <a:rPr lang="ar-EG" altLang="en-US" sz="1200" dirty="0"/>
              <a:t>هذا المجال </a:t>
            </a:r>
            <a:r>
              <a:rPr lang="ar-EG" altLang="en-US" sz="1200" b="1" dirty="0"/>
              <a:t>يقول د</a:t>
            </a:r>
            <a:r>
              <a:rPr lang="en-US" altLang="en-US" sz="1200" b="1" dirty="0"/>
              <a:t> </a:t>
            </a:r>
            <a:r>
              <a:rPr lang="ar-EG" altLang="en-US" sz="1200" b="1" dirty="0"/>
              <a:t>تيسير العجارمة وزميله ان التكامل بين الانظمة الفرعية يمكن ان يتحقق بطرق مختلفة</a:t>
            </a:r>
            <a:r>
              <a:rPr lang="en-US" altLang="en-US" sz="1200" b="1" dirty="0"/>
              <a:t> </a:t>
            </a:r>
            <a:endParaRPr lang="en-US" sz="1200" b="1" dirty="0"/>
          </a:p>
        </p:txBody>
      </p:sp>
      <p:sp>
        <p:nvSpPr>
          <p:cNvPr id="8" name="Rectangle 7"/>
          <p:cNvSpPr/>
          <p:nvPr/>
        </p:nvSpPr>
        <p:spPr>
          <a:xfrm>
            <a:off x="-27383" y="2555776"/>
            <a:ext cx="6696744" cy="830997"/>
          </a:xfrm>
          <a:prstGeom prst="rect">
            <a:avLst/>
          </a:prstGeom>
        </p:spPr>
        <p:txBody>
          <a:bodyPr wrap="square">
            <a:spAutoFit/>
          </a:bodyPr>
          <a:lstStyle/>
          <a:p>
            <a:pPr algn="r" rtl="1"/>
            <a:r>
              <a:rPr lang="ar-EG" altLang="en-US" sz="1200" dirty="0"/>
              <a:t> </a:t>
            </a:r>
            <a:r>
              <a:rPr lang="ar-EG" altLang="en-US" sz="1200" b="1" dirty="0"/>
              <a:t>واحدة من هذه الطرق تتمثل </a:t>
            </a:r>
            <a:r>
              <a:rPr lang="ar-EG" altLang="en-US" sz="1200" b="1" dirty="0" err="1"/>
              <a:t>فى</a:t>
            </a:r>
            <a:r>
              <a:rPr lang="ar-EG" altLang="en-US" sz="1200" b="1" dirty="0"/>
              <a:t> التدفق </a:t>
            </a:r>
            <a:r>
              <a:rPr lang="ar-EG" altLang="en-US" sz="1200" b="1" dirty="0" err="1"/>
              <a:t>الفعلى</a:t>
            </a:r>
            <a:r>
              <a:rPr lang="ar-EG" altLang="en-US" sz="1200" b="1" dirty="0"/>
              <a:t> او المحتمل للمعلومات فيما بينها </a:t>
            </a:r>
            <a:r>
              <a:rPr lang="ar-EG" altLang="en-US" sz="1200" dirty="0"/>
              <a:t>فالتدفق يعد مهما جدا خاصة عندما تكون هذه المعلومات والموجودة </a:t>
            </a:r>
            <a:r>
              <a:rPr lang="ar-EG" altLang="en-US" sz="1200" dirty="0" err="1"/>
              <a:t>فى</a:t>
            </a:r>
            <a:r>
              <a:rPr lang="ar-EG" altLang="en-US" sz="1200" dirty="0"/>
              <a:t> نظام فرعى معين مطلوبة من نظام فرعى </a:t>
            </a:r>
            <a:r>
              <a:rPr lang="ar-EG" altLang="en-US" sz="1200" dirty="0" err="1"/>
              <a:t>ثانى</a:t>
            </a:r>
            <a:r>
              <a:rPr lang="ar-EG" altLang="en-US" sz="1200" dirty="0"/>
              <a:t> ان مخرجات نظام فرعى معين من المعلومات المعالجة سوف تشكل بيانات( المادة الخام) النظام </a:t>
            </a:r>
            <a:r>
              <a:rPr lang="ar-EG" altLang="en-US" sz="1200" dirty="0" err="1"/>
              <a:t>الفرعى</a:t>
            </a:r>
            <a:r>
              <a:rPr lang="ar-EG" altLang="en-US" sz="1200" dirty="0"/>
              <a:t> الاخر</a:t>
            </a:r>
            <a:r>
              <a:rPr lang="en-US" altLang="en-US" sz="1200" dirty="0"/>
              <a:t> </a:t>
            </a:r>
            <a:r>
              <a:rPr lang="ar-EG" altLang="en-US" sz="1200" dirty="0"/>
              <a:t> ومن طرق التكامل بين انظمة المعلومات الفرعية الحالة </a:t>
            </a:r>
            <a:r>
              <a:rPr lang="ar-EG" altLang="en-US" sz="1200" dirty="0" err="1"/>
              <a:t>التى</a:t>
            </a:r>
            <a:r>
              <a:rPr lang="ar-EG" altLang="en-US" sz="1200" dirty="0"/>
              <a:t> يشترك فيها اكثر من نظام معلومات فرعى </a:t>
            </a:r>
            <a:r>
              <a:rPr lang="ar-EG" altLang="en-US" sz="1200" dirty="0" err="1"/>
              <a:t>فى</a:t>
            </a:r>
            <a:r>
              <a:rPr lang="ar-EG" altLang="en-US" sz="1200" dirty="0"/>
              <a:t> ايجاد نوع من المعلومات تلبية لاحتياجات نظام معلومات فرعى ثالث بحيث </a:t>
            </a:r>
            <a:r>
              <a:rPr lang="ar-EG" altLang="en-US" sz="1200" dirty="0" err="1"/>
              <a:t>يتعذرايجاد</a:t>
            </a:r>
            <a:r>
              <a:rPr lang="ar-EG" altLang="en-US" sz="1200" dirty="0"/>
              <a:t> -</a:t>
            </a:r>
            <a:endParaRPr lang="en-US" sz="1200" dirty="0"/>
          </a:p>
        </p:txBody>
      </p:sp>
      <p:sp>
        <p:nvSpPr>
          <p:cNvPr id="9" name="Rectangle 8"/>
          <p:cNvSpPr/>
          <p:nvPr/>
        </p:nvSpPr>
        <p:spPr>
          <a:xfrm>
            <a:off x="-99392" y="3340313"/>
            <a:ext cx="6741368" cy="1384995"/>
          </a:xfrm>
          <a:prstGeom prst="rect">
            <a:avLst/>
          </a:prstGeom>
        </p:spPr>
        <p:txBody>
          <a:bodyPr wrap="square">
            <a:spAutoFit/>
          </a:bodyPr>
          <a:lstStyle/>
          <a:p>
            <a:pPr algn="r" rtl="1"/>
            <a:r>
              <a:rPr lang="ar-EG" altLang="en-US" sz="1200" dirty="0"/>
              <a:t> مثل هذه المعلومات او يتعذر الاستفادة منه الا </a:t>
            </a:r>
            <a:r>
              <a:rPr lang="ar-EG" altLang="en-US" sz="1200" dirty="0" err="1"/>
              <a:t>فى</a:t>
            </a:r>
            <a:r>
              <a:rPr lang="ar-EG" altLang="en-US" sz="1200" dirty="0"/>
              <a:t> حالة تحقيق المشاركة بين النظامين الفرعيين كاشتراك نظام المعلومات المالية ونظام معلومات الانتاج </a:t>
            </a:r>
            <a:r>
              <a:rPr lang="ar-EG" altLang="en-US" sz="1200" dirty="0" err="1"/>
              <a:t>فى</a:t>
            </a:r>
            <a:r>
              <a:rPr lang="ar-EG" altLang="en-US" sz="1200" dirty="0"/>
              <a:t> ايجاد المعلومات الخاصة بتكلفة السلعة </a:t>
            </a:r>
            <a:r>
              <a:rPr lang="ar-EG" altLang="en-US" sz="1200" dirty="0" err="1"/>
              <a:t>التى</a:t>
            </a:r>
            <a:r>
              <a:rPr lang="ar-EG" altLang="en-US" sz="1200" dirty="0"/>
              <a:t> تعتمد </a:t>
            </a:r>
            <a:r>
              <a:rPr lang="ar-EG" altLang="en-US" sz="1200" dirty="0" err="1"/>
              <a:t>كاساس</a:t>
            </a:r>
            <a:r>
              <a:rPr lang="ar-EG" altLang="en-US" sz="1200" dirty="0"/>
              <a:t> </a:t>
            </a:r>
            <a:r>
              <a:rPr lang="ar-EG" altLang="en-US" sz="1200" dirty="0" err="1"/>
              <a:t>فى</a:t>
            </a:r>
            <a:r>
              <a:rPr lang="ar-EG" altLang="en-US" sz="1200" dirty="0"/>
              <a:t> تحديد السعر لاحقا </a:t>
            </a:r>
            <a:r>
              <a:rPr lang="en-US" altLang="en-US" sz="1200" dirty="0"/>
              <a:t> </a:t>
            </a:r>
            <a:endParaRPr lang="ar-EG" altLang="en-US" sz="1200" dirty="0"/>
          </a:p>
          <a:p>
            <a:pPr algn="r" rtl="1"/>
            <a:endParaRPr lang="ar-SA" altLang="en-US" sz="1200" dirty="0" smtClean="0"/>
          </a:p>
          <a:p>
            <a:pPr algn="r" rtl="1"/>
            <a:r>
              <a:rPr lang="ar-EG" altLang="en-US" sz="1200" dirty="0" smtClean="0"/>
              <a:t> </a:t>
            </a:r>
            <a:r>
              <a:rPr lang="ar-EG" altLang="en-US" sz="1200" b="1" dirty="0"/>
              <a:t>- مفهوم نظام معلوم</a:t>
            </a:r>
            <a:r>
              <a:rPr lang="ar-SA" altLang="en-US" sz="1200" b="1" dirty="0"/>
              <a:t>ا</a:t>
            </a:r>
            <a:r>
              <a:rPr lang="ar-EG" altLang="en-US" sz="1200" b="1" dirty="0"/>
              <a:t>ت العلاقات العامة :</a:t>
            </a:r>
          </a:p>
          <a:p>
            <a:pPr algn="r" rtl="1"/>
            <a:r>
              <a:rPr lang="ar-EG" altLang="en-US" sz="1200" dirty="0"/>
              <a:t>   يعتبر نظام معلومات العلاقات العامة اح الانظمة الوظيفية الفرعية داخل المنظمة حيث يهدف الى تجميع البيانات ومعالجتها وتوفيرها </a:t>
            </a:r>
            <a:r>
              <a:rPr lang="ar-EG" altLang="en-US" sz="1200" dirty="0" err="1"/>
              <a:t>لمديرى</a:t>
            </a:r>
            <a:r>
              <a:rPr lang="ar-EG" altLang="en-US" sz="1200" dirty="0"/>
              <a:t> </a:t>
            </a:r>
            <a:r>
              <a:rPr lang="ar-EG" altLang="en-US" sz="1200" dirty="0" err="1"/>
              <a:t>وموظفى</a:t>
            </a:r>
            <a:r>
              <a:rPr lang="ar-EG" altLang="en-US" sz="1200" dirty="0"/>
              <a:t> العلاقات العامة </a:t>
            </a:r>
            <a:r>
              <a:rPr lang="ar-EG" altLang="en-US" sz="1200" dirty="0" err="1" smtClean="0"/>
              <a:t>لاجل</a:t>
            </a:r>
            <a:r>
              <a:rPr lang="ar-SA" altLang="en-US" sz="1200" dirty="0"/>
              <a:t> </a:t>
            </a:r>
            <a:r>
              <a:rPr lang="ar-EG" altLang="en-US" sz="1200" dirty="0" smtClean="0"/>
              <a:t>الاستفادة </a:t>
            </a:r>
            <a:r>
              <a:rPr lang="ar-EG" altLang="en-US" sz="1200" dirty="0"/>
              <a:t>منها </a:t>
            </a:r>
            <a:r>
              <a:rPr lang="ar-EG" altLang="en-US" sz="1200" dirty="0" err="1"/>
              <a:t>فى</a:t>
            </a:r>
            <a:r>
              <a:rPr lang="ar-EG" altLang="en-US" sz="1200" dirty="0"/>
              <a:t> تخطيط وتنظيم وتوجيه ورقابة وظائف ونشاطات العلاقات العامة</a:t>
            </a:r>
            <a:r>
              <a:rPr lang="ar-SA" altLang="en-US" sz="1200" dirty="0"/>
              <a:t> </a:t>
            </a:r>
            <a:endParaRPr lang="ar-EG" altLang="en-US" sz="1200" dirty="0"/>
          </a:p>
          <a:p>
            <a:pPr algn="r" rtl="1"/>
            <a:endParaRPr lang="en-US" sz="1200" dirty="0"/>
          </a:p>
        </p:txBody>
      </p:sp>
      <p:sp>
        <p:nvSpPr>
          <p:cNvPr id="10" name="Rectangle 9"/>
          <p:cNvSpPr/>
          <p:nvPr/>
        </p:nvSpPr>
        <p:spPr>
          <a:xfrm>
            <a:off x="44625" y="4461083"/>
            <a:ext cx="6624734" cy="830997"/>
          </a:xfrm>
          <a:prstGeom prst="rect">
            <a:avLst/>
          </a:prstGeom>
        </p:spPr>
        <p:txBody>
          <a:bodyPr wrap="square">
            <a:spAutoFit/>
          </a:bodyPr>
          <a:lstStyle/>
          <a:p>
            <a:pPr algn="r" rtl="1"/>
            <a:r>
              <a:rPr lang="ar-EG" altLang="en-US" sz="1200" dirty="0" smtClean="0"/>
              <a:t>ومما </a:t>
            </a:r>
            <a:r>
              <a:rPr lang="ar-EG" altLang="en-US" sz="1200" dirty="0"/>
              <a:t>يجدر الاشارة اليه ان نظام معلومات العلاقات العامة لا يعمل بشكل منعزل عن الانظمة الوظيفية الفرعية الاخرى </a:t>
            </a:r>
          </a:p>
          <a:p>
            <a:pPr algn="r" rtl="1"/>
            <a:r>
              <a:rPr lang="ar-EG" altLang="en-US" sz="1200" dirty="0"/>
              <a:t>   فهو يعتبر مكملا لها ومتفاعلا معها فمخرجات نظم المعلومات في التسويق والافراد والمالية والانتاج مثلا تعتبر مدخلات لنظام معلومات العلاقات العامة والعكس صحيح</a:t>
            </a:r>
            <a:r>
              <a:rPr lang="ar-SA" altLang="en-US" sz="1200" dirty="0"/>
              <a:t> </a:t>
            </a:r>
            <a:r>
              <a:rPr lang="ar-EG" altLang="en-US" sz="1200" dirty="0"/>
              <a:t> فمخرجات نظام معلومات العلاقات العامة تعتبر مدخلات لنظم معلومات التسويق والافراد والمالية والانتاج </a:t>
            </a:r>
            <a:r>
              <a:rPr lang="ar-SA" altLang="en-US" sz="1200" dirty="0"/>
              <a:t> </a:t>
            </a:r>
            <a:endParaRPr lang="ar-EG" altLang="en-US" sz="1200" dirty="0"/>
          </a:p>
        </p:txBody>
      </p:sp>
      <p:sp>
        <p:nvSpPr>
          <p:cNvPr id="11" name="Rectangle 10"/>
          <p:cNvSpPr/>
          <p:nvPr/>
        </p:nvSpPr>
        <p:spPr>
          <a:xfrm>
            <a:off x="260649" y="5220072"/>
            <a:ext cx="6408711" cy="1015663"/>
          </a:xfrm>
          <a:prstGeom prst="rect">
            <a:avLst/>
          </a:prstGeom>
        </p:spPr>
        <p:txBody>
          <a:bodyPr wrap="square">
            <a:spAutoFit/>
          </a:bodyPr>
          <a:lstStyle/>
          <a:p>
            <a:pPr algn="r" rtl="1"/>
            <a:r>
              <a:rPr lang="ar-EG" altLang="en-US" sz="1200" dirty="0"/>
              <a:t>وحتى تكون المعلومات </a:t>
            </a:r>
            <a:r>
              <a:rPr lang="ar-EG" altLang="en-US" sz="1200" dirty="0" err="1"/>
              <a:t>التى</a:t>
            </a:r>
            <a:r>
              <a:rPr lang="ar-EG" altLang="en-US" sz="1200" dirty="0"/>
              <a:t> تم جمعها وتجهيزها مهمة وذات جدوى فانه </a:t>
            </a:r>
            <a:r>
              <a:rPr lang="ar-EG" altLang="en-US" sz="1200" dirty="0" err="1"/>
              <a:t>ينبغى</a:t>
            </a:r>
            <a:r>
              <a:rPr lang="ar-EG" altLang="en-US" sz="1200" dirty="0"/>
              <a:t> ان تتوفر فيها الصفات التالية :-</a:t>
            </a:r>
          </a:p>
          <a:p>
            <a:pPr algn="r" rtl="1"/>
            <a:r>
              <a:rPr lang="ar-EG" altLang="en-US" sz="1200" dirty="0"/>
              <a:t> 1</a:t>
            </a:r>
            <a:r>
              <a:rPr lang="ar-EG" altLang="en-US" sz="1200" b="1" dirty="0"/>
              <a:t>- الوضوح : </a:t>
            </a:r>
            <a:r>
              <a:rPr lang="ar-EG" altLang="en-US" sz="1200" dirty="0"/>
              <a:t>تعتبر المعلومات الواضحة والمحددة اكثر فائدة</a:t>
            </a:r>
          </a:p>
          <a:p>
            <a:pPr algn="r" rtl="1"/>
            <a:r>
              <a:rPr lang="ar-EG" altLang="en-US" sz="1200" b="1" dirty="0"/>
              <a:t> 2- الصحة : </a:t>
            </a:r>
            <a:r>
              <a:rPr lang="ar-EG" altLang="en-US" sz="1200" dirty="0"/>
              <a:t>اي الصدق </a:t>
            </a:r>
            <a:r>
              <a:rPr lang="ar-EG" altLang="en-US" sz="1200" dirty="0" err="1"/>
              <a:t>فى</a:t>
            </a:r>
            <a:r>
              <a:rPr lang="ar-EG" altLang="en-US" sz="1200" dirty="0"/>
              <a:t> ايراد المعلومات وعدم المبالغة    فيها او التقليل من اهميتها</a:t>
            </a:r>
            <a:r>
              <a:rPr lang="ar-SA" altLang="en-US" sz="1200" dirty="0"/>
              <a:t> </a:t>
            </a:r>
            <a:endParaRPr lang="ar-EG" altLang="en-US" sz="1200" dirty="0"/>
          </a:p>
          <a:p>
            <a:pPr algn="r" rtl="1"/>
            <a:r>
              <a:rPr lang="ar-EG" altLang="en-US" sz="1200" b="1" dirty="0"/>
              <a:t> 3- الدقة :</a:t>
            </a:r>
            <a:r>
              <a:rPr lang="ar-EG" altLang="en-US" sz="1200" dirty="0" err="1"/>
              <a:t>ينبغى</a:t>
            </a:r>
            <a:r>
              <a:rPr lang="ar-EG" altLang="en-US" sz="1200" dirty="0"/>
              <a:t> توخى الدقة وخاصة </a:t>
            </a:r>
            <a:r>
              <a:rPr lang="ar-EG" altLang="en-US" sz="1200" dirty="0" err="1"/>
              <a:t>فى</a:t>
            </a:r>
            <a:r>
              <a:rPr lang="ar-EG" altLang="en-US" sz="1200" dirty="0"/>
              <a:t> تسجيل الارقام والاعداد والمبالغ النقدية </a:t>
            </a:r>
            <a:r>
              <a:rPr lang="ar-SA" altLang="en-US" sz="1200" dirty="0"/>
              <a:t> </a:t>
            </a:r>
            <a:endParaRPr lang="ar-EG" altLang="en-US" sz="1200" dirty="0"/>
          </a:p>
          <a:p>
            <a:pPr algn="r" rtl="1"/>
            <a:r>
              <a:rPr lang="ar-EG" altLang="en-US" sz="1200" dirty="0"/>
              <a:t> </a:t>
            </a:r>
            <a:r>
              <a:rPr lang="ar-EG" altLang="en-US" sz="1200" b="1" dirty="0"/>
              <a:t>4- التوثيق :</a:t>
            </a:r>
            <a:r>
              <a:rPr lang="ar-EG" altLang="en-US" sz="1200" dirty="0"/>
              <a:t>من </a:t>
            </a:r>
            <a:r>
              <a:rPr lang="ar-EG" altLang="en-US" sz="1200" dirty="0" err="1"/>
              <a:t>الضرورى</a:t>
            </a:r>
            <a:r>
              <a:rPr lang="ar-EG" altLang="en-US" sz="1200" dirty="0"/>
              <a:t> ان تكون المعلومات مكتوبة وموثقة</a:t>
            </a:r>
          </a:p>
        </p:txBody>
      </p:sp>
      <p:sp>
        <p:nvSpPr>
          <p:cNvPr id="12" name="Rectangle 11"/>
          <p:cNvSpPr/>
          <p:nvPr/>
        </p:nvSpPr>
        <p:spPr>
          <a:xfrm>
            <a:off x="-27384" y="6179983"/>
            <a:ext cx="6696744" cy="830997"/>
          </a:xfrm>
          <a:prstGeom prst="rect">
            <a:avLst/>
          </a:prstGeom>
        </p:spPr>
        <p:txBody>
          <a:bodyPr wrap="square">
            <a:spAutoFit/>
          </a:bodyPr>
          <a:lstStyle/>
          <a:p>
            <a:pPr algn="r" rtl="1"/>
            <a:r>
              <a:rPr lang="ar-EG" altLang="en-US" sz="1200" b="1" dirty="0" smtClean="0"/>
              <a:t>5- </a:t>
            </a:r>
            <a:r>
              <a:rPr lang="ar-EG" altLang="en-US" sz="1200" b="1" dirty="0"/>
              <a:t>التوقيت : </a:t>
            </a:r>
            <a:r>
              <a:rPr lang="ar-EG" altLang="en-US" sz="1200" dirty="0"/>
              <a:t>يجب ان تصل المعلومات الى المستفيدين </a:t>
            </a:r>
            <a:r>
              <a:rPr lang="ar-EG" altLang="en-US" sz="1200" dirty="0" err="1"/>
              <a:t>فى</a:t>
            </a:r>
            <a:r>
              <a:rPr lang="ar-EG" altLang="en-US" sz="1200" dirty="0"/>
              <a:t> الوقت المناسب </a:t>
            </a:r>
            <a:r>
              <a:rPr lang="ar-SA" altLang="en-US" sz="1200" dirty="0"/>
              <a:t> </a:t>
            </a:r>
            <a:endParaRPr lang="ar-EG" altLang="en-US" sz="1200" dirty="0"/>
          </a:p>
          <a:p>
            <a:pPr algn="r" rtl="1"/>
            <a:r>
              <a:rPr lang="ar-EG" altLang="en-US" sz="1200" b="1" dirty="0" smtClean="0"/>
              <a:t>6- </a:t>
            </a:r>
            <a:r>
              <a:rPr lang="ar-EG" altLang="en-US" sz="1200" b="1" dirty="0"/>
              <a:t>الكم المناسب : </a:t>
            </a:r>
            <a:r>
              <a:rPr lang="ar-EG" altLang="en-US" sz="1200" dirty="0"/>
              <a:t>يجب ان تتوفر المعلومات </a:t>
            </a:r>
            <a:r>
              <a:rPr lang="ar-EG" altLang="en-US" sz="1200" dirty="0" err="1"/>
              <a:t>التى</a:t>
            </a:r>
            <a:r>
              <a:rPr lang="ar-EG" altLang="en-US" sz="1200" dirty="0"/>
              <a:t> تكون ذات صلة بالموضوع المراد اتخاذ القرار فيه او معالجته وبنفس القدر المطلوب </a:t>
            </a:r>
            <a:r>
              <a:rPr lang="ar-SA" altLang="en-US" sz="1200" dirty="0"/>
              <a:t> </a:t>
            </a:r>
            <a:endParaRPr lang="ar-EG" altLang="en-US" sz="1200" dirty="0"/>
          </a:p>
          <a:p>
            <a:pPr algn="r" rtl="1"/>
            <a:r>
              <a:rPr lang="ar-EG" altLang="en-US" sz="1200" b="1" dirty="0" smtClean="0"/>
              <a:t>7-الكلفة/العائد </a:t>
            </a:r>
            <a:r>
              <a:rPr lang="ar-EG" altLang="en-US" sz="1200" b="1" dirty="0"/>
              <a:t>: </a:t>
            </a:r>
            <a:r>
              <a:rPr lang="ar-EG" altLang="en-US" sz="1200" dirty="0"/>
              <a:t>يفترض ان يكون العائد المتوقع من جمع المعلومات وتحليلها وترتيبها وتجهيزها اكبر من الكلفة المصاحبة لذلك </a:t>
            </a:r>
            <a:r>
              <a:rPr lang="ar-SA" altLang="en-US" sz="1200" dirty="0"/>
              <a:t> </a:t>
            </a:r>
            <a:endParaRPr lang="ar-EG" altLang="en-US" sz="1200" dirty="0"/>
          </a:p>
          <a:p>
            <a:pPr algn="r" rtl="1"/>
            <a:r>
              <a:rPr lang="ar-EG" altLang="en-US" sz="1200" dirty="0"/>
              <a:t>  -هذا </a:t>
            </a:r>
            <a:r>
              <a:rPr lang="ar-EG" altLang="en-US" sz="1200" dirty="0" err="1"/>
              <a:t>وينبغى</a:t>
            </a:r>
            <a:r>
              <a:rPr lang="ar-EG" altLang="en-US" sz="1200" dirty="0"/>
              <a:t> ان تتوفر السرية والامن </a:t>
            </a:r>
            <a:r>
              <a:rPr lang="ar-EG" altLang="en-US" sz="1200" dirty="0" err="1"/>
              <a:t>فى</a:t>
            </a:r>
            <a:r>
              <a:rPr lang="ar-EG" altLang="en-US" sz="1200" dirty="0"/>
              <a:t> المعلومات المهمة </a:t>
            </a:r>
            <a:r>
              <a:rPr lang="ar-EG" altLang="en-US" sz="1200" dirty="0" err="1"/>
              <a:t>التى</a:t>
            </a:r>
            <a:r>
              <a:rPr lang="ar-EG" altLang="en-US" sz="1200" dirty="0"/>
              <a:t> يتم تجهيزها </a:t>
            </a:r>
            <a:r>
              <a:rPr lang="ar-SA" altLang="en-US" sz="1200" dirty="0"/>
              <a:t> </a:t>
            </a:r>
            <a:endParaRPr lang="en-US" sz="1200" dirty="0"/>
          </a:p>
        </p:txBody>
      </p:sp>
      <p:sp>
        <p:nvSpPr>
          <p:cNvPr id="13" name="Title 1"/>
          <p:cNvSpPr>
            <a:spLocks noGrp="1"/>
          </p:cNvSpPr>
          <p:nvPr/>
        </p:nvSpPr>
        <p:spPr bwMode="auto">
          <a:xfrm>
            <a:off x="4448857" y="7046217"/>
            <a:ext cx="223224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defRPr>
            </a:lvl2pPr>
            <a:lvl3pPr algn="ctr" rtl="1" eaLnBrk="0" fontAlgn="base" hangingPunct="0">
              <a:spcBef>
                <a:spcPct val="0"/>
              </a:spcBef>
              <a:spcAft>
                <a:spcPct val="0"/>
              </a:spcAft>
              <a:defRPr sz="4400">
                <a:solidFill>
                  <a:schemeClr val="tx2"/>
                </a:solidFill>
                <a:latin typeface="Arial" pitchFamily="34" charset="0"/>
              </a:defRPr>
            </a:lvl3pPr>
            <a:lvl4pPr algn="ctr" rtl="1" eaLnBrk="0" fontAlgn="base" hangingPunct="0">
              <a:spcBef>
                <a:spcPct val="0"/>
              </a:spcBef>
              <a:spcAft>
                <a:spcPct val="0"/>
              </a:spcAft>
              <a:defRPr sz="4400">
                <a:solidFill>
                  <a:schemeClr val="tx2"/>
                </a:solidFill>
                <a:latin typeface="Arial" pitchFamily="34" charset="0"/>
              </a:defRPr>
            </a:lvl4pPr>
            <a:lvl5pPr algn="ctr" rtl="1" eaLnBrk="0" fontAlgn="base" hangingPunct="0">
              <a:spcBef>
                <a:spcPct val="0"/>
              </a:spcBef>
              <a:spcAft>
                <a:spcPct val="0"/>
              </a:spcAft>
              <a:defRPr sz="4400">
                <a:solidFill>
                  <a:schemeClr val="tx2"/>
                </a:solidFill>
                <a:latin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defRPr>
            </a:lvl9pPr>
          </a:lstStyle>
          <a:p>
            <a:pPr eaLnBrk="1" hangingPunct="1"/>
            <a:r>
              <a:rPr lang="ar-EG" altLang="en-US" sz="1200" b="1" dirty="0" smtClean="0">
                <a:solidFill>
                  <a:schemeClr val="tx1"/>
                </a:solidFill>
                <a:cs typeface="+mn-cs"/>
              </a:rPr>
              <a:t>فوائد نظام معلومات العلاقات العامة</a:t>
            </a:r>
          </a:p>
        </p:txBody>
      </p:sp>
      <p:sp>
        <p:nvSpPr>
          <p:cNvPr id="14" name="Content Placeholder 2"/>
          <p:cNvSpPr>
            <a:spLocks noGrp="1"/>
          </p:cNvSpPr>
          <p:nvPr/>
        </p:nvSpPr>
        <p:spPr bwMode="auto">
          <a:xfrm>
            <a:off x="44624" y="7246837"/>
            <a:ext cx="6628809" cy="925563"/>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eaLnBrk="1" hangingPunct="1">
              <a:buFontTx/>
              <a:buNone/>
            </a:pPr>
            <a:r>
              <a:rPr lang="ar-EG" altLang="en-US" sz="1200" dirty="0" smtClean="0"/>
              <a:t> تحتاج المنظمة الى نظام معلومات كفؤ يساعد ادارتها في تحقيق اهدافها </a:t>
            </a:r>
            <a:r>
              <a:rPr lang="ar-EG" altLang="en-US" sz="1200" dirty="0" err="1" smtClean="0"/>
              <a:t>وبالتالى</a:t>
            </a:r>
            <a:r>
              <a:rPr lang="ar-EG" altLang="en-US" sz="1200" dirty="0" smtClean="0"/>
              <a:t> فوجود نظام معلومات جيد للعلاقات العامة يحقق الفوائد التالية :-</a:t>
            </a:r>
          </a:p>
          <a:p>
            <a:pPr eaLnBrk="1" hangingPunct="1">
              <a:buFontTx/>
              <a:buNone/>
            </a:pPr>
            <a:r>
              <a:rPr lang="ar-EG" altLang="en-US" sz="1200" dirty="0" smtClean="0"/>
              <a:t> 1- توفير المعلومات الصحيحة والارقام الدقيقة لكافة مديرو وموظفو العلاقات العامة </a:t>
            </a:r>
            <a:r>
              <a:rPr lang="ar-EG" altLang="en-US" sz="1200" dirty="0" err="1" smtClean="0"/>
              <a:t>فى</a:t>
            </a:r>
            <a:r>
              <a:rPr lang="ar-EG" altLang="en-US" sz="1200" dirty="0" smtClean="0"/>
              <a:t> الوقت المناسب</a:t>
            </a:r>
            <a:r>
              <a:rPr lang="ar-SA" altLang="en-US" sz="1200" dirty="0" smtClean="0"/>
              <a:t> </a:t>
            </a:r>
            <a:endParaRPr lang="ar-EG" altLang="en-US" sz="1200" dirty="0" smtClean="0"/>
          </a:p>
          <a:p>
            <a:pPr eaLnBrk="1" hangingPunct="1">
              <a:buFontTx/>
              <a:buNone/>
            </a:pPr>
            <a:r>
              <a:rPr lang="ar-EG" altLang="en-US" sz="1200" dirty="0" smtClean="0"/>
              <a:t> 2-دعم ادارة العلاقات العامة </a:t>
            </a:r>
            <a:r>
              <a:rPr lang="ar-EG" altLang="en-US" sz="1200" dirty="0" err="1" smtClean="0"/>
              <a:t>فى</a:t>
            </a:r>
            <a:r>
              <a:rPr lang="ar-EG" altLang="en-US" sz="1200" dirty="0" smtClean="0"/>
              <a:t> اتخاذ القرار الرشيد فكلما كانت المعلومات كافية ودقيقة كلما ادى ذلك الى زيادة درجة رشد القرار </a:t>
            </a:r>
            <a:r>
              <a:rPr lang="ar-SA" altLang="en-US" sz="1200" dirty="0" smtClean="0"/>
              <a:t>  </a:t>
            </a:r>
            <a:endParaRPr lang="ar-EG" altLang="en-US" sz="1200" dirty="0" smtClean="0"/>
          </a:p>
        </p:txBody>
      </p:sp>
      <p:sp>
        <p:nvSpPr>
          <p:cNvPr id="15" name="Content Placeholder 2"/>
          <p:cNvSpPr>
            <a:spLocks noGrp="1"/>
          </p:cNvSpPr>
          <p:nvPr/>
        </p:nvSpPr>
        <p:spPr bwMode="auto">
          <a:xfrm>
            <a:off x="-1539552" y="8110933"/>
            <a:ext cx="8229600" cy="4525963"/>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eaLnBrk="1" hangingPunct="1">
              <a:buFontTx/>
              <a:buNone/>
            </a:pPr>
            <a:r>
              <a:rPr lang="ar-EG" altLang="en-US" sz="1200" dirty="0" smtClean="0"/>
              <a:t> 3- ريادة قدرة الادارة على متابعة وتقييم نشاطات العلاقات</a:t>
            </a:r>
          </a:p>
          <a:p>
            <a:pPr eaLnBrk="1" hangingPunct="1">
              <a:buFontTx/>
              <a:buNone/>
            </a:pPr>
            <a:r>
              <a:rPr lang="ar-EG" altLang="en-US" sz="1200" dirty="0" smtClean="0"/>
              <a:t>     العامة وذلك من خلال توفير المعلومات اللازمة عن تنفيذ الخطط وتشبه انجاز المهام المخطط لها </a:t>
            </a:r>
            <a:r>
              <a:rPr lang="ar-SA" altLang="en-US" sz="1200" dirty="0" smtClean="0"/>
              <a:t> </a:t>
            </a:r>
            <a:endParaRPr lang="ar-EG" altLang="en-US" sz="1200" dirty="0" smtClean="0"/>
          </a:p>
          <a:p>
            <a:pPr eaLnBrk="1" hangingPunct="1">
              <a:buFontTx/>
              <a:buNone/>
            </a:pPr>
            <a:r>
              <a:rPr lang="ar-EG" altLang="en-US" sz="1200" dirty="0" smtClean="0"/>
              <a:t> 4- تحفيز </a:t>
            </a:r>
            <a:r>
              <a:rPr lang="ar-EG" altLang="en-US" sz="1200" dirty="0" err="1" smtClean="0"/>
              <a:t>موظفى</a:t>
            </a:r>
            <a:r>
              <a:rPr lang="ar-EG" altLang="en-US" sz="1200" dirty="0" smtClean="0"/>
              <a:t> العلاقات العامة من خلال ابلاغهم </a:t>
            </a:r>
            <a:r>
              <a:rPr lang="ar-EG" altLang="en-US" sz="1200" dirty="0" err="1" smtClean="0"/>
              <a:t>بارقام</a:t>
            </a:r>
            <a:r>
              <a:rPr lang="ar-EG" altLang="en-US" sz="1200" dirty="0" smtClean="0"/>
              <a:t> التنفيذ </a:t>
            </a:r>
            <a:r>
              <a:rPr lang="ar-EG" altLang="en-US" sz="1200" dirty="0" err="1" smtClean="0"/>
              <a:t>الفعلى</a:t>
            </a:r>
            <a:r>
              <a:rPr lang="ar-EG" altLang="en-US" sz="1200" dirty="0" smtClean="0"/>
              <a:t> للخطط ومدى التقدم الذى يحققونه </a:t>
            </a:r>
            <a:r>
              <a:rPr lang="ar-EG" altLang="en-US" sz="1200" dirty="0" err="1" smtClean="0"/>
              <a:t>فى</a:t>
            </a:r>
            <a:r>
              <a:rPr lang="ar-EG" altLang="en-US" sz="1200" dirty="0" smtClean="0"/>
              <a:t> هذا المجال </a:t>
            </a:r>
            <a:r>
              <a:rPr lang="ar-SA" altLang="en-US" sz="1200" dirty="0" smtClean="0"/>
              <a:t> </a:t>
            </a:r>
            <a:endParaRPr lang="ar-EG" altLang="en-US" sz="1200" dirty="0" smtClean="0"/>
          </a:p>
          <a:p>
            <a:pPr eaLnBrk="1" hangingPunct="1">
              <a:buFontTx/>
              <a:buNone/>
            </a:pPr>
            <a:r>
              <a:rPr lang="ar-EG" altLang="en-US" sz="1200" dirty="0" smtClean="0"/>
              <a:t> 5- توثيق المعلومات الضرورية والكافية واسترجاعها عند الحاجة لذلك </a:t>
            </a:r>
            <a:r>
              <a:rPr lang="ar-SA" altLang="en-US" sz="1200" dirty="0" smtClean="0"/>
              <a:t> </a:t>
            </a:r>
            <a:endParaRPr lang="ar-EG" altLang="en-US" sz="1200" dirty="0" smtClean="0"/>
          </a:p>
        </p:txBody>
      </p:sp>
    </p:spTree>
    <p:extLst>
      <p:ext uri="{BB962C8B-B14F-4D97-AF65-F5344CB8AC3E}">
        <p14:creationId xmlns:p14="http://schemas.microsoft.com/office/powerpoint/2010/main" val="36982511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42</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a:spLocks noGrp="1"/>
          </p:cNvSpPr>
          <p:nvPr/>
        </p:nvSpPr>
        <p:spPr bwMode="auto">
          <a:xfrm>
            <a:off x="44625" y="148778"/>
            <a:ext cx="6635080" cy="606798"/>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eaLnBrk="1" hangingPunct="1">
              <a:buFontTx/>
              <a:buNone/>
            </a:pPr>
            <a:r>
              <a:rPr lang="ar-EG" altLang="en-US" sz="1200" dirty="0" smtClean="0"/>
              <a:t> 6- مساعدة </a:t>
            </a:r>
            <a:r>
              <a:rPr lang="ar-EG" altLang="en-US" sz="1200" dirty="0" err="1" smtClean="0"/>
              <a:t>موظفى</a:t>
            </a:r>
            <a:r>
              <a:rPr lang="ar-EG" altLang="en-US" sz="1200" dirty="0" smtClean="0"/>
              <a:t> العلاقات العامة عند الرد على استفسارات الجماهير وكذلك عند الاهتمام بمشاكل وشكاوى الجماهير ومحاولة حلها </a:t>
            </a:r>
            <a:r>
              <a:rPr lang="ar-SA" altLang="en-US" sz="1200" dirty="0" smtClean="0"/>
              <a:t> </a:t>
            </a:r>
            <a:endParaRPr lang="ar-EG" altLang="en-US" sz="1200" dirty="0" smtClean="0"/>
          </a:p>
          <a:p>
            <a:pPr eaLnBrk="1" hangingPunct="1">
              <a:buFontTx/>
              <a:buNone/>
            </a:pPr>
            <a:r>
              <a:rPr lang="ar-EG" altLang="en-US" sz="1200" dirty="0" smtClean="0"/>
              <a:t> 7- مساعدة ادارة العلاقات العامة بتوفير المعلومات اللازمة عند اجراء المؤتمرات الصحفية او المقابلات التليفزيونية </a:t>
            </a:r>
            <a:r>
              <a:rPr lang="ar-SA" altLang="en-US" sz="1200" dirty="0" smtClean="0"/>
              <a:t> </a:t>
            </a:r>
            <a:endParaRPr lang="ar-EG" altLang="en-US" sz="1200" dirty="0" smtClean="0"/>
          </a:p>
        </p:txBody>
      </p:sp>
      <p:sp>
        <p:nvSpPr>
          <p:cNvPr id="5" name="Title 1"/>
          <p:cNvSpPr>
            <a:spLocks noGrp="1"/>
          </p:cNvSpPr>
          <p:nvPr/>
        </p:nvSpPr>
        <p:spPr bwMode="auto">
          <a:xfrm>
            <a:off x="4509120" y="685850"/>
            <a:ext cx="2304256"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defRPr>
            </a:lvl2pPr>
            <a:lvl3pPr algn="ctr" rtl="1" eaLnBrk="0" fontAlgn="base" hangingPunct="0">
              <a:spcBef>
                <a:spcPct val="0"/>
              </a:spcBef>
              <a:spcAft>
                <a:spcPct val="0"/>
              </a:spcAft>
              <a:defRPr sz="4400">
                <a:solidFill>
                  <a:schemeClr val="tx2"/>
                </a:solidFill>
                <a:latin typeface="Arial" pitchFamily="34" charset="0"/>
              </a:defRPr>
            </a:lvl3pPr>
            <a:lvl4pPr algn="ctr" rtl="1" eaLnBrk="0" fontAlgn="base" hangingPunct="0">
              <a:spcBef>
                <a:spcPct val="0"/>
              </a:spcBef>
              <a:spcAft>
                <a:spcPct val="0"/>
              </a:spcAft>
              <a:defRPr sz="4400">
                <a:solidFill>
                  <a:schemeClr val="tx2"/>
                </a:solidFill>
                <a:latin typeface="Arial" pitchFamily="34" charset="0"/>
              </a:defRPr>
            </a:lvl4pPr>
            <a:lvl5pPr algn="ctr" rtl="1" eaLnBrk="0" fontAlgn="base" hangingPunct="0">
              <a:spcBef>
                <a:spcPct val="0"/>
              </a:spcBef>
              <a:spcAft>
                <a:spcPct val="0"/>
              </a:spcAft>
              <a:defRPr sz="4400">
                <a:solidFill>
                  <a:schemeClr val="tx2"/>
                </a:solidFill>
                <a:latin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defRPr>
            </a:lvl9pPr>
          </a:lstStyle>
          <a:p>
            <a:pPr eaLnBrk="1" hangingPunct="1"/>
            <a:r>
              <a:rPr lang="ar-EG" altLang="en-US" sz="1200" b="1" dirty="0" err="1" smtClean="0">
                <a:solidFill>
                  <a:schemeClr val="tx1"/>
                </a:solidFill>
                <a:cs typeface="+mn-cs"/>
              </a:rPr>
              <a:t>عناصرنظام</a:t>
            </a:r>
            <a:r>
              <a:rPr lang="ar-EG" altLang="en-US" sz="1200" b="1" dirty="0" smtClean="0">
                <a:solidFill>
                  <a:schemeClr val="tx1"/>
                </a:solidFill>
                <a:cs typeface="+mn-cs"/>
              </a:rPr>
              <a:t> معلومات العلاقات العامة</a:t>
            </a:r>
          </a:p>
        </p:txBody>
      </p:sp>
      <p:sp>
        <p:nvSpPr>
          <p:cNvPr id="6" name="Content Placeholder 2"/>
          <p:cNvSpPr>
            <a:spLocks noGrp="1"/>
          </p:cNvSpPr>
          <p:nvPr/>
        </p:nvSpPr>
        <p:spPr bwMode="auto">
          <a:xfrm>
            <a:off x="116632" y="899592"/>
            <a:ext cx="6552728" cy="1080120"/>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eaLnBrk="1" hangingPunct="1"/>
            <a:r>
              <a:rPr lang="ar-EG" altLang="en-US" sz="1200" b="1" dirty="0" smtClean="0"/>
              <a:t>أ-المدخلات :</a:t>
            </a:r>
          </a:p>
          <a:p>
            <a:pPr eaLnBrk="1" hangingPunct="1">
              <a:buFontTx/>
              <a:buNone/>
            </a:pPr>
            <a:r>
              <a:rPr lang="ar-EG" altLang="en-US" sz="1200" dirty="0" smtClean="0"/>
              <a:t>     تتعلق المدخلات بالبيانات المدخلة </a:t>
            </a:r>
            <a:r>
              <a:rPr lang="ar-EG" altLang="en-US" sz="1200" dirty="0" err="1" smtClean="0"/>
              <a:t>والتى</a:t>
            </a:r>
            <a:r>
              <a:rPr lang="ar-EG" altLang="en-US" sz="1200" dirty="0" smtClean="0"/>
              <a:t> تشكل المادة الخام </a:t>
            </a:r>
            <a:r>
              <a:rPr lang="ar-EG" altLang="en-US" sz="1200" dirty="0" err="1" smtClean="0"/>
              <a:t>وتاتى</a:t>
            </a:r>
            <a:r>
              <a:rPr lang="ar-EG" altLang="en-US" sz="1200" dirty="0" smtClean="0"/>
              <a:t> المدخلات عادة من احد مصدرين :-</a:t>
            </a:r>
          </a:p>
          <a:p>
            <a:pPr eaLnBrk="1" hangingPunct="1">
              <a:buFontTx/>
              <a:buNone/>
            </a:pPr>
            <a:r>
              <a:rPr lang="ar-EG" altLang="en-US" sz="1200" dirty="0" smtClean="0"/>
              <a:t> 1- المصدر </a:t>
            </a:r>
            <a:r>
              <a:rPr lang="ar-EG" altLang="en-US" sz="1200" dirty="0" err="1" smtClean="0"/>
              <a:t>الداخلى</a:t>
            </a:r>
            <a:r>
              <a:rPr lang="ar-EG" altLang="en-US" sz="1200" dirty="0" smtClean="0"/>
              <a:t> </a:t>
            </a:r>
            <a:r>
              <a:rPr lang="ar-EG" altLang="en-US" sz="1200" dirty="0" err="1" smtClean="0"/>
              <a:t>اى</a:t>
            </a:r>
            <a:r>
              <a:rPr lang="ar-EG" altLang="en-US" sz="1200" dirty="0" smtClean="0"/>
              <a:t> من داخل المنظمة كسجلات العلاقات</a:t>
            </a:r>
            <a:r>
              <a:rPr lang="ar-SA" altLang="en-US" sz="1200" dirty="0" smtClean="0"/>
              <a:t> </a:t>
            </a:r>
            <a:r>
              <a:rPr lang="ar-EG" altLang="en-US" sz="1200" dirty="0" smtClean="0"/>
              <a:t>العامة</a:t>
            </a:r>
          </a:p>
          <a:p>
            <a:pPr eaLnBrk="1" hangingPunct="1">
              <a:buFontTx/>
              <a:buNone/>
            </a:pPr>
            <a:r>
              <a:rPr lang="ar-EG" altLang="en-US" sz="1200" dirty="0" smtClean="0"/>
              <a:t> 2- المصدر </a:t>
            </a:r>
            <a:r>
              <a:rPr lang="ar-EG" altLang="en-US" sz="1200" dirty="0" err="1" smtClean="0"/>
              <a:t>الخارجى</a:t>
            </a:r>
            <a:r>
              <a:rPr lang="ar-EG" altLang="en-US" sz="1200" dirty="0" smtClean="0"/>
              <a:t> </a:t>
            </a:r>
            <a:r>
              <a:rPr lang="ar-EG" altLang="en-US" sz="1200" dirty="0" err="1" smtClean="0"/>
              <a:t>اى</a:t>
            </a:r>
            <a:r>
              <a:rPr lang="ar-EG" altLang="en-US" sz="1200" dirty="0" smtClean="0"/>
              <a:t> من خارج المنظمة كدراسة العوامل</a:t>
            </a:r>
            <a:r>
              <a:rPr lang="ar-SA" altLang="en-US" sz="1200" dirty="0" smtClean="0"/>
              <a:t> </a:t>
            </a:r>
            <a:r>
              <a:rPr lang="ar-EG" altLang="en-US" sz="1200" dirty="0" smtClean="0"/>
              <a:t>الاقتصادية 0</a:t>
            </a:r>
          </a:p>
        </p:txBody>
      </p:sp>
      <p:sp>
        <p:nvSpPr>
          <p:cNvPr id="7" name="Content Placeholder 2"/>
          <p:cNvSpPr>
            <a:spLocks noGrp="1"/>
          </p:cNvSpPr>
          <p:nvPr/>
        </p:nvSpPr>
        <p:spPr bwMode="auto">
          <a:xfrm>
            <a:off x="620688" y="1835696"/>
            <a:ext cx="6131025" cy="1656183"/>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eaLnBrk="1" hangingPunct="1">
              <a:buFontTx/>
              <a:buNone/>
            </a:pPr>
            <a:r>
              <a:rPr lang="ar-EG" altLang="en-US" sz="1200" dirty="0" smtClean="0"/>
              <a:t>  </a:t>
            </a:r>
            <a:r>
              <a:rPr lang="ar-EG" altLang="en-US" sz="1200" b="1" dirty="0" smtClean="0"/>
              <a:t>ب – معالجة البيانات </a:t>
            </a:r>
            <a:r>
              <a:rPr lang="ar-EG" altLang="en-US" sz="1200" dirty="0" smtClean="0"/>
              <a:t>:</a:t>
            </a:r>
          </a:p>
          <a:p>
            <a:pPr eaLnBrk="1" hangingPunct="1">
              <a:buFontTx/>
              <a:buNone/>
            </a:pPr>
            <a:r>
              <a:rPr lang="ar-EG" altLang="en-US" sz="1200" dirty="0" smtClean="0"/>
              <a:t>        المقصود بمعالجة البيانات تلك النشاطات المتعلقة بتحويل</a:t>
            </a:r>
            <a:r>
              <a:rPr lang="ar-SA" altLang="en-US" sz="1200" dirty="0" smtClean="0"/>
              <a:t> </a:t>
            </a:r>
            <a:r>
              <a:rPr lang="ar-EG" altLang="en-US" sz="1200" dirty="0" smtClean="0"/>
              <a:t>المدخلات من البيانات</a:t>
            </a:r>
            <a:r>
              <a:rPr lang="ar-SA" altLang="en-US" sz="1200" dirty="0" smtClean="0"/>
              <a:t> </a:t>
            </a:r>
            <a:endParaRPr lang="ar-EG" altLang="en-US" sz="1200" dirty="0" smtClean="0"/>
          </a:p>
          <a:p>
            <a:pPr eaLnBrk="1" hangingPunct="1">
              <a:buFontTx/>
              <a:buNone/>
            </a:pPr>
            <a:r>
              <a:rPr lang="ar-EG" altLang="en-US" sz="1200" dirty="0" smtClean="0"/>
              <a:t>  - وتشمل عملية معالجة البيانات النشاطات التالية :-</a:t>
            </a:r>
          </a:p>
          <a:p>
            <a:pPr eaLnBrk="1" hangingPunct="1">
              <a:buFontTx/>
              <a:buNone/>
            </a:pPr>
            <a:r>
              <a:rPr lang="ar-EG" altLang="en-US" sz="1200" dirty="0" smtClean="0"/>
              <a:t>  1- تسجيل البيانات </a:t>
            </a:r>
            <a:r>
              <a:rPr lang="ar-SA" altLang="en-US" sz="1200" dirty="0" smtClean="0"/>
              <a:t> </a:t>
            </a:r>
            <a:endParaRPr lang="ar-EG" altLang="en-US" sz="1200" dirty="0" smtClean="0"/>
          </a:p>
          <a:p>
            <a:pPr eaLnBrk="1" hangingPunct="1">
              <a:buFontTx/>
              <a:buNone/>
            </a:pPr>
            <a:r>
              <a:rPr lang="ar-EG" altLang="en-US" sz="1200" dirty="0" smtClean="0"/>
              <a:t>  2- تصفية البيانات </a:t>
            </a:r>
            <a:r>
              <a:rPr lang="ar-SA" altLang="en-US" sz="1200" dirty="0" smtClean="0"/>
              <a:t> </a:t>
            </a:r>
            <a:endParaRPr lang="ar-EG" altLang="en-US" sz="1200" dirty="0" smtClean="0"/>
          </a:p>
          <a:p>
            <a:pPr eaLnBrk="1" hangingPunct="1">
              <a:buFontTx/>
              <a:buNone/>
            </a:pPr>
            <a:r>
              <a:rPr lang="ar-EG" altLang="en-US" sz="1200" dirty="0" smtClean="0"/>
              <a:t>  3- ترتيب البيانات </a:t>
            </a:r>
            <a:r>
              <a:rPr lang="ar-EG" altLang="en-US" sz="1200" dirty="0" err="1" smtClean="0"/>
              <a:t>وتصفىتها</a:t>
            </a:r>
            <a:r>
              <a:rPr lang="ar-EG" altLang="en-US" sz="1200" dirty="0" smtClean="0"/>
              <a:t> </a:t>
            </a:r>
            <a:r>
              <a:rPr lang="ar-SA" altLang="en-US" sz="1200" dirty="0" smtClean="0"/>
              <a:t> </a:t>
            </a:r>
            <a:endParaRPr lang="ar-EG" altLang="en-US" sz="1200" dirty="0" smtClean="0"/>
          </a:p>
          <a:p>
            <a:pPr eaLnBrk="1" hangingPunct="1">
              <a:buFontTx/>
              <a:buNone/>
            </a:pPr>
            <a:r>
              <a:rPr lang="ar-EG" altLang="en-US" sz="1200" dirty="0" smtClean="0"/>
              <a:t>  4- اخراج البيانات</a:t>
            </a:r>
            <a:r>
              <a:rPr lang="ar-SA" altLang="en-US" sz="1200" dirty="0" smtClean="0"/>
              <a:t> </a:t>
            </a:r>
            <a:endParaRPr lang="ar-EG" altLang="en-US" sz="1200" dirty="0" smtClean="0"/>
          </a:p>
          <a:p>
            <a:pPr eaLnBrk="1" hangingPunct="1">
              <a:buFontTx/>
              <a:buNone/>
            </a:pPr>
            <a:endParaRPr lang="ar-EG" altLang="en-US" sz="1200" dirty="0" smtClean="0"/>
          </a:p>
          <a:p>
            <a:pPr eaLnBrk="1" hangingPunct="1">
              <a:buFontTx/>
              <a:buNone/>
            </a:pPr>
            <a:endParaRPr lang="ar-EG" altLang="en-US" sz="1200" dirty="0" smtClean="0"/>
          </a:p>
          <a:p>
            <a:pPr eaLnBrk="1" hangingPunct="1">
              <a:buFontTx/>
              <a:buNone/>
            </a:pPr>
            <a:endParaRPr lang="ar-EG" altLang="en-US" sz="1200" dirty="0" smtClean="0"/>
          </a:p>
        </p:txBody>
      </p:sp>
      <p:sp>
        <p:nvSpPr>
          <p:cNvPr id="8" name="Content Placeholder 2"/>
          <p:cNvSpPr>
            <a:spLocks noGrp="1"/>
          </p:cNvSpPr>
          <p:nvPr/>
        </p:nvSpPr>
        <p:spPr bwMode="auto">
          <a:xfrm>
            <a:off x="116632" y="3347864"/>
            <a:ext cx="6645424" cy="1368152"/>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eaLnBrk="1" hangingPunct="1">
              <a:buFontTx/>
              <a:buNone/>
            </a:pPr>
            <a:r>
              <a:rPr lang="ar-EG" altLang="en-US" sz="1200" dirty="0" smtClean="0"/>
              <a:t>  5-تخزين البيانات وامكانية استرجاعها </a:t>
            </a:r>
            <a:r>
              <a:rPr lang="ar-SA" altLang="en-US" sz="1200" dirty="0" smtClean="0"/>
              <a:t> </a:t>
            </a:r>
            <a:endParaRPr lang="ar-EG" altLang="en-US" sz="1200" dirty="0" smtClean="0"/>
          </a:p>
          <a:p>
            <a:pPr eaLnBrk="1" hangingPunct="1">
              <a:buFontTx/>
              <a:buNone/>
            </a:pPr>
            <a:r>
              <a:rPr lang="ar-EG" altLang="en-US" sz="1200" dirty="0" smtClean="0"/>
              <a:t>  6- تحديث البيانات</a:t>
            </a:r>
            <a:r>
              <a:rPr lang="ar-SA" altLang="en-US" sz="1200" dirty="0" smtClean="0"/>
              <a:t> </a:t>
            </a:r>
            <a:endParaRPr lang="ar-EG" altLang="en-US" sz="1200" dirty="0" smtClean="0"/>
          </a:p>
          <a:p>
            <a:pPr eaLnBrk="1" hangingPunct="1">
              <a:buFontTx/>
              <a:buNone/>
            </a:pPr>
            <a:r>
              <a:rPr lang="ar-EG" altLang="en-US" sz="1200" dirty="0" smtClean="0"/>
              <a:t> </a:t>
            </a:r>
            <a:r>
              <a:rPr lang="ar-EG" altLang="en-US" sz="1200" b="1" dirty="0" smtClean="0"/>
              <a:t>ج – المخرجات :</a:t>
            </a:r>
          </a:p>
          <a:p>
            <a:pPr eaLnBrk="1" hangingPunct="1">
              <a:buFontTx/>
              <a:buNone/>
            </a:pPr>
            <a:r>
              <a:rPr lang="ar-EG" altLang="en-US" sz="1200" dirty="0" smtClean="0"/>
              <a:t>    هنالك عدة صور من المخرجات </a:t>
            </a:r>
            <a:r>
              <a:rPr lang="ar-EG" altLang="en-US" sz="1200" dirty="0" err="1" smtClean="0"/>
              <a:t>والتى</a:t>
            </a:r>
            <a:r>
              <a:rPr lang="ar-EG" altLang="en-US" sz="1200" dirty="0" smtClean="0"/>
              <a:t> تعد النتائج </a:t>
            </a:r>
            <a:r>
              <a:rPr lang="ar-EG" altLang="en-US" sz="1200" dirty="0" err="1" smtClean="0"/>
              <a:t>التى</a:t>
            </a:r>
            <a:r>
              <a:rPr lang="ar-EG" altLang="en-US" sz="1200" dirty="0" smtClean="0"/>
              <a:t> يتم الحصول عليها واسترجاعها من النظام ومن اهم صور المخرجات :</a:t>
            </a:r>
          </a:p>
          <a:p>
            <a:pPr eaLnBrk="1" hangingPunct="1">
              <a:buFontTx/>
              <a:buNone/>
            </a:pPr>
            <a:r>
              <a:rPr lang="ar-EG" altLang="en-US" sz="1200" dirty="0" smtClean="0"/>
              <a:t>  </a:t>
            </a:r>
            <a:r>
              <a:rPr lang="ar-EG" altLang="en-US" sz="1200" b="1" dirty="0" smtClean="0"/>
              <a:t>- تقارير دورية: </a:t>
            </a:r>
            <a:r>
              <a:rPr lang="ar-EG" altLang="en-US" sz="1200" dirty="0" smtClean="0"/>
              <a:t>يومية اسبوعية شهرية نصف سنوية  </a:t>
            </a:r>
            <a:r>
              <a:rPr lang="ar-EG" altLang="en-US" sz="1200" dirty="0" err="1" smtClean="0"/>
              <a:t>سنوية</a:t>
            </a:r>
            <a:endParaRPr lang="ar-EG" altLang="en-US" sz="1200" dirty="0" smtClean="0"/>
          </a:p>
          <a:p>
            <a:pPr eaLnBrk="1" hangingPunct="1">
              <a:buFontTx/>
              <a:buNone/>
            </a:pPr>
            <a:r>
              <a:rPr lang="ar-EG" altLang="en-US" sz="1200" b="1" dirty="0" smtClean="0"/>
              <a:t>  - تقارير غير دورية </a:t>
            </a:r>
            <a:r>
              <a:rPr lang="ar-EG" altLang="en-US" sz="1200" dirty="0" smtClean="0"/>
              <a:t>حيث تصدر حسب احتياجات المستفيدين</a:t>
            </a:r>
          </a:p>
        </p:txBody>
      </p:sp>
      <p:sp>
        <p:nvSpPr>
          <p:cNvPr id="9" name="Content Placeholder 2"/>
          <p:cNvSpPr>
            <a:spLocks noGrp="1"/>
          </p:cNvSpPr>
          <p:nvPr/>
        </p:nvSpPr>
        <p:spPr bwMode="auto">
          <a:xfrm>
            <a:off x="44624" y="4654549"/>
            <a:ext cx="6696743" cy="1429619"/>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eaLnBrk="1" hangingPunct="1">
              <a:buFontTx/>
              <a:buNone/>
            </a:pPr>
            <a:r>
              <a:rPr lang="ar-EG" altLang="en-US" sz="1200" b="1" dirty="0" smtClean="0"/>
              <a:t>  - احصاءات وتحليلات </a:t>
            </a:r>
            <a:r>
              <a:rPr lang="ar-SA" altLang="en-US" sz="1200" b="1" dirty="0" smtClean="0"/>
              <a:t> </a:t>
            </a:r>
            <a:endParaRPr lang="ar-EG" altLang="en-US" sz="1200" b="1" dirty="0" smtClean="0"/>
          </a:p>
          <a:p>
            <a:pPr eaLnBrk="1" hangingPunct="1">
              <a:buFontTx/>
              <a:buNone/>
            </a:pPr>
            <a:r>
              <a:rPr lang="ar-EG" altLang="en-US" sz="1200" b="1" dirty="0" smtClean="0"/>
              <a:t>  - اجابات على اسئلة واستفسارات </a:t>
            </a:r>
            <a:r>
              <a:rPr lang="ar-SA" altLang="en-US" sz="1200" b="1" dirty="0" smtClean="0"/>
              <a:t> </a:t>
            </a:r>
            <a:endParaRPr lang="ar-EG" altLang="en-US" sz="1200" b="1" dirty="0" smtClean="0"/>
          </a:p>
          <a:p>
            <a:pPr eaLnBrk="1" hangingPunct="1">
              <a:buFontTx/>
              <a:buNone/>
            </a:pPr>
            <a:r>
              <a:rPr lang="ar-EG" altLang="en-US" sz="1200" dirty="0" smtClean="0"/>
              <a:t>  </a:t>
            </a:r>
            <a:r>
              <a:rPr lang="ar-EG" altLang="en-US" sz="1200" dirty="0" err="1" smtClean="0"/>
              <a:t>واى</a:t>
            </a:r>
            <a:r>
              <a:rPr lang="ar-EG" altLang="en-US" sz="1200" dirty="0" smtClean="0"/>
              <a:t> قرار يتعلق بتحديد ما يجب اخراجه من النظام </a:t>
            </a:r>
            <a:r>
              <a:rPr lang="ar-EG" altLang="en-US" sz="1200" dirty="0" err="1" smtClean="0"/>
              <a:t>يتاثر</a:t>
            </a:r>
            <a:r>
              <a:rPr lang="ar-EG" altLang="en-US" sz="1200" dirty="0" smtClean="0"/>
              <a:t> بالمعايير التالية :-</a:t>
            </a:r>
          </a:p>
          <a:p>
            <a:pPr eaLnBrk="1" hangingPunct="1">
              <a:buFontTx/>
              <a:buNone/>
            </a:pPr>
            <a:r>
              <a:rPr lang="ar-EG" altLang="en-US" sz="1200" dirty="0" smtClean="0"/>
              <a:t> </a:t>
            </a:r>
            <a:r>
              <a:rPr lang="ar-EG" altLang="en-US" sz="1200" b="1" dirty="0" smtClean="0"/>
              <a:t> 1- الجدوى من المخرجات :</a:t>
            </a:r>
          </a:p>
          <a:p>
            <a:pPr eaLnBrk="1" hangingPunct="1">
              <a:buFontTx/>
              <a:buNone/>
            </a:pPr>
            <a:r>
              <a:rPr lang="ar-EG" altLang="en-US" sz="1200" dirty="0" smtClean="0"/>
              <a:t>     ان نظام المعلومات يجب ان يتصف </a:t>
            </a:r>
            <a:r>
              <a:rPr lang="ar-EG" altLang="en-US" sz="1200" dirty="0" err="1" smtClean="0"/>
              <a:t>بامكانية</a:t>
            </a:r>
            <a:r>
              <a:rPr lang="ar-EG" altLang="en-US" sz="1200" dirty="0" smtClean="0"/>
              <a:t> وجدوى</a:t>
            </a:r>
            <a:r>
              <a:rPr lang="ar-SA" altLang="en-US" sz="1200" dirty="0" smtClean="0"/>
              <a:t> </a:t>
            </a:r>
            <a:r>
              <a:rPr lang="ar-EG" altLang="en-US" sz="1200" dirty="0" err="1" smtClean="0"/>
              <a:t>اصدارمخرجات</a:t>
            </a:r>
            <a:r>
              <a:rPr lang="ar-EG" altLang="en-US" sz="1200" dirty="0" smtClean="0"/>
              <a:t> تلبي حاجات مستخدميه </a:t>
            </a:r>
            <a:r>
              <a:rPr lang="ar-EG" altLang="en-US" sz="1200" dirty="0" err="1" smtClean="0"/>
              <a:t>اى</a:t>
            </a:r>
            <a:r>
              <a:rPr lang="ar-EG" altLang="en-US" sz="1200" dirty="0" smtClean="0"/>
              <a:t> يجب ان يحدد القواعد الحاكمة </a:t>
            </a:r>
            <a:r>
              <a:rPr lang="ar-EG" altLang="en-US" sz="1200" dirty="0" err="1" smtClean="0"/>
              <a:t>لانتاج</a:t>
            </a:r>
            <a:r>
              <a:rPr lang="ar-EG" altLang="en-US" sz="1200" dirty="0" smtClean="0"/>
              <a:t> مجموعة البيانات ومجموعة الاخراج</a:t>
            </a:r>
            <a:r>
              <a:rPr lang="ar-SA" altLang="en-US" sz="1200" dirty="0" smtClean="0"/>
              <a:t> </a:t>
            </a:r>
            <a:r>
              <a:rPr lang="ar-EG" altLang="en-US" sz="1200" dirty="0"/>
              <a:t> اللازمة لوظيفة المخرجات ولتوفير المعلومات </a:t>
            </a:r>
            <a:r>
              <a:rPr lang="ar-EG" altLang="en-US" sz="1200" dirty="0" err="1"/>
              <a:t>التى</a:t>
            </a:r>
            <a:r>
              <a:rPr lang="ar-EG" altLang="en-US" sz="1200" dirty="0"/>
              <a:t> تعتمد عليها هذه القواعد يجب ان تكون المعلومات دقيقة وفورية</a:t>
            </a:r>
            <a:r>
              <a:rPr lang="ar-SA" altLang="en-US" sz="1200" dirty="0"/>
              <a:t> </a:t>
            </a:r>
            <a:endParaRPr lang="ar-EG" altLang="en-US" sz="1200" dirty="0" smtClean="0"/>
          </a:p>
        </p:txBody>
      </p:sp>
      <p:sp>
        <p:nvSpPr>
          <p:cNvPr id="10" name="Content Placeholder 2"/>
          <p:cNvSpPr>
            <a:spLocks noGrp="1"/>
          </p:cNvSpPr>
          <p:nvPr/>
        </p:nvSpPr>
        <p:spPr bwMode="auto">
          <a:xfrm>
            <a:off x="0" y="6094709"/>
            <a:ext cx="6546032" cy="997571"/>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eaLnBrk="1" hangingPunct="1">
              <a:buFontTx/>
              <a:buNone/>
            </a:pPr>
            <a:r>
              <a:rPr lang="ar-EG" altLang="en-US" sz="1200" b="1" dirty="0" smtClean="0"/>
              <a:t>2- التبرير :</a:t>
            </a:r>
          </a:p>
          <a:p>
            <a:pPr eaLnBrk="1" hangingPunct="1">
              <a:buFontTx/>
              <a:buNone/>
            </a:pPr>
            <a:r>
              <a:rPr lang="ar-EG" altLang="en-US" sz="1200" dirty="0" smtClean="0"/>
              <a:t>    بمجرد تقرير امكانية وجدوى انتاج المخرجات يجب ان يقرر ما ان كانت هذه المخرجات مجدية ومفيدة ام لا </a:t>
            </a:r>
            <a:r>
              <a:rPr lang="ar-SA" altLang="en-US" sz="1200" dirty="0" smtClean="0"/>
              <a:t> </a:t>
            </a:r>
            <a:endParaRPr lang="ar-EG" altLang="en-US" sz="1200" dirty="0" smtClean="0"/>
          </a:p>
          <a:p>
            <a:pPr eaLnBrk="1" hangingPunct="1">
              <a:buFontTx/>
              <a:buNone/>
            </a:pPr>
            <a:r>
              <a:rPr lang="ar-EG" altLang="en-US" sz="1200" dirty="0" smtClean="0"/>
              <a:t> 3-يجب ان تكون المخرجات من نظام </a:t>
            </a:r>
            <a:r>
              <a:rPr lang="ar-EG" altLang="en-US" sz="1200" dirty="0" err="1" smtClean="0"/>
              <a:t>المعلومتدات</a:t>
            </a:r>
            <a:r>
              <a:rPr lang="ar-EG" altLang="en-US" sz="1200" dirty="0" smtClean="0"/>
              <a:t> مقبولة من قبل من يتعاملون معها من قوى عاملة مشغلة لها وافراد منتفعين منها </a:t>
            </a:r>
            <a:r>
              <a:rPr lang="ar-EG" altLang="en-US" sz="1200" dirty="0" err="1" smtClean="0"/>
              <a:t>اى</a:t>
            </a:r>
            <a:r>
              <a:rPr lang="ar-EG" altLang="en-US" sz="1200" dirty="0" smtClean="0"/>
              <a:t> ان لا تكون جامدة غير مرنة </a:t>
            </a:r>
            <a:r>
              <a:rPr lang="ar-EG" altLang="en-US" sz="1200" dirty="0" err="1" smtClean="0"/>
              <a:t>وبالتالى</a:t>
            </a:r>
            <a:r>
              <a:rPr lang="ar-EG" altLang="en-US" sz="1200" dirty="0" smtClean="0"/>
              <a:t> غير </a:t>
            </a:r>
            <a:r>
              <a:rPr lang="ar-EG" altLang="en-US" sz="1200" dirty="0" err="1" smtClean="0"/>
              <a:t>مقبوله</a:t>
            </a:r>
            <a:r>
              <a:rPr lang="ar-EG" altLang="en-US" sz="1200" dirty="0" smtClean="0"/>
              <a:t> </a:t>
            </a:r>
            <a:r>
              <a:rPr lang="ar-SA" altLang="en-US" sz="1200" dirty="0" smtClean="0"/>
              <a:t> </a:t>
            </a:r>
            <a:endParaRPr lang="ar-EG" altLang="en-US" sz="1200" dirty="0" smtClean="0"/>
          </a:p>
        </p:txBody>
      </p:sp>
      <p:sp>
        <p:nvSpPr>
          <p:cNvPr id="11" name="Content Placeholder 2"/>
          <p:cNvSpPr>
            <a:spLocks noGrp="1"/>
          </p:cNvSpPr>
          <p:nvPr/>
        </p:nvSpPr>
        <p:spPr bwMode="auto">
          <a:xfrm>
            <a:off x="44624" y="6958805"/>
            <a:ext cx="6573415" cy="709539"/>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a:buFontTx/>
              <a:buNone/>
            </a:pPr>
            <a:r>
              <a:rPr lang="ar-EG" altLang="en-US" sz="1200" dirty="0" smtClean="0"/>
              <a:t> </a:t>
            </a:r>
            <a:r>
              <a:rPr lang="ar-EG" altLang="en-US" sz="1200" b="1" dirty="0" smtClean="0"/>
              <a:t> 4- التغذية العكسية :</a:t>
            </a:r>
          </a:p>
          <a:p>
            <a:pPr>
              <a:buFontTx/>
              <a:buNone/>
            </a:pPr>
            <a:r>
              <a:rPr lang="ar-EG" altLang="en-US" sz="1200" dirty="0" smtClean="0"/>
              <a:t>    من </a:t>
            </a:r>
            <a:r>
              <a:rPr lang="ar-EG" altLang="en-US" sz="1200" dirty="0" err="1" smtClean="0"/>
              <a:t>الضرورى</a:t>
            </a:r>
            <a:r>
              <a:rPr lang="ar-EG" altLang="en-US" sz="1200" dirty="0" smtClean="0"/>
              <a:t> جمع المعلومات اللازمة عن اداء النظام وفعاليته وعن مدى الاستفادة منه حيث يتم ذلك من خلال ما يسمى بالتغذية العكسية او الراجعة من المستفيدين من النظام</a:t>
            </a:r>
          </a:p>
        </p:txBody>
      </p:sp>
      <p:sp>
        <p:nvSpPr>
          <p:cNvPr id="12" name="Title 1"/>
          <p:cNvSpPr>
            <a:spLocks noGrp="1"/>
          </p:cNvSpPr>
          <p:nvPr/>
        </p:nvSpPr>
        <p:spPr bwMode="auto">
          <a:xfrm>
            <a:off x="4843500" y="7596336"/>
            <a:ext cx="1702532" cy="3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defRPr>
            </a:lvl2pPr>
            <a:lvl3pPr algn="ctr" rtl="1" eaLnBrk="0" fontAlgn="base" hangingPunct="0">
              <a:spcBef>
                <a:spcPct val="0"/>
              </a:spcBef>
              <a:spcAft>
                <a:spcPct val="0"/>
              </a:spcAft>
              <a:defRPr sz="4400">
                <a:solidFill>
                  <a:schemeClr val="tx2"/>
                </a:solidFill>
                <a:latin typeface="Arial" pitchFamily="34" charset="0"/>
              </a:defRPr>
            </a:lvl3pPr>
            <a:lvl4pPr algn="ctr" rtl="1" eaLnBrk="0" fontAlgn="base" hangingPunct="0">
              <a:spcBef>
                <a:spcPct val="0"/>
              </a:spcBef>
              <a:spcAft>
                <a:spcPct val="0"/>
              </a:spcAft>
              <a:defRPr sz="4400">
                <a:solidFill>
                  <a:schemeClr val="tx2"/>
                </a:solidFill>
                <a:latin typeface="Arial" pitchFamily="34" charset="0"/>
              </a:defRPr>
            </a:lvl4pPr>
            <a:lvl5pPr algn="ctr" rtl="1" eaLnBrk="0" fontAlgn="base" hangingPunct="0">
              <a:spcBef>
                <a:spcPct val="0"/>
              </a:spcBef>
              <a:spcAft>
                <a:spcPct val="0"/>
              </a:spcAft>
              <a:defRPr sz="4400">
                <a:solidFill>
                  <a:schemeClr val="tx2"/>
                </a:solidFill>
                <a:latin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defRPr>
            </a:lvl9pPr>
          </a:lstStyle>
          <a:p>
            <a:r>
              <a:rPr lang="ar-EG" altLang="en-US" sz="1200" b="1" smtClean="0">
                <a:solidFill>
                  <a:schemeClr val="tx1"/>
                </a:solidFill>
              </a:rPr>
              <a:t>تنظيم الملفات وقواعد البيانات</a:t>
            </a:r>
          </a:p>
        </p:txBody>
      </p:sp>
      <p:sp>
        <p:nvSpPr>
          <p:cNvPr id="13" name="Content Placeholder 2"/>
          <p:cNvSpPr>
            <a:spLocks noGrp="1"/>
          </p:cNvSpPr>
          <p:nvPr/>
        </p:nvSpPr>
        <p:spPr bwMode="auto">
          <a:xfrm>
            <a:off x="44624" y="7812361"/>
            <a:ext cx="6624736" cy="1331640"/>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a:buFontTx/>
              <a:buNone/>
            </a:pPr>
            <a:r>
              <a:rPr lang="ar-EG" altLang="en-US" sz="1200" b="1" dirty="0" smtClean="0"/>
              <a:t>  اولا :تنظيم الملفات :</a:t>
            </a:r>
          </a:p>
          <a:p>
            <a:pPr>
              <a:buFontTx/>
              <a:buNone/>
            </a:pPr>
            <a:r>
              <a:rPr lang="ar-EG" altLang="en-US" sz="1200" dirty="0" smtClean="0"/>
              <a:t>تساعد عملية تنظيم الملفات بطريقة صحيحة </a:t>
            </a:r>
            <a:r>
              <a:rPr lang="ar-EG" altLang="en-US" sz="1200" dirty="0" err="1" smtClean="0"/>
              <a:t>مستخدمى</a:t>
            </a:r>
            <a:r>
              <a:rPr lang="ar-EG" altLang="en-US" sz="1200" dirty="0" smtClean="0"/>
              <a:t> المعلومات </a:t>
            </a:r>
            <a:r>
              <a:rPr lang="ar-EG" altLang="en-US" sz="1200" dirty="0" err="1" smtClean="0"/>
              <a:t>فى</a:t>
            </a:r>
            <a:r>
              <a:rPr lang="ar-EG" altLang="en-US" sz="1200" dirty="0" smtClean="0"/>
              <a:t> الوصول الى المعلومات </a:t>
            </a:r>
            <a:r>
              <a:rPr lang="ar-EG" altLang="en-US" sz="1200" dirty="0" err="1" smtClean="0"/>
              <a:t>التى</a:t>
            </a:r>
            <a:r>
              <a:rPr lang="ar-EG" altLang="en-US" sz="1200" dirty="0" smtClean="0"/>
              <a:t> يريدونها بشكل مباشر وسريع</a:t>
            </a:r>
            <a:r>
              <a:rPr lang="ar-SA" altLang="en-US" sz="1200" dirty="0" smtClean="0"/>
              <a:t> </a:t>
            </a:r>
            <a:endParaRPr lang="ar-EG" altLang="en-US" sz="1200" dirty="0" smtClean="0"/>
          </a:p>
          <a:p>
            <a:pPr>
              <a:buFontTx/>
              <a:buNone/>
            </a:pPr>
            <a:r>
              <a:rPr lang="ar-EG" altLang="en-US" sz="1200" dirty="0" smtClean="0"/>
              <a:t>  - وهناك عدة طرق لتنظيم الملفات اهمها :</a:t>
            </a:r>
          </a:p>
          <a:p>
            <a:pPr>
              <a:buFontTx/>
              <a:buNone/>
            </a:pPr>
            <a:r>
              <a:rPr lang="ar-EG" altLang="en-US" sz="1200" b="1" dirty="0" smtClean="0"/>
              <a:t>1-تنظيم الملف </a:t>
            </a:r>
            <a:r>
              <a:rPr lang="ar-EG" altLang="en-US" sz="1200" b="1" dirty="0" err="1" smtClean="0"/>
              <a:t>التتابعى</a:t>
            </a:r>
            <a:r>
              <a:rPr lang="ar-EG" altLang="en-US" sz="1200" b="1" dirty="0" smtClean="0"/>
              <a:t> :</a:t>
            </a:r>
          </a:p>
          <a:p>
            <a:pPr>
              <a:buFontTx/>
              <a:buNone/>
            </a:pPr>
            <a:r>
              <a:rPr lang="ar-EG" altLang="en-US" sz="1200" dirty="0" smtClean="0"/>
              <a:t>    يتم تخزين الملفات وفق هذه الطريقة بترتيب محدد حسب مفتاح الترتيب المستخدم </a:t>
            </a:r>
            <a:r>
              <a:rPr lang="ar-SA" altLang="en-US" sz="1200" dirty="0" smtClean="0"/>
              <a:t> </a:t>
            </a:r>
            <a:endParaRPr lang="ar-EG" altLang="en-US" sz="1200" dirty="0" smtClean="0"/>
          </a:p>
        </p:txBody>
      </p:sp>
    </p:spTree>
    <p:extLst>
      <p:ext uri="{BB962C8B-B14F-4D97-AF65-F5344CB8AC3E}">
        <p14:creationId xmlns:p14="http://schemas.microsoft.com/office/powerpoint/2010/main" val="1122579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43</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a:spLocks noGrp="1"/>
          </p:cNvSpPr>
          <p:nvPr/>
        </p:nvSpPr>
        <p:spPr bwMode="auto">
          <a:xfrm>
            <a:off x="44624" y="93272"/>
            <a:ext cx="6717431" cy="5287963"/>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a:buFontTx/>
              <a:buNone/>
            </a:pPr>
            <a:r>
              <a:rPr lang="ar-EG" altLang="en-US" sz="1200" b="1" dirty="0" smtClean="0"/>
              <a:t>  2- تنظيم الملف المفهرس :</a:t>
            </a:r>
          </a:p>
          <a:p>
            <a:pPr>
              <a:buFontTx/>
              <a:buNone/>
            </a:pPr>
            <a:r>
              <a:rPr lang="ar-EG" altLang="en-US" sz="1200" dirty="0" smtClean="0"/>
              <a:t>     وفى هذه الطريقة فانه يتم اعداد فهرس يتضمن قائمة بكل</a:t>
            </a:r>
            <a:r>
              <a:rPr lang="ar-SA" altLang="en-US" sz="1200" dirty="0" smtClean="0"/>
              <a:t> </a:t>
            </a:r>
            <a:r>
              <a:rPr lang="ar-EG" altLang="en-US" sz="1200" dirty="0" smtClean="0"/>
              <a:t>مفاتيح السجلات والعناوين المادية للتخزين لكل سجل والذى يرتبط بمفاتيح السجل نفسه </a:t>
            </a:r>
            <a:r>
              <a:rPr lang="ar-SA" altLang="en-US" sz="1200" dirty="0" smtClean="0"/>
              <a:t> </a:t>
            </a:r>
            <a:endParaRPr lang="ar-EG" altLang="en-US" sz="1200" dirty="0" smtClean="0"/>
          </a:p>
          <a:p>
            <a:pPr>
              <a:buFontTx/>
              <a:buNone/>
            </a:pPr>
            <a:r>
              <a:rPr lang="ar-EG" altLang="en-US" sz="1200" b="1" dirty="0" smtClean="0"/>
              <a:t>  3- تنظيم الدخول المناسب :</a:t>
            </a:r>
          </a:p>
          <a:p>
            <a:pPr>
              <a:buFontTx/>
              <a:buNone/>
            </a:pPr>
            <a:r>
              <a:rPr lang="ar-EG" altLang="en-US" sz="1200" dirty="0" smtClean="0"/>
              <a:t>     قد يتم تنظيم المعلومات بطريقة تجعل من السهل الوصول الى السجلات عشوائيا وبدون ان يكون التتابع ضروريا فالتقدم </a:t>
            </a:r>
            <a:r>
              <a:rPr lang="ar-EG" altLang="en-US" sz="1200" dirty="0" err="1" smtClean="0"/>
              <a:t>التكنولوجى</a:t>
            </a:r>
            <a:r>
              <a:rPr lang="ar-EG" altLang="en-US" sz="1200" dirty="0" smtClean="0"/>
              <a:t> </a:t>
            </a:r>
            <a:r>
              <a:rPr lang="ar-EG" altLang="en-US" sz="1200" dirty="0" err="1" smtClean="0"/>
              <a:t>فى</a:t>
            </a:r>
            <a:r>
              <a:rPr lang="ar-EG" altLang="en-US" sz="1200" dirty="0" smtClean="0"/>
              <a:t> مجال تخزين البيانات يتيح اكثر من طريقة للوصول الى السجل نفسه </a:t>
            </a:r>
            <a:r>
              <a:rPr lang="ar-SA" altLang="en-US" sz="1200" dirty="0" smtClean="0"/>
              <a:t> </a:t>
            </a:r>
            <a:endParaRPr lang="ar-EG" altLang="en-US" sz="1200" dirty="0" smtClean="0"/>
          </a:p>
        </p:txBody>
      </p:sp>
      <p:sp>
        <p:nvSpPr>
          <p:cNvPr id="5" name="Content Placeholder 2"/>
          <p:cNvSpPr>
            <a:spLocks noGrp="1"/>
          </p:cNvSpPr>
          <p:nvPr/>
        </p:nvSpPr>
        <p:spPr bwMode="auto">
          <a:xfrm>
            <a:off x="-27384" y="1403648"/>
            <a:ext cx="6741368" cy="1728192"/>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r>
              <a:rPr lang="ar-EG" altLang="en-US" sz="1200" b="1" dirty="0" smtClean="0"/>
              <a:t>ثانيا: قواعد البيانات</a:t>
            </a:r>
          </a:p>
          <a:p>
            <a:pPr>
              <a:buFontTx/>
              <a:buNone/>
            </a:pPr>
            <a:r>
              <a:rPr lang="ar-EG" altLang="en-US" sz="1200" dirty="0" smtClean="0"/>
              <a:t>    قواعد البيانات </a:t>
            </a:r>
            <a:r>
              <a:rPr lang="ar-EG" altLang="en-US" sz="1200" dirty="0" err="1" smtClean="0"/>
              <a:t>هى</a:t>
            </a:r>
            <a:r>
              <a:rPr lang="ar-EG" altLang="en-US" sz="1200" dirty="0" smtClean="0"/>
              <a:t> مجموعه من البيانات المرتبطة مع بعضها منطقيا والتي يجرى بناؤها لتفي باحتياجات المستفيدين من البيانات </a:t>
            </a:r>
            <a:r>
              <a:rPr lang="ar-SA" altLang="en-US" sz="1200" dirty="0" smtClean="0"/>
              <a:t> </a:t>
            </a:r>
            <a:endParaRPr lang="ar-EG" altLang="en-US" sz="1200" dirty="0" smtClean="0"/>
          </a:p>
          <a:p>
            <a:pPr>
              <a:buFontTx/>
              <a:buNone/>
            </a:pPr>
            <a:r>
              <a:rPr lang="ar-EG" altLang="en-US" sz="1200" dirty="0" smtClean="0"/>
              <a:t>  وتتكون قواعد البيانات مما يلى :</a:t>
            </a:r>
          </a:p>
          <a:p>
            <a:pPr>
              <a:buFontTx/>
              <a:buNone/>
            </a:pPr>
            <a:r>
              <a:rPr lang="ar-EG" altLang="en-US" sz="1200" dirty="0" smtClean="0"/>
              <a:t> ا – الملفات </a:t>
            </a:r>
            <a:r>
              <a:rPr lang="ar-SA" altLang="en-US" sz="1200" dirty="0" smtClean="0"/>
              <a:t> </a:t>
            </a:r>
            <a:endParaRPr lang="ar-EG" altLang="en-US" sz="1200" dirty="0" smtClean="0"/>
          </a:p>
          <a:p>
            <a:pPr>
              <a:buFontTx/>
              <a:buNone/>
            </a:pPr>
            <a:r>
              <a:rPr lang="ar-EG" altLang="en-US" sz="1200" dirty="0" smtClean="0"/>
              <a:t> ب- السجلات </a:t>
            </a:r>
            <a:r>
              <a:rPr lang="ar-SA" altLang="en-US" sz="1200" dirty="0" smtClean="0"/>
              <a:t>  </a:t>
            </a:r>
            <a:endParaRPr lang="ar-EG" altLang="en-US" sz="1200" dirty="0" smtClean="0"/>
          </a:p>
          <a:p>
            <a:pPr>
              <a:buFontTx/>
              <a:buNone/>
            </a:pPr>
            <a:r>
              <a:rPr lang="ar-EG" altLang="en-US" sz="1200" dirty="0" smtClean="0"/>
              <a:t> ج- الحقول </a:t>
            </a:r>
            <a:r>
              <a:rPr lang="ar-SA" altLang="en-US" sz="1200" dirty="0" smtClean="0"/>
              <a:t> </a:t>
            </a:r>
            <a:endParaRPr lang="ar-EG" altLang="en-US" sz="1200" dirty="0" smtClean="0"/>
          </a:p>
          <a:p>
            <a:pPr>
              <a:buFontTx/>
              <a:buNone/>
            </a:pPr>
            <a:r>
              <a:rPr lang="ar-EG" altLang="en-US" sz="1200" dirty="0" smtClean="0"/>
              <a:t>حيث ان مجموعة الحقول المترابطة تكون سجلا ومجموعة السجلات المترابطة تكون ملفا ومجموعة الملفات تشكل قاعدة بيانات </a:t>
            </a:r>
            <a:r>
              <a:rPr lang="ar-SA" altLang="en-US" sz="1200" dirty="0" smtClean="0"/>
              <a:t> </a:t>
            </a:r>
            <a:endParaRPr lang="ar-EG" altLang="en-US" sz="1200" dirty="0" smtClean="0"/>
          </a:p>
        </p:txBody>
      </p:sp>
      <p:sp>
        <p:nvSpPr>
          <p:cNvPr id="6" name="Title 1"/>
          <p:cNvSpPr>
            <a:spLocks noGrp="1"/>
          </p:cNvSpPr>
          <p:nvPr/>
        </p:nvSpPr>
        <p:spPr bwMode="auto">
          <a:xfrm>
            <a:off x="4581128" y="2962820"/>
            <a:ext cx="2088232" cy="33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defRPr>
            </a:lvl2pPr>
            <a:lvl3pPr algn="ctr" rtl="1" eaLnBrk="0" fontAlgn="base" hangingPunct="0">
              <a:spcBef>
                <a:spcPct val="0"/>
              </a:spcBef>
              <a:spcAft>
                <a:spcPct val="0"/>
              </a:spcAft>
              <a:defRPr sz="4400">
                <a:solidFill>
                  <a:schemeClr val="tx2"/>
                </a:solidFill>
                <a:latin typeface="Arial" pitchFamily="34" charset="0"/>
              </a:defRPr>
            </a:lvl3pPr>
            <a:lvl4pPr algn="ctr" rtl="1" eaLnBrk="0" fontAlgn="base" hangingPunct="0">
              <a:spcBef>
                <a:spcPct val="0"/>
              </a:spcBef>
              <a:spcAft>
                <a:spcPct val="0"/>
              </a:spcAft>
              <a:defRPr sz="4400">
                <a:solidFill>
                  <a:schemeClr val="tx2"/>
                </a:solidFill>
                <a:latin typeface="Arial" pitchFamily="34" charset="0"/>
              </a:defRPr>
            </a:lvl4pPr>
            <a:lvl5pPr algn="ctr" rtl="1" eaLnBrk="0" fontAlgn="base" hangingPunct="0">
              <a:spcBef>
                <a:spcPct val="0"/>
              </a:spcBef>
              <a:spcAft>
                <a:spcPct val="0"/>
              </a:spcAft>
              <a:defRPr sz="4400">
                <a:solidFill>
                  <a:schemeClr val="tx2"/>
                </a:solidFill>
                <a:latin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defRPr>
            </a:lvl9pPr>
          </a:lstStyle>
          <a:p>
            <a:r>
              <a:rPr lang="ar-EG" altLang="en-US" sz="1200" b="1" dirty="0" smtClean="0">
                <a:solidFill>
                  <a:schemeClr val="tx1"/>
                </a:solidFill>
                <a:cs typeface="+mn-cs"/>
              </a:rPr>
              <a:t>مكونات نظام معلومات العلاقات العامة </a:t>
            </a:r>
          </a:p>
        </p:txBody>
      </p:sp>
      <p:sp>
        <p:nvSpPr>
          <p:cNvPr id="7" name="Content Placeholder 2"/>
          <p:cNvSpPr>
            <a:spLocks noGrp="1"/>
          </p:cNvSpPr>
          <p:nvPr/>
        </p:nvSpPr>
        <p:spPr bwMode="auto">
          <a:xfrm>
            <a:off x="123328" y="3203848"/>
            <a:ext cx="6690048" cy="1338969"/>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r>
              <a:rPr lang="ar-EG" altLang="en-US" sz="1200" dirty="0" smtClean="0"/>
              <a:t>هنالك العديد من المستلزمات الضرورية لنظام معلومات العلاقات العامة من اهمها :-</a:t>
            </a:r>
          </a:p>
          <a:p>
            <a:pPr>
              <a:buFontTx/>
              <a:buNone/>
            </a:pPr>
            <a:r>
              <a:rPr lang="ar-EG" altLang="en-US" sz="1200" dirty="0" smtClean="0"/>
              <a:t>   </a:t>
            </a:r>
            <a:r>
              <a:rPr lang="ar-EG" altLang="en-US" sz="1200" b="1" dirty="0" smtClean="0"/>
              <a:t>1-مورد المعدات: </a:t>
            </a:r>
            <a:r>
              <a:rPr lang="ar-EG" altLang="en-US" sz="1200" dirty="0" smtClean="0"/>
              <a:t>تتكون الاجهزة والمعدات الضرورية لنظام المعلومات اساسا من جهاز الحاسوب وما يتبعه من المكونات المادية والمودم ولوحة المفاتيح والشاشة وغيرها </a:t>
            </a:r>
            <a:r>
              <a:rPr lang="ar-SA" altLang="en-US" sz="1200" dirty="0" smtClean="0"/>
              <a:t> </a:t>
            </a:r>
            <a:endParaRPr lang="ar-EG" altLang="en-US" sz="1200" dirty="0" smtClean="0"/>
          </a:p>
          <a:p>
            <a:pPr>
              <a:buFontTx/>
              <a:buNone/>
            </a:pPr>
            <a:r>
              <a:rPr lang="ar-EG" altLang="en-US" sz="1200" dirty="0" smtClean="0"/>
              <a:t>  </a:t>
            </a:r>
            <a:r>
              <a:rPr lang="ar-EG" altLang="en-US" sz="1200" b="1" dirty="0" smtClean="0"/>
              <a:t>2-مورد البرامج:</a:t>
            </a:r>
            <a:r>
              <a:rPr lang="ar-SA" altLang="en-US" sz="1200" b="1" dirty="0" smtClean="0"/>
              <a:t> </a:t>
            </a:r>
            <a:r>
              <a:rPr lang="ar-EG" altLang="en-US" sz="1200" dirty="0" smtClean="0"/>
              <a:t>تتضمن البرامج الرئيسية المتعلقة بنظام التشغيل ونظام ادارة قواعد البيانات </a:t>
            </a:r>
            <a:r>
              <a:rPr lang="ar-SA" altLang="en-US" sz="1200" dirty="0" smtClean="0"/>
              <a:t> </a:t>
            </a:r>
            <a:endParaRPr lang="ar-EG" altLang="en-US" sz="1200" dirty="0" smtClean="0"/>
          </a:p>
          <a:p>
            <a:pPr>
              <a:buFontTx/>
              <a:buNone/>
            </a:pPr>
            <a:r>
              <a:rPr lang="ar-EG" altLang="en-US" sz="1200" dirty="0" smtClean="0"/>
              <a:t>  3</a:t>
            </a:r>
            <a:r>
              <a:rPr lang="ar-EG" altLang="en-US" sz="1200" b="1" dirty="0" smtClean="0"/>
              <a:t>-الاجراءات : </a:t>
            </a:r>
            <a:r>
              <a:rPr lang="ar-EG" altLang="en-US" sz="1200" dirty="0" smtClean="0"/>
              <a:t>تعتبر الاجراءات الدليل الذى يبين تسلسل خطوات العمل </a:t>
            </a:r>
            <a:r>
              <a:rPr lang="ar-EG" altLang="en-US" sz="1200" dirty="0" err="1" smtClean="0"/>
              <a:t>ذمنيا</a:t>
            </a:r>
            <a:r>
              <a:rPr lang="ar-EG" altLang="en-US" sz="1200" dirty="0" smtClean="0"/>
              <a:t> </a:t>
            </a:r>
            <a:r>
              <a:rPr lang="ar-SA" altLang="en-US" sz="1200" dirty="0" smtClean="0"/>
              <a:t> </a:t>
            </a:r>
            <a:endParaRPr lang="ar-EG" altLang="en-US" sz="1200" dirty="0" smtClean="0"/>
          </a:p>
        </p:txBody>
      </p:sp>
      <p:sp>
        <p:nvSpPr>
          <p:cNvPr id="8" name="Content Placeholder 2"/>
          <p:cNvSpPr>
            <a:spLocks noGrp="1"/>
          </p:cNvSpPr>
          <p:nvPr/>
        </p:nvSpPr>
        <p:spPr bwMode="auto">
          <a:xfrm>
            <a:off x="-1416224" y="4283968"/>
            <a:ext cx="8229600" cy="4525963"/>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a:buFontTx/>
              <a:buNone/>
            </a:pPr>
            <a:r>
              <a:rPr lang="ar-EG" altLang="en-US" sz="1200" b="1" dirty="0" smtClean="0"/>
              <a:t> 4- الاتصالات والشبكات : </a:t>
            </a:r>
            <a:r>
              <a:rPr lang="ar-EG" altLang="en-US" sz="1200" dirty="0" smtClean="0"/>
              <a:t>لابد من وجود مجموعة من مراكز المعلومات تتعاون فيما بينها </a:t>
            </a:r>
            <a:r>
              <a:rPr lang="ar-EG" altLang="en-US" sz="1200" dirty="0" err="1" smtClean="0"/>
              <a:t>لاجل</a:t>
            </a:r>
            <a:r>
              <a:rPr lang="ar-EG" altLang="en-US" sz="1200" dirty="0" smtClean="0"/>
              <a:t> تبادل المعلومات بشكل يتيح تدفق الخبرات </a:t>
            </a:r>
            <a:r>
              <a:rPr lang="ar-SA" altLang="en-US" sz="1200" dirty="0" smtClean="0"/>
              <a:t> </a:t>
            </a:r>
            <a:endParaRPr lang="ar-EG" altLang="en-US" sz="1200" dirty="0" smtClean="0"/>
          </a:p>
          <a:p>
            <a:pPr>
              <a:buFontTx/>
              <a:buNone/>
            </a:pPr>
            <a:r>
              <a:rPr lang="ar-EG" altLang="en-US" sz="1200" b="1" dirty="0" smtClean="0"/>
              <a:t> 5-الافراد : </a:t>
            </a:r>
            <a:r>
              <a:rPr lang="ar-EG" altLang="en-US" sz="1200" dirty="0" err="1" smtClean="0"/>
              <a:t>يعتبرالعاملون</a:t>
            </a:r>
            <a:r>
              <a:rPr lang="ar-EG" altLang="en-US" sz="1200" dirty="0" smtClean="0"/>
              <a:t> مكون اساسي من مكونات </a:t>
            </a:r>
            <a:r>
              <a:rPr lang="ar-EG" altLang="en-US" sz="1200" dirty="0" err="1" smtClean="0"/>
              <a:t>اى</a:t>
            </a:r>
            <a:r>
              <a:rPr lang="ar-EG" altLang="en-US" sz="1200" dirty="0" smtClean="0"/>
              <a:t> نظام معلومات </a:t>
            </a:r>
            <a:r>
              <a:rPr lang="ar-SA" altLang="en-US" sz="1200" dirty="0" smtClean="0"/>
              <a:t> </a:t>
            </a:r>
            <a:endParaRPr lang="ar-EG" altLang="en-US" sz="1200" dirty="0" smtClean="0"/>
          </a:p>
          <a:p>
            <a:pPr>
              <a:buFontTx/>
              <a:buNone/>
            </a:pPr>
            <a:endParaRPr lang="ar-EG" altLang="en-US" sz="1200" b="1" dirty="0" smtClean="0"/>
          </a:p>
        </p:txBody>
      </p:sp>
      <p:sp>
        <p:nvSpPr>
          <p:cNvPr id="9" name="Title 1"/>
          <p:cNvSpPr>
            <a:spLocks noGrp="1"/>
          </p:cNvSpPr>
          <p:nvPr/>
        </p:nvSpPr>
        <p:spPr bwMode="auto">
          <a:xfrm>
            <a:off x="4138736" y="4772694"/>
            <a:ext cx="2530624" cy="4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defRPr>
            </a:lvl2pPr>
            <a:lvl3pPr algn="ctr" rtl="1" eaLnBrk="0" fontAlgn="base" hangingPunct="0">
              <a:spcBef>
                <a:spcPct val="0"/>
              </a:spcBef>
              <a:spcAft>
                <a:spcPct val="0"/>
              </a:spcAft>
              <a:defRPr sz="4400">
                <a:solidFill>
                  <a:schemeClr val="tx2"/>
                </a:solidFill>
                <a:latin typeface="Arial" pitchFamily="34" charset="0"/>
              </a:defRPr>
            </a:lvl3pPr>
            <a:lvl4pPr algn="ctr" rtl="1" eaLnBrk="0" fontAlgn="base" hangingPunct="0">
              <a:spcBef>
                <a:spcPct val="0"/>
              </a:spcBef>
              <a:spcAft>
                <a:spcPct val="0"/>
              </a:spcAft>
              <a:defRPr sz="4400">
                <a:solidFill>
                  <a:schemeClr val="tx2"/>
                </a:solidFill>
                <a:latin typeface="Arial" pitchFamily="34" charset="0"/>
              </a:defRPr>
            </a:lvl4pPr>
            <a:lvl5pPr algn="ctr" rtl="1" eaLnBrk="0" fontAlgn="base" hangingPunct="0">
              <a:spcBef>
                <a:spcPct val="0"/>
              </a:spcBef>
              <a:spcAft>
                <a:spcPct val="0"/>
              </a:spcAft>
              <a:defRPr sz="4400">
                <a:solidFill>
                  <a:schemeClr val="tx2"/>
                </a:solidFill>
                <a:latin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defRPr>
            </a:lvl9pPr>
          </a:lstStyle>
          <a:p>
            <a:r>
              <a:rPr lang="ar-EG" altLang="en-US" sz="1200" b="1" smtClean="0">
                <a:solidFill>
                  <a:schemeClr val="tx1"/>
                </a:solidFill>
                <a:cs typeface="+mn-cs"/>
              </a:rPr>
              <a:t>تصميم وتطبيق نظام معلومات العلاقات العامة</a:t>
            </a:r>
          </a:p>
        </p:txBody>
      </p:sp>
      <p:sp>
        <p:nvSpPr>
          <p:cNvPr id="10" name="Content Placeholder 2"/>
          <p:cNvSpPr>
            <a:spLocks noGrp="1"/>
          </p:cNvSpPr>
          <p:nvPr/>
        </p:nvSpPr>
        <p:spPr bwMode="auto">
          <a:xfrm>
            <a:off x="123328" y="5076057"/>
            <a:ext cx="6638728" cy="1584176"/>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marL="0" indent="0">
              <a:buNone/>
            </a:pPr>
            <a:r>
              <a:rPr lang="ar-EG" altLang="en-US" sz="1200" dirty="0" smtClean="0"/>
              <a:t>هنالك اشكال وصور مختلفة لنظام معلومات العلاقات العامة</a:t>
            </a:r>
            <a:r>
              <a:rPr lang="ar-SA" altLang="en-US" sz="1200" dirty="0" smtClean="0"/>
              <a:t> </a:t>
            </a:r>
            <a:r>
              <a:rPr lang="ar-EG" altLang="en-US" sz="1200" dirty="0" smtClean="0"/>
              <a:t>ويمكن تلخيص خطوات تصميم وتطبيق نظام معلومات العلاقات العامة بما يلى :</a:t>
            </a:r>
          </a:p>
          <a:p>
            <a:pPr>
              <a:buFontTx/>
              <a:buNone/>
            </a:pPr>
            <a:r>
              <a:rPr lang="ar-EG" altLang="en-US" sz="1200" dirty="0" smtClean="0"/>
              <a:t> 1-دراسة وتحليل النظام </a:t>
            </a:r>
            <a:r>
              <a:rPr lang="ar-EG" altLang="en-US" sz="1200" dirty="0" err="1" smtClean="0"/>
              <a:t>الحالى</a:t>
            </a:r>
            <a:endParaRPr lang="ar-EG" altLang="en-US" sz="1200" dirty="0" smtClean="0"/>
          </a:p>
          <a:p>
            <a:pPr>
              <a:buFontTx/>
              <a:buNone/>
            </a:pPr>
            <a:r>
              <a:rPr lang="ar-EG" altLang="en-US" sz="1200" dirty="0" smtClean="0"/>
              <a:t> 2- تحديد الاحتياجات من المعلومات</a:t>
            </a:r>
          </a:p>
          <a:p>
            <a:pPr>
              <a:buFontTx/>
              <a:buNone/>
            </a:pPr>
            <a:r>
              <a:rPr lang="ar-EG" altLang="en-US" sz="1200" dirty="0" smtClean="0"/>
              <a:t> 3- تصميم النظام</a:t>
            </a:r>
          </a:p>
          <a:p>
            <a:pPr>
              <a:buFontTx/>
              <a:buNone/>
            </a:pPr>
            <a:r>
              <a:rPr lang="ar-EG" altLang="en-US" sz="1200" dirty="0" smtClean="0"/>
              <a:t> 4-وضع البرامج</a:t>
            </a:r>
          </a:p>
          <a:p>
            <a:pPr>
              <a:buFontTx/>
              <a:buNone/>
            </a:pPr>
            <a:r>
              <a:rPr lang="ar-EG" altLang="en-US" sz="1200" dirty="0" smtClean="0"/>
              <a:t> 5- اختبار النظام       6- التنفيذ       7- المتابعة والرقابة</a:t>
            </a:r>
          </a:p>
          <a:p>
            <a:pPr>
              <a:buFontTx/>
              <a:buNone/>
            </a:pPr>
            <a:r>
              <a:rPr lang="ar-EG" altLang="en-US" sz="1200" dirty="0" smtClean="0"/>
              <a:t> </a:t>
            </a:r>
          </a:p>
        </p:txBody>
      </p:sp>
      <p:sp>
        <p:nvSpPr>
          <p:cNvPr id="11" name="Title 1"/>
          <p:cNvSpPr>
            <a:spLocks noGrp="1"/>
          </p:cNvSpPr>
          <p:nvPr/>
        </p:nvSpPr>
        <p:spPr bwMode="auto">
          <a:xfrm>
            <a:off x="4862464" y="6573940"/>
            <a:ext cx="1806896" cy="3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defRPr>
            </a:lvl2pPr>
            <a:lvl3pPr algn="ctr" rtl="1" eaLnBrk="0" fontAlgn="base" hangingPunct="0">
              <a:spcBef>
                <a:spcPct val="0"/>
              </a:spcBef>
              <a:spcAft>
                <a:spcPct val="0"/>
              </a:spcAft>
              <a:defRPr sz="4400">
                <a:solidFill>
                  <a:schemeClr val="tx2"/>
                </a:solidFill>
                <a:latin typeface="Arial" pitchFamily="34" charset="0"/>
              </a:defRPr>
            </a:lvl3pPr>
            <a:lvl4pPr algn="ctr" rtl="1" eaLnBrk="0" fontAlgn="base" hangingPunct="0">
              <a:spcBef>
                <a:spcPct val="0"/>
              </a:spcBef>
              <a:spcAft>
                <a:spcPct val="0"/>
              </a:spcAft>
              <a:defRPr sz="4400">
                <a:solidFill>
                  <a:schemeClr val="tx2"/>
                </a:solidFill>
                <a:latin typeface="Arial" pitchFamily="34" charset="0"/>
              </a:defRPr>
            </a:lvl4pPr>
            <a:lvl5pPr algn="ctr" rtl="1" eaLnBrk="0" fontAlgn="base" hangingPunct="0">
              <a:spcBef>
                <a:spcPct val="0"/>
              </a:spcBef>
              <a:spcAft>
                <a:spcPct val="0"/>
              </a:spcAft>
              <a:defRPr sz="4400">
                <a:solidFill>
                  <a:schemeClr val="tx2"/>
                </a:solidFill>
                <a:latin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defRPr>
            </a:lvl9pPr>
          </a:lstStyle>
          <a:p>
            <a:r>
              <a:rPr lang="ar-EG" altLang="en-US" sz="1200" b="1" smtClean="0">
                <a:solidFill>
                  <a:schemeClr val="tx1"/>
                </a:solidFill>
                <a:cs typeface="+mn-cs"/>
              </a:rPr>
              <a:t>نظم دعم القرارات والنظم الخبيرة</a:t>
            </a:r>
          </a:p>
        </p:txBody>
      </p:sp>
      <p:sp>
        <p:nvSpPr>
          <p:cNvPr id="12" name="Content Placeholder 2"/>
          <p:cNvSpPr>
            <a:spLocks noGrp="1"/>
          </p:cNvSpPr>
          <p:nvPr/>
        </p:nvSpPr>
        <p:spPr bwMode="auto">
          <a:xfrm>
            <a:off x="-27384" y="6823992"/>
            <a:ext cx="6768751" cy="2212505"/>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r>
              <a:rPr lang="ar-EG" altLang="en-US" sz="1200" b="1" dirty="0" err="1" smtClean="0"/>
              <a:t>اولا:نظم</a:t>
            </a:r>
            <a:r>
              <a:rPr lang="ar-EG" altLang="en-US" sz="1200" b="1" dirty="0" smtClean="0"/>
              <a:t> دعم القرارات</a:t>
            </a:r>
          </a:p>
          <a:p>
            <a:pPr>
              <a:buFontTx/>
              <a:buNone/>
            </a:pPr>
            <a:r>
              <a:rPr lang="ar-EG" altLang="en-US" sz="1200" b="1" dirty="0" smtClean="0"/>
              <a:t>     </a:t>
            </a:r>
            <a:r>
              <a:rPr lang="ar-EG" altLang="en-US" sz="1200" dirty="0" smtClean="0"/>
              <a:t>ظهرت فكرة نظام دعم القرارات </a:t>
            </a:r>
            <a:r>
              <a:rPr lang="ar-EG" altLang="en-US" sz="1200" dirty="0" err="1" smtClean="0"/>
              <a:t>فى</a:t>
            </a:r>
            <a:r>
              <a:rPr lang="ar-EG" altLang="en-US" sz="1200" dirty="0" smtClean="0"/>
              <a:t> السبعينات من القرن العشرين تحت تسمية نظم قرار الادارة وقد تحولت التسمية بعد ذلك الى نظم دعم القرارات ويمكن حصر اهم خصائص نظم دعم القرار </a:t>
            </a:r>
            <a:r>
              <a:rPr lang="ar-EG" altLang="en-US" sz="1200" dirty="0" err="1" smtClean="0"/>
              <a:t>فى</a:t>
            </a:r>
            <a:r>
              <a:rPr lang="ar-EG" altLang="en-US" sz="1200" dirty="0" smtClean="0"/>
              <a:t> </a:t>
            </a:r>
            <a:r>
              <a:rPr lang="ar-EG" altLang="en-US" sz="1200" dirty="0" err="1" smtClean="0"/>
              <a:t>الاتى</a:t>
            </a:r>
            <a:r>
              <a:rPr lang="ar-EG" altLang="en-US" sz="1200" dirty="0" smtClean="0"/>
              <a:t> :-</a:t>
            </a:r>
          </a:p>
          <a:p>
            <a:pPr>
              <a:buFontTx/>
              <a:buNone/>
            </a:pPr>
            <a:r>
              <a:rPr lang="ar-EG" altLang="en-US" sz="1200" dirty="0" smtClean="0"/>
              <a:t> 1-تقدم نظم دعم القرار المرونة </a:t>
            </a:r>
            <a:r>
              <a:rPr lang="ar-EG" altLang="en-US" sz="1200" dirty="0" err="1" smtClean="0"/>
              <a:t>والتكىف</a:t>
            </a:r>
            <a:r>
              <a:rPr lang="ar-EG" altLang="en-US" sz="1200" dirty="0" smtClean="0"/>
              <a:t> وسرعة الاستجابة للمستخدم </a:t>
            </a:r>
            <a:r>
              <a:rPr lang="ar-EG" altLang="en-US" sz="1200" dirty="0" err="1" smtClean="0"/>
              <a:t>النهائى</a:t>
            </a:r>
            <a:r>
              <a:rPr lang="ar-EG" altLang="en-US" sz="1200" dirty="0" smtClean="0"/>
              <a:t> </a:t>
            </a:r>
            <a:r>
              <a:rPr lang="ar-SA" altLang="en-US" sz="1200" dirty="0" smtClean="0"/>
              <a:t> </a:t>
            </a:r>
            <a:endParaRPr lang="ar-EG" altLang="en-US" sz="1200" dirty="0" smtClean="0"/>
          </a:p>
          <a:p>
            <a:pPr>
              <a:buFontTx/>
              <a:buNone/>
            </a:pPr>
            <a:r>
              <a:rPr lang="ar-EG" altLang="en-US" sz="1200" dirty="0" smtClean="0"/>
              <a:t> 2-تعطى نظم دعم القرار للمستخدم </a:t>
            </a:r>
            <a:r>
              <a:rPr lang="ar-EG" altLang="en-US" sz="1200" dirty="0" err="1" smtClean="0"/>
              <a:t>النهائى</a:t>
            </a:r>
            <a:r>
              <a:rPr lang="ar-EG" altLang="en-US" sz="1200" dirty="0" smtClean="0"/>
              <a:t> القدرة على التحكم </a:t>
            </a:r>
            <a:r>
              <a:rPr lang="ar-EG" altLang="en-US" sz="1200" dirty="0" err="1" smtClean="0"/>
              <a:t>فى</a:t>
            </a:r>
            <a:r>
              <a:rPr lang="ar-EG" altLang="en-US" sz="1200" dirty="0" smtClean="0"/>
              <a:t> المدخلات والمحرجات </a:t>
            </a:r>
            <a:r>
              <a:rPr lang="ar-SA" altLang="en-US" sz="1200" dirty="0" smtClean="0"/>
              <a:t> </a:t>
            </a:r>
            <a:endParaRPr lang="ar-EG" altLang="en-US" sz="1200" dirty="0" smtClean="0"/>
          </a:p>
        </p:txBody>
      </p:sp>
      <p:sp>
        <p:nvSpPr>
          <p:cNvPr id="13" name="Content Placeholder 2"/>
          <p:cNvSpPr>
            <a:spLocks noGrp="1"/>
          </p:cNvSpPr>
          <p:nvPr/>
        </p:nvSpPr>
        <p:spPr bwMode="auto">
          <a:xfrm>
            <a:off x="-1467544" y="7894909"/>
            <a:ext cx="8229600" cy="4525963"/>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defRPr>
            </a:lvl2pPr>
            <a:lvl3pPr marL="1143000" indent="-228600" algn="r" rtl="1" eaLnBrk="0" fontAlgn="base" hangingPunct="0">
              <a:spcBef>
                <a:spcPct val="20000"/>
              </a:spcBef>
              <a:spcAft>
                <a:spcPct val="0"/>
              </a:spcAft>
              <a:buChar char="•"/>
              <a:defRPr sz="2400">
                <a:solidFill>
                  <a:schemeClr val="tx1"/>
                </a:solidFill>
                <a:latin typeface="+mn-lt"/>
              </a:defRPr>
            </a:lvl3pPr>
            <a:lvl4pPr marL="1600200" indent="-228600" algn="r" rtl="1" eaLnBrk="0" fontAlgn="base" hangingPunct="0">
              <a:spcBef>
                <a:spcPct val="20000"/>
              </a:spcBef>
              <a:spcAft>
                <a:spcPct val="0"/>
              </a:spcAft>
              <a:buChar char="–"/>
              <a:defRPr sz="2000">
                <a:solidFill>
                  <a:schemeClr val="tx1"/>
                </a:solidFill>
                <a:latin typeface="+mn-lt"/>
              </a:defRPr>
            </a:lvl4pPr>
            <a:lvl5pPr marL="2057400" indent="-228600" algn="r" rtl="1" eaLnBrk="0" fontAlgn="base" hangingPunct="0">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a:lstStyle>
          <a:p>
            <a:pPr>
              <a:buFontTx/>
              <a:buNone/>
            </a:pPr>
            <a:r>
              <a:rPr lang="ar-EG" altLang="en-US" sz="1200" smtClean="0"/>
              <a:t> 3- تعمل نظم دعم القرار بدون مساعدة من المبرمجين المحترفين</a:t>
            </a:r>
          </a:p>
          <a:p>
            <a:pPr>
              <a:buFontTx/>
              <a:buNone/>
            </a:pPr>
            <a:r>
              <a:rPr lang="ar-EG" altLang="en-US" sz="1200" smtClean="0"/>
              <a:t> 4-تقدم نظم دعم القرار دعم القرارات والمشكلات التى لا يمكن تحديد حلولها مقدما </a:t>
            </a:r>
          </a:p>
          <a:p>
            <a:pPr>
              <a:buFontTx/>
              <a:buNone/>
            </a:pPr>
            <a:r>
              <a:rPr lang="ar-EG" altLang="en-US" sz="1200" smtClean="0"/>
              <a:t> 5- تستخدم نظم دعم القرار اساليب وادوات ونماذج تحليلية متقدمة </a:t>
            </a:r>
            <a:r>
              <a:rPr lang="ar-SA" altLang="en-US" sz="1200" smtClean="0"/>
              <a:t> </a:t>
            </a:r>
            <a:endParaRPr lang="ar-EG" altLang="en-US" sz="1200" smtClean="0"/>
          </a:p>
        </p:txBody>
      </p:sp>
      <p:sp>
        <p:nvSpPr>
          <p:cNvPr id="14" name="TextBox 13"/>
          <p:cNvSpPr txBox="1"/>
          <p:nvPr/>
        </p:nvSpPr>
        <p:spPr>
          <a:xfrm>
            <a:off x="260648" y="8172400"/>
            <a:ext cx="1579299" cy="461665"/>
          </a:xfrm>
          <a:prstGeom prst="rect">
            <a:avLst/>
          </a:prstGeom>
          <a:noFill/>
        </p:spPr>
        <p:txBody>
          <a:bodyPr wrap="square" rtlCol="0">
            <a:spAutoFit/>
          </a:bodyPr>
          <a:lstStyle/>
          <a:p>
            <a:pPr algn="ctr"/>
            <a:r>
              <a:rPr lang="ar-SA" sz="1200" b="1" dirty="0" smtClean="0"/>
              <a:t>انتهت المحاضرة </a:t>
            </a:r>
          </a:p>
          <a:p>
            <a:pPr algn="ctr"/>
            <a:r>
              <a:rPr lang="ar-SA" sz="1200" b="1" dirty="0" smtClean="0"/>
              <a:t>إعداد ساره توت </a:t>
            </a:r>
            <a:endParaRPr lang="en-US" sz="1200" b="1" dirty="0"/>
          </a:p>
        </p:txBody>
      </p:sp>
    </p:spTree>
    <p:extLst>
      <p:ext uri="{BB962C8B-B14F-4D97-AF65-F5344CB8AC3E}">
        <p14:creationId xmlns:p14="http://schemas.microsoft.com/office/powerpoint/2010/main" val="982357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44</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عنصر نائب للمحتوى 2"/>
          <p:cNvSpPr>
            <a:spLocks noGrp="1"/>
          </p:cNvSpPr>
          <p:nvPr/>
        </p:nvSpPr>
        <p:spPr>
          <a:xfrm>
            <a:off x="1268760" y="-351085"/>
            <a:ext cx="3704367" cy="962645"/>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gn="r" rtl="1"/>
            <a:endParaRPr lang="ar-SA" sz="1200" dirty="0" smtClean="0"/>
          </a:p>
          <a:p>
            <a:pPr algn="r" rtl="1"/>
            <a:r>
              <a:rPr lang="ar-SA" sz="1200" dirty="0" smtClean="0"/>
              <a:t>                   </a:t>
            </a:r>
          </a:p>
          <a:p>
            <a:pPr algn="ctr" rtl="1"/>
            <a:r>
              <a:rPr lang="ar-SA" sz="1200" dirty="0" smtClean="0"/>
              <a:t>المحاضرة الثالثة عشر /  المجتمع </a:t>
            </a:r>
            <a:r>
              <a:rPr lang="ar-SA" sz="1200" dirty="0"/>
              <a:t>الجماهيري والراي العام </a:t>
            </a:r>
          </a:p>
          <a:p>
            <a:pPr algn="ctr" rtl="1"/>
            <a:endParaRPr lang="ar-SA" sz="1200" dirty="0"/>
          </a:p>
        </p:txBody>
      </p:sp>
      <p:sp>
        <p:nvSpPr>
          <p:cNvPr id="5" name="Rectangle 4"/>
          <p:cNvSpPr/>
          <p:nvPr/>
        </p:nvSpPr>
        <p:spPr>
          <a:xfrm>
            <a:off x="5884944" y="480755"/>
            <a:ext cx="588623" cy="261610"/>
          </a:xfrm>
          <a:prstGeom prst="rect">
            <a:avLst/>
          </a:prstGeom>
        </p:spPr>
        <p:txBody>
          <a:bodyPr wrap="none">
            <a:spAutoFit/>
          </a:bodyPr>
          <a:lstStyle/>
          <a:p>
            <a:r>
              <a:rPr lang="ar-SA" sz="1100" b="1" dirty="0"/>
              <a:t>مقدمة :-</a:t>
            </a:r>
            <a:endParaRPr lang="en-US" sz="1100" dirty="0"/>
          </a:p>
        </p:txBody>
      </p:sp>
      <p:sp>
        <p:nvSpPr>
          <p:cNvPr id="6" name="عنصر نائب للمحتوى 2"/>
          <p:cNvSpPr>
            <a:spLocks noGrp="1"/>
          </p:cNvSpPr>
          <p:nvPr/>
        </p:nvSpPr>
        <p:spPr>
          <a:xfrm>
            <a:off x="0" y="640087"/>
            <a:ext cx="6679703" cy="907578"/>
          </a:xfrm>
          <a:prstGeom prst="rect">
            <a:avLst/>
          </a:prstGeom>
          <a:noFill/>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200" dirty="0" smtClean="0"/>
              <a:t>الراي العام ظاهرة اجتماعية يتشكل به السلوك الجماعي فيتحدد في اطاره الضوابط والتنظيمات الاجتماعية . </a:t>
            </a:r>
          </a:p>
          <a:p>
            <a:r>
              <a:rPr lang="ar-SA" sz="1200" dirty="0" smtClean="0"/>
              <a:t>ويعتبر الراي العام هو ثمرة تفاعل الافكار في احد المواقف التي تمر بها جماعه من الجماعات . </a:t>
            </a:r>
          </a:p>
          <a:p>
            <a:r>
              <a:rPr lang="ar-SA" sz="1200" dirty="0" smtClean="0"/>
              <a:t>ويمكننا ان نقول ان الراي العام هو نتيجة لاتفاق غالبية المجتمع حول موضوع معين او مشكلة معينه ، فالراي العام لا يمثل اجماعا تاما بل يعتمد في كثير من المظاهر على الاغلبية من افراد المجتمع .  </a:t>
            </a:r>
            <a:endParaRPr lang="en-US" sz="1200" dirty="0"/>
          </a:p>
        </p:txBody>
      </p:sp>
      <p:sp>
        <p:nvSpPr>
          <p:cNvPr id="7" name="Rectangle 6"/>
          <p:cNvSpPr/>
          <p:nvPr/>
        </p:nvSpPr>
        <p:spPr>
          <a:xfrm>
            <a:off x="5517232" y="1547665"/>
            <a:ext cx="1085554" cy="261610"/>
          </a:xfrm>
          <a:prstGeom prst="rect">
            <a:avLst/>
          </a:prstGeom>
        </p:spPr>
        <p:txBody>
          <a:bodyPr wrap="none">
            <a:spAutoFit/>
          </a:bodyPr>
          <a:lstStyle/>
          <a:p>
            <a:r>
              <a:rPr lang="ar-SA" sz="1100" b="1" dirty="0"/>
              <a:t>تعريف الجماهير :- </a:t>
            </a:r>
            <a:endParaRPr lang="en-US" sz="1100" dirty="0"/>
          </a:p>
        </p:txBody>
      </p:sp>
      <p:sp>
        <p:nvSpPr>
          <p:cNvPr id="8" name="عنصر نائب للمحتوى 2"/>
          <p:cNvSpPr>
            <a:spLocks noGrp="1"/>
          </p:cNvSpPr>
          <p:nvPr/>
        </p:nvSpPr>
        <p:spPr>
          <a:xfrm>
            <a:off x="0" y="1809275"/>
            <a:ext cx="6741368" cy="890517"/>
          </a:xfrm>
          <a:prstGeom prst="rect">
            <a:avLst/>
          </a:prstGeom>
          <a:noFill/>
        </p:spPr>
        <p:txBody>
          <a:bodyPr vert="horz" lIns="91440" tIns="45720" rIns="91440" bIns="45720" rtlCol="1">
            <a:normAutofit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200" dirty="0" smtClean="0"/>
              <a:t>ينظر خبراء العلاقات العامة الى تحديد الجماهير التي سيشملها بالبحث والدراسة والعمل على انه ضرورة لازمة للوقوف على اتجاهاتها ورغباتها وآمالها . </a:t>
            </a:r>
          </a:p>
          <a:p>
            <a:r>
              <a:rPr lang="ar-SA" sz="1200" dirty="0" smtClean="0"/>
              <a:t>وهو عدد كبير من الافراد يشتركون في مصلحة عامة او اهتمام واحد . </a:t>
            </a:r>
          </a:p>
          <a:p>
            <a:r>
              <a:rPr lang="ar-SA" sz="1200" dirty="0" smtClean="0"/>
              <a:t>او مجموعه من الناس يجمعهم اهتمام ومصالح واحدة وليس بالضرورة ان يعيشون في مساحة جغرافية واحدة . </a:t>
            </a:r>
            <a:endParaRPr lang="en-US" sz="1200" dirty="0"/>
          </a:p>
        </p:txBody>
      </p:sp>
      <p:sp>
        <p:nvSpPr>
          <p:cNvPr id="9" name="عنوان 1"/>
          <p:cNvSpPr>
            <a:spLocks noGrp="1"/>
          </p:cNvSpPr>
          <p:nvPr/>
        </p:nvSpPr>
        <p:spPr>
          <a:xfrm>
            <a:off x="5224290" y="2699792"/>
            <a:ext cx="1378496" cy="283468"/>
          </a:xfrm>
          <a:prstGeom prst="rect">
            <a:avLst/>
          </a:prstGeom>
          <a:noFill/>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200" b="1" dirty="0" smtClean="0"/>
              <a:t>انواع الجماهير </a:t>
            </a:r>
            <a:r>
              <a:rPr lang="ar-SA" sz="1200" dirty="0" smtClean="0"/>
              <a:t>: </a:t>
            </a:r>
            <a:endParaRPr lang="en-US" sz="1200" dirty="0"/>
          </a:p>
        </p:txBody>
      </p:sp>
      <p:sp>
        <p:nvSpPr>
          <p:cNvPr id="10" name="عنصر نائب للمحتوى 2"/>
          <p:cNvSpPr>
            <a:spLocks noGrp="1"/>
          </p:cNvSpPr>
          <p:nvPr/>
        </p:nvSpPr>
        <p:spPr>
          <a:xfrm>
            <a:off x="44624" y="2926357"/>
            <a:ext cx="6558161" cy="1357611"/>
          </a:xfrm>
          <a:prstGeom prst="rect">
            <a:avLst/>
          </a:prstGeom>
          <a:noFill/>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200" dirty="0" smtClean="0"/>
              <a:t>من المعروف ان جماهير أي منظمة يختلف باختلاف طبيعة العمل الذي </a:t>
            </a:r>
            <a:r>
              <a:rPr lang="ar-SA" sz="1200" dirty="0" err="1" smtClean="0"/>
              <a:t>تمارسة</a:t>
            </a:r>
            <a:r>
              <a:rPr lang="ar-SA" sz="1200" dirty="0" smtClean="0"/>
              <a:t> هذه المنظمة وتختلف جماهير المنظمة في طبيعتها وسماتها من حيث العدد . </a:t>
            </a:r>
          </a:p>
          <a:p>
            <a:r>
              <a:rPr lang="ar-SA" sz="1200" dirty="0" smtClean="0"/>
              <a:t>ومهما كانت وجهه النظر في تقسيم هذه الفئات او الجماهير فانه لا خلاف في ان جمهور المؤسسات والمنظمات التي تقدم خدماتها لجمهور ينقسم الى </a:t>
            </a:r>
          </a:p>
          <a:p>
            <a:r>
              <a:rPr lang="ar-SA" sz="1200" dirty="0" smtClean="0"/>
              <a:t>جماهير داخلية </a:t>
            </a:r>
          </a:p>
          <a:p>
            <a:r>
              <a:rPr lang="ar-SA" sz="1200" dirty="0" smtClean="0"/>
              <a:t>جماهير خارجية  </a:t>
            </a:r>
            <a:endParaRPr lang="en-US" sz="1200" dirty="0"/>
          </a:p>
        </p:txBody>
      </p:sp>
      <p:pic>
        <p:nvPicPr>
          <p:cNvPr id="12" name="صورة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3806" y="5940152"/>
            <a:ext cx="4123426" cy="2880320"/>
          </a:xfrm>
          <a:prstGeom prst="rect">
            <a:avLst/>
          </a:prstGeom>
        </p:spPr>
      </p:pic>
      <p:sp>
        <p:nvSpPr>
          <p:cNvPr id="13" name="Rectangle 12"/>
          <p:cNvSpPr/>
          <p:nvPr/>
        </p:nvSpPr>
        <p:spPr>
          <a:xfrm>
            <a:off x="0" y="4355976"/>
            <a:ext cx="6602785" cy="1754326"/>
          </a:xfrm>
          <a:prstGeom prst="rect">
            <a:avLst/>
          </a:prstGeom>
        </p:spPr>
        <p:txBody>
          <a:bodyPr wrap="square">
            <a:spAutoFit/>
          </a:bodyPr>
          <a:lstStyle/>
          <a:p>
            <a:pPr algn="r">
              <a:lnSpc>
                <a:spcPct val="150000"/>
              </a:lnSpc>
            </a:pPr>
            <a:r>
              <a:rPr lang="ar-SA" sz="1200" b="1" dirty="0" smtClean="0"/>
              <a:t>أهمية العلاقة مع الجماهير :</a:t>
            </a:r>
          </a:p>
          <a:p>
            <a:pPr algn="r">
              <a:lnSpc>
                <a:spcPct val="150000"/>
              </a:lnSpc>
            </a:pPr>
            <a:r>
              <a:rPr lang="ar-SA" sz="1200" b="1" dirty="0" smtClean="0"/>
              <a:t>كلمة </a:t>
            </a:r>
            <a:r>
              <a:rPr lang="ar-SA" sz="1200" b="1" dirty="0"/>
              <a:t>الجمهور في مجال العلاقات العامة تعني :</a:t>
            </a:r>
          </a:p>
          <a:p>
            <a:pPr algn="r">
              <a:lnSpc>
                <a:spcPct val="150000"/>
              </a:lnSpc>
            </a:pPr>
            <a:r>
              <a:rPr lang="ar-SA" sz="1200" dirty="0"/>
              <a:t>مجموعة من الافراد تجمعهم مصلحة مشتركة أو يؤلف بينهم اهتمام مشترك .</a:t>
            </a:r>
          </a:p>
          <a:p>
            <a:pPr algn="r">
              <a:lnSpc>
                <a:spcPct val="150000"/>
              </a:lnSpc>
            </a:pPr>
            <a:r>
              <a:rPr lang="ar-SA" sz="1200" dirty="0"/>
              <a:t>من هنالك عدة جماهير من وجهة نظر المنشأة </a:t>
            </a:r>
            <a:r>
              <a:rPr lang="ar-SA" sz="1200" u="sng" dirty="0"/>
              <a:t>وَ ليس جمهوراً واحداً .</a:t>
            </a:r>
          </a:p>
          <a:p>
            <a:pPr algn="r">
              <a:lnSpc>
                <a:spcPct val="150000"/>
              </a:lnSpc>
            </a:pPr>
            <a:r>
              <a:rPr lang="ar-SA" sz="1200" dirty="0"/>
              <a:t>وَ يبين الشكل التالي في الشريحة التالية جماهير المنشأة التي يمكن أن تتعامل معها وَ هي مذكورة على سبيل المثال وَ ليس الحصر </a:t>
            </a:r>
            <a:r>
              <a:rPr lang="ar-SA" sz="1200" b="1" dirty="0"/>
              <a:t>. </a:t>
            </a:r>
          </a:p>
          <a:p>
            <a:pPr algn="r">
              <a:lnSpc>
                <a:spcPct val="150000"/>
              </a:lnSpc>
            </a:pPr>
            <a:endParaRPr lang="ar-SA" sz="1200" b="1" dirty="0"/>
          </a:p>
        </p:txBody>
      </p:sp>
    </p:spTree>
    <p:extLst>
      <p:ext uri="{BB962C8B-B14F-4D97-AF65-F5344CB8AC3E}">
        <p14:creationId xmlns:p14="http://schemas.microsoft.com/office/powerpoint/2010/main" val="14695802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45</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0551" y="5724128"/>
            <a:ext cx="6648809" cy="2677656"/>
          </a:xfrm>
          <a:prstGeom prst="rect">
            <a:avLst/>
          </a:prstGeom>
        </p:spPr>
        <p:txBody>
          <a:bodyPr wrap="square">
            <a:spAutoFit/>
          </a:bodyPr>
          <a:lstStyle/>
          <a:p>
            <a:pPr algn="r"/>
            <a:r>
              <a:rPr lang="ar-SA" sz="1200" b="1" dirty="0"/>
              <a:t>أهم العوامل التي ساهمت في تغيير النظرة إلى العامل :</a:t>
            </a:r>
          </a:p>
          <a:p>
            <a:pPr algn="r"/>
            <a:endParaRPr lang="ar-SA" sz="1200" dirty="0"/>
          </a:p>
          <a:p>
            <a:pPr algn="r"/>
            <a:r>
              <a:rPr lang="ar-SA" sz="1200" dirty="0"/>
              <a:t>1- ظهور القوانين المنظمة لأمور العمل وَ التي نظمت العلاقة بين صاحب العمل وَ العمال وَ حددت واجبات العامل وَ حقوقه مثل الاجازات وَ تحديد ساعات العمل وَ تحديد الحد الأدنى للأجور .</a:t>
            </a:r>
          </a:p>
          <a:p>
            <a:pPr algn="r"/>
            <a:endParaRPr lang="ar-SA" sz="1200" dirty="0"/>
          </a:p>
          <a:p>
            <a:pPr algn="r"/>
            <a:r>
              <a:rPr lang="ar-SA" sz="1200" dirty="0"/>
              <a:t>2- بروز النقابات العمالية وَ التي أصحبت قوة لا يستهان بها للدفاع عن حقوق العمال وَ ممارسة الضغوط على اصحاب العمل لتحصيل هذه الحقوق .</a:t>
            </a:r>
          </a:p>
          <a:p>
            <a:pPr algn="r"/>
            <a:endParaRPr lang="ar-SA" sz="1200" dirty="0"/>
          </a:p>
          <a:p>
            <a:pPr algn="r"/>
            <a:r>
              <a:rPr lang="ar-SA" sz="1200" dirty="0"/>
              <a:t>3- ازدياد وعي العامل بحقوقه وَ واجباته ، فلا شك أن وعي العامل في التسعينات من هذا القرن يختلف عن وعيه في الخمسينات ، وقد أصبح العامل الآن يطالب بحقوقه بشكل أكثر إصرارا لأنه أصبح أكثر وعياً بها .</a:t>
            </a:r>
          </a:p>
          <a:p>
            <a:pPr algn="r"/>
            <a:endParaRPr lang="ar-SA" sz="1200" dirty="0"/>
          </a:p>
          <a:p>
            <a:pPr algn="r"/>
            <a:r>
              <a:rPr lang="ar-SA" sz="1200" dirty="0"/>
              <a:t>4- ظهور النظريات وَ الأبحاث وَ الدراسات التي ساهمت إلى حد كبير في تعزيز النظرة إلى العامل بالإضافة إلى ظهور العلوم الادارية كالعلاقات العامة وَ إدارة الموارد البشرية كعلوم منفصله عن العلوم الأخرى .</a:t>
            </a:r>
          </a:p>
          <a:p>
            <a:pPr algn="r"/>
            <a:endParaRPr lang="ar-SA" sz="1200" b="1" dirty="0"/>
          </a:p>
        </p:txBody>
      </p:sp>
      <p:sp>
        <p:nvSpPr>
          <p:cNvPr id="8" name="Rectangle 7"/>
          <p:cNvSpPr/>
          <p:nvPr/>
        </p:nvSpPr>
        <p:spPr>
          <a:xfrm>
            <a:off x="116633" y="2823973"/>
            <a:ext cx="6534724" cy="2828147"/>
          </a:xfrm>
          <a:prstGeom prst="rect">
            <a:avLst/>
          </a:prstGeom>
        </p:spPr>
        <p:txBody>
          <a:bodyPr wrap="square">
            <a:spAutoFit/>
          </a:bodyPr>
          <a:lstStyle/>
          <a:p>
            <a:pPr lvl="0" algn="r">
              <a:lnSpc>
                <a:spcPct val="150000"/>
              </a:lnSpc>
            </a:pPr>
            <a:r>
              <a:rPr lang="ar-SA" sz="1200" b="1" dirty="0" smtClean="0"/>
              <a:t>العلاقات مع الجماهير الداخلية :</a:t>
            </a:r>
          </a:p>
          <a:p>
            <a:pPr lvl="0" algn="r">
              <a:lnSpc>
                <a:spcPct val="150000"/>
              </a:lnSpc>
            </a:pPr>
            <a:r>
              <a:rPr lang="ar-SA" sz="1200" b="1" dirty="0" smtClean="0"/>
              <a:t>أولا </a:t>
            </a:r>
            <a:r>
              <a:rPr lang="ar-SA" sz="1200" b="1" dirty="0"/>
              <a:t>– العلاقات مع الموظفين </a:t>
            </a:r>
            <a:r>
              <a:rPr lang="ar-SA" sz="1200" dirty="0" smtClean="0"/>
              <a:t>:</a:t>
            </a:r>
            <a:endParaRPr lang="ar-SA" sz="1200" dirty="0"/>
          </a:p>
          <a:p>
            <a:pPr lvl="0" algn="r">
              <a:lnSpc>
                <a:spcPct val="150000"/>
              </a:lnSpc>
            </a:pPr>
            <a:r>
              <a:rPr lang="ar-SA" sz="1200" dirty="0"/>
              <a:t>الإنسان هو الوحدة الاساسية التي تتكون منها المنشأة وهو ليس مجرد آلة تعمل وَ تنتج ثم تتوقف عن الانتاج وفق اهواء وَ امزجة اصحاب العمل . </a:t>
            </a:r>
          </a:p>
          <a:p>
            <a:pPr lvl="0" algn="r">
              <a:lnSpc>
                <a:spcPct val="150000"/>
              </a:lnSpc>
            </a:pPr>
            <a:r>
              <a:rPr lang="ar-SA" sz="1200" dirty="0"/>
              <a:t>لقد كان العامل قبل الثروة الصناعية يعيش في ظروف عمل سيئة حيث كان يعمل ساعات طويلة تصل في بعض الاحيان إلى أكثر 14 ساعه في اليوم تحت الاوامر المزاجية لصاحب العمل ، وَ كانت النساء تعمل ساعات طويلة حتى أثناء العمل .</a:t>
            </a:r>
          </a:p>
          <a:p>
            <a:pPr lvl="0" algn="r">
              <a:lnSpc>
                <a:spcPct val="150000"/>
              </a:lnSpc>
            </a:pPr>
            <a:r>
              <a:rPr lang="ar-SA" sz="1200" dirty="0"/>
              <a:t>وَ كان الاطفال يعملون في المصانع مقابل اجور زهيدة وَ هكذا لم يكن في تلك الفترة أي حقوق للعامل .</a:t>
            </a:r>
          </a:p>
          <a:p>
            <a:pPr lvl="0" algn="r">
              <a:lnSpc>
                <a:spcPct val="150000"/>
              </a:lnSpc>
            </a:pPr>
            <a:r>
              <a:rPr lang="ar-SA" sz="1200" dirty="0"/>
              <a:t>أما في بداية هذا القرن فقد تغيرت النظرة إلى العامل الانساني وَ أصبح هنالك اهتمام كبير لإرضائه وَ إيجاد علاقة جيده معه وَ كانت بداية هذا التحول في النظرة إلى العامل ظهور حركة العلاقات الانسانية في العشرينات من هذا القرن وَ التي كانت اللبنة الأولى لظهور نظرية العلاقات الانسانية .</a:t>
            </a:r>
          </a:p>
        </p:txBody>
      </p:sp>
      <p:sp>
        <p:nvSpPr>
          <p:cNvPr id="9" name="Rectangle 8"/>
          <p:cNvSpPr/>
          <p:nvPr/>
        </p:nvSpPr>
        <p:spPr>
          <a:xfrm>
            <a:off x="116632" y="35496"/>
            <a:ext cx="6534724" cy="3139321"/>
          </a:xfrm>
          <a:prstGeom prst="rect">
            <a:avLst/>
          </a:prstGeom>
        </p:spPr>
        <p:txBody>
          <a:bodyPr wrap="square">
            <a:spAutoFit/>
          </a:bodyPr>
          <a:lstStyle/>
          <a:p>
            <a:pPr algn="r">
              <a:lnSpc>
                <a:spcPct val="150000"/>
              </a:lnSpc>
            </a:pPr>
            <a:r>
              <a:rPr lang="ar-SA" sz="1200" dirty="0"/>
              <a:t>أن موقف هذه الجماهير تجاه المنشأة وَ إدارتها وَ أهدافها وَ سياساتها يعتبر ذا أهمية حيوية للمنشأة ،</a:t>
            </a:r>
          </a:p>
          <a:p>
            <a:pPr algn="r">
              <a:lnSpc>
                <a:spcPct val="150000"/>
              </a:lnSpc>
            </a:pPr>
            <a:r>
              <a:rPr lang="ar-SA" sz="1200" dirty="0"/>
              <a:t>وَ لذلك فإن دائرة العلاقات العامة تركز على اتجاهات هذه الجماهير وَ تحاول إجراء البحوث العلمية لاستطلاعها وَ دراستها وَ تحليلها وَ من ثم العمل على تعزيز النواحي الإيجابية فيها .</a:t>
            </a:r>
            <a:endParaRPr lang="en-US" sz="1200" dirty="0"/>
          </a:p>
          <a:p>
            <a:pPr algn="r">
              <a:lnSpc>
                <a:spcPct val="150000"/>
              </a:lnSpc>
            </a:pPr>
            <a:r>
              <a:rPr lang="ar-SA" sz="1200" dirty="0"/>
              <a:t>علاقة المنشأة بجماهيرها يجب أن تكون متوازنة أي بمعنى أنه لا ينبغي أن تكون علاقة المنشأة بجمهور معين على حساب علاقتها بجمهور آخر .</a:t>
            </a:r>
          </a:p>
          <a:p>
            <a:pPr algn="r">
              <a:lnSpc>
                <a:spcPct val="150000"/>
              </a:lnSpc>
            </a:pPr>
            <a:r>
              <a:rPr lang="ar-SA" sz="1200" dirty="0"/>
              <a:t>بذلك فإن إقرار زيادة عالية في رواتب الموظفين أو الموافقة على تطبيق نظام حوافز مجدي على الموظفين مثلاً سوف يؤدي إلى زيادة التكلفة الإجمالية للمنشأة مما يؤثر على أسعار البيع للعملاء أو على ما يتوقعه المساهمون من توزيعات نقدية في نهاية السنة المالية </a:t>
            </a:r>
            <a:r>
              <a:rPr lang="ar-SA" sz="1200" dirty="0" smtClean="0"/>
              <a:t>.</a:t>
            </a:r>
            <a:endParaRPr lang="en-US" sz="1200" dirty="0"/>
          </a:p>
          <a:p>
            <a:pPr algn="r">
              <a:lnSpc>
                <a:spcPct val="150000"/>
              </a:lnSpc>
            </a:pPr>
            <a:r>
              <a:rPr lang="ar-SA" sz="1200" dirty="0"/>
              <a:t>وتقسم الجماهير من حيث علاقتها بالمنشأة إلى قسمين :</a:t>
            </a:r>
            <a:endParaRPr lang="en-US" sz="1200" dirty="0"/>
          </a:p>
          <a:p>
            <a:pPr lvl="0" algn="r">
              <a:lnSpc>
                <a:spcPct val="150000"/>
              </a:lnSpc>
            </a:pPr>
            <a:r>
              <a:rPr lang="ar-SA" sz="1200" dirty="0"/>
              <a:t>جماهير داخلية : تشمل جماهير الموظفين وَ نقابات العمال وَ المساهمين .</a:t>
            </a:r>
            <a:endParaRPr lang="en-US" sz="1200" dirty="0"/>
          </a:p>
          <a:p>
            <a:pPr lvl="0" algn="r">
              <a:lnSpc>
                <a:spcPct val="150000"/>
              </a:lnSpc>
            </a:pPr>
            <a:r>
              <a:rPr lang="en-US" sz="1200" dirty="0"/>
              <a:t> </a:t>
            </a:r>
            <a:r>
              <a:rPr lang="ar-SA" sz="1200" dirty="0"/>
              <a:t>جماهير خارجية : تشمل جماهير العملاء وَ الموردون وَ وسائل الأعلام وَ الجهات الحكومية وَ المجتمع المحلي .</a:t>
            </a:r>
          </a:p>
          <a:p>
            <a:pPr lvl="0" algn="r">
              <a:lnSpc>
                <a:spcPct val="150000"/>
              </a:lnSpc>
            </a:pPr>
            <a:endParaRPr lang="en-US" sz="1200" dirty="0"/>
          </a:p>
        </p:txBody>
      </p:sp>
    </p:spTree>
    <p:extLst>
      <p:ext uri="{BB962C8B-B14F-4D97-AF65-F5344CB8AC3E}">
        <p14:creationId xmlns:p14="http://schemas.microsoft.com/office/powerpoint/2010/main" val="41209272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46</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7384" y="35496"/>
            <a:ext cx="6696744" cy="2862322"/>
          </a:xfrm>
          <a:prstGeom prst="rect">
            <a:avLst/>
          </a:prstGeom>
        </p:spPr>
        <p:txBody>
          <a:bodyPr wrap="square">
            <a:spAutoFit/>
          </a:bodyPr>
          <a:lstStyle/>
          <a:p>
            <a:pPr marL="285750" lvl="0" indent="-285750" algn="r">
              <a:lnSpc>
                <a:spcPct val="150000"/>
              </a:lnSpc>
              <a:buFontTx/>
              <a:buChar char="-"/>
            </a:pPr>
            <a:r>
              <a:rPr lang="ar-SA" sz="1200" b="1" dirty="0"/>
              <a:t>الثقة المتبادلة بين الادارة والموظفين :</a:t>
            </a:r>
          </a:p>
          <a:p>
            <a:pPr algn="r">
              <a:lnSpc>
                <a:spcPct val="150000"/>
              </a:lnSpc>
            </a:pPr>
            <a:r>
              <a:rPr lang="ar-SA" sz="1200" b="1" dirty="0" smtClean="0"/>
              <a:t>ان </a:t>
            </a:r>
            <a:r>
              <a:rPr lang="ar-SA" sz="1200" b="1" dirty="0"/>
              <a:t>ثقة العمال في سياسات الادارة وَ ممارستها وَ نزاهتها هي من اهم الامور التي تساعد على تهيئة الاجواء لتحسين صورة المنشاة امام الموظفين وَ الثقة في هذا الخصوص ذات اتجاهين </a:t>
            </a:r>
            <a:r>
              <a:rPr lang="ar-SA" sz="1200" dirty="0"/>
              <a:t>:</a:t>
            </a:r>
            <a:endParaRPr lang="en-US" sz="1200" dirty="0"/>
          </a:p>
          <a:p>
            <a:pPr algn="r">
              <a:lnSpc>
                <a:spcPct val="150000"/>
              </a:lnSpc>
            </a:pPr>
            <a:r>
              <a:rPr lang="ar-SA" sz="1200" u="sng" dirty="0"/>
              <a:t>الاتجاه الاول : يتمثل في ثقة الموظفين في عدالة الادارة وَ ممارستها .</a:t>
            </a:r>
            <a:endParaRPr lang="en-US" sz="1200" u="sng" dirty="0"/>
          </a:p>
          <a:p>
            <a:pPr algn="r">
              <a:lnSpc>
                <a:spcPct val="150000"/>
              </a:lnSpc>
            </a:pPr>
            <a:r>
              <a:rPr lang="ar-SA" sz="1200" u="sng" dirty="0"/>
              <a:t>الاتجاه الثاني : ثقة الادارة في قدرة موظفيها على اداء الاعمال بالشكل المطلوب وَ اخلاص هؤلاء الموظفين لها </a:t>
            </a:r>
            <a:r>
              <a:rPr lang="ar-SA" sz="1200" dirty="0">
                <a:solidFill>
                  <a:srgbClr val="0070C0"/>
                </a:solidFill>
              </a:rPr>
              <a:t>.</a:t>
            </a:r>
          </a:p>
          <a:p>
            <a:pPr algn="r">
              <a:lnSpc>
                <a:spcPct val="150000"/>
              </a:lnSpc>
            </a:pPr>
            <a:r>
              <a:rPr lang="ar-SA" sz="1200" dirty="0" smtClean="0"/>
              <a:t>وَ </a:t>
            </a:r>
            <a:r>
              <a:rPr lang="ar-SA" sz="1200" dirty="0"/>
              <a:t>نوكد ان سياسات الادارة وَ قراراتها لا تعنيان ولا تساهمان في زيادة ثقة الموظفين بالإدارة ان لم يصاحبها ممارسة فعلية وَ تطبيقات جدية على ارض الواقع فمجرد الكتابة وَ الكلام لا يؤدي الى زيادة </a:t>
            </a:r>
            <a:r>
              <a:rPr lang="ar-SA" sz="1200" dirty="0" smtClean="0"/>
              <a:t>الثقة, وانما الممارسات وَ الافعال هي التي تودي الى ذلك .</a:t>
            </a:r>
            <a:endParaRPr lang="en-US" sz="1200" dirty="0" smtClean="0"/>
          </a:p>
          <a:p>
            <a:pPr algn="r">
              <a:lnSpc>
                <a:spcPct val="150000"/>
              </a:lnSpc>
            </a:pPr>
            <a:r>
              <a:rPr lang="ar-SA" sz="1200" dirty="0" smtClean="0"/>
              <a:t>وَ </a:t>
            </a:r>
            <a:r>
              <a:rPr lang="ar-SA" sz="1200" dirty="0"/>
              <a:t>ايضا تؤدي الى رفع معنويات الموظف بالتالي زيادة مستوى الاداء في عملة مما يجعله يعتبر سفير عن الشركة أمام كافة الجمهور أما الموظف الغير راضي عن عملة فسوف يؤثر بالتأكيد على صورة المنشاة أمام الجمهور .</a:t>
            </a:r>
            <a:endParaRPr lang="en-US" sz="1200" dirty="0"/>
          </a:p>
          <a:p>
            <a:pPr lvl="0" algn="r">
              <a:lnSpc>
                <a:spcPct val="150000"/>
              </a:lnSpc>
            </a:pPr>
            <a:endParaRPr lang="en-US" sz="1200" dirty="0"/>
          </a:p>
        </p:txBody>
      </p:sp>
      <p:sp>
        <p:nvSpPr>
          <p:cNvPr id="6" name="Rectangle 5"/>
          <p:cNvSpPr/>
          <p:nvPr/>
        </p:nvSpPr>
        <p:spPr>
          <a:xfrm>
            <a:off x="-99392" y="2623716"/>
            <a:ext cx="6768752" cy="2828147"/>
          </a:xfrm>
          <a:prstGeom prst="rect">
            <a:avLst/>
          </a:prstGeom>
        </p:spPr>
        <p:txBody>
          <a:bodyPr wrap="square">
            <a:spAutoFit/>
          </a:bodyPr>
          <a:lstStyle/>
          <a:p>
            <a:pPr algn="r">
              <a:lnSpc>
                <a:spcPct val="150000"/>
              </a:lnSpc>
            </a:pPr>
            <a:r>
              <a:rPr lang="ar-SA" sz="1200" dirty="0"/>
              <a:t>- </a:t>
            </a:r>
            <a:r>
              <a:rPr lang="ar-SA" sz="1200" b="1" dirty="0"/>
              <a:t>اتصال العلاقات العامة بالموظفين </a:t>
            </a:r>
            <a:r>
              <a:rPr lang="ar-SA" sz="1200" b="1" dirty="0" smtClean="0"/>
              <a:t>:</a:t>
            </a:r>
            <a:endParaRPr lang="ar-SA" sz="1200" b="1" dirty="0">
              <a:solidFill>
                <a:schemeClr val="bg1">
                  <a:lumMod val="50000"/>
                </a:schemeClr>
              </a:solidFill>
            </a:endParaRPr>
          </a:p>
          <a:p>
            <a:pPr algn="r">
              <a:lnSpc>
                <a:spcPct val="150000"/>
              </a:lnSpc>
            </a:pPr>
            <a:r>
              <a:rPr lang="ar-SA" sz="1200" b="1" dirty="0"/>
              <a:t>تجري اتصالات العلاقات العامة بالموظفين لتحقيق عدة أهداف أهمها </a:t>
            </a:r>
            <a:r>
              <a:rPr lang="ar-SA" sz="1200" b="1" dirty="0" smtClean="0"/>
              <a:t>:- </a:t>
            </a:r>
            <a:endParaRPr lang="ar-SA" sz="1200" b="1" dirty="0"/>
          </a:p>
          <a:p>
            <a:pPr algn="r">
              <a:lnSpc>
                <a:spcPct val="150000"/>
              </a:lnSpc>
            </a:pPr>
            <a:r>
              <a:rPr lang="ar-SA" sz="1200" dirty="0"/>
              <a:t>1- شرح سياسات وَ اجراءاتها وَ تفسير القوانين وَ اللوائح الجديدة المتعلقة بسير العمل .</a:t>
            </a:r>
          </a:p>
          <a:p>
            <a:pPr algn="r">
              <a:lnSpc>
                <a:spcPct val="150000"/>
              </a:lnSpc>
            </a:pPr>
            <a:r>
              <a:rPr lang="ar-SA" sz="1200" dirty="0"/>
              <a:t>2- اقناع العمال بأن مصلحة الادارة وَ مصلحتهم واحدة وَ غير متعارضة بتالي فتعاونهم مع الادارة سوف يؤدي الى زيادة ارباح الشركة من ثم زيادة الحوافز وَ المكافئات اليهم .</a:t>
            </a:r>
          </a:p>
          <a:p>
            <a:pPr algn="r">
              <a:lnSpc>
                <a:spcPct val="150000"/>
              </a:lnSpc>
            </a:pPr>
            <a:r>
              <a:rPr lang="ar-SA" sz="1200" dirty="0"/>
              <a:t>3- رفع الروح المعنوية للموظفين مما يؤدي الى تقليل معدلات التغيب عن العمل وَ الى زيادة انتاجية الموظف وَ انتماؤه للشركة .</a:t>
            </a:r>
          </a:p>
          <a:p>
            <a:pPr algn="r">
              <a:lnSpc>
                <a:spcPct val="150000"/>
              </a:lnSpc>
            </a:pPr>
            <a:r>
              <a:rPr lang="ar-SA" sz="1200" dirty="0"/>
              <a:t>4- محاولة اجتذاب الموظفين المؤهلين وَ المدربين جيدا للعمل في الشركة .</a:t>
            </a:r>
          </a:p>
          <a:p>
            <a:pPr algn="r">
              <a:lnSpc>
                <a:spcPct val="150000"/>
              </a:lnSpc>
            </a:pPr>
            <a:r>
              <a:rPr lang="ar-SA" sz="1200" dirty="0"/>
              <a:t>5- خلق روح الاعتزاز لدى الموظف بشركته .</a:t>
            </a:r>
          </a:p>
          <a:p>
            <a:pPr algn="r">
              <a:lnSpc>
                <a:spcPct val="150000"/>
              </a:lnSpc>
            </a:pPr>
            <a:r>
              <a:rPr lang="ar-SA" sz="1200" dirty="0"/>
              <a:t>6- الاعتراف بإنجازات الموظفين وَ مساهماتهم في مجال العمل مما يساعد على اشباع حاجات الموظف.</a:t>
            </a:r>
          </a:p>
          <a:p>
            <a:pPr algn="r">
              <a:lnSpc>
                <a:spcPct val="150000"/>
              </a:lnSpc>
            </a:pPr>
            <a:r>
              <a:rPr lang="ar-SA" sz="1200" dirty="0"/>
              <a:t>7- تشجيع الموظف على التعبير عن آرائه وَ اتجاهاته وَ ذلك بتطبيق نظام الاتصالات ذا الاتجاهيين .</a:t>
            </a:r>
          </a:p>
        </p:txBody>
      </p:sp>
      <p:sp>
        <p:nvSpPr>
          <p:cNvPr id="7" name="Rectangle 6"/>
          <p:cNvSpPr/>
          <p:nvPr/>
        </p:nvSpPr>
        <p:spPr>
          <a:xfrm>
            <a:off x="-171400" y="5463877"/>
            <a:ext cx="6912768" cy="3386504"/>
          </a:xfrm>
          <a:prstGeom prst="rect">
            <a:avLst/>
          </a:prstGeom>
        </p:spPr>
        <p:txBody>
          <a:bodyPr wrap="square">
            <a:spAutoFit/>
          </a:bodyPr>
          <a:lstStyle/>
          <a:p>
            <a:pPr marL="285750" indent="-285750" algn="r">
              <a:lnSpc>
                <a:spcPct val="150000"/>
              </a:lnSpc>
              <a:buFontTx/>
              <a:buChar char="-"/>
            </a:pPr>
            <a:r>
              <a:rPr lang="ar-SA" sz="1200" b="1" dirty="0"/>
              <a:t>ثانيا : العلاقات مع النقابات العمالية :</a:t>
            </a:r>
          </a:p>
          <a:p>
            <a:pPr marL="285750" indent="-285750" algn="r">
              <a:lnSpc>
                <a:spcPct val="150000"/>
              </a:lnSpc>
              <a:buFontTx/>
              <a:buChar char="-"/>
            </a:pPr>
            <a:r>
              <a:rPr lang="ar-SA" sz="1200" b="1" u="sng" dirty="0"/>
              <a:t>اتصال العلاقات العامة بالنقابات </a:t>
            </a:r>
            <a:r>
              <a:rPr lang="ar-SA" sz="1200" b="1" dirty="0" smtClean="0"/>
              <a:t>:</a:t>
            </a:r>
            <a:endParaRPr lang="ar-SA" sz="1200" b="1" dirty="0"/>
          </a:p>
          <a:p>
            <a:pPr algn="r">
              <a:lnSpc>
                <a:spcPct val="150000"/>
              </a:lnSpc>
            </a:pPr>
            <a:r>
              <a:rPr lang="ar-SA" sz="1200" dirty="0"/>
              <a:t>لقد انشأت النقابات وَ ازدادت اعداد منسبيها ثم استطاعت ان تأخذ الاعتراف الرسمي بها من قبل الحكومات وَ كذلك من قبل رجال الاعمال .</a:t>
            </a:r>
          </a:p>
          <a:p>
            <a:pPr algn="r">
              <a:lnSpc>
                <a:spcPct val="150000"/>
              </a:lnSpc>
            </a:pPr>
            <a:r>
              <a:rPr lang="ar-SA" sz="1200" dirty="0"/>
              <a:t>وَ النقابات ترمي إلى رعاية مصالح اعضائها وَ الدفاع عن حقوقهم من حيث مستوى الاجور وَ ساعات العمل وَ ظروف العمل الأخرى </a:t>
            </a:r>
            <a:r>
              <a:rPr lang="ar-SA" sz="1200" dirty="0" smtClean="0"/>
              <a:t>.</a:t>
            </a:r>
            <a:endParaRPr lang="ar-SA" sz="1200" dirty="0"/>
          </a:p>
          <a:p>
            <a:pPr algn="r">
              <a:lnSpc>
                <a:spcPct val="150000"/>
              </a:lnSpc>
            </a:pPr>
            <a:r>
              <a:rPr lang="ar-SA" sz="1200" b="1" u="sng" dirty="0"/>
              <a:t>وَ تجري اتصالات العلاقات العامة بالنقابات العمالية لتحقيق عدة أهداف </a:t>
            </a:r>
            <a:r>
              <a:rPr lang="ar-SA" sz="1200" b="1" u="sng" dirty="0" smtClean="0"/>
              <a:t>:</a:t>
            </a:r>
            <a:r>
              <a:rPr lang="ar-SA" sz="1200" dirty="0" smtClean="0"/>
              <a:t> </a:t>
            </a:r>
            <a:endParaRPr lang="ar-SA" sz="1200" dirty="0"/>
          </a:p>
          <a:p>
            <a:pPr algn="r">
              <a:lnSpc>
                <a:spcPct val="150000"/>
              </a:lnSpc>
            </a:pPr>
            <a:r>
              <a:rPr lang="ar-SA" sz="1200" dirty="0"/>
              <a:t>1- معرفه سياسه النقابة تجاه الشركة وَ نواياها لحل النزعات القائمة .</a:t>
            </a:r>
            <a:endParaRPr lang="en-US" sz="1200" dirty="0"/>
          </a:p>
          <a:p>
            <a:pPr algn="r">
              <a:lnSpc>
                <a:spcPct val="150000"/>
              </a:lnSpc>
            </a:pPr>
            <a:r>
              <a:rPr lang="ar-SA" sz="1200" dirty="0"/>
              <a:t>2- المحافظة على علاقات جيده مع اعضاء النقابة .</a:t>
            </a:r>
            <a:endParaRPr lang="en-US" sz="1200" dirty="0"/>
          </a:p>
          <a:p>
            <a:pPr algn="r">
              <a:lnSpc>
                <a:spcPct val="150000"/>
              </a:lnSpc>
            </a:pPr>
            <a:r>
              <a:rPr lang="ar-SA" sz="1200" dirty="0"/>
              <a:t>3- شرح سياسات الشركة وَ تفسير القوانين الجديدة .</a:t>
            </a:r>
            <a:endParaRPr lang="en-US" sz="1200" dirty="0"/>
          </a:p>
          <a:p>
            <a:pPr algn="r">
              <a:lnSpc>
                <a:spcPct val="150000"/>
              </a:lnSpc>
            </a:pPr>
            <a:r>
              <a:rPr lang="ar-SA" sz="1200" dirty="0"/>
              <a:t>4- اقناع النقابة بان مصلحة الشركة وَ مصلحة الاعضاء النقابة مشتركه وَ متعارضه .</a:t>
            </a:r>
            <a:endParaRPr lang="en-US" sz="1200" dirty="0"/>
          </a:p>
          <a:p>
            <a:pPr algn="r">
              <a:lnSpc>
                <a:spcPct val="150000"/>
              </a:lnSpc>
            </a:pPr>
            <a:r>
              <a:rPr lang="ar-SA" sz="1200" dirty="0"/>
              <a:t>5- العمل على اتصال المستمر بالنقابة وَ ليس فقط الاتصال فقط وقت النزاعات .</a:t>
            </a:r>
            <a:endParaRPr lang="en-US" sz="1200" dirty="0"/>
          </a:p>
          <a:p>
            <a:pPr algn="r">
              <a:lnSpc>
                <a:spcPct val="150000"/>
              </a:lnSpc>
            </a:pPr>
            <a:r>
              <a:rPr lang="ar-SA" sz="1200" dirty="0"/>
              <a:t>6- كسب ثقه النقابة عن طريق تطبيق عادل للقوانين الموضوعة .</a:t>
            </a:r>
            <a:endParaRPr lang="en-US" sz="1200" dirty="0"/>
          </a:p>
          <a:p>
            <a:pPr algn="r">
              <a:lnSpc>
                <a:spcPct val="150000"/>
              </a:lnSpc>
            </a:pPr>
            <a:r>
              <a:rPr lang="ar-SA" sz="1200" dirty="0"/>
              <a:t>7- تزويد النقابات بكل ما يهمها من معلومات وَ بيانات وَ إحصائية القوى العاملة لديها .</a:t>
            </a:r>
            <a:endParaRPr lang="en-US" sz="1200" dirty="0"/>
          </a:p>
        </p:txBody>
      </p:sp>
    </p:spTree>
    <p:extLst>
      <p:ext uri="{BB962C8B-B14F-4D97-AF65-F5344CB8AC3E}">
        <p14:creationId xmlns:p14="http://schemas.microsoft.com/office/powerpoint/2010/main" val="19543090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47</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nvSpPr>
        <p:spPr>
          <a:xfrm>
            <a:off x="4437112" y="107504"/>
            <a:ext cx="2170584" cy="35547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1200" b="1" dirty="0" smtClean="0"/>
              <a:t>العلاقات العامة مع الجماهير الخارجية : </a:t>
            </a:r>
            <a:endParaRPr lang="ar-EG" sz="1200" b="1" dirty="0"/>
          </a:p>
        </p:txBody>
      </p:sp>
      <p:graphicFrame>
        <p:nvGraphicFramePr>
          <p:cNvPr id="5" name="Content Placeholder 3"/>
          <p:cNvGraphicFramePr>
            <a:graphicFrameLocks noGrp="1"/>
          </p:cNvGraphicFramePr>
          <p:nvPr>
            <p:extLst>
              <p:ext uri="{D42A27DB-BD31-4B8C-83A1-F6EECF244321}">
                <p14:modId xmlns:p14="http://schemas.microsoft.com/office/powerpoint/2010/main" val="146152541"/>
              </p:ext>
            </p:extLst>
          </p:nvPr>
        </p:nvGraphicFramePr>
        <p:xfrm>
          <a:off x="1916832" y="151321"/>
          <a:ext cx="4104456" cy="1900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4817571" y="2051720"/>
            <a:ext cx="1851789" cy="276999"/>
          </a:xfrm>
          <a:prstGeom prst="rect">
            <a:avLst/>
          </a:prstGeom>
        </p:spPr>
        <p:txBody>
          <a:bodyPr wrap="none">
            <a:spAutoFit/>
          </a:bodyPr>
          <a:lstStyle/>
          <a:p>
            <a:r>
              <a:rPr lang="ar-EG" sz="1200" b="1" dirty="0"/>
              <a:t>1- العلاقات العامة مع العملاء :- </a:t>
            </a:r>
            <a:endParaRPr lang="en-US" sz="1200" b="1" dirty="0"/>
          </a:p>
        </p:txBody>
      </p:sp>
      <p:sp>
        <p:nvSpPr>
          <p:cNvPr id="7" name="Rectangle 6"/>
          <p:cNvSpPr/>
          <p:nvPr/>
        </p:nvSpPr>
        <p:spPr>
          <a:xfrm>
            <a:off x="0" y="2195736"/>
            <a:ext cx="6669360" cy="1754326"/>
          </a:xfrm>
          <a:prstGeom prst="rect">
            <a:avLst/>
          </a:prstGeom>
        </p:spPr>
        <p:txBody>
          <a:bodyPr wrap="square">
            <a:spAutoFit/>
          </a:bodyPr>
          <a:lstStyle/>
          <a:p>
            <a:pPr algn="r">
              <a:lnSpc>
                <a:spcPct val="150000"/>
              </a:lnSpc>
            </a:pPr>
            <a:r>
              <a:rPr lang="ar-SA" sz="1200" dirty="0" smtClean="0"/>
              <a:t>1) </a:t>
            </a:r>
            <a:r>
              <a:rPr lang="ar-EG" sz="1200" dirty="0" smtClean="0"/>
              <a:t>يتوقف </a:t>
            </a:r>
            <a:r>
              <a:rPr lang="ar-EG" sz="1200" dirty="0"/>
              <a:t>نجاح الشركة او فشلها علي طبيعة علاقتها مع عملائها ، ففي اي مجال عمل تقوم به  الشركة سواء كان بيع سلع او خدمات فان العميل هو مفتاح النجاح . </a:t>
            </a:r>
          </a:p>
          <a:p>
            <a:pPr algn="r">
              <a:lnSpc>
                <a:spcPct val="150000"/>
              </a:lnSpc>
            </a:pPr>
            <a:r>
              <a:rPr lang="ar-SA" sz="1200" dirty="0"/>
              <a:t> </a:t>
            </a:r>
            <a:r>
              <a:rPr lang="ar-SA" sz="1200" dirty="0" smtClean="0"/>
              <a:t>2) لقد </a:t>
            </a:r>
            <a:r>
              <a:rPr lang="ar-SA" sz="1200" dirty="0"/>
              <a:t>كانت المشكلة الرئيسية التي </a:t>
            </a:r>
            <a:r>
              <a:rPr lang="ar-SA" sz="1200" dirty="0" err="1"/>
              <a:t>يواجهها</a:t>
            </a:r>
            <a:r>
              <a:rPr lang="ar-SA" sz="1200" dirty="0"/>
              <a:t> المنتج قبل الثورة الصناعية هي كيف يمكن ان يزيد من انتاجه ، الا انه الان اصبحت مشكلته كيف يوزع ويسوق ما تنتجه مصانعة ، ومن هنا اصبح هناك تنافس شديد بين الشركات للحصول على رضا العميل وكسب ولاءه للسلعة سواء كان ذلك عن طريق تقديم السلعة ذات الجودة العالية او بيعها اليه </a:t>
            </a:r>
            <a:r>
              <a:rPr lang="ar-SA" sz="1200" dirty="0" err="1"/>
              <a:t>بارخص</a:t>
            </a:r>
            <a:r>
              <a:rPr lang="ar-SA" sz="1200" dirty="0"/>
              <a:t> الاسعار او توصيلها اليه في المكتان المناسب والوقت المناسب . </a:t>
            </a:r>
            <a:endParaRPr lang="ar-EG" sz="1200" dirty="0"/>
          </a:p>
        </p:txBody>
      </p:sp>
      <p:sp>
        <p:nvSpPr>
          <p:cNvPr id="8" name="Rectangle 7"/>
          <p:cNvSpPr/>
          <p:nvPr/>
        </p:nvSpPr>
        <p:spPr>
          <a:xfrm>
            <a:off x="34280" y="3753778"/>
            <a:ext cx="6707088" cy="1754326"/>
          </a:xfrm>
          <a:prstGeom prst="rect">
            <a:avLst/>
          </a:prstGeom>
        </p:spPr>
        <p:txBody>
          <a:bodyPr wrap="square">
            <a:spAutoFit/>
          </a:bodyPr>
          <a:lstStyle/>
          <a:p>
            <a:pPr algn="r">
              <a:lnSpc>
                <a:spcPct val="150000"/>
              </a:lnSpc>
            </a:pPr>
            <a:r>
              <a:rPr lang="ar-SA" sz="1200" dirty="0"/>
              <a:t> </a:t>
            </a:r>
            <a:r>
              <a:rPr lang="ar-SA" sz="1200" dirty="0" smtClean="0"/>
              <a:t>3) ان </a:t>
            </a:r>
            <a:r>
              <a:rPr lang="ar-SA" sz="1200" dirty="0"/>
              <a:t>العميل لا  يستطيع تحمل الاعلانات المضللة او المخادعة وبالتالي فإننا نجد ان كثيراً من القوانين والتشريعات قد وقفت لتحمي العميل من كافة الممارسات التي تؤدي الى خداعة . </a:t>
            </a:r>
          </a:p>
          <a:p>
            <a:pPr algn="r">
              <a:lnSpc>
                <a:spcPct val="150000"/>
              </a:lnSpc>
            </a:pPr>
            <a:r>
              <a:rPr lang="ar-SA" sz="1200" dirty="0" smtClean="0"/>
              <a:t>4) فالتشريعات </a:t>
            </a:r>
            <a:r>
              <a:rPr lang="ar-SA" sz="1200" dirty="0"/>
              <a:t>في الولايات المتحدة على سبيل المثال اجبرت المنتج على وضع ملصق على السلعة التي يبيعها ليبين فيها مكونات السلعة او أي كفالة عليها ان وجدت او أي تحذيرات بالنسبة للسلع التي تكون خطرة على حياة الفرد وعلى صحته ولا يفوتنا هنا الدور التي تقوم به جمعيات حماية المستهلك في جميع انحاء العالم وذلك بهدف حماية المستهلك من أي اضرار قد تلحقه نتيجة أي ممارسات من قبل المنتجين والبائعين . </a:t>
            </a:r>
            <a:endParaRPr lang="en-US" sz="1200" dirty="0"/>
          </a:p>
        </p:txBody>
      </p:sp>
      <p:sp>
        <p:nvSpPr>
          <p:cNvPr id="9" name="Rectangle 8"/>
          <p:cNvSpPr/>
          <p:nvPr/>
        </p:nvSpPr>
        <p:spPr>
          <a:xfrm>
            <a:off x="4934335" y="5447129"/>
            <a:ext cx="1879041" cy="276999"/>
          </a:xfrm>
          <a:prstGeom prst="rect">
            <a:avLst/>
          </a:prstGeom>
        </p:spPr>
        <p:txBody>
          <a:bodyPr wrap="none">
            <a:spAutoFit/>
          </a:bodyPr>
          <a:lstStyle/>
          <a:p>
            <a:r>
              <a:rPr lang="ar-SA" sz="1200" b="1" dirty="0"/>
              <a:t> اتصال العلاقات العامة بالعملاء :-</a:t>
            </a:r>
            <a:endParaRPr lang="en-US" sz="1200" b="1" dirty="0"/>
          </a:p>
        </p:txBody>
      </p:sp>
      <p:sp>
        <p:nvSpPr>
          <p:cNvPr id="10" name="Rectangle 9"/>
          <p:cNvSpPr/>
          <p:nvPr/>
        </p:nvSpPr>
        <p:spPr>
          <a:xfrm>
            <a:off x="-27384" y="5652120"/>
            <a:ext cx="6696743" cy="1384995"/>
          </a:xfrm>
          <a:prstGeom prst="rect">
            <a:avLst/>
          </a:prstGeom>
        </p:spPr>
        <p:txBody>
          <a:bodyPr wrap="square">
            <a:spAutoFit/>
          </a:bodyPr>
          <a:lstStyle/>
          <a:p>
            <a:pPr algn="r"/>
            <a:r>
              <a:rPr lang="ar-EG" sz="1200" dirty="0"/>
              <a:t>ثقة العميل بالمنشاة لها اكبر الاثر علي نجاح هذه المنشاة ولذلك من الاهمية بمكان الحفاظ علي علاقات جيدة مع العملاء وكسب </a:t>
            </a:r>
            <a:r>
              <a:rPr lang="ar-EG" sz="1200" dirty="0" err="1"/>
              <a:t>تاييدهم</a:t>
            </a:r>
            <a:r>
              <a:rPr lang="ar-EG" sz="1200" dirty="0"/>
              <a:t> . </a:t>
            </a:r>
          </a:p>
          <a:p>
            <a:pPr algn="r"/>
            <a:r>
              <a:rPr lang="ar-EG" sz="1200" dirty="0"/>
              <a:t>واهداف اجراء الاتصالات مع العملاء يمكن ايجازها فيما يلي : </a:t>
            </a:r>
          </a:p>
          <a:p>
            <a:pPr algn="r"/>
            <a:r>
              <a:rPr lang="ar-EG" sz="1200" dirty="0"/>
              <a:t>1- كسب ثقة العملاء الحاليين والحفاظ عليهم . </a:t>
            </a:r>
          </a:p>
          <a:p>
            <a:pPr algn="r"/>
            <a:r>
              <a:rPr lang="ar-EG" sz="1200" dirty="0"/>
              <a:t>2- اجتذاب عملاء جدد الي المنشأة . </a:t>
            </a:r>
          </a:p>
          <a:p>
            <a:pPr algn="r"/>
            <a:r>
              <a:rPr lang="ar-EG" sz="1200" dirty="0"/>
              <a:t>3- الحصول علي اكبر حصة في السوق .</a:t>
            </a:r>
          </a:p>
          <a:p>
            <a:pPr algn="r"/>
            <a:r>
              <a:rPr lang="ar-EG" sz="1200" dirty="0"/>
              <a:t>4- التعرف علي اراء العملاء واتجاهاتهم . </a:t>
            </a:r>
          </a:p>
          <a:p>
            <a:pPr algn="r"/>
            <a:endParaRPr lang="en-US" sz="1200" dirty="0"/>
          </a:p>
        </p:txBody>
      </p:sp>
      <p:sp>
        <p:nvSpPr>
          <p:cNvPr id="11" name="Rectangle 10"/>
          <p:cNvSpPr/>
          <p:nvPr/>
        </p:nvSpPr>
        <p:spPr>
          <a:xfrm>
            <a:off x="34280" y="6804248"/>
            <a:ext cx="6707088" cy="1754326"/>
          </a:xfrm>
          <a:prstGeom prst="rect">
            <a:avLst/>
          </a:prstGeom>
        </p:spPr>
        <p:txBody>
          <a:bodyPr wrap="square">
            <a:spAutoFit/>
          </a:bodyPr>
          <a:lstStyle/>
          <a:p>
            <a:pPr algn="r"/>
            <a:r>
              <a:rPr lang="ar-SA" sz="1200" dirty="0" smtClean="0"/>
              <a:t>- </a:t>
            </a:r>
            <a:r>
              <a:rPr lang="ar-EG" sz="1200" dirty="0" smtClean="0"/>
              <a:t>وفي </a:t>
            </a:r>
            <a:r>
              <a:rPr lang="ar-EG" sz="1200" dirty="0"/>
              <a:t>هذا السبيل يجدر بجهاز العلاقات العامة ان يحتفظ بمعلومات حديثة وصحيحة بكل عميل تشمل علي سبيل المثال : اسمه وعنوانه وتاريخ ميلاده وغير ذلك من البيانات التي تمكن الشركة من مجاملته في مختلف المناسبات . </a:t>
            </a:r>
          </a:p>
          <a:p>
            <a:pPr algn="r"/>
            <a:r>
              <a:rPr lang="ar-EG" sz="1200" dirty="0"/>
              <a:t>8- اقامة حفلات دورية يدعي اليها عدد من العملاء بالتناوب . </a:t>
            </a:r>
          </a:p>
          <a:p>
            <a:pPr algn="r"/>
            <a:r>
              <a:rPr lang="ar-EG" sz="1200" dirty="0"/>
              <a:t>9-  عقد ندوات دورية لمعرفة ما يصادف العملاء من مشكلات معها وذلك بغرض دراسة المشكلات ومعالجتها . </a:t>
            </a:r>
          </a:p>
          <a:p>
            <a:pPr algn="r"/>
            <a:r>
              <a:rPr lang="ar-SA" sz="1200" dirty="0" smtClean="0"/>
              <a:t>- </a:t>
            </a:r>
            <a:r>
              <a:rPr lang="ar-EG" sz="1200" dirty="0" smtClean="0"/>
              <a:t>اما </a:t>
            </a:r>
            <a:r>
              <a:rPr lang="ar-EG" sz="1200" dirty="0"/>
              <a:t>من حيث اساليب الاتصال بالعملاء فهي كثيرة ومتنوعة حيث يمكن الاتصال بهم عن طريق الدعاية والاعلان في الصحف والمجلات او الاذاعة والتليفزيون وكذلك يمكن الاتصال بهم عن طريق الاتصال الشخصي والزيارات والمعارض والمراسلات والنشرات والمسابقات </a:t>
            </a:r>
          </a:p>
          <a:p>
            <a:pPr algn="r"/>
            <a:r>
              <a:rPr lang="ar-SA" sz="1200" dirty="0" smtClean="0"/>
              <a:t>- </a:t>
            </a:r>
            <a:r>
              <a:rPr lang="ar-EG" sz="1200" dirty="0" smtClean="0"/>
              <a:t>وكذلك </a:t>
            </a:r>
            <a:r>
              <a:rPr lang="ar-EG" sz="1200" dirty="0"/>
              <a:t>يمكن تنظيم زيارات للعملاء الي المنشأة لمشاهدة انجازاتها ولتبادل الر اي ووجهات النظر واقامة العلاقات الجيدة مع العملاء .  </a:t>
            </a:r>
          </a:p>
          <a:p>
            <a:pPr algn="r">
              <a:buNone/>
            </a:pPr>
            <a:endParaRPr lang="ar-EG" sz="1200" dirty="0"/>
          </a:p>
        </p:txBody>
      </p:sp>
    </p:spTree>
    <p:extLst>
      <p:ext uri="{BB962C8B-B14F-4D97-AF65-F5344CB8AC3E}">
        <p14:creationId xmlns:p14="http://schemas.microsoft.com/office/powerpoint/2010/main" val="2617213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63488" y="8532440"/>
            <a:ext cx="1600200" cy="486833"/>
          </a:xfrm>
        </p:spPr>
        <p:txBody>
          <a:bodyPr/>
          <a:lstStyle/>
          <a:p>
            <a:r>
              <a:rPr lang="ar-SA" dirty="0" smtClean="0"/>
              <a:t>48</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5173310" y="107504"/>
            <a:ext cx="1568058" cy="276999"/>
          </a:xfrm>
          <a:prstGeom prst="rect">
            <a:avLst/>
          </a:prstGeom>
        </p:spPr>
        <p:txBody>
          <a:bodyPr wrap="none">
            <a:spAutoFit/>
          </a:bodyPr>
          <a:lstStyle/>
          <a:p>
            <a:r>
              <a:rPr lang="ar-EG" sz="1200" b="1" dirty="0"/>
              <a:t>2- العلاقات مع الموردين : </a:t>
            </a:r>
            <a:endParaRPr lang="en-US" sz="1200" b="1" dirty="0"/>
          </a:p>
        </p:txBody>
      </p:sp>
      <p:sp>
        <p:nvSpPr>
          <p:cNvPr id="5" name="Rectangle 4"/>
          <p:cNvSpPr/>
          <p:nvPr/>
        </p:nvSpPr>
        <p:spPr>
          <a:xfrm>
            <a:off x="116632" y="360110"/>
            <a:ext cx="6624736" cy="3416320"/>
          </a:xfrm>
          <a:prstGeom prst="rect">
            <a:avLst/>
          </a:prstGeom>
        </p:spPr>
        <p:txBody>
          <a:bodyPr wrap="square">
            <a:spAutoFit/>
          </a:bodyPr>
          <a:lstStyle/>
          <a:p>
            <a:pPr algn="r">
              <a:lnSpc>
                <a:spcPct val="150000"/>
              </a:lnSpc>
            </a:pPr>
            <a:r>
              <a:rPr lang="ar-SA" sz="1200" dirty="0" smtClean="0"/>
              <a:t>* </a:t>
            </a:r>
            <a:r>
              <a:rPr lang="ar-EG" sz="1200" dirty="0" smtClean="0"/>
              <a:t>تعتمد </a:t>
            </a:r>
            <a:r>
              <a:rPr lang="ar-EG" sz="1200" dirty="0"/>
              <a:t>المنشاة سواء كانت صناعية او تجارية او زراعية او خدمية علي الموردين في الحصول علي ما </a:t>
            </a:r>
            <a:r>
              <a:rPr lang="ar-EG" sz="1200" dirty="0" err="1"/>
              <a:t>تحتاجة</a:t>
            </a:r>
            <a:r>
              <a:rPr lang="ar-EG" sz="1200" dirty="0"/>
              <a:t> من مواد خام وادوات وقرطاسية وطاقة ومعدات ، ولذلك فالمنشاة بحاجة الي المحافظة علي علاقات وثيقة مع الموردين وجذب ثقتهم فيها </a:t>
            </a:r>
            <a:r>
              <a:rPr lang="ar-EG" sz="1200" dirty="0" err="1"/>
              <a:t>وتاييدهم</a:t>
            </a:r>
            <a:r>
              <a:rPr lang="ar-EG" sz="1200" dirty="0"/>
              <a:t> لسياستها حتي تتمكن المنشاة من الحصول علي المواد المطلوبة المكان المناسب والوقت المتفق علية وبالكمية </a:t>
            </a:r>
            <a:r>
              <a:rPr lang="ar-EG" sz="1200" dirty="0" err="1"/>
              <a:t>المطلوبه</a:t>
            </a:r>
            <a:r>
              <a:rPr lang="ar-EG" sz="1200" dirty="0"/>
              <a:t> .اتصال العلاقات العامة مع الموردين :   </a:t>
            </a:r>
          </a:p>
          <a:p>
            <a:pPr algn="r">
              <a:lnSpc>
                <a:spcPct val="150000"/>
              </a:lnSpc>
            </a:pPr>
            <a:r>
              <a:rPr lang="ar-SA" sz="1200" dirty="0" smtClean="0"/>
              <a:t>* </a:t>
            </a:r>
            <a:r>
              <a:rPr lang="ar-EG" sz="1200" dirty="0" smtClean="0"/>
              <a:t>ويجري </a:t>
            </a:r>
            <a:r>
              <a:rPr lang="ar-EG" sz="1200" dirty="0"/>
              <a:t>تحسين العلاقات مع الموردين عن طريق اتباع سياسة عادلة للشراء وعدم استغلالهم ودفع مستحقاتهم في الوقت </a:t>
            </a:r>
            <a:r>
              <a:rPr lang="ar-EG" sz="1200" dirty="0" smtClean="0"/>
              <a:t>المحدد</a:t>
            </a:r>
            <a:r>
              <a:rPr lang="ar-SA" sz="1200" dirty="0"/>
              <a:t> </a:t>
            </a:r>
            <a:r>
              <a:rPr lang="ar-SA" sz="1200" dirty="0" smtClean="0"/>
              <a:t>  *</a:t>
            </a:r>
            <a:r>
              <a:rPr lang="ar-EG" sz="1200" dirty="0" smtClean="0"/>
              <a:t>ويمكن </a:t>
            </a:r>
            <a:r>
              <a:rPr lang="ar-EG" sz="1200" dirty="0"/>
              <a:t>تلخيص توقعات الموردين </a:t>
            </a:r>
            <a:r>
              <a:rPr lang="ar-SA" sz="1200" dirty="0" smtClean="0"/>
              <a:t>ر</a:t>
            </a:r>
            <a:r>
              <a:rPr lang="ar-EG" sz="1200" dirty="0" err="1" smtClean="0"/>
              <a:t>غباتهم</a:t>
            </a:r>
            <a:r>
              <a:rPr lang="ar-EG" sz="1200" dirty="0" smtClean="0"/>
              <a:t> </a:t>
            </a:r>
            <a:r>
              <a:rPr lang="ar-EG" sz="1200" dirty="0"/>
              <a:t>كما يلي :  </a:t>
            </a:r>
          </a:p>
          <a:p>
            <a:pPr algn="r">
              <a:lnSpc>
                <a:spcPct val="150000"/>
              </a:lnSpc>
              <a:buNone/>
            </a:pPr>
            <a:r>
              <a:rPr lang="ar-EG" sz="1200" dirty="0"/>
              <a:t>1- اتباع سياسة عادلة للشراء مبنية علي اسس واضحة وموضوعية . </a:t>
            </a:r>
          </a:p>
          <a:p>
            <a:pPr algn="r">
              <a:lnSpc>
                <a:spcPct val="150000"/>
              </a:lnSpc>
              <a:buNone/>
            </a:pPr>
            <a:r>
              <a:rPr lang="ar-EG" sz="1200" dirty="0"/>
              <a:t>2- الصدق في معاملة الموردين . </a:t>
            </a:r>
          </a:p>
          <a:p>
            <a:pPr algn="r">
              <a:lnSpc>
                <a:spcPct val="150000"/>
              </a:lnSpc>
              <a:buNone/>
            </a:pPr>
            <a:r>
              <a:rPr lang="ar-EG" sz="1200" dirty="0"/>
              <a:t>3- اتاحة الفرصة للموردين </a:t>
            </a:r>
            <a:r>
              <a:rPr lang="ar-EG" sz="1200" dirty="0" err="1"/>
              <a:t>لابداء</a:t>
            </a:r>
            <a:r>
              <a:rPr lang="ar-EG" sz="1200" dirty="0"/>
              <a:t> رايهم واقتراحاتهم ووجهات نظرهم . </a:t>
            </a:r>
          </a:p>
          <a:p>
            <a:pPr algn="r">
              <a:lnSpc>
                <a:spcPct val="150000"/>
              </a:lnSpc>
              <a:buNone/>
            </a:pPr>
            <a:r>
              <a:rPr lang="ar-EG" sz="1200" dirty="0"/>
              <a:t>4- الاستمرارية في التعامل مع المورد واستلام طلبات بصفة منتظمة . </a:t>
            </a:r>
          </a:p>
          <a:p>
            <a:pPr algn="r">
              <a:lnSpc>
                <a:spcPct val="150000"/>
              </a:lnSpc>
              <a:buNone/>
            </a:pPr>
            <a:r>
              <a:rPr lang="ar-EG" sz="1200" dirty="0"/>
              <a:t>5-  دفع فاتورة المشتريات في الوقت المحدد . </a:t>
            </a:r>
          </a:p>
          <a:p>
            <a:pPr algn="r">
              <a:lnSpc>
                <a:spcPct val="150000"/>
              </a:lnSpc>
              <a:buNone/>
            </a:pPr>
            <a:r>
              <a:rPr lang="ar-EG" sz="1200" dirty="0"/>
              <a:t>6- معالجة الشكاوي المقدمة من الموردين بالسرعة الممكنة .  </a:t>
            </a:r>
          </a:p>
        </p:txBody>
      </p:sp>
      <p:sp>
        <p:nvSpPr>
          <p:cNvPr id="6" name="Rectangle 5"/>
          <p:cNvSpPr/>
          <p:nvPr/>
        </p:nvSpPr>
        <p:spPr>
          <a:xfrm>
            <a:off x="4581128" y="3779051"/>
            <a:ext cx="2074607" cy="276999"/>
          </a:xfrm>
          <a:prstGeom prst="rect">
            <a:avLst/>
          </a:prstGeom>
        </p:spPr>
        <p:txBody>
          <a:bodyPr wrap="none">
            <a:spAutoFit/>
          </a:bodyPr>
          <a:lstStyle/>
          <a:p>
            <a:r>
              <a:rPr lang="ar-EG" sz="1200" b="1" dirty="0"/>
              <a:t>اهداف العلاقات العامة مع الموردين : </a:t>
            </a:r>
            <a:endParaRPr lang="en-US" sz="1200" dirty="0"/>
          </a:p>
        </p:txBody>
      </p:sp>
      <p:sp>
        <p:nvSpPr>
          <p:cNvPr id="7" name="Rectangle 6"/>
          <p:cNvSpPr/>
          <p:nvPr/>
        </p:nvSpPr>
        <p:spPr>
          <a:xfrm>
            <a:off x="116632" y="3957027"/>
            <a:ext cx="6525344" cy="1200329"/>
          </a:xfrm>
          <a:prstGeom prst="rect">
            <a:avLst/>
          </a:prstGeom>
        </p:spPr>
        <p:txBody>
          <a:bodyPr wrap="square">
            <a:spAutoFit/>
          </a:bodyPr>
          <a:lstStyle/>
          <a:p>
            <a:pPr algn="r">
              <a:lnSpc>
                <a:spcPct val="150000"/>
              </a:lnSpc>
            </a:pPr>
            <a:r>
              <a:rPr lang="ar-EG" sz="1200" dirty="0"/>
              <a:t>***** الحصول علي طلبيات المنشأة في الوقت المحدد والمكان </a:t>
            </a:r>
            <a:r>
              <a:rPr lang="ar-EG" sz="1200" dirty="0" smtClean="0"/>
              <a:t>المحدد </a:t>
            </a:r>
            <a:r>
              <a:rPr lang="ar-EG" sz="1200" dirty="0" err="1"/>
              <a:t>وبافضل</a:t>
            </a:r>
            <a:r>
              <a:rPr lang="ar-EG" sz="1200" dirty="0"/>
              <a:t> جودة واقل الاسعار </a:t>
            </a:r>
            <a:r>
              <a:rPr lang="ar-EG" sz="1200" dirty="0" err="1"/>
              <a:t>بالاضافة</a:t>
            </a:r>
            <a:r>
              <a:rPr lang="ar-EG" sz="1200" dirty="0"/>
              <a:t> الي الاستمرارية في الحصول علي هذه الطلبيات وكذلك ايجاد الثقة والتعاون بين المنشأة وبين الموردين . </a:t>
            </a:r>
          </a:p>
          <a:p>
            <a:pPr algn="r">
              <a:lnSpc>
                <a:spcPct val="150000"/>
              </a:lnSpc>
            </a:pPr>
            <a:r>
              <a:rPr lang="ar-EG" sz="1200" dirty="0"/>
              <a:t>***** اما بالنسبة الي اساليب الاتصال بالموردين فتتم من خلال المقابلات الشخصية بينهم وبين المدراء وكذلك يتم الاتصال بهم من خلال المطبوعات والنشرات التي تصدرها المنشأة . </a:t>
            </a:r>
          </a:p>
        </p:txBody>
      </p:sp>
      <p:sp>
        <p:nvSpPr>
          <p:cNvPr id="8" name="Rectangle 7"/>
          <p:cNvSpPr/>
          <p:nvPr/>
        </p:nvSpPr>
        <p:spPr>
          <a:xfrm>
            <a:off x="4873676" y="5137943"/>
            <a:ext cx="1795684" cy="276999"/>
          </a:xfrm>
          <a:prstGeom prst="rect">
            <a:avLst/>
          </a:prstGeom>
        </p:spPr>
        <p:txBody>
          <a:bodyPr wrap="none">
            <a:spAutoFit/>
          </a:bodyPr>
          <a:lstStyle/>
          <a:p>
            <a:r>
              <a:rPr lang="ar-EG" sz="1200" b="1" dirty="0"/>
              <a:t>3- العلاقات مع وسائل الاعلام </a:t>
            </a:r>
            <a:r>
              <a:rPr lang="ar-EG" sz="1200" dirty="0"/>
              <a:t>: </a:t>
            </a:r>
            <a:endParaRPr lang="en-US" sz="1200" dirty="0"/>
          </a:p>
        </p:txBody>
      </p:sp>
      <p:sp>
        <p:nvSpPr>
          <p:cNvPr id="9" name="Rectangle 8"/>
          <p:cNvSpPr/>
          <p:nvPr/>
        </p:nvSpPr>
        <p:spPr>
          <a:xfrm>
            <a:off x="44624" y="5292080"/>
            <a:ext cx="6624735" cy="1200329"/>
          </a:xfrm>
          <a:prstGeom prst="rect">
            <a:avLst/>
          </a:prstGeom>
        </p:spPr>
        <p:txBody>
          <a:bodyPr wrap="square">
            <a:spAutoFit/>
          </a:bodyPr>
          <a:lstStyle/>
          <a:p>
            <a:pPr algn="r">
              <a:lnSpc>
                <a:spcPct val="150000"/>
              </a:lnSpc>
            </a:pPr>
            <a:r>
              <a:rPr lang="ar-SA" sz="1200" dirty="0" smtClean="0"/>
              <a:t>1) </a:t>
            </a:r>
            <a:r>
              <a:rPr lang="ar-EG" sz="1200" dirty="0" smtClean="0"/>
              <a:t>يقصد </a:t>
            </a:r>
            <a:r>
              <a:rPr lang="ar-EG" sz="1200" dirty="0"/>
              <a:t>بها العلاقات مع المحررين الصحفيين والناشرين ومراسلي الصحف والمجلات ووكالات الانباء ومعلقي الاذاعة والتليفزيون .</a:t>
            </a:r>
          </a:p>
          <a:p>
            <a:pPr algn="r">
              <a:lnSpc>
                <a:spcPct val="150000"/>
              </a:lnSpc>
            </a:pPr>
            <a:r>
              <a:rPr lang="ar-SA" sz="1200" dirty="0" smtClean="0"/>
              <a:t>2) </a:t>
            </a:r>
            <a:r>
              <a:rPr lang="ar-EG" sz="1200" dirty="0" smtClean="0"/>
              <a:t>والعلاقات </a:t>
            </a:r>
            <a:r>
              <a:rPr lang="ar-EG" sz="1200" dirty="0"/>
              <a:t>العامة مع وسائل الاعلام من الضروري ان تبني علي اساس من الصدق والدقة في اعطاء المعلومات حتي تستطيع المنشأة ان تحصل علي ثقتهم </a:t>
            </a:r>
            <a:r>
              <a:rPr lang="ar-SA" sz="1200" dirty="0"/>
              <a:t>وتعاونهم الدائم مما يؤدي الى وقوفهم بجانب المنظمة في اوقات الازمات وسرعة تفهمهم لهذه الازمات وقت وقوعها . </a:t>
            </a:r>
            <a:r>
              <a:rPr lang="ar-EG" sz="1200" dirty="0"/>
              <a:t> </a:t>
            </a:r>
            <a:endParaRPr lang="ar-SA" sz="1200" dirty="0"/>
          </a:p>
        </p:txBody>
      </p:sp>
      <p:sp>
        <p:nvSpPr>
          <p:cNvPr id="10" name="Rectangle 9"/>
          <p:cNvSpPr/>
          <p:nvPr/>
        </p:nvSpPr>
        <p:spPr>
          <a:xfrm>
            <a:off x="0" y="6379165"/>
            <a:ext cx="6679487" cy="2585323"/>
          </a:xfrm>
          <a:prstGeom prst="rect">
            <a:avLst/>
          </a:prstGeom>
        </p:spPr>
        <p:txBody>
          <a:bodyPr wrap="square">
            <a:spAutoFit/>
          </a:bodyPr>
          <a:lstStyle/>
          <a:p>
            <a:pPr algn="r">
              <a:lnSpc>
                <a:spcPct val="150000"/>
              </a:lnSpc>
            </a:pPr>
            <a:r>
              <a:rPr lang="ar-EG" sz="1200" b="1" u="sng" dirty="0"/>
              <a:t>ويمكن تلخيص توقعات وسائل الاعلام : </a:t>
            </a:r>
          </a:p>
          <a:p>
            <a:pPr algn="r">
              <a:lnSpc>
                <a:spcPct val="150000"/>
              </a:lnSpc>
            </a:pPr>
            <a:r>
              <a:rPr lang="ar-EG" sz="1200" dirty="0"/>
              <a:t>1- الاستجابة بسرعة وامانه الي الاستفسارات من جانب ممثلو وسائل الاعلام . </a:t>
            </a:r>
          </a:p>
          <a:p>
            <a:pPr algn="r">
              <a:lnSpc>
                <a:spcPct val="150000"/>
              </a:lnSpc>
            </a:pPr>
            <a:r>
              <a:rPr lang="ar-EG" sz="1200" dirty="0"/>
              <a:t>2- الالتزام بالمواعيد المحددة في ارسال النشرة الاخبارية او القصة الخبرية . </a:t>
            </a:r>
          </a:p>
          <a:p>
            <a:pPr algn="r">
              <a:lnSpc>
                <a:spcPct val="150000"/>
              </a:lnSpc>
            </a:pPr>
            <a:r>
              <a:rPr lang="ar-EG" sz="1200" dirty="0"/>
              <a:t>3- </a:t>
            </a:r>
            <a:r>
              <a:rPr lang="ar-EG" sz="1200" dirty="0" err="1"/>
              <a:t>العداله</a:t>
            </a:r>
            <a:r>
              <a:rPr lang="ar-EG" sz="1200" dirty="0"/>
              <a:t> في التعامل مع مختلف وسائل الاعلام دائما .</a:t>
            </a:r>
          </a:p>
          <a:p>
            <a:pPr algn="r">
              <a:lnSpc>
                <a:spcPct val="150000"/>
              </a:lnSpc>
            </a:pPr>
            <a:r>
              <a:rPr lang="ar-EG" sz="1200" dirty="0"/>
              <a:t>4- توفير التسهيلات اللازمة والتعاون مع ممثلي وسائل الاعلام . </a:t>
            </a:r>
          </a:p>
          <a:p>
            <a:pPr algn="r">
              <a:lnSpc>
                <a:spcPct val="150000"/>
              </a:lnSpc>
            </a:pPr>
            <a:r>
              <a:rPr lang="ar-EG" sz="1200" dirty="0"/>
              <a:t>5- الاستماع الي اراء ومقترحات رجال الصحافة والاعلام . </a:t>
            </a:r>
          </a:p>
          <a:p>
            <a:pPr algn="r">
              <a:lnSpc>
                <a:spcPct val="150000"/>
              </a:lnSpc>
              <a:buNone/>
            </a:pPr>
            <a:r>
              <a:rPr lang="ar-EG" sz="1200" dirty="0"/>
              <a:t>اما من حيث اساليب الاتصال بوسائل الاعلام فقد تشمل الاتصالات الشخصية والاجتماعات والمؤتمرات الصحفية والمقابلات الشخصية وترتيب زيارات الي المنشاة واعداد النشرات الاخبارية والتي تعدها دائرة العلاقات العامة بالمنشاة</a:t>
            </a:r>
            <a:r>
              <a:rPr lang="ar-SA" sz="1200" dirty="0"/>
              <a:t> وتتضمن معلومات معينة عن قصة خبرية تهم جمهور محدد او الجمهور العام ومن ثم يتم ارسالها الى الصحف ووسائل الاعلام الاخرى لنشرها . </a:t>
            </a:r>
            <a:endParaRPr lang="en-US" sz="1200" dirty="0"/>
          </a:p>
        </p:txBody>
      </p:sp>
    </p:spTree>
    <p:extLst>
      <p:ext uri="{BB962C8B-B14F-4D97-AF65-F5344CB8AC3E}">
        <p14:creationId xmlns:p14="http://schemas.microsoft.com/office/powerpoint/2010/main" val="24386206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35496" y="8578676"/>
            <a:ext cx="1600200" cy="486833"/>
          </a:xfrm>
        </p:spPr>
        <p:txBody>
          <a:bodyPr/>
          <a:lstStyle/>
          <a:p>
            <a:r>
              <a:rPr lang="ar-SA" dirty="0" smtClean="0"/>
              <a:t>49</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16632" y="325708"/>
            <a:ext cx="6563015" cy="1200329"/>
          </a:xfrm>
          <a:prstGeom prst="rect">
            <a:avLst/>
          </a:prstGeom>
        </p:spPr>
        <p:txBody>
          <a:bodyPr wrap="square">
            <a:spAutoFit/>
          </a:bodyPr>
          <a:lstStyle/>
          <a:p>
            <a:pPr algn="r">
              <a:lnSpc>
                <a:spcPct val="150000"/>
              </a:lnSpc>
            </a:pPr>
            <a:r>
              <a:rPr lang="ar-SA" sz="1200" dirty="0"/>
              <a:t>اهمية وطبيعة العلاقات العامة مع الجهات الحكومية :- </a:t>
            </a:r>
          </a:p>
          <a:p>
            <a:pPr algn="r">
              <a:lnSpc>
                <a:spcPct val="150000"/>
              </a:lnSpc>
            </a:pPr>
            <a:r>
              <a:rPr lang="ar-SA" sz="1200" dirty="0" smtClean="0"/>
              <a:t>_ كان </a:t>
            </a:r>
            <a:r>
              <a:rPr lang="ar-SA" sz="1200" dirty="0"/>
              <a:t>دور الحكومة في الأزمنة  القديمة دور الحارس على اموال وحقوق الناس من أي معتد خارجي . </a:t>
            </a:r>
          </a:p>
          <a:p>
            <a:pPr algn="r">
              <a:lnSpc>
                <a:spcPct val="150000"/>
              </a:lnSpc>
            </a:pPr>
            <a:r>
              <a:rPr lang="ar-SA" sz="1200" dirty="0" smtClean="0"/>
              <a:t>_ اما </a:t>
            </a:r>
            <a:r>
              <a:rPr lang="ar-SA" sz="1200" dirty="0"/>
              <a:t>هذه الايام دورها يشمل وظائف اخري اضافية الى الوظائف السابقة ؟، فازداد تدخل الدولة في الانشطة الاقتصادية سواء عن طريق اصدار القوانين المنظمة لها او عن طريق التدخل المباشر والقيام بتنفيذ المشاريع الكبيرة الانتاجية او الخدمية .</a:t>
            </a:r>
            <a:endParaRPr lang="en-US" sz="1200" dirty="0"/>
          </a:p>
        </p:txBody>
      </p:sp>
      <p:sp>
        <p:nvSpPr>
          <p:cNvPr id="5" name="Rectangle 4"/>
          <p:cNvSpPr/>
          <p:nvPr/>
        </p:nvSpPr>
        <p:spPr>
          <a:xfrm>
            <a:off x="4437112" y="87024"/>
            <a:ext cx="2125903" cy="276999"/>
          </a:xfrm>
          <a:prstGeom prst="rect">
            <a:avLst/>
          </a:prstGeom>
        </p:spPr>
        <p:txBody>
          <a:bodyPr wrap="none">
            <a:spAutoFit/>
          </a:bodyPr>
          <a:lstStyle/>
          <a:p>
            <a:r>
              <a:rPr lang="ar-SA" sz="1200" b="1" dirty="0"/>
              <a:t>العلاقات العامة مع الجهات الحكومية :-</a:t>
            </a:r>
            <a:endParaRPr lang="en-US" sz="1200" dirty="0"/>
          </a:p>
        </p:txBody>
      </p:sp>
      <p:sp>
        <p:nvSpPr>
          <p:cNvPr id="6" name="Title 1"/>
          <p:cNvSpPr>
            <a:spLocks noGrp="1"/>
          </p:cNvSpPr>
          <p:nvPr/>
        </p:nvSpPr>
        <p:spPr>
          <a:xfrm>
            <a:off x="4587953" y="1539444"/>
            <a:ext cx="2153415" cy="35547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1200" b="1" dirty="0" smtClean="0"/>
              <a:t>4- العلاقات العام مع المجتمع المحلي : </a:t>
            </a:r>
            <a:endParaRPr lang="ar-EG" sz="1200" b="1" dirty="0"/>
          </a:p>
        </p:txBody>
      </p:sp>
      <p:sp>
        <p:nvSpPr>
          <p:cNvPr id="7" name="Rectangle 6"/>
          <p:cNvSpPr/>
          <p:nvPr/>
        </p:nvSpPr>
        <p:spPr>
          <a:xfrm>
            <a:off x="-37671" y="1763688"/>
            <a:ext cx="6779039" cy="889154"/>
          </a:xfrm>
          <a:prstGeom prst="rect">
            <a:avLst/>
          </a:prstGeom>
        </p:spPr>
        <p:txBody>
          <a:bodyPr wrap="square">
            <a:spAutoFit/>
          </a:bodyPr>
          <a:lstStyle/>
          <a:p>
            <a:pPr algn="r">
              <a:lnSpc>
                <a:spcPct val="150000"/>
              </a:lnSpc>
            </a:pPr>
            <a:r>
              <a:rPr lang="ar-SA" sz="1200" dirty="0" smtClean="0"/>
              <a:t>* </a:t>
            </a:r>
            <a:r>
              <a:rPr lang="ar-EG" sz="1200" dirty="0" smtClean="0"/>
              <a:t>المنشاة </a:t>
            </a:r>
            <a:r>
              <a:rPr lang="ar-EG" sz="1200" dirty="0"/>
              <a:t>لا تعيش بمعزل عن المجتمع الذي حولها فهي تحصل منه علي احتياجاتها من العمال والموظفين وتبيعه منتجاتها من السلع والخدمات وتستفيد المنشاة من الخدمات والمرافق العامة في المجتمع مثل مرافق الكهرباء والماء والغاز والمواصلات </a:t>
            </a:r>
            <a:r>
              <a:rPr lang="ar-SA" sz="1200" dirty="0"/>
              <a:t>ولهذا يجب المحافظة على علاقات جيدة دائماً مع المجتمع المحلي ورموزه والمستفيدين منه . </a:t>
            </a:r>
          </a:p>
        </p:txBody>
      </p:sp>
      <p:sp>
        <p:nvSpPr>
          <p:cNvPr id="8" name="Rectangle 7"/>
          <p:cNvSpPr/>
          <p:nvPr/>
        </p:nvSpPr>
        <p:spPr>
          <a:xfrm>
            <a:off x="-253695" y="2591693"/>
            <a:ext cx="7067071" cy="612155"/>
          </a:xfrm>
          <a:prstGeom prst="rect">
            <a:avLst/>
          </a:prstGeom>
        </p:spPr>
        <p:txBody>
          <a:bodyPr wrap="square">
            <a:spAutoFit/>
          </a:bodyPr>
          <a:lstStyle/>
          <a:p>
            <a:pPr algn="r">
              <a:lnSpc>
                <a:spcPct val="150000"/>
              </a:lnSpc>
            </a:pPr>
            <a:r>
              <a:rPr lang="ar-SA" sz="1200" dirty="0" smtClean="0"/>
              <a:t>* فقادة </a:t>
            </a:r>
            <a:r>
              <a:rPr lang="ar-SA" sz="1200" dirty="0"/>
              <a:t>الراي لهم الدور الاساسي في تكوين الراي العام لذى المجتمع المحلي ، اذ انهم يؤثرون على تفكير المجتمع بسبب سلطتهم الواضحة ، </a:t>
            </a:r>
            <a:r>
              <a:rPr lang="ar-SA" sz="1200" dirty="0" smtClean="0"/>
              <a:t>      ويشمل </a:t>
            </a:r>
            <a:r>
              <a:rPr lang="ar-SA" sz="1200" dirty="0"/>
              <a:t>قادة الراي الاباء والمدرسين والسياسيون ومسئولي النقابات وموظفي الحكومات و الصحفيون وغيرهم . </a:t>
            </a:r>
            <a:endParaRPr lang="ar-EG" sz="1200" dirty="0"/>
          </a:p>
        </p:txBody>
      </p:sp>
      <p:sp>
        <p:nvSpPr>
          <p:cNvPr id="9" name="Rectangle 8"/>
          <p:cNvSpPr/>
          <p:nvPr/>
        </p:nvSpPr>
        <p:spPr>
          <a:xfrm>
            <a:off x="-37671" y="3131840"/>
            <a:ext cx="6779039" cy="2308324"/>
          </a:xfrm>
          <a:prstGeom prst="rect">
            <a:avLst/>
          </a:prstGeom>
        </p:spPr>
        <p:txBody>
          <a:bodyPr wrap="square">
            <a:spAutoFit/>
          </a:bodyPr>
          <a:lstStyle/>
          <a:p>
            <a:pPr algn="r">
              <a:lnSpc>
                <a:spcPct val="150000"/>
              </a:lnSpc>
            </a:pPr>
            <a:r>
              <a:rPr lang="ar-SA" sz="1200" b="1" dirty="0"/>
              <a:t> </a:t>
            </a:r>
            <a:r>
              <a:rPr lang="ar-EG" sz="1200" b="1" dirty="0"/>
              <a:t>اتصالات العلاقات العامة مع المجتمع المحلي :  </a:t>
            </a:r>
          </a:p>
          <a:p>
            <a:pPr algn="r">
              <a:lnSpc>
                <a:spcPct val="150000"/>
              </a:lnSpc>
            </a:pPr>
            <a:r>
              <a:rPr lang="ar-EG" sz="1200" dirty="0"/>
              <a:t>1- تزويد المجتمع </a:t>
            </a:r>
            <a:r>
              <a:rPr lang="ar-EG" sz="1200" dirty="0" err="1"/>
              <a:t>باخبار</a:t>
            </a:r>
            <a:r>
              <a:rPr lang="ar-EG" sz="1200" dirty="0"/>
              <a:t> المؤسسة وسياستها وانظمتها . </a:t>
            </a:r>
          </a:p>
          <a:p>
            <a:pPr algn="r">
              <a:lnSpc>
                <a:spcPct val="150000"/>
              </a:lnSpc>
            </a:pPr>
            <a:r>
              <a:rPr lang="ar-EG" sz="1200" dirty="0"/>
              <a:t>2- المحافظة علي العلاقات الجيدة . </a:t>
            </a:r>
          </a:p>
          <a:p>
            <a:pPr algn="r">
              <a:lnSpc>
                <a:spcPct val="150000"/>
              </a:lnSpc>
            </a:pPr>
            <a:r>
              <a:rPr lang="ar-EG" sz="1200" dirty="0"/>
              <a:t>3- دعم البرامج الثقافية والصحية والاجتماعية وذلك </a:t>
            </a:r>
            <a:r>
              <a:rPr lang="ar-EG" sz="1200" dirty="0" err="1"/>
              <a:t>لاجل</a:t>
            </a:r>
            <a:r>
              <a:rPr lang="ar-EG" sz="1200" dirty="0"/>
              <a:t> مساهمة في رفاهية المجتمع . </a:t>
            </a:r>
          </a:p>
          <a:p>
            <a:pPr algn="r">
              <a:lnSpc>
                <a:spcPct val="150000"/>
              </a:lnSpc>
            </a:pPr>
            <a:r>
              <a:rPr lang="ar-EG" sz="1200" dirty="0"/>
              <a:t>4- التحقيق في اي شكاوي ترد من افراد المجتمع ومحاولة حلها بسرعة </a:t>
            </a:r>
          </a:p>
          <a:p>
            <a:pPr algn="r">
              <a:lnSpc>
                <a:spcPct val="150000"/>
              </a:lnSpc>
            </a:pPr>
            <a:r>
              <a:rPr lang="ar-EG" sz="1200" dirty="0"/>
              <a:t>5-  التعرف علي اراء افراد المجتمع واتجاهاته عن طريق البحوث . </a:t>
            </a:r>
          </a:p>
          <a:p>
            <a:pPr algn="r">
              <a:lnSpc>
                <a:spcPct val="150000"/>
              </a:lnSpc>
            </a:pPr>
            <a:r>
              <a:rPr lang="ar-EG" sz="1200" dirty="0"/>
              <a:t>6- اجراء تصحيح المعلومات الخاطئة التي قد تكون تشكلت في ذهن افراد المجتمع </a:t>
            </a:r>
            <a:r>
              <a:rPr lang="ar-EG" sz="1200" dirty="0" err="1"/>
              <a:t>لاجل</a:t>
            </a:r>
            <a:r>
              <a:rPr lang="ar-EG" sz="1200" dirty="0"/>
              <a:t> تحسين الصورة الذهنية للمنشأة . </a:t>
            </a:r>
          </a:p>
          <a:p>
            <a:pPr algn="r">
              <a:lnSpc>
                <a:spcPct val="150000"/>
              </a:lnSpc>
            </a:pPr>
            <a:r>
              <a:rPr lang="ar-EG" sz="1200" dirty="0"/>
              <a:t>7- الترويج لمنتجات الشركة وبيعها </a:t>
            </a:r>
            <a:r>
              <a:rPr lang="ar-EG" sz="1200" dirty="0" err="1"/>
              <a:t>لافراد</a:t>
            </a:r>
            <a:r>
              <a:rPr lang="ar-EG" sz="1200" dirty="0"/>
              <a:t> المجتمع المحلي . </a:t>
            </a:r>
            <a:endParaRPr lang="en-US" sz="1200" dirty="0"/>
          </a:p>
        </p:txBody>
      </p:sp>
      <p:sp>
        <p:nvSpPr>
          <p:cNvPr id="10" name="عنصر نائب للمحتوى 2"/>
          <p:cNvSpPr>
            <a:spLocks noGrp="1"/>
          </p:cNvSpPr>
          <p:nvPr/>
        </p:nvSpPr>
        <p:spPr>
          <a:xfrm>
            <a:off x="24051" y="5302621"/>
            <a:ext cx="6717317" cy="4525963"/>
          </a:xfrm>
          <a:prstGeom prst="rect">
            <a:avLst/>
          </a:prstGeom>
          <a:noFill/>
          <a:ln>
            <a:noFill/>
          </a:ln>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ar-SA" sz="1200" b="1" dirty="0" smtClean="0"/>
              <a:t> ان من مهام جهاز العلاقات العامة ايجاد صلات قوية بين الشركة والمجتمع المحلي الذي تعيش فيه ، وبالتالي </a:t>
            </a:r>
            <a:r>
              <a:rPr lang="ar-SA" sz="1200" b="1" dirty="0" err="1" smtClean="0"/>
              <a:t>فاننا</a:t>
            </a:r>
            <a:r>
              <a:rPr lang="ar-SA" sz="1200" b="1" dirty="0" smtClean="0"/>
              <a:t> سنورد فيما يلي برنامج فعالا للحفاظ على هذه العلاقات الجيدة مع المجتمع المحلي :- </a:t>
            </a:r>
          </a:p>
          <a:p>
            <a:pPr marL="0" indent="0">
              <a:lnSpc>
                <a:spcPct val="150000"/>
              </a:lnSpc>
              <a:buNone/>
            </a:pPr>
            <a:r>
              <a:rPr lang="ar-SA" sz="1200" dirty="0" smtClean="0"/>
              <a:t>* تخصيص منح عالمية للمتفوقين من طلبة الجامعات والمعاهد والمدارس في مجالات معينه وتقدم هذه المنح باسم الشركة بعد الاعلان عنها . </a:t>
            </a:r>
          </a:p>
          <a:p>
            <a:pPr marL="0" indent="0">
              <a:lnSpc>
                <a:spcPct val="150000"/>
              </a:lnSpc>
              <a:buNone/>
            </a:pPr>
            <a:r>
              <a:rPr lang="ar-SA" sz="1200" dirty="0" smtClean="0"/>
              <a:t>* الاشتراك في المناسبات الهامة بوسائل اكثر ايجابية من مجرد نشر التهاني في الجرائد والمجلات ومن امثلة ذلك ان تقوم الشركة بعلاج عدد من المواطنين او تقدم تبرعاً لمن اصابتهم كارثة او تهدي سيارة اسعاف لمستوصف خيري . </a:t>
            </a:r>
            <a:endParaRPr lang="en-US" sz="1200" dirty="0"/>
          </a:p>
        </p:txBody>
      </p:sp>
      <p:sp>
        <p:nvSpPr>
          <p:cNvPr id="11" name="Rectangle 10"/>
          <p:cNvSpPr/>
          <p:nvPr/>
        </p:nvSpPr>
        <p:spPr>
          <a:xfrm>
            <a:off x="24051" y="6983104"/>
            <a:ext cx="6717317" cy="1477328"/>
          </a:xfrm>
          <a:prstGeom prst="rect">
            <a:avLst/>
          </a:prstGeom>
        </p:spPr>
        <p:txBody>
          <a:bodyPr wrap="square">
            <a:spAutoFit/>
          </a:bodyPr>
          <a:lstStyle/>
          <a:p>
            <a:pPr algn="r">
              <a:lnSpc>
                <a:spcPct val="150000"/>
              </a:lnSpc>
            </a:pPr>
            <a:r>
              <a:rPr lang="ar-SA" sz="1200" dirty="0"/>
              <a:t>* تخصيص عامل او اكثر للاتصال بالأجهزة الحكومية ويقوم هذا العامل بتوثيق الصلة الشخصية مع القائمين على هذه الاجهزة وبذلك يسهل التفاهم والتنسيق معهم . </a:t>
            </a:r>
          </a:p>
          <a:p>
            <a:pPr algn="r">
              <a:lnSpc>
                <a:spcPct val="150000"/>
              </a:lnSpc>
            </a:pPr>
            <a:r>
              <a:rPr lang="ar-SA" sz="1200" dirty="0"/>
              <a:t>* الاشتراك في المؤتمرات الهامة التي تتصل بنشاط الشركة وتنظيم الدورات الثقافية والندوات الاذاعية والتليفزيونية . </a:t>
            </a:r>
          </a:p>
          <a:p>
            <a:pPr algn="r">
              <a:lnSpc>
                <a:spcPct val="150000"/>
              </a:lnSpc>
            </a:pPr>
            <a:r>
              <a:rPr lang="ar-SA" sz="1200" dirty="0"/>
              <a:t>* مد الصحافة والاذاعة بالمعلومات التي يهتم بها جمهور القراء والمستمعين مما يتصل بنشاط الشركة وطبيعة عملها . </a:t>
            </a:r>
          </a:p>
          <a:p>
            <a:pPr algn="r">
              <a:lnSpc>
                <a:spcPct val="150000"/>
              </a:lnSpc>
            </a:pPr>
            <a:r>
              <a:rPr lang="ar-SA" sz="1200" dirty="0"/>
              <a:t>* اعداد الكتيبات الايضاحية والنشرات الدورية التي تتناول الشركة واخبارها واخبار العاملين والعملاء الحاليين والمرتقبين . </a:t>
            </a:r>
            <a:endParaRPr lang="en-US" sz="1200" dirty="0"/>
          </a:p>
        </p:txBody>
      </p:sp>
      <p:sp>
        <p:nvSpPr>
          <p:cNvPr id="12" name="Rectangle 11"/>
          <p:cNvSpPr/>
          <p:nvPr/>
        </p:nvSpPr>
        <p:spPr>
          <a:xfrm>
            <a:off x="-75342" y="8388424"/>
            <a:ext cx="6816710" cy="461665"/>
          </a:xfrm>
          <a:prstGeom prst="rect">
            <a:avLst/>
          </a:prstGeom>
        </p:spPr>
        <p:txBody>
          <a:bodyPr wrap="square">
            <a:spAutoFit/>
          </a:bodyPr>
          <a:lstStyle/>
          <a:p>
            <a:pPr algn="r"/>
            <a:r>
              <a:rPr lang="ar-SA" sz="1200" dirty="0"/>
              <a:t>* </a:t>
            </a:r>
            <a:r>
              <a:rPr lang="ar-SA" sz="1200" dirty="0" err="1"/>
              <a:t>اظها</a:t>
            </a:r>
            <a:r>
              <a:rPr lang="ar-SA" sz="1200" dirty="0"/>
              <a:t> ر نشاط الشركة وانجازاتها واخبار الجماهير بها من خلال وسائل الاتصال المعروفة بغرض توعية الجماهير وتبصيرها بنشاط الشركة وانجازاتها . </a:t>
            </a:r>
          </a:p>
        </p:txBody>
      </p:sp>
    </p:spTree>
    <p:extLst>
      <p:ext uri="{BB962C8B-B14F-4D97-AF65-F5344CB8AC3E}">
        <p14:creationId xmlns:p14="http://schemas.microsoft.com/office/powerpoint/2010/main" val="13723962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35496" y="8578676"/>
            <a:ext cx="1600200" cy="486833"/>
          </a:xfrm>
        </p:spPr>
        <p:txBody>
          <a:bodyPr/>
          <a:lstStyle/>
          <a:p>
            <a:r>
              <a:rPr lang="ar-SA" dirty="0" smtClean="0"/>
              <a:t>50</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عنوان 1"/>
          <p:cNvSpPr>
            <a:spLocks noGrp="1"/>
          </p:cNvSpPr>
          <p:nvPr/>
        </p:nvSpPr>
        <p:spPr>
          <a:xfrm>
            <a:off x="5517232" y="73287"/>
            <a:ext cx="1162472" cy="35547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200" b="1" dirty="0" smtClean="0"/>
              <a:t>الراي العام :-</a:t>
            </a:r>
            <a:endParaRPr lang="en-US" sz="1200" b="1" dirty="0"/>
          </a:p>
        </p:txBody>
      </p:sp>
      <p:sp>
        <p:nvSpPr>
          <p:cNvPr id="12" name="عنصر نائب للمحتوى 2"/>
          <p:cNvSpPr>
            <a:spLocks noGrp="1"/>
          </p:cNvSpPr>
          <p:nvPr/>
        </p:nvSpPr>
        <p:spPr>
          <a:xfrm>
            <a:off x="44625" y="323528"/>
            <a:ext cx="6635080" cy="974885"/>
          </a:xfrm>
          <a:prstGeom prst="rect">
            <a:avLst/>
          </a:prstGeom>
          <a:noFill/>
          <a:ln>
            <a:noFill/>
          </a:ln>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70000"/>
              </a:lnSpc>
              <a:buNone/>
            </a:pPr>
            <a:r>
              <a:rPr lang="ar-SA" sz="1200" dirty="0" smtClean="0"/>
              <a:t>* هو المادة الخام التي يقوم باحث العلاقات العامة بدراستها بغية تحليلها ومحاولة التأثير فيها . </a:t>
            </a:r>
          </a:p>
          <a:p>
            <a:pPr marL="0" indent="0">
              <a:lnSpc>
                <a:spcPct val="170000"/>
              </a:lnSpc>
              <a:buNone/>
            </a:pPr>
            <a:r>
              <a:rPr lang="ar-SA" sz="1200" dirty="0" smtClean="0"/>
              <a:t>* والراي العام بالنسبة لخبير العلاقات العامة هو الفكرة السائدة بين جمهور من الناس تربطهم مصلحة مشتركة . </a:t>
            </a:r>
          </a:p>
          <a:p>
            <a:pPr marL="0" indent="0">
              <a:lnSpc>
                <a:spcPct val="170000"/>
              </a:lnSpc>
              <a:buNone/>
            </a:pPr>
            <a:r>
              <a:rPr lang="ar-SA" sz="1200" dirty="0" smtClean="0"/>
              <a:t>*</a:t>
            </a:r>
            <a:r>
              <a:rPr lang="ar-SA" sz="1200" dirty="0"/>
              <a:t> </a:t>
            </a:r>
            <a:r>
              <a:rPr lang="ar-SA" sz="1200" dirty="0" smtClean="0"/>
              <a:t>ولقد زادت اهمية الراي العام في المجتمع الدولي المعاصر نتيجة لظروفه الاجتماعية والاقتصادية والسياسية وتقدم العلم والمعرفة </a:t>
            </a:r>
            <a:r>
              <a:rPr lang="ar-SA" sz="1200" b="1" dirty="0" smtClean="0"/>
              <a:t>*يعرف الراي العام : مجموعه اراء جمهور معين او هو الجماعة التي يشترك اعضاؤها في بعض الاهتمامات او الآراء العامة .</a:t>
            </a:r>
            <a:endParaRPr lang="en-US" sz="1200" b="1" dirty="0"/>
          </a:p>
        </p:txBody>
      </p:sp>
      <p:sp>
        <p:nvSpPr>
          <p:cNvPr id="13" name="عنصر نائب للمحتوى 2"/>
          <p:cNvSpPr>
            <a:spLocks noGrp="1"/>
          </p:cNvSpPr>
          <p:nvPr/>
        </p:nvSpPr>
        <p:spPr>
          <a:xfrm>
            <a:off x="44624" y="1619672"/>
            <a:ext cx="6696743" cy="1800200"/>
          </a:xfrm>
          <a:prstGeom prst="rect">
            <a:avLst/>
          </a:prstGeom>
          <a:noFill/>
          <a:ln>
            <a:noFill/>
          </a:ln>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ar-SA" sz="1200" dirty="0" smtClean="0"/>
              <a:t>- للراي العام دور في التأثير في المشروعات الاجتماعية . </a:t>
            </a:r>
          </a:p>
          <a:p>
            <a:pPr marL="0" indent="0">
              <a:lnSpc>
                <a:spcPct val="150000"/>
              </a:lnSpc>
              <a:buNone/>
            </a:pPr>
            <a:r>
              <a:rPr lang="ar-SA" sz="1200" dirty="0" smtClean="0"/>
              <a:t>- قيام الراي العام وتحليله ليس غاية في ذاته وانما يمكن ان يرشد ويساعد على تحديد مشكلات العلاقات العامة . </a:t>
            </a:r>
          </a:p>
          <a:p>
            <a:pPr marL="0" indent="0">
              <a:lnSpc>
                <a:spcPct val="150000"/>
              </a:lnSpc>
              <a:buNone/>
            </a:pPr>
            <a:r>
              <a:rPr lang="ar-SA" sz="1200" dirty="0" smtClean="0"/>
              <a:t>- يظهر التأثير الراي العام في اصدار القوانين والتشريعات وتغييرها والغائها حيث يمثل الراي العام اتجاهات القاعدة الجماهيرية . </a:t>
            </a:r>
          </a:p>
          <a:p>
            <a:pPr marL="0" indent="0">
              <a:lnSpc>
                <a:spcPct val="150000"/>
              </a:lnSpc>
              <a:buNone/>
            </a:pPr>
            <a:r>
              <a:rPr lang="ar-SA" sz="1200" dirty="0" smtClean="0"/>
              <a:t>- الراي العام يعمل على اذكاء الروح المعنوية العامة .</a:t>
            </a:r>
          </a:p>
          <a:p>
            <a:pPr marL="0" indent="0">
              <a:lnSpc>
                <a:spcPct val="150000"/>
              </a:lnSpc>
              <a:buNone/>
            </a:pPr>
            <a:r>
              <a:rPr lang="ar-SA" sz="1200" dirty="0" smtClean="0"/>
              <a:t>- الراي العام يساهم في نجاح سياسة الدولة ويتم ذلك عن طريق تأييد الراي العام لجماهير المواطنين لهذه السياسة . </a:t>
            </a:r>
            <a:endParaRPr lang="en-US" sz="1200" dirty="0"/>
          </a:p>
        </p:txBody>
      </p:sp>
      <p:sp>
        <p:nvSpPr>
          <p:cNvPr id="14" name="عنوان 1"/>
          <p:cNvSpPr>
            <a:spLocks noGrp="1"/>
          </p:cNvSpPr>
          <p:nvPr/>
        </p:nvSpPr>
        <p:spPr>
          <a:xfrm>
            <a:off x="5362872" y="3203848"/>
            <a:ext cx="1378496" cy="35547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200" b="1" dirty="0" smtClean="0"/>
              <a:t>انواع الراي العام :-</a:t>
            </a:r>
            <a:endParaRPr lang="en-US" sz="1200" b="1" dirty="0"/>
          </a:p>
        </p:txBody>
      </p:sp>
      <p:sp>
        <p:nvSpPr>
          <p:cNvPr id="15" name="عنصر نائب للمحتوى 2"/>
          <p:cNvSpPr>
            <a:spLocks noGrp="1"/>
          </p:cNvSpPr>
          <p:nvPr/>
        </p:nvSpPr>
        <p:spPr>
          <a:xfrm>
            <a:off x="888032" y="3563888"/>
            <a:ext cx="5853336" cy="2198525"/>
          </a:xfrm>
          <a:prstGeom prst="rect">
            <a:avLst/>
          </a:prstGeom>
          <a:noFill/>
          <a:ln>
            <a:noFill/>
          </a:ln>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SA" sz="1200" b="1" dirty="0" smtClean="0"/>
              <a:t>- انواع الراي العام من حيث الظهور : </a:t>
            </a:r>
          </a:p>
          <a:p>
            <a:pPr marL="0" indent="0">
              <a:buNone/>
            </a:pPr>
            <a:r>
              <a:rPr lang="ar-SA" sz="1200" dirty="0"/>
              <a:t> </a:t>
            </a:r>
            <a:r>
              <a:rPr lang="ar-SA" sz="1200" dirty="0" smtClean="0"/>
              <a:t> - الراي العام الظاهر . </a:t>
            </a:r>
          </a:p>
          <a:p>
            <a:pPr marL="0" indent="0">
              <a:buNone/>
            </a:pPr>
            <a:r>
              <a:rPr lang="ar-SA" sz="1200" dirty="0"/>
              <a:t> </a:t>
            </a:r>
            <a:r>
              <a:rPr lang="ar-SA" sz="1200" dirty="0" smtClean="0"/>
              <a:t>  - الراي العام الكامن </a:t>
            </a:r>
          </a:p>
          <a:p>
            <a:pPr marL="0" indent="0">
              <a:buNone/>
            </a:pPr>
            <a:r>
              <a:rPr lang="ar-SA" sz="1200" b="1" dirty="0"/>
              <a:t> </a:t>
            </a:r>
            <a:r>
              <a:rPr lang="ar-SA" sz="1200" b="1" dirty="0" smtClean="0"/>
              <a:t>انواع الراي العام من حيث الاستمرار : </a:t>
            </a:r>
          </a:p>
          <a:p>
            <a:pPr marL="0" indent="0">
              <a:buNone/>
            </a:pPr>
            <a:r>
              <a:rPr lang="ar-SA" sz="1200" dirty="0"/>
              <a:t> </a:t>
            </a:r>
            <a:r>
              <a:rPr lang="ar-SA" sz="1200" dirty="0" smtClean="0"/>
              <a:t>  - راي عام مستمر ودائم . </a:t>
            </a:r>
          </a:p>
          <a:p>
            <a:pPr marL="0" indent="0">
              <a:buNone/>
            </a:pPr>
            <a:r>
              <a:rPr lang="ar-SA" sz="1200" dirty="0"/>
              <a:t> </a:t>
            </a:r>
            <a:r>
              <a:rPr lang="ar-SA" sz="1200" dirty="0" smtClean="0"/>
              <a:t> - راي عام مؤقت . </a:t>
            </a:r>
          </a:p>
          <a:p>
            <a:pPr marL="0" indent="0">
              <a:buNone/>
            </a:pPr>
            <a:r>
              <a:rPr lang="ar-SA" sz="1200" b="1" dirty="0" smtClean="0"/>
              <a:t>انواع الراي العام من حيث وجوده :</a:t>
            </a:r>
          </a:p>
          <a:p>
            <a:pPr marL="0" indent="0">
              <a:buNone/>
            </a:pPr>
            <a:r>
              <a:rPr lang="ar-SA" sz="1200" dirty="0"/>
              <a:t> </a:t>
            </a:r>
            <a:r>
              <a:rPr lang="ar-SA" sz="1200" dirty="0" smtClean="0"/>
              <a:t>    - راي عام موجود فعلا</a:t>
            </a:r>
          </a:p>
          <a:p>
            <a:pPr marL="0" indent="0">
              <a:buNone/>
            </a:pPr>
            <a:r>
              <a:rPr lang="ar-SA" sz="1200" dirty="0"/>
              <a:t> </a:t>
            </a:r>
            <a:r>
              <a:rPr lang="ar-SA" sz="1200" dirty="0" smtClean="0"/>
              <a:t>    - راي عام متوقع </a:t>
            </a:r>
          </a:p>
          <a:p>
            <a:pPr marL="0" indent="0">
              <a:buNone/>
            </a:pPr>
            <a:endParaRPr lang="en-US" sz="1200" dirty="0"/>
          </a:p>
        </p:txBody>
      </p:sp>
      <p:sp>
        <p:nvSpPr>
          <p:cNvPr id="16" name="عنوان 1"/>
          <p:cNvSpPr>
            <a:spLocks noGrp="1"/>
          </p:cNvSpPr>
          <p:nvPr/>
        </p:nvSpPr>
        <p:spPr>
          <a:xfrm>
            <a:off x="4585578" y="5567814"/>
            <a:ext cx="2116332" cy="389197"/>
          </a:xfrm>
          <a:prstGeom prst="rect">
            <a:avLst/>
          </a:prstGeom>
        </p:spPr>
        <p:txBody>
          <a:bodyPr vert="horz" lIns="91440" tIns="45720" rIns="91440" bIns="45720" rtlCol="1" anchor="ctr">
            <a:normAutofit fontScale="92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200" b="1" dirty="0" smtClean="0"/>
              <a:t>انواع الراي العام من حيث درجة الاندفاع :-</a:t>
            </a:r>
            <a:endParaRPr lang="en-US" sz="1200" b="1" dirty="0"/>
          </a:p>
        </p:txBody>
      </p:sp>
      <p:sp>
        <p:nvSpPr>
          <p:cNvPr id="17" name="Rectangle 16"/>
          <p:cNvSpPr/>
          <p:nvPr/>
        </p:nvSpPr>
        <p:spPr>
          <a:xfrm>
            <a:off x="4077071" y="5838527"/>
            <a:ext cx="2575523" cy="461665"/>
          </a:xfrm>
          <a:prstGeom prst="rect">
            <a:avLst/>
          </a:prstGeom>
        </p:spPr>
        <p:txBody>
          <a:bodyPr wrap="square">
            <a:spAutoFit/>
          </a:bodyPr>
          <a:lstStyle/>
          <a:p>
            <a:pPr algn="r"/>
            <a:r>
              <a:rPr lang="ar-SA" sz="1200" dirty="0"/>
              <a:t>- راي عام مستنير .</a:t>
            </a:r>
          </a:p>
          <a:p>
            <a:pPr algn="r"/>
            <a:r>
              <a:rPr lang="ar-SA" sz="1200" dirty="0"/>
              <a:t>- راي عام غير مستنير .</a:t>
            </a:r>
            <a:endParaRPr lang="en-US" sz="1200" dirty="0"/>
          </a:p>
        </p:txBody>
      </p:sp>
      <p:sp>
        <p:nvSpPr>
          <p:cNvPr id="18" name="عنوان 1"/>
          <p:cNvSpPr>
            <a:spLocks noGrp="1"/>
          </p:cNvSpPr>
          <p:nvPr/>
        </p:nvSpPr>
        <p:spPr>
          <a:xfrm>
            <a:off x="4282752" y="6300192"/>
            <a:ext cx="2530624" cy="48035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200" b="1" dirty="0" smtClean="0"/>
              <a:t>دور العلاقات العامة في تكوين الراي العام </a:t>
            </a:r>
            <a:endParaRPr lang="en-US" sz="1200" b="1" dirty="0"/>
          </a:p>
        </p:txBody>
      </p:sp>
      <p:sp>
        <p:nvSpPr>
          <p:cNvPr id="19" name="عنصر نائب للمحتوى 2"/>
          <p:cNvSpPr>
            <a:spLocks noGrp="1"/>
          </p:cNvSpPr>
          <p:nvPr/>
        </p:nvSpPr>
        <p:spPr>
          <a:xfrm>
            <a:off x="-1" y="6622657"/>
            <a:ext cx="6679706" cy="2125807"/>
          </a:xfrm>
          <a:prstGeom prst="rect">
            <a:avLst/>
          </a:prstGeom>
          <a:noFill/>
          <a:ln>
            <a:noFill/>
          </a:ln>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ar-SA" sz="1200" dirty="0" smtClean="0"/>
              <a:t>تتحمل اجهزة العلاقات العامة مسئولية ضخمة في تكوين راي عام مستنير ومنطقي وهي في سبيلها لتحقيق ذلك تقوم بما يلي :- </a:t>
            </a:r>
          </a:p>
          <a:p>
            <a:pPr marL="0" indent="0">
              <a:lnSpc>
                <a:spcPct val="150000"/>
              </a:lnSpc>
              <a:buNone/>
            </a:pPr>
            <a:r>
              <a:rPr lang="ar-SA" sz="1200" dirty="0" smtClean="0"/>
              <a:t>- تزويد الجمهور بجميع المعلومات والحقائق حتى يكون رايه مبنيا على اساس واضحا وموضوعي . </a:t>
            </a:r>
          </a:p>
          <a:p>
            <a:pPr marL="0" indent="0">
              <a:lnSpc>
                <a:spcPct val="150000"/>
              </a:lnSpc>
              <a:buNone/>
            </a:pPr>
            <a:r>
              <a:rPr lang="ar-SA" sz="1200" dirty="0" smtClean="0"/>
              <a:t>- الممارسة الفعلية والخبرة الشخصية والنشاط الذاتي عن طريق استمالة افراد المجتمع للإدلاء برايهم في الموضوعات التي تهم الجماعة باستطلاع رايهم واشراكهم في تحديد الاهداف . </a:t>
            </a:r>
            <a:endParaRPr lang="en-US" sz="1200" dirty="0"/>
          </a:p>
        </p:txBody>
      </p:sp>
      <p:sp>
        <p:nvSpPr>
          <p:cNvPr id="20" name="عنصر نائب للمحتوى 2"/>
          <p:cNvSpPr>
            <a:spLocks noGrp="1"/>
          </p:cNvSpPr>
          <p:nvPr/>
        </p:nvSpPr>
        <p:spPr>
          <a:xfrm>
            <a:off x="34280" y="7781626"/>
            <a:ext cx="6707088" cy="534790"/>
          </a:xfrm>
          <a:prstGeom prst="rect">
            <a:avLst/>
          </a:prstGeom>
          <a:noFill/>
          <a:ln>
            <a:noFill/>
          </a:ln>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ar-SA" sz="1200" dirty="0" smtClean="0"/>
              <a:t>- استخدام اسلوب الترغيب والناتج عن سياسة الباب المفتوح مما يشجع على الاتصال بين الجماهير الداخلية والخارجية </a:t>
            </a:r>
          </a:p>
          <a:p>
            <a:pPr marL="0" indent="0">
              <a:lnSpc>
                <a:spcPct val="150000"/>
              </a:lnSpc>
              <a:buNone/>
            </a:pPr>
            <a:r>
              <a:rPr lang="ar-SA" sz="1200" dirty="0" smtClean="0"/>
              <a:t>- القدوة الحسنه والمثال الفعلي بان تتفق اعمال المؤسسات والهيئات المختلفة مع اقوالها . </a:t>
            </a:r>
            <a:endParaRPr lang="en-US" sz="1200" dirty="0"/>
          </a:p>
        </p:txBody>
      </p:sp>
    </p:spTree>
    <p:extLst>
      <p:ext uri="{BB962C8B-B14F-4D97-AF65-F5344CB8AC3E}">
        <p14:creationId xmlns:p14="http://schemas.microsoft.com/office/powerpoint/2010/main" val="6285828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35496" y="8578676"/>
            <a:ext cx="1600200" cy="486833"/>
          </a:xfrm>
        </p:spPr>
        <p:txBody>
          <a:bodyPr/>
          <a:lstStyle/>
          <a:p>
            <a:r>
              <a:rPr lang="ar-SA" dirty="0" smtClean="0"/>
              <a:t>51</a:t>
            </a:r>
            <a:endParaRPr lang="en-US" dirty="0"/>
          </a:p>
        </p:txBody>
      </p:sp>
      <p:sp>
        <p:nvSpPr>
          <p:cNvPr id="3" name="Rectangle 2"/>
          <p:cNvSpPr/>
          <p:nvPr/>
        </p:nvSpPr>
        <p:spPr>
          <a:xfrm>
            <a:off x="44625" y="49138"/>
            <a:ext cx="6768752" cy="898735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عنوان 1"/>
          <p:cNvSpPr>
            <a:spLocks noGrp="1"/>
          </p:cNvSpPr>
          <p:nvPr/>
        </p:nvSpPr>
        <p:spPr>
          <a:xfrm>
            <a:off x="4365104" y="179512"/>
            <a:ext cx="2283568" cy="427484"/>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200" b="1" dirty="0" smtClean="0"/>
              <a:t>العوامل المؤثرة في تكوين الراي العام :- </a:t>
            </a:r>
            <a:endParaRPr lang="en-US" sz="1200" b="1" dirty="0"/>
          </a:p>
        </p:txBody>
      </p:sp>
      <p:sp>
        <p:nvSpPr>
          <p:cNvPr id="22" name="عنصر نائب للمحتوى 2"/>
          <p:cNvSpPr>
            <a:spLocks noGrp="1"/>
          </p:cNvSpPr>
          <p:nvPr/>
        </p:nvSpPr>
        <p:spPr>
          <a:xfrm>
            <a:off x="1700808" y="606996"/>
            <a:ext cx="4845224" cy="4525963"/>
          </a:xfrm>
          <a:prstGeom prst="rect">
            <a:avLst/>
          </a:prstGeom>
          <a:noFill/>
          <a:ln>
            <a:noFill/>
          </a:ln>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ar-SA" sz="1200" dirty="0" smtClean="0"/>
              <a:t>1- وسائل الاتصال الجماهيري . </a:t>
            </a:r>
          </a:p>
          <a:p>
            <a:pPr marL="0" indent="0">
              <a:lnSpc>
                <a:spcPct val="150000"/>
              </a:lnSpc>
              <a:buNone/>
            </a:pPr>
            <a:r>
              <a:rPr lang="ar-SA" sz="1200" dirty="0" smtClean="0"/>
              <a:t>2- قادة الراي العام . </a:t>
            </a:r>
          </a:p>
          <a:p>
            <a:pPr marL="0" indent="0">
              <a:lnSpc>
                <a:spcPct val="150000"/>
              </a:lnSpc>
              <a:buNone/>
            </a:pPr>
            <a:r>
              <a:rPr lang="ar-SA" sz="1200" dirty="0" smtClean="0"/>
              <a:t>3- الاسرة . </a:t>
            </a:r>
          </a:p>
          <a:p>
            <a:pPr marL="0" indent="0">
              <a:lnSpc>
                <a:spcPct val="150000"/>
              </a:lnSpc>
              <a:buNone/>
            </a:pPr>
            <a:r>
              <a:rPr lang="ar-SA" sz="1200" dirty="0" smtClean="0"/>
              <a:t>4- المؤسسة التعليمية .</a:t>
            </a:r>
          </a:p>
          <a:p>
            <a:pPr marL="0" indent="0">
              <a:lnSpc>
                <a:spcPct val="150000"/>
              </a:lnSpc>
              <a:buNone/>
            </a:pPr>
            <a:r>
              <a:rPr lang="ar-SA" sz="1200" dirty="0" smtClean="0"/>
              <a:t>5- المؤسسات الدينية . </a:t>
            </a:r>
          </a:p>
          <a:p>
            <a:pPr marL="0" indent="0">
              <a:lnSpc>
                <a:spcPct val="150000"/>
              </a:lnSpc>
              <a:buNone/>
            </a:pPr>
            <a:r>
              <a:rPr lang="ar-SA" sz="1200" dirty="0" smtClean="0"/>
              <a:t>6- الاحداث و المشكلات . </a:t>
            </a:r>
          </a:p>
          <a:p>
            <a:pPr marL="0" indent="0">
              <a:lnSpc>
                <a:spcPct val="150000"/>
              </a:lnSpc>
              <a:buNone/>
            </a:pPr>
            <a:r>
              <a:rPr lang="ar-SA" sz="1200" dirty="0" smtClean="0"/>
              <a:t>7- الشائعات .</a:t>
            </a:r>
          </a:p>
          <a:p>
            <a:pPr marL="0" indent="0">
              <a:lnSpc>
                <a:spcPct val="150000"/>
              </a:lnSpc>
              <a:buNone/>
            </a:pPr>
            <a:r>
              <a:rPr lang="ar-SA" sz="1200" dirty="0" smtClean="0"/>
              <a:t>8- المستوى الاقتصادي .</a:t>
            </a:r>
            <a:endParaRPr lang="en-US" sz="1200" dirty="0"/>
          </a:p>
        </p:txBody>
      </p:sp>
      <p:sp>
        <p:nvSpPr>
          <p:cNvPr id="23" name="TextBox 22"/>
          <p:cNvSpPr txBox="1"/>
          <p:nvPr/>
        </p:nvSpPr>
        <p:spPr>
          <a:xfrm>
            <a:off x="260648" y="3792055"/>
            <a:ext cx="1579299" cy="461665"/>
          </a:xfrm>
          <a:prstGeom prst="rect">
            <a:avLst/>
          </a:prstGeom>
          <a:noFill/>
        </p:spPr>
        <p:txBody>
          <a:bodyPr wrap="square" rtlCol="0">
            <a:spAutoFit/>
          </a:bodyPr>
          <a:lstStyle/>
          <a:p>
            <a:pPr algn="ctr"/>
            <a:r>
              <a:rPr lang="ar-SA" sz="1200" b="1" dirty="0" smtClean="0"/>
              <a:t>انتهت المحاضرة </a:t>
            </a:r>
          </a:p>
          <a:p>
            <a:pPr algn="ctr"/>
            <a:r>
              <a:rPr lang="ar-SA" sz="1200" b="1" dirty="0" smtClean="0"/>
              <a:t>إعداد ساره توت </a:t>
            </a:r>
            <a:endParaRPr lang="en-US" sz="1200" b="1" dirty="0"/>
          </a:p>
        </p:txBody>
      </p:sp>
      <p:sp>
        <p:nvSpPr>
          <p:cNvPr id="5" name="Rectangle 4"/>
          <p:cNvSpPr/>
          <p:nvPr/>
        </p:nvSpPr>
        <p:spPr>
          <a:xfrm>
            <a:off x="2420888" y="4638898"/>
            <a:ext cx="2432076" cy="600164"/>
          </a:xfrm>
          <a:prstGeom prst="rect">
            <a:avLst/>
          </a:prstGeom>
          <a:noFill/>
        </p:spPr>
        <p:txBody>
          <a:bodyPr wrap="none" lIns="91440" tIns="45720" rIns="91440" bIns="45720">
            <a:spAutoFit/>
          </a:bodyPr>
          <a:lstStyle/>
          <a:p>
            <a:pPr algn="ctr"/>
            <a:r>
              <a:rPr lang="ar-SA" sz="1100" b="1" cap="none" spc="0" dirty="0" smtClean="0">
                <a:ln w="10541" cmpd="sng">
                  <a:noFill/>
                  <a:prstDash val="solid"/>
                </a:ln>
                <a:solidFill>
                  <a:sysClr val="windowText" lastClr="000000"/>
                </a:solidFill>
                <a:effectLst/>
              </a:rPr>
              <a:t> المحاضرة الرابعة عشر  والخامسة عشر مراجعة</a:t>
            </a:r>
          </a:p>
          <a:p>
            <a:pPr algn="ctr"/>
            <a:endParaRPr lang="ar-SA" sz="1100" b="1" dirty="0">
              <a:ln w="10541" cmpd="sng">
                <a:noFill/>
                <a:prstDash val="solid"/>
              </a:ln>
              <a:solidFill>
                <a:sysClr val="windowText" lastClr="000000"/>
              </a:solidFill>
            </a:endParaRPr>
          </a:p>
          <a:p>
            <a:pPr algn="ctr"/>
            <a:r>
              <a:rPr lang="ar-SA" sz="1100" b="1" cap="none" spc="0" dirty="0" smtClean="0">
                <a:ln w="10541" cmpd="sng">
                  <a:noFill/>
                  <a:prstDash val="solid"/>
                </a:ln>
                <a:solidFill>
                  <a:sysClr val="windowText" lastClr="000000"/>
                </a:solidFill>
                <a:effectLst/>
              </a:rPr>
              <a:t>أسأل الله التوفيق والنجاح للجميع  </a:t>
            </a:r>
            <a:endParaRPr lang="en-US" sz="1100" b="1" cap="none" spc="0" dirty="0">
              <a:ln w="10541" cmpd="sng">
                <a:noFill/>
                <a:prstDash val="solid"/>
              </a:ln>
              <a:solidFill>
                <a:sysClr val="windowText" lastClr="000000"/>
              </a:solidFill>
              <a:effectLst/>
            </a:endParaRPr>
          </a:p>
        </p:txBody>
      </p:sp>
    </p:spTree>
    <p:extLst>
      <p:ext uri="{BB962C8B-B14F-4D97-AF65-F5344CB8AC3E}">
        <p14:creationId xmlns:p14="http://schemas.microsoft.com/office/powerpoint/2010/main" val="1794326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3002</TotalTime>
  <Words>4638</Words>
  <Application>Microsoft Office PowerPoint</Application>
  <PresentationFormat>On-screen Show (4:3)</PresentationFormat>
  <Paragraphs>395</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AlSagir</dc:creator>
  <cp:lastModifiedBy>Sarah AlSagir</cp:lastModifiedBy>
  <cp:revision>332</cp:revision>
  <dcterms:created xsi:type="dcterms:W3CDTF">2015-02-02T05:56:48Z</dcterms:created>
  <dcterms:modified xsi:type="dcterms:W3CDTF">2015-04-29T05:29:16Z</dcterms:modified>
</cp:coreProperties>
</file>