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notesMasterIdLst>
    <p:notesMasterId r:id="rId125"/>
  </p:notesMasterIdLst>
  <p:sldIdLst>
    <p:sldId id="377" r:id="rId2"/>
    <p:sldId id="256" r:id="rId3"/>
    <p:sldId id="378" r:id="rId4"/>
    <p:sldId id="379" r:id="rId5"/>
    <p:sldId id="380" r:id="rId6"/>
    <p:sldId id="258" r:id="rId7"/>
    <p:sldId id="259" r:id="rId8"/>
    <p:sldId id="260" r:id="rId9"/>
    <p:sldId id="261" r:id="rId10"/>
    <p:sldId id="262" r:id="rId11"/>
    <p:sldId id="263" r:id="rId12"/>
    <p:sldId id="264" r:id="rId13"/>
    <p:sldId id="265" r:id="rId14"/>
    <p:sldId id="266" r:id="rId15"/>
    <p:sldId id="267" r:id="rId16"/>
    <p:sldId id="293" r:id="rId17"/>
    <p:sldId id="268" r:id="rId18"/>
    <p:sldId id="269" r:id="rId19"/>
    <p:sldId id="270" r:id="rId20"/>
    <p:sldId id="271" r:id="rId21"/>
    <p:sldId id="272" r:id="rId22"/>
    <p:sldId id="273" r:id="rId23"/>
    <p:sldId id="274" r:id="rId24"/>
    <p:sldId id="294"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5" r:id="rId43"/>
    <p:sldId id="296" r:id="rId44"/>
    <p:sldId id="297" r:id="rId45"/>
    <p:sldId id="298" r:id="rId46"/>
    <p:sldId id="299" r:id="rId47"/>
    <p:sldId id="300" r:id="rId48"/>
    <p:sldId id="301" r:id="rId49"/>
    <p:sldId id="302" r:id="rId50"/>
    <p:sldId id="303" r:id="rId51"/>
    <p:sldId id="304" r:id="rId52"/>
    <p:sldId id="305" r:id="rId53"/>
    <p:sldId id="306" r:id="rId54"/>
    <p:sldId id="307" r:id="rId55"/>
    <p:sldId id="308" r:id="rId56"/>
    <p:sldId id="309" r:id="rId57"/>
    <p:sldId id="310" r:id="rId58"/>
    <p:sldId id="311" r:id="rId59"/>
    <p:sldId id="312" r:id="rId60"/>
    <p:sldId id="313" r:id="rId61"/>
    <p:sldId id="314" r:id="rId62"/>
    <p:sldId id="315" r:id="rId63"/>
    <p:sldId id="316" r:id="rId64"/>
    <p:sldId id="317" r:id="rId65"/>
    <p:sldId id="318" r:id="rId66"/>
    <p:sldId id="319" r:id="rId67"/>
    <p:sldId id="320" r:id="rId68"/>
    <p:sldId id="329" r:id="rId69"/>
    <p:sldId id="330" r:id="rId70"/>
    <p:sldId id="331" r:id="rId71"/>
    <p:sldId id="321" r:id="rId72"/>
    <p:sldId id="322" r:id="rId73"/>
    <p:sldId id="323" r:id="rId74"/>
    <p:sldId id="324" r:id="rId75"/>
    <p:sldId id="325" r:id="rId76"/>
    <p:sldId id="326" r:id="rId77"/>
    <p:sldId id="327" r:id="rId78"/>
    <p:sldId id="328" r:id="rId79"/>
    <p:sldId id="382" r:id="rId80"/>
    <p:sldId id="383" r:id="rId81"/>
    <p:sldId id="384" r:id="rId82"/>
    <p:sldId id="385" r:id="rId83"/>
    <p:sldId id="386" r:id="rId84"/>
    <p:sldId id="387" r:id="rId85"/>
    <p:sldId id="388" r:id="rId86"/>
    <p:sldId id="389" r:id="rId87"/>
    <p:sldId id="390" r:id="rId88"/>
    <p:sldId id="391" r:id="rId89"/>
    <p:sldId id="392" r:id="rId90"/>
    <p:sldId id="393" r:id="rId91"/>
    <p:sldId id="395" r:id="rId92"/>
    <p:sldId id="396" r:id="rId93"/>
    <p:sldId id="397" r:id="rId94"/>
    <p:sldId id="398" r:id="rId95"/>
    <p:sldId id="402" r:id="rId96"/>
    <p:sldId id="403" r:id="rId97"/>
    <p:sldId id="404" r:id="rId98"/>
    <p:sldId id="405" r:id="rId99"/>
    <p:sldId id="413" r:id="rId100"/>
    <p:sldId id="414" r:id="rId101"/>
    <p:sldId id="415" r:id="rId102"/>
    <p:sldId id="416" r:id="rId103"/>
    <p:sldId id="419" r:id="rId104"/>
    <p:sldId id="420" r:id="rId105"/>
    <p:sldId id="421" r:id="rId106"/>
    <p:sldId id="422" r:id="rId107"/>
    <p:sldId id="423" r:id="rId108"/>
    <p:sldId id="424" r:id="rId109"/>
    <p:sldId id="417" r:id="rId110"/>
    <p:sldId id="418" r:id="rId111"/>
    <p:sldId id="406" r:id="rId112"/>
    <p:sldId id="407" r:id="rId113"/>
    <p:sldId id="408" r:id="rId114"/>
    <p:sldId id="409" r:id="rId115"/>
    <p:sldId id="410" r:id="rId116"/>
    <p:sldId id="411" r:id="rId117"/>
    <p:sldId id="412" r:id="rId118"/>
    <p:sldId id="399" r:id="rId119"/>
    <p:sldId id="400" r:id="rId120"/>
    <p:sldId id="401" r:id="rId121"/>
    <p:sldId id="394" r:id="rId122"/>
    <p:sldId id="381" r:id="rId123"/>
    <p:sldId id="376" r:id="rId124"/>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99"/>
    <a:srgbClr val="FF85B6"/>
    <a:srgbClr val="00A24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4380"/>
    <p:restoredTop sz="94660"/>
  </p:normalViewPr>
  <p:slideViewPr>
    <p:cSldViewPr>
      <p:cViewPr varScale="1">
        <p:scale>
          <a:sx n="63" d="100"/>
          <a:sy n="63" d="100"/>
        </p:scale>
        <p:origin x="-1512"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theme" Target="theme/theme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13" Type="http://schemas.openxmlformats.org/officeDocument/2006/relationships/slide" Target="slides/slide112.xml"/><Relationship Id="rId118" Type="http://schemas.openxmlformats.org/officeDocument/2006/relationships/slide" Target="slides/slide117.xml"/><Relationship Id="rId12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slide" Target="slides/slide115.xml"/><Relationship Id="rId124" Type="http://schemas.openxmlformats.org/officeDocument/2006/relationships/slide" Target="slides/slide123.xml"/><Relationship Id="rId129"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27" Type="http://schemas.openxmlformats.org/officeDocument/2006/relationships/viewProps" Target="view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61" Type="http://schemas.openxmlformats.org/officeDocument/2006/relationships/slide" Target="slides/slide60.xml"/><Relationship Id="rId82" Type="http://schemas.openxmlformats.org/officeDocument/2006/relationships/slide" Target="slides/slide8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SA"/>
          </a:p>
        </p:txBody>
      </p:sp>
      <p:sp>
        <p:nvSpPr>
          <p:cNvPr id="3" name="عنصر نائب للتاريخ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C58E458A-095C-403A-AA0A-B624830CC994}" type="datetimeFigureOut">
              <a:rPr lang="ar-SA" smtClean="0"/>
              <a:t>07/07/1436</a:t>
            </a:fld>
            <a:endParaRPr lang="ar-SA"/>
          </a:p>
        </p:txBody>
      </p:sp>
      <p:sp>
        <p:nvSpPr>
          <p:cNvPr id="4" name="عنصر نائب لصورة الشريحة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ar-SA"/>
          </a:p>
        </p:txBody>
      </p:sp>
      <p:sp>
        <p:nvSpPr>
          <p:cNvPr id="5" name="عنصر نائب للملاحظات 4"/>
          <p:cNvSpPr>
            <a:spLocks noGrp="1"/>
          </p:cNvSpPr>
          <p:nvPr>
            <p:ph type="body" sz="quarter" idx="3"/>
          </p:nvPr>
        </p:nvSpPr>
        <p:spPr>
          <a:xfrm>
            <a:off x="685800" y="4343400"/>
            <a:ext cx="5486400" cy="4114800"/>
          </a:xfrm>
          <a:prstGeom prst="rect">
            <a:avLst/>
          </a:prstGeom>
        </p:spPr>
        <p:txBody>
          <a:bodyPr vert="horz" lIns="91440" tIns="45720" rIns="91440" bIns="45720" rtlCol="1"/>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6" name="عنصر نائب للتذييل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SA"/>
          </a:p>
        </p:txBody>
      </p:sp>
      <p:sp>
        <p:nvSpPr>
          <p:cNvPr id="7" name="عنصر نائب لرقم الشريحة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BFFA25BF-5F94-49BE-BD1F-B04A992A9110}" type="slidenum">
              <a:rPr lang="ar-SA" smtClean="0"/>
              <a:t>‹#›</a:t>
            </a:fld>
            <a:endParaRPr lang="ar-SA"/>
          </a:p>
        </p:txBody>
      </p:sp>
    </p:spTree>
    <p:extLst>
      <p:ext uri="{BB962C8B-B14F-4D97-AF65-F5344CB8AC3E}">
        <p14:creationId xmlns:p14="http://schemas.microsoft.com/office/powerpoint/2010/main" val="4195631449"/>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dirty="0"/>
          </a:p>
        </p:txBody>
      </p:sp>
      <p:sp>
        <p:nvSpPr>
          <p:cNvPr id="4" name="عنصر نائب لرقم الشريحة 3"/>
          <p:cNvSpPr>
            <a:spLocks noGrp="1"/>
          </p:cNvSpPr>
          <p:nvPr>
            <p:ph type="sldNum" sz="quarter" idx="10"/>
          </p:nvPr>
        </p:nvSpPr>
        <p:spPr/>
        <p:txBody>
          <a:bodyPr/>
          <a:lstStyle/>
          <a:p>
            <a:fld id="{A06B9130-9ABE-416A-BF10-1BC406B78699}" type="slidenum">
              <a:rPr lang="ar-SA" smtClean="0"/>
              <a:t>33</a:t>
            </a:fld>
            <a:endParaRPr lang="ar-SA"/>
          </a:p>
        </p:txBody>
      </p:sp>
    </p:spTree>
    <p:extLst>
      <p:ext uri="{BB962C8B-B14F-4D97-AF65-F5344CB8AC3E}">
        <p14:creationId xmlns:p14="http://schemas.microsoft.com/office/powerpoint/2010/main" val="13672417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dirty="0"/>
          </a:p>
        </p:txBody>
      </p:sp>
      <p:sp>
        <p:nvSpPr>
          <p:cNvPr id="4" name="عنصر نائب لرقم الشريحة 3"/>
          <p:cNvSpPr>
            <a:spLocks noGrp="1"/>
          </p:cNvSpPr>
          <p:nvPr>
            <p:ph type="sldNum" sz="quarter" idx="10"/>
          </p:nvPr>
        </p:nvSpPr>
        <p:spPr/>
        <p:txBody>
          <a:bodyPr/>
          <a:lstStyle/>
          <a:p>
            <a:fld id="{950860C3-7BFA-4DD2-A1FA-31E6F12B2D83}" type="slidenum">
              <a:rPr lang="ar-SA" smtClean="0"/>
              <a:t>61</a:t>
            </a:fld>
            <a:endParaRPr lang="ar-SA"/>
          </a:p>
        </p:txBody>
      </p:sp>
    </p:spTree>
    <p:extLst>
      <p:ext uri="{BB962C8B-B14F-4D97-AF65-F5344CB8AC3E}">
        <p14:creationId xmlns:p14="http://schemas.microsoft.com/office/powerpoint/2010/main" val="22604738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p>
            <a:fld id="{7EBCC606-9375-417E-B7AF-620D87C4EE78}" type="datetimeFigureOut">
              <a:rPr lang="ar-SA" smtClean="0"/>
              <a:t>07/07/1436</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CC9F91CF-3CC1-4B80-8A08-0153B76CD915}" type="slidenum">
              <a:rPr lang="ar-SA" smtClean="0"/>
              <a:t>‹#›</a:t>
            </a:fld>
            <a:endParaRPr lang="ar-SA"/>
          </a:p>
        </p:txBody>
      </p:sp>
    </p:spTree>
    <p:extLst>
      <p:ext uri="{BB962C8B-B14F-4D97-AF65-F5344CB8AC3E}">
        <p14:creationId xmlns:p14="http://schemas.microsoft.com/office/powerpoint/2010/main" val="8193708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7EBCC606-9375-417E-B7AF-620D87C4EE78}" type="datetimeFigureOut">
              <a:rPr lang="ar-SA" smtClean="0"/>
              <a:t>07/07/1436</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CC9F91CF-3CC1-4B80-8A08-0153B76CD915}" type="slidenum">
              <a:rPr lang="ar-SA" smtClean="0"/>
              <a:t>‹#›</a:t>
            </a:fld>
            <a:endParaRPr lang="ar-SA"/>
          </a:p>
        </p:txBody>
      </p:sp>
    </p:spTree>
    <p:extLst>
      <p:ext uri="{BB962C8B-B14F-4D97-AF65-F5344CB8AC3E}">
        <p14:creationId xmlns:p14="http://schemas.microsoft.com/office/powerpoint/2010/main" val="9988040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7EBCC606-9375-417E-B7AF-620D87C4EE78}" type="datetimeFigureOut">
              <a:rPr lang="ar-SA" smtClean="0"/>
              <a:t>07/07/1436</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CC9F91CF-3CC1-4B80-8A08-0153B76CD915}" type="slidenum">
              <a:rPr lang="ar-SA" smtClean="0"/>
              <a:t>‹#›</a:t>
            </a:fld>
            <a:endParaRPr lang="ar-SA"/>
          </a:p>
        </p:txBody>
      </p:sp>
    </p:spTree>
    <p:extLst>
      <p:ext uri="{BB962C8B-B14F-4D97-AF65-F5344CB8AC3E}">
        <p14:creationId xmlns:p14="http://schemas.microsoft.com/office/powerpoint/2010/main" val="36812710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p>
            <a:fld id="{7EBCC606-9375-417E-B7AF-620D87C4EE78}" type="datetimeFigureOut">
              <a:rPr lang="ar-SA" smtClean="0"/>
              <a:t>07/07/1436</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CC9F91CF-3CC1-4B80-8A08-0153B76CD915}" type="slidenum">
              <a:rPr lang="ar-SA" smtClean="0"/>
              <a:t>‹#›</a:t>
            </a:fld>
            <a:endParaRPr lang="ar-SA"/>
          </a:p>
        </p:txBody>
      </p:sp>
    </p:spTree>
    <p:extLst>
      <p:ext uri="{BB962C8B-B14F-4D97-AF65-F5344CB8AC3E}">
        <p14:creationId xmlns:p14="http://schemas.microsoft.com/office/powerpoint/2010/main" val="22363879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p>
            <a:fld id="{7EBCC606-9375-417E-B7AF-620D87C4EE78}" type="datetimeFigureOut">
              <a:rPr lang="ar-SA" smtClean="0"/>
              <a:t>07/07/1436</a:t>
            </a:fld>
            <a:endParaRPr lang="ar-SA"/>
          </a:p>
        </p:txBody>
      </p:sp>
      <p:sp>
        <p:nvSpPr>
          <p:cNvPr id="8" name="عنصر نائب للتذييل 7"/>
          <p:cNvSpPr>
            <a:spLocks noGrp="1"/>
          </p:cNvSpPr>
          <p:nvPr>
            <p:ph type="ftr" sz="quarter" idx="11"/>
          </p:nvPr>
        </p:nvSpPr>
        <p:spPr/>
        <p:txBody>
          <a:bodyPr/>
          <a:lstStyle/>
          <a:p>
            <a:endParaRPr lang="ar-SA"/>
          </a:p>
        </p:txBody>
      </p:sp>
      <p:sp>
        <p:nvSpPr>
          <p:cNvPr id="9" name="عنصر نائب لرقم الشريحة 8"/>
          <p:cNvSpPr>
            <a:spLocks noGrp="1"/>
          </p:cNvSpPr>
          <p:nvPr>
            <p:ph type="sldNum" sz="quarter" idx="12"/>
          </p:nvPr>
        </p:nvSpPr>
        <p:spPr/>
        <p:txBody>
          <a:bodyPr/>
          <a:lstStyle/>
          <a:p>
            <a:fld id="{CC9F91CF-3CC1-4B80-8A08-0153B76CD915}" type="slidenum">
              <a:rPr lang="ar-SA" smtClean="0"/>
              <a:t>‹#›</a:t>
            </a:fld>
            <a:endParaRPr lang="ar-SA"/>
          </a:p>
        </p:txBody>
      </p:sp>
    </p:spTree>
    <p:extLst>
      <p:ext uri="{BB962C8B-B14F-4D97-AF65-F5344CB8AC3E}">
        <p14:creationId xmlns:p14="http://schemas.microsoft.com/office/powerpoint/2010/main" val="17482735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p>
            <a:fld id="{7EBCC606-9375-417E-B7AF-620D87C4EE78}" type="datetimeFigureOut">
              <a:rPr lang="ar-SA" smtClean="0"/>
              <a:t>07/07/1436</a:t>
            </a:fld>
            <a:endParaRPr lang="ar-SA"/>
          </a:p>
        </p:txBody>
      </p:sp>
      <p:sp>
        <p:nvSpPr>
          <p:cNvPr id="4" name="عنصر نائب للتذييل 3"/>
          <p:cNvSpPr>
            <a:spLocks noGrp="1"/>
          </p:cNvSpPr>
          <p:nvPr>
            <p:ph type="ftr" sz="quarter" idx="11"/>
          </p:nvPr>
        </p:nvSpPr>
        <p:spPr/>
        <p:txBody>
          <a:bodyPr/>
          <a:lstStyle/>
          <a:p>
            <a:endParaRPr lang="ar-SA"/>
          </a:p>
        </p:txBody>
      </p:sp>
      <p:sp>
        <p:nvSpPr>
          <p:cNvPr id="5" name="عنصر نائب لرقم الشريحة 4"/>
          <p:cNvSpPr>
            <a:spLocks noGrp="1"/>
          </p:cNvSpPr>
          <p:nvPr>
            <p:ph type="sldNum" sz="quarter" idx="12"/>
          </p:nvPr>
        </p:nvSpPr>
        <p:spPr/>
        <p:txBody>
          <a:bodyPr/>
          <a:lstStyle/>
          <a:p>
            <a:fld id="{CC9F91CF-3CC1-4B80-8A08-0153B76CD915}" type="slidenum">
              <a:rPr lang="ar-SA" smtClean="0"/>
              <a:t>‹#›</a:t>
            </a:fld>
            <a:endParaRPr lang="ar-SA"/>
          </a:p>
        </p:txBody>
      </p:sp>
    </p:spTree>
    <p:extLst>
      <p:ext uri="{BB962C8B-B14F-4D97-AF65-F5344CB8AC3E}">
        <p14:creationId xmlns:p14="http://schemas.microsoft.com/office/powerpoint/2010/main" val="10776757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7EBCC606-9375-417E-B7AF-620D87C4EE78}" type="datetimeFigureOut">
              <a:rPr lang="ar-SA" smtClean="0"/>
              <a:t>07/07/1436</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CC9F91CF-3CC1-4B80-8A08-0153B76CD915}" type="slidenum">
              <a:rPr lang="ar-SA" smtClean="0"/>
              <a:t>‹#›</a:t>
            </a:fld>
            <a:endParaRPr lang="ar-SA"/>
          </a:p>
        </p:txBody>
      </p:sp>
    </p:spTree>
    <p:extLst>
      <p:ext uri="{BB962C8B-B14F-4D97-AF65-F5344CB8AC3E}">
        <p14:creationId xmlns:p14="http://schemas.microsoft.com/office/powerpoint/2010/main" val="40467363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7EBCC606-9375-417E-B7AF-620D87C4EE78}" type="datetimeFigureOut">
              <a:rPr lang="ar-SA" smtClean="0"/>
              <a:t>07/07/1436</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CC9F91CF-3CC1-4B80-8A08-0153B76CD915}" type="slidenum">
              <a:rPr lang="ar-SA" smtClean="0"/>
              <a:t>‹#›</a:t>
            </a:fld>
            <a:endParaRPr lang="ar-SA"/>
          </a:p>
        </p:txBody>
      </p:sp>
    </p:spTree>
    <p:extLst>
      <p:ext uri="{BB962C8B-B14F-4D97-AF65-F5344CB8AC3E}">
        <p14:creationId xmlns:p14="http://schemas.microsoft.com/office/powerpoint/2010/main" val="42653865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7EBCC606-9375-417E-B7AF-620D87C4EE78}" type="datetimeFigureOut">
              <a:rPr lang="ar-SA" smtClean="0"/>
              <a:t>07/07/1436</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CC9F91CF-3CC1-4B80-8A08-0153B76CD915}" type="slidenum">
              <a:rPr lang="ar-SA" smtClean="0"/>
              <a:t>‹#›</a:t>
            </a:fld>
            <a:endParaRPr lang="ar-SA"/>
          </a:p>
        </p:txBody>
      </p:sp>
    </p:spTree>
    <p:extLst>
      <p:ext uri="{BB962C8B-B14F-4D97-AF65-F5344CB8AC3E}">
        <p14:creationId xmlns:p14="http://schemas.microsoft.com/office/powerpoint/2010/main" val="28327841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7EBCC606-9375-417E-B7AF-620D87C4EE78}" type="datetimeFigureOut">
              <a:rPr lang="ar-SA" smtClean="0"/>
              <a:t>07/07/1436</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CC9F91CF-3CC1-4B80-8A08-0153B76CD915}" type="slidenum">
              <a:rPr lang="ar-SA" smtClean="0"/>
              <a:t>‹#›</a:t>
            </a:fld>
            <a:endParaRPr lang="ar-SA"/>
          </a:p>
        </p:txBody>
      </p:sp>
    </p:spTree>
    <p:extLst>
      <p:ext uri="{BB962C8B-B14F-4D97-AF65-F5344CB8AC3E}">
        <p14:creationId xmlns:p14="http://schemas.microsoft.com/office/powerpoint/2010/main" val="4895666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7EBCC606-9375-417E-B7AF-620D87C4EE78}" type="datetimeFigureOut">
              <a:rPr lang="ar-SA" smtClean="0"/>
              <a:t>07/07/1436</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CC9F91CF-3CC1-4B80-8A08-0153B76CD915}" type="slidenum">
              <a:rPr lang="ar-SA" smtClean="0"/>
              <a:t>‹#›</a:t>
            </a:fld>
            <a:endParaRPr lang="ar-SA"/>
          </a:p>
        </p:txBody>
      </p:sp>
    </p:spTree>
    <p:extLst>
      <p:ext uri="{BB962C8B-B14F-4D97-AF65-F5344CB8AC3E}">
        <p14:creationId xmlns:p14="http://schemas.microsoft.com/office/powerpoint/2010/main" val="7568136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7EBCC606-9375-417E-B7AF-620D87C4EE78}" type="datetimeFigureOut">
              <a:rPr lang="ar-SA" smtClean="0"/>
              <a:t>07/07/1436</a:t>
            </a:fld>
            <a:endParaRPr lang="ar-SA"/>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CC9F91CF-3CC1-4B80-8A08-0153B76CD915}" type="slidenum">
              <a:rPr lang="ar-SA" smtClean="0"/>
              <a:t>‹#›</a:t>
            </a:fld>
            <a:endParaRPr lang="ar-SA"/>
          </a:p>
        </p:txBody>
      </p:sp>
    </p:spTree>
    <p:extLst>
      <p:ext uri="{BB962C8B-B14F-4D97-AF65-F5344CB8AC3E}">
        <p14:creationId xmlns:p14="http://schemas.microsoft.com/office/powerpoint/2010/main" val="348965251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2" Type="http://schemas.openxmlformats.org/officeDocument/2006/relationships/image" Target="../media/image8.gi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chemeClr val="accent4">
                <a:lumMod val="60000"/>
                <a:lumOff val="40000"/>
              </a:schemeClr>
            </a:gs>
            <a:gs pos="50000">
              <a:srgbClr val="FFFF99"/>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pic>
        <p:nvPicPr>
          <p:cNvPr id="2050" name="Picture 2" descr="C:\Users\aasaleh\Pictures\13584062251713.gif"/>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107504" y="188640"/>
            <a:ext cx="8784976" cy="63367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2675502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0">
              <a:schemeClr val="accent4">
                <a:lumMod val="60000"/>
                <a:lumOff val="40000"/>
              </a:schemeClr>
            </a:gs>
            <a:gs pos="50000">
              <a:srgbClr val="FFFF99"/>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pic>
        <p:nvPicPr>
          <p:cNvPr id="1026" name="Picture 2" descr="C:\Users\aasaleh\Pictures\3020_11299323155.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27952"/>
            <a:ext cx="9144000" cy="6957392"/>
          </a:xfrm>
          <a:prstGeom prst="rect">
            <a:avLst/>
          </a:prstGeom>
          <a:noFill/>
          <a:extLst>
            <a:ext uri="{909E8E84-426E-40DD-AFC4-6F175D3DCCD1}">
              <a14:hiddenFill xmlns:a14="http://schemas.microsoft.com/office/drawing/2010/main">
                <a:solidFill>
                  <a:srgbClr val="FFFFFF"/>
                </a:solidFill>
              </a14:hiddenFill>
            </a:ext>
          </a:extLst>
        </p:spPr>
      </p:pic>
      <p:sp>
        <p:nvSpPr>
          <p:cNvPr id="5" name="مستطيل 4"/>
          <p:cNvSpPr/>
          <p:nvPr/>
        </p:nvSpPr>
        <p:spPr>
          <a:xfrm>
            <a:off x="0" y="1916832"/>
            <a:ext cx="6678488" cy="4154984"/>
          </a:xfrm>
          <a:prstGeom prst="rect">
            <a:avLst/>
          </a:prstGeom>
        </p:spPr>
        <p:txBody>
          <a:bodyPr wrap="square">
            <a:spAutoFit/>
          </a:bodyPr>
          <a:lstStyle/>
          <a:p>
            <a:pPr algn="ctr"/>
            <a:r>
              <a:rPr lang="ar-SA" sz="8800" dirty="0">
                <a:ln>
                  <a:solidFill>
                    <a:schemeClr val="tx1">
                      <a:lumMod val="65000"/>
                      <a:lumOff val="35000"/>
                    </a:schemeClr>
                  </a:solidFill>
                </a:ln>
                <a:solidFill>
                  <a:srgbClr val="FF85B6"/>
                </a:solidFill>
                <a:cs typeface="PT Bold Dusky" panose="02010400000000000000" pitchFamily="2" charset="-78"/>
              </a:rPr>
              <a:t>المحاضرة الرابعة عشر </a:t>
            </a:r>
            <a:br>
              <a:rPr lang="ar-SA" sz="8800" dirty="0">
                <a:ln>
                  <a:solidFill>
                    <a:schemeClr val="tx1">
                      <a:lumMod val="65000"/>
                      <a:lumOff val="35000"/>
                    </a:schemeClr>
                  </a:solidFill>
                </a:ln>
                <a:solidFill>
                  <a:srgbClr val="FF85B6"/>
                </a:solidFill>
                <a:cs typeface="PT Bold Dusky" panose="02010400000000000000" pitchFamily="2" charset="-78"/>
              </a:rPr>
            </a:br>
            <a:r>
              <a:rPr lang="ar-SA" sz="8800" dirty="0">
                <a:ln>
                  <a:solidFill>
                    <a:schemeClr val="tx1">
                      <a:lumMod val="65000"/>
                      <a:lumOff val="35000"/>
                    </a:schemeClr>
                  </a:solidFill>
                </a:ln>
                <a:solidFill>
                  <a:srgbClr val="FF85B6"/>
                </a:solidFill>
                <a:cs typeface="PT Bold Dusky" panose="02010400000000000000" pitchFamily="2" charset="-78"/>
              </a:rPr>
              <a:t>مراجعة عامة</a:t>
            </a:r>
            <a:endParaRPr lang="ar-SA" sz="8800" dirty="0">
              <a:ln>
                <a:solidFill>
                  <a:schemeClr val="tx1">
                    <a:lumMod val="65000"/>
                    <a:lumOff val="35000"/>
                  </a:schemeClr>
                </a:solidFill>
              </a:ln>
              <a:solidFill>
                <a:srgbClr val="FF85B6"/>
              </a:solidFill>
            </a:endParaRPr>
          </a:p>
        </p:txBody>
      </p:sp>
    </p:spTree>
    <p:extLst>
      <p:ext uri="{BB962C8B-B14F-4D97-AF65-F5344CB8AC3E}">
        <p14:creationId xmlns:p14="http://schemas.microsoft.com/office/powerpoint/2010/main" val="29408472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0">
              <a:schemeClr val="accent4">
                <a:lumMod val="40000"/>
                <a:lumOff val="60000"/>
              </a:schemeClr>
            </a:gs>
            <a:gs pos="50000">
              <a:srgbClr val="FFFF99"/>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1763688" y="620688"/>
            <a:ext cx="7200800" cy="5976664"/>
          </a:xfrm>
        </p:spPr>
        <p:txBody>
          <a:bodyPr>
            <a:normAutofit fontScale="85000" lnSpcReduction="10000"/>
          </a:bodyPr>
          <a:lstStyle/>
          <a:p>
            <a:r>
              <a:rPr lang="ar-SA" b="1" u="sng" dirty="0" smtClean="0"/>
              <a:t>مقدمة </a:t>
            </a:r>
          </a:p>
          <a:p>
            <a:pPr marL="0" indent="0">
              <a:buNone/>
            </a:pPr>
            <a:r>
              <a:rPr lang="ar-SA" sz="3500" dirty="0"/>
              <a:t>أننا نود هنا أن نؤكد أن المراجعة توفر لكم الكثير من الوقت والجهد خاصة وأن وقت الاختبار لا يكفي لمراجعة كل ما هو مطلوب الاختبار فيه. ثم تذكروا جميعا أنه قد تمر بك ظروف صحية أو ظروف أخرى تعيق مراجعتك أيام الاختبارات فيكون مصير هذه المادة مهددا ما لم يكن لك رصيد سابق منها من هنا تتضح أهمية المراجعة على مدار العام الدراسي، ولا نعني بذلك أن تحملوا  انفسكم أكثر من طاقتها وأن ترهقوا  انفسكم بأكثر من قدرتها بل خذوا  الأمور ببساطة وأعط لجسمك ونفسك حقهما من الراحة وكل ما يطلب منكم هو تنظيم وقتكم مع تخصيص وقت للراحة والاستجمام وخاصة أيام العطلات. </a:t>
            </a:r>
            <a:r>
              <a:rPr lang="ar-SA" sz="3500" b="1" u="sng" dirty="0" smtClean="0"/>
              <a:t>ولكي </a:t>
            </a:r>
            <a:r>
              <a:rPr lang="ar-SA" sz="3500" b="1" u="sng" dirty="0"/>
              <a:t>تكون </a:t>
            </a:r>
            <a:endParaRPr lang="ar-SA" sz="3500" b="1" u="sng" dirty="0" smtClean="0"/>
          </a:p>
          <a:p>
            <a:pPr marL="0" indent="0">
              <a:buNone/>
            </a:pPr>
            <a:r>
              <a:rPr lang="ar-SA" sz="3500" b="1" u="sng" dirty="0" smtClean="0"/>
              <a:t>مراجعتكم </a:t>
            </a:r>
            <a:r>
              <a:rPr lang="ar-SA" sz="3500" b="1" u="sng" dirty="0"/>
              <a:t>أكثر فائدة ننصحك بما يلي</a:t>
            </a:r>
            <a:r>
              <a:rPr lang="en-US" b="1" u="sng" dirty="0"/>
              <a:t>:</a:t>
            </a:r>
            <a:br>
              <a:rPr lang="en-US" b="1" u="sng" dirty="0"/>
            </a:br>
            <a:endParaRPr lang="ar-SA" b="1" u="sng" dirty="0"/>
          </a:p>
        </p:txBody>
      </p:sp>
      <p:pic>
        <p:nvPicPr>
          <p:cNvPr id="1026" name="Picture 2" descr="C:\Users\aasaleh\Pictures\3020_11299323155.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5730470">
            <a:off x="-840202" y="491155"/>
            <a:ext cx="6950401" cy="55378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5167859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0">
              <a:schemeClr val="accent4">
                <a:lumMod val="40000"/>
                <a:lumOff val="60000"/>
              </a:schemeClr>
            </a:gs>
            <a:gs pos="50000">
              <a:srgbClr val="FFFF99"/>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pic>
        <p:nvPicPr>
          <p:cNvPr id="2050" name="Picture 2" descr="C:\Users\aasaleh\Pictures\3020_11299323155.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8762243">
            <a:off x="1041857" y="-72675"/>
            <a:ext cx="6851586" cy="7536745"/>
          </a:xfrm>
          <a:prstGeom prst="rect">
            <a:avLst/>
          </a:prstGeom>
          <a:solidFill>
            <a:srgbClr val="FFFFFF">
              <a:shade val="85000"/>
            </a:srgbClr>
          </a:solidFill>
          <a:ln w="190500" cap="rnd">
            <a:solidFill>
              <a:schemeClr val="accent4">
                <a:lumMod val="60000"/>
                <a:lumOff val="40000"/>
              </a:schemeClr>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prst="angle"/>
            <a:contourClr>
              <a:srgbClr val="C0C0C0"/>
            </a:contourClr>
          </a:sp3d>
          <a:extLst>
            <a:ext uri="{909E8E84-426E-40DD-AFC4-6F175D3DCCD1}">
              <a14:hiddenFill xmlns:a14="http://schemas.microsoft.com/office/drawing/2010/main">
                <a:solidFill>
                  <a:srgbClr val="FFFFFF"/>
                </a:solidFill>
              </a14:hiddenFill>
            </a:ext>
          </a:extLst>
        </p:spPr>
      </p:pic>
      <p:sp>
        <p:nvSpPr>
          <p:cNvPr id="4" name="مربع نص 3"/>
          <p:cNvSpPr txBox="1"/>
          <p:nvPr/>
        </p:nvSpPr>
        <p:spPr>
          <a:xfrm>
            <a:off x="1547664" y="3068960"/>
            <a:ext cx="5544616" cy="3046988"/>
          </a:xfrm>
          <a:prstGeom prst="rect">
            <a:avLst/>
          </a:prstGeom>
          <a:noFill/>
        </p:spPr>
        <p:txBody>
          <a:bodyPr wrap="square" rtlCol="1">
            <a:spAutoFit/>
          </a:bodyPr>
          <a:lstStyle/>
          <a:p>
            <a:pPr algn="ctr"/>
            <a:r>
              <a:rPr lang="ar-SA" dirty="0"/>
              <a:t>-  </a:t>
            </a:r>
            <a:r>
              <a:rPr lang="ar-SA" sz="2400" dirty="0"/>
              <a:t>عندما تبدأ المراجعة، تصفح أولا العناوين الرئيسة ثم العناوين الفرعية</a:t>
            </a:r>
            <a:r>
              <a:rPr lang="en-US" sz="2400" dirty="0"/>
              <a:t>.</a:t>
            </a:r>
            <a:br>
              <a:rPr lang="en-US" sz="2400" dirty="0"/>
            </a:br>
            <a:r>
              <a:rPr lang="ar-SA" sz="2400" dirty="0"/>
              <a:t>- اقرأ المواضيع بسرعة مع وضع علامة أو خط تحت النقاط التي ترى أنها ضرورية أو التي ركز عليها </a:t>
            </a:r>
            <a:r>
              <a:rPr lang="ar-SA" sz="2400" dirty="0" smtClean="0"/>
              <a:t>في </a:t>
            </a:r>
            <a:r>
              <a:rPr lang="ar-SA" sz="2400" dirty="0"/>
              <a:t>أثناء الشرح</a:t>
            </a:r>
            <a:r>
              <a:rPr lang="en-US" sz="2400" dirty="0"/>
              <a:t>.</a:t>
            </a:r>
            <a:br>
              <a:rPr lang="en-US" sz="2400" dirty="0"/>
            </a:br>
            <a:r>
              <a:rPr lang="ar-SA" sz="2400" dirty="0" smtClean="0"/>
              <a:t>-حاولوا </a:t>
            </a:r>
            <a:r>
              <a:rPr lang="ar-SA" sz="2400" dirty="0"/>
              <a:t>حفظ النقاط التي تحتاج الى </a:t>
            </a:r>
            <a:r>
              <a:rPr lang="ar-SA" sz="2400" dirty="0" smtClean="0"/>
              <a:t>ذلك</a:t>
            </a:r>
            <a:r>
              <a:rPr lang="en-US" sz="2400" dirty="0"/>
              <a:t/>
            </a:r>
            <a:br>
              <a:rPr lang="en-US" sz="2400" dirty="0"/>
            </a:br>
            <a:r>
              <a:rPr lang="en-US" sz="2400" dirty="0"/>
              <a:t>-  </a:t>
            </a:r>
            <a:r>
              <a:rPr lang="ar-SA" sz="2400" dirty="0" smtClean="0"/>
              <a:t>اقرأوا </a:t>
            </a:r>
            <a:r>
              <a:rPr lang="ar-SA" sz="2400" dirty="0"/>
              <a:t>النقاط التي </a:t>
            </a:r>
            <a:r>
              <a:rPr lang="ar-SA" sz="2400" dirty="0" smtClean="0"/>
              <a:t>تجدوا </a:t>
            </a:r>
            <a:r>
              <a:rPr lang="ar-SA" sz="2400" dirty="0"/>
              <a:t>أنها صعبة أكثر من مرة وإذا تعذر فهمها حاول تذكر كلام المعلم حولها</a:t>
            </a:r>
            <a:endParaRPr lang="ar-SA" sz="2400" dirty="0"/>
          </a:p>
        </p:txBody>
      </p:sp>
    </p:spTree>
    <p:extLst>
      <p:ext uri="{BB962C8B-B14F-4D97-AF65-F5344CB8AC3E}">
        <p14:creationId xmlns:p14="http://schemas.microsoft.com/office/powerpoint/2010/main" val="166281096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gradFill>
          <a:gsLst>
            <a:gs pos="0">
              <a:schemeClr val="accent4">
                <a:lumMod val="40000"/>
                <a:lumOff val="60000"/>
              </a:schemeClr>
            </a:gs>
            <a:gs pos="50000">
              <a:srgbClr val="FFFF99"/>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pic>
        <p:nvPicPr>
          <p:cNvPr id="5" name="Picture 2" descr="C:\Users\aasaleh\Pictures\3020_11299323155.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8762243">
            <a:off x="1057209" y="-79397"/>
            <a:ext cx="6816287" cy="7497916"/>
          </a:xfrm>
          <a:prstGeom prst="rect">
            <a:avLst/>
          </a:prstGeom>
          <a:solidFill>
            <a:srgbClr val="FFFFFF">
              <a:shade val="85000"/>
            </a:srgbClr>
          </a:solidFill>
          <a:ln w="190500" cap="rnd">
            <a:solidFill>
              <a:schemeClr val="accent4">
                <a:lumMod val="60000"/>
                <a:lumOff val="40000"/>
              </a:schemeClr>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prst="angle"/>
            <a:contourClr>
              <a:srgbClr val="C0C0C0"/>
            </a:contourClr>
          </a:sp3d>
          <a:extLst>
            <a:ext uri="{909E8E84-426E-40DD-AFC4-6F175D3DCCD1}">
              <a14:hiddenFill xmlns:a14="http://schemas.microsoft.com/office/drawing/2010/main">
                <a:solidFill>
                  <a:srgbClr val="FFFFFF"/>
                </a:solidFill>
              </a14:hiddenFill>
            </a:ext>
          </a:extLst>
        </p:spPr>
      </p:pic>
      <p:sp>
        <p:nvSpPr>
          <p:cNvPr id="6" name="مستطيل 5"/>
          <p:cNvSpPr/>
          <p:nvPr/>
        </p:nvSpPr>
        <p:spPr>
          <a:xfrm>
            <a:off x="1839358" y="2456795"/>
            <a:ext cx="5256584" cy="4401205"/>
          </a:xfrm>
          <a:prstGeom prst="rect">
            <a:avLst/>
          </a:prstGeom>
        </p:spPr>
        <p:txBody>
          <a:bodyPr wrap="square">
            <a:spAutoFit/>
          </a:bodyPr>
          <a:lstStyle/>
          <a:p>
            <a:pPr algn="ctr"/>
            <a:r>
              <a:rPr lang="en-US" dirty="0"/>
              <a:t> </a:t>
            </a:r>
            <a:r>
              <a:rPr lang="en-US" dirty="0" smtClean="0"/>
              <a:t>-           </a:t>
            </a:r>
            <a:r>
              <a:rPr lang="ar-SA" sz="2800" dirty="0" smtClean="0"/>
              <a:t>حاولوا </a:t>
            </a:r>
            <a:r>
              <a:rPr lang="ar-SA" sz="2800" dirty="0"/>
              <a:t>الإجابة عن </a:t>
            </a:r>
            <a:r>
              <a:rPr lang="ar-SA" sz="2800" dirty="0" smtClean="0"/>
              <a:t>بعض          </a:t>
            </a:r>
            <a:r>
              <a:rPr lang="ar-SA" sz="2800" dirty="0"/>
              <a:t>الأسئلة الموجودة في نهاية كل موضوع </a:t>
            </a:r>
            <a:r>
              <a:rPr lang="ar-SA" sz="2800" dirty="0" smtClean="0"/>
              <a:t>مرة اخرى</a:t>
            </a:r>
            <a:r>
              <a:rPr lang="en-US" sz="2800" dirty="0"/>
              <a:t/>
            </a:r>
            <a:br>
              <a:rPr lang="en-US" sz="2800" dirty="0"/>
            </a:br>
            <a:r>
              <a:rPr lang="ar-SA" sz="2800" dirty="0"/>
              <a:t>-  </a:t>
            </a:r>
            <a:r>
              <a:rPr lang="ar-SA" sz="2800" dirty="0" smtClean="0"/>
              <a:t>حاولوا </a:t>
            </a:r>
            <a:r>
              <a:rPr lang="ar-SA" sz="2800" dirty="0"/>
              <a:t>تذكر النقاط المهمة في الدرس وتسجلها على ورقة خارجية</a:t>
            </a:r>
            <a:r>
              <a:rPr lang="en-US" sz="2800" dirty="0"/>
              <a:t>.</a:t>
            </a:r>
            <a:r>
              <a:rPr lang="ar-SA" sz="2800" dirty="0"/>
              <a:t>                                                           - اياكم والقلق الزائد والارتباك لان ذلك يشتت الجهود                                                                           - وقبل كل شيء وبعد كل شيء اعتمدوا وتوكلوا على الله فمن توكل على الله فهو </a:t>
            </a:r>
            <a:r>
              <a:rPr lang="ar-SA" sz="2800" dirty="0" smtClean="0"/>
              <a:t>   حسبه</a:t>
            </a:r>
            <a:endParaRPr lang="ar-SA" sz="2800" dirty="0"/>
          </a:p>
        </p:txBody>
      </p:sp>
    </p:spTree>
    <p:extLst>
      <p:ext uri="{BB962C8B-B14F-4D97-AF65-F5344CB8AC3E}">
        <p14:creationId xmlns:p14="http://schemas.microsoft.com/office/powerpoint/2010/main" val="335395648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gradFill>
          <a:gsLst>
            <a:gs pos="0">
              <a:schemeClr val="accent4">
                <a:lumMod val="60000"/>
                <a:lumOff val="40000"/>
              </a:schemeClr>
            </a:gs>
            <a:gs pos="50000">
              <a:srgbClr val="FFFF99"/>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2" name="عنوان 1"/>
          <p:cNvSpPr>
            <a:spLocks noGrp="1"/>
          </p:cNvSpPr>
          <p:nvPr>
            <p:ph type="title"/>
          </p:nvPr>
        </p:nvSpPr>
        <p:spPr>
          <a:xfrm>
            <a:off x="0" y="0"/>
            <a:ext cx="9036496" cy="6120680"/>
          </a:xfrm>
        </p:spPr>
        <p:txBody>
          <a:bodyPr>
            <a:noAutofit/>
          </a:bodyPr>
          <a:lstStyle/>
          <a:p>
            <a:r>
              <a:rPr lang="ar-SA" sz="9600" dirty="0" smtClean="0">
                <a:cs typeface="PT Bold Broken" panose="02010400000000000000" pitchFamily="2" charset="-78"/>
              </a:rPr>
              <a:t/>
            </a:r>
            <a:br>
              <a:rPr lang="ar-SA" sz="9600" dirty="0" smtClean="0">
                <a:cs typeface="PT Bold Broken" panose="02010400000000000000" pitchFamily="2" charset="-78"/>
              </a:rPr>
            </a:br>
            <a:r>
              <a:rPr lang="ar-SA" sz="9600" dirty="0" smtClean="0">
                <a:ln>
                  <a:solidFill>
                    <a:schemeClr val="tx1">
                      <a:lumMod val="65000"/>
                      <a:lumOff val="35000"/>
                    </a:schemeClr>
                  </a:solidFill>
                </a:ln>
                <a:solidFill>
                  <a:srgbClr val="FF85B6"/>
                </a:solidFill>
                <a:effectLst>
                  <a:glow rad="63500">
                    <a:schemeClr val="accent2">
                      <a:satMod val="175000"/>
                      <a:alpha val="40000"/>
                    </a:schemeClr>
                  </a:glow>
                </a:effectLst>
                <a:cs typeface="PT Bold Broken" panose="02010400000000000000" pitchFamily="2" charset="-78"/>
              </a:rPr>
              <a:t>المحاضرة الاولى</a:t>
            </a:r>
            <a:br>
              <a:rPr lang="ar-SA" sz="9600" dirty="0" smtClean="0">
                <a:ln>
                  <a:solidFill>
                    <a:schemeClr val="tx1">
                      <a:lumMod val="65000"/>
                      <a:lumOff val="35000"/>
                    </a:schemeClr>
                  </a:solidFill>
                </a:ln>
                <a:solidFill>
                  <a:srgbClr val="FF85B6"/>
                </a:solidFill>
                <a:effectLst>
                  <a:glow rad="63500">
                    <a:schemeClr val="accent2">
                      <a:satMod val="175000"/>
                      <a:alpha val="40000"/>
                    </a:schemeClr>
                  </a:glow>
                </a:effectLst>
                <a:cs typeface="PT Bold Broken" panose="02010400000000000000" pitchFamily="2" charset="-78"/>
              </a:rPr>
            </a:br>
            <a:r>
              <a:rPr lang="ar-SA" sz="9600" dirty="0" smtClean="0">
                <a:ln>
                  <a:solidFill>
                    <a:schemeClr val="tx1">
                      <a:lumMod val="65000"/>
                      <a:lumOff val="35000"/>
                    </a:schemeClr>
                  </a:solidFill>
                </a:ln>
                <a:solidFill>
                  <a:srgbClr val="FF85B6"/>
                </a:solidFill>
                <a:effectLst>
                  <a:glow rad="63500">
                    <a:schemeClr val="accent2">
                      <a:satMod val="175000"/>
                      <a:alpha val="40000"/>
                    </a:schemeClr>
                  </a:glow>
                </a:effectLst>
                <a:cs typeface="PT Bold Broken" panose="02010400000000000000" pitchFamily="2" charset="-78"/>
              </a:rPr>
              <a:t>مفاهيم اساسية في مقرر سياسة الرعاية الاجتماعية</a:t>
            </a:r>
            <a:endParaRPr lang="ar-SA" sz="9600" dirty="0">
              <a:ln>
                <a:solidFill>
                  <a:schemeClr val="tx1">
                    <a:lumMod val="65000"/>
                    <a:lumOff val="35000"/>
                  </a:schemeClr>
                </a:solidFill>
              </a:ln>
              <a:solidFill>
                <a:srgbClr val="FF85B6"/>
              </a:solidFill>
              <a:effectLst>
                <a:glow rad="63500">
                  <a:schemeClr val="accent2">
                    <a:satMod val="175000"/>
                    <a:alpha val="40000"/>
                  </a:schemeClr>
                </a:glow>
              </a:effectLst>
              <a:cs typeface="PT Bold Broken" panose="02010400000000000000" pitchFamily="2" charset="-78"/>
            </a:endParaRPr>
          </a:p>
        </p:txBody>
      </p:sp>
    </p:spTree>
    <p:extLst>
      <p:ext uri="{BB962C8B-B14F-4D97-AF65-F5344CB8AC3E}">
        <p14:creationId xmlns:p14="http://schemas.microsoft.com/office/powerpoint/2010/main" val="208029770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gradFill>
          <a:gsLst>
            <a:gs pos="0">
              <a:schemeClr val="accent4">
                <a:lumMod val="60000"/>
                <a:lumOff val="40000"/>
              </a:schemeClr>
            </a:gs>
            <a:gs pos="50000">
              <a:srgbClr val="FFFF99"/>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2" name="عنوان 1"/>
          <p:cNvSpPr>
            <a:spLocks noGrp="1"/>
          </p:cNvSpPr>
          <p:nvPr>
            <p:ph type="title"/>
          </p:nvPr>
        </p:nvSpPr>
        <p:spPr>
          <a:xfrm>
            <a:off x="0" y="0"/>
            <a:ext cx="9144000" cy="1169368"/>
          </a:xfrm>
          <a:noFill/>
          <a:effectLst>
            <a:glow rad="228600">
              <a:schemeClr val="accent2">
                <a:satMod val="175000"/>
                <a:alpha val="40000"/>
              </a:schemeClr>
            </a:glow>
          </a:effectLst>
        </p:spPr>
        <p:txBody>
          <a:bodyPr>
            <a:normAutofit fontScale="90000"/>
          </a:bodyPr>
          <a:lstStyle/>
          <a:p>
            <a:r>
              <a:rPr lang="ar-SA" dirty="0" smtClean="0"/>
              <a:t/>
            </a:r>
            <a:br>
              <a:rPr lang="ar-SA" dirty="0" smtClean="0"/>
            </a:br>
            <a:r>
              <a:rPr lang="ar-SA" dirty="0" smtClean="0">
                <a:solidFill>
                  <a:srgbClr val="FF0000"/>
                </a:solidFill>
                <a:cs typeface="PT Bold Dusky" panose="02010400000000000000" pitchFamily="2" charset="-78"/>
              </a:rPr>
              <a:t>المقصود </a:t>
            </a:r>
            <a:r>
              <a:rPr lang="ar-SA" dirty="0">
                <a:solidFill>
                  <a:srgbClr val="FF0000"/>
                </a:solidFill>
                <a:cs typeface="PT Bold Dusky" panose="02010400000000000000" pitchFamily="2" charset="-78"/>
              </a:rPr>
              <a:t>بالرعاية الاجتماعية والمفاهيم المرتبطة بها </a:t>
            </a:r>
            <a:r>
              <a:rPr lang="en-US" dirty="0"/>
              <a:t/>
            </a:r>
            <a:br>
              <a:rPr lang="en-US" dirty="0"/>
            </a:br>
            <a:endParaRPr lang="ar-SA" dirty="0"/>
          </a:p>
        </p:txBody>
      </p:sp>
      <p:sp>
        <p:nvSpPr>
          <p:cNvPr id="3" name="عنصر نائب للمحتوى 2"/>
          <p:cNvSpPr>
            <a:spLocks noGrp="1"/>
          </p:cNvSpPr>
          <p:nvPr>
            <p:ph idx="1"/>
          </p:nvPr>
        </p:nvSpPr>
        <p:spPr>
          <a:xfrm>
            <a:off x="0" y="1169368"/>
            <a:ext cx="9144000" cy="5688632"/>
          </a:xfrm>
        </p:spPr>
        <p:txBody>
          <a:bodyPr>
            <a:normAutofit/>
          </a:bodyPr>
          <a:lstStyle/>
          <a:p>
            <a:r>
              <a:rPr lang="ar-SA" sz="3600" b="1" dirty="0" smtClean="0"/>
              <a:t>يمكن </a:t>
            </a:r>
            <a:r>
              <a:rPr lang="ar-SA" sz="3600" b="1" dirty="0"/>
              <a:t>النظر الى الرعاية الاجتماعية بوصفها ( نظاما متخصص ) في القيادة والتوجيه والتغير الاجتماعي </a:t>
            </a:r>
            <a:endParaRPr lang="en-US" sz="3600" b="1" dirty="0"/>
          </a:p>
          <a:p>
            <a:r>
              <a:rPr lang="ar-SA" sz="3600" b="1" dirty="0"/>
              <a:t>الرعاية الاجتماعية كنظام لأحداث التغيير </a:t>
            </a:r>
            <a:endParaRPr lang="en-US" sz="3600" b="1" dirty="0"/>
          </a:p>
          <a:p>
            <a:r>
              <a:rPr lang="ar-SA" sz="3600" b="1" dirty="0"/>
              <a:t>يتمثل هدف الرعاية الاجتماعية في تامين مستوى مناسب من الحياة لكافة ابناء المجتمع </a:t>
            </a:r>
            <a:endParaRPr lang="en-US" sz="3600" b="1" dirty="0"/>
          </a:p>
          <a:p>
            <a:r>
              <a:rPr lang="ar-SA" sz="3600" b="1" dirty="0"/>
              <a:t>بمعنى ان دورها لا يقتصر فقط على الفئات الضعيفة لان دورها اوسع من ذلك انطلاقا من قيمة وكرامة الانسان فالإنسان كرمه الله ويجب على المجتمع والدولة كفالة وتوفير الجو المناسب للحفاظ على ما كرم الله </a:t>
            </a:r>
            <a:endParaRPr lang="en-US" sz="3600" b="1" dirty="0"/>
          </a:p>
        </p:txBody>
      </p:sp>
      <p:sp>
        <p:nvSpPr>
          <p:cNvPr id="4" name="سهم إلى اليسار 3"/>
          <p:cNvSpPr/>
          <p:nvPr/>
        </p:nvSpPr>
        <p:spPr>
          <a:xfrm>
            <a:off x="144016" y="5793894"/>
            <a:ext cx="1763688" cy="936104"/>
          </a:xfrm>
          <a:prstGeom prst="lef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5" name="مربع نص 4"/>
          <p:cNvSpPr txBox="1"/>
          <p:nvPr/>
        </p:nvSpPr>
        <p:spPr>
          <a:xfrm>
            <a:off x="395536" y="6011706"/>
            <a:ext cx="1512168" cy="523220"/>
          </a:xfrm>
          <a:prstGeom prst="rect">
            <a:avLst/>
          </a:prstGeom>
          <a:noFill/>
        </p:spPr>
        <p:txBody>
          <a:bodyPr wrap="square" rtlCol="1">
            <a:spAutoFit/>
          </a:bodyPr>
          <a:lstStyle/>
          <a:p>
            <a:pPr algn="ctr"/>
            <a:r>
              <a:rPr lang="ar-SA" sz="2800" b="1" dirty="0">
                <a:solidFill>
                  <a:schemeClr val="bg1"/>
                </a:solidFill>
              </a:rPr>
              <a:t>تابع</a:t>
            </a:r>
          </a:p>
        </p:txBody>
      </p:sp>
    </p:spTree>
    <p:extLst>
      <p:ext uri="{BB962C8B-B14F-4D97-AF65-F5344CB8AC3E}">
        <p14:creationId xmlns:p14="http://schemas.microsoft.com/office/powerpoint/2010/main" val="248650918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gradFill>
          <a:gsLst>
            <a:gs pos="0">
              <a:schemeClr val="accent4">
                <a:lumMod val="60000"/>
                <a:lumOff val="40000"/>
              </a:schemeClr>
            </a:gs>
            <a:gs pos="50000">
              <a:srgbClr val="FFFF99"/>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5" name="عنصر نائب للمحتوى 4"/>
          <p:cNvSpPr>
            <a:spLocks noGrp="1"/>
          </p:cNvSpPr>
          <p:nvPr>
            <p:ph idx="1"/>
          </p:nvPr>
        </p:nvSpPr>
        <p:spPr>
          <a:xfrm>
            <a:off x="457200" y="476672"/>
            <a:ext cx="8229600" cy="6120680"/>
          </a:xfrm>
        </p:spPr>
        <p:txBody>
          <a:bodyPr>
            <a:normAutofit/>
          </a:bodyPr>
          <a:lstStyle/>
          <a:p>
            <a:r>
              <a:rPr lang="ar-SA" b="1" dirty="0"/>
              <a:t>وتمتد جزور الرعاية الاجتماعية عبر التاريخ وبلغت اوج نموها عن طريق محاولة مواكبة متطلبات الثورة الصناعية خاصة خلال القرن التاسع عشر </a:t>
            </a:r>
            <a:endParaRPr lang="en-US" b="1" dirty="0"/>
          </a:p>
          <a:p>
            <a:r>
              <a:rPr lang="ar-SA" b="1" dirty="0"/>
              <a:t>وسمي القائمين على تقديم الرعاية بالمسميات التالية :</a:t>
            </a:r>
            <a:endParaRPr lang="en-US" b="1" dirty="0"/>
          </a:p>
          <a:p>
            <a:pPr lvl="0" algn="ctr">
              <a:buBlip>
                <a:blip r:embed="rId2"/>
              </a:buBlip>
            </a:pPr>
            <a:r>
              <a:rPr lang="ar-SA" b="1" dirty="0"/>
              <a:t> رجال الرعاية </a:t>
            </a:r>
            <a:endParaRPr lang="en-US" b="1" dirty="0"/>
          </a:p>
          <a:p>
            <a:pPr lvl="0" algn="ctr">
              <a:buBlip>
                <a:blip r:embed="rId2"/>
              </a:buBlip>
            </a:pPr>
            <a:r>
              <a:rPr lang="ar-SA" b="1" dirty="0"/>
              <a:t>  المصلحين الاجتماعيين </a:t>
            </a:r>
            <a:endParaRPr lang="en-US" b="1" dirty="0"/>
          </a:p>
          <a:p>
            <a:pPr lvl="0" algn="ctr">
              <a:buBlip>
                <a:blip r:embed="rId2"/>
              </a:buBlip>
            </a:pPr>
            <a:r>
              <a:rPr lang="ar-SA" b="1" dirty="0"/>
              <a:t> المختصين بالأعمال الخيرية</a:t>
            </a:r>
          </a:p>
          <a:p>
            <a:pPr algn="ctr">
              <a:buBlip>
                <a:blip r:embed="rId2"/>
              </a:buBlip>
            </a:pPr>
            <a:r>
              <a:rPr lang="ar-SA" b="1" dirty="0"/>
              <a:t> واخيرا اطلق عليهم الاخصائيين الاجتماعيين</a:t>
            </a:r>
            <a:endParaRPr lang="en-US" b="1" dirty="0"/>
          </a:p>
          <a:p>
            <a:r>
              <a:rPr lang="ar-SA" b="1" dirty="0"/>
              <a:t>الرعاية الاجتماعية وسيلة اساسية لتحقيق التوازن والاستقرار الاجتماعي وهذا من المنظور الديناميكي </a:t>
            </a:r>
            <a:endParaRPr lang="en-US" b="1" dirty="0"/>
          </a:p>
          <a:p>
            <a:endParaRPr lang="ar-SA" dirty="0"/>
          </a:p>
        </p:txBody>
      </p:sp>
    </p:spTree>
    <p:extLst>
      <p:ext uri="{BB962C8B-B14F-4D97-AF65-F5344CB8AC3E}">
        <p14:creationId xmlns:p14="http://schemas.microsoft.com/office/powerpoint/2010/main" val="246314276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gradFill>
          <a:gsLst>
            <a:gs pos="0">
              <a:schemeClr val="accent4">
                <a:lumMod val="60000"/>
                <a:lumOff val="40000"/>
              </a:schemeClr>
            </a:gs>
            <a:gs pos="50000">
              <a:srgbClr val="FFFF99"/>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332656"/>
            <a:ext cx="8229600" cy="6048672"/>
          </a:xfrm>
        </p:spPr>
        <p:txBody>
          <a:bodyPr>
            <a:normAutofit/>
          </a:bodyPr>
          <a:lstStyle/>
          <a:p>
            <a:r>
              <a:rPr lang="ar-SA" b="1" u="sng" dirty="0">
                <a:solidFill>
                  <a:srgbClr val="FF0000"/>
                </a:solidFill>
                <a:cs typeface="PT Bold Broken" panose="02010400000000000000" pitchFamily="2" charset="-78"/>
              </a:rPr>
              <a:t>مفهوم الرعاية </a:t>
            </a:r>
            <a:r>
              <a:rPr lang="ar-SA" b="1" u="sng" dirty="0" smtClean="0">
                <a:solidFill>
                  <a:srgbClr val="FF0000"/>
                </a:solidFill>
                <a:cs typeface="PT Bold Broken" panose="02010400000000000000" pitchFamily="2" charset="-78"/>
              </a:rPr>
              <a:t>الاجتماعية</a:t>
            </a:r>
            <a:r>
              <a:rPr lang="ar-SA" b="1" u="sng" dirty="0">
                <a:solidFill>
                  <a:srgbClr val="FF0000"/>
                </a:solidFill>
                <a:cs typeface="PT Bold Broken" panose="02010400000000000000" pitchFamily="2" charset="-78"/>
              </a:rPr>
              <a:t> القديم</a:t>
            </a:r>
            <a:r>
              <a:rPr lang="ar-SA" b="1" u="sng" dirty="0" smtClean="0">
                <a:solidFill>
                  <a:srgbClr val="FF0000"/>
                </a:solidFill>
                <a:cs typeface="PT Bold Broken" panose="02010400000000000000" pitchFamily="2" charset="-78"/>
              </a:rPr>
              <a:t> </a:t>
            </a:r>
            <a:r>
              <a:rPr lang="ar-SA" b="1" u="sng" dirty="0">
                <a:solidFill>
                  <a:srgbClr val="FF0000"/>
                </a:solidFill>
                <a:cs typeface="PT Bold Broken" panose="02010400000000000000" pitchFamily="2" charset="-78"/>
              </a:rPr>
              <a:t>: </a:t>
            </a:r>
            <a:endParaRPr lang="ar-SA" b="1" u="sng" dirty="0" smtClean="0">
              <a:solidFill>
                <a:srgbClr val="FF0000"/>
              </a:solidFill>
              <a:cs typeface="PT Bold Broken" panose="02010400000000000000" pitchFamily="2" charset="-78"/>
            </a:endParaRPr>
          </a:p>
          <a:p>
            <a:pPr marL="0" indent="0">
              <a:buNone/>
            </a:pPr>
            <a:r>
              <a:rPr lang="ar-SA" b="1" dirty="0"/>
              <a:t> </a:t>
            </a:r>
            <a:r>
              <a:rPr lang="ar-SA" b="1" dirty="0" smtClean="0"/>
              <a:t> </a:t>
            </a:r>
            <a:r>
              <a:rPr lang="ar-SA" dirty="0" smtClean="0"/>
              <a:t> </a:t>
            </a:r>
            <a:r>
              <a:rPr lang="ar-SA" sz="3600" dirty="0" smtClean="0"/>
              <a:t>( والذي </a:t>
            </a:r>
            <a:r>
              <a:rPr lang="ar-SA" sz="3600" dirty="0"/>
              <a:t>كان قائم على مساعدة الإنسان لأخيه الإنسان في وقت الشدة والذي عجزت قدراته الشخصية عن مواجهة احتياجاته </a:t>
            </a:r>
            <a:r>
              <a:rPr lang="ar-SA" sz="3600" dirty="0" smtClean="0"/>
              <a:t>)</a:t>
            </a:r>
          </a:p>
          <a:p>
            <a:pPr marL="0" indent="0">
              <a:buNone/>
            </a:pPr>
            <a:r>
              <a:rPr lang="ar-SA" dirty="0" smtClean="0"/>
              <a:t> </a:t>
            </a:r>
            <a:r>
              <a:rPr lang="ar-SA" b="1" u="sng" dirty="0" smtClean="0"/>
              <a:t>مثل</a:t>
            </a:r>
            <a:r>
              <a:rPr lang="ar-SA" dirty="0" smtClean="0"/>
              <a:t>  : - (رعاية </a:t>
            </a:r>
            <a:r>
              <a:rPr lang="ar-SA" dirty="0"/>
              <a:t>فئات المسنين والأيتام والأرامل والتي كانت بدوافع الإحسان المنبثقة من الوازع الديني </a:t>
            </a:r>
            <a:r>
              <a:rPr lang="ar-SA" dirty="0" smtClean="0"/>
              <a:t>)</a:t>
            </a:r>
          </a:p>
          <a:p>
            <a:pPr marL="0" indent="0">
              <a:buNone/>
            </a:pPr>
            <a:r>
              <a:rPr lang="ar-SA" b="1" u="sng" dirty="0" smtClean="0">
                <a:solidFill>
                  <a:srgbClr val="FF0000"/>
                </a:solidFill>
                <a:cs typeface="PT Bold Dusky" panose="02010400000000000000" pitchFamily="2" charset="-78"/>
              </a:rPr>
              <a:t>اما المفهوم الحديث : </a:t>
            </a:r>
            <a:r>
              <a:rPr lang="ar-SA" dirty="0" smtClean="0"/>
              <a:t>الذي يعبر عن جهود منظمة حكومية واهلية تقدم لكل ابناء المجتمع وليست حكرا على فئة معينة بل واصبحت حق لكل مواطن وتعددت مجالات الرعاية الاجتماعية لتشمل كل المجالات التي تقدم خدمات لأبناء المجتمع </a:t>
            </a:r>
            <a:endParaRPr lang="ar-SA" dirty="0"/>
          </a:p>
        </p:txBody>
      </p:sp>
    </p:spTree>
    <p:extLst>
      <p:ext uri="{BB962C8B-B14F-4D97-AF65-F5344CB8AC3E}">
        <p14:creationId xmlns:p14="http://schemas.microsoft.com/office/powerpoint/2010/main" val="332711322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gradFill>
          <a:gsLst>
            <a:gs pos="0">
              <a:schemeClr val="accent4">
                <a:lumMod val="60000"/>
                <a:lumOff val="40000"/>
              </a:schemeClr>
            </a:gs>
            <a:gs pos="50000">
              <a:srgbClr val="FFFF99"/>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2" name="عنوان 1"/>
          <p:cNvSpPr>
            <a:spLocks noGrp="1"/>
          </p:cNvSpPr>
          <p:nvPr>
            <p:ph type="title"/>
          </p:nvPr>
        </p:nvSpPr>
        <p:spPr>
          <a:xfrm>
            <a:off x="323528" y="188640"/>
            <a:ext cx="8424936" cy="6264696"/>
          </a:xfrm>
        </p:spPr>
        <p:txBody>
          <a:bodyPr>
            <a:noAutofit/>
          </a:bodyPr>
          <a:lstStyle/>
          <a:p>
            <a:r>
              <a:rPr lang="ar-SA" sz="2800" dirty="0" smtClean="0">
                <a:cs typeface="Simple Bold Jut Out" panose="02010401010101010101" pitchFamily="2" charset="-78"/>
              </a:rPr>
              <a:t/>
            </a:r>
            <a:br>
              <a:rPr lang="ar-SA" sz="2800" dirty="0" smtClean="0">
                <a:cs typeface="Simple Bold Jut Out" panose="02010401010101010101" pitchFamily="2" charset="-78"/>
              </a:rPr>
            </a:br>
            <a:r>
              <a:rPr lang="ar-SA" sz="2800" dirty="0">
                <a:cs typeface="Simple Bold Jut Out" panose="02010401010101010101" pitchFamily="2" charset="-78"/>
              </a:rPr>
              <a:t/>
            </a:r>
            <a:br>
              <a:rPr lang="ar-SA" sz="2800" dirty="0">
                <a:cs typeface="Simple Bold Jut Out" panose="02010401010101010101" pitchFamily="2" charset="-78"/>
              </a:rPr>
            </a:br>
            <a:r>
              <a:rPr lang="ar-SA" sz="2800" dirty="0" smtClean="0">
                <a:cs typeface="Simple Bold Jut Out" panose="02010401010101010101" pitchFamily="2" charset="-78"/>
              </a:rPr>
              <a:t>التكافل </a:t>
            </a:r>
            <a:r>
              <a:rPr lang="ar-SA" sz="2800" dirty="0">
                <a:cs typeface="Simple Bold Jut Out" panose="02010401010101010101" pitchFamily="2" charset="-78"/>
              </a:rPr>
              <a:t>الاجتماعي في مغزاه </a:t>
            </a:r>
            <a:r>
              <a:rPr lang="ar-SA" sz="2800" dirty="0" smtClean="0">
                <a:cs typeface="Simple Bold Jut Out" panose="02010401010101010101" pitchFamily="2" charset="-78"/>
              </a:rPr>
              <a:t>ومؤداه</a:t>
            </a:r>
            <a:br>
              <a:rPr lang="ar-SA" sz="2800" dirty="0" smtClean="0">
                <a:cs typeface="Simple Bold Jut Out" panose="02010401010101010101" pitchFamily="2" charset="-78"/>
              </a:rPr>
            </a:br>
            <a:r>
              <a:rPr lang="en-US" sz="2800" dirty="0" smtClean="0">
                <a:cs typeface="Simple Bold Jut Out" panose="02010401010101010101" pitchFamily="2" charset="-78"/>
              </a:rPr>
              <a:t/>
            </a:r>
            <a:br>
              <a:rPr lang="en-US" sz="2800" dirty="0" smtClean="0">
                <a:cs typeface="Simple Bold Jut Out" panose="02010401010101010101" pitchFamily="2" charset="-78"/>
              </a:rPr>
            </a:br>
            <a:r>
              <a:rPr lang="ar-SA" sz="3200" b="1" dirty="0"/>
              <a:t>يعني ان يحس كل فرد في المجتمع بأنه عليه واجبات لهذا المجتمع يجب عليه أداؤها وانه ان تقاعس في أدائها فقد يؤدي ذلك الى انهيار البناء عليه وعلى غيره وان الفرد حقوقا في هذا المجتمع حيث يجب على القائمين عليه ان يعطوا كل ذي حق حقه من غير تقصير ولا إهمال وان يدفع الضرر عن الضعفاء ويسد خلل العاجزين وانه ان لم يكن كذلك تآكلت لبنات البناء ولا بد ان يخر منهار ا بعد حين ان عاجلا وان أجلا وقد جاء الإسلام لإيجاد مجتمع فاضل تتعاون فيه كل القوى بحيث لا يطغى فريق على فريق وأول مظهر للمجتمع الفاضل في الإسلام هو مجرد وجود رأي عام ناضج يدعو للتعاون على الخير ودفع الشر عن أفراد المجتمع </a:t>
            </a:r>
            <a:r>
              <a:rPr lang="ar-SA" sz="2800" b="1" dirty="0"/>
              <a:t/>
            </a:r>
            <a:br>
              <a:rPr lang="ar-SA" sz="2800" b="1" dirty="0"/>
            </a:br>
            <a:r>
              <a:rPr lang="en-US" sz="2800" dirty="0">
                <a:cs typeface="Simple Bold Jut Out" panose="02010401010101010101" pitchFamily="2" charset="-78"/>
              </a:rPr>
              <a:t/>
            </a:r>
            <a:br>
              <a:rPr lang="en-US" sz="2800" dirty="0">
                <a:cs typeface="Simple Bold Jut Out" panose="02010401010101010101" pitchFamily="2" charset="-78"/>
              </a:rPr>
            </a:br>
            <a:endParaRPr lang="ar-SA" sz="2800" dirty="0">
              <a:cs typeface="Simple Bold Jut Out" panose="02010401010101010101" pitchFamily="2" charset="-78"/>
            </a:endParaRPr>
          </a:p>
        </p:txBody>
      </p:sp>
    </p:spTree>
    <p:extLst>
      <p:ext uri="{BB962C8B-B14F-4D97-AF65-F5344CB8AC3E}">
        <p14:creationId xmlns:p14="http://schemas.microsoft.com/office/powerpoint/2010/main" val="328409788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gradFill>
          <a:gsLst>
            <a:gs pos="0">
              <a:schemeClr val="accent4">
                <a:lumMod val="60000"/>
                <a:lumOff val="40000"/>
              </a:schemeClr>
            </a:gs>
            <a:gs pos="50000">
              <a:srgbClr val="FFFF99"/>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r>
              <a:rPr lang="ar-SA" b="1" dirty="0">
                <a:cs typeface="PT Bold Heading" panose="02010400000000000000" pitchFamily="2" charset="-78"/>
              </a:rPr>
              <a:t>الرعاية الاجتماعية على مستوى المجتمع</a:t>
            </a:r>
          </a:p>
        </p:txBody>
      </p:sp>
      <p:sp>
        <p:nvSpPr>
          <p:cNvPr id="3" name="عنصر نائب للمحتوى 2"/>
          <p:cNvSpPr>
            <a:spLocks noGrp="1"/>
          </p:cNvSpPr>
          <p:nvPr>
            <p:ph idx="1"/>
          </p:nvPr>
        </p:nvSpPr>
        <p:spPr>
          <a:xfrm>
            <a:off x="0" y="1268760"/>
            <a:ext cx="9144000" cy="5589240"/>
          </a:xfrm>
        </p:spPr>
        <p:style>
          <a:lnRef idx="0">
            <a:schemeClr val="accent4"/>
          </a:lnRef>
          <a:fillRef idx="3">
            <a:schemeClr val="accent4"/>
          </a:fillRef>
          <a:effectRef idx="3">
            <a:schemeClr val="accent4"/>
          </a:effectRef>
          <a:fontRef idx="minor">
            <a:schemeClr val="lt1"/>
          </a:fontRef>
        </p:style>
        <p:txBody>
          <a:bodyPr>
            <a:normAutofit fontScale="85000" lnSpcReduction="20000"/>
          </a:bodyPr>
          <a:lstStyle/>
          <a:p>
            <a:pPr marL="0" indent="0">
              <a:buNone/>
            </a:pPr>
            <a:endParaRPr lang="en-US" dirty="0"/>
          </a:p>
          <a:p>
            <a:r>
              <a:rPr lang="ar-SA" sz="3300" b="1" dirty="0"/>
              <a:t>ينظر </a:t>
            </a:r>
            <a:r>
              <a:rPr lang="ar-SA" sz="3300" b="1" dirty="0" smtClean="0"/>
              <a:t>الاسلام </a:t>
            </a:r>
            <a:r>
              <a:rPr lang="ar-SA" sz="3300" b="1" dirty="0"/>
              <a:t>نظره </a:t>
            </a:r>
            <a:r>
              <a:rPr lang="ar-SA" sz="3300" b="1" dirty="0" smtClean="0"/>
              <a:t>متوازنة </a:t>
            </a:r>
            <a:r>
              <a:rPr lang="ar-SA" sz="3300" b="1" dirty="0"/>
              <a:t>للرعاية الاجتماعية لعناصر المجتمع بحيث </a:t>
            </a:r>
            <a:r>
              <a:rPr lang="ar-SA" sz="3300" b="1" dirty="0" smtClean="0"/>
              <a:t>لا يغلب مصلحة </a:t>
            </a:r>
            <a:r>
              <a:rPr lang="ar-SA" sz="3300" b="1" dirty="0"/>
              <a:t>الفرد على الجماعة والعكس وذلك من خلال </a:t>
            </a:r>
            <a:r>
              <a:rPr lang="ar-SA" sz="3300" b="1" dirty="0">
                <a:cs typeface="PT Bold Heading" panose="02010400000000000000" pitchFamily="2" charset="-78"/>
              </a:rPr>
              <a:t>العديد </a:t>
            </a:r>
            <a:r>
              <a:rPr lang="ar-SA" sz="3300" b="1" dirty="0" smtClean="0">
                <a:cs typeface="PT Bold Heading" panose="02010400000000000000" pitchFamily="2" charset="-78"/>
              </a:rPr>
              <a:t>من</a:t>
            </a:r>
          </a:p>
          <a:p>
            <a:pPr marL="0" indent="0">
              <a:buNone/>
            </a:pPr>
            <a:r>
              <a:rPr lang="ar-SA" sz="3300" b="1" dirty="0">
                <a:cs typeface="PT Bold Heading" panose="02010400000000000000" pitchFamily="2" charset="-78"/>
              </a:rPr>
              <a:t> </a:t>
            </a:r>
            <a:r>
              <a:rPr lang="ar-SA" sz="3300" b="1" dirty="0" smtClean="0">
                <a:cs typeface="PT Bold Heading" panose="02010400000000000000" pitchFamily="2" charset="-78"/>
              </a:rPr>
              <a:t> </a:t>
            </a:r>
            <a:r>
              <a:rPr lang="ar-SA" sz="3300" b="1" dirty="0">
                <a:cs typeface="PT Bold Heading" panose="02010400000000000000" pitchFamily="2" charset="-78"/>
              </a:rPr>
              <a:t>القواعد : </a:t>
            </a:r>
            <a:endParaRPr lang="en-US" sz="3300" b="1" dirty="0">
              <a:cs typeface="PT Bold Heading" panose="02010400000000000000" pitchFamily="2" charset="-78"/>
            </a:endParaRPr>
          </a:p>
          <a:p>
            <a:pPr lvl="0"/>
            <a:r>
              <a:rPr lang="ar-SA" sz="3300" b="1" dirty="0"/>
              <a:t>المساواة في الواجبات والحقوق </a:t>
            </a:r>
            <a:endParaRPr lang="en-US" sz="3300" b="1" dirty="0"/>
          </a:p>
          <a:p>
            <a:pPr lvl="0"/>
            <a:r>
              <a:rPr lang="ar-SA" sz="3300" b="1" dirty="0"/>
              <a:t>التكافل الاجتماعي </a:t>
            </a:r>
            <a:endParaRPr lang="en-US" sz="3300" b="1" dirty="0"/>
          </a:p>
          <a:p>
            <a:pPr lvl="0"/>
            <a:r>
              <a:rPr lang="ar-SA" sz="3300" b="1" dirty="0"/>
              <a:t>العدالة الاجتماعية وتحقيق مبدأ تكافؤ الفرص </a:t>
            </a:r>
            <a:endParaRPr lang="en-US" sz="3300" b="1" dirty="0"/>
          </a:p>
          <a:p>
            <a:pPr lvl="0"/>
            <a:r>
              <a:rPr lang="ar-SA" sz="3300" b="1" dirty="0"/>
              <a:t>تنظيم الملكية وفقا لتعاليم الشريعة الإسلامية </a:t>
            </a:r>
            <a:endParaRPr lang="en-US" sz="3300" b="1" dirty="0"/>
          </a:p>
          <a:p>
            <a:pPr lvl="0"/>
            <a:r>
              <a:rPr lang="ar-SA" sz="3300" b="1" dirty="0"/>
              <a:t>تقريب الفوارق بين الطبقات </a:t>
            </a:r>
            <a:endParaRPr lang="en-US" sz="3300" b="1" dirty="0"/>
          </a:p>
          <a:p>
            <a:pPr lvl="0"/>
            <a:r>
              <a:rPr lang="ar-SA" sz="3300" b="1" dirty="0"/>
              <a:t>التغير الاجتماعي المتوازن وعلى أساس تكاملي </a:t>
            </a:r>
            <a:endParaRPr lang="en-US" sz="3300" b="1" dirty="0"/>
          </a:p>
          <a:p>
            <a:pPr lvl="0"/>
            <a:r>
              <a:rPr lang="ar-SA" sz="3300" b="1" dirty="0"/>
              <a:t>ولذلك كان التوجه الإسلامي لبناء الدولة وتنظيم مسئولية الحكام نحو رعاية تقوم على أساس فكرة التماسك الاجتماعي والتكافل ومسئولية الحكام أمام الله قبل الناس  </a:t>
            </a:r>
            <a:endParaRPr lang="en-US" sz="3300" b="1" dirty="0"/>
          </a:p>
          <a:p>
            <a:endParaRPr lang="ar-SA" dirty="0"/>
          </a:p>
        </p:txBody>
      </p:sp>
    </p:spTree>
    <p:extLst>
      <p:ext uri="{BB962C8B-B14F-4D97-AF65-F5344CB8AC3E}">
        <p14:creationId xmlns:p14="http://schemas.microsoft.com/office/powerpoint/2010/main" val="309996823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gradFill>
          <a:gsLst>
            <a:gs pos="0">
              <a:schemeClr val="accent4">
                <a:lumMod val="60000"/>
                <a:lumOff val="40000"/>
              </a:schemeClr>
            </a:gs>
            <a:gs pos="50000">
              <a:srgbClr val="FFFF99"/>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2" name="عنوان 1"/>
          <p:cNvSpPr>
            <a:spLocks noGrp="1"/>
          </p:cNvSpPr>
          <p:nvPr>
            <p:ph type="title"/>
          </p:nvPr>
        </p:nvSpPr>
        <p:spPr>
          <a:xfrm>
            <a:off x="431540" y="116632"/>
            <a:ext cx="8255260" cy="1301006"/>
          </a:xfrm>
          <a:solidFill>
            <a:srgbClr val="FF9966"/>
          </a:solidFill>
        </p:spPr>
        <p:txBody>
          <a:bodyPr>
            <a:normAutofit fontScale="90000"/>
          </a:bodyPr>
          <a:lstStyle/>
          <a:p>
            <a:r>
              <a:rPr lang="ar-SA" dirty="0" smtClean="0">
                <a:ln w="18415" cmpd="sng">
                  <a:solidFill>
                    <a:srgbClr val="FFFFFF"/>
                  </a:solidFill>
                  <a:prstDash val="solid"/>
                </a:ln>
                <a:solidFill>
                  <a:srgbClr val="FFFFFF"/>
                </a:solidFill>
                <a:effectLst>
                  <a:glow rad="139700">
                    <a:schemeClr val="accent1">
                      <a:satMod val="175000"/>
                      <a:alpha val="40000"/>
                    </a:schemeClr>
                  </a:glow>
                  <a:outerShdw blurRad="63500" dir="3600000" algn="tl" rotWithShape="0">
                    <a:srgbClr val="000000">
                      <a:alpha val="70000"/>
                    </a:srgbClr>
                  </a:outerShdw>
                </a:effectLst>
                <a:cs typeface="Simple Indust Outline" panose="02010400000000000000" pitchFamily="2" charset="-78"/>
              </a:rPr>
              <a:t>خصائص الرعاية الاجتماعية في المجتمع المعاصر</a:t>
            </a:r>
            <a:endParaRPr lang="ar-SA" dirty="0">
              <a:ln w="18415" cmpd="sng">
                <a:solidFill>
                  <a:srgbClr val="FFFFFF"/>
                </a:solidFill>
                <a:prstDash val="solid"/>
              </a:ln>
              <a:solidFill>
                <a:srgbClr val="FFFFFF"/>
              </a:solidFill>
              <a:effectLst>
                <a:glow rad="139700">
                  <a:schemeClr val="accent1">
                    <a:satMod val="175000"/>
                    <a:alpha val="40000"/>
                  </a:schemeClr>
                </a:glow>
                <a:outerShdw blurRad="63500" dir="3600000" algn="tl" rotWithShape="0">
                  <a:srgbClr val="000000">
                    <a:alpha val="70000"/>
                  </a:srgbClr>
                </a:outerShdw>
              </a:effectLst>
              <a:cs typeface="Simple Indust Outline" panose="02010400000000000000" pitchFamily="2" charset="-78"/>
            </a:endParaRPr>
          </a:p>
        </p:txBody>
      </p:sp>
      <p:sp>
        <p:nvSpPr>
          <p:cNvPr id="3" name="عنصر نائب للمحتوى 2"/>
          <p:cNvSpPr>
            <a:spLocks noGrp="1"/>
          </p:cNvSpPr>
          <p:nvPr>
            <p:ph idx="1"/>
          </p:nvPr>
        </p:nvSpPr>
        <p:spPr>
          <a:xfrm>
            <a:off x="457200" y="1600200"/>
            <a:ext cx="8229600" cy="5141168"/>
          </a:xfrm>
          <a:pattFill prst="trellis">
            <a:fgClr>
              <a:schemeClr val="accent6">
                <a:lumMod val="75000"/>
              </a:schemeClr>
            </a:fgClr>
            <a:bgClr>
              <a:schemeClr val="bg1"/>
            </a:bgClr>
          </a:pattFill>
        </p:spPr>
        <p:txBody>
          <a:bodyPr>
            <a:normAutofit/>
          </a:bodyPr>
          <a:lstStyle/>
          <a:p>
            <a:pPr marL="0" indent="0">
              <a:buNone/>
            </a:pPr>
            <a:endParaRPr lang="en-US" dirty="0"/>
          </a:p>
          <a:p>
            <a:pPr lvl="0"/>
            <a:r>
              <a:rPr lang="ar-SA" b="1" dirty="0" smtClean="0"/>
              <a:t>الرعاية </a:t>
            </a:r>
            <a:r>
              <a:rPr lang="ar-SA" b="1" dirty="0"/>
              <a:t>الاجتماعية خدمات منظمة . </a:t>
            </a:r>
            <a:endParaRPr lang="en-US" b="1" dirty="0"/>
          </a:p>
          <a:p>
            <a:pPr lvl="0"/>
            <a:r>
              <a:rPr lang="ar-SA" b="1" dirty="0"/>
              <a:t>الرعاية الاجتماعية قيمة أخلاقية . </a:t>
            </a:r>
            <a:endParaRPr lang="en-US" b="1" dirty="0"/>
          </a:p>
          <a:p>
            <a:pPr lvl="0"/>
            <a:r>
              <a:rPr lang="ar-SA" b="1" dirty="0"/>
              <a:t>الرعاية الاجتماعية مسئولية اجتماعية يكفلها المجتمع . </a:t>
            </a:r>
            <a:endParaRPr lang="en-US" b="1" dirty="0"/>
          </a:p>
          <a:p>
            <a:pPr lvl="0"/>
            <a:r>
              <a:rPr lang="ar-SA" b="1" dirty="0"/>
              <a:t>الرعاية الاجتماعية تتميز بالشمولية والتكامل . </a:t>
            </a:r>
            <a:endParaRPr lang="en-US" b="1" dirty="0"/>
          </a:p>
          <a:p>
            <a:pPr lvl="0"/>
            <a:r>
              <a:rPr lang="ar-SA" b="1" dirty="0"/>
              <a:t>الرعاية الاجتماعية تستبعد دوافع الربح والكسب المادي . </a:t>
            </a:r>
            <a:endParaRPr lang="en-US" b="1" dirty="0"/>
          </a:p>
          <a:p>
            <a:pPr lvl="0"/>
            <a:r>
              <a:rPr lang="ar-SA" b="1" dirty="0"/>
              <a:t>الرعاية الاجتماعية تهتم بالحاجات الإنسانية المباشرة . </a:t>
            </a:r>
            <a:endParaRPr lang="en-US" b="1" dirty="0"/>
          </a:p>
          <a:p>
            <a:pPr marL="0" lvl="0" indent="0">
              <a:buNone/>
            </a:pPr>
            <a:endParaRPr lang="ar-SA" dirty="0"/>
          </a:p>
        </p:txBody>
      </p:sp>
      <p:sp>
        <p:nvSpPr>
          <p:cNvPr id="4" name="سهم إلى اليسار 3"/>
          <p:cNvSpPr/>
          <p:nvPr/>
        </p:nvSpPr>
        <p:spPr>
          <a:xfrm>
            <a:off x="107504" y="5661248"/>
            <a:ext cx="2088232" cy="1196752"/>
          </a:xfrm>
          <a:prstGeom prst="leftArrow">
            <a:avLst/>
          </a:prstGeom>
          <a:pattFill prst="pct5">
            <a:fgClr>
              <a:schemeClr val="accent6">
                <a:lumMod val="75000"/>
              </a:schemeClr>
            </a:fgClr>
            <a:bgClr>
              <a:schemeClr val="bg1"/>
            </a:bgClr>
          </a:patt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5" name="مربع نص 4"/>
          <p:cNvSpPr txBox="1"/>
          <p:nvPr/>
        </p:nvSpPr>
        <p:spPr>
          <a:xfrm>
            <a:off x="431540" y="5967236"/>
            <a:ext cx="1440160" cy="584775"/>
          </a:xfrm>
          <a:prstGeom prst="rect">
            <a:avLst/>
          </a:prstGeom>
          <a:noFill/>
        </p:spPr>
        <p:txBody>
          <a:bodyPr wrap="square" rtlCol="1">
            <a:spAutoFit/>
          </a:bodyPr>
          <a:lstStyle/>
          <a:p>
            <a:pPr algn="ctr"/>
            <a:r>
              <a:rPr lang="ar-SA" sz="3200" b="1" dirty="0" smtClean="0">
                <a:solidFill>
                  <a:schemeClr val="accent2">
                    <a:lumMod val="75000"/>
                  </a:schemeClr>
                </a:solidFill>
              </a:rPr>
              <a:t>تابع</a:t>
            </a:r>
            <a:endParaRPr lang="ar-SA" sz="3200" b="1" dirty="0">
              <a:solidFill>
                <a:schemeClr val="accent2">
                  <a:lumMod val="75000"/>
                </a:schemeClr>
              </a:solidFill>
            </a:endParaRPr>
          </a:p>
        </p:txBody>
      </p:sp>
    </p:spTree>
    <p:extLst>
      <p:ext uri="{BB962C8B-B14F-4D97-AF65-F5344CB8AC3E}">
        <p14:creationId xmlns:p14="http://schemas.microsoft.com/office/powerpoint/2010/main" val="183131490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gradFill>
          <a:gsLst>
            <a:gs pos="0">
              <a:schemeClr val="accent4">
                <a:lumMod val="60000"/>
                <a:lumOff val="40000"/>
              </a:schemeClr>
            </a:gs>
            <a:gs pos="50000">
              <a:srgbClr val="FFFF99"/>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764704"/>
            <a:ext cx="8229600" cy="5361459"/>
          </a:xfrm>
          <a:blipFill>
            <a:blip r:embed="rId2"/>
            <a:tile tx="0" ty="0" sx="100000" sy="100000" flip="none" algn="tl"/>
          </a:blipFill>
          <a:effectLst>
            <a:glow rad="228600">
              <a:schemeClr val="accent6">
                <a:satMod val="175000"/>
                <a:alpha val="40000"/>
              </a:schemeClr>
            </a:glow>
          </a:effectLst>
        </p:spPr>
        <p:txBody>
          <a:bodyPr>
            <a:normAutofit/>
          </a:bodyPr>
          <a:lstStyle/>
          <a:p>
            <a:pPr lvl="0"/>
            <a:endParaRPr lang="ar-SA" sz="3600" b="1" dirty="0" smtClean="0"/>
          </a:p>
          <a:p>
            <a:pPr lvl="0"/>
            <a:r>
              <a:rPr lang="ar-SA" sz="3600" b="1" dirty="0" smtClean="0"/>
              <a:t>الرعاية الاجتماعية ذات أهداف علاجية ووقائية وإنمائية . </a:t>
            </a:r>
            <a:endParaRPr lang="en-US" sz="3600" b="1" dirty="0" smtClean="0"/>
          </a:p>
          <a:p>
            <a:pPr lvl="0"/>
            <a:r>
              <a:rPr lang="ar-SA" sz="3600" b="1" dirty="0" smtClean="0"/>
              <a:t>الرعاية الاجتماعية تعني بالعوامل الطبيعية والبيئية . </a:t>
            </a:r>
            <a:endParaRPr lang="en-US" sz="3600" b="1" dirty="0" smtClean="0"/>
          </a:p>
          <a:p>
            <a:pPr lvl="0"/>
            <a:r>
              <a:rPr lang="ar-SA" sz="3600" b="1" dirty="0" smtClean="0"/>
              <a:t>الرعاية الاجتماعية تتميز بأنها أصبحت حقاً من حقوق الإنسان . </a:t>
            </a:r>
            <a:endParaRPr lang="en-US" sz="3600" b="1" dirty="0" smtClean="0"/>
          </a:p>
          <a:p>
            <a:r>
              <a:rPr lang="ar-SA" sz="3600" b="1" dirty="0" smtClean="0"/>
              <a:t>يمارس الرعاية الاجتماعية متخصصون مهنيون في كافة مجالات الخدمات المختلفة</a:t>
            </a:r>
            <a:endParaRPr lang="ar-SA" sz="3600" b="1" dirty="0"/>
          </a:p>
        </p:txBody>
      </p:sp>
    </p:spTree>
    <p:extLst>
      <p:ext uri="{BB962C8B-B14F-4D97-AF65-F5344CB8AC3E}">
        <p14:creationId xmlns:p14="http://schemas.microsoft.com/office/powerpoint/2010/main" val="258387178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gradFill>
          <a:gsLst>
            <a:gs pos="0">
              <a:schemeClr val="accent4">
                <a:lumMod val="60000"/>
                <a:lumOff val="40000"/>
              </a:schemeClr>
            </a:gs>
            <a:gs pos="50000">
              <a:srgbClr val="FFFF99"/>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2" name="عنوان 1"/>
          <p:cNvSpPr>
            <a:spLocks noGrp="1"/>
          </p:cNvSpPr>
          <p:nvPr>
            <p:ph type="title"/>
          </p:nvPr>
        </p:nvSpPr>
        <p:spPr>
          <a:xfrm>
            <a:off x="0" y="0"/>
            <a:ext cx="9144000" cy="1417638"/>
          </a:xfrm>
          <a:solidFill>
            <a:srgbClr val="FFFF99"/>
          </a:solidFill>
        </p:spPr>
        <p:txBody>
          <a:bodyPr>
            <a:normAutofit fontScale="90000"/>
          </a:bodyPr>
          <a:lstStyle/>
          <a:p>
            <a:r>
              <a:rPr lang="ar-SA" b="1" dirty="0" smtClean="0">
                <a:solidFill>
                  <a:srgbClr val="FF0000"/>
                </a:solidFill>
                <a:cs typeface="PT Bold Mirror" panose="02010400000000000000" pitchFamily="2" charset="-78"/>
              </a:rPr>
              <a:t>أهداف الرعاية الاجتماعية : ـ </a:t>
            </a:r>
            <a:r>
              <a:rPr lang="en-US" dirty="0" smtClean="0">
                <a:solidFill>
                  <a:srgbClr val="FF0000"/>
                </a:solidFill>
                <a:cs typeface="PT Bold Mirror" panose="02010400000000000000" pitchFamily="2" charset="-78"/>
              </a:rPr>
              <a:t/>
            </a:r>
            <a:br>
              <a:rPr lang="en-US" dirty="0" smtClean="0">
                <a:solidFill>
                  <a:srgbClr val="FF0000"/>
                </a:solidFill>
                <a:cs typeface="PT Bold Mirror" panose="02010400000000000000" pitchFamily="2" charset="-78"/>
              </a:rPr>
            </a:br>
            <a:endParaRPr lang="ar-SA" dirty="0">
              <a:solidFill>
                <a:srgbClr val="FF0000"/>
              </a:solidFill>
              <a:cs typeface="PT Bold Mirror" panose="02010400000000000000" pitchFamily="2" charset="-78"/>
            </a:endParaRPr>
          </a:p>
        </p:txBody>
      </p:sp>
      <p:sp>
        <p:nvSpPr>
          <p:cNvPr id="3" name="عنصر نائب للمحتوى 2"/>
          <p:cNvSpPr>
            <a:spLocks noGrp="1"/>
          </p:cNvSpPr>
          <p:nvPr>
            <p:ph idx="1"/>
          </p:nvPr>
        </p:nvSpPr>
        <p:spPr>
          <a:xfrm>
            <a:off x="0" y="1052736"/>
            <a:ext cx="9144000" cy="5805264"/>
          </a:xfrm>
          <a:blipFill>
            <a:blip r:embed="rId2"/>
            <a:tile tx="0" ty="0" sx="100000" sy="100000" flip="none" algn="tl"/>
          </a:blipFill>
        </p:spPr>
        <p:txBody>
          <a:bodyPr>
            <a:noAutofit/>
          </a:bodyPr>
          <a:lstStyle/>
          <a:p>
            <a:r>
              <a:rPr lang="ar-SA" sz="3600" b="1" dirty="0" smtClean="0"/>
              <a:t>إن </a:t>
            </a:r>
            <a:r>
              <a:rPr lang="ar-SA" sz="3600" b="1" dirty="0"/>
              <a:t>الهدف العام للرعاية الاجتماعية </a:t>
            </a:r>
            <a:r>
              <a:rPr lang="ar-SA" sz="3600" dirty="0"/>
              <a:t>في أي مجتمع هو تحقيق المتطلبات الاجتماعية والصحية والاقتصادية والترويحية لكل أفراد المجتمع وذلك من خلال أهداف علاجية ووقائية وإنشائية يمكن تحديدها فيما يلي : </a:t>
            </a:r>
            <a:endParaRPr lang="en-US" sz="3600" dirty="0"/>
          </a:p>
          <a:p>
            <a:r>
              <a:rPr lang="ar-SA" sz="3600" b="1" dirty="0"/>
              <a:t>1 ) أهداف علاجية : </a:t>
            </a:r>
            <a:endParaRPr lang="en-US" sz="3600" dirty="0"/>
          </a:p>
          <a:p>
            <a:r>
              <a:rPr lang="ar-SA" sz="3600" dirty="0"/>
              <a:t>تهدف إلى علاج المشكلات العامة التي يعاني منها سكان المجتمع ومعرفة أسبابها والعمل على إزالة تلك الأسباب أو التخفيف من حدتها وتتجه غالباً إلى بعض الفئات المحرومة والتي يطلق عليها الجمعات الهامشية كالأطفال المهملين . </a:t>
            </a:r>
            <a:endParaRPr lang="en-US" sz="3600" dirty="0"/>
          </a:p>
          <a:p>
            <a:pPr marL="0" indent="0">
              <a:buNone/>
            </a:pPr>
            <a:endParaRPr lang="ar-SA" sz="3600" dirty="0"/>
          </a:p>
        </p:txBody>
      </p:sp>
    </p:spTree>
    <p:extLst>
      <p:ext uri="{BB962C8B-B14F-4D97-AF65-F5344CB8AC3E}">
        <p14:creationId xmlns:p14="http://schemas.microsoft.com/office/powerpoint/2010/main" val="86840789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gradFill>
          <a:gsLst>
            <a:gs pos="0">
              <a:schemeClr val="accent4">
                <a:lumMod val="60000"/>
                <a:lumOff val="40000"/>
              </a:schemeClr>
            </a:gs>
            <a:gs pos="50000">
              <a:srgbClr val="FFFF99"/>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179512" y="188640"/>
            <a:ext cx="8712968" cy="6480720"/>
          </a:xfrm>
          <a:pattFill prst="pct90">
            <a:fgClr>
              <a:srgbClr val="FF99FF"/>
            </a:fgClr>
            <a:bgClr>
              <a:schemeClr val="bg1"/>
            </a:bgClr>
          </a:pattFill>
        </p:spPr>
        <p:txBody>
          <a:bodyPr>
            <a:normAutofit fontScale="92500"/>
            <a:scene3d>
              <a:camera prst="orthographicFront"/>
              <a:lightRig rig="threePt" dir="t"/>
            </a:scene3d>
            <a:sp3d prstMaterial="dkEdge"/>
          </a:bodyPr>
          <a:lstStyle/>
          <a:p>
            <a:pPr marL="0" indent="0">
              <a:buNone/>
            </a:pPr>
            <a:r>
              <a:rPr lang="ar-SA" b="1" u="sng" dirty="0" smtClean="0"/>
              <a:t> 2 ) الأهداف الوقائية : </a:t>
            </a:r>
            <a:endParaRPr lang="en-US" u="sng" dirty="0" smtClean="0"/>
          </a:p>
          <a:p>
            <a:r>
              <a:rPr lang="ar-SA" dirty="0" smtClean="0"/>
              <a:t>وتتضمن الأنشطة والجهود التي تبذل للتعرف على المناطق الكامنة والمجتمعية كمعوقات الأداء الاجتماعي للأفراد والأسر والجماعات أو منع ظهورها مستقبلاً أو التقليل منها إلى أدنى حد ممكن وتتجه نحو الفئات التي يمكن أن تكون عرضة للتأثير السلبي في المستقبل من عملية التغير الاجتماعي الذي يمر به المجتمع أي </a:t>
            </a:r>
            <a:r>
              <a:rPr lang="ar-SA" dirty="0" smtClean="0">
                <a:ln>
                  <a:solidFill>
                    <a:srgbClr val="002060"/>
                  </a:solidFill>
                </a:ln>
              </a:rPr>
              <a:t>أنها</a:t>
            </a:r>
            <a:r>
              <a:rPr lang="ar-SA" dirty="0" smtClean="0"/>
              <a:t> تسبق حدوث تداعيات سلبية وتعد للتعامل معها سلفاً وليس بعد وقوعها . </a:t>
            </a:r>
            <a:endParaRPr lang="en-US" dirty="0" smtClean="0"/>
          </a:p>
          <a:p>
            <a:pPr marL="0" indent="0">
              <a:buNone/>
            </a:pPr>
            <a:r>
              <a:rPr lang="ar-SA" b="1" dirty="0"/>
              <a:t> </a:t>
            </a:r>
            <a:r>
              <a:rPr lang="ar-SA" b="1" u="sng" dirty="0" smtClean="0"/>
              <a:t>3 ) الأهداف الإنشائية : </a:t>
            </a:r>
            <a:endParaRPr lang="en-US" u="sng" dirty="0" smtClean="0"/>
          </a:p>
          <a:p>
            <a:r>
              <a:rPr lang="ar-SA" dirty="0" smtClean="0"/>
              <a:t>بهدف المساهمة في إيجاد رأي عام لتحمل المسئولية وتقليل الفاقد المادي والبشري في تقديم الرعاية الاجتماعية وتقوم بدور دافع نحو التعاون والمشاركة والتكيف مع التغيرات الاقتصادية والاجتماعية والسياسية كما تتجه تلك الأهداف نحو الأبعاد الثقافية والاجتماعية لرفع مستواها لدى المواطنين . </a:t>
            </a:r>
            <a:endParaRPr lang="en-US" dirty="0" smtClean="0"/>
          </a:p>
          <a:p>
            <a:endParaRPr lang="ar-SA" dirty="0" smtClean="0"/>
          </a:p>
          <a:p>
            <a:endParaRPr lang="ar-SA" dirty="0"/>
          </a:p>
        </p:txBody>
      </p:sp>
    </p:spTree>
    <p:extLst>
      <p:ext uri="{BB962C8B-B14F-4D97-AF65-F5344CB8AC3E}">
        <p14:creationId xmlns:p14="http://schemas.microsoft.com/office/powerpoint/2010/main" val="73946461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gradFill>
          <a:gsLst>
            <a:gs pos="0">
              <a:schemeClr val="accent4">
                <a:lumMod val="60000"/>
                <a:lumOff val="40000"/>
              </a:schemeClr>
            </a:gs>
            <a:gs pos="50000">
              <a:srgbClr val="FFFF99"/>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2" name="عنوان 1"/>
          <p:cNvSpPr>
            <a:spLocks noGrp="1"/>
          </p:cNvSpPr>
          <p:nvPr>
            <p:ph type="ctrTitle"/>
          </p:nvPr>
        </p:nvSpPr>
        <p:spPr>
          <a:xfrm>
            <a:off x="1763688" y="1412776"/>
            <a:ext cx="5760640" cy="1470025"/>
          </a:xfrm>
          <a:gradFill flip="none" rotWithShape="1">
            <a:gsLst>
              <a:gs pos="21000">
                <a:srgbClr val="BF7B95"/>
              </a:gs>
              <a:gs pos="53000">
                <a:srgbClr val="F0EBD5"/>
              </a:gs>
              <a:gs pos="100000">
                <a:srgbClr val="D1C39F"/>
              </a:gs>
            </a:gsLst>
            <a:path path="circle">
              <a:fillToRect l="100000" t="100000"/>
            </a:path>
            <a:tileRect r="-100000" b="-100000"/>
          </a:gradFill>
          <a:effectLst>
            <a:glow rad="228600">
              <a:schemeClr val="accent3">
                <a:satMod val="175000"/>
                <a:alpha val="40000"/>
              </a:schemeClr>
            </a:glow>
          </a:effectLst>
          <a:scene3d>
            <a:camera prst="orthographicFront"/>
            <a:lightRig rig="threePt" dir="t"/>
          </a:scene3d>
          <a:sp3d>
            <a:bevelT prst="angle"/>
          </a:sp3d>
        </p:spPr>
        <p:txBody>
          <a:bodyPr>
            <a:normAutofit fontScale="90000"/>
          </a:bodyPr>
          <a:lstStyle/>
          <a:p>
            <a:r>
              <a:rPr lang="ar-SA" sz="8000" b="1" dirty="0" smtClean="0">
                <a:cs typeface="PT Bold Broken" panose="02010400000000000000" pitchFamily="2" charset="-78"/>
              </a:rPr>
              <a:t/>
            </a:r>
            <a:br>
              <a:rPr lang="ar-SA" sz="8000" b="1" dirty="0" smtClean="0">
                <a:cs typeface="PT Bold Broken" panose="02010400000000000000" pitchFamily="2" charset="-78"/>
              </a:rPr>
            </a:br>
            <a:r>
              <a:rPr lang="ar-SA" sz="8000" b="1" dirty="0" smtClean="0">
                <a:cs typeface="PT Bold Broken" panose="02010400000000000000" pitchFamily="2" charset="-78"/>
              </a:rPr>
              <a:t>المحاضرة الثانية </a:t>
            </a:r>
            <a:r>
              <a:rPr lang="ar-SA" dirty="0" smtClean="0"/>
              <a:t/>
            </a:r>
            <a:br>
              <a:rPr lang="ar-SA" dirty="0" smtClean="0"/>
            </a:br>
            <a:endParaRPr lang="ar-SA" dirty="0"/>
          </a:p>
        </p:txBody>
      </p:sp>
      <p:sp>
        <p:nvSpPr>
          <p:cNvPr id="3" name="عنوان فرعي 2"/>
          <p:cNvSpPr>
            <a:spLocks noGrp="1"/>
          </p:cNvSpPr>
          <p:nvPr>
            <p:ph type="subTitle" idx="1"/>
          </p:nvPr>
        </p:nvSpPr>
        <p:spPr>
          <a:xfrm>
            <a:off x="395536" y="3068960"/>
            <a:ext cx="8352928" cy="3456384"/>
          </a:xfrm>
          <a:gradFill flip="none" rotWithShape="1">
            <a:gsLst>
              <a:gs pos="21000">
                <a:srgbClr val="BF7B95"/>
              </a:gs>
              <a:gs pos="53000">
                <a:srgbClr val="F0EBD5"/>
              </a:gs>
              <a:gs pos="100000">
                <a:srgbClr val="D1C39F"/>
              </a:gs>
            </a:gsLst>
            <a:lin ang="2700000" scaled="1"/>
            <a:tileRect/>
          </a:gradFill>
          <a:effectLst>
            <a:glow rad="228600">
              <a:schemeClr val="accent3">
                <a:satMod val="175000"/>
                <a:alpha val="40000"/>
              </a:schemeClr>
            </a:glow>
          </a:effectLst>
          <a:scene3d>
            <a:camera prst="orthographicFront"/>
            <a:lightRig rig="threePt" dir="t"/>
          </a:scene3d>
          <a:sp3d>
            <a:bevelT prst="angle"/>
          </a:sp3d>
        </p:spPr>
        <p:txBody>
          <a:bodyPr>
            <a:normAutofit/>
          </a:bodyPr>
          <a:lstStyle/>
          <a:p>
            <a:r>
              <a:rPr lang="ar-SA" sz="6000" b="1" dirty="0" smtClean="0">
                <a:solidFill>
                  <a:schemeClr val="tx1"/>
                </a:solidFill>
                <a:cs typeface="PT Bold Broken" panose="02010400000000000000" pitchFamily="2" charset="-78"/>
              </a:rPr>
              <a:t>مفهوم</a:t>
            </a:r>
          </a:p>
          <a:p>
            <a:r>
              <a:rPr lang="ar-SA" sz="6000" b="1" dirty="0" smtClean="0">
                <a:solidFill>
                  <a:schemeClr val="tx1"/>
                </a:solidFill>
                <a:cs typeface="PT Bold Broken" panose="02010400000000000000" pitchFamily="2" charset="-78"/>
              </a:rPr>
              <a:t>سياسات الرعاية الاجتماعية</a:t>
            </a:r>
          </a:p>
          <a:p>
            <a:r>
              <a:rPr lang="ar-SA" sz="6000" b="1" dirty="0" smtClean="0">
                <a:solidFill>
                  <a:schemeClr val="tx1"/>
                </a:solidFill>
                <a:cs typeface="PT Bold Broken" panose="02010400000000000000" pitchFamily="2" charset="-78"/>
              </a:rPr>
              <a:t>والمفاهيم المرتبطة</a:t>
            </a:r>
            <a:endParaRPr lang="ar-SA" sz="6000" b="1" dirty="0">
              <a:solidFill>
                <a:schemeClr val="tx1"/>
              </a:solidFill>
              <a:cs typeface="PT Bold Broken" panose="02010400000000000000" pitchFamily="2" charset="-78"/>
            </a:endParaRPr>
          </a:p>
        </p:txBody>
      </p:sp>
    </p:spTree>
    <p:extLst>
      <p:ext uri="{BB962C8B-B14F-4D97-AF65-F5344CB8AC3E}">
        <p14:creationId xmlns:p14="http://schemas.microsoft.com/office/powerpoint/2010/main" val="317207966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gradFill>
          <a:gsLst>
            <a:gs pos="0">
              <a:schemeClr val="accent4">
                <a:lumMod val="60000"/>
                <a:lumOff val="40000"/>
              </a:schemeClr>
            </a:gs>
            <a:gs pos="50000">
              <a:srgbClr val="FFFF99"/>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620688"/>
            <a:ext cx="8229600" cy="5760640"/>
          </a:xfrm>
        </p:spPr>
        <p:txBody>
          <a:bodyPr>
            <a:normAutofit/>
          </a:bodyPr>
          <a:lstStyle/>
          <a:p>
            <a:r>
              <a:rPr lang="ar-SA" dirty="0" smtClean="0"/>
              <a:t>السياسة هي رعاية شؤون الأمة داخلياً وخارجياً، وتكون من قبل الدولة والأمة، فالدولة هي التي تباشر هذه الرعاية عملياً، والأمة هي التي تحاسب بها الدولة.</a:t>
            </a:r>
          </a:p>
          <a:p>
            <a:r>
              <a:rPr lang="ar-SA" dirty="0" smtClean="0"/>
              <a:t>هذا هو تعريف السياسة، وهو وصف لواقع السياسة من حيث هي، وهو معناها اللغوي في مادة ساس يسوس سياسة بمعنى رعى شؤونه، قال في المحيط "وسست الرعية سياسة أمرتها ونهيتها" وهذا هو رعاية شؤونها بالأوامر والنواهي، وأيضا فإن الأحاديث الواردة في عمل الحاكم، والواردة في محاسبة الحكام، والواردة في الاهتمام بمصالح المسلمين يستنبط من مجموعها هذا التعريف، </a:t>
            </a:r>
          </a:p>
          <a:p>
            <a:endParaRPr lang="ar-SA" dirty="0"/>
          </a:p>
        </p:txBody>
      </p:sp>
    </p:spTree>
    <p:extLst>
      <p:ext uri="{BB962C8B-B14F-4D97-AF65-F5344CB8AC3E}">
        <p14:creationId xmlns:p14="http://schemas.microsoft.com/office/powerpoint/2010/main" val="9822109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gradFill>
          <a:gsLst>
            <a:gs pos="0">
              <a:schemeClr val="accent4">
                <a:lumMod val="60000"/>
                <a:lumOff val="40000"/>
              </a:schemeClr>
            </a:gs>
            <a:gs pos="50000">
              <a:srgbClr val="FFFF99"/>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2" name="عنوان 1"/>
          <p:cNvSpPr>
            <a:spLocks noGrp="1"/>
          </p:cNvSpPr>
          <p:nvPr>
            <p:ph type="title"/>
          </p:nvPr>
        </p:nvSpPr>
        <p:spPr>
          <a:solidFill>
            <a:srgbClr val="990099"/>
          </a:solidFill>
        </p:spPr>
        <p:txBody>
          <a:bodyPr>
            <a:normAutofit/>
          </a:bodyPr>
          <a:lstStyle/>
          <a:p>
            <a:r>
              <a:rPr lang="ar-SA" sz="54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تعريف السياسة الاجتماعية</a:t>
            </a:r>
            <a:endParaRPr lang="ar-SA" sz="54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3" name="عنصر نائب للمحتوى 2"/>
          <p:cNvSpPr>
            <a:spLocks noGrp="1"/>
          </p:cNvSpPr>
          <p:nvPr>
            <p:ph idx="1"/>
          </p:nvPr>
        </p:nvSpPr>
        <p:spPr>
          <a:solidFill>
            <a:srgbClr val="CC0099"/>
          </a:solidFill>
        </p:spPr>
        <p:txBody>
          <a:bodyPr>
            <a:normAutofit fontScale="92500" lnSpcReduction="10000"/>
          </a:bodyPr>
          <a:lstStyle/>
          <a:p>
            <a:pPr lvl="0"/>
            <a:r>
              <a:rPr lang="ar-SA" b="1" dirty="0" smtClean="0">
                <a:solidFill>
                  <a:schemeClr val="bg1"/>
                </a:solidFill>
              </a:rPr>
              <a:t>تعريف السياسة الاجتماعية </a:t>
            </a:r>
            <a:endParaRPr lang="ar-SA" dirty="0" smtClean="0">
              <a:solidFill>
                <a:schemeClr val="bg1"/>
              </a:solidFill>
            </a:endParaRPr>
          </a:p>
          <a:p>
            <a:pPr marL="0" indent="0">
              <a:buNone/>
            </a:pPr>
            <a:r>
              <a:rPr lang="ar-SA" b="1" dirty="0">
                <a:solidFill>
                  <a:schemeClr val="bg1"/>
                </a:solidFill>
              </a:rPr>
              <a:t>    </a:t>
            </a:r>
            <a:r>
              <a:rPr lang="ar-SA" b="1" u="sng" dirty="0" err="1">
                <a:solidFill>
                  <a:schemeClr val="bg1"/>
                </a:solidFill>
              </a:rPr>
              <a:t>فى</a:t>
            </a:r>
            <a:r>
              <a:rPr lang="ar-SA" b="1" u="sng" dirty="0">
                <a:solidFill>
                  <a:schemeClr val="bg1"/>
                </a:solidFill>
              </a:rPr>
              <a:t> دائرة المعارف الاجتماعية </a:t>
            </a:r>
            <a:r>
              <a:rPr lang="ar-SA" b="1" dirty="0" smtClean="0">
                <a:solidFill>
                  <a:schemeClr val="bg1"/>
                </a:solidFill>
              </a:rPr>
              <a:t>" </a:t>
            </a:r>
            <a:r>
              <a:rPr lang="ar-SA" b="1" dirty="0">
                <a:solidFill>
                  <a:schemeClr val="bg1"/>
                </a:solidFill>
              </a:rPr>
              <a:t>اتجاهات منظمة و ملزمة لتحقيق اهداف اجتماعية تتضمن توضيح المجالات و تحديد الاسلوب </a:t>
            </a:r>
            <a:r>
              <a:rPr lang="ar-SA" b="1" dirty="0" smtClean="0">
                <a:solidFill>
                  <a:schemeClr val="bg1"/>
                </a:solidFill>
              </a:rPr>
              <a:t>الواجب استخدامه في </a:t>
            </a:r>
            <a:r>
              <a:rPr lang="ar-SA" b="1" dirty="0">
                <a:solidFill>
                  <a:schemeClr val="bg1"/>
                </a:solidFill>
              </a:rPr>
              <a:t>العمل </a:t>
            </a:r>
            <a:r>
              <a:rPr lang="ar-SA" b="1" dirty="0" smtClean="0">
                <a:solidFill>
                  <a:schemeClr val="bg1"/>
                </a:solidFill>
              </a:rPr>
              <a:t>الاجتماعي</a:t>
            </a:r>
          </a:p>
          <a:p>
            <a:pPr marL="0" indent="0">
              <a:buNone/>
            </a:pPr>
            <a:r>
              <a:rPr lang="ar-SA" u="sng" dirty="0" smtClean="0">
                <a:solidFill>
                  <a:schemeClr val="bg1"/>
                </a:solidFill>
                <a:effectLst>
                  <a:glow rad="139700">
                    <a:schemeClr val="accent5">
                      <a:satMod val="175000"/>
                      <a:alpha val="40000"/>
                    </a:schemeClr>
                  </a:glow>
                </a:effectLst>
              </a:rPr>
              <a:t>ريتشارد تتمس </a:t>
            </a:r>
            <a:r>
              <a:rPr lang="ar-SA" dirty="0" smtClean="0">
                <a:solidFill>
                  <a:schemeClr val="bg1"/>
                </a:solidFill>
                <a:effectLst>
                  <a:glow rad="139700">
                    <a:schemeClr val="accent5">
                      <a:satMod val="175000"/>
                      <a:alpha val="40000"/>
                    </a:schemeClr>
                  </a:glow>
                </a:effectLst>
              </a:rPr>
              <a:t>:-انها خطة حكومية نتيجة لمحاولات بذلت لدراسة الموقف وتقدير المستقبل وتحديد الاتجاهات لتلافى متاعب متوقعة او التحكم </a:t>
            </a:r>
            <a:r>
              <a:rPr lang="ar-SA" dirty="0" err="1" smtClean="0">
                <a:solidFill>
                  <a:schemeClr val="bg1"/>
                </a:solidFill>
                <a:effectLst>
                  <a:glow rad="139700">
                    <a:schemeClr val="accent5">
                      <a:satMod val="175000"/>
                      <a:alpha val="40000"/>
                    </a:schemeClr>
                  </a:glow>
                </a:effectLst>
              </a:rPr>
              <a:t>فى</a:t>
            </a:r>
            <a:r>
              <a:rPr lang="ar-SA" dirty="0" smtClean="0">
                <a:solidFill>
                  <a:schemeClr val="bg1"/>
                </a:solidFill>
                <a:effectLst>
                  <a:glow rad="139700">
                    <a:schemeClr val="accent5">
                      <a:satMod val="175000"/>
                      <a:alpha val="40000"/>
                    </a:schemeClr>
                  </a:glow>
                </a:effectLst>
              </a:rPr>
              <a:t> المواقف المعينة حتى يمكن تحقيق الرفاهية </a:t>
            </a:r>
            <a:r>
              <a:rPr lang="ar-SA" dirty="0" err="1" smtClean="0">
                <a:solidFill>
                  <a:schemeClr val="bg1"/>
                </a:solidFill>
                <a:effectLst>
                  <a:glow rad="139700">
                    <a:schemeClr val="accent5">
                      <a:satMod val="175000"/>
                      <a:alpha val="40000"/>
                    </a:schemeClr>
                  </a:glow>
                </a:effectLst>
              </a:rPr>
              <a:t>فى</a:t>
            </a:r>
            <a:r>
              <a:rPr lang="ar-SA" dirty="0" smtClean="0">
                <a:solidFill>
                  <a:schemeClr val="bg1"/>
                </a:solidFill>
                <a:effectLst>
                  <a:glow rad="139700">
                    <a:schemeClr val="accent5">
                      <a:satMod val="175000"/>
                      <a:alpha val="40000"/>
                    </a:schemeClr>
                  </a:glow>
                </a:effectLst>
              </a:rPr>
              <a:t> المجتمع وانها دستور مكتوب لتحديد اتجاهات الرعاية الاجتماعية و حقوق المواطنين عند عجزهم عن مقابلة حاجاتهم</a:t>
            </a:r>
            <a:r>
              <a:rPr lang="ar-SA" dirty="0" smtClean="0"/>
              <a:t/>
            </a:r>
            <a:br>
              <a:rPr lang="ar-SA" dirty="0" smtClean="0"/>
            </a:br>
            <a:endParaRPr lang="ar-SA" dirty="0"/>
          </a:p>
        </p:txBody>
      </p:sp>
    </p:spTree>
    <p:extLst>
      <p:ext uri="{BB962C8B-B14F-4D97-AF65-F5344CB8AC3E}">
        <p14:creationId xmlns:p14="http://schemas.microsoft.com/office/powerpoint/2010/main" val="111184846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gradFill>
          <a:gsLst>
            <a:gs pos="0">
              <a:schemeClr val="accent4">
                <a:lumMod val="60000"/>
                <a:lumOff val="40000"/>
              </a:schemeClr>
            </a:gs>
            <a:gs pos="50000">
              <a:srgbClr val="FFFF99"/>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611560" y="260648"/>
            <a:ext cx="8229600" cy="6192688"/>
          </a:xfrm>
        </p:spPr>
        <p:style>
          <a:lnRef idx="1">
            <a:schemeClr val="accent4"/>
          </a:lnRef>
          <a:fillRef idx="2">
            <a:schemeClr val="accent4"/>
          </a:fillRef>
          <a:effectRef idx="1">
            <a:schemeClr val="accent4"/>
          </a:effectRef>
          <a:fontRef idx="minor">
            <a:schemeClr val="dk1"/>
          </a:fontRef>
        </p:style>
        <p:txBody>
          <a:bodyPr>
            <a:normAutofit fontScale="92500"/>
          </a:bodyPr>
          <a:lstStyle/>
          <a:p>
            <a:r>
              <a:rPr lang="ar-SA" b="1" dirty="0"/>
              <a:t>ومن هذا التعريف يتضح لنا </a:t>
            </a:r>
            <a:r>
              <a:rPr lang="ar-SA" b="1" dirty="0" smtClean="0"/>
              <a:t>الآتي </a:t>
            </a:r>
            <a:r>
              <a:rPr lang="ar-SA" dirty="0"/>
              <a:t>:</a:t>
            </a:r>
            <a:endParaRPr lang="en-US" dirty="0"/>
          </a:p>
          <a:p>
            <a:pPr lvl="0"/>
            <a:r>
              <a:rPr lang="ar-SA" dirty="0"/>
              <a:t>أن السياسة الاجتماعية </a:t>
            </a:r>
            <a:r>
              <a:rPr lang="ar-SA" dirty="0" smtClean="0"/>
              <a:t>هي </a:t>
            </a:r>
            <a:r>
              <a:rPr lang="ar-SA" dirty="0"/>
              <a:t>مجموعة من القرارات تصدرها هيئات لها الصلاحية </a:t>
            </a:r>
            <a:r>
              <a:rPr lang="ar-SA" dirty="0" smtClean="0"/>
              <a:t>في </a:t>
            </a:r>
            <a:r>
              <a:rPr lang="ar-SA" dirty="0"/>
              <a:t>ذلك.</a:t>
            </a:r>
            <a:endParaRPr lang="en-US" dirty="0"/>
          </a:p>
          <a:p>
            <a:pPr lvl="0"/>
            <a:r>
              <a:rPr lang="ar-SA" dirty="0"/>
              <a:t>أن السياسة الاجتماعية توضح مجالات الرعاية الاجتماعية </a:t>
            </a:r>
            <a:r>
              <a:rPr lang="ar-SA" dirty="0" err="1"/>
              <a:t>أى</a:t>
            </a:r>
            <a:r>
              <a:rPr lang="ar-SA" dirty="0"/>
              <a:t> الميادين والفئات والأوقات المناسبة لذلك.</a:t>
            </a:r>
            <a:endParaRPr lang="en-US" dirty="0"/>
          </a:p>
          <a:p>
            <a:pPr lvl="0"/>
            <a:r>
              <a:rPr lang="ar-SA" dirty="0"/>
              <a:t>أن السياسة الاجتماعية يجب أن تكون شاملة وواضحة.</a:t>
            </a:r>
            <a:endParaRPr lang="en-US" dirty="0"/>
          </a:p>
          <a:p>
            <a:pPr lvl="0"/>
            <a:r>
              <a:rPr lang="ar-SA" dirty="0"/>
              <a:t>أن السياسة الاجتماعية يمكن أن تكون قومية واقليمية ومحلية.</a:t>
            </a:r>
            <a:endParaRPr lang="en-US" dirty="0"/>
          </a:p>
          <a:p>
            <a:pPr lvl="0"/>
            <a:r>
              <a:rPr lang="ar-SA" dirty="0"/>
              <a:t>وأن الطريقة </a:t>
            </a:r>
            <a:r>
              <a:rPr lang="ar-SA" dirty="0" smtClean="0"/>
              <a:t>التي </a:t>
            </a:r>
            <a:r>
              <a:rPr lang="ar-SA" dirty="0"/>
              <a:t>تحدد وترسم بها السياسة </a:t>
            </a:r>
            <a:r>
              <a:rPr lang="ar-SA" dirty="0" err="1"/>
              <a:t>فى</a:t>
            </a:r>
            <a:r>
              <a:rPr lang="ar-SA" dirty="0"/>
              <a:t> المجتمعات الحديثة </a:t>
            </a:r>
            <a:r>
              <a:rPr lang="ar-SA" dirty="0" smtClean="0"/>
              <a:t>هي </a:t>
            </a:r>
            <a:r>
              <a:rPr lang="ar-SA" dirty="0"/>
              <a:t>أسلوب التخطيط </a:t>
            </a:r>
            <a:r>
              <a:rPr lang="ar-SA" dirty="0" smtClean="0"/>
              <a:t>في </a:t>
            </a:r>
            <a:r>
              <a:rPr lang="ar-SA" dirty="0"/>
              <a:t>رسم سياسة جديدة أو تعديل سياسة قائمة بالفعل.</a:t>
            </a:r>
            <a:endParaRPr lang="en-US" dirty="0"/>
          </a:p>
          <a:p>
            <a:pPr lvl="0"/>
            <a:r>
              <a:rPr lang="ar-SA" dirty="0"/>
              <a:t>السياسة الاجتماعية تستخدم وسائل الاتصال المختلفة والاعلام لنشر تلك السياسة وإذاعتها.</a:t>
            </a:r>
            <a:endParaRPr lang="en-US" dirty="0"/>
          </a:p>
          <a:p>
            <a:endParaRPr lang="ar-SA" dirty="0"/>
          </a:p>
        </p:txBody>
      </p:sp>
    </p:spTree>
    <p:extLst>
      <p:ext uri="{BB962C8B-B14F-4D97-AF65-F5344CB8AC3E}">
        <p14:creationId xmlns:p14="http://schemas.microsoft.com/office/powerpoint/2010/main" val="218377936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gradFill>
          <a:gsLst>
            <a:gs pos="0">
              <a:schemeClr val="accent4">
                <a:lumMod val="60000"/>
                <a:lumOff val="40000"/>
              </a:schemeClr>
            </a:gs>
            <a:gs pos="50000">
              <a:srgbClr val="FFFF99"/>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395536" y="188640"/>
            <a:ext cx="8352928" cy="6408712"/>
          </a:xfrm>
        </p:spPr>
        <p:style>
          <a:lnRef idx="1">
            <a:schemeClr val="accent6"/>
          </a:lnRef>
          <a:fillRef idx="2">
            <a:schemeClr val="accent6"/>
          </a:fillRef>
          <a:effectRef idx="1">
            <a:schemeClr val="accent6"/>
          </a:effectRef>
          <a:fontRef idx="minor">
            <a:schemeClr val="dk1"/>
          </a:fontRef>
        </p:style>
        <p:txBody>
          <a:bodyPr>
            <a:normAutofit lnSpcReduction="10000"/>
          </a:bodyPr>
          <a:lstStyle/>
          <a:p>
            <a:r>
              <a:rPr lang="ar-SA" b="1" dirty="0"/>
              <a:t>ركائز السياسة الاجتماعية :</a:t>
            </a:r>
            <a:endParaRPr lang="en-US" dirty="0"/>
          </a:p>
          <a:p>
            <a:r>
              <a:rPr lang="ar-SA" dirty="0"/>
              <a:t>ترتكز السياسة الاجتماعية على دعائم ثابتة ومعروفة وهذه الدعائم </a:t>
            </a:r>
            <a:r>
              <a:rPr lang="ar-SA" dirty="0" smtClean="0"/>
              <a:t>هي </a:t>
            </a:r>
            <a:r>
              <a:rPr lang="ar-SA" dirty="0"/>
              <a:t>الاسس والقواعد </a:t>
            </a:r>
            <a:r>
              <a:rPr lang="ar-SA" dirty="0" smtClean="0"/>
              <a:t>التي </a:t>
            </a:r>
            <a:r>
              <a:rPr lang="ar-SA" dirty="0"/>
              <a:t>تقوم عليها هذه السياسة وهى بذلك المنابع </a:t>
            </a:r>
            <a:r>
              <a:rPr lang="ar-SA" dirty="0" smtClean="0"/>
              <a:t>التي </a:t>
            </a:r>
            <a:r>
              <a:rPr lang="ar-SA" dirty="0"/>
              <a:t>تستمد منها كيانها أو المناهج </a:t>
            </a:r>
            <a:r>
              <a:rPr lang="ar-SA" dirty="0" smtClean="0"/>
              <a:t>التي </a:t>
            </a:r>
            <a:r>
              <a:rPr lang="ar-SA" dirty="0"/>
              <a:t>تحدد قوامها.</a:t>
            </a:r>
            <a:endParaRPr lang="en-US" dirty="0"/>
          </a:p>
          <a:p>
            <a:r>
              <a:rPr lang="ar-SA" dirty="0"/>
              <a:t>ومن هنا فإن السياسة الاجتماعية للمجتمع </a:t>
            </a:r>
            <a:r>
              <a:rPr lang="ar-SA" dirty="0" smtClean="0"/>
              <a:t>تستند </a:t>
            </a:r>
            <a:r>
              <a:rPr lang="ar-SA" dirty="0"/>
              <a:t>على مجموعة من الركائز الأساسية وهى :</a:t>
            </a:r>
            <a:endParaRPr lang="en-US" dirty="0"/>
          </a:p>
          <a:p>
            <a:pPr marL="0" lvl="0" indent="0">
              <a:buNone/>
            </a:pPr>
            <a:r>
              <a:rPr lang="ar-SA" b="1" dirty="0" smtClean="0"/>
              <a:t> 1- الشرائع </a:t>
            </a:r>
            <a:r>
              <a:rPr lang="ar-SA" b="1" dirty="0"/>
              <a:t>السماوية :</a:t>
            </a:r>
            <a:endParaRPr lang="en-US" dirty="0"/>
          </a:p>
          <a:p>
            <a:pPr marL="0" lvl="0" indent="0">
              <a:buNone/>
            </a:pPr>
            <a:r>
              <a:rPr lang="ar-SA" b="1" dirty="0" smtClean="0"/>
              <a:t> 2- مواثيق </a:t>
            </a:r>
            <a:r>
              <a:rPr lang="ar-SA" b="1" dirty="0"/>
              <a:t>العمل السياسية والوطنية :</a:t>
            </a:r>
            <a:endParaRPr lang="en-US" dirty="0"/>
          </a:p>
          <a:p>
            <a:pPr marL="0" indent="0">
              <a:buNone/>
            </a:pPr>
            <a:r>
              <a:rPr lang="ar-SA" dirty="0" smtClean="0"/>
              <a:t> ويقصد </a:t>
            </a:r>
            <a:r>
              <a:rPr lang="ar-SA" dirty="0"/>
              <a:t>بها ما صدر من الدولة من مواثيق سياسية أو اجتماعية تحدد الاطار العريض للسياسة </a:t>
            </a:r>
            <a:r>
              <a:rPr lang="ar-SA" dirty="0" smtClean="0"/>
              <a:t>التي </a:t>
            </a:r>
            <a:r>
              <a:rPr lang="ar-SA" dirty="0"/>
              <a:t>تنتهجها الدولة كمنظمة الامم المتحدة باعتبارها عضوا بها.</a:t>
            </a:r>
            <a:endParaRPr lang="en-US" dirty="0"/>
          </a:p>
          <a:p>
            <a:endParaRPr lang="ar-SA" dirty="0"/>
          </a:p>
        </p:txBody>
      </p:sp>
    </p:spTree>
    <p:extLst>
      <p:ext uri="{BB962C8B-B14F-4D97-AF65-F5344CB8AC3E}">
        <p14:creationId xmlns:p14="http://schemas.microsoft.com/office/powerpoint/2010/main" val="324142993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gradFill>
          <a:gsLst>
            <a:gs pos="0">
              <a:schemeClr val="accent4">
                <a:lumMod val="60000"/>
                <a:lumOff val="40000"/>
              </a:schemeClr>
            </a:gs>
            <a:gs pos="50000">
              <a:srgbClr val="FFFF99"/>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539552" y="692696"/>
            <a:ext cx="8229600" cy="5649491"/>
          </a:xfrm>
          <a:gradFill>
            <a:gsLst>
              <a:gs pos="0">
                <a:srgbClr val="68D1EA"/>
              </a:gs>
              <a:gs pos="64999">
                <a:srgbClr val="F0EBD5"/>
              </a:gs>
              <a:gs pos="100000">
                <a:srgbClr val="D1C39F"/>
              </a:gs>
            </a:gsLst>
            <a:path path="rect">
              <a:fillToRect t="100000" r="100000"/>
            </a:path>
          </a:gradFill>
          <a:effectLst>
            <a:glow rad="228600">
              <a:schemeClr val="accent2">
                <a:satMod val="175000"/>
                <a:alpha val="40000"/>
              </a:schemeClr>
            </a:glow>
          </a:effectLst>
        </p:spPr>
        <p:txBody>
          <a:bodyPr>
            <a:normAutofit fontScale="85000" lnSpcReduction="20000"/>
          </a:bodyPr>
          <a:lstStyle/>
          <a:p>
            <a:pPr algn="just" rtl="1"/>
            <a:r>
              <a:rPr lang="ar-SA" b="1" dirty="0" smtClean="0">
                <a:solidFill>
                  <a:srgbClr val="7030A0"/>
                </a:solidFill>
              </a:rPr>
              <a:t>2- تعريف المسؤولية الاجتماعية لدى الباحثين والمتخصصين : </a:t>
            </a:r>
          </a:p>
          <a:p>
            <a:pPr algn="just" rtl="1"/>
            <a:r>
              <a:rPr lang="ar-SA" sz="3300" dirty="0" smtClean="0"/>
              <a:t>يعرفها حسن أيوب بأنها ( استعداد فطري للقدرة على أن يلزم المرء نفسه وأن يفي بالتزاماته عن جهده وقدراته ) . </a:t>
            </a:r>
          </a:p>
          <a:p>
            <a:pPr algn="just" rtl="1"/>
            <a:endParaRPr lang="ar-SA" sz="3300" dirty="0" smtClean="0"/>
          </a:p>
          <a:p>
            <a:pPr algn="just" rtl="1"/>
            <a:r>
              <a:rPr lang="ar-SA" sz="3300" dirty="0" smtClean="0"/>
              <a:t>يعرفها عبد الرحمن بدوي بأنها ( إقرار المرء بما يصدر عنه من أفعال واستعدادات لتحمل نتائج سلوكه ) . </a:t>
            </a:r>
          </a:p>
          <a:p>
            <a:pPr algn="just" rtl="1"/>
            <a:endParaRPr lang="ar-SA" sz="3300" dirty="0" smtClean="0"/>
          </a:p>
          <a:p>
            <a:pPr algn="just" rtl="1"/>
            <a:r>
              <a:rPr lang="ar-SA" sz="3300" dirty="0" smtClean="0"/>
              <a:t>كما يعرفها مختار السيد بأنها ( التزامات وتبعات يحاسب الفرد عليها في علاقاته مع الآخرين بناء على اختياره ) </a:t>
            </a:r>
          </a:p>
          <a:p>
            <a:pPr algn="just" rtl="1"/>
            <a:endParaRPr lang="ar-SA" sz="3300" dirty="0" smtClean="0"/>
          </a:p>
          <a:p>
            <a:pPr algn="just" rtl="1"/>
            <a:r>
              <a:rPr lang="ar-SA" sz="3300" dirty="0" smtClean="0"/>
              <a:t>ويعرفها الباحث بأنها ( استشعار الفرد لنتائج سلوكه ، وتحمل نتائج ذلك السلوك وما يترتب عليه من تبعات سواء بالإثابة أو العقاب ، تجاه ذاته وأسرته وأصدقائه والجماعات التي ينتمي إليها ووطنه ومجتمعه ودينه ) </a:t>
            </a:r>
            <a:r>
              <a:rPr lang="ar-SA" dirty="0" smtClean="0"/>
              <a:t>. </a:t>
            </a:r>
            <a:endParaRPr lang="en-US" dirty="0"/>
          </a:p>
        </p:txBody>
      </p:sp>
    </p:spTree>
    <p:extLst>
      <p:ext uri="{BB962C8B-B14F-4D97-AF65-F5344CB8AC3E}">
        <p14:creationId xmlns:p14="http://schemas.microsoft.com/office/powerpoint/2010/main" val="425707041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gradFill>
          <a:gsLst>
            <a:gs pos="0">
              <a:schemeClr val="accent4">
                <a:lumMod val="60000"/>
                <a:lumOff val="40000"/>
              </a:schemeClr>
            </a:gs>
            <a:gs pos="50000">
              <a:srgbClr val="FFFF99"/>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457200" y="404664"/>
            <a:ext cx="8219256" cy="6069288"/>
          </a:xfrm>
        </p:spPr>
        <p:txBody>
          <a:bodyPr>
            <a:normAutofit fontScale="77500" lnSpcReduction="20000"/>
          </a:bodyPr>
          <a:lstStyle/>
          <a:p>
            <a:pPr algn="just" rtl="1"/>
            <a:r>
              <a:rPr lang="ar-SA" b="1" dirty="0" smtClean="0">
                <a:solidFill>
                  <a:srgbClr val="7030A0"/>
                </a:solidFill>
              </a:rPr>
              <a:t>مظاهر المسؤولية الاجتماعية: </a:t>
            </a:r>
          </a:p>
          <a:p>
            <a:pPr algn="just" rtl="1"/>
            <a:r>
              <a:rPr lang="ar-SA" dirty="0" smtClean="0"/>
              <a:t>يذكر هاريس بأن الفرد المسؤول اجتماعيا يتسم بتقبل نتائج سلوكه ، وهو جدير بالثقة ولديه إحساس </a:t>
            </a:r>
            <a:r>
              <a:rPr lang="ar-SA" dirty="0" err="1" smtClean="0"/>
              <a:t>بالاتزام</a:t>
            </a:r>
            <a:r>
              <a:rPr lang="ar-SA" dirty="0" smtClean="0"/>
              <a:t> نحو الجماعة ويحتفظ بالتزامه نحوها ويحافظ على وحدتها وسلامتها .</a:t>
            </a:r>
          </a:p>
          <a:p>
            <a:pPr algn="just" rtl="1"/>
            <a:endParaRPr lang="ar-SA" dirty="0" smtClean="0"/>
          </a:p>
          <a:p>
            <a:pPr algn="just" rtl="1"/>
            <a:r>
              <a:rPr lang="ar-SA" b="1" dirty="0" smtClean="0">
                <a:solidFill>
                  <a:srgbClr val="FF3399"/>
                </a:solidFill>
              </a:rPr>
              <a:t>وبذكر حسين طاحون أن الفرد المسؤول يتسم بصفات هي :</a:t>
            </a:r>
          </a:p>
          <a:p>
            <a:pPr algn="just" rtl="1"/>
            <a:r>
              <a:rPr lang="ar-SA" dirty="0" smtClean="0"/>
              <a:t>* يكون محبا للغير ويكون موضع ثقة ويعتمد عليه </a:t>
            </a:r>
          </a:p>
          <a:p>
            <a:pPr algn="just" rtl="1"/>
            <a:r>
              <a:rPr lang="ar-SA" dirty="0" smtClean="0"/>
              <a:t>* تكون جميع تصرفاته نابعة من اهتمامه الحقيقي لمصالح الآخرين </a:t>
            </a:r>
          </a:p>
          <a:p>
            <a:pPr algn="just" rtl="1"/>
            <a:r>
              <a:rPr lang="ar-SA" dirty="0" smtClean="0"/>
              <a:t>* يكون مصدر قوة للجميع بدلا من أن يكون عبئا عليهم . </a:t>
            </a:r>
          </a:p>
          <a:p>
            <a:pPr algn="just" rtl="1"/>
            <a:endParaRPr lang="ar-SA" dirty="0" smtClean="0"/>
          </a:p>
          <a:p>
            <a:pPr algn="just" rtl="1"/>
            <a:r>
              <a:rPr lang="ar-SA" b="1" dirty="0" smtClean="0">
                <a:solidFill>
                  <a:srgbClr val="FF3399"/>
                </a:solidFill>
              </a:rPr>
              <a:t>ويضيف ( العبد ) إلى صفات الفرد المسؤول أنه : </a:t>
            </a:r>
          </a:p>
          <a:p>
            <a:pPr algn="just" rtl="1"/>
            <a:r>
              <a:rPr lang="ar-SA" dirty="0" smtClean="0"/>
              <a:t>* شخص موثوق به ويمكن الاعتماد عليه .</a:t>
            </a:r>
          </a:p>
          <a:p>
            <a:pPr algn="just" rtl="1"/>
            <a:r>
              <a:rPr lang="ar-SA" dirty="0" smtClean="0"/>
              <a:t>* يحب الآخرين ويهتم بهم </a:t>
            </a:r>
          </a:p>
          <a:p>
            <a:pPr algn="just" rtl="1"/>
            <a:r>
              <a:rPr lang="ar-SA" dirty="0" smtClean="0"/>
              <a:t>* يفي بالتزاماته تجاه الجماعة ، كما أنه منجز لكل ما يوكل إليه من أعمال </a:t>
            </a:r>
          </a:p>
          <a:p>
            <a:pPr algn="just" rtl="1"/>
            <a:r>
              <a:rPr lang="ar-SA" dirty="0" smtClean="0"/>
              <a:t>* شخص مخلص للجماعة ويفكر في مصلحتها ويعمل على تحقيق أهدافها .</a:t>
            </a:r>
            <a:endParaRPr lang="en-US" dirty="0"/>
          </a:p>
        </p:txBody>
      </p:sp>
    </p:spTree>
    <p:extLst>
      <p:ext uri="{BB962C8B-B14F-4D97-AF65-F5344CB8AC3E}">
        <p14:creationId xmlns:p14="http://schemas.microsoft.com/office/powerpoint/2010/main" val="374144325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gradFill>
          <a:gsLst>
            <a:gs pos="0">
              <a:schemeClr val="accent4">
                <a:lumMod val="60000"/>
                <a:lumOff val="40000"/>
              </a:schemeClr>
            </a:gs>
            <a:gs pos="50000">
              <a:srgbClr val="FFFF99"/>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a:t>تعريف التمكين</a:t>
            </a:r>
          </a:p>
        </p:txBody>
      </p:sp>
      <p:sp>
        <p:nvSpPr>
          <p:cNvPr id="3" name="عنصر نائب للمحتوى 2"/>
          <p:cNvSpPr>
            <a:spLocks noGrp="1"/>
          </p:cNvSpPr>
          <p:nvPr>
            <p:ph idx="1"/>
          </p:nvPr>
        </p:nvSpPr>
        <p:spPr>
          <a:gradFill>
            <a:gsLst>
              <a:gs pos="32500">
                <a:srgbClr val="92D050"/>
              </a:gs>
              <a:gs pos="0">
                <a:schemeClr val="accent1">
                  <a:tint val="66000"/>
                  <a:satMod val="160000"/>
                </a:schemeClr>
              </a:gs>
              <a:gs pos="50000">
                <a:schemeClr val="accent1">
                  <a:tint val="44500"/>
                  <a:satMod val="160000"/>
                </a:schemeClr>
              </a:gs>
              <a:gs pos="76000">
                <a:srgbClr val="FFFFCC"/>
              </a:gs>
            </a:gsLst>
            <a:lin ang="2700000" scaled="1"/>
          </a:gradFill>
        </p:spPr>
        <p:txBody>
          <a:bodyPr>
            <a:normAutofit fontScale="92500"/>
          </a:bodyPr>
          <a:lstStyle/>
          <a:p>
            <a:r>
              <a:rPr lang="ar-SA" dirty="0"/>
              <a:t>عملية اجتماعية متعددة الأبعاد: تتم على الأصعدة السياسية، والاقتصادية، والاجتماعية وتتنقل بينها جميعا دون أن تقتصر على صعيد بعينه، ومن جهة أخرى هي عملية تجمع بين المستويين الفردي والمجتمعي وذلك حين تفترض أن تمكين الفرد يؤدي في نهاية المطاف إلى تمكين المجتمع.</a:t>
            </a:r>
          </a:p>
          <a:p>
            <a:r>
              <a:rPr lang="ar-SA" dirty="0"/>
              <a:t>- عملية تغييرية: تستهدف حصول الأفراد على القوة وتفترض أن هذا يتم من خلال اكتساب المعلومات الخاصة بهم وبالبيئة التي يعيشون فيها، ومن خلال التطلع نحو العمل مع الأفراد والمؤسسات من أجل إحداث التغيير المطلوب في المجتمع.</a:t>
            </a:r>
          </a:p>
          <a:p>
            <a:endParaRPr lang="ar-SA" dirty="0"/>
          </a:p>
        </p:txBody>
      </p:sp>
    </p:spTree>
    <p:extLst>
      <p:ext uri="{BB962C8B-B14F-4D97-AF65-F5344CB8AC3E}">
        <p14:creationId xmlns:p14="http://schemas.microsoft.com/office/powerpoint/2010/main" val="356526657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gradFill>
          <a:gsLst>
            <a:gs pos="0">
              <a:schemeClr val="accent4">
                <a:lumMod val="60000"/>
                <a:lumOff val="40000"/>
              </a:schemeClr>
            </a:gs>
            <a:gs pos="50000">
              <a:srgbClr val="FFFF99"/>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4" name="موجة 3"/>
          <p:cNvSpPr/>
          <p:nvPr/>
        </p:nvSpPr>
        <p:spPr>
          <a:xfrm>
            <a:off x="107504" y="0"/>
            <a:ext cx="8856984" cy="2088232"/>
          </a:xfrm>
          <a:prstGeom prst="wav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5" name="مربع نص 4"/>
          <p:cNvSpPr txBox="1"/>
          <p:nvPr/>
        </p:nvSpPr>
        <p:spPr>
          <a:xfrm>
            <a:off x="251520" y="260648"/>
            <a:ext cx="8712968" cy="1323439"/>
          </a:xfrm>
          <a:prstGeom prst="rect">
            <a:avLst/>
          </a:prstGeom>
          <a:noFill/>
        </p:spPr>
        <p:txBody>
          <a:bodyPr wrap="square" rtlCol="1">
            <a:prstTxWarp prst="textWave1">
              <a:avLst/>
            </a:prstTxWarp>
            <a:spAutoFit/>
          </a:bodyPr>
          <a:lstStyle/>
          <a:p>
            <a:pPr algn="ctr"/>
            <a:r>
              <a:rPr lang="ar-SA" sz="8000" dirty="0" smtClean="0">
                <a:ln w="18415" cmpd="sng">
                  <a:solidFill>
                    <a:srgbClr val="FFFF00"/>
                  </a:solidFill>
                  <a:prstDash val="solid"/>
                </a:ln>
                <a:solidFill>
                  <a:srgbClr val="FFFFFF"/>
                </a:solidFill>
                <a:effectLst>
                  <a:outerShdw blurRad="63500" dir="3600000" algn="tl" rotWithShape="0">
                    <a:srgbClr val="000000">
                      <a:alpha val="70000"/>
                    </a:srgbClr>
                  </a:outerShdw>
                </a:effectLst>
                <a:cs typeface="PT Bold Broken" panose="02010400000000000000" pitchFamily="2" charset="-78"/>
              </a:rPr>
              <a:t>المحاضرة الثالثة</a:t>
            </a:r>
            <a:endParaRPr lang="ar-SA" sz="8000" dirty="0">
              <a:ln w="18415" cmpd="sng">
                <a:solidFill>
                  <a:srgbClr val="FFFF00"/>
                </a:solidFill>
                <a:prstDash val="solid"/>
              </a:ln>
              <a:solidFill>
                <a:srgbClr val="FFFFFF"/>
              </a:solidFill>
              <a:effectLst>
                <a:outerShdw blurRad="63500" dir="3600000" algn="tl" rotWithShape="0">
                  <a:srgbClr val="000000">
                    <a:alpha val="70000"/>
                  </a:srgbClr>
                </a:outerShdw>
              </a:effectLst>
              <a:cs typeface="PT Bold Broken" panose="02010400000000000000" pitchFamily="2" charset="-78"/>
            </a:endParaRPr>
          </a:p>
        </p:txBody>
      </p:sp>
      <p:sp>
        <p:nvSpPr>
          <p:cNvPr id="6" name="مجسم مشطوف الحواف 5"/>
          <p:cNvSpPr/>
          <p:nvPr/>
        </p:nvSpPr>
        <p:spPr>
          <a:xfrm>
            <a:off x="676593" y="2077536"/>
            <a:ext cx="7632848" cy="4896544"/>
          </a:xfrm>
          <a:prstGeom prst="bevel">
            <a:avLst/>
          </a:prstGeom>
          <a:solidFill>
            <a:schemeClr val="tx2">
              <a:lumMod val="20000"/>
              <a:lumOff val="80000"/>
            </a:schemeClr>
          </a:solidFill>
          <a:scene3d>
            <a:camera prst="perspectiveBelow"/>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36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1-</a:t>
            </a:r>
            <a:r>
              <a:rPr lang="ar-SA" sz="3600" dirty="0" smtClean="0"/>
              <a:t> </a:t>
            </a:r>
            <a:r>
              <a:rPr lang="ar-SA" sz="3600" b="1" dirty="0" smtClean="0">
                <a:ln w="12700">
                  <a:solidFill>
                    <a:schemeClr val="tx2">
                      <a:satMod val="155000"/>
                    </a:schemeClr>
                  </a:solidFill>
                  <a:prstDash val="solid"/>
                </a:ln>
                <a:solidFill>
                  <a:schemeClr val="bg2">
                    <a:tint val="85000"/>
                    <a:satMod val="155000"/>
                  </a:schemeClr>
                </a:solidFill>
                <a:effectLst>
                  <a:glow rad="63500">
                    <a:schemeClr val="accent6">
                      <a:satMod val="175000"/>
                      <a:alpha val="40000"/>
                    </a:schemeClr>
                  </a:glow>
                  <a:outerShdw blurRad="41275" dist="20320" dir="1800000" algn="tl" rotWithShape="0">
                    <a:srgbClr val="000000">
                      <a:alpha val="40000"/>
                    </a:srgbClr>
                  </a:outerShdw>
                </a:effectLst>
                <a:cs typeface="PT Bold Broken" panose="02010400000000000000" pitchFamily="2" charset="-78"/>
              </a:rPr>
              <a:t>تابع المفاهيم </a:t>
            </a:r>
            <a:r>
              <a:rPr lang="ar-SA" sz="4000" b="1" dirty="0" smtClean="0">
                <a:ln w="12700">
                  <a:solidFill>
                    <a:schemeClr val="tx2">
                      <a:satMod val="155000"/>
                    </a:schemeClr>
                  </a:solidFill>
                  <a:prstDash val="solid"/>
                </a:ln>
                <a:solidFill>
                  <a:schemeClr val="bg2">
                    <a:tint val="85000"/>
                    <a:satMod val="155000"/>
                  </a:schemeClr>
                </a:solidFill>
                <a:effectLst>
                  <a:glow rad="63500">
                    <a:schemeClr val="accent6">
                      <a:satMod val="175000"/>
                      <a:alpha val="40000"/>
                    </a:schemeClr>
                  </a:glow>
                  <a:outerShdw blurRad="41275" dist="20320" dir="1800000" algn="tl" rotWithShape="0">
                    <a:srgbClr val="000000">
                      <a:alpha val="40000"/>
                    </a:srgbClr>
                  </a:outerShdw>
                </a:effectLst>
              </a:rPr>
              <a:t>(</a:t>
            </a:r>
            <a:r>
              <a:rPr lang="ar-SA" sz="3200" b="1" dirty="0" smtClean="0">
                <a:ln w="12700">
                  <a:solidFill>
                    <a:schemeClr val="tx2">
                      <a:satMod val="155000"/>
                    </a:schemeClr>
                  </a:solidFill>
                  <a:prstDash val="solid"/>
                </a:ln>
                <a:solidFill>
                  <a:schemeClr val="bg2">
                    <a:tint val="85000"/>
                    <a:satMod val="155000"/>
                  </a:schemeClr>
                </a:solidFill>
                <a:effectLst>
                  <a:glow rad="63500">
                    <a:schemeClr val="accent6">
                      <a:satMod val="175000"/>
                      <a:alpha val="40000"/>
                    </a:schemeClr>
                  </a:glow>
                  <a:outerShdw blurRad="41275" dist="20320" dir="1800000" algn="tl" rotWithShape="0">
                    <a:srgbClr val="000000">
                      <a:alpha val="40000"/>
                    </a:srgbClr>
                  </a:outerShdw>
                </a:effectLst>
                <a:cs typeface="PT Bold Broken" panose="02010400000000000000" pitchFamily="2" charset="-78"/>
              </a:rPr>
              <a:t>التخطيط الاجتماعي - العدالة الاجتماعية</a:t>
            </a:r>
            <a:endParaRPr lang="ar-SA" sz="3600" dirty="0" smtClean="0">
              <a:effectLst>
                <a:glow rad="63500">
                  <a:schemeClr val="accent6">
                    <a:satMod val="175000"/>
                    <a:alpha val="40000"/>
                  </a:schemeClr>
                </a:glow>
                <a:outerShdw blurRad="41275" dist="20320" dir="1800000" algn="tl" rotWithShape="0">
                  <a:srgbClr val="000000">
                    <a:alpha val="40000"/>
                  </a:srgbClr>
                </a:outerShdw>
              </a:effectLst>
            </a:endParaRPr>
          </a:p>
          <a:p>
            <a:pPr algn="ctr"/>
            <a:r>
              <a:rPr lang="ar-SA" sz="3600" b="1" dirty="0" smtClean="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rPr>
              <a:t>2- </a:t>
            </a:r>
            <a:r>
              <a:rPr lang="ar-SA" sz="3600" b="1" dirty="0">
                <a:ln w="12700">
                  <a:solidFill>
                    <a:schemeClr val="tx2">
                      <a:satMod val="155000"/>
                    </a:schemeClr>
                  </a:solidFill>
                  <a:prstDash val="solid"/>
                </a:ln>
                <a:solidFill>
                  <a:schemeClr val="bg2">
                    <a:tint val="85000"/>
                    <a:satMod val="155000"/>
                  </a:schemeClr>
                </a:solidFill>
                <a:effectLst>
                  <a:glow rad="63500">
                    <a:schemeClr val="accent6">
                      <a:satMod val="175000"/>
                      <a:alpha val="40000"/>
                    </a:schemeClr>
                  </a:glow>
                  <a:outerShdw blurRad="41275" dist="20320" dir="1800000" algn="tl" rotWithShape="0">
                    <a:srgbClr val="000000">
                      <a:alpha val="40000"/>
                    </a:srgbClr>
                  </a:outerShdw>
                </a:effectLst>
                <a:cs typeface="PT Bold Broken" panose="02010400000000000000" pitchFamily="2" charset="-78"/>
              </a:rPr>
              <a:t>السياسة الاجتماعية في محيط الخدمة </a:t>
            </a:r>
            <a:r>
              <a:rPr lang="ar-SA" sz="3600" b="1" dirty="0" smtClean="0">
                <a:ln w="12700">
                  <a:solidFill>
                    <a:schemeClr val="tx2">
                      <a:satMod val="155000"/>
                    </a:schemeClr>
                  </a:solidFill>
                  <a:prstDash val="solid"/>
                </a:ln>
                <a:solidFill>
                  <a:schemeClr val="bg2">
                    <a:tint val="85000"/>
                    <a:satMod val="155000"/>
                  </a:schemeClr>
                </a:solidFill>
                <a:effectLst>
                  <a:glow rad="63500">
                    <a:schemeClr val="accent6">
                      <a:satMod val="175000"/>
                      <a:alpha val="40000"/>
                    </a:schemeClr>
                  </a:glow>
                  <a:outerShdw blurRad="41275" dist="20320" dir="1800000" algn="tl" rotWithShape="0">
                    <a:srgbClr val="000000">
                      <a:alpha val="40000"/>
                    </a:srgbClr>
                  </a:outerShdw>
                </a:effectLst>
                <a:cs typeface="PT Bold Broken" panose="02010400000000000000" pitchFamily="2" charset="-78"/>
              </a:rPr>
              <a:t>الاجتماعية</a:t>
            </a:r>
          </a:p>
          <a:p>
            <a:pPr algn="ctr"/>
            <a:r>
              <a:rPr lang="ar-SA" sz="3600" b="1" dirty="0" smtClean="0">
                <a:ln w="12700">
                  <a:solidFill>
                    <a:schemeClr val="tx2">
                      <a:satMod val="155000"/>
                    </a:schemeClr>
                  </a:solidFill>
                  <a:prstDash val="solid"/>
                </a:ln>
                <a:solidFill>
                  <a:schemeClr val="bg2">
                    <a:tint val="85000"/>
                    <a:satMod val="155000"/>
                  </a:schemeClr>
                </a:solidFill>
                <a:effectLst>
                  <a:glow rad="63500">
                    <a:schemeClr val="accent6">
                      <a:satMod val="175000"/>
                      <a:alpha val="40000"/>
                    </a:schemeClr>
                  </a:glow>
                  <a:outerShdw blurRad="41275" dist="20320" dir="1800000" algn="tl" rotWithShape="0">
                    <a:srgbClr val="000000">
                      <a:alpha val="40000"/>
                    </a:srgbClr>
                  </a:outerShdw>
                </a:effectLst>
                <a:cs typeface="PT Bold Broken" panose="02010400000000000000" pitchFamily="2" charset="-78"/>
              </a:rPr>
              <a:t>3- الخدمة الاجتماعية وممارسة السياسة</a:t>
            </a:r>
            <a:endParaRPr lang="ar-SA" sz="3600" b="1" dirty="0">
              <a:ln w="12700">
                <a:solidFill>
                  <a:schemeClr val="tx2">
                    <a:satMod val="155000"/>
                  </a:schemeClr>
                </a:solidFill>
                <a:prstDash val="solid"/>
              </a:ln>
              <a:solidFill>
                <a:schemeClr val="bg2">
                  <a:tint val="85000"/>
                  <a:satMod val="155000"/>
                </a:schemeClr>
              </a:solidFill>
              <a:effectLst>
                <a:glow rad="63500">
                  <a:schemeClr val="accent6">
                    <a:satMod val="175000"/>
                    <a:alpha val="40000"/>
                  </a:schemeClr>
                </a:glow>
                <a:outerShdw blurRad="41275" dist="20320" dir="1800000" algn="tl" rotWithShape="0">
                  <a:srgbClr val="000000">
                    <a:alpha val="40000"/>
                  </a:srgbClr>
                </a:outerShdw>
              </a:effectLst>
              <a:cs typeface="PT Bold Broken" panose="02010400000000000000" pitchFamily="2" charset="-78"/>
            </a:endParaRPr>
          </a:p>
          <a:p>
            <a:pPr algn="ctr"/>
            <a:endParaRPr lang="ar-SA" sz="3600" b="1" dirty="0" smtClean="0">
              <a:ln w="19050">
                <a:solidFill>
                  <a:schemeClr val="tx2">
                    <a:tint val="1000"/>
                  </a:schemeClr>
                </a:solidFill>
                <a:prstDash val="solid"/>
              </a:ln>
              <a:solidFill>
                <a:schemeClr val="accent3"/>
              </a:solidFill>
              <a:effectLst>
                <a:glow rad="63500">
                  <a:schemeClr val="accent2">
                    <a:satMod val="175000"/>
                    <a:alpha val="40000"/>
                  </a:schemeClr>
                </a:glow>
                <a:outerShdw blurRad="50000" dist="50800" dir="7500000" algn="tl">
                  <a:srgbClr val="000000">
                    <a:shade val="5000"/>
                    <a:alpha val="35000"/>
                  </a:srgbClr>
                </a:outerShdw>
              </a:effectLst>
              <a:cs typeface="PT Bold Broken" panose="02010400000000000000" pitchFamily="2" charset="-78"/>
            </a:endParaRPr>
          </a:p>
        </p:txBody>
      </p:sp>
    </p:spTree>
    <p:extLst>
      <p:ext uri="{BB962C8B-B14F-4D97-AF65-F5344CB8AC3E}">
        <p14:creationId xmlns:p14="http://schemas.microsoft.com/office/powerpoint/2010/main" val="133043447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gradFill>
          <a:gsLst>
            <a:gs pos="0">
              <a:schemeClr val="accent4">
                <a:lumMod val="60000"/>
                <a:lumOff val="40000"/>
              </a:schemeClr>
            </a:gs>
            <a:gs pos="50000">
              <a:srgbClr val="FFFF99"/>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548680"/>
            <a:ext cx="8229600" cy="5760640"/>
          </a:xfrm>
        </p:spPr>
        <p:txBody>
          <a:bodyPr/>
          <a:lstStyle/>
          <a:p>
            <a:pPr marL="0" indent="0">
              <a:buNone/>
            </a:pPr>
            <a:r>
              <a:rPr lang="ar-SA" b="1" u="sng" dirty="0" smtClean="0">
                <a:ln>
                  <a:solidFill>
                    <a:srgbClr val="FFC000"/>
                  </a:solidFill>
                </a:ln>
                <a:solidFill>
                  <a:srgbClr val="7030A0"/>
                </a:solidFill>
              </a:rPr>
              <a:t>اولا : مفهوم </a:t>
            </a:r>
            <a:r>
              <a:rPr lang="ar-SA" b="1" u="sng" dirty="0">
                <a:ln>
                  <a:solidFill>
                    <a:srgbClr val="FFC000"/>
                  </a:solidFill>
                </a:ln>
                <a:solidFill>
                  <a:srgbClr val="7030A0"/>
                </a:solidFill>
              </a:rPr>
              <a:t>العدالـــــة الاجتماعيــــة</a:t>
            </a:r>
            <a:endParaRPr lang="en-US" u="sng" dirty="0">
              <a:ln>
                <a:solidFill>
                  <a:srgbClr val="FFC000"/>
                </a:solidFill>
              </a:ln>
              <a:solidFill>
                <a:srgbClr val="7030A0"/>
              </a:solidFill>
            </a:endParaRPr>
          </a:p>
          <a:p>
            <a:r>
              <a:rPr lang="ar-SA" dirty="0">
                <a:solidFill>
                  <a:srgbClr val="7030A0"/>
                </a:solidFill>
              </a:rPr>
              <a:t>تستمد العدالة معناها من كلمه "عدل"  الذى يعتبر من أهم وأعظم الأهداف </a:t>
            </a:r>
            <a:r>
              <a:rPr lang="ar-SA" dirty="0" smtClean="0">
                <a:solidFill>
                  <a:srgbClr val="7030A0"/>
                </a:solidFill>
              </a:rPr>
              <a:t>في </a:t>
            </a:r>
            <a:r>
              <a:rPr lang="ar-SA" dirty="0">
                <a:solidFill>
                  <a:srgbClr val="7030A0"/>
                </a:solidFill>
              </a:rPr>
              <a:t>الحياة الإنسانية وتهدف العدالة الى إعطاء كل </a:t>
            </a:r>
            <a:r>
              <a:rPr lang="ar-SA" dirty="0" smtClean="0">
                <a:solidFill>
                  <a:srgbClr val="7030A0"/>
                </a:solidFill>
              </a:rPr>
              <a:t>ذي </a:t>
            </a:r>
            <a:r>
              <a:rPr lang="ar-SA" dirty="0">
                <a:solidFill>
                  <a:srgbClr val="7030A0"/>
                </a:solidFill>
              </a:rPr>
              <a:t>حق حقه دون جور على حقوق الآخرين . </a:t>
            </a:r>
            <a:endParaRPr lang="en-US" dirty="0">
              <a:solidFill>
                <a:srgbClr val="7030A0"/>
              </a:solidFill>
            </a:endParaRPr>
          </a:p>
          <a:p>
            <a:r>
              <a:rPr lang="ar-SA" dirty="0">
                <a:solidFill>
                  <a:srgbClr val="7030A0"/>
                </a:solidFill>
              </a:rPr>
              <a:t>وتتعدد تعريفات العدالة وتختلف من مجتمع الى آخر ويرجع ذلك الى </a:t>
            </a:r>
            <a:r>
              <a:rPr lang="ar-SA" dirty="0" smtClean="0">
                <a:solidFill>
                  <a:srgbClr val="7030A0"/>
                </a:solidFill>
              </a:rPr>
              <a:t>ما تتميز </a:t>
            </a:r>
            <a:r>
              <a:rPr lang="ar-SA" dirty="0">
                <a:solidFill>
                  <a:srgbClr val="7030A0"/>
                </a:solidFill>
              </a:rPr>
              <a:t>به من خصوصية وتجعلها تختلف داخل المجتمع نفسه من زمن الى آخر . وعلى الرغم من ذلك فجوهرها واحد داخل كل مجتمع . وتعتبر العدال</a:t>
            </a:r>
            <a:r>
              <a:rPr lang="ar-EG" dirty="0">
                <a:solidFill>
                  <a:srgbClr val="7030A0"/>
                </a:solidFill>
              </a:rPr>
              <a:t>ة</a:t>
            </a:r>
            <a:r>
              <a:rPr lang="ar-SA" dirty="0">
                <a:solidFill>
                  <a:srgbClr val="7030A0"/>
                </a:solidFill>
              </a:rPr>
              <a:t> مقياس يتم الحكم به على </a:t>
            </a:r>
            <a:r>
              <a:rPr lang="ar-SA" dirty="0" smtClean="0">
                <a:solidFill>
                  <a:srgbClr val="7030A0"/>
                </a:solidFill>
              </a:rPr>
              <a:t>أي </a:t>
            </a:r>
            <a:r>
              <a:rPr lang="ar-SA" dirty="0">
                <a:solidFill>
                  <a:srgbClr val="7030A0"/>
                </a:solidFill>
              </a:rPr>
              <a:t>نظام " اقتصادي – اجتماعي – سياسي " ويمكن الحكم على المجتمع من حيث التقدم او التأخر بقدر ما تتحقق داخله العدال</a:t>
            </a:r>
            <a:r>
              <a:rPr lang="ar-EG" dirty="0">
                <a:solidFill>
                  <a:srgbClr val="7030A0"/>
                </a:solidFill>
              </a:rPr>
              <a:t>ة</a:t>
            </a:r>
            <a:r>
              <a:rPr lang="ar-SA" dirty="0">
                <a:solidFill>
                  <a:srgbClr val="7030A0"/>
                </a:solidFill>
              </a:rPr>
              <a:t> . </a:t>
            </a:r>
            <a:endParaRPr lang="en-US" dirty="0">
              <a:solidFill>
                <a:srgbClr val="7030A0"/>
              </a:solidFill>
            </a:endParaRPr>
          </a:p>
          <a:p>
            <a:endParaRPr lang="ar-SA" dirty="0">
              <a:solidFill>
                <a:srgbClr val="7030A0"/>
              </a:solidFill>
            </a:endParaRPr>
          </a:p>
        </p:txBody>
      </p:sp>
    </p:spTree>
    <p:extLst>
      <p:ext uri="{BB962C8B-B14F-4D97-AF65-F5344CB8AC3E}">
        <p14:creationId xmlns:p14="http://schemas.microsoft.com/office/powerpoint/2010/main" val="172052294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gradFill>
          <a:gsLst>
            <a:gs pos="0">
              <a:schemeClr val="accent4">
                <a:lumMod val="60000"/>
                <a:lumOff val="40000"/>
              </a:schemeClr>
            </a:gs>
            <a:gs pos="50000">
              <a:srgbClr val="FFFF99"/>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683568" y="908721"/>
            <a:ext cx="7776864" cy="4968552"/>
          </a:xfrm>
        </p:spPr>
        <p:txBody>
          <a:bodyPr>
            <a:normAutofit fontScale="92500"/>
          </a:bodyPr>
          <a:lstStyle/>
          <a:p>
            <a:pPr algn="ctr"/>
            <a:r>
              <a:rPr lang="ar-SA" sz="4000" dirty="0">
                <a:solidFill>
                  <a:srgbClr val="7030A0"/>
                </a:solidFill>
              </a:rPr>
              <a:t>وتعتبر العدال</a:t>
            </a:r>
            <a:r>
              <a:rPr lang="ar-EG" sz="4000" dirty="0">
                <a:solidFill>
                  <a:srgbClr val="7030A0"/>
                </a:solidFill>
              </a:rPr>
              <a:t>ة</a:t>
            </a:r>
            <a:r>
              <a:rPr lang="ar-SA" sz="4000" dirty="0">
                <a:solidFill>
                  <a:srgbClr val="7030A0"/>
                </a:solidFill>
              </a:rPr>
              <a:t> الاجتماعي</a:t>
            </a:r>
            <a:r>
              <a:rPr lang="ar-EG" sz="4000" dirty="0">
                <a:solidFill>
                  <a:srgbClr val="7030A0"/>
                </a:solidFill>
              </a:rPr>
              <a:t>ة</a:t>
            </a:r>
            <a:r>
              <a:rPr lang="ar-SA" sz="4000" dirty="0">
                <a:solidFill>
                  <a:srgbClr val="7030A0"/>
                </a:solidFill>
              </a:rPr>
              <a:t> من أهداف السياس</a:t>
            </a:r>
            <a:r>
              <a:rPr lang="ar-EG" sz="4000" dirty="0">
                <a:solidFill>
                  <a:srgbClr val="7030A0"/>
                </a:solidFill>
              </a:rPr>
              <a:t>ة</a:t>
            </a:r>
            <a:r>
              <a:rPr lang="ar-SA" sz="4000" dirty="0">
                <a:solidFill>
                  <a:srgbClr val="7030A0"/>
                </a:solidFill>
              </a:rPr>
              <a:t> الاجتماعي</a:t>
            </a:r>
            <a:r>
              <a:rPr lang="ar-EG" sz="4000" dirty="0">
                <a:solidFill>
                  <a:srgbClr val="7030A0"/>
                </a:solidFill>
              </a:rPr>
              <a:t>ة</a:t>
            </a:r>
            <a:r>
              <a:rPr lang="ar-SA" sz="4000" dirty="0">
                <a:solidFill>
                  <a:srgbClr val="7030A0"/>
                </a:solidFill>
              </a:rPr>
              <a:t> </a:t>
            </a:r>
            <a:r>
              <a:rPr lang="ar-SA" sz="4000" dirty="0" smtClean="0">
                <a:solidFill>
                  <a:srgbClr val="7030A0"/>
                </a:solidFill>
              </a:rPr>
              <a:t>في </a:t>
            </a:r>
            <a:r>
              <a:rPr lang="ar-SA" sz="4000" dirty="0">
                <a:solidFill>
                  <a:srgbClr val="7030A0"/>
                </a:solidFill>
              </a:rPr>
              <a:t>المجتمع </a:t>
            </a:r>
            <a:r>
              <a:rPr lang="ar-SA" sz="4000" dirty="0" smtClean="0">
                <a:solidFill>
                  <a:srgbClr val="7030A0"/>
                </a:solidFill>
              </a:rPr>
              <a:t>والتي </a:t>
            </a:r>
            <a:r>
              <a:rPr lang="ar-SA" sz="4000" dirty="0">
                <a:solidFill>
                  <a:srgbClr val="7030A0"/>
                </a:solidFill>
              </a:rPr>
              <a:t>تقوم على المساواة بين افراد المجتمع بما يحقق الحياة الكريمة للفرد ايضاً وتقديم الخدمات </a:t>
            </a:r>
            <a:r>
              <a:rPr lang="ar-SA" sz="4000" dirty="0" smtClean="0">
                <a:solidFill>
                  <a:srgbClr val="7030A0"/>
                </a:solidFill>
              </a:rPr>
              <a:t>التي </a:t>
            </a:r>
            <a:r>
              <a:rPr lang="ar-SA" sz="4000" dirty="0">
                <a:solidFill>
                  <a:srgbClr val="7030A0"/>
                </a:solidFill>
              </a:rPr>
              <a:t>من شأنها القضاء على المشكلات الاجتماعية خاصة تلك </a:t>
            </a:r>
            <a:r>
              <a:rPr lang="ar-SA" sz="4000" dirty="0" smtClean="0">
                <a:solidFill>
                  <a:srgbClr val="7030A0"/>
                </a:solidFill>
              </a:rPr>
              <a:t>التي </a:t>
            </a:r>
            <a:r>
              <a:rPr lang="ar-SA" sz="4000" dirty="0">
                <a:solidFill>
                  <a:srgbClr val="7030A0"/>
                </a:solidFill>
              </a:rPr>
              <a:t>تتعلق </a:t>
            </a:r>
            <a:r>
              <a:rPr lang="ar-SA" sz="4000" dirty="0" smtClean="0">
                <a:solidFill>
                  <a:srgbClr val="7030A0"/>
                </a:solidFill>
              </a:rPr>
              <a:t>بالتفرقة </a:t>
            </a:r>
            <a:r>
              <a:rPr lang="ar-SA" sz="4000" dirty="0">
                <a:solidFill>
                  <a:srgbClr val="7030A0"/>
                </a:solidFill>
              </a:rPr>
              <a:t>العنصرية ، وتوفر فرص العمل وايجاد برامج لتأهيل أفراد المجتمع ككل والاكثر احتياجاً على وجه الخصوص</a:t>
            </a:r>
          </a:p>
        </p:txBody>
      </p:sp>
    </p:spTree>
    <p:extLst>
      <p:ext uri="{BB962C8B-B14F-4D97-AF65-F5344CB8AC3E}">
        <p14:creationId xmlns:p14="http://schemas.microsoft.com/office/powerpoint/2010/main" val="2496160042"/>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gradFill>
          <a:gsLst>
            <a:gs pos="0">
              <a:schemeClr val="accent4">
                <a:lumMod val="60000"/>
                <a:lumOff val="40000"/>
              </a:schemeClr>
            </a:gs>
            <a:gs pos="50000">
              <a:srgbClr val="FFFF99"/>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899592" y="836713"/>
            <a:ext cx="7272808" cy="5184576"/>
          </a:xfrm>
        </p:spPr>
        <p:txBody>
          <a:bodyPr/>
          <a:lstStyle/>
          <a:p>
            <a:r>
              <a:rPr lang="ar-SA" b="1" u="sng" dirty="0" smtClean="0">
                <a:ln>
                  <a:solidFill>
                    <a:srgbClr val="FFC000"/>
                  </a:solidFill>
                </a:ln>
                <a:solidFill>
                  <a:srgbClr val="7030A0"/>
                </a:solidFill>
              </a:rPr>
              <a:t>ثانيا : مفهوم التخطيط </a:t>
            </a:r>
            <a:r>
              <a:rPr lang="ar-SA" b="1" u="sng" dirty="0">
                <a:ln>
                  <a:solidFill>
                    <a:srgbClr val="FFC000"/>
                  </a:solidFill>
                </a:ln>
                <a:solidFill>
                  <a:srgbClr val="7030A0"/>
                </a:solidFill>
              </a:rPr>
              <a:t>الاجتماعي </a:t>
            </a:r>
            <a:endParaRPr lang="ar-SA" b="1" u="sng" dirty="0" smtClean="0">
              <a:ln>
                <a:solidFill>
                  <a:srgbClr val="FFC000"/>
                </a:solidFill>
              </a:ln>
              <a:solidFill>
                <a:srgbClr val="7030A0"/>
              </a:solidFill>
            </a:endParaRPr>
          </a:p>
          <a:p>
            <a:r>
              <a:rPr lang="ar-SA" dirty="0" smtClean="0">
                <a:solidFill>
                  <a:srgbClr val="7030A0"/>
                </a:solidFill>
              </a:rPr>
              <a:t>هو </a:t>
            </a:r>
            <a:r>
              <a:rPr lang="ar-SA" dirty="0">
                <a:solidFill>
                  <a:srgbClr val="7030A0"/>
                </a:solidFill>
              </a:rPr>
              <a:t>تلك الجهود المبرمجة التي يتخذها المسؤولون من أجل السيطرة على فاعلية وديناميكية المؤسسات الاجتماعية التي يتكون منها البناء الاجتماعي</a:t>
            </a:r>
            <a:r>
              <a:rPr lang="en-US" dirty="0">
                <a:solidFill>
                  <a:srgbClr val="7030A0"/>
                </a:solidFill>
              </a:rPr>
              <a:t>. </a:t>
            </a:r>
            <a:br>
              <a:rPr lang="en-US" dirty="0">
                <a:solidFill>
                  <a:srgbClr val="7030A0"/>
                </a:solidFill>
              </a:rPr>
            </a:br>
            <a:r>
              <a:rPr lang="ar-SA" dirty="0">
                <a:solidFill>
                  <a:srgbClr val="7030A0"/>
                </a:solidFill>
              </a:rPr>
              <a:t>ويهدف التخطيط الاجتماعي إلى السيطرة على عمليات التحول الاجتماعي بشقيها المادي وغير المادي، أي السعي إلى تحقيق الموازنة بين سرعة تقدم العامل المادي وسرعة تقدم العامل الروحي والقيمي لكي يستطيع المجتمع السيطرة على مشكلاته الإنسانية والحضارية</a:t>
            </a:r>
            <a:r>
              <a:rPr lang="en-US" dirty="0">
                <a:solidFill>
                  <a:srgbClr val="7030A0"/>
                </a:solidFill>
              </a:rPr>
              <a:t>.</a:t>
            </a:r>
            <a:endParaRPr lang="ar-SA" dirty="0">
              <a:solidFill>
                <a:srgbClr val="7030A0"/>
              </a:solidFill>
            </a:endParaRPr>
          </a:p>
        </p:txBody>
      </p:sp>
    </p:spTree>
    <p:extLst>
      <p:ext uri="{BB962C8B-B14F-4D97-AF65-F5344CB8AC3E}">
        <p14:creationId xmlns:p14="http://schemas.microsoft.com/office/powerpoint/2010/main" val="14749641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gradFill>
          <a:gsLst>
            <a:gs pos="0">
              <a:schemeClr val="accent4">
                <a:lumMod val="60000"/>
                <a:lumOff val="40000"/>
              </a:schemeClr>
            </a:gs>
            <a:gs pos="50000">
              <a:srgbClr val="FFFF99"/>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611560" y="836711"/>
            <a:ext cx="7920880" cy="5112569"/>
          </a:xfrm>
        </p:spPr>
        <p:txBody>
          <a:bodyPr>
            <a:normAutofit lnSpcReduction="10000"/>
          </a:bodyPr>
          <a:lstStyle/>
          <a:p>
            <a:r>
              <a:rPr lang="ar-SA" b="1" dirty="0">
                <a:solidFill>
                  <a:srgbClr val="7030A0"/>
                </a:solidFill>
              </a:rPr>
              <a:t>والتخطيط الاجتماعي مهما كانت طبيعته وأساليبه وأهدافه يحتاج إلى عمل جماعي تعاوني تقوم به سلطة أو هيئة مخططة، ويدعم مظاهره ونتائجه المواطنون أو الأهالي المستفيدون الحقيقيون من ثماره</a:t>
            </a:r>
            <a:r>
              <a:rPr lang="en-US" b="1" dirty="0">
                <a:solidFill>
                  <a:srgbClr val="7030A0"/>
                </a:solidFill>
              </a:rPr>
              <a:t>. </a:t>
            </a:r>
            <a:br>
              <a:rPr lang="en-US" b="1" dirty="0">
                <a:solidFill>
                  <a:srgbClr val="7030A0"/>
                </a:solidFill>
              </a:rPr>
            </a:br>
            <a:r>
              <a:rPr lang="ar-SA" b="1" dirty="0">
                <a:solidFill>
                  <a:srgbClr val="7030A0"/>
                </a:solidFill>
              </a:rPr>
              <a:t>والتخطيط الاجتماعي يحتاج أيضاً إلى جهة مركزية مخططة يدعمها تعاون الأهالي وتكاتفهم، فالسلطة هي التي تضع الخطة وتحدد أساليبها وغاياتها وتطبقها على ظاهرة سلبية أو مشكلة يعانيها الأهالي، والأهالي بدورهم يساعدون في إعداد تلك الخطط وتنفيذها لأنهم الجهة المستفيدة في نهاية الأمر، فالتخطيط الاجتماعي ينبغي أنْ يكون من الأهالي وللأهالي</a:t>
            </a:r>
            <a:r>
              <a:rPr lang="en-US" dirty="0"/>
              <a:t>.</a:t>
            </a:r>
            <a:endParaRPr lang="ar-SA" dirty="0"/>
          </a:p>
        </p:txBody>
      </p:sp>
    </p:spTree>
    <p:extLst>
      <p:ext uri="{BB962C8B-B14F-4D97-AF65-F5344CB8AC3E}">
        <p14:creationId xmlns:p14="http://schemas.microsoft.com/office/powerpoint/2010/main" val="298772345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gradFill>
          <a:gsLst>
            <a:gs pos="0">
              <a:schemeClr val="accent4">
                <a:lumMod val="60000"/>
                <a:lumOff val="40000"/>
              </a:schemeClr>
            </a:gs>
            <a:gs pos="50000">
              <a:srgbClr val="FFFF99"/>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764704"/>
            <a:ext cx="8229600" cy="5361459"/>
          </a:xfrm>
        </p:spPr>
        <p:txBody>
          <a:bodyPr>
            <a:normAutofit fontScale="92500"/>
          </a:bodyPr>
          <a:lstStyle/>
          <a:p>
            <a:r>
              <a:rPr lang="ar-SA" b="1" dirty="0">
                <a:solidFill>
                  <a:schemeClr val="accent3">
                    <a:lumMod val="50000"/>
                  </a:schemeClr>
                </a:solidFill>
              </a:rPr>
              <a:t>ثانياً : علاقة السياسة الاجتماعية بمهنة الخدمة الاجتماعية: </a:t>
            </a:r>
            <a:endParaRPr lang="en-US" dirty="0">
              <a:solidFill>
                <a:schemeClr val="accent3">
                  <a:lumMod val="50000"/>
                </a:schemeClr>
              </a:solidFill>
            </a:endParaRPr>
          </a:p>
          <a:p>
            <a:r>
              <a:rPr lang="ar-SA" dirty="0">
                <a:solidFill>
                  <a:schemeClr val="accent3">
                    <a:lumMod val="50000"/>
                  </a:schemeClr>
                </a:solidFill>
              </a:rPr>
              <a:t>يؤدي إتباع السياسة الاجتماعية إلى تجنب أو الارتجال والشطط في رسم ووضع الخطط والبرامج والمشروعات .</a:t>
            </a:r>
            <a:endParaRPr lang="en-US" dirty="0">
              <a:solidFill>
                <a:schemeClr val="accent3">
                  <a:lumMod val="50000"/>
                </a:schemeClr>
              </a:solidFill>
            </a:endParaRPr>
          </a:p>
          <a:p>
            <a:r>
              <a:rPr lang="ar-SA" dirty="0">
                <a:solidFill>
                  <a:schemeClr val="accent3">
                    <a:lumMod val="50000"/>
                  </a:schemeClr>
                </a:solidFill>
              </a:rPr>
              <a:t>توضح السياسة للمهنة اتجاهات ومجالات ومناهج العمل الاجتماعي </a:t>
            </a:r>
            <a:endParaRPr lang="en-US" dirty="0">
              <a:solidFill>
                <a:schemeClr val="accent3">
                  <a:lumMod val="50000"/>
                </a:schemeClr>
              </a:solidFill>
            </a:endParaRPr>
          </a:p>
          <a:p>
            <a:r>
              <a:rPr lang="ar-SA" dirty="0">
                <a:solidFill>
                  <a:schemeClr val="accent3">
                    <a:lumMod val="50000"/>
                  </a:schemeClr>
                </a:solidFill>
              </a:rPr>
              <a:t>توضح السياسة للمهنة قواعد تحديد الأولويات وطريقة المراجعة.</a:t>
            </a:r>
            <a:endParaRPr lang="en-US" dirty="0">
              <a:solidFill>
                <a:schemeClr val="accent3">
                  <a:lumMod val="50000"/>
                </a:schemeClr>
              </a:solidFill>
            </a:endParaRPr>
          </a:p>
          <a:p>
            <a:r>
              <a:rPr lang="ar-SA" dirty="0">
                <a:solidFill>
                  <a:schemeClr val="accent3">
                    <a:lumMod val="50000"/>
                  </a:schemeClr>
                </a:solidFill>
              </a:rPr>
              <a:t>هناك تعاون بين منفذي وراسمي سياسات الرعاية الاجتماعية.</a:t>
            </a:r>
            <a:endParaRPr lang="en-US" dirty="0">
              <a:solidFill>
                <a:schemeClr val="accent3">
                  <a:lumMod val="50000"/>
                </a:schemeClr>
              </a:solidFill>
            </a:endParaRPr>
          </a:p>
          <a:p>
            <a:r>
              <a:rPr lang="ar-SA" dirty="0">
                <a:solidFill>
                  <a:schemeClr val="accent3">
                    <a:lumMod val="50000"/>
                  </a:schemeClr>
                </a:solidFill>
              </a:rPr>
              <a:t>تعاون السياسة على تكتيل جهود القائمين على المهنة </a:t>
            </a:r>
            <a:endParaRPr lang="en-US" dirty="0">
              <a:solidFill>
                <a:schemeClr val="accent3">
                  <a:lumMod val="50000"/>
                </a:schemeClr>
              </a:solidFill>
            </a:endParaRPr>
          </a:p>
          <a:p>
            <a:r>
              <a:rPr lang="ar-SA" b="1" u="sng" dirty="0">
                <a:solidFill>
                  <a:schemeClr val="accent3">
                    <a:lumMod val="50000"/>
                  </a:schemeClr>
                </a:solidFill>
              </a:rPr>
              <a:t>مما تقدم يتضح لنا أن مهنة الخدمة الاجتماعية ترتبط ارتباطاً وثيقاً </a:t>
            </a:r>
            <a:r>
              <a:rPr lang="ar-SA" u="sng" dirty="0"/>
              <a:t>بالسياسة الاجتماعية وأن كلتاهما تؤثر على الأخرى.</a:t>
            </a:r>
            <a:endParaRPr lang="en-US" dirty="0"/>
          </a:p>
          <a:p>
            <a:endParaRPr lang="ar-SA" dirty="0"/>
          </a:p>
        </p:txBody>
      </p:sp>
    </p:spTree>
    <p:extLst>
      <p:ext uri="{BB962C8B-B14F-4D97-AF65-F5344CB8AC3E}">
        <p14:creationId xmlns:p14="http://schemas.microsoft.com/office/powerpoint/2010/main" val="287434015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gradFill>
          <a:gsLst>
            <a:gs pos="0">
              <a:schemeClr val="accent4">
                <a:lumMod val="60000"/>
                <a:lumOff val="40000"/>
              </a:schemeClr>
            </a:gs>
            <a:gs pos="50000">
              <a:srgbClr val="FFFF99"/>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692696"/>
            <a:ext cx="8229600" cy="5433467"/>
          </a:xfrm>
        </p:spPr>
        <p:txBody>
          <a:bodyPr>
            <a:normAutofit fontScale="92500" lnSpcReduction="10000"/>
          </a:bodyPr>
          <a:lstStyle/>
          <a:p>
            <a:r>
              <a:rPr lang="ar-SA" b="1" u="sng" dirty="0" smtClean="0">
                <a:solidFill>
                  <a:schemeClr val="accent6">
                    <a:lumMod val="50000"/>
                  </a:schemeClr>
                </a:solidFill>
              </a:rPr>
              <a:t>شكل العلاقة بين الخدمة الاجتماعية والسياسة الاجتماعية : </a:t>
            </a:r>
          </a:p>
          <a:p>
            <a:r>
              <a:rPr lang="ar-SA" sz="2800" b="1" dirty="0" smtClean="0">
                <a:solidFill>
                  <a:schemeClr val="accent6">
                    <a:lumMod val="50000"/>
                  </a:schemeClr>
                </a:solidFill>
              </a:rPr>
              <a:t>1- </a:t>
            </a:r>
            <a:r>
              <a:rPr lang="ar-SA" sz="2800" dirty="0" smtClean="0">
                <a:solidFill>
                  <a:schemeClr val="accent6">
                    <a:lumMod val="50000"/>
                  </a:schemeClr>
                </a:solidFill>
              </a:rPr>
              <a:t>من خلال السياسة الاجتماعية تستطيع الخدمة الاجتماعية ان تحسن الخدمات الاجتماعية المقدمة للأفراد واسرهم . كما تستطيع المساهمة والمساعدة في ايجاد حلول لبعض المشكلات الاجتماعية والظروف الاجتماعية الضارة مثل الجوع – الفقر – الاضطهاد – اجبار الاطفال على العمل – المرض البدني والعقلي – الهجرة -الغربة . </a:t>
            </a:r>
          </a:p>
          <a:p>
            <a:r>
              <a:rPr lang="ar-SA" sz="2800" dirty="0" smtClean="0">
                <a:solidFill>
                  <a:schemeClr val="accent6">
                    <a:lumMod val="50000"/>
                  </a:schemeClr>
                </a:solidFill>
              </a:rPr>
              <a:t>2- يرى الاخصائيون الاجتماعيون ان بعض اشكال المنظمات الاجتماعية وبعض البيئات قادرة اكثر من غيرها على اشباع حاجات الفرد . فاختيار السياسات الاجتماعية والنماذج التطبيقية المناسبة والتي تزيد من جودة سبل المعيشة ويعد امرا هاما لمعيشة وحياة العملاء ومن خلال تطبيق السياسة الاجتماعية تستطيع الخدمة الاجتماعية ان تحقق التوازن بين عنصر الفردية والعنصر الاجتماعي . </a:t>
            </a:r>
          </a:p>
          <a:p>
            <a:r>
              <a:rPr lang="ar-SA" sz="2800" dirty="0" smtClean="0">
                <a:solidFill>
                  <a:schemeClr val="accent6">
                    <a:lumMod val="50000"/>
                  </a:schemeClr>
                </a:solidFill>
              </a:rPr>
              <a:t>وبدأت مناهج الخدمة الاجتماعية تعكس تطورات السياسة من اجل اعطاء الطلبة الفرصة للمشاركة في ممارسة السياسات الاجتماعية </a:t>
            </a:r>
            <a:endParaRPr lang="ar-SA" sz="2800" dirty="0">
              <a:solidFill>
                <a:schemeClr val="accent6">
                  <a:lumMod val="50000"/>
                </a:schemeClr>
              </a:solidFill>
            </a:endParaRPr>
          </a:p>
        </p:txBody>
      </p:sp>
    </p:spTree>
    <p:extLst>
      <p:ext uri="{BB962C8B-B14F-4D97-AF65-F5344CB8AC3E}">
        <p14:creationId xmlns:p14="http://schemas.microsoft.com/office/powerpoint/2010/main" val="394211034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gradFill>
          <a:gsLst>
            <a:gs pos="0">
              <a:schemeClr val="accent4">
                <a:lumMod val="60000"/>
                <a:lumOff val="40000"/>
              </a:schemeClr>
            </a:gs>
            <a:gs pos="50000">
              <a:srgbClr val="FFFF99"/>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620688"/>
            <a:ext cx="8229600" cy="5505475"/>
          </a:xfrm>
        </p:spPr>
        <p:txBody>
          <a:bodyPr/>
          <a:lstStyle/>
          <a:p>
            <a:pPr lvl="0"/>
            <a:r>
              <a:rPr lang="ar-SA" b="1" dirty="0" smtClean="0">
                <a:solidFill>
                  <a:schemeClr val="accent3">
                    <a:lumMod val="50000"/>
                  </a:schemeClr>
                </a:solidFill>
              </a:rPr>
              <a:t>ومما تقدم نجد ان السياسة الاجتماعية </a:t>
            </a:r>
          </a:p>
          <a:p>
            <a:pPr lvl="0"/>
            <a:r>
              <a:rPr lang="ar-SA" dirty="0" smtClean="0">
                <a:ln w="10160">
                  <a:solidFill>
                    <a:schemeClr val="accent5">
                      <a:lumMod val="50000"/>
                    </a:schemeClr>
                  </a:solidFill>
                  <a:prstDash val="solid"/>
                </a:ln>
                <a:solidFill>
                  <a:srgbClr val="FFFFFF"/>
                </a:solidFill>
                <a:effectLst>
                  <a:outerShdw blurRad="38100" dist="32000" dir="5400000" algn="tl">
                    <a:srgbClr val="000000">
                      <a:alpha val="30000"/>
                    </a:srgbClr>
                  </a:outerShdw>
                </a:effectLst>
              </a:rPr>
              <a:t>تعطى </a:t>
            </a:r>
            <a:r>
              <a:rPr lang="ar-SA" dirty="0">
                <a:ln w="10160">
                  <a:solidFill>
                    <a:schemeClr val="accent5">
                      <a:lumMod val="50000"/>
                    </a:schemeClr>
                  </a:solidFill>
                  <a:prstDash val="solid"/>
                </a:ln>
                <a:solidFill>
                  <a:srgbClr val="FFFFFF"/>
                </a:solidFill>
                <a:effectLst>
                  <a:outerShdw blurRad="38100" dist="32000" dir="5400000" algn="tl">
                    <a:srgbClr val="000000">
                      <a:alpha val="30000"/>
                    </a:srgbClr>
                  </a:outerShdw>
                </a:effectLst>
              </a:rPr>
              <a:t>المعاني الانسانية للجهود التنفيذية فهي تربط بين الفلسفة والمبادئ والقيم الأخلاقية.</a:t>
            </a:r>
            <a:endParaRPr lang="en-US" dirty="0">
              <a:ln w="10160">
                <a:solidFill>
                  <a:schemeClr val="accent5">
                    <a:lumMod val="50000"/>
                  </a:schemeClr>
                </a:solidFill>
                <a:prstDash val="solid"/>
              </a:ln>
              <a:solidFill>
                <a:srgbClr val="FFFFFF"/>
              </a:solidFill>
              <a:effectLst>
                <a:outerShdw blurRad="38100" dist="32000" dir="5400000" algn="tl">
                  <a:srgbClr val="000000">
                    <a:alpha val="30000"/>
                  </a:srgbClr>
                </a:outerShdw>
              </a:effectLst>
            </a:endParaRPr>
          </a:p>
          <a:p>
            <a:pPr lvl="0"/>
            <a:r>
              <a:rPr lang="ar-SA" dirty="0">
                <a:ln w="10160">
                  <a:solidFill>
                    <a:schemeClr val="accent5">
                      <a:lumMod val="50000"/>
                    </a:schemeClr>
                  </a:solidFill>
                  <a:prstDash val="solid"/>
                </a:ln>
                <a:solidFill>
                  <a:srgbClr val="FFFFFF"/>
                </a:solidFill>
                <a:effectLst>
                  <a:outerShdw blurRad="38100" dist="32000" dir="5400000" algn="tl">
                    <a:srgbClr val="000000">
                      <a:alpha val="30000"/>
                    </a:srgbClr>
                  </a:outerShdw>
                </a:effectLst>
              </a:rPr>
              <a:t>عن طريق السياسة الاجتماعية يمكن تحقيق أمثل استثمار ممكن للإمكانيات والموارد البشرية والمادية والتنظيمية المتاحة في المجتمع.</a:t>
            </a:r>
            <a:endParaRPr lang="en-US" dirty="0">
              <a:ln w="10160">
                <a:solidFill>
                  <a:schemeClr val="accent5">
                    <a:lumMod val="50000"/>
                  </a:schemeClr>
                </a:solidFill>
                <a:prstDash val="solid"/>
              </a:ln>
              <a:solidFill>
                <a:srgbClr val="FFFFFF"/>
              </a:solidFill>
              <a:effectLst>
                <a:outerShdw blurRad="38100" dist="32000" dir="5400000" algn="tl">
                  <a:srgbClr val="000000">
                    <a:alpha val="30000"/>
                  </a:srgbClr>
                </a:outerShdw>
              </a:effectLst>
            </a:endParaRPr>
          </a:p>
          <a:p>
            <a:pPr lvl="0"/>
            <a:r>
              <a:rPr lang="ar-SA" dirty="0">
                <a:ln w="10160">
                  <a:solidFill>
                    <a:schemeClr val="accent5">
                      <a:lumMod val="50000"/>
                    </a:schemeClr>
                  </a:solidFill>
                  <a:prstDash val="solid"/>
                </a:ln>
                <a:solidFill>
                  <a:srgbClr val="FFFFFF"/>
                </a:solidFill>
                <a:effectLst>
                  <a:outerShdw blurRad="38100" dist="32000" dir="5400000" algn="tl">
                    <a:srgbClr val="000000">
                      <a:alpha val="30000"/>
                    </a:srgbClr>
                  </a:outerShdw>
                </a:effectLst>
              </a:rPr>
              <a:t>يساهم تحديد السياسة الاجتماعية في تنظيم العلاقات المتبادلة بين أنساق المجتمع القائمة.</a:t>
            </a:r>
            <a:endParaRPr lang="en-US" dirty="0">
              <a:ln w="10160">
                <a:solidFill>
                  <a:schemeClr val="accent5">
                    <a:lumMod val="50000"/>
                  </a:schemeClr>
                </a:solidFill>
                <a:prstDash val="solid"/>
              </a:ln>
              <a:solidFill>
                <a:srgbClr val="FFFFFF"/>
              </a:solidFill>
              <a:effectLst>
                <a:outerShdw blurRad="38100" dist="32000" dir="5400000" algn="tl">
                  <a:srgbClr val="000000">
                    <a:alpha val="30000"/>
                  </a:srgbClr>
                </a:outerShdw>
              </a:effectLst>
            </a:endParaRPr>
          </a:p>
          <a:p>
            <a:r>
              <a:rPr lang="ar-SA" dirty="0">
                <a:ln w="10160">
                  <a:solidFill>
                    <a:schemeClr val="accent5">
                      <a:lumMod val="50000"/>
                    </a:schemeClr>
                  </a:solidFill>
                  <a:prstDash val="solid"/>
                </a:ln>
                <a:solidFill>
                  <a:srgbClr val="FFFFFF"/>
                </a:solidFill>
                <a:effectLst>
                  <a:outerShdw blurRad="38100" dist="32000" dir="5400000" algn="tl">
                    <a:srgbClr val="000000">
                      <a:alpha val="30000"/>
                    </a:srgbClr>
                  </a:outerShdw>
                </a:effectLst>
              </a:rPr>
              <a:t>عن طريق السياسة الاجتماعية يمكن إشباع أقصى قدر من احتياجات الأفراد في المجتمع</a:t>
            </a:r>
          </a:p>
          <a:p>
            <a:pPr marL="0" indent="0">
              <a:buNone/>
            </a:pPr>
            <a:endParaRPr lang="ar-SA" dirty="0">
              <a:solidFill>
                <a:schemeClr val="accent3">
                  <a:lumMod val="50000"/>
                </a:schemeClr>
              </a:solidFill>
            </a:endParaRPr>
          </a:p>
        </p:txBody>
      </p:sp>
    </p:spTree>
    <p:extLst>
      <p:ext uri="{BB962C8B-B14F-4D97-AF65-F5344CB8AC3E}">
        <p14:creationId xmlns:p14="http://schemas.microsoft.com/office/powerpoint/2010/main" val="187302924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gradFill>
          <a:gsLst>
            <a:gs pos="0">
              <a:schemeClr val="accent4">
                <a:lumMod val="60000"/>
                <a:lumOff val="40000"/>
              </a:schemeClr>
            </a:gs>
            <a:gs pos="50000">
              <a:srgbClr val="FFFF99"/>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764704"/>
            <a:ext cx="8229600" cy="5361459"/>
          </a:xfrm>
        </p:spPr>
        <p:txBody>
          <a:bodyPr/>
          <a:lstStyle/>
          <a:p>
            <a:r>
              <a:rPr lang="ar-SA" dirty="0" smtClean="0">
                <a:solidFill>
                  <a:schemeClr val="accent3">
                    <a:lumMod val="50000"/>
                  </a:schemeClr>
                </a:solidFill>
              </a:rPr>
              <a:t>كما ان السياسة الاجتماعية تسعى الى حصر </a:t>
            </a:r>
            <a:r>
              <a:rPr lang="ar-SA" dirty="0">
                <a:solidFill>
                  <a:schemeClr val="accent3">
                    <a:lumMod val="50000"/>
                  </a:schemeClr>
                </a:solidFill>
              </a:rPr>
              <a:t>أهم القضايا والمشكلات التي يعانى منها مجتمعنا في الوقت الحاضر.</a:t>
            </a:r>
            <a:endParaRPr lang="en-US" dirty="0">
              <a:solidFill>
                <a:schemeClr val="accent3">
                  <a:lumMod val="50000"/>
                </a:schemeClr>
              </a:solidFill>
            </a:endParaRPr>
          </a:p>
          <a:p>
            <a:r>
              <a:rPr lang="ar-SA" dirty="0" smtClean="0">
                <a:solidFill>
                  <a:schemeClr val="accent3">
                    <a:lumMod val="50000"/>
                  </a:schemeClr>
                </a:solidFill>
              </a:rPr>
              <a:t>كما انها تسعى الى الاجابة عن </a:t>
            </a:r>
            <a:r>
              <a:rPr lang="ar-SA" dirty="0">
                <a:solidFill>
                  <a:schemeClr val="accent3">
                    <a:lumMod val="50000"/>
                  </a:schemeClr>
                </a:solidFill>
              </a:rPr>
              <a:t>تلك القضايا والتي من أهمها :</a:t>
            </a:r>
            <a:endParaRPr lang="en-US" dirty="0">
              <a:solidFill>
                <a:schemeClr val="accent3">
                  <a:lumMod val="50000"/>
                </a:schemeClr>
              </a:solidFill>
            </a:endParaRPr>
          </a:p>
          <a:p>
            <a:r>
              <a:rPr lang="ar-SA" dirty="0">
                <a:solidFill>
                  <a:schemeClr val="accent3">
                    <a:lumMod val="50000"/>
                  </a:schemeClr>
                </a:solidFill>
              </a:rPr>
              <a:t>- الزيادة الرهيبة في حجم السكان والناتجة عن ارتفاع معدلات الانجاب</a:t>
            </a:r>
            <a:r>
              <a:rPr lang="ar-SA" dirty="0" smtClean="0">
                <a:solidFill>
                  <a:schemeClr val="accent3">
                    <a:lumMod val="50000"/>
                  </a:schemeClr>
                </a:solidFill>
              </a:rPr>
              <a:t>.  </a:t>
            </a:r>
            <a:r>
              <a:rPr lang="ar-SA" dirty="0">
                <a:solidFill>
                  <a:schemeClr val="accent3">
                    <a:lumMod val="50000"/>
                  </a:schemeClr>
                </a:solidFill>
              </a:rPr>
              <a:t>بالرغم من التقدم الهائل في العلاج الطبي وزيادة متوسط عمر الفرد إلا أن هناك من يسقطون للأمراض </a:t>
            </a:r>
            <a:r>
              <a:rPr lang="ar-SA" dirty="0" smtClean="0">
                <a:solidFill>
                  <a:schemeClr val="accent3">
                    <a:lumMod val="50000"/>
                  </a:schemeClr>
                </a:solidFill>
              </a:rPr>
              <a:t>المزمنة</a:t>
            </a:r>
          </a:p>
          <a:p>
            <a:r>
              <a:rPr lang="ar-SA" dirty="0" smtClean="0">
                <a:solidFill>
                  <a:schemeClr val="accent3">
                    <a:lumMod val="50000"/>
                  </a:schemeClr>
                </a:solidFill>
              </a:rPr>
              <a:t>ايضا البحث عن اليات للتخفيف من مشكلتي الفقر والبطالة في المجتمعات </a:t>
            </a:r>
            <a:endParaRPr lang="ar-SA" dirty="0">
              <a:solidFill>
                <a:schemeClr val="accent3">
                  <a:lumMod val="50000"/>
                </a:schemeClr>
              </a:solidFill>
            </a:endParaRPr>
          </a:p>
        </p:txBody>
      </p:sp>
    </p:spTree>
    <p:extLst>
      <p:ext uri="{BB962C8B-B14F-4D97-AF65-F5344CB8AC3E}">
        <p14:creationId xmlns:p14="http://schemas.microsoft.com/office/powerpoint/2010/main" val="73894452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gradFill>
          <a:gsLst>
            <a:gs pos="0">
              <a:schemeClr val="accent4">
                <a:lumMod val="60000"/>
                <a:lumOff val="40000"/>
              </a:schemeClr>
            </a:gs>
            <a:gs pos="50000">
              <a:srgbClr val="FFFF99"/>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2" name="عنوان 1"/>
          <p:cNvSpPr>
            <a:spLocks noGrp="1"/>
          </p:cNvSpPr>
          <p:nvPr>
            <p:ph type="ctrTitle"/>
          </p:nvPr>
        </p:nvSpPr>
        <p:spPr>
          <a:xfrm>
            <a:off x="683568" y="404664"/>
            <a:ext cx="7772400" cy="2304256"/>
          </a:xfr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p:spPr>
        <p:txBody>
          <a:bodyPr>
            <a:prstTxWarp prst="textInflateBottom">
              <a:avLst/>
            </a:prstTxWarp>
            <a:normAutofit/>
          </a:bodyPr>
          <a:lstStyle/>
          <a:p>
            <a:r>
              <a:rPr lang="ar-SA" sz="72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cs typeface="Simple Bold Jut Out" panose="02010401010101010101" pitchFamily="2" charset="-78"/>
              </a:rPr>
              <a:t>المحاضرة الرابعة </a:t>
            </a:r>
            <a:endParaRPr lang="ar-SA" sz="72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cs typeface="Simple Bold Jut Out" panose="02010401010101010101" pitchFamily="2" charset="-78"/>
            </a:endParaRPr>
          </a:p>
        </p:txBody>
      </p:sp>
      <p:sp>
        <p:nvSpPr>
          <p:cNvPr id="3" name="عنوان فرعي 2"/>
          <p:cNvSpPr>
            <a:spLocks noGrp="1"/>
          </p:cNvSpPr>
          <p:nvPr>
            <p:ph type="subTitle" idx="1"/>
          </p:nvPr>
        </p:nvSpPr>
        <p:spPr>
          <a:xfrm>
            <a:off x="611560" y="2708920"/>
            <a:ext cx="7848872" cy="3024336"/>
          </a:xfrm>
          <a:gradFill flip="none" rotWithShape="1">
            <a:gsLst>
              <a:gs pos="56000">
                <a:srgbClr val="FFFFC1"/>
              </a:gs>
              <a:gs pos="25000">
                <a:schemeClr val="accent4">
                  <a:lumMod val="40000"/>
                  <a:lumOff val="60000"/>
                </a:schemeClr>
              </a:gs>
              <a:gs pos="84000">
                <a:schemeClr val="accent1">
                  <a:tint val="44500"/>
                  <a:satMod val="160000"/>
                </a:schemeClr>
              </a:gs>
              <a:gs pos="92000">
                <a:schemeClr val="tx2">
                  <a:lumMod val="40000"/>
                  <a:lumOff val="60000"/>
                </a:schemeClr>
              </a:gs>
            </a:gsLst>
            <a:path path="circle">
              <a:fillToRect l="100000" t="100000"/>
            </a:path>
            <a:tileRect r="-100000" b="-100000"/>
          </a:gradFill>
        </p:spPr>
        <p:txBody>
          <a:bodyPr>
            <a:prstTxWarp prst="textWave4">
              <a:avLst/>
            </a:prstTxWarp>
            <a:normAutofit/>
          </a:bodyPr>
          <a:lstStyle/>
          <a:p>
            <a:r>
              <a:rPr lang="ar-SA" sz="54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glow rad="139700">
                    <a:schemeClr val="accent5">
                      <a:satMod val="175000"/>
                      <a:alpha val="40000"/>
                    </a:schemeClr>
                  </a:glow>
                  <a:outerShdw blurRad="50800" dist="39000" dir="5460000" algn="tl">
                    <a:srgbClr val="000000">
                      <a:alpha val="38000"/>
                    </a:srgbClr>
                  </a:outerShdw>
                </a:effectLst>
                <a:cs typeface="PT Bold Heading" panose="02010400000000000000" pitchFamily="2" charset="-78"/>
              </a:rPr>
              <a:t>الاخلاقيات المهنية للخدمة الاجتماعية وممارسة السياسة </a:t>
            </a:r>
          </a:p>
          <a:p>
            <a:endParaRPr lang="ar-SA" sz="4400" dirty="0">
              <a:effectLst>
                <a:glow rad="139700">
                  <a:schemeClr val="accent5">
                    <a:satMod val="175000"/>
                    <a:alpha val="40000"/>
                  </a:schemeClr>
                </a:glow>
              </a:effectLst>
            </a:endParaRPr>
          </a:p>
        </p:txBody>
      </p:sp>
      <p:pic>
        <p:nvPicPr>
          <p:cNvPr id="1027" name="Picture 3" descr="C:\Users\aasaleh\Pictures\1122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1560" y="5200650"/>
            <a:ext cx="7776864" cy="16573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74435433"/>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gradFill>
          <a:gsLst>
            <a:gs pos="0">
              <a:schemeClr val="accent4">
                <a:lumMod val="60000"/>
                <a:lumOff val="40000"/>
              </a:schemeClr>
            </a:gs>
            <a:gs pos="50000">
              <a:srgbClr val="FFFF99"/>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r>
              <a:rPr lang="ar-SA" dirty="0" smtClean="0"/>
              <a:t>المطلوب فهمة من مادة السياسة لطلاب الخدمة الاجتماعية</a:t>
            </a:r>
            <a:endParaRPr lang="ar-SA" dirty="0"/>
          </a:p>
        </p:txBody>
      </p:sp>
      <p:sp>
        <p:nvSpPr>
          <p:cNvPr id="3" name="عنصر نائب للمحتوى 2"/>
          <p:cNvSpPr>
            <a:spLocks noGrp="1"/>
          </p:cNvSpPr>
          <p:nvPr>
            <p:ph idx="1"/>
          </p:nvPr>
        </p:nvSpPr>
        <p:spPr/>
        <p:txBody>
          <a:bodyPr/>
          <a:lstStyle/>
          <a:p>
            <a:pPr marL="0" indent="0">
              <a:buNone/>
            </a:pPr>
            <a:r>
              <a:rPr lang="ar-SA" b="1" u="sng" dirty="0" smtClean="0"/>
              <a:t>المراد فهمه من مادة السياسة باختصار ما يلي </a:t>
            </a:r>
            <a:r>
              <a:rPr lang="ar-SA" dirty="0" smtClean="0"/>
              <a:t>: </a:t>
            </a:r>
          </a:p>
          <a:p>
            <a:pPr>
              <a:buFontTx/>
              <a:buChar char="-"/>
            </a:pPr>
            <a:r>
              <a:rPr lang="ar-SA" dirty="0" smtClean="0"/>
              <a:t>المفاهيم الرئيسية المستخدمة في كل من الرعاية والسياسة </a:t>
            </a:r>
          </a:p>
          <a:p>
            <a:pPr>
              <a:buFontTx/>
              <a:buChar char="-"/>
            </a:pPr>
            <a:r>
              <a:rPr lang="ar-SA" dirty="0" smtClean="0"/>
              <a:t>فهم المشكلات الاجتماعية ورد فعل السياسات الاجتماعية تجاه هذه المشكلات </a:t>
            </a:r>
          </a:p>
          <a:p>
            <a:pPr>
              <a:buFontTx/>
              <a:buChar char="-"/>
            </a:pPr>
            <a:r>
              <a:rPr lang="ar-SA" dirty="0" smtClean="0"/>
              <a:t>فهم الوحدات المختلفة التي يمكن ان تتضمنها السياسة الاجتماعية</a:t>
            </a:r>
          </a:p>
          <a:p>
            <a:endParaRPr lang="ar-SA" dirty="0"/>
          </a:p>
        </p:txBody>
      </p:sp>
    </p:spTree>
    <p:extLst>
      <p:ext uri="{BB962C8B-B14F-4D97-AF65-F5344CB8AC3E}">
        <p14:creationId xmlns:p14="http://schemas.microsoft.com/office/powerpoint/2010/main" val="389742584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gradFill>
          <a:gsLst>
            <a:gs pos="0">
              <a:schemeClr val="accent4">
                <a:lumMod val="60000"/>
                <a:lumOff val="40000"/>
              </a:schemeClr>
            </a:gs>
            <a:gs pos="50000">
              <a:srgbClr val="FFFF99"/>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1187624" y="357166"/>
            <a:ext cx="6840760" cy="6072230"/>
          </a:xfrm>
        </p:spPr>
        <p:txBody>
          <a:bodyPr>
            <a:normAutofit fontScale="77500" lnSpcReduction="20000"/>
          </a:bodyPr>
          <a:lstStyle/>
          <a:p>
            <a:pPr marL="2408238" lvl="8" indent="0">
              <a:buNone/>
            </a:pPr>
            <a:r>
              <a:rPr lang="ar-SA" sz="3500" b="1" dirty="0" smtClean="0">
                <a:solidFill>
                  <a:schemeClr val="tx2">
                    <a:lumMod val="60000"/>
                    <a:lumOff val="40000"/>
                  </a:schemeClr>
                </a:solidFill>
                <a:cs typeface="PT Bold Mirror" panose="02010400000000000000" pitchFamily="2" charset="-78"/>
              </a:rPr>
              <a:t>      </a:t>
            </a:r>
            <a:r>
              <a:rPr lang="ar-SA" sz="3500" b="1" dirty="0" smtClean="0">
                <a:ln>
                  <a:solidFill>
                    <a:srgbClr val="FFFF00"/>
                  </a:solidFill>
                </a:ln>
                <a:solidFill>
                  <a:schemeClr val="tx2">
                    <a:lumMod val="60000"/>
                    <a:lumOff val="40000"/>
                  </a:schemeClr>
                </a:solidFill>
                <a:cs typeface="PT Bold Mirror" panose="02010400000000000000" pitchFamily="2" charset="-78"/>
              </a:rPr>
              <a:t>فهم الاتي  </a:t>
            </a:r>
            <a:r>
              <a:rPr lang="ar-SA" sz="3500" b="1" dirty="0" smtClean="0">
                <a:solidFill>
                  <a:schemeClr val="tx2">
                    <a:lumMod val="60000"/>
                    <a:lumOff val="40000"/>
                  </a:schemeClr>
                </a:solidFill>
                <a:cs typeface="PT Bold Mirror" panose="02010400000000000000" pitchFamily="2" charset="-78"/>
              </a:rPr>
              <a:t>:</a:t>
            </a:r>
          </a:p>
          <a:p>
            <a:pPr marL="2408238" lvl="8" indent="0">
              <a:buNone/>
            </a:pPr>
            <a:endParaRPr lang="ar-SA" sz="3500" b="1" dirty="0" smtClean="0">
              <a:solidFill>
                <a:schemeClr val="tx2">
                  <a:lumMod val="60000"/>
                  <a:lumOff val="40000"/>
                </a:schemeClr>
              </a:solidFill>
              <a:cs typeface="PT Bold Mirror" panose="02010400000000000000" pitchFamily="2" charset="-78"/>
            </a:endParaRPr>
          </a:p>
          <a:p>
            <a:pPr marL="596646" indent="-514350">
              <a:buNone/>
            </a:pPr>
            <a:r>
              <a:rPr lang="ar-SA" sz="2800" b="1" dirty="0" smtClean="0"/>
              <a:t>1/  </a:t>
            </a:r>
            <a:r>
              <a:rPr lang="ar-SA" sz="3300" b="1" dirty="0" smtClean="0"/>
              <a:t>فهم(المداخل متعددة العلوم) الخاصة بموضوعات السياسات الاجتماعية وقضاياه، والاستفادة من معارف العلوم الاجتماعي</a:t>
            </a:r>
          </a:p>
          <a:p>
            <a:pPr marL="596646" indent="-514350">
              <a:buNone/>
            </a:pPr>
            <a:r>
              <a:rPr lang="ar-SA" sz="3300" b="1" dirty="0" smtClean="0"/>
              <a:t>2/ فهم بعض النظريات والمفاهيم الرئيسة الخاصة بالرعاية, بما في ذلك النظريات الخاصة بالدولة وصناعه السياسات وتنفيذها.</a:t>
            </a:r>
          </a:p>
          <a:p>
            <a:pPr marL="596646" indent="-514350">
              <a:buNone/>
            </a:pPr>
            <a:r>
              <a:rPr lang="ar-SA" sz="3300" b="1" dirty="0" smtClean="0"/>
              <a:t>3/  فهم الاقتصاد السياسي للرعاية ومدى ارتباط ما </a:t>
            </a:r>
            <a:r>
              <a:rPr lang="ar-SA" sz="3300" b="1" dirty="0" err="1" smtClean="0"/>
              <a:t>به</a:t>
            </a:r>
            <a:r>
              <a:rPr lang="ar-SA" sz="3300" b="1" dirty="0" smtClean="0"/>
              <a:t> من القيم والمبادئ بالمصالح السياسية والاقتصادية.</a:t>
            </a:r>
          </a:p>
          <a:p>
            <a:pPr marL="596646" indent="-514350">
              <a:buNone/>
            </a:pPr>
            <a:r>
              <a:rPr lang="ar-SA" sz="3300" b="1" dirty="0" smtClean="0"/>
              <a:t>4/  فهم المفاهيم الرئيسة المستخدمة في فهم الاحتياجات البشرية والرعاية الاجتماعية مثل المساواة والعدل وعدم التكافؤ والفقر</a:t>
            </a:r>
          </a:p>
          <a:p>
            <a:pPr marL="596646" indent="-514350">
              <a:buNone/>
            </a:pPr>
            <a:r>
              <a:rPr lang="ar-SA" sz="3300" b="1" dirty="0" smtClean="0"/>
              <a:t>5 /    فهم قيم وحدود المدخل المقارن، مثل التاريخي</a:t>
            </a:r>
          </a:p>
          <a:p>
            <a:pPr marL="596646" indent="-514350">
              <a:buNone/>
            </a:pPr>
            <a:r>
              <a:rPr lang="ar-SA" sz="3300" b="1" dirty="0" smtClean="0"/>
              <a:t>6/ فهم كيف برزت المشكلات الاجتماعية المعاصرة ورد فعل السياسات الاجتماعية تجاه هذه المشكلات لمواجهة الاحتياجات</a:t>
            </a:r>
          </a:p>
          <a:p>
            <a:pPr marL="596646" indent="-514350">
              <a:buNone/>
            </a:pPr>
            <a:endParaRPr lang="ar-SA" sz="3300" b="1" dirty="0" smtClean="0"/>
          </a:p>
        </p:txBody>
      </p:sp>
      <p:cxnSp>
        <p:nvCxnSpPr>
          <p:cNvPr id="4" name="رابط مستقيم 3"/>
          <p:cNvCxnSpPr/>
          <p:nvPr/>
        </p:nvCxnSpPr>
        <p:spPr>
          <a:xfrm flipH="1">
            <a:off x="2987824" y="1031816"/>
            <a:ext cx="2880320"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0718222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6.xml><?xml version="1.0" encoding="utf-8"?>
<p:sld xmlns:a="http://schemas.openxmlformats.org/drawingml/2006/main" xmlns:r="http://schemas.openxmlformats.org/officeDocument/2006/relationships" xmlns:p="http://schemas.openxmlformats.org/presentationml/2006/main">
  <p:cSld>
    <p:bg>
      <p:bgPr>
        <a:gradFill>
          <a:gsLst>
            <a:gs pos="0">
              <a:schemeClr val="accent4">
                <a:lumMod val="60000"/>
                <a:lumOff val="40000"/>
              </a:schemeClr>
            </a:gs>
            <a:gs pos="50000">
              <a:srgbClr val="FFFF99"/>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14" name="مستطيل 13"/>
          <p:cNvSpPr/>
          <p:nvPr/>
        </p:nvSpPr>
        <p:spPr>
          <a:xfrm>
            <a:off x="1259632" y="445728"/>
            <a:ext cx="6929486" cy="6247864"/>
          </a:xfrm>
          <a:prstGeom prst="rect">
            <a:avLst/>
          </a:prstGeom>
        </p:spPr>
        <p:txBody>
          <a:bodyPr wrap="square">
            <a:spAutoFit/>
          </a:bodyPr>
          <a:lstStyle/>
          <a:p>
            <a:pPr marL="396875" lvl="2" indent="-274638"/>
            <a:r>
              <a:rPr lang="ar-SA" sz="2800" b="1" dirty="0" smtClean="0"/>
              <a:t>7</a:t>
            </a:r>
            <a:r>
              <a:rPr lang="ar-SA" sz="2400" b="1" dirty="0" smtClean="0"/>
              <a:t>/ الفهم لمعارف السياسات الاجتماعية التي يتم تعلمها وتعليمها من خلال التركيز على موضوعات معينه داخل المنهج الذي يدرس ويتم تشكيلها من الوحدات الاختيارية داخل المقرر، ومن تلك الوحدات الشائع وجودها في مقررات السياسة الاجتماعية هي </a:t>
            </a:r>
          </a:p>
          <a:p>
            <a:pPr marL="396875" lvl="2" indent="-274638"/>
            <a:r>
              <a:rPr lang="ar-SA" sz="2800" b="1" u="sng" dirty="0" smtClean="0"/>
              <a:t>الوحدات التالية :</a:t>
            </a:r>
          </a:p>
          <a:p>
            <a:pPr marL="396875" lvl="2" indent="-274638"/>
            <a:endParaRPr lang="ar-SA" sz="2400" b="1" u="sng" dirty="0" smtClean="0"/>
          </a:p>
          <a:p>
            <a:r>
              <a:rPr lang="ar-SA" sz="2800" b="1" dirty="0" smtClean="0"/>
              <a:t>1- المسنين </a:t>
            </a:r>
            <a:r>
              <a:rPr lang="ar-SA" sz="2800" b="1" dirty="0"/>
              <a:t>والسياسات الاجتماعية.</a:t>
            </a:r>
          </a:p>
          <a:p>
            <a:r>
              <a:rPr lang="ar-SA" sz="2800" b="1" dirty="0" smtClean="0"/>
              <a:t>2- رعاية </a:t>
            </a:r>
            <a:r>
              <a:rPr lang="ar-SA" sz="2800" b="1" dirty="0"/>
              <a:t>الطفل وحمايته</a:t>
            </a:r>
          </a:p>
          <a:p>
            <a:r>
              <a:rPr lang="ar-SA" sz="2800" b="1" dirty="0" smtClean="0"/>
              <a:t>3- الجريمة </a:t>
            </a:r>
            <a:r>
              <a:rPr lang="ar-SA" sz="2800" b="1" dirty="0"/>
              <a:t>وسياسات العدالة الجنائية.</a:t>
            </a:r>
          </a:p>
          <a:p>
            <a:r>
              <a:rPr lang="ar-SA" sz="2800" b="1" dirty="0" smtClean="0"/>
              <a:t>4- رعاية </a:t>
            </a:r>
            <a:r>
              <a:rPr lang="ar-SA" sz="2800" b="1" dirty="0"/>
              <a:t>المجتمع المحلي.</a:t>
            </a:r>
          </a:p>
          <a:p>
            <a:r>
              <a:rPr lang="ar-SA" sz="2800" b="1" dirty="0" smtClean="0"/>
              <a:t>5- السياسات </a:t>
            </a:r>
            <a:r>
              <a:rPr lang="ar-SA" sz="2800" b="1" dirty="0"/>
              <a:t>الاجتماعية المقارنة.</a:t>
            </a:r>
          </a:p>
          <a:p>
            <a:r>
              <a:rPr lang="ar-SA" sz="2800" b="1" dirty="0"/>
              <a:t> </a:t>
            </a:r>
            <a:r>
              <a:rPr lang="ar-SA" sz="2800" b="1" dirty="0" smtClean="0"/>
              <a:t>6- الإعاقة </a:t>
            </a:r>
            <a:r>
              <a:rPr lang="ar-SA" sz="2800" b="1" dirty="0"/>
              <a:t>والسياسات الاجتماعية </a:t>
            </a:r>
          </a:p>
          <a:p>
            <a:r>
              <a:rPr lang="ar-SA" sz="2800" b="1" dirty="0"/>
              <a:t> </a:t>
            </a:r>
            <a:r>
              <a:rPr lang="ar-SA" sz="2800" b="1" dirty="0" smtClean="0"/>
              <a:t>7- التعليم </a:t>
            </a:r>
            <a:r>
              <a:rPr lang="ar-SA" sz="2800" b="1" dirty="0"/>
              <a:t>والسياسات الاجتماعية</a:t>
            </a:r>
          </a:p>
          <a:p>
            <a:r>
              <a:rPr lang="ar-SA" sz="2800" b="1" dirty="0"/>
              <a:t> </a:t>
            </a:r>
            <a:r>
              <a:rPr lang="ar-SA" sz="2800" b="1" dirty="0" smtClean="0"/>
              <a:t>8- الإسكان </a:t>
            </a:r>
            <a:r>
              <a:rPr lang="ar-SA" sz="2800" b="1" dirty="0"/>
              <a:t>والسياسات الاجتماعية </a:t>
            </a:r>
          </a:p>
          <a:p>
            <a:pPr marL="1511046" lvl="2" indent="-514350"/>
            <a:endParaRPr lang="ar-SA" sz="2400" b="1" dirty="0"/>
          </a:p>
        </p:txBody>
      </p:sp>
    </p:spTree>
    <p:extLst>
      <p:ext uri="{BB962C8B-B14F-4D97-AF65-F5344CB8AC3E}">
        <p14:creationId xmlns:p14="http://schemas.microsoft.com/office/powerpoint/2010/main" val="2057300080"/>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bg>
      <p:bgPr>
        <a:gradFill>
          <a:gsLst>
            <a:gs pos="0">
              <a:schemeClr val="accent4">
                <a:lumMod val="60000"/>
                <a:lumOff val="40000"/>
              </a:schemeClr>
            </a:gs>
            <a:gs pos="50000">
              <a:srgbClr val="FFFF99"/>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899592" y="332656"/>
            <a:ext cx="7056784" cy="6192688"/>
          </a:xfrm>
        </p:spPr>
        <p:txBody>
          <a:bodyPr>
            <a:normAutofit fontScale="92500" lnSpcReduction="20000"/>
          </a:bodyPr>
          <a:lstStyle/>
          <a:p>
            <a:pPr algn="ctr"/>
            <a:r>
              <a:rPr lang="ar-SA" b="1" dirty="0">
                <a:ln>
                  <a:solidFill>
                    <a:srgbClr val="FFFF00"/>
                  </a:solidFill>
                </a:ln>
                <a:cs typeface="PT Bold Heading" panose="02010400000000000000" pitchFamily="2" charset="-78"/>
              </a:rPr>
              <a:t>المسئولية الأخلاقية للأخصائي الاجتماعي تجاه مهنة الخدمة الاجتماعية</a:t>
            </a:r>
            <a:r>
              <a:rPr lang="en-US" b="1" dirty="0" smtClean="0">
                <a:ln>
                  <a:solidFill>
                    <a:srgbClr val="FFFF00"/>
                  </a:solidFill>
                </a:ln>
                <a:cs typeface="PT Bold Heading" panose="02010400000000000000" pitchFamily="2" charset="-78"/>
              </a:rPr>
              <a:t>:</a:t>
            </a:r>
            <a:endParaRPr lang="ar-SA" b="1" dirty="0" smtClean="0">
              <a:ln>
                <a:solidFill>
                  <a:srgbClr val="FFFF00"/>
                </a:solidFill>
              </a:ln>
              <a:cs typeface="PT Bold Heading" panose="02010400000000000000" pitchFamily="2" charset="-78"/>
            </a:endParaRPr>
          </a:p>
          <a:p>
            <a:pPr marL="0" indent="0">
              <a:buNone/>
            </a:pPr>
            <a:r>
              <a:rPr lang="en-US" b="1" dirty="0"/>
              <a:t/>
            </a:r>
            <a:br>
              <a:rPr lang="en-US" b="1" dirty="0"/>
            </a:br>
            <a:r>
              <a:rPr lang="en-US" b="1" dirty="0"/>
              <a:t>1-</a:t>
            </a:r>
            <a:r>
              <a:rPr lang="ar-SA" b="1" dirty="0"/>
              <a:t>الحفاظ على تكامل ونزاهة المهنة </a:t>
            </a:r>
            <a:r>
              <a:rPr lang="ar-SA" b="1" dirty="0" smtClean="0"/>
              <a:t>:</a:t>
            </a:r>
          </a:p>
          <a:p>
            <a:pPr marL="0" indent="0">
              <a:buNone/>
            </a:pPr>
            <a:r>
              <a:rPr lang="ar-SA" b="1" dirty="0" smtClean="0"/>
              <a:t>حيث </a:t>
            </a:r>
            <a:r>
              <a:rPr lang="ar-SA" b="1" dirty="0"/>
              <a:t>يجب على الأخصائي الاجتماعي أن يحافظ ويدعم قيم وأخلاقيات ومعرفة ورسالة المهنة من </a:t>
            </a:r>
            <a:r>
              <a:rPr lang="ar-SA" b="1" dirty="0" smtClean="0"/>
              <a:t>خلال </a:t>
            </a:r>
            <a:r>
              <a:rPr lang="en-US" b="1" dirty="0" smtClean="0"/>
              <a:t>:</a:t>
            </a:r>
            <a:r>
              <a:rPr lang="en-US" b="1" dirty="0"/>
              <a:t/>
            </a:r>
            <a:br>
              <a:rPr lang="en-US" b="1" dirty="0"/>
            </a:br>
            <a:r>
              <a:rPr lang="ar-SA" b="1" dirty="0"/>
              <a:t>أ-حماية وتدعيم كرامة المهنة ويجب أن يكون شجاعا في مناقشة ونقد المهنة</a:t>
            </a:r>
            <a:r>
              <a:rPr lang="en-US" b="1" dirty="0"/>
              <a:t/>
            </a:r>
            <a:br>
              <a:rPr lang="en-US" b="1" dirty="0"/>
            </a:br>
            <a:r>
              <a:rPr lang="ar-SA" b="1" dirty="0"/>
              <a:t>ب- اتخاذ الإجراءات من خلال القنوات الصحيحة ضد السلوك </a:t>
            </a:r>
            <a:r>
              <a:rPr lang="ar-SA" b="1" dirty="0" smtClean="0"/>
              <a:t>الأخلاقي </a:t>
            </a:r>
            <a:r>
              <a:rPr lang="ar-SA" b="1" dirty="0"/>
              <a:t>الذي يصدر من </a:t>
            </a:r>
            <a:r>
              <a:rPr lang="ar-SA" b="1" dirty="0" err="1"/>
              <a:t>اى</a:t>
            </a:r>
            <a:r>
              <a:rPr lang="ar-SA" b="1" dirty="0"/>
              <a:t> عضو آخر في المهنة</a:t>
            </a:r>
            <a:r>
              <a:rPr lang="en-US" b="1" dirty="0"/>
              <a:t/>
            </a:r>
            <a:br>
              <a:rPr lang="en-US" b="1" dirty="0"/>
            </a:br>
            <a:r>
              <a:rPr lang="ar-SA" b="1" dirty="0"/>
              <a:t>ج-منع ممارسة الخدمة الاجتماعية بواسطة الأشخاص الغير مؤهلين والغير مصرح لهم بالعمل</a:t>
            </a:r>
            <a:r>
              <a:rPr lang="en-US" b="1" dirty="0"/>
              <a:t/>
            </a:r>
            <a:br>
              <a:rPr lang="en-US" b="1" dirty="0"/>
            </a:br>
            <a:r>
              <a:rPr lang="ar-SA" b="1" dirty="0"/>
              <a:t>د- تجنب </a:t>
            </a:r>
            <a:r>
              <a:rPr lang="ar-SA" b="1" dirty="0" err="1"/>
              <a:t>اى</a:t>
            </a:r>
            <a:r>
              <a:rPr lang="ar-SA" b="1" dirty="0"/>
              <a:t> تحريف عند الإعلان عن خدمة أو نتيجة يتم التوصل إليها</a:t>
            </a:r>
            <a:r>
              <a:rPr lang="en-US" b="1" dirty="0"/>
              <a:t/>
            </a:r>
            <a:br>
              <a:rPr lang="en-US" b="1" dirty="0"/>
            </a:br>
            <a:endParaRPr lang="ar-SA" dirty="0"/>
          </a:p>
        </p:txBody>
      </p:sp>
      <p:sp>
        <p:nvSpPr>
          <p:cNvPr id="2" name="علامة الطرح 1"/>
          <p:cNvSpPr/>
          <p:nvPr/>
        </p:nvSpPr>
        <p:spPr>
          <a:xfrm>
            <a:off x="0" y="1124744"/>
            <a:ext cx="8820472" cy="45719"/>
          </a:xfrm>
          <a:prstGeom prst="mathMinus">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ln>
                <a:solidFill>
                  <a:srgbClr val="FFFF00"/>
                </a:solidFill>
              </a:ln>
            </a:endParaRPr>
          </a:p>
        </p:txBody>
      </p:sp>
    </p:spTree>
    <p:extLst>
      <p:ext uri="{BB962C8B-B14F-4D97-AF65-F5344CB8AC3E}">
        <p14:creationId xmlns:p14="http://schemas.microsoft.com/office/powerpoint/2010/main" val="3180730333"/>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bg>
      <p:bgPr>
        <a:gradFill>
          <a:gsLst>
            <a:gs pos="0">
              <a:schemeClr val="accent4">
                <a:lumMod val="60000"/>
                <a:lumOff val="40000"/>
              </a:schemeClr>
            </a:gs>
            <a:gs pos="50000">
              <a:srgbClr val="FFFF99"/>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971600" y="260648"/>
            <a:ext cx="7056784" cy="6408712"/>
          </a:xfrm>
        </p:spPr>
        <p:txBody>
          <a:bodyPr>
            <a:normAutofit fontScale="25000" lnSpcReduction="20000"/>
          </a:bodyPr>
          <a:lstStyle/>
          <a:p>
            <a:r>
              <a:rPr lang="en-US" sz="14400" b="1" dirty="0">
                <a:ln>
                  <a:solidFill>
                    <a:srgbClr val="FFFF00"/>
                  </a:solidFill>
                </a:ln>
              </a:rPr>
              <a:t>2-</a:t>
            </a:r>
            <a:r>
              <a:rPr lang="ar-SA" sz="14400" b="1" dirty="0">
                <a:ln>
                  <a:solidFill>
                    <a:srgbClr val="FFFF00"/>
                  </a:solidFill>
                </a:ln>
              </a:rPr>
              <a:t>خدمة المجتمع</a:t>
            </a:r>
            <a:r>
              <a:rPr lang="en-US" sz="14400" b="1" dirty="0" smtClean="0">
                <a:ln>
                  <a:solidFill>
                    <a:srgbClr val="FFFF00"/>
                  </a:solidFill>
                </a:ln>
              </a:rPr>
              <a:t>:</a:t>
            </a:r>
            <a:endParaRPr lang="ar-SA" sz="14400" b="1" dirty="0" smtClean="0">
              <a:ln>
                <a:solidFill>
                  <a:srgbClr val="FFFF00"/>
                </a:solidFill>
              </a:ln>
            </a:endParaRPr>
          </a:p>
          <a:p>
            <a:pPr marL="0" indent="0">
              <a:buNone/>
            </a:pPr>
            <a:r>
              <a:rPr lang="ar-SA" b="1" dirty="0"/>
              <a:t> </a:t>
            </a:r>
            <a:r>
              <a:rPr lang="en-US" b="1" dirty="0"/>
              <a:t/>
            </a:r>
            <a:br>
              <a:rPr lang="en-US" b="1" dirty="0"/>
            </a:br>
            <a:r>
              <a:rPr lang="ar-SA" sz="6000" b="1" dirty="0" smtClean="0"/>
              <a:t> </a:t>
            </a:r>
            <a:endParaRPr lang="ar-SA" sz="6000" b="1" dirty="0"/>
          </a:p>
          <a:p>
            <a:pPr marL="0" indent="0">
              <a:buNone/>
            </a:pPr>
            <a:endParaRPr lang="ar-SA" sz="6000" b="1" dirty="0" smtClean="0"/>
          </a:p>
          <a:p>
            <a:pPr marL="0" indent="0">
              <a:buNone/>
            </a:pPr>
            <a:r>
              <a:rPr lang="ar-SA" sz="6000" b="1" dirty="0" smtClean="0"/>
              <a:t> </a:t>
            </a:r>
            <a:r>
              <a:rPr lang="ar-SA" sz="9600" b="1" dirty="0" smtClean="0"/>
              <a:t>يجب </a:t>
            </a:r>
            <a:r>
              <a:rPr lang="ar-SA" sz="9600" b="1" dirty="0"/>
              <a:t>أن يسعى الأخصائي الاجتماعي إلى دعم المهنة لتقديم الخدمات الاجتماعية لأكبر قطاع ممكن من الجمهور من خلال</a:t>
            </a:r>
            <a:r>
              <a:rPr lang="en-US" sz="9600" b="1" dirty="0" smtClean="0"/>
              <a:t>:</a:t>
            </a:r>
            <a:endParaRPr lang="ar-SA" sz="9600" b="1" dirty="0" smtClean="0"/>
          </a:p>
          <a:p>
            <a:pPr marL="0" indent="0">
              <a:buNone/>
            </a:pPr>
            <a:r>
              <a:rPr lang="en-US" sz="9600" b="1" dirty="0"/>
              <a:t/>
            </a:r>
            <a:br>
              <a:rPr lang="en-US" sz="9600" b="1" dirty="0"/>
            </a:br>
            <a:r>
              <a:rPr lang="ar-SA" sz="9600" b="1" dirty="0" smtClean="0"/>
              <a:t>أ‌-المساهمة </a:t>
            </a:r>
            <a:r>
              <a:rPr lang="ar-SA" sz="9600" b="1" dirty="0"/>
              <a:t>بالوقت والجهد والخبرة المهنية في الأنشطة التي تحقق الاحترام والمنفعة والنزاهة والكفاءة لمهنة الخدمة الاجتماعية</a:t>
            </a:r>
            <a:r>
              <a:rPr lang="en-US" sz="9600" b="1" dirty="0"/>
              <a:t/>
            </a:r>
            <a:br>
              <a:rPr lang="en-US" sz="9600" b="1" dirty="0"/>
            </a:br>
            <a:r>
              <a:rPr lang="ar-SA" sz="9600" b="1" dirty="0"/>
              <a:t>ب‌-مساندة وصياغة وتطوير وإصدار وتطبيق السياسات الاجتماعية المفيدة للمهنة</a:t>
            </a:r>
            <a:r>
              <a:rPr lang="en-US" sz="9600" b="1" dirty="0"/>
              <a:t/>
            </a:r>
            <a:br>
              <a:rPr lang="en-US" sz="9600" b="1" dirty="0"/>
            </a:br>
            <a:r>
              <a:rPr lang="en-US" sz="12800" b="1" dirty="0">
                <a:ln>
                  <a:solidFill>
                    <a:srgbClr val="FFFF00"/>
                  </a:solidFill>
                </a:ln>
              </a:rPr>
              <a:t>3-</a:t>
            </a:r>
            <a:r>
              <a:rPr lang="ar-SA" sz="12800" b="1" dirty="0">
                <a:ln>
                  <a:solidFill>
                    <a:srgbClr val="FFFF00"/>
                  </a:solidFill>
                </a:ln>
              </a:rPr>
              <a:t>تطوير المعرفة</a:t>
            </a:r>
            <a:r>
              <a:rPr lang="en-US" sz="12800" b="1" dirty="0" smtClean="0">
                <a:ln>
                  <a:solidFill>
                    <a:srgbClr val="FFFF00"/>
                  </a:solidFill>
                </a:ln>
              </a:rPr>
              <a:t>:</a:t>
            </a:r>
            <a:endParaRPr lang="ar-SA" sz="12800" b="1" dirty="0" smtClean="0">
              <a:ln>
                <a:solidFill>
                  <a:srgbClr val="FFFF00"/>
                </a:solidFill>
              </a:ln>
            </a:endParaRPr>
          </a:p>
          <a:p>
            <a:pPr marL="0" indent="0">
              <a:buNone/>
            </a:pPr>
            <a:r>
              <a:rPr lang="en-US" sz="9600" b="1" dirty="0"/>
              <a:t/>
            </a:r>
            <a:br>
              <a:rPr lang="en-US" sz="9600" b="1" dirty="0"/>
            </a:br>
            <a:r>
              <a:rPr lang="ar-SA" sz="9600" b="1" dirty="0"/>
              <a:t>يجب أن يضطلع الأخصائي الاجتماعي بمسئولية تجديد وتطوير المعرفة الخاصة بالممارسة المهنية وذلك من خلال</a:t>
            </a:r>
            <a:r>
              <a:rPr lang="en-US" sz="9600" b="1" dirty="0"/>
              <a:t>:</a:t>
            </a:r>
            <a:br>
              <a:rPr lang="en-US" sz="9600" b="1" dirty="0"/>
            </a:br>
            <a:r>
              <a:rPr lang="ar-SA" sz="9600" b="1" dirty="0"/>
              <a:t>أ‌-أن تعتمد ممار ستة على المعرفة المهنية لمهنة الخدمة الاجتماعية</a:t>
            </a:r>
            <a:r>
              <a:rPr lang="en-US" sz="9600" b="1" dirty="0"/>
              <a:t/>
            </a:r>
            <a:br>
              <a:rPr lang="en-US" sz="9600" b="1" dirty="0"/>
            </a:br>
            <a:r>
              <a:rPr lang="ar-SA" sz="9600" b="1" dirty="0"/>
              <a:t>ب‌- اختبار دقة المعرفة الحديثة الخاصة بمهنة الخدمة الاجتماعية وان يكون على علم بكل منجزاتها المستحدثة لإثراء معارف المهنة</a:t>
            </a:r>
            <a:r>
              <a:rPr lang="en-US" sz="9600" b="1" dirty="0"/>
              <a:t/>
            </a:r>
            <a:br>
              <a:rPr lang="en-US" sz="9600" b="1" dirty="0"/>
            </a:br>
            <a:r>
              <a:rPr lang="ar-SA" sz="9600" b="1" dirty="0"/>
              <a:t>ت‌-أن يساهم في بناء القاعدة المهنية العامة للخدمة الاجتماعية وان يشارك الزملاء في المعرفة البحثية الخاصة بالممارسة</a:t>
            </a:r>
            <a:r>
              <a:rPr lang="en-US" sz="5600" b="1" dirty="0"/>
              <a:t/>
            </a:r>
            <a:br>
              <a:rPr lang="en-US" sz="5600" b="1" dirty="0"/>
            </a:br>
            <a:endParaRPr lang="ar-SA" sz="5600" dirty="0"/>
          </a:p>
          <a:p>
            <a:endParaRPr lang="ar-SA" dirty="0"/>
          </a:p>
        </p:txBody>
      </p:sp>
      <p:sp>
        <p:nvSpPr>
          <p:cNvPr id="4" name="علامة الطرح 3"/>
          <p:cNvSpPr/>
          <p:nvPr/>
        </p:nvSpPr>
        <p:spPr>
          <a:xfrm>
            <a:off x="4211960" y="764704"/>
            <a:ext cx="4248472" cy="45719"/>
          </a:xfrm>
          <a:prstGeom prst="mathMinus">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5" name="علامة الطرح 4"/>
          <p:cNvSpPr/>
          <p:nvPr/>
        </p:nvSpPr>
        <p:spPr>
          <a:xfrm>
            <a:off x="5292080" y="3789040"/>
            <a:ext cx="2736304" cy="45719"/>
          </a:xfrm>
          <a:prstGeom prst="mathMinus">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extLst>
      <p:ext uri="{BB962C8B-B14F-4D97-AF65-F5344CB8AC3E}">
        <p14:creationId xmlns:p14="http://schemas.microsoft.com/office/powerpoint/2010/main" val="2437058388"/>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bg>
      <p:bgPr>
        <a:gradFill>
          <a:gsLst>
            <a:gs pos="0">
              <a:schemeClr val="accent4">
                <a:lumMod val="60000"/>
                <a:lumOff val="40000"/>
              </a:schemeClr>
            </a:gs>
            <a:gs pos="50000">
              <a:srgbClr val="FFFF99"/>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1187624" y="332656"/>
            <a:ext cx="6768752" cy="6048672"/>
          </a:xfrm>
        </p:spPr>
        <p:txBody>
          <a:bodyPr>
            <a:normAutofit fontScale="85000" lnSpcReduction="20000"/>
          </a:bodyPr>
          <a:lstStyle/>
          <a:p>
            <a:pPr algn="ctr"/>
            <a:r>
              <a:rPr lang="ar-SA" sz="4200" b="1" dirty="0">
                <a:ln>
                  <a:solidFill>
                    <a:srgbClr val="FFFF00"/>
                  </a:solidFill>
                </a:ln>
                <a:cs typeface="PT Bold Heading" panose="02010400000000000000" pitchFamily="2" charset="-78"/>
              </a:rPr>
              <a:t>المسئولية الأخلاقية </a:t>
            </a:r>
            <a:r>
              <a:rPr lang="ar-SA" sz="4200" b="1" dirty="0" smtClean="0">
                <a:ln>
                  <a:solidFill>
                    <a:srgbClr val="FFFF00"/>
                  </a:solidFill>
                </a:ln>
                <a:cs typeface="PT Bold Heading" panose="02010400000000000000" pitchFamily="2" charset="-78"/>
              </a:rPr>
              <a:t>للأخصائي </a:t>
            </a:r>
            <a:r>
              <a:rPr lang="ar-SA" sz="4200" b="1" dirty="0">
                <a:ln>
                  <a:solidFill>
                    <a:srgbClr val="FFFF00"/>
                  </a:solidFill>
                </a:ln>
                <a:cs typeface="PT Bold Heading" panose="02010400000000000000" pitchFamily="2" charset="-78"/>
              </a:rPr>
              <a:t>الاجتماعي تجاه </a:t>
            </a:r>
            <a:r>
              <a:rPr lang="ar-SA" sz="4200" b="1" dirty="0" smtClean="0">
                <a:ln>
                  <a:solidFill>
                    <a:srgbClr val="FFFF00"/>
                  </a:solidFill>
                </a:ln>
                <a:cs typeface="PT Bold Heading" panose="02010400000000000000" pitchFamily="2" charset="-78"/>
              </a:rPr>
              <a:t>المجتمع</a:t>
            </a:r>
          </a:p>
          <a:p>
            <a:pPr marL="0" indent="0">
              <a:buNone/>
            </a:pPr>
            <a:r>
              <a:rPr lang="en-US" b="1" dirty="0"/>
              <a:t/>
            </a:r>
            <a:br>
              <a:rPr lang="en-US" b="1" dirty="0"/>
            </a:br>
            <a:endParaRPr lang="en-US" b="1" dirty="0" smtClean="0"/>
          </a:p>
          <a:p>
            <a:pPr marL="0" indent="0">
              <a:buNone/>
            </a:pPr>
            <a:r>
              <a:rPr lang="en-US" sz="3300" b="1" dirty="0" smtClean="0"/>
              <a:t>1-</a:t>
            </a:r>
            <a:r>
              <a:rPr lang="ar-SA" sz="3300" b="1" dirty="0"/>
              <a:t>دعم الرفاهية العامة : يجب أن يعمل الأخصائي الاجتماعي على تحقيق الرفاهية العامة للمجتمع وذلك من خلال</a:t>
            </a:r>
            <a:r>
              <a:rPr lang="en-US" sz="3300" b="1" dirty="0"/>
              <a:t>:</a:t>
            </a:r>
            <a:br>
              <a:rPr lang="en-US" sz="3300" b="1" dirty="0"/>
            </a:br>
            <a:r>
              <a:rPr lang="ar-SA" sz="3300" b="1" dirty="0"/>
              <a:t>أ‌-منع التحيز ضد </a:t>
            </a:r>
            <a:r>
              <a:rPr lang="ar-SA" sz="3300" b="1" dirty="0" err="1"/>
              <a:t>اى</a:t>
            </a:r>
            <a:r>
              <a:rPr lang="ar-SA" sz="3300" b="1" dirty="0"/>
              <a:t> شخص أو جماعة على أساس الجنس أو اللون أو العمر أو الديانة أو القومية أو العقيدة السياسية أو الحالة الزواجية أو الإعاقة العقلية أو البد نية أو أية مزايا على أساس سمة شخصية أو مكانة خاصة</a:t>
            </a:r>
            <a:r>
              <a:rPr lang="en-US" sz="3300" b="1" dirty="0"/>
              <a:t/>
            </a:r>
            <a:br>
              <a:rPr lang="en-US" sz="3300" b="1" dirty="0"/>
            </a:br>
            <a:r>
              <a:rPr lang="ar-SA" sz="3300" b="1" dirty="0"/>
              <a:t>ب‌-العمل على ضمان وصول كل الموارد والخدمات والفرص إلى كل الأفراد التي يحتاجونها</a:t>
            </a:r>
            <a:r>
              <a:rPr lang="en-US" sz="3300" b="1" dirty="0"/>
              <a:t/>
            </a:r>
            <a:br>
              <a:rPr lang="en-US" sz="3300" b="1" dirty="0"/>
            </a:br>
            <a:r>
              <a:rPr lang="ar-SA" sz="3300" b="1" dirty="0"/>
              <a:t>ت‌-زيادة الخيارات والفرص لجميع الأشخاص مع الاهتمام الخاص بالجماعات والأشخاص ذوى الحاجة الشديدة</a:t>
            </a:r>
            <a:r>
              <a:rPr lang="en-US" b="1" dirty="0"/>
              <a:t/>
            </a:r>
            <a:br>
              <a:rPr lang="en-US" b="1" dirty="0"/>
            </a:br>
            <a:endParaRPr lang="ar-SA" dirty="0"/>
          </a:p>
        </p:txBody>
      </p:sp>
      <p:sp>
        <p:nvSpPr>
          <p:cNvPr id="2" name="علامة الطرح 1"/>
          <p:cNvSpPr/>
          <p:nvPr/>
        </p:nvSpPr>
        <p:spPr>
          <a:xfrm>
            <a:off x="539552" y="1348096"/>
            <a:ext cx="8208912" cy="288032"/>
          </a:xfrm>
          <a:prstGeom prst="mathMinus">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extLst>
      <p:ext uri="{BB962C8B-B14F-4D97-AF65-F5344CB8AC3E}">
        <p14:creationId xmlns:p14="http://schemas.microsoft.com/office/powerpoint/2010/main" val="2509793145"/>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bg>
      <p:bgPr>
        <a:gradFill>
          <a:gsLst>
            <a:gs pos="0">
              <a:schemeClr val="accent4">
                <a:lumMod val="60000"/>
                <a:lumOff val="40000"/>
              </a:schemeClr>
            </a:gs>
            <a:gs pos="50000">
              <a:srgbClr val="FFFF99"/>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1115616" y="404664"/>
            <a:ext cx="6840760" cy="5721499"/>
          </a:xfrm>
        </p:spPr>
        <p:txBody>
          <a:bodyPr>
            <a:normAutofit/>
          </a:bodyPr>
          <a:lstStyle/>
          <a:p>
            <a:r>
              <a:rPr lang="ar-SA" b="1" dirty="0"/>
              <a:t>ث‌-احترام الفروق الثقافية والعرقية والطبقية التي تشكل المجتمع</a:t>
            </a:r>
            <a:r>
              <a:rPr lang="en-US" b="1" dirty="0"/>
              <a:t/>
            </a:r>
            <a:br>
              <a:rPr lang="en-US" b="1" dirty="0"/>
            </a:br>
            <a:r>
              <a:rPr lang="ar-SA" b="1" dirty="0"/>
              <a:t>ج‌-مسارعة الأخصائي الاجتماعي لتقديم الخدمات العاجلة في حالات الطوارئ والأزمات المفاجئة</a:t>
            </a:r>
            <a:r>
              <a:rPr lang="en-US" b="1" dirty="0"/>
              <a:t/>
            </a:r>
            <a:br>
              <a:rPr lang="en-US" b="1" dirty="0"/>
            </a:br>
            <a:r>
              <a:rPr lang="ar-SA" b="1" dirty="0"/>
              <a:t>ح‌-يجب أن يشجع الأخصائي الاجتماعي التغيرات في السياسات والتشريعات لتحسين الأوضاع الاجتماعية ولدعم العدالة الاجتماعية</a:t>
            </a:r>
            <a:r>
              <a:rPr lang="en-US" b="1" dirty="0"/>
              <a:t/>
            </a:r>
            <a:br>
              <a:rPr lang="en-US" b="1" dirty="0"/>
            </a:br>
            <a:r>
              <a:rPr lang="ar-SA" b="1" dirty="0"/>
              <a:t>خ‌-يجب أن يشجع الأخصائي </a:t>
            </a:r>
            <a:r>
              <a:rPr lang="ar-SA" b="1" dirty="0" smtClean="0"/>
              <a:t>الاجتماعي </a:t>
            </a:r>
            <a:r>
              <a:rPr lang="ar-SA" b="1" dirty="0"/>
              <a:t>المشاركة غير الرسمية للجمهور في تشكيل السياسات وإنشاء المؤسسات الاجتماعية</a:t>
            </a:r>
            <a:r>
              <a:rPr lang="en-US" b="1" dirty="0"/>
              <a:t/>
            </a:r>
            <a:br>
              <a:rPr lang="en-US" b="1" dirty="0"/>
            </a:br>
            <a:endParaRPr lang="ar-SA" dirty="0"/>
          </a:p>
        </p:txBody>
      </p:sp>
    </p:spTree>
    <p:extLst>
      <p:ext uri="{BB962C8B-B14F-4D97-AF65-F5344CB8AC3E}">
        <p14:creationId xmlns:p14="http://schemas.microsoft.com/office/powerpoint/2010/main" val="4172277263"/>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bg>
      <p:bgPr>
        <a:gradFill>
          <a:gsLst>
            <a:gs pos="0">
              <a:schemeClr val="accent4">
                <a:lumMod val="60000"/>
                <a:lumOff val="40000"/>
              </a:schemeClr>
            </a:gs>
            <a:gs pos="50000">
              <a:srgbClr val="FFFF99"/>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332656"/>
            <a:ext cx="7772400" cy="3267795"/>
          </a:xfrm>
        </p:spPr>
        <p:txBody>
          <a:bodyPr>
            <a:prstTxWarp prst="textChevron">
              <a:avLst/>
            </a:prstTxWarp>
            <a:normAutofit/>
          </a:bodyPr>
          <a:lstStyle/>
          <a:p>
            <a:r>
              <a:rPr lang="ar-SA" sz="8000" dirty="0" smtClean="0">
                <a:ln>
                  <a:solidFill>
                    <a:srgbClr val="FFFF00"/>
                  </a:solidFill>
                </a:ln>
                <a:solidFill>
                  <a:srgbClr val="FF0000"/>
                </a:solidFill>
                <a:cs typeface="PT Bold Stars" panose="02010400000000000000" pitchFamily="2" charset="-78"/>
              </a:rPr>
              <a:t>المحاضرة الخامسة </a:t>
            </a:r>
            <a:endParaRPr lang="ar-SA" sz="8000" dirty="0">
              <a:ln>
                <a:solidFill>
                  <a:srgbClr val="FFFF00"/>
                </a:solidFill>
              </a:ln>
              <a:solidFill>
                <a:srgbClr val="FF0000"/>
              </a:solidFill>
              <a:cs typeface="PT Bold Stars" panose="02010400000000000000" pitchFamily="2" charset="-78"/>
            </a:endParaRPr>
          </a:p>
        </p:txBody>
      </p:sp>
      <p:sp>
        <p:nvSpPr>
          <p:cNvPr id="3" name="عنوان فرعي 2"/>
          <p:cNvSpPr>
            <a:spLocks noGrp="1"/>
          </p:cNvSpPr>
          <p:nvPr>
            <p:ph type="subTitle" idx="1"/>
          </p:nvPr>
        </p:nvSpPr>
        <p:spPr>
          <a:xfrm>
            <a:off x="323528" y="2564904"/>
            <a:ext cx="8568952" cy="4293096"/>
          </a:xfrm>
        </p:spPr>
        <p:txBody>
          <a:bodyPr>
            <a:prstTxWarp prst="textChevron">
              <a:avLst/>
            </a:prstTxWarp>
            <a:normAutofit/>
          </a:bodyPr>
          <a:lstStyle/>
          <a:p>
            <a:r>
              <a:rPr lang="ar-SA" sz="7200" b="1" dirty="0">
                <a:ln>
                  <a:solidFill>
                    <a:srgbClr val="FFFF00"/>
                  </a:solidFill>
                </a:ln>
                <a:solidFill>
                  <a:srgbClr val="C00000"/>
                </a:solidFill>
                <a:cs typeface="PT Bold Stars" panose="02010400000000000000" pitchFamily="2" charset="-78"/>
              </a:rPr>
              <a:t>تحليل سياسات الرعاية </a:t>
            </a:r>
            <a:endParaRPr lang="ar-SA" dirty="0"/>
          </a:p>
          <a:p>
            <a:r>
              <a:rPr lang="ar-SA" b="1" dirty="0" smtClean="0">
                <a:solidFill>
                  <a:schemeClr val="accent2">
                    <a:lumMod val="75000"/>
                  </a:schemeClr>
                </a:solidFill>
                <a:cs typeface="PT Bold Stars" panose="02010400000000000000" pitchFamily="2" charset="-78"/>
              </a:rPr>
              <a:t>أساليب</a:t>
            </a:r>
            <a:r>
              <a:rPr lang="ar-SA" b="1" dirty="0" smtClean="0">
                <a:solidFill>
                  <a:schemeClr val="accent2">
                    <a:lumMod val="75000"/>
                  </a:schemeClr>
                </a:solidFill>
                <a:cs typeface="PT Bold Dusky" panose="02010400000000000000" pitchFamily="2" charset="-78"/>
              </a:rPr>
              <a:t> وطرق </a:t>
            </a:r>
            <a:r>
              <a:rPr lang="ar-SA" b="1" dirty="0" smtClean="0">
                <a:solidFill>
                  <a:schemeClr val="accent2">
                    <a:lumMod val="75000"/>
                  </a:schemeClr>
                </a:solidFill>
                <a:cs typeface="PT Bold Stars" panose="02010400000000000000" pitchFamily="2" charset="-78"/>
              </a:rPr>
              <a:t>تحليل سياسة الرعاية الاجتماعية </a:t>
            </a:r>
            <a:endParaRPr lang="ar-SA" dirty="0"/>
          </a:p>
        </p:txBody>
      </p:sp>
    </p:spTree>
    <p:extLst>
      <p:ext uri="{BB962C8B-B14F-4D97-AF65-F5344CB8AC3E}">
        <p14:creationId xmlns:p14="http://schemas.microsoft.com/office/powerpoint/2010/main" val="397705514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gradFill>
          <a:gsLst>
            <a:gs pos="0">
              <a:schemeClr val="accent4">
                <a:lumMod val="60000"/>
                <a:lumOff val="40000"/>
              </a:schemeClr>
            </a:gs>
            <a:gs pos="50000">
              <a:srgbClr val="FFFF99"/>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2" name="عنوان 1"/>
          <p:cNvSpPr>
            <a:spLocks noGrp="1"/>
          </p:cNvSpPr>
          <p:nvPr>
            <p:ph type="title"/>
          </p:nvPr>
        </p:nvSpPr>
        <p:spPr>
          <a:xfrm>
            <a:off x="179512" y="228600"/>
            <a:ext cx="8856984" cy="990600"/>
          </a:xfrm>
        </p:spPr>
        <p:txBody>
          <a:bodyPr>
            <a:prstTxWarp prst="textTriangleInverted">
              <a:avLst/>
            </a:prstTxWarp>
            <a:normAutofit/>
          </a:bodyPr>
          <a:lstStyle/>
          <a:p>
            <a:pPr algn="ctr"/>
            <a:r>
              <a:rPr lang="ar-SA" b="1" dirty="0" smtClean="0">
                <a:solidFill>
                  <a:schemeClr val="bg1"/>
                </a:solidFill>
              </a:rPr>
              <a:t>1_ </a:t>
            </a:r>
            <a:r>
              <a:rPr lang="ar-SA" b="1" dirty="0" smtClean="0">
                <a:ln>
                  <a:solidFill>
                    <a:schemeClr val="accent2">
                      <a:lumMod val="20000"/>
                      <a:lumOff val="80000"/>
                    </a:schemeClr>
                  </a:solidFill>
                </a:ln>
                <a:solidFill>
                  <a:schemeClr val="bg1"/>
                </a:solidFill>
                <a:effectLst>
                  <a:glow rad="139700">
                    <a:schemeClr val="accent2">
                      <a:satMod val="175000"/>
                      <a:alpha val="40000"/>
                    </a:schemeClr>
                  </a:glow>
                </a:effectLst>
                <a:cs typeface="PT Bold Stars" panose="02010400000000000000" pitchFamily="2" charset="-78"/>
              </a:rPr>
              <a:t>مفهوم تحليل السياسة الاجتماعية </a:t>
            </a:r>
            <a:r>
              <a:rPr lang="ar-SA" b="1" dirty="0" smtClean="0"/>
              <a:t>:</a:t>
            </a:r>
            <a:endParaRPr lang="en-US" b="1" dirty="0"/>
          </a:p>
        </p:txBody>
      </p:sp>
      <p:sp>
        <p:nvSpPr>
          <p:cNvPr id="3" name="عنصر نائب للمحتوى 2"/>
          <p:cNvSpPr>
            <a:spLocks noGrp="1"/>
          </p:cNvSpPr>
          <p:nvPr>
            <p:ph sz="quarter" idx="1"/>
          </p:nvPr>
        </p:nvSpPr>
        <p:spPr>
          <a:xfrm>
            <a:off x="1115616" y="1124744"/>
            <a:ext cx="6984776" cy="5616624"/>
          </a:xfrm>
          <a:gradFill>
            <a:gsLst>
              <a:gs pos="32000">
                <a:schemeClr val="accent1">
                  <a:lumMod val="20000"/>
                  <a:lumOff val="80000"/>
                </a:schemeClr>
              </a:gs>
              <a:gs pos="17000">
                <a:schemeClr val="accent2">
                  <a:lumMod val="20000"/>
                  <a:lumOff val="80000"/>
                </a:schemeClr>
              </a:gs>
              <a:gs pos="44996">
                <a:schemeClr val="accent3">
                  <a:lumMod val="40000"/>
                  <a:lumOff val="60000"/>
                </a:schemeClr>
              </a:gs>
              <a:gs pos="8000">
                <a:schemeClr val="accent6">
                  <a:lumMod val="20000"/>
                  <a:lumOff val="80000"/>
                </a:schemeClr>
              </a:gs>
              <a:gs pos="61000">
                <a:srgbClr val="F8FDBB"/>
              </a:gs>
              <a:gs pos="85000">
                <a:schemeClr val="accent6">
                  <a:lumMod val="20000"/>
                  <a:lumOff val="80000"/>
                </a:schemeClr>
              </a:gs>
            </a:gsLst>
            <a:lin ang="5400000" scaled="0"/>
          </a:gradFill>
          <a:ln w="38100">
            <a:solidFill>
              <a:schemeClr val="accent1">
                <a:lumMod val="75000"/>
              </a:schemeClr>
            </a:solidFill>
          </a:ln>
        </p:spPr>
        <p:txBody>
          <a:bodyPr>
            <a:normAutofit fontScale="92500" lnSpcReduction="10000"/>
          </a:bodyPr>
          <a:lstStyle/>
          <a:p>
            <a:pPr algn="ctr" rtl="1"/>
            <a:endParaRPr lang="ar-SA" sz="800" b="1" dirty="0" smtClean="0"/>
          </a:p>
          <a:p>
            <a:pPr algn="ctr" rtl="1"/>
            <a:r>
              <a:rPr lang="ar-SA" b="1" dirty="0" smtClean="0">
                <a:cs typeface="+mj-cs"/>
              </a:rPr>
              <a:t>قبل أن نبدأ الحديث عن تحليل السياسة ، يمكننا القول أنه على الرغم من أن كل فرد تقريبا تكون له وجهة نظر خاصة عن السياسات وعن العمليات التي تشكلها إلا أننا لا يمكن أن نعتبر ذلك الفرد محللا سياسيا ، فتحليل السياسة باعتباره </a:t>
            </a:r>
            <a:r>
              <a:rPr lang="ar-SA" b="1" u="sng" dirty="0" smtClean="0">
                <a:cs typeface="+mj-cs"/>
              </a:rPr>
              <a:t>تخصصا دقيقا حديث النشأة فإنه يندرج تحت </a:t>
            </a:r>
          </a:p>
          <a:p>
            <a:pPr algn="ctr" rtl="1"/>
            <a:r>
              <a:rPr lang="ar-SA" b="1" dirty="0" smtClean="0">
                <a:cs typeface="+mj-cs"/>
              </a:rPr>
              <a:t>(مظلة العلوم الاجتماعية بصفة عامة )، بالإضافة إلى أنه يدخل ضمن كل من علم الاقتصاد ، علم الاجتماع ، وعلم السياسة</a:t>
            </a:r>
          </a:p>
          <a:p>
            <a:pPr algn="ctr" rtl="1"/>
            <a:r>
              <a:rPr lang="ar-SA" b="1" dirty="0" smtClean="0">
                <a:cs typeface="+mj-cs"/>
              </a:rPr>
              <a:t>ويستخدمه (علماء الاقتصاد) لدراسة تأثير السياسات الاقتصادية المختلفة على أشكال الحياة في المجتمع </a:t>
            </a:r>
            <a:r>
              <a:rPr lang="ar-SA" sz="2600" b="1" dirty="0" smtClean="0">
                <a:cs typeface="+mj-cs"/>
              </a:rPr>
              <a:t>،</a:t>
            </a:r>
          </a:p>
          <a:p>
            <a:pPr marL="0" indent="0" algn="ctr" rtl="1">
              <a:buNone/>
            </a:pPr>
            <a:r>
              <a:rPr lang="ar-SA" sz="2600" b="1" dirty="0" smtClean="0">
                <a:cs typeface="+mj-cs"/>
              </a:rPr>
              <a:t> </a:t>
            </a:r>
          </a:p>
        </p:txBody>
      </p:sp>
    </p:spTree>
    <p:extLst>
      <p:ext uri="{BB962C8B-B14F-4D97-AF65-F5344CB8AC3E}">
        <p14:creationId xmlns:p14="http://schemas.microsoft.com/office/powerpoint/2010/main" val="3710982446"/>
      </p:ext>
    </p:extLst>
  </p:cSld>
  <p:clrMapOvr>
    <a:masterClrMapping/>
  </p:clrMapOvr>
  <p:transition>
    <p:wipe dir="u"/>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bg>
      <p:bgPr>
        <a:gradFill>
          <a:gsLst>
            <a:gs pos="0">
              <a:schemeClr val="accent4">
                <a:lumMod val="60000"/>
                <a:lumOff val="40000"/>
              </a:schemeClr>
            </a:gs>
            <a:gs pos="50000">
              <a:srgbClr val="FFFF99"/>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1475656" y="764703"/>
            <a:ext cx="6480720" cy="4608513"/>
          </a:xfrm>
        </p:spPr>
        <p:style>
          <a:lnRef idx="1">
            <a:schemeClr val="accent2"/>
          </a:lnRef>
          <a:fillRef idx="2">
            <a:schemeClr val="accent2"/>
          </a:fillRef>
          <a:effectRef idx="1">
            <a:schemeClr val="accent2"/>
          </a:effectRef>
          <a:fontRef idx="minor">
            <a:schemeClr val="dk1"/>
          </a:fontRef>
        </p:style>
        <p:txBody>
          <a:bodyPr/>
          <a:lstStyle/>
          <a:p>
            <a:pPr algn="ctr"/>
            <a:r>
              <a:rPr lang="ar-SA" b="1" dirty="0"/>
              <a:t>بينما يستخدمه (علماء السياسة) لدراسة تأثير سياسات الحكومات ونظم الحكم على النواحي الاقتصادية للمجتمع والحياة الشخصية للمواطنين .</a:t>
            </a:r>
          </a:p>
          <a:p>
            <a:pPr algn="ctr"/>
            <a:r>
              <a:rPr lang="ar-SA" b="1" dirty="0"/>
              <a:t>أما علماء الاجتماع فمن خلال علم الاجتماع السياسي يستخدمون تحليل سياسات الرعاية الاجتماعية لاستطلاع الكيفية التي تؤثر بها تلك السياسات على النظم الاجتماعية والسلوك الاجتماعي للأفراد والجماعات </a:t>
            </a:r>
          </a:p>
          <a:p>
            <a:endParaRPr lang="ar-SA" dirty="0"/>
          </a:p>
        </p:txBody>
      </p:sp>
    </p:spTree>
    <p:extLst>
      <p:ext uri="{BB962C8B-B14F-4D97-AF65-F5344CB8AC3E}">
        <p14:creationId xmlns:p14="http://schemas.microsoft.com/office/powerpoint/2010/main" val="16056532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gradFill>
          <a:gsLst>
            <a:gs pos="0">
              <a:schemeClr val="accent4">
                <a:lumMod val="60000"/>
                <a:lumOff val="40000"/>
              </a:schemeClr>
            </a:gs>
            <a:gs pos="50000">
              <a:srgbClr val="FFFF99"/>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3" name="عنصر نائب للمحتوى 2"/>
          <p:cNvSpPr>
            <a:spLocks noGrp="1"/>
          </p:cNvSpPr>
          <p:nvPr>
            <p:ph sz="quarter" idx="1"/>
          </p:nvPr>
        </p:nvSpPr>
        <p:spPr>
          <a:xfrm>
            <a:off x="755576" y="404664"/>
            <a:ext cx="7704856" cy="5904656"/>
          </a:xfrm>
          <a:gradFill>
            <a:gsLst>
              <a:gs pos="32000">
                <a:schemeClr val="accent1">
                  <a:lumMod val="20000"/>
                  <a:lumOff val="80000"/>
                </a:schemeClr>
              </a:gs>
              <a:gs pos="17000">
                <a:schemeClr val="accent2">
                  <a:lumMod val="20000"/>
                  <a:lumOff val="80000"/>
                </a:schemeClr>
              </a:gs>
              <a:gs pos="44996">
                <a:schemeClr val="accent3">
                  <a:lumMod val="40000"/>
                  <a:lumOff val="60000"/>
                </a:schemeClr>
              </a:gs>
              <a:gs pos="8000">
                <a:schemeClr val="accent6">
                  <a:lumMod val="20000"/>
                  <a:lumOff val="80000"/>
                </a:schemeClr>
              </a:gs>
              <a:gs pos="61000">
                <a:srgbClr val="F8FDBB"/>
              </a:gs>
              <a:gs pos="85000">
                <a:schemeClr val="accent6">
                  <a:lumMod val="20000"/>
                  <a:lumOff val="80000"/>
                </a:schemeClr>
              </a:gs>
            </a:gsLst>
            <a:lin ang="5400000" scaled="0"/>
          </a:gradFill>
          <a:ln w="38100">
            <a:solidFill>
              <a:schemeClr val="accent1">
                <a:lumMod val="75000"/>
              </a:schemeClr>
            </a:solidFill>
          </a:ln>
        </p:spPr>
        <p:txBody>
          <a:bodyPr>
            <a:noAutofit/>
          </a:bodyPr>
          <a:lstStyle/>
          <a:p>
            <a:pPr algn="ctr" rtl="1"/>
            <a:r>
              <a:rPr lang="ar-SA" sz="2800" b="1" dirty="0" smtClean="0"/>
              <a:t>ولقد تطورت عملية تحليل السياسة نحو العمل المتكامل المنظم، وقد يرجع ذلك إلى تعدد الخلفيات الأكاديمية للمحللين السياسيين ، وأصبح هناك تداخل بين مناهجها وأسسها المعرفية ، مما يجعل من الصعوبة وضع تعريف محدد ودقيق لعملية تحليل السياسة ذاتها </a:t>
            </a:r>
          </a:p>
          <a:p>
            <a:pPr algn="ctr" rtl="1"/>
            <a:r>
              <a:rPr lang="ar-SA" sz="2800" b="1" dirty="0" smtClean="0"/>
              <a:t>و سوف نعرض لبعض التعاريف  حول مفهوم تحليل السياسة </a:t>
            </a:r>
            <a:endParaRPr lang="en-US" sz="2800" b="1" dirty="0" smtClean="0"/>
          </a:p>
          <a:p>
            <a:pPr algn="ctr" rtl="1"/>
            <a:r>
              <a:rPr lang="ar-SA" sz="2800" b="1" dirty="0" smtClean="0"/>
              <a:t>و </a:t>
            </a:r>
            <a:r>
              <a:rPr lang="ar-SA" sz="2800" b="1" u="sng" dirty="0" smtClean="0"/>
              <a:t>يمكننا أن نعرف " تحليل السياسة </a:t>
            </a:r>
            <a:r>
              <a:rPr lang="ar-SA" sz="2800" b="1" dirty="0" smtClean="0"/>
              <a:t>" بأنه صياغة لبعض  الآراء والأفكار التي تتطور لتصل إلى أوضاع مهنية .</a:t>
            </a:r>
            <a:endParaRPr lang="en-US" sz="2800" b="1" dirty="0" smtClean="0"/>
          </a:p>
          <a:p>
            <a:pPr algn="ctr" rtl="1"/>
            <a:r>
              <a:rPr lang="ar-SA" sz="2800" b="1" dirty="0" smtClean="0"/>
              <a:t>* </a:t>
            </a:r>
            <a:r>
              <a:rPr lang="ar-SA" sz="2800" b="1" u="sng" dirty="0" smtClean="0"/>
              <a:t>وإذا تحدثنا عن ماهية </a:t>
            </a:r>
            <a:r>
              <a:rPr lang="ar-SA" sz="2800" b="1" dirty="0" smtClean="0"/>
              <a:t>" تحليل السياسة " فإننا نستطيع القول إن تحليل السياسة يعد بمثابة صياغة لبعض الآراء والأفكار التي يقوم بها المحللون السياسيون ، ومن ثم تستخدم توصياتهم وتوجيهاتهم الناتجة عن تحليلاتهم السياسية للتأثير في صياغة السياسات </a:t>
            </a:r>
            <a:r>
              <a:rPr lang="ar-SA" sz="2400" b="1" dirty="0" smtClean="0"/>
              <a:t>.</a:t>
            </a:r>
            <a:endParaRPr lang="en-US" sz="2400" b="1" dirty="0" smtClean="0"/>
          </a:p>
          <a:p>
            <a:pPr algn="ctr" rtl="1"/>
            <a:endParaRPr lang="en-US" sz="2400" b="1" dirty="0"/>
          </a:p>
        </p:txBody>
      </p:sp>
    </p:spTree>
    <p:extLst>
      <p:ext uri="{BB962C8B-B14F-4D97-AF65-F5344CB8AC3E}">
        <p14:creationId xmlns:p14="http://schemas.microsoft.com/office/powerpoint/2010/main" val="2728335097"/>
      </p:ext>
    </p:extLst>
  </p:cSld>
  <p:clrMapOvr>
    <a:masterClrMapping/>
  </p:clrMapOvr>
  <p:transition>
    <p:wipe dir="u"/>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bg>
      <p:bgPr>
        <a:gradFill>
          <a:gsLst>
            <a:gs pos="0">
              <a:schemeClr val="accent4">
                <a:lumMod val="60000"/>
                <a:lumOff val="40000"/>
              </a:schemeClr>
            </a:gs>
            <a:gs pos="50000">
              <a:srgbClr val="FFFF99"/>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3" name="عنصر نائب للمحتوى 2"/>
          <p:cNvSpPr>
            <a:spLocks noGrp="1"/>
          </p:cNvSpPr>
          <p:nvPr>
            <p:ph sz="quarter" idx="1"/>
          </p:nvPr>
        </p:nvSpPr>
        <p:spPr>
          <a:xfrm>
            <a:off x="971600" y="332656"/>
            <a:ext cx="7272808" cy="5976664"/>
          </a:xfrm>
          <a:gradFill flip="none" rotWithShape="1">
            <a:gsLst>
              <a:gs pos="32000">
                <a:schemeClr val="accent1">
                  <a:lumMod val="20000"/>
                  <a:lumOff val="80000"/>
                </a:schemeClr>
              </a:gs>
              <a:gs pos="17000">
                <a:schemeClr val="accent2">
                  <a:lumMod val="20000"/>
                  <a:lumOff val="80000"/>
                </a:schemeClr>
              </a:gs>
              <a:gs pos="44996">
                <a:schemeClr val="accent3">
                  <a:lumMod val="40000"/>
                  <a:lumOff val="60000"/>
                </a:schemeClr>
              </a:gs>
              <a:gs pos="8000">
                <a:schemeClr val="accent6">
                  <a:lumMod val="20000"/>
                  <a:lumOff val="80000"/>
                </a:schemeClr>
              </a:gs>
              <a:gs pos="61000">
                <a:srgbClr val="F8FDBB"/>
              </a:gs>
              <a:gs pos="85000">
                <a:schemeClr val="accent6">
                  <a:lumMod val="20000"/>
                  <a:lumOff val="80000"/>
                </a:schemeClr>
              </a:gs>
            </a:gsLst>
            <a:path path="circle">
              <a:fillToRect l="100000" t="100000"/>
            </a:path>
            <a:tileRect r="-100000" b="-100000"/>
          </a:gradFill>
          <a:ln w="38100">
            <a:solidFill>
              <a:schemeClr val="accent1">
                <a:lumMod val="75000"/>
              </a:schemeClr>
            </a:solidFill>
          </a:ln>
        </p:spPr>
        <p:txBody>
          <a:bodyPr>
            <a:noAutofit/>
          </a:bodyPr>
          <a:lstStyle/>
          <a:p>
            <a:pPr algn="ctr" rtl="1"/>
            <a:r>
              <a:rPr lang="ar-SA" sz="2800" b="1" dirty="0" smtClean="0"/>
              <a:t>* </a:t>
            </a:r>
            <a:r>
              <a:rPr lang="ar-SA" b="1" dirty="0" smtClean="0"/>
              <a:t>ولقد عرف " ونير – </a:t>
            </a:r>
            <a:r>
              <a:rPr lang="ar-SA" b="1" dirty="0" err="1" smtClean="0"/>
              <a:t>فيننج</a:t>
            </a:r>
            <a:r>
              <a:rPr lang="ar-SA" b="1" dirty="0" smtClean="0"/>
              <a:t> </a:t>
            </a:r>
            <a:r>
              <a:rPr lang="en-US" b="1" dirty="0" smtClean="0"/>
              <a:t>"</a:t>
            </a:r>
            <a:r>
              <a:rPr lang="ar-SA" b="1" dirty="0" smtClean="0"/>
              <a:t> تحليل السياسة بأنه</a:t>
            </a:r>
          </a:p>
          <a:p>
            <a:pPr algn="ctr" rtl="1"/>
            <a:r>
              <a:rPr lang="ar-SA" b="1" dirty="0" smtClean="0"/>
              <a:t> ( عملية يتم من خلالها تزويد العميل بالتوجيهات فيما يتعلق بالقرارات العامة والاستفادة من القيم الاجتماعية ).</a:t>
            </a:r>
            <a:endParaRPr lang="en-US" b="1" dirty="0" smtClean="0"/>
          </a:p>
          <a:p>
            <a:pPr algn="ctr" rtl="1"/>
            <a:r>
              <a:rPr lang="ar-SA" b="1" dirty="0" smtClean="0"/>
              <a:t>* وتشير عملية التحليل السياسة إلى استخدام مجموعة من المهارات الفنية لوصف وتقدير التأثير في السياسات الاجتماعية ، وكذلك </a:t>
            </a:r>
            <a:r>
              <a:rPr lang="ar-SA" b="1" u="sng" dirty="0" smtClean="0"/>
              <a:t>تشير إلى وجهة النظر المتعلقة </a:t>
            </a:r>
          </a:p>
          <a:p>
            <a:pPr algn="ctr" rtl="1"/>
            <a:r>
              <a:rPr lang="ar-SA" b="1" dirty="0" smtClean="0"/>
              <a:t>بما يجب أن تفعله الحكومة ، وأن ذلك يعتمد على تقدير الأوضاع والظروف والتدخلات المحتملة للوصول إلى أوضاع أفضل .</a:t>
            </a:r>
            <a:endParaRPr lang="en-US" b="1" dirty="0" smtClean="0"/>
          </a:p>
        </p:txBody>
      </p:sp>
    </p:spTree>
    <p:extLst>
      <p:ext uri="{BB962C8B-B14F-4D97-AF65-F5344CB8AC3E}">
        <p14:creationId xmlns:p14="http://schemas.microsoft.com/office/powerpoint/2010/main" val="1587532853"/>
      </p:ext>
    </p:extLst>
  </p:cSld>
  <p:clrMapOvr>
    <a:masterClrMapping/>
  </p:clrMapOvr>
  <p:transition>
    <p:wipe dir="u"/>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bg>
      <p:bgPr>
        <a:gradFill>
          <a:gsLst>
            <a:gs pos="0">
              <a:schemeClr val="accent4">
                <a:lumMod val="60000"/>
                <a:lumOff val="40000"/>
              </a:schemeClr>
            </a:gs>
            <a:gs pos="50000">
              <a:srgbClr val="FFFF99"/>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4" name="مستطيل 3"/>
          <p:cNvSpPr/>
          <p:nvPr/>
        </p:nvSpPr>
        <p:spPr>
          <a:xfrm>
            <a:off x="1403648" y="548680"/>
            <a:ext cx="6336704" cy="5078313"/>
          </a:xfrm>
          <a:prstGeom prst="rect">
            <a:avLst/>
          </a:prstGeom>
          <a:gradFill>
            <a:gsLst>
              <a:gs pos="32000">
                <a:schemeClr val="accent1">
                  <a:lumMod val="20000"/>
                  <a:lumOff val="80000"/>
                </a:schemeClr>
              </a:gs>
              <a:gs pos="17000">
                <a:schemeClr val="accent2">
                  <a:lumMod val="20000"/>
                  <a:lumOff val="80000"/>
                </a:schemeClr>
              </a:gs>
              <a:gs pos="44996">
                <a:schemeClr val="accent3">
                  <a:lumMod val="40000"/>
                  <a:lumOff val="60000"/>
                </a:schemeClr>
              </a:gs>
              <a:gs pos="8000">
                <a:schemeClr val="accent6">
                  <a:lumMod val="20000"/>
                  <a:lumOff val="80000"/>
                </a:schemeClr>
              </a:gs>
              <a:gs pos="61000">
                <a:srgbClr val="F8FDBB"/>
              </a:gs>
              <a:gs pos="85000">
                <a:schemeClr val="accent6">
                  <a:lumMod val="20000"/>
                  <a:lumOff val="80000"/>
                </a:schemeClr>
              </a:gs>
            </a:gsLst>
            <a:lin ang="2700000" scaled="1"/>
          </a:gradFill>
        </p:spPr>
        <p:txBody>
          <a:bodyPr wrap="square">
            <a:spAutoFit/>
          </a:bodyPr>
          <a:lstStyle/>
          <a:p>
            <a:r>
              <a:rPr lang="ar-SA" sz="3600" b="1" dirty="0"/>
              <a:t>ومن ثم يمكن وضع </a:t>
            </a:r>
            <a:r>
              <a:rPr lang="ar-SA" sz="3600" b="1" u="sng" dirty="0"/>
              <a:t>تعريف إجرائي لعملية تحليل السياسة في الآتي </a:t>
            </a:r>
            <a:r>
              <a:rPr lang="ar-SA" sz="3600" b="1" dirty="0"/>
              <a:t>:</a:t>
            </a:r>
            <a:endParaRPr lang="en-US" sz="3600" dirty="0"/>
          </a:p>
          <a:p>
            <a:r>
              <a:rPr lang="ar-SA" sz="3600" b="1" dirty="0"/>
              <a:t>أ - بعض الآراء والأفكار .</a:t>
            </a:r>
            <a:endParaRPr lang="en-US" sz="3600" dirty="0"/>
          </a:p>
          <a:p>
            <a:r>
              <a:rPr lang="ar-SA" sz="3600" b="1" dirty="0"/>
              <a:t>ب – مصاغة بصورة مكتوبة في صورة توصيات وتوجيهات ، تشريعات ، قوانين .</a:t>
            </a:r>
            <a:endParaRPr lang="en-US" sz="3600" dirty="0"/>
          </a:p>
          <a:p>
            <a:r>
              <a:rPr lang="ar-SA" sz="3600" b="1" dirty="0"/>
              <a:t>ج – توصل إليها المحللون السياسيون والمتخصصون من ذوي المهارات الفنية العالية </a:t>
            </a:r>
            <a:endParaRPr lang="en-US" sz="3600" dirty="0"/>
          </a:p>
          <a:p>
            <a:pPr algn="ctr"/>
            <a:endParaRPr lang="en-US" sz="3600" b="1" spc="50" dirty="0">
              <a:ln w="12700" cmpd="sng">
                <a:solidFill>
                  <a:srgbClr val="002060"/>
                </a:solidFill>
                <a:prstDash val="solid"/>
              </a:ln>
              <a:solidFill>
                <a:sysClr val="windowText" lastClr="000000"/>
              </a:solidFill>
              <a:effectLst>
                <a:glow rad="63500">
                  <a:schemeClr val="accent6">
                    <a:satMod val="175000"/>
                    <a:alpha val="40000"/>
                  </a:schemeClr>
                </a:glow>
              </a:effectLst>
            </a:endParaRPr>
          </a:p>
        </p:txBody>
      </p:sp>
    </p:spTree>
    <p:extLst>
      <p:ext uri="{BB962C8B-B14F-4D97-AF65-F5344CB8AC3E}">
        <p14:creationId xmlns:p14="http://schemas.microsoft.com/office/powerpoint/2010/main" val="375133676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gradFill>
          <a:gsLst>
            <a:gs pos="0">
              <a:schemeClr val="accent4">
                <a:lumMod val="60000"/>
                <a:lumOff val="40000"/>
              </a:schemeClr>
            </a:gs>
            <a:gs pos="50000">
              <a:srgbClr val="FFFF99"/>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3" name="عنصر نائب للمحتوى 2"/>
          <p:cNvSpPr>
            <a:spLocks noGrp="1"/>
          </p:cNvSpPr>
          <p:nvPr>
            <p:ph sz="quarter" idx="1"/>
          </p:nvPr>
        </p:nvSpPr>
        <p:spPr>
          <a:xfrm>
            <a:off x="1259632" y="692696"/>
            <a:ext cx="6984776" cy="5555704"/>
          </a:xfrm>
          <a:gradFill flip="none" rotWithShape="1">
            <a:gsLst>
              <a:gs pos="32000">
                <a:schemeClr val="accent1">
                  <a:lumMod val="20000"/>
                  <a:lumOff val="80000"/>
                </a:schemeClr>
              </a:gs>
              <a:gs pos="17000">
                <a:schemeClr val="accent2">
                  <a:lumMod val="20000"/>
                  <a:lumOff val="80000"/>
                </a:schemeClr>
              </a:gs>
              <a:gs pos="44996">
                <a:schemeClr val="accent3">
                  <a:lumMod val="40000"/>
                  <a:lumOff val="60000"/>
                </a:schemeClr>
              </a:gs>
              <a:gs pos="8000">
                <a:schemeClr val="accent6">
                  <a:lumMod val="20000"/>
                  <a:lumOff val="80000"/>
                </a:schemeClr>
              </a:gs>
              <a:gs pos="61000">
                <a:srgbClr val="F8FDBB"/>
              </a:gs>
              <a:gs pos="85000">
                <a:schemeClr val="accent6">
                  <a:lumMod val="20000"/>
                  <a:lumOff val="80000"/>
                </a:schemeClr>
              </a:gs>
            </a:gsLst>
            <a:path path="rect">
              <a:fillToRect l="100000" t="100000"/>
            </a:path>
            <a:tileRect r="-100000" b="-100000"/>
          </a:gradFill>
          <a:ln w="38100">
            <a:solidFill>
              <a:schemeClr val="accent1">
                <a:lumMod val="75000"/>
              </a:schemeClr>
            </a:solidFill>
          </a:ln>
        </p:spPr>
        <p:txBody>
          <a:bodyPr>
            <a:normAutofit fontScale="92500" lnSpcReduction="10000"/>
          </a:bodyPr>
          <a:lstStyle/>
          <a:p>
            <a:pPr algn="ctr" rtl="1"/>
            <a:r>
              <a:rPr lang="ar-SA" b="1" dirty="0" smtClean="0"/>
              <a:t>د – نتيجة تحليلاتهم للسياسة من خلال (وصف وتحديد تأثيرها في السياسة الاجتماعية أو غيرها من السياسات )</a:t>
            </a:r>
            <a:endParaRPr lang="en-US" b="1" dirty="0" smtClean="0"/>
          </a:p>
          <a:p>
            <a:pPr algn="ctr" rtl="1"/>
            <a:r>
              <a:rPr lang="ar-SA" b="1" dirty="0" smtClean="0"/>
              <a:t>هـ - من خلال تقديرهم( للأوضاع والظروف والتدخلات المحتملة ، والقيم الاجتماعية السائدة )</a:t>
            </a:r>
            <a:endParaRPr lang="en-US" b="1" dirty="0" smtClean="0"/>
          </a:p>
          <a:p>
            <a:pPr algn="ctr" rtl="1"/>
            <a:r>
              <a:rPr lang="ar-SA" b="1" dirty="0" smtClean="0"/>
              <a:t>و – والتي قد تفيد في( تقييم سياسات قديمة ، أو صياغة سياسات جديدة أو اختيار حلول سياسية جديدة )</a:t>
            </a:r>
            <a:endParaRPr lang="en-US" b="1" dirty="0" smtClean="0"/>
          </a:p>
          <a:p>
            <a:pPr algn="ctr" rtl="1"/>
            <a:r>
              <a:rPr lang="ar-SA" b="1" dirty="0" smtClean="0"/>
              <a:t>ز – يتم من خلالها تزويد المتأثرين بها (بالتوصيات والتوجيهات)  وكذلك تزويد الحكومة بما يجب أن تفعله للوصول إلى أوضاع أفضل للناس المخاطبين بهذه السياسات في بيئاتهم الاجتماعية .</a:t>
            </a:r>
            <a:endParaRPr lang="en-US" b="1" dirty="0" smtClean="0"/>
          </a:p>
          <a:p>
            <a:pPr algn="ctr"/>
            <a:endParaRPr lang="en-US" b="1" dirty="0"/>
          </a:p>
        </p:txBody>
      </p:sp>
    </p:spTree>
    <p:extLst>
      <p:ext uri="{BB962C8B-B14F-4D97-AF65-F5344CB8AC3E}">
        <p14:creationId xmlns:p14="http://schemas.microsoft.com/office/powerpoint/2010/main" val="232151895"/>
      </p:ext>
    </p:extLst>
  </p:cSld>
  <p:clrMapOvr>
    <a:masterClrMapping/>
  </p:clrMapOvr>
  <p:transition>
    <p:wipe dir="u"/>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bg>
      <p:bgPr>
        <a:gradFill>
          <a:gsLst>
            <a:gs pos="0">
              <a:schemeClr val="accent4">
                <a:lumMod val="60000"/>
                <a:lumOff val="40000"/>
              </a:schemeClr>
            </a:gs>
            <a:gs pos="50000">
              <a:srgbClr val="FFFF99"/>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3" name="عنصر نائب للمحتوى 2"/>
          <p:cNvSpPr>
            <a:spLocks noGrp="1"/>
          </p:cNvSpPr>
          <p:nvPr>
            <p:ph sz="quarter" idx="1"/>
          </p:nvPr>
        </p:nvSpPr>
        <p:spPr>
          <a:xfrm>
            <a:off x="381000" y="1524000"/>
            <a:ext cx="8534400" cy="5181600"/>
          </a:xfrm>
          <a:gradFill>
            <a:gsLst>
              <a:gs pos="32000">
                <a:schemeClr val="accent1">
                  <a:lumMod val="20000"/>
                  <a:lumOff val="80000"/>
                </a:schemeClr>
              </a:gs>
              <a:gs pos="17000">
                <a:schemeClr val="accent2">
                  <a:lumMod val="20000"/>
                  <a:lumOff val="80000"/>
                </a:schemeClr>
              </a:gs>
              <a:gs pos="44996">
                <a:schemeClr val="accent3">
                  <a:lumMod val="40000"/>
                  <a:lumOff val="60000"/>
                </a:schemeClr>
              </a:gs>
              <a:gs pos="8000">
                <a:schemeClr val="accent6">
                  <a:lumMod val="20000"/>
                  <a:lumOff val="80000"/>
                </a:schemeClr>
              </a:gs>
              <a:gs pos="61000">
                <a:srgbClr val="F8FDBB"/>
              </a:gs>
              <a:gs pos="85000">
                <a:schemeClr val="accent6">
                  <a:lumMod val="20000"/>
                  <a:lumOff val="80000"/>
                </a:schemeClr>
              </a:gs>
            </a:gsLst>
            <a:path path="rect">
              <a:fillToRect l="100000" t="100000"/>
            </a:path>
          </a:gradFill>
          <a:ln w="38100">
            <a:solidFill>
              <a:schemeClr val="accent1">
                <a:lumMod val="75000"/>
              </a:schemeClr>
            </a:solidFill>
          </a:ln>
        </p:spPr>
        <p:txBody>
          <a:bodyPr>
            <a:normAutofit lnSpcReduction="10000"/>
          </a:bodyPr>
          <a:lstStyle/>
          <a:p>
            <a:pPr algn="ctr" rtl="1"/>
            <a:endParaRPr lang="ar-SA" sz="800" b="1" dirty="0" smtClean="0"/>
          </a:p>
          <a:p>
            <a:pPr algn="ctr" rtl="1"/>
            <a:r>
              <a:rPr lang="ar-SA" b="1" dirty="0" smtClean="0"/>
              <a:t>أ – قد تساعد عملية التحليل السياسة على تجنب (النتائج غير المرغوبة ) والتي تعرقل عملية التنمية ، وبعد تحليل السياسة الاجتماعية طريقة للتعامل العقلاني مع هذه الآثار أو النتائج .</a:t>
            </a:r>
            <a:endParaRPr lang="en-US" b="1" dirty="0" smtClean="0"/>
          </a:p>
          <a:p>
            <a:pPr algn="ctr" rtl="1"/>
            <a:r>
              <a:rPr lang="ar-SA" b="1" dirty="0" smtClean="0"/>
              <a:t>ب – قد تساعد التوجيهات والتوصيات الناتجة عن تحليل السياسات في التأثير على( صياغة سياسات أخرى جديدة ) كما أن نتائج تحليل السياسة تدخل ضمن العناصر التي تستخدم في صياغة </a:t>
            </a:r>
            <a:r>
              <a:rPr lang="ar-SA" b="1" dirty="0" err="1" smtClean="0"/>
              <a:t>و</a:t>
            </a:r>
            <a:r>
              <a:rPr lang="ar-SA" b="1" dirty="0" smtClean="0"/>
              <a:t>(وضع وتقويم وتعديل)</a:t>
            </a:r>
          </a:p>
          <a:p>
            <a:pPr algn="ctr" rtl="1"/>
            <a:r>
              <a:rPr lang="ar-SA" b="1" dirty="0" smtClean="0"/>
              <a:t> أو تغيير السياسات على كل المستويات الحكومية والخاصة ، كما توضح لنا كيف أن هذه التغيرات تنعكس وتظهر من خلال كل أوجه الحياة الحديثة .</a:t>
            </a:r>
            <a:endParaRPr lang="en-US" b="1" dirty="0" smtClean="0"/>
          </a:p>
        </p:txBody>
      </p:sp>
      <p:sp>
        <p:nvSpPr>
          <p:cNvPr id="4" name="عنوان 3"/>
          <p:cNvSpPr>
            <a:spLocks noGrp="1"/>
          </p:cNvSpPr>
          <p:nvPr>
            <p:ph type="title"/>
          </p:nvPr>
        </p:nvSpPr>
        <p:spPr/>
        <p:txBody>
          <a:bodyPr/>
          <a:lstStyle/>
          <a:p>
            <a:r>
              <a:rPr lang="ar-SA" b="1" u="sng" dirty="0">
                <a:ln>
                  <a:solidFill>
                    <a:srgbClr val="FFFF00"/>
                  </a:solidFill>
                </a:ln>
                <a:solidFill>
                  <a:srgbClr val="FF0000"/>
                </a:solidFill>
              </a:rPr>
              <a:t>2 – أهمية تحليل السياسة الاجتماعية :</a:t>
            </a:r>
            <a:endParaRPr lang="ar-SA" dirty="0">
              <a:solidFill>
                <a:srgbClr val="FF0000"/>
              </a:solidFill>
            </a:endParaRPr>
          </a:p>
        </p:txBody>
      </p:sp>
    </p:spTree>
    <p:extLst>
      <p:ext uri="{BB962C8B-B14F-4D97-AF65-F5344CB8AC3E}">
        <p14:creationId xmlns:p14="http://schemas.microsoft.com/office/powerpoint/2010/main" val="4110357333"/>
      </p:ext>
    </p:extLst>
  </p:cSld>
  <p:clrMapOvr>
    <a:masterClrMapping/>
  </p:clrMapOvr>
  <p:transition>
    <p:wipe dir="u"/>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bg>
      <p:bgPr>
        <a:gradFill>
          <a:gsLst>
            <a:gs pos="0">
              <a:schemeClr val="accent4">
                <a:lumMod val="60000"/>
                <a:lumOff val="40000"/>
              </a:schemeClr>
            </a:gs>
            <a:gs pos="50000">
              <a:srgbClr val="FFFF99"/>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1763688" y="1600201"/>
            <a:ext cx="6048672" cy="3412976"/>
          </a:xfrm>
        </p:spPr>
        <p:style>
          <a:lnRef idx="1">
            <a:schemeClr val="accent3"/>
          </a:lnRef>
          <a:fillRef idx="2">
            <a:schemeClr val="accent3"/>
          </a:fillRef>
          <a:effectRef idx="1">
            <a:schemeClr val="accent3"/>
          </a:effectRef>
          <a:fontRef idx="minor">
            <a:schemeClr val="dk1"/>
          </a:fontRef>
        </p:style>
        <p:txBody>
          <a:bodyPr/>
          <a:lstStyle/>
          <a:p>
            <a:pPr algn="ctr"/>
            <a:r>
              <a:rPr lang="ar-SA" b="1" dirty="0" smtClean="0"/>
              <a:t>ج – من خلال عملية تحليل السياسة نستطيع كشف النقاب عن </a:t>
            </a:r>
          </a:p>
          <a:p>
            <a:pPr algn="ctr"/>
            <a:r>
              <a:rPr lang="ar-SA" b="1" dirty="0" smtClean="0"/>
              <a:t>(الدوافع أو الأهداف الكامنة للسياسة )من خلال وثائقها ( كافة التشريعات ، والتقارير ، والنظم ، والقواعد ، ومشروعات القوانين أو القوانين ).</a:t>
            </a:r>
            <a:endParaRPr lang="en-US" b="1" dirty="0" smtClean="0"/>
          </a:p>
          <a:p>
            <a:pPr marL="0" indent="0">
              <a:buNone/>
            </a:pPr>
            <a:endParaRPr lang="ar-SA" dirty="0"/>
          </a:p>
        </p:txBody>
      </p:sp>
    </p:spTree>
    <p:extLst>
      <p:ext uri="{BB962C8B-B14F-4D97-AF65-F5344CB8AC3E}">
        <p14:creationId xmlns:p14="http://schemas.microsoft.com/office/powerpoint/2010/main" val="181934293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gradFill>
          <a:gsLst>
            <a:gs pos="0">
              <a:schemeClr val="accent4">
                <a:lumMod val="60000"/>
                <a:lumOff val="40000"/>
              </a:schemeClr>
            </a:gs>
            <a:gs pos="50000">
              <a:srgbClr val="FFFF99"/>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3" name="عنصر نائب للمحتوى 2"/>
          <p:cNvSpPr>
            <a:spLocks noGrp="1"/>
          </p:cNvSpPr>
          <p:nvPr>
            <p:ph sz="quarter" idx="1"/>
          </p:nvPr>
        </p:nvSpPr>
        <p:spPr>
          <a:xfrm>
            <a:off x="533400" y="1524000"/>
            <a:ext cx="8074152" cy="4953000"/>
          </a:xfrm>
          <a:gradFill flip="none" rotWithShape="1">
            <a:gsLst>
              <a:gs pos="32000">
                <a:schemeClr val="accent1">
                  <a:lumMod val="20000"/>
                  <a:lumOff val="80000"/>
                </a:schemeClr>
              </a:gs>
              <a:gs pos="17000">
                <a:schemeClr val="accent2">
                  <a:lumMod val="20000"/>
                  <a:lumOff val="80000"/>
                </a:schemeClr>
              </a:gs>
              <a:gs pos="44996">
                <a:schemeClr val="accent3">
                  <a:lumMod val="40000"/>
                  <a:lumOff val="60000"/>
                </a:schemeClr>
              </a:gs>
              <a:gs pos="8000">
                <a:schemeClr val="accent6">
                  <a:lumMod val="20000"/>
                  <a:lumOff val="80000"/>
                </a:schemeClr>
              </a:gs>
              <a:gs pos="61000">
                <a:srgbClr val="F8FDBB"/>
              </a:gs>
              <a:gs pos="85000">
                <a:schemeClr val="accent6">
                  <a:lumMod val="20000"/>
                  <a:lumOff val="80000"/>
                </a:schemeClr>
              </a:gs>
            </a:gsLst>
            <a:lin ang="2700000" scaled="1"/>
            <a:tileRect/>
          </a:gradFill>
          <a:ln w="38100">
            <a:solidFill>
              <a:schemeClr val="accent1">
                <a:lumMod val="75000"/>
              </a:schemeClr>
            </a:solidFill>
          </a:ln>
        </p:spPr>
        <p:txBody>
          <a:bodyPr>
            <a:normAutofit lnSpcReduction="10000"/>
          </a:bodyPr>
          <a:lstStyle/>
          <a:p>
            <a:pPr algn="ctr" rtl="1"/>
            <a:r>
              <a:rPr lang="ar-SA" b="1" dirty="0" smtClean="0"/>
              <a:t>وبناءً على ما سبق إيضاحه ، فإن تحليل السياسة يتطلب معارف </a:t>
            </a:r>
            <a:r>
              <a:rPr lang="ar-SA" b="1" u="sng" dirty="0" smtClean="0"/>
              <a:t>ومهارات متخصصة ومن بينها ما يلي :</a:t>
            </a:r>
            <a:endParaRPr lang="en-US" b="1" u="sng" dirty="0" smtClean="0"/>
          </a:p>
          <a:p>
            <a:pPr algn="ctr" rtl="1"/>
            <a:r>
              <a:rPr lang="ar-SA" b="1" dirty="0" smtClean="0"/>
              <a:t>1– القدرة على الاتصال ، وجمع وتنظيم المعلومات إذا ما تم تحديد الوقت والوسيلة .</a:t>
            </a:r>
            <a:endParaRPr lang="en-US" b="1" dirty="0" smtClean="0"/>
          </a:p>
          <a:p>
            <a:pPr algn="ctr" rtl="1"/>
            <a:r>
              <a:rPr lang="ar-SA" b="1" dirty="0" smtClean="0"/>
              <a:t>2 – القدرة على تقديم تصورات فيما يتعلق بدور الحكومة في الشئون الخاصة </a:t>
            </a:r>
          </a:p>
          <a:p>
            <a:pPr algn="ctr" rtl="1"/>
            <a:r>
              <a:rPr lang="ar-SA" b="1" dirty="0" smtClean="0"/>
              <a:t>3 – المهارات التقنية .</a:t>
            </a:r>
            <a:endParaRPr lang="en-US" b="1" dirty="0" smtClean="0"/>
          </a:p>
          <a:p>
            <a:pPr algn="ctr" rtl="1"/>
            <a:r>
              <a:rPr lang="ar-SA" b="1" dirty="0" smtClean="0"/>
              <a:t>4– الإلمام بالإحصائيات والاقتصاديات في جمع وتفسير البيانات </a:t>
            </a:r>
            <a:r>
              <a:rPr lang="en-US" b="1" dirty="0" smtClean="0"/>
              <a:t> </a:t>
            </a:r>
            <a:r>
              <a:rPr lang="ar-SA" b="1" dirty="0" smtClean="0"/>
              <a:t>ه - اكتساب المعارف المتعلقة بالأنشطة السياسة والقدرات التنظيمية فيما يتصل بالموضوعات السياسة .</a:t>
            </a:r>
            <a:endParaRPr lang="en-US" b="1" dirty="0" smtClean="0"/>
          </a:p>
          <a:p>
            <a:pPr algn="ctr"/>
            <a:endParaRPr lang="en-US" b="1" dirty="0"/>
          </a:p>
        </p:txBody>
      </p:sp>
      <p:sp>
        <p:nvSpPr>
          <p:cNvPr id="4" name="عنوان 3"/>
          <p:cNvSpPr>
            <a:spLocks noGrp="1"/>
          </p:cNvSpPr>
          <p:nvPr>
            <p:ph type="title"/>
          </p:nvPr>
        </p:nvSpPr>
        <p:spPr/>
        <p:txBody>
          <a:bodyPr>
            <a:normAutofit fontScale="90000"/>
          </a:bodyPr>
          <a:lstStyle/>
          <a:p>
            <a:r>
              <a:rPr lang="ar-SA" b="1" u="sng" dirty="0"/>
              <a:t>3 _ المهارات والمعارف التي يجب أن يتزود بها محلل السياسة</a:t>
            </a:r>
            <a:endParaRPr lang="ar-SA" dirty="0"/>
          </a:p>
        </p:txBody>
      </p:sp>
    </p:spTree>
    <p:extLst>
      <p:ext uri="{BB962C8B-B14F-4D97-AF65-F5344CB8AC3E}">
        <p14:creationId xmlns:p14="http://schemas.microsoft.com/office/powerpoint/2010/main" val="770429447"/>
      </p:ext>
    </p:extLst>
  </p:cSld>
  <p:clrMapOvr>
    <a:masterClrMapping/>
  </p:clrMapOvr>
  <p:transition>
    <p:wipe dir="u"/>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bg>
      <p:bgPr>
        <a:gradFill>
          <a:gsLst>
            <a:gs pos="0">
              <a:schemeClr val="accent4">
                <a:lumMod val="60000"/>
                <a:lumOff val="40000"/>
              </a:schemeClr>
            </a:gs>
            <a:gs pos="50000">
              <a:srgbClr val="FFFF99"/>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3" name="عنصر نائب للمحتوى 2"/>
          <p:cNvSpPr>
            <a:spLocks noGrp="1"/>
          </p:cNvSpPr>
          <p:nvPr>
            <p:ph sz="quarter" idx="1"/>
          </p:nvPr>
        </p:nvSpPr>
        <p:spPr>
          <a:xfrm>
            <a:off x="539552" y="260648"/>
            <a:ext cx="7848872" cy="5955468"/>
          </a:xfrm>
          <a:gradFill>
            <a:gsLst>
              <a:gs pos="32000">
                <a:schemeClr val="accent1">
                  <a:lumMod val="20000"/>
                  <a:lumOff val="80000"/>
                </a:schemeClr>
              </a:gs>
              <a:gs pos="17000">
                <a:schemeClr val="accent2">
                  <a:lumMod val="20000"/>
                  <a:lumOff val="80000"/>
                </a:schemeClr>
              </a:gs>
              <a:gs pos="44996">
                <a:schemeClr val="accent3">
                  <a:lumMod val="40000"/>
                  <a:lumOff val="60000"/>
                </a:schemeClr>
              </a:gs>
              <a:gs pos="8000">
                <a:schemeClr val="accent6">
                  <a:lumMod val="20000"/>
                  <a:lumOff val="80000"/>
                </a:schemeClr>
              </a:gs>
              <a:gs pos="61000">
                <a:srgbClr val="F8FDBB"/>
              </a:gs>
              <a:gs pos="85000">
                <a:schemeClr val="accent6">
                  <a:lumMod val="20000"/>
                  <a:lumOff val="80000"/>
                </a:schemeClr>
              </a:gs>
            </a:gsLst>
            <a:lin ang="2700000" scaled="1"/>
          </a:gradFill>
          <a:ln w="38100">
            <a:solidFill>
              <a:schemeClr val="accent1">
                <a:lumMod val="75000"/>
              </a:schemeClr>
            </a:solidFill>
          </a:ln>
        </p:spPr>
        <p:txBody>
          <a:bodyPr>
            <a:normAutofit/>
          </a:bodyPr>
          <a:lstStyle/>
          <a:p>
            <a:pPr algn="ctr" rtl="1"/>
            <a:endParaRPr lang="ar-SA" sz="800" b="1" dirty="0" smtClean="0"/>
          </a:p>
          <a:p>
            <a:pPr algn="ctr" rtl="1"/>
            <a:r>
              <a:rPr lang="ar-SA" sz="2300" b="1" dirty="0" smtClean="0"/>
              <a:t>6</a:t>
            </a:r>
            <a:r>
              <a:rPr lang="ar-SA" b="1" dirty="0" smtClean="0"/>
              <a:t>– هذا بالإضافة إلى إطار عمل أخلاقي ليرشد ويوجه من يقوم بتحليل السياسة </a:t>
            </a:r>
            <a:endParaRPr lang="en-US" b="1" dirty="0" smtClean="0"/>
          </a:p>
          <a:p>
            <a:pPr algn="ctr" rtl="1"/>
            <a:r>
              <a:rPr lang="ar-SA" b="1" dirty="0" smtClean="0"/>
              <a:t>7 – المعرفة الضرورية للممارسة المهنية من جهة السياسة والمتعلقة بقياس تأثير سياسات الرعاية الاجتماعية وغيرها على طرق وأساليب الممارسة المهنية</a:t>
            </a:r>
            <a:endParaRPr lang="en-US" b="1" dirty="0" smtClean="0"/>
          </a:p>
          <a:p>
            <a:pPr algn="ctr" rtl="1"/>
            <a:r>
              <a:rPr lang="ar-SA" b="1" dirty="0" smtClean="0"/>
              <a:t>8 – القدرة على تحليل السياسة والتغيرات التي تطرأ على السياسات كجزء من ممارسة السياسة ، ويجب على الأخصائي الاجتماعي أن يحلل تأثير سياسات الرعاية الاجتماعية المختلفة الموجودة بالمجتمع على </a:t>
            </a:r>
            <a:r>
              <a:rPr lang="ar-SA" b="1" u="sng" dirty="0" smtClean="0"/>
              <a:t>العملاء ويستدعي هذا</a:t>
            </a:r>
            <a:endParaRPr lang="en-US" b="1" dirty="0" smtClean="0"/>
          </a:p>
          <a:p>
            <a:pPr marL="0" lvl="0" indent="0" algn="ctr" rtl="1">
              <a:buNone/>
            </a:pPr>
            <a:endParaRPr lang="en-US" sz="2400" b="1" dirty="0"/>
          </a:p>
        </p:txBody>
      </p:sp>
      <p:sp>
        <p:nvSpPr>
          <p:cNvPr id="2" name="سهم إلى اليسار 1"/>
          <p:cNvSpPr/>
          <p:nvPr/>
        </p:nvSpPr>
        <p:spPr>
          <a:xfrm>
            <a:off x="1115616" y="5754451"/>
            <a:ext cx="1440160" cy="936104"/>
          </a:xfrm>
          <a:prstGeom prst="leftArrow">
            <a:avLst/>
          </a:prstGeom>
          <a:gradFill>
            <a:gsLst>
              <a:gs pos="32000">
                <a:schemeClr val="accent1">
                  <a:lumMod val="20000"/>
                  <a:lumOff val="80000"/>
                </a:schemeClr>
              </a:gs>
              <a:gs pos="17000">
                <a:schemeClr val="accent2">
                  <a:lumMod val="20000"/>
                  <a:lumOff val="80000"/>
                </a:schemeClr>
              </a:gs>
              <a:gs pos="44996">
                <a:schemeClr val="accent3">
                  <a:lumMod val="40000"/>
                  <a:lumOff val="60000"/>
                </a:schemeClr>
              </a:gs>
              <a:gs pos="8000">
                <a:schemeClr val="accent6">
                  <a:lumMod val="20000"/>
                  <a:lumOff val="80000"/>
                </a:schemeClr>
              </a:gs>
              <a:gs pos="61000">
                <a:srgbClr val="F8FDBB"/>
              </a:gs>
              <a:gs pos="85000">
                <a:schemeClr val="accent6">
                  <a:lumMod val="20000"/>
                  <a:lumOff val="80000"/>
                </a:schemeClr>
              </a:gs>
            </a:gsLst>
            <a:lin ang="2700000" scaled="1"/>
          </a:gra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4" name="مربع نص 3"/>
          <p:cNvSpPr txBox="1"/>
          <p:nvPr/>
        </p:nvSpPr>
        <p:spPr>
          <a:xfrm>
            <a:off x="1547664" y="5991670"/>
            <a:ext cx="792088" cy="461665"/>
          </a:xfrm>
          <a:prstGeom prst="rect">
            <a:avLst/>
          </a:prstGeom>
          <a:noFill/>
        </p:spPr>
        <p:txBody>
          <a:bodyPr wrap="square" rtlCol="1">
            <a:spAutoFit/>
          </a:bodyPr>
          <a:lstStyle/>
          <a:p>
            <a:pPr algn="ctr"/>
            <a:r>
              <a:rPr lang="ar-SA" sz="2400" b="1" dirty="0" smtClean="0"/>
              <a:t>تابع</a:t>
            </a:r>
            <a:endParaRPr lang="ar-SA" sz="2400" b="1" dirty="0"/>
          </a:p>
        </p:txBody>
      </p:sp>
    </p:spTree>
    <p:extLst>
      <p:ext uri="{BB962C8B-B14F-4D97-AF65-F5344CB8AC3E}">
        <p14:creationId xmlns:p14="http://schemas.microsoft.com/office/powerpoint/2010/main" val="4168889165"/>
      </p:ext>
    </p:extLst>
  </p:cSld>
  <p:clrMapOvr>
    <a:masterClrMapping/>
  </p:clrMapOvr>
  <p:transition>
    <p:wipe dir="u"/>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bg>
      <p:bgPr>
        <a:gradFill>
          <a:gsLst>
            <a:gs pos="0">
              <a:schemeClr val="accent4">
                <a:lumMod val="60000"/>
                <a:lumOff val="40000"/>
              </a:schemeClr>
            </a:gs>
            <a:gs pos="50000">
              <a:srgbClr val="FFFF99"/>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2" name="مستطيل 1"/>
          <p:cNvSpPr/>
          <p:nvPr/>
        </p:nvSpPr>
        <p:spPr>
          <a:xfrm>
            <a:off x="934264" y="2060848"/>
            <a:ext cx="6912768" cy="3046988"/>
          </a:xfrm>
          <a:prstGeom prst="rect">
            <a:avLst/>
          </a:prstGeom>
        </p:spPr>
        <p:txBody>
          <a:bodyPr wrap="square">
            <a:spAutoFit/>
          </a:bodyPr>
          <a:lstStyle/>
          <a:p>
            <a:pPr lvl="0" algn="ctr"/>
            <a:r>
              <a:rPr lang="ar-SA" sz="3200" b="1" dirty="0" smtClean="0"/>
              <a:t>- ضرورة </a:t>
            </a:r>
            <a:r>
              <a:rPr lang="ar-SA" sz="3200" b="1" dirty="0"/>
              <a:t>معرفة كيفية جمع البيانات أو المعلومات اللازمة لإجراء هذا التحليل .</a:t>
            </a:r>
            <a:endParaRPr lang="en-US" sz="3200" b="1" dirty="0"/>
          </a:p>
          <a:p>
            <a:pPr lvl="0" algn="ctr"/>
            <a:r>
              <a:rPr lang="ar-SA" sz="3200" b="1" dirty="0"/>
              <a:t>ـ كيفية عرض نتائج تحليل السياسات " بما في ذلك الخيارات المتاحة " .</a:t>
            </a:r>
            <a:endParaRPr lang="en-US" sz="3200" b="1" dirty="0"/>
          </a:p>
          <a:p>
            <a:pPr lvl="0" algn="ctr"/>
            <a:r>
              <a:rPr lang="ar-SA" sz="3200" b="1" dirty="0"/>
              <a:t>ـ تحرير أو تدوين الملاحظات الخاصة بتحليل السياسات .</a:t>
            </a:r>
            <a:endParaRPr lang="en-US" sz="3200" b="1" dirty="0"/>
          </a:p>
        </p:txBody>
      </p:sp>
    </p:spTree>
    <p:extLst>
      <p:ext uri="{BB962C8B-B14F-4D97-AF65-F5344CB8AC3E}">
        <p14:creationId xmlns:p14="http://schemas.microsoft.com/office/powerpoint/2010/main" val="169400387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gradFill>
          <a:gsLst>
            <a:gs pos="0">
              <a:schemeClr val="accent4">
                <a:lumMod val="60000"/>
                <a:lumOff val="40000"/>
              </a:schemeClr>
            </a:gs>
            <a:gs pos="50000">
              <a:srgbClr val="FFFF99"/>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3" name="عنصر نائب للمحتوى 2"/>
          <p:cNvSpPr>
            <a:spLocks noGrp="1"/>
          </p:cNvSpPr>
          <p:nvPr>
            <p:ph sz="quarter" idx="1"/>
          </p:nvPr>
        </p:nvSpPr>
        <p:spPr>
          <a:xfrm>
            <a:off x="611560" y="1196752"/>
            <a:ext cx="7999040" cy="5204048"/>
          </a:xfrm>
          <a:gradFill>
            <a:gsLst>
              <a:gs pos="32000">
                <a:schemeClr val="accent1">
                  <a:lumMod val="20000"/>
                  <a:lumOff val="80000"/>
                </a:schemeClr>
              </a:gs>
              <a:gs pos="17000">
                <a:schemeClr val="accent2">
                  <a:lumMod val="20000"/>
                  <a:lumOff val="80000"/>
                </a:schemeClr>
              </a:gs>
              <a:gs pos="44996">
                <a:schemeClr val="accent3">
                  <a:lumMod val="40000"/>
                  <a:lumOff val="60000"/>
                </a:schemeClr>
              </a:gs>
              <a:gs pos="8000">
                <a:schemeClr val="accent6">
                  <a:lumMod val="20000"/>
                  <a:lumOff val="80000"/>
                </a:schemeClr>
              </a:gs>
              <a:gs pos="61000">
                <a:srgbClr val="F8FDBB"/>
              </a:gs>
              <a:gs pos="85000">
                <a:schemeClr val="accent6">
                  <a:lumMod val="20000"/>
                  <a:lumOff val="80000"/>
                </a:schemeClr>
              </a:gs>
            </a:gsLst>
            <a:lin ang="2700000" scaled="1"/>
          </a:gradFill>
          <a:ln w="38100">
            <a:solidFill>
              <a:schemeClr val="accent1">
                <a:lumMod val="75000"/>
              </a:schemeClr>
            </a:solidFill>
          </a:ln>
        </p:spPr>
        <p:txBody>
          <a:bodyPr>
            <a:normAutofit lnSpcReduction="10000"/>
          </a:bodyPr>
          <a:lstStyle/>
          <a:p>
            <a:pPr lvl="0" algn="ctr" rtl="1"/>
            <a:r>
              <a:rPr lang="ar-SA" b="1" dirty="0" smtClean="0"/>
              <a:t> _ لم يبدأ الاهتمام بقضية ممارسة السياسة أو مشكلاتها إلا في السبعينات على أيدي علماء الاجتماع الأمريكان ، وبصفة خاصة ، عندما بدأت الدوريات والمجلات العلمية المتخصصة في السياسة تحليلاتها في التعرض لممارسة السياسة ، ورغم اهتمام مهنة الخدمة الاجتماعية بالسياسة الاجتماعية ، إلا أنها في النهاية لم تولِ عملية ممارسة السياسة الاهتمام الكافي </a:t>
            </a:r>
          </a:p>
          <a:p>
            <a:pPr lvl="0" algn="ctr" rtl="1"/>
            <a:r>
              <a:rPr lang="ar-SA" b="1" u="sng" dirty="0" smtClean="0"/>
              <a:t>وربما يعزى ذلك لأسباب منها :</a:t>
            </a:r>
            <a:endParaRPr lang="en-US" b="1" u="sng" dirty="0" smtClean="0"/>
          </a:p>
          <a:p>
            <a:pPr lvl="0" algn="ctr" rtl="1"/>
            <a:r>
              <a:rPr lang="ar-SA" b="1" dirty="0" smtClean="0"/>
              <a:t>1_أن للأخصائي الاجتماعي اعتقادا راسخاٌ بأنه جزءٌ لا يتجزأ من السياسة الاجتماعية وأن عملية الممارسة شيء طبيعي لا يستدعي تركيز الإهتمام عليه .</a:t>
            </a:r>
            <a:endParaRPr lang="en-US" b="1" dirty="0" smtClean="0"/>
          </a:p>
          <a:p>
            <a:pPr algn="ctr"/>
            <a:endParaRPr lang="en-US" b="1" dirty="0"/>
          </a:p>
        </p:txBody>
      </p:sp>
      <p:sp>
        <p:nvSpPr>
          <p:cNvPr id="4" name="عنوان 3"/>
          <p:cNvSpPr>
            <a:spLocks noGrp="1"/>
          </p:cNvSpPr>
          <p:nvPr>
            <p:ph type="title"/>
          </p:nvPr>
        </p:nvSpPr>
        <p:spPr>
          <a:xfrm>
            <a:off x="457200" y="0"/>
            <a:ext cx="8229600" cy="1124744"/>
          </a:xfrm>
        </p:spPr>
        <p:txBody>
          <a:bodyPr>
            <a:normAutofit fontScale="90000"/>
          </a:bodyPr>
          <a:lstStyle/>
          <a:p>
            <a:r>
              <a:rPr lang="ar-SA" b="1" dirty="0"/>
              <a:t>6-الأخصائيون الاجتماعيون وممارسة تحليل السياسة</a:t>
            </a:r>
            <a:endParaRPr lang="ar-SA" dirty="0"/>
          </a:p>
        </p:txBody>
      </p:sp>
    </p:spTree>
    <p:extLst>
      <p:ext uri="{BB962C8B-B14F-4D97-AF65-F5344CB8AC3E}">
        <p14:creationId xmlns:p14="http://schemas.microsoft.com/office/powerpoint/2010/main" val="2915474531"/>
      </p:ext>
    </p:extLst>
  </p:cSld>
  <p:clrMapOvr>
    <a:masterClrMapping/>
  </p:clrMapOvr>
  <p:transition>
    <p:wipe dir="u"/>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bg>
      <p:bgPr>
        <a:gradFill>
          <a:gsLst>
            <a:gs pos="0">
              <a:schemeClr val="accent4">
                <a:lumMod val="60000"/>
                <a:lumOff val="40000"/>
              </a:schemeClr>
            </a:gs>
            <a:gs pos="50000">
              <a:srgbClr val="FFFF99"/>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4" name="عنصر نائب للمحتوى 2"/>
          <p:cNvSpPr txBox="1">
            <a:spLocks/>
          </p:cNvSpPr>
          <p:nvPr/>
        </p:nvSpPr>
        <p:spPr>
          <a:xfrm>
            <a:off x="683568" y="548680"/>
            <a:ext cx="7776864" cy="5760640"/>
          </a:xfrm>
          <a:prstGeom prst="rect">
            <a:avLst/>
          </a:prstGeom>
          <a:gradFill flip="none" rotWithShape="1">
            <a:gsLst>
              <a:gs pos="32000">
                <a:schemeClr val="accent1">
                  <a:lumMod val="20000"/>
                  <a:lumOff val="80000"/>
                </a:schemeClr>
              </a:gs>
              <a:gs pos="17000">
                <a:schemeClr val="accent2">
                  <a:lumMod val="20000"/>
                  <a:lumOff val="80000"/>
                </a:schemeClr>
              </a:gs>
              <a:gs pos="44996">
                <a:schemeClr val="accent3">
                  <a:lumMod val="40000"/>
                  <a:lumOff val="60000"/>
                </a:schemeClr>
              </a:gs>
              <a:gs pos="8000">
                <a:schemeClr val="accent6">
                  <a:lumMod val="20000"/>
                  <a:lumOff val="80000"/>
                </a:schemeClr>
              </a:gs>
              <a:gs pos="61000">
                <a:srgbClr val="F8FDBB"/>
              </a:gs>
              <a:gs pos="85000">
                <a:schemeClr val="accent6">
                  <a:lumMod val="20000"/>
                  <a:lumOff val="80000"/>
                </a:schemeClr>
              </a:gs>
            </a:gsLst>
            <a:path path="circle">
              <a:fillToRect l="50000" t="50000" r="50000" b="50000"/>
            </a:path>
            <a:tileRect/>
          </a:gradFill>
          <a:ln w="38100">
            <a:solidFill>
              <a:schemeClr val="accent1">
                <a:lumMod val="75000"/>
              </a:schemeClr>
            </a:solidFill>
          </a:ln>
        </p:spPr>
        <p:txBody>
          <a:bodyPr vert="horz">
            <a:normAutofit fontScale="70000" lnSpcReduction="20000"/>
          </a:bodyPr>
          <a:lstStyle/>
          <a:p>
            <a:pPr marL="777240" lvl="1" indent="-320040" algn="ctr">
              <a:spcBef>
                <a:spcPts val="700"/>
              </a:spcBef>
              <a:buClr>
                <a:schemeClr val="accent2"/>
              </a:buClr>
              <a:buSzPct val="60000"/>
              <a:buFont typeface="Wingdings"/>
              <a:buChar char=""/>
              <a:defRPr/>
            </a:pPr>
            <a:endParaRPr kumimoji="0" lang="ar-SA" sz="2900" b="1" i="0" u="none" strike="noStrike" kern="1200" cap="none" spc="0" normalizeH="0" baseline="0" noProof="0" dirty="0" smtClean="0">
              <a:ln>
                <a:noFill/>
              </a:ln>
              <a:solidFill>
                <a:schemeClr val="tx1"/>
              </a:solidFill>
              <a:effectLst/>
              <a:uLnTx/>
              <a:uFillTx/>
              <a:latin typeface="+mn-lt"/>
              <a:ea typeface="+mn-ea"/>
              <a:cs typeface="+mn-cs"/>
            </a:endParaRPr>
          </a:p>
          <a:p>
            <a:pPr marL="571500" marR="0" lvl="0" indent="-571500" defTabSz="914400" rtl="1" eaLnBrk="1" fontAlgn="auto" latinLnBrk="0" hangingPunct="1">
              <a:lnSpc>
                <a:spcPct val="100000"/>
              </a:lnSpc>
              <a:spcBef>
                <a:spcPts val="700"/>
              </a:spcBef>
              <a:spcAft>
                <a:spcPts val="0"/>
              </a:spcAft>
              <a:buClr>
                <a:schemeClr val="accent2"/>
              </a:buClr>
              <a:buSzPct val="60000"/>
              <a:buFont typeface="Wingdings" panose="05000000000000000000" pitchFamily="2" charset="2"/>
              <a:buChar char="q"/>
              <a:tabLst>
                <a:tab pos="168275" algn="l"/>
                <a:tab pos="350838" algn="l"/>
              </a:tabLst>
              <a:defRPr/>
            </a:pPr>
            <a:r>
              <a:rPr lang="ar-SA" sz="4200" b="1" dirty="0" smtClean="0"/>
              <a:t>2-</a:t>
            </a:r>
            <a:r>
              <a:rPr kumimoji="0" lang="ar-SA" sz="4200" b="1" i="0" u="none" strike="noStrike" kern="1200" cap="none" spc="0" normalizeH="0" baseline="0" noProof="0" dirty="0" smtClean="0">
                <a:ln>
                  <a:noFill/>
                </a:ln>
                <a:solidFill>
                  <a:schemeClr val="tx1"/>
                </a:solidFill>
                <a:effectLst/>
                <a:uLnTx/>
                <a:uFillTx/>
                <a:latin typeface="+mn-lt"/>
                <a:ea typeface="+mn-ea"/>
                <a:cs typeface="+mn-cs"/>
              </a:rPr>
              <a:t>أظهرت الدراسات التي أجرتها الجمعية القومية للأخصائيين الاجتماعيين بأمريكا  بأن عدداً لا بأس به من الأخصائيين الاجتماعيين يعملون بصورة مباشرة أو غير مباشرة في مكاتب أو إدارات تابعة للسلطات التشريعية ، ومن ثم فهم راضون تماماً عن دورهم في صياغة  السياسة </a:t>
            </a:r>
            <a:endParaRPr kumimoji="0" lang="en-US" sz="2900" b="1" i="0" u="none" strike="noStrike" kern="1200" cap="none" spc="0" normalizeH="0" baseline="0" noProof="0" dirty="0" smtClean="0">
              <a:ln>
                <a:noFill/>
              </a:ln>
              <a:solidFill>
                <a:schemeClr val="tx1"/>
              </a:solidFill>
              <a:effectLst/>
              <a:uLnTx/>
              <a:uFillTx/>
              <a:latin typeface="+mn-lt"/>
              <a:ea typeface="+mn-ea"/>
              <a:cs typeface="+mn-cs"/>
            </a:endParaRPr>
          </a:p>
          <a:p>
            <a:pPr marL="320040" marR="0" lvl="0" indent="-320040" algn="ctr" defTabSz="914400" rtl="1" eaLnBrk="1" fontAlgn="auto" latinLnBrk="0" hangingPunct="1">
              <a:lnSpc>
                <a:spcPct val="100000"/>
              </a:lnSpc>
              <a:spcBef>
                <a:spcPts val="700"/>
              </a:spcBef>
              <a:spcAft>
                <a:spcPts val="0"/>
              </a:spcAft>
              <a:buClr>
                <a:schemeClr val="accent2"/>
              </a:buClr>
              <a:buSzPct val="60000"/>
              <a:buFont typeface="Wingdings"/>
              <a:buChar char=""/>
              <a:tabLst/>
              <a:defRPr/>
            </a:pPr>
            <a:r>
              <a:rPr kumimoji="0" lang="ar-SA" sz="2900" b="1" i="0" u="none" strike="noStrike" kern="1200" cap="none" spc="0" normalizeH="0" baseline="0" noProof="0" dirty="0" smtClean="0">
                <a:ln>
                  <a:noFill/>
                </a:ln>
                <a:solidFill>
                  <a:schemeClr val="tx1"/>
                </a:solidFill>
                <a:effectLst/>
                <a:uLnTx/>
                <a:uFillTx/>
                <a:latin typeface="+mn-lt"/>
                <a:ea typeface="+mn-ea"/>
                <a:cs typeface="+mn-cs"/>
              </a:rPr>
              <a:t>3</a:t>
            </a:r>
            <a:r>
              <a:rPr kumimoji="0" lang="ar-SA" sz="4200" b="1" i="0" u="none" strike="noStrike" kern="1200" cap="none" spc="0" normalizeH="0" baseline="0" noProof="0" dirty="0" smtClean="0">
                <a:ln>
                  <a:noFill/>
                </a:ln>
                <a:solidFill>
                  <a:schemeClr val="tx1"/>
                </a:solidFill>
                <a:effectLst/>
                <a:uLnTx/>
                <a:uFillTx/>
                <a:latin typeface="+mn-lt"/>
                <a:ea typeface="+mn-ea"/>
                <a:cs typeface="+mn-cs"/>
              </a:rPr>
              <a:t>-  ومن ناحية أخرى أظهرت دراسة أجراها مجلس تعليم الخدمة الاجتماعية بأمريكا وغيرها من الدراسات أن هناك قصوراً شديداً في تعليم الخدمة الاجتماعية تجاه تحليل وممارسة السياسة ، وخاصة أن هناك ما يؤكد  على أن زيادة تدريب هؤلاء الذين يمارسون السياسة سوف يأتي بنتائج طيبة على آثار السياسة ونواتجها النهائية .</a:t>
            </a:r>
            <a:endParaRPr kumimoji="0" lang="en-US" sz="4200" b="1" i="0" u="none" strike="noStrike" kern="1200" cap="none" spc="0" normalizeH="0" baseline="0" noProof="0" dirty="0" smtClean="0">
              <a:ln>
                <a:noFill/>
              </a:ln>
              <a:solidFill>
                <a:schemeClr val="tx1"/>
              </a:solidFill>
              <a:effectLst/>
              <a:uLnTx/>
              <a:uFillTx/>
              <a:latin typeface="+mn-lt"/>
              <a:ea typeface="+mn-ea"/>
              <a:cs typeface="+mn-cs"/>
            </a:endParaRPr>
          </a:p>
          <a:p>
            <a:pPr marL="320040" marR="0" lvl="0" indent="-320040" algn="ctr" defTabSz="914400" rtl="1" eaLnBrk="1" fontAlgn="auto" latinLnBrk="0" hangingPunct="1">
              <a:lnSpc>
                <a:spcPct val="100000"/>
              </a:lnSpc>
              <a:spcBef>
                <a:spcPts val="700"/>
              </a:spcBef>
              <a:spcAft>
                <a:spcPts val="0"/>
              </a:spcAft>
              <a:buClr>
                <a:schemeClr val="accent2"/>
              </a:buClr>
              <a:buSzPct val="60000"/>
              <a:buFont typeface="Wingdings"/>
              <a:buNone/>
              <a:tabLst/>
              <a:defRPr/>
            </a:pPr>
            <a:r>
              <a:rPr kumimoji="0" lang="ar-SA" sz="2900" b="1" i="0" u="none" strike="noStrike" kern="1200" cap="none" spc="0" normalizeH="0" baseline="0" noProof="0" dirty="0" smtClean="0">
                <a:ln>
                  <a:noFill/>
                </a:ln>
                <a:solidFill>
                  <a:schemeClr val="tx1"/>
                </a:solidFill>
                <a:effectLst/>
                <a:uLnTx/>
                <a:uFillTx/>
                <a:latin typeface="+mn-lt"/>
                <a:ea typeface="+mn-ea"/>
                <a:cs typeface="+mn-cs"/>
              </a:rPr>
              <a:t> </a:t>
            </a:r>
            <a:endParaRPr kumimoji="0" lang="en-US" sz="2900" b="1" i="0" u="none" strike="noStrike" kern="1200" cap="none" spc="0" normalizeH="0" baseline="0" noProof="0" dirty="0" smtClean="0">
              <a:ln>
                <a:noFill/>
              </a:ln>
              <a:solidFill>
                <a:schemeClr val="tx1"/>
              </a:solidFill>
              <a:effectLst/>
              <a:uLnTx/>
              <a:uFillTx/>
              <a:latin typeface="+mn-lt"/>
              <a:ea typeface="+mn-ea"/>
              <a:cs typeface="+mn-cs"/>
            </a:endParaRPr>
          </a:p>
        </p:txBody>
      </p:sp>
    </p:spTree>
    <p:extLst>
      <p:ext uri="{BB962C8B-B14F-4D97-AF65-F5344CB8AC3E}">
        <p14:creationId xmlns:p14="http://schemas.microsoft.com/office/powerpoint/2010/main" val="588158116"/>
      </p:ext>
    </p:extLst>
  </p:cSld>
  <p:clrMapOvr>
    <a:masterClrMapping/>
  </p:clrMapOvr>
  <p:transition>
    <p:wipe dir="u"/>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bg>
      <p:bgPr>
        <a:gradFill>
          <a:gsLst>
            <a:gs pos="0">
              <a:schemeClr val="accent4">
                <a:lumMod val="60000"/>
                <a:lumOff val="40000"/>
              </a:schemeClr>
            </a:gs>
            <a:gs pos="50000">
              <a:srgbClr val="FFFF99"/>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2" name="عنوان 1"/>
          <p:cNvSpPr>
            <a:spLocks noGrp="1"/>
          </p:cNvSpPr>
          <p:nvPr>
            <p:ph type="title"/>
          </p:nvPr>
        </p:nvSpPr>
        <p:spPr>
          <a:xfrm>
            <a:off x="755576" y="620688"/>
            <a:ext cx="7632848" cy="5472608"/>
          </a:xfrm>
          <a:gradFill>
            <a:gsLst>
              <a:gs pos="0">
                <a:schemeClr val="accent4">
                  <a:lumMod val="60000"/>
                  <a:lumOff val="40000"/>
                </a:schemeClr>
              </a:gs>
              <a:gs pos="50000">
                <a:srgbClr val="FFFF99"/>
              </a:gs>
              <a:gs pos="100000">
                <a:schemeClr val="accent1">
                  <a:tint val="23500"/>
                  <a:satMod val="160000"/>
                </a:schemeClr>
              </a:gs>
            </a:gsLst>
            <a:lin ang="5400000" scaled="0"/>
          </a:gradFill>
        </p:spPr>
        <p:txBody>
          <a:bodyPr>
            <a:normAutofit fontScale="90000"/>
          </a:bodyPr>
          <a:lstStyle/>
          <a:p>
            <a:pPr marL="320040" lvl="0" indent="-320040">
              <a:spcBef>
                <a:spcPts val="700"/>
              </a:spcBef>
              <a:defRPr/>
            </a:pPr>
            <a:r>
              <a:rPr lang="ar-SA" sz="2900" b="1" dirty="0"/>
              <a:t>4</a:t>
            </a:r>
            <a:r>
              <a:rPr lang="ar-SA" b="1" dirty="0"/>
              <a:t>- </a:t>
            </a:r>
            <a:r>
              <a:rPr lang="ar-SA" sz="3600" b="1" dirty="0"/>
              <a:t>أوجه القصور نجدها في تناول الدوريات أو المجلات العلمية المتخصصة في قضايا ممارسة وتحليل السياسة ، حيث اتضح من دراسة أجريت حول تلك الدوريات والمجلات </a:t>
            </a:r>
            <a:br>
              <a:rPr lang="ar-SA" sz="3600" b="1" dirty="0"/>
            </a:br>
            <a:r>
              <a:rPr lang="ar-SA" sz="3600" b="1" dirty="0"/>
              <a:t> ندرة الموضوعات حول ممارسة السياسة ، وتركيزها جميعاً على التحليلات والدراسات النظرية .</a:t>
            </a:r>
            <a:r>
              <a:rPr lang="en-US" sz="3600" b="1" dirty="0"/>
              <a:t/>
            </a:r>
            <a:br>
              <a:rPr lang="en-US" sz="3600" b="1" dirty="0"/>
            </a:br>
            <a:r>
              <a:rPr lang="ar-SA" sz="2200" b="1" dirty="0"/>
              <a:t/>
            </a:r>
            <a:br>
              <a:rPr lang="ar-SA" sz="2200" b="1" dirty="0"/>
            </a:br>
            <a:r>
              <a:rPr lang="ar-SA" sz="3600" b="1" dirty="0"/>
              <a:t>ه -  ومن الصعوبات التي تواجه مهنة الخدمة الاجتماعية نحو إرساء وجود لها عند ممارسة السياسة ، ميل المهنة ذاتها للتركيز فقط على المعرفة دون الاهتمام بالأساليب</a:t>
            </a:r>
            <a:r>
              <a:rPr lang="en-US" sz="3600" b="1" dirty="0"/>
              <a:t/>
            </a:r>
            <a:br>
              <a:rPr lang="en-US" sz="3600" b="1" dirty="0"/>
            </a:br>
            <a:endParaRPr lang="ar-SA" dirty="0"/>
          </a:p>
        </p:txBody>
      </p:sp>
    </p:spTree>
    <p:extLst>
      <p:ext uri="{BB962C8B-B14F-4D97-AF65-F5344CB8AC3E}">
        <p14:creationId xmlns:p14="http://schemas.microsoft.com/office/powerpoint/2010/main" val="349233062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gradFill>
          <a:gsLst>
            <a:gs pos="0">
              <a:schemeClr val="accent4">
                <a:lumMod val="60000"/>
                <a:lumOff val="40000"/>
              </a:schemeClr>
            </a:gs>
            <a:gs pos="50000">
              <a:srgbClr val="FFFF99"/>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3" name="عنصر نائب للمحتوى 2"/>
          <p:cNvSpPr>
            <a:spLocks noGrp="1"/>
          </p:cNvSpPr>
          <p:nvPr>
            <p:ph sz="quarter" idx="1"/>
          </p:nvPr>
        </p:nvSpPr>
        <p:spPr>
          <a:xfrm>
            <a:off x="467544" y="620688"/>
            <a:ext cx="8302752" cy="5616624"/>
          </a:xfrm>
          <a:gradFill>
            <a:gsLst>
              <a:gs pos="32000">
                <a:schemeClr val="accent1">
                  <a:lumMod val="20000"/>
                  <a:lumOff val="80000"/>
                </a:schemeClr>
              </a:gs>
              <a:gs pos="17000">
                <a:schemeClr val="accent2">
                  <a:lumMod val="20000"/>
                  <a:lumOff val="80000"/>
                </a:schemeClr>
              </a:gs>
              <a:gs pos="44996">
                <a:schemeClr val="accent3">
                  <a:lumMod val="40000"/>
                  <a:lumOff val="60000"/>
                </a:schemeClr>
              </a:gs>
              <a:gs pos="8000">
                <a:schemeClr val="accent6">
                  <a:lumMod val="20000"/>
                  <a:lumOff val="80000"/>
                </a:schemeClr>
              </a:gs>
              <a:gs pos="61000">
                <a:srgbClr val="F8FDBB"/>
              </a:gs>
              <a:gs pos="85000">
                <a:schemeClr val="accent6">
                  <a:lumMod val="20000"/>
                  <a:lumOff val="80000"/>
                </a:schemeClr>
              </a:gs>
            </a:gsLst>
            <a:lin ang="2700000" scaled="1"/>
          </a:gradFill>
          <a:ln w="38100">
            <a:solidFill>
              <a:schemeClr val="accent1">
                <a:lumMod val="75000"/>
              </a:schemeClr>
            </a:solidFill>
          </a:ln>
        </p:spPr>
        <p:txBody>
          <a:bodyPr>
            <a:normAutofit fontScale="92500" lnSpcReduction="20000"/>
          </a:bodyPr>
          <a:lstStyle/>
          <a:p>
            <a:pPr algn="ctr" rtl="1"/>
            <a:endParaRPr lang="ar-SA" b="1" dirty="0" smtClean="0"/>
          </a:p>
          <a:p>
            <a:pPr rtl="1"/>
            <a:r>
              <a:rPr lang="ar-SA" sz="3500" b="1" dirty="0" smtClean="0"/>
              <a:t>ما الذي يمكن أن تقدمة الخدمة الاجتماعية في مجال ممارسة وتحليل السياسة بوجه عام والسياسة الاجتماعية بوجه خاص ؟</a:t>
            </a:r>
            <a:endParaRPr lang="en-US" sz="3500" b="1" dirty="0" smtClean="0"/>
          </a:p>
          <a:p>
            <a:pPr rtl="1"/>
            <a:r>
              <a:rPr lang="ar-SA" sz="3500" b="1" dirty="0" smtClean="0"/>
              <a:t>لا يزال هناك الكثير </a:t>
            </a:r>
            <a:r>
              <a:rPr lang="ar-SA" sz="3500" b="1" u="sng" dirty="0" smtClean="0"/>
              <a:t>الذي يمكن أن تقدمة مهنة الخدمة الاجتماعية </a:t>
            </a:r>
            <a:r>
              <a:rPr lang="ar-SA" sz="3500" b="1" dirty="0" smtClean="0"/>
              <a:t>في هذا المجال ،</a:t>
            </a:r>
          </a:p>
          <a:p>
            <a:pPr marL="0" indent="0" algn="ctr" rtl="1">
              <a:buNone/>
            </a:pPr>
            <a:r>
              <a:rPr lang="ar-SA" sz="3500" b="1" dirty="0" smtClean="0"/>
              <a:t> </a:t>
            </a:r>
            <a:r>
              <a:rPr lang="ar-SA" sz="3500" b="1" u="sng" dirty="0" smtClean="0"/>
              <a:t>حيث نلاحظ أنه :</a:t>
            </a:r>
            <a:endParaRPr lang="en-US" sz="3500" b="1" u="sng" dirty="0" smtClean="0"/>
          </a:p>
          <a:p>
            <a:pPr lvl="0" rtl="1"/>
            <a:r>
              <a:rPr lang="ar-SA" sz="3500" b="1" dirty="0" smtClean="0"/>
              <a:t>1_هناك اهتماما متزايداً من جانب الأخصائيين الاجتماعيين  لتقلد المناصب القريبة من صناعة السياسة ، وليس هذا قاصراً على أمريكا فقط ولكن ها ما نشاهده في مصر ، سواء في الأحزاب السياسية ، أو المجالس الشعبية سواء المحلية ( قرى – مراكز – محافظات ) أو في مجلس الشعب والشورى </a:t>
            </a:r>
            <a:r>
              <a:rPr lang="ar-SA" b="1" dirty="0" smtClean="0"/>
              <a:t>.</a:t>
            </a:r>
            <a:endParaRPr lang="en-US" b="1" dirty="0" smtClean="0"/>
          </a:p>
          <a:p>
            <a:pPr algn="ctr"/>
            <a:endParaRPr lang="en-US" b="1" dirty="0"/>
          </a:p>
        </p:txBody>
      </p:sp>
    </p:spTree>
    <p:extLst>
      <p:ext uri="{BB962C8B-B14F-4D97-AF65-F5344CB8AC3E}">
        <p14:creationId xmlns:p14="http://schemas.microsoft.com/office/powerpoint/2010/main" val="989163799"/>
      </p:ext>
    </p:extLst>
  </p:cSld>
  <p:clrMapOvr>
    <a:masterClrMapping/>
  </p:clrMapOvr>
  <p:transition>
    <p:wipe dir="u"/>
  </p:transition>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bg>
      <p:bgPr>
        <a:gradFill>
          <a:gsLst>
            <a:gs pos="0">
              <a:schemeClr val="accent4">
                <a:lumMod val="60000"/>
                <a:lumOff val="40000"/>
              </a:schemeClr>
            </a:gs>
            <a:gs pos="50000">
              <a:srgbClr val="FFFF99"/>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3" name="عنصر نائب للمحتوى 2"/>
          <p:cNvSpPr>
            <a:spLocks noGrp="1"/>
          </p:cNvSpPr>
          <p:nvPr>
            <p:ph sz="quarter" idx="1"/>
          </p:nvPr>
        </p:nvSpPr>
        <p:spPr>
          <a:xfrm>
            <a:off x="899592" y="0"/>
            <a:ext cx="7416824" cy="6705600"/>
          </a:xfrm>
          <a:gradFill>
            <a:gsLst>
              <a:gs pos="32000">
                <a:schemeClr val="accent1">
                  <a:lumMod val="20000"/>
                  <a:lumOff val="80000"/>
                </a:schemeClr>
              </a:gs>
              <a:gs pos="17000">
                <a:schemeClr val="accent2">
                  <a:lumMod val="20000"/>
                  <a:lumOff val="80000"/>
                </a:schemeClr>
              </a:gs>
              <a:gs pos="44996">
                <a:schemeClr val="accent3">
                  <a:lumMod val="40000"/>
                  <a:lumOff val="60000"/>
                </a:schemeClr>
              </a:gs>
              <a:gs pos="8000">
                <a:schemeClr val="accent6">
                  <a:lumMod val="20000"/>
                  <a:lumOff val="80000"/>
                </a:schemeClr>
              </a:gs>
              <a:gs pos="61000">
                <a:srgbClr val="F8FDBB"/>
              </a:gs>
              <a:gs pos="85000">
                <a:schemeClr val="accent6">
                  <a:lumMod val="20000"/>
                  <a:lumOff val="80000"/>
                </a:schemeClr>
              </a:gs>
            </a:gsLst>
            <a:lin ang="2700000" scaled="1"/>
          </a:gradFill>
          <a:ln w="38100">
            <a:solidFill>
              <a:schemeClr val="accent1">
                <a:lumMod val="75000"/>
              </a:schemeClr>
            </a:solidFill>
          </a:ln>
        </p:spPr>
        <p:txBody>
          <a:bodyPr>
            <a:normAutofit fontScale="92500" lnSpcReduction="10000"/>
          </a:bodyPr>
          <a:lstStyle/>
          <a:p>
            <a:pPr lvl="0" algn="ctr" rtl="1"/>
            <a:endParaRPr lang="ar-SA" b="1" dirty="0" smtClean="0"/>
          </a:p>
          <a:p>
            <a:pPr lvl="0" algn="ctr" rtl="1"/>
            <a:r>
              <a:rPr lang="ar-SA" sz="3400" b="1" dirty="0" smtClean="0"/>
              <a:t>2_على الرغم من أن دراسات ممارسة السياسة وتحليلاتها قد تبوأت مركز الصدارة في </a:t>
            </a:r>
          </a:p>
          <a:p>
            <a:pPr lvl="0" algn="ctr" rtl="1"/>
            <a:r>
              <a:rPr lang="ar-SA" sz="3400" b="1" dirty="0" smtClean="0"/>
              <a:t>اهتمامات مهنة الخدمة الاجتماعية حديثاً ، ورغم أنها لم تصل بعد للمستوى المطلوب </a:t>
            </a:r>
          </a:p>
          <a:p>
            <a:pPr lvl="0" algn="ctr" rtl="1"/>
            <a:r>
              <a:rPr lang="ar-SA" sz="3400" b="1" dirty="0" smtClean="0"/>
              <a:t>مع الممارسة الفعلية ، إلا  أن (تطوير مناهج تعليم الخدمة الاجتماعية) </a:t>
            </a:r>
          </a:p>
          <a:p>
            <a:pPr lvl="0" algn="ctr" rtl="1"/>
            <a:r>
              <a:rPr lang="ar-SA" sz="3400" b="1" u="sng" dirty="0" smtClean="0"/>
              <a:t>وإدخال مادة ممارسة السياسة </a:t>
            </a:r>
            <a:r>
              <a:rPr lang="ar-SA" sz="3400" b="1" dirty="0" smtClean="0"/>
              <a:t>سوف يساعد في النهاية على تخريج ممارسين جيدين للسياسة مما ينعكس في نهاية الأمر على السياسة الاجتماعية برمتها .</a:t>
            </a:r>
            <a:endParaRPr lang="en-US" sz="3400" b="1" dirty="0" smtClean="0"/>
          </a:p>
          <a:p>
            <a:pPr algn="ctr" rtl="1"/>
            <a:r>
              <a:rPr lang="ar-SA" sz="3400" b="1" dirty="0" smtClean="0"/>
              <a:t>3-   من خلال اهتمام الخدمة الاجتماعية بالأساليب بجانب اهتمامها بالمعارف النظرية </a:t>
            </a:r>
          </a:p>
          <a:p>
            <a:pPr algn="ctr" rtl="1"/>
            <a:r>
              <a:rPr lang="ar-SA" sz="3400" b="1" dirty="0" smtClean="0"/>
              <a:t>حيث إن المهنة في حاجة ماسة للبحث عن(مناهج تطبيقية جديدة لممارسة السياسة )</a:t>
            </a:r>
          </a:p>
          <a:p>
            <a:pPr algn="ctr"/>
            <a:endParaRPr lang="en-US" b="1" dirty="0"/>
          </a:p>
        </p:txBody>
      </p:sp>
    </p:spTree>
    <p:extLst>
      <p:ext uri="{BB962C8B-B14F-4D97-AF65-F5344CB8AC3E}">
        <p14:creationId xmlns:p14="http://schemas.microsoft.com/office/powerpoint/2010/main" val="724220385"/>
      </p:ext>
    </p:extLst>
  </p:cSld>
  <p:clrMapOvr>
    <a:masterClrMapping/>
  </p:clrMapOvr>
  <p:transition>
    <p:wipe dir="u"/>
  </p:transition>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bg>
      <p:bgPr>
        <a:gradFill>
          <a:gsLst>
            <a:gs pos="0">
              <a:schemeClr val="accent4">
                <a:lumMod val="60000"/>
                <a:lumOff val="40000"/>
              </a:schemeClr>
            </a:gs>
            <a:gs pos="50000">
              <a:srgbClr val="FFFF99"/>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3" name="عنصر نائب للمحتوى 2"/>
          <p:cNvSpPr>
            <a:spLocks noGrp="1"/>
          </p:cNvSpPr>
          <p:nvPr>
            <p:ph sz="quarter" idx="1"/>
          </p:nvPr>
        </p:nvSpPr>
        <p:spPr>
          <a:xfrm>
            <a:off x="683568" y="188640"/>
            <a:ext cx="7560840" cy="6440760"/>
          </a:xfrm>
          <a:gradFill>
            <a:gsLst>
              <a:gs pos="32000">
                <a:schemeClr val="accent1">
                  <a:lumMod val="20000"/>
                  <a:lumOff val="80000"/>
                </a:schemeClr>
              </a:gs>
              <a:gs pos="17000">
                <a:schemeClr val="accent2">
                  <a:lumMod val="20000"/>
                  <a:lumOff val="80000"/>
                </a:schemeClr>
              </a:gs>
              <a:gs pos="44996">
                <a:schemeClr val="accent3">
                  <a:lumMod val="40000"/>
                  <a:lumOff val="60000"/>
                </a:schemeClr>
              </a:gs>
              <a:gs pos="8000">
                <a:schemeClr val="accent6">
                  <a:lumMod val="20000"/>
                  <a:lumOff val="80000"/>
                </a:schemeClr>
              </a:gs>
              <a:gs pos="61000">
                <a:srgbClr val="F8FDBB"/>
              </a:gs>
              <a:gs pos="85000">
                <a:schemeClr val="accent6">
                  <a:lumMod val="20000"/>
                  <a:lumOff val="80000"/>
                </a:schemeClr>
              </a:gs>
            </a:gsLst>
            <a:lin ang="2700000" scaled="1"/>
          </a:gradFill>
          <a:ln w="38100">
            <a:solidFill>
              <a:schemeClr val="accent1">
                <a:lumMod val="75000"/>
              </a:schemeClr>
            </a:solidFill>
          </a:ln>
        </p:spPr>
        <p:txBody>
          <a:bodyPr>
            <a:normAutofit/>
          </a:bodyPr>
          <a:lstStyle/>
          <a:p>
            <a:r>
              <a:rPr lang="ar-SA" b="1" dirty="0"/>
              <a:t> </a:t>
            </a:r>
            <a:r>
              <a:rPr lang="ar-SA" b="1" dirty="0" smtClean="0"/>
              <a:t> لذلك ينبغي اقتناص الفرصة لزيادة مستوى </a:t>
            </a:r>
            <a:r>
              <a:rPr lang="ar-SA" b="1" u="sng" dirty="0" smtClean="0"/>
              <a:t>تدريب الأخصائيين الاجتماعيين </a:t>
            </a:r>
            <a:r>
              <a:rPr lang="ar-SA" b="1" dirty="0" smtClean="0"/>
              <a:t>على ممارسة السياسة ، واكتشاف الأساليب التي تساعد على ذلك .</a:t>
            </a:r>
            <a:endParaRPr lang="en-US" b="1" dirty="0" smtClean="0"/>
          </a:p>
          <a:p>
            <a:r>
              <a:rPr lang="ar-SA" b="1" dirty="0" smtClean="0"/>
              <a:t>4- ينبغي </a:t>
            </a:r>
            <a:r>
              <a:rPr lang="ar-SA" b="1" u="sng" dirty="0" smtClean="0"/>
              <a:t>تدريب طلاب الخدمة الاجتماعية </a:t>
            </a:r>
            <a:r>
              <a:rPr lang="ar-SA" b="1" dirty="0" smtClean="0"/>
              <a:t>على كيفية ممارسة ( تطبيق ) السياسة وألا تتقيد عملية الممارسة بالسياسة الاجتماعية فقط ، بل ربط ذلك بأي أفكار جديدة  او مبادرات خلاقة .</a:t>
            </a:r>
          </a:p>
          <a:p>
            <a:pPr rtl="1"/>
            <a:r>
              <a:rPr lang="ar-SA" b="1" dirty="0" smtClean="0"/>
              <a:t>-   على ممارسي السياسة من الأخصائيين الاجتماعيين أن يستغلوا( قدراتهم العقلية والفكرية </a:t>
            </a:r>
          </a:p>
          <a:p>
            <a:pPr rtl="1"/>
            <a:r>
              <a:rPr lang="ar-SA" b="1" dirty="0" smtClean="0"/>
              <a:t>وتطويرها في تفهم المشكلات التي تواجههم والعمل على حلها ، وخاصة أنهم يمتلكون أدوات </a:t>
            </a:r>
          </a:p>
          <a:p>
            <a:pPr marL="0" indent="0" algn="ctr" rtl="1">
              <a:buNone/>
            </a:pPr>
            <a:endParaRPr lang="en-US" b="1" dirty="0" smtClean="0"/>
          </a:p>
        </p:txBody>
      </p:sp>
    </p:spTree>
    <p:extLst>
      <p:ext uri="{BB962C8B-B14F-4D97-AF65-F5344CB8AC3E}">
        <p14:creationId xmlns:p14="http://schemas.microsoft.com/office/powerpoint/2010/main" val="2449820598"/>
      </p:ext>
    </p:extLst>
  </p:cSld>
  <p:clrMapOvr>
    <a:masterClrMapping/>
  </p:clrMapOvr>
  <p:transition>
    <p:wipe dir="u"/>
  </p:transition>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bg>
      <p:bgPr>
        <a:gradFill>
          <a:gsLst>
            <a:gs pos="0">
              <a:schemeClr val="accent4">
                <a:lumMod val="60000"/>
                <a:lumOff val="40000"/>
              </a:schemeClr>
            </a:gs>
            <a:gs pos="50000">
              <a:srgbClr val="FFFF99"/>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971600" y="980728"/>
            <a:ext cx="7344816" cy="5145435"/>
          </a:xfrm>
          <a:gradFill>
            <a:gsLst>
              <a:gs pos="0">
                <a:schemeClr val="accent4">
                  <a:lumMod val="40000"/>
                  <a:lumOff val="60000"/>
                </a:schemeClr>
              </a:gs>
              <a:gs pos="96685">
                <a:schemeClr val="accent4">
                  <a:lumMod val="40000"/>
                  <a:lumOff val="60000"/>
                </a:schemeClr>
              </a:gs>
              <a:gs pos="35000">
                <a:srgbClr val="FFFF99"/>
              </a:gs>
              <a:gs pos="100000">
                <a:schemeClr val="accent2">
                  <a:tint val="15000"/>
                  <a:satMod val="350000"/>
                </a:schemeClr>
              </a:gs>
            </a:gsLst>
          </a:gradFill>
        </p:spPr>
        <p:style>
          <a:lnRef idx="1">
            <a:schemeClr val="accent2"/>
          </a:lnRef>
          <a:fillRef idx="2">
            <a:schemeClr val="accent2"/>
          </a:fillRef>
          <a:effectRef idx="1">
            <a:schemeClr val="accent2"/>
          </a:effectRef>
          <a:fontRef idx="minor">
            <a:schemeClr val="dk1"/>
          </a:fontRef>
        </p:style>
        <p:txBody>
          <a:bodyPr>
            <a:normAutofit lnSpcReduction="10000"/>
          </a:bodyPr>
          <a:lstStyle/>
          <a:p>
            <a:pPr algn="ctr"/>
            <a:r>
              <a:rPr lang="ar-SA" b="1" dirty="0" smtClean="0"/>
              <a:t>ومبادئ فكرية يمكن أن يستندوا إليها أثناء الممارسة السياسية ، </a:t>
            </a:r>
            <a:r>
              <a:rPr lang="ar-SA" b="1" u="sng" dirty="0" smtClean="0"/>
              <a:t>وأن يتجنبوا الجمود القيمي </a:t>
            </a:r>
            <a:r>
              <a:rPr lang="ar-SA" b="1" dirty="0" smtClean="0"/>
              <a:t>، </a:t>
            </a:r>
          </a:p>
          <a:p>
            <a:pPr algn="ctr"/>
            <a:r>
              <a:rPr lang="ar-SA" b="1" dirty="0" smtClean="0"/>
              <a:t>بمعنى أن الأخصائي الممارس من المرونة بحيث لا يقيد أو ذاته ويكون أسيراً لنسق قيمي معين  مع أن الاهتمام بصفة خاصة بالمهارات الشخصية والفردية لهؤلاء الممارسين .</a:t>
            </a:r>
            <a:endParaRPr lang="en-US" b="1" dirty="0" smtClean="0"/>
          </a:p>
          <a:p>
            <a:pPr algn="ctr"/>
            <a:r>
              <a:rPr lang="ar-SA" b="1" dirty="0" smtClean="0"/>
              <a:t>6- أن تراعي مهنة الخدمة الاجتماعية </a:t>
            </a:r>
            <a:r>
              <a:rPr lang="ar-SA" b="1" u="sng" dirty="0" smtClean="0"/>
              <a:t>وجود أساس منظم وثابت لممارسة </a:t>
            </a:r>
            <a:r>
              <a:rPr lang="ar-SA" b="1" dirty="0" smtClean="0"/>
              <a:t>السياسة للمهنيين </a:t>
            </a:r>
          </a:p>
          <a:p>
            <a:pPr algn="ctr"/>
            <a:r>
              <a:rPr lang="ar-SA" b="1" dirty="0" smtClean="0"/>
              <a:t>من أبنائها سوف يقود حتماً لزيادة عدد ممارسي السياسة المتخصصين في ذلك المجال .</a:t>
            </a:r>
            <a:endParaRPr lang="en-US" b="1" dirty="0" smtClean="0"/>
          </a:p>
          <a:p>
            <a:endParaRPr lang="ar-SA" dirty="0"/>
          </a:p>
        </p:txBody>
      </p:sp>
    </p:spTree>
    <p:extLst>
      <p:ext uri="{BB962C8B-B14F-4D97-AF65-F5344CB8AC3E}">
        <p14:creationId xmlns:p14="http://schemas.microsoft.com/office/powerpoint/2010/main" val="165373254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gradFill>
          <a:gsLst>
            <a:gs pos="0">
              <a:schemeClr val="accent4">
                <a:lumMod val="60000"/>
                <a:lumOff val="40000"/>
              </a:schemeClr>
            </a:gs>
            <a:gs pos="50000">
              <a:srgbClr val="FFFF99"/>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2" name="عنوان 1"/>
          <p:cNvSpPr>
            <a:spLocks noGrp="1"/>
          </p:cNvSpPr>
          <p:nvPr>
            <p:ph type="title"/>
          </p:nvPr>
        </p:nvSpPr>
        <p:spPr>
          <a:xfrm>
            <a:off x="467544" y="116632"/>
            <a:ext cx="8229600" cy="6552728"/>
          </a:xfrm>
          <a:gradFill>
            <a:gsLst>
              <a:gs pos="0">
                <a:schemeClr val="accent4">
                  <a:lumMod val="40000"/>
                  <a:lumOff val="60000"/>
                </a:schemeClr>
              </a:gs>
              <a:gs pos="35000">
                <a:srgbClr val="FFFF99"/>
              </a:gs>
              <a:gs pos="100000">
                <a:schemeClr val="accent4">
                  <a:lumMod val="40000"/>
                  <a:lumOff val="60000"/>
                </a:schemeClr>
              </a:gs>
            </a:gsLst>
          </a:gradFill>
        </p:spPr>
        <p:style>
          <a:lnRef idx="1">
            <a:schemeClr val="accent1"/>
          </a:lnRef>
          <a:fillRef idx="2">
            <a:schemeClr val="accent1"/>
          </a:fillRef>
          <a:effectRef idx="1">
            <a:schemeClr val="accent1"/>
          </a:effectRef>
          <a:fontRef idx="minor">
            <a:schemeClr val="dk1"/>
          </a:fontRef>
        </p:style>
        <p:txBody>
          <a:bodyPr>
            <a:normAutofit fontScale="90000"/>
          </a:bodyPr>
          <a:lstStyle/>
          <a:p>
            <a:r>
              <a:rPr lang="ar-SA" sz="3600" b="1" dirty="0" smtClean="0"/>
              <a:t>أن التخطيط الاجتماعي </a:t>
            </a:r>
            <a:r>
              <a:rPr lang="ar-SA" sz="3600" b="1" u="sng" dirty="0" smtClean="0"/>
              <a:t>وهو أحد المواد التي تدرس لطلاب الخدمة الاجتماعية </a:t>
            </a:r>
            <a:r>
              <a:rPr lang="ar-SA" sz="3600" b="1" dirty="0" smtClean="0"/>
              <a:t>، </a:t>
            </a:r>
            <a:br>
              <a:rPr lang="ar-SA" sz="3600" b="1" dirty="0" smtClean="0"/>
            </a:br>
            <a:r>
              <a:rPr lang="ar-SA" sz="3600" b="1" dirty="0" smtClean="0"/>
              <a:t>وأحد المجالات الهامة في صنع وتطبيق السياسة العامة والسياسة الاجتماعية بصفة خاصة ، يحتاج إلى بعض التحليلات السياسية ، لكونه أشمل وأعم من تحليل السياسة ، حيث أن التخطيط </a:t>
            </a:r>
            <a:br>
              <a:rPr lang="ar-SA" sz="3600" b="1" dirty="0" smtClean="0"/>
            </a:br>
            <a:r>
              <a:rPr lang="ar-SA" sz="3600" b="1" u="sng" dirty="0" smtClean="0"/>
              <a:t>يتضمن كلاً من </a:t>
            </a:r>
            <a:r>
              <a:rPr lang="ar-SA" sz="3600" b="1" dirty="0" smtClean="0"/>
              <a:t>: تعريف المشكلة – التطور المقترح ، صناعة القرار ، تخطيط وتصميم  البرنامج، والتقييم النهائي ، ومن الممكن أن يستخدموا مهارات تحليل السياسة في كل مرحلة من مراحل عملية التخطيط ، من ثم ، فإنه من الصعوبة أن نضع خطاً فاصلاً </a:t>
            </a:r>
            <a:br>
              <a:rPr lang="ar-SA" sz="3600" b="1" dirty="0" smtClean="0"/>
            </a:br>
            <a:r>
              <a:rPr lang="ar-SA" sz="3600" b="1" dirty="0" smtClean="0"/>
              <a:t>بين المخطط الاجتماعي والمحلل السياسي </a:t>
            </a:r>
            <a:r>
              <a:rPr lang="ar-SA" b="1" dirty="0" smtClean="0"/>
              <a:t>.</a:t>
            </a:r>
            <a:r>
              <a:rPr lang="en-US" b="1" dirty="0" smtClean="0"/>
              <a:t/>
            </a:r>
            <a:br>
              <a:rPr lang="en-US" b="1" dirty="0" smtClean="0"/>
            </a:br>
            <a:endParaRPr lang="ar-SA" dirty="0"/>
          </a:p>
        </p:txBody>
      </p:sp>
    </p:spTree>
    <p:extLst>
      <p:ext uri="{BB962C8B-B14F-4D97-AF65-F5344CB8AC3E}">
        <p14:creationId xmlns:p14="http://schemas.microsoft.com/office/powerpoint/2010/main" val="344574116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gradFill>
          <a:gsLst>
            <a:gs pos="0">
              <a:schemeClr val="accent4">
                <a:lumMod val="60000"/>
                <a:lumOff val="40000"/>
              </a:schemeClr>
            </a:gs>
            <a:gs pos="50000">
              <a:srgbClr val="FFFF99"/>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3" name="عنصر نائب للمحتوى 2"/>
          <p:cNvSpPr>
            <a:spLocks noGrp="1"/>
          </p:cNvSpPr>
          <p:nvPr>
            <p:ph sz="quarter" idx="1"/>
          </p:nvPr>
        </p:nvSpPr>
        <p:spPr>
          <a:xfrm>
            <a:off x="1043608" y="260648"/>
            <a:ext cx="7272808" cy="6368752"/>
          </a:xfrm>
          <a:gradFill>
            <a:gsLst>
              <a:gs pos="32000">
                <a:schemeClr val="accent1">
                  <a:lumMod val="20000"/>
                  <a:lumOff val="80000"/>
                </a:schemeClr>
              </a:gs>
              <a:gs pos="17000">
                <a:schemeClr val="accent2">
                  <a:lumMod val="20000"/>
                  <a:lumOff val="80000"/>
                </a:schemeClr>
              </a:gs>
              <a:gs pos="44996">
                <a:schemeClr val="accent3">
                  <a:lumMod val="40000"/>
                  <a:lumOff val="60000"/>
                </a:schemeClr>
              </a:gs>
              <a:gs pos="8000">
                <a:schemeClr val="accent4">
                  <a:lumMod val="40000"/>
                  <a:lumOff val="60000"/>
                </a:schemeClr>
              </a:gs>
              <a:gs pos="61000">
                <a:srgbClr val="F8FDBB"/>
              </a:gs>
              <a:gs pos="85000">
                <a:schemeClr val="accent6">
                  <a:lumMod val="20000"/>
                  <a:lumOff val="80000"/>
                </a:schemeClr>
              </a:gs>
            </a:gsLst>
            <a:lin ang="2700000" scaled="1"/>
          </a:gradFill>
          <a:ln w="38100">
            <a:solidFill>
              <a:schemeClr val="accent1">
                <a:lumMod val="75000"/>
              </a:schemeClr>
            </a:solidFill>
          </a:ln>
        </p:spPr>
        <p:txBody>
          <a:bodyPr>
            <a:noAutofit/>
          </a:bodyPr>
          <a:lstStyle/>
          <a:p>
            <a:pPr algn="ctr" rtl="1"/>
            <a:endParaRPr lang="ar-SA" sz="2000" b="1" dirty="0" smtClean="0"/>
          </a:p>
          <a:p>
            <a:pPr algn="ctr" rtl="1">
              <a:buNone/>
            </a:pPr>
            <a:r>
              <a:rPr lang="ar-SA" sz="2400" b="1" dirty="0" smtClean="0"/>
              <a:t>8ـ </a:t>
            </a:r>
            <a:r>
              <a:rPr lang="ar-SA" b="1" dirty="0" smtClean="0"/>
              <a:t>أن غالبية المهنيين ممن يقوموا بتحليل السياسة تكون لديهم </a:t>
            </a:r>
            <a:r>
              <a:rPr lang="ar-SA" b="1" u="sng" dirty="0" smtClean="0"/>
              <a:t>خلفيات في مجال العلوم الاجتماعية </a:t>
            </a:r>
            <a:r>
              <a:rPr lang="ar-SA" b="1" dirty="0" smtClean="0"/>
              <a:t>كما تكون لديهم اهتمامات خاصة في بعض مجالات الدراسة ، </a:t>
            </a:r>
          </a:p>
          <a:p>
            <a:pPr algn="ctr" rtl="1"/>
            <a:r>
              <a:rPr lang="ar-SA" b="1" dirty="0" smtClean="0"/>
              <a:t>ومن </a:t>
            </a:r>
            <a:r>
              <a:rPr lang="ar-SA" b="1" u="sng" dirty="0" smtClean="0"/>
              <a:t>ثم تضم قائمة المحللين السياسيين </a:t>
            </a:r>
            <a:r>
              <a:rPr lang="ar-SA" b="1" dirty="0" smtClean="0"/>
              <a:t>كلاً من علماء الاقتصاد ، السياسة ، المؤرخين ، وعلماء النفس والاجتماع ، والمخططين الحضريين والأخصائيين الاجتماعيين والأخصائيين النفسيين ، كما أن هناك من يعملون من الفئات السابق ذكرها من المهنيين في وظائف إدارية وإشرافية يقومون بعمل تحليل السياسة كجزء من طبيعة عملهم .</a:t>
            </a:r>
            <a:r>
              <a:rPr lang="ar-SA" sz="2800" b="1" dirty="0" smtClean="0"/>
              <a:t> </a:t>
            </a:r>
            <a:endParaRPr lang="en-US" sz="2800" b="1" dirty="0" smtClean="0"/>
          </a:p>
          <a:p>
            <a:pPr marL="0" indent="0" algn="ctr" rtl="1">
              <a:buNone/>
            </a:pPr>
            <a:endParaRPr lang="en-US" sz="2000" b="1" dirty="0" smtClean="0"/>
          </a:p>
        </p:txBody>
      </p:sp>
    </p:spTree>
    <p:extLst>
      <p:ext uri="{BB962C8B-B14F-4D97-AF65-F5344CB8AC3E}">
        <p14:creationId xmlns:p14="http://schemas.microsoft.com/office/powerpoint/2010/main" val="2571039269"/>
      </p:ext>
    </p:extLst>
  </p:cSld>
  <p:clrMapOvr>
    <a:masterClrMapping/>
  </p:clrMapOvr>
  <p:transition>
    <p:wipe dir="u"/>
  </p:transition>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bg>
      <p:bgPr>
        <a:gradFill>
          <a:gsLst>
            <a:gs pos="0">
              <a:schemeClr val="accent4">
                <a:lumMod val="60000"/>
                <a:lumOff val="40000"/>
              </a:schemeClr>
            </a:gs>
            <a:gs pos="50000">
              <a:srgbClr val="FFFF99"/>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4" name="مستطيل 3"/>
          <p:cNvSpPr/>
          <p:nvPr/>
        </p:nvSpPr>
        <p:spPr>
          <a:xfrm>
            <a:off x="1197144" y="620688"/>
            <a:ext cx="6696744" cy="5478423"/>
          </a:xfrm>
          <a:prstGeom prst="rect">
            <a:avLst/>
          </a:prstGeom>
          <a:gradFill>
            <a:gsLst>
              <a:gs pos="32000">
                <a:schemeClr val="accent1">
                  <a:lumMod val="20000"/>
                  <a:lumOff val="80000"/>
                </a:schemeClr>
              </a:gs>
              <a:gs pos="17000">
                <a:schemeClr val="accent2">
                  <a:lumMod val="20000"/>
                  <a:lumOff val="80000"/>
                </a:schemeClr>
              </a:gs>
              <a:gs pos="44996">
                <a:schemeClr val="accent3">
                  <a:lumMod val="40000"/>
                  <a:lumOff val="60000"/>
                </a:schemeClr>
              </a:gs>
              <a:gs pos="8000">
                <a:schemeClr val="accent6">
                  <a:lumMod val="20000"/>
                  <a:lumOff val="80000"/>
                </a:schemeClr>
              </a:gs>
              <a:gs pos="61000">
                <a:srgbClr val="F8FDBB"/>
              </a:gs>
              <a:gs pos="85000">
                <a:schemeClr val="accent6">
                  <a:lumMod val="20000"/>
                  <a:lumOff val="80000"/>
                </a:schemeClr>
              </a:gs>
            </a:gsLst>
            <a:lin ang="2700000" scaled="1"/>
          </a:gradFill>
          <a:scene3d>
            <a:camera prst="orthographicFront"/>
            <a:lightRig rig="threePt" dir="t"/>
          </a:scene3d>
          <a:sp3d>
            <a:bevelT prst="angle"/>
          </a:sp3d>
        </p:spPr>
        <p:txBody>
          <a:bodyPr wrap="square">
            <a:spAutoFit/>
          </a:bodyPr>
          <a:lstStyle/>
          <a:p>
            <a:pPr algn="ctr"/>
            <a:r>
              <a:rPr lang="ar-SA" sz="3200" b="1" dirty="0" smtClean="0"/>
              <a:t>9- وعلى الرغم من أن اهتمام الخدمة الاجتماعية جاء حديثاً بالسياسة الاجتماعية ، والتخطيط الاجتماعي وتحليل السياسة ، إلا أن الأخصائيين الاجتماعيين </a:t>
            </a:r>
            <a:r>
              <a:rPr lang="ar-SA" sz="3200" b="1" u="sng" dirty="0" smtClean="0"/>
              <a:t>ساهموا في تطوير هذه المجالات </a:t>
            </a:r>
            <a:r>
              <a:rPr lang="ar-SA" sz="3200" b="1" dirty="0" smtClean="0"/>
              <a:t>حتى ولو كان ذلك قد تم على أساس محدود </a:t>
            </a:r>
            <a:r>
              <a:rPr lang="ar-SA" sz="1600" b="1" dirty="0" smtClean="0"/>
              <a:t>.</a:t>
            </a:r>
          </a:p>
          <a:p>
            <a:pPr algn="ctr"/>
            <a:r>
              <a:rPr lang="ar-SA" sz="3200" b="1" dirty="0" smtClean="0"/>
              <a:t>10-  يشترك الأخصائيون الاجتماعيون في وضع السياسة الاجتماعية وتحليلها ولو حتى عن طريق غير مباشر ، </a:t>
            </a:r>
            <a:r>
              <a:rPr lang="ar-SA" sz="3200" b="1" u="sng" dirty="0" smtClean="0"/>
              <a:t>حيث يشتركون ومنظماتهم المهنية التي </a:t>
            </a:r>
            <a:r>
              <a:rPr lang="ar-SA" sz="3200" b="1" dirty="0" smtClean="0"/>
              <a:t>يعملون بها في كل مراحل وضع السياسة ، وفي محاولة التأثير في اتجاه الأحداث .</a:t>
            </a:r>
          </a:p>
          <a:p>
            <a:pPr algn="ctr"/>
            <a:endParaRPr lang="en-US" sz="1600" b="1" dirty="0" smtClean="0"/>
          </a:p>
          <a:p>
            <a:pPr algn="ctr"/>
            <a:r>
              <a:rPr lang="ar-SA" sz="1400" b="1" dirty="0" smtClean="0"/>
              <a:t> </a:t>
            </a:r>
            <a:endParaRPr lang="en-US" sz="1400" b="1" dirty="0" smtClean="0"/>
          </a:p>
        </p:txBody>
      </p:sp>
    </p:spTree>
    <p:extLst>
      <p:ext uri="{BB962C8B-B14F-4D97-AF65-F5344CB8AC3E}">
        <p14:creationId xmlns:p14="http://schemas.microsoft.com/office/powerpoint/2010/main" val="224507946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gradFill>
          <a:gsLst>
            <a:gs pos="0">
              <a:schemeClr val="accent4">
                <a:lumMod val="60000"/>
                <a:lumOff val="40000"/>
              </a:schemeClr>
            </a:gs>
            <a:gs pos="50000">
              <a:srgbClr val="FFFF99"/>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3" name="عنصر نائب للمحتوى 2"/>
          <p:cNvSpPr>
            <a:spLocks noGrp="1"/>
          </p:cNvSpPr>
          <p:nvPr>
            <p:ph sz="quarter" idx="1"/>
          </p:nvPr>
        </p:nvSpPr>
        <p:spPr>
          <a:xfrm>
            <a:off x="1403648" y="980728"/>
            <a:ext cx="6408712" cy="4680520"/>
          </a:xfrm>
          <a:gradFill>
            <a:gsLst>
              <a:gs pos="32000">
                <a:schemeClr val="accent1">
                  <a:lumMod val="20000"/>
                  <a:lumOff val="80000"/>
                </a:schemeClr>
              </a:gs>
              <a:gs pos="17000">
                <a:schemeClr val="accent2">
                  <a:lumMod val="20000"/>
                  <a:lumOff val="80000"/>
                </a:schemeClr>
              </a:gs>
              <a:gs pos="44996">
                <a:schemeClr val="accent3">
                  <a:lumMod val="40000"/>
                  <a:lumOff val="60000"/>
                </a:schemeClr>
              </a:gs>
              <a:gs pos="8000">
                <a:schemeClr val="accent6">
                  <a:lumMod val="20000"/>
                  <a:lumOff val="80000"/>
                </a:schemeClr>
              </a:gs>
              <a:gs pos="61000">
                <a:srgbClr val="F8FDBB"/>
              </a:gs>
              <a:gs pos="85000">
                <a:schemeClr val="accent6">
                  <a:lumMod val="20000"/>
                  <a:lumOff val="80000"/>
                </a:schemeClr>
              </a:gs>
            </a:gsLst>
            <a:lin ang="2700000" scaled="1"/>
          </a:gradFill>
          <a:ln w="38100">
            <a:solidFill>
              <a:schemeClr val="accent1">
                <a:lumMod val="75000"/>
              </a:schemeClr>
            </a:solidFill>
          </a:ln>
        </p:spPr>
        <p:txBody>
          <a:bodyPr>
            <a:noAutofit/>
          </a:bodyPr>
          <a:lstStyle/>
          <a:p>
            <a:pPr rtl="1"/>
            <a:r>
              <a:rPr lang="ar-SA" b="1" dirty="0" smtClean="0"/>
              <a:t>11- أنه يتوافر – ولحسن الحظ – العديد من </a:t>
            </a:r>
            <a:r>
              <a:rPr lang="ar-SA" b="1" u="sng" dirty="0" smtClean="0"/>
              <a:t>الأرضيات المشتركة بين </a:t>
            </a:r>
            <a:r>
              <a:rPr lang="ar-SA" b="1" dirty="0" smtClean="0"/>
              <a:t>الخدمة الاجتماعية وممارسة وتحليل السياسة بشكل عام ، والسياسة الاجتماعية بوجه خاص ، وهذا شيء هام بالنسبة لمستقبل الخدمة الاجتماعية كمهنة .</a:t>
            </a:r>
            <a:r>
              <a:rPr lang="ar-SA" sz="2400" b="1" dirty="0" smtClean="0"/>
              <a:t> </a:t>
            </a:r>
            <a:endParaRPr lang="en-US" sz="2400" b="1" dirty="0" smtClean="0"/>
          </a:p>
          <a:p>
            <a:pPr algn="ctr"/>
            <a:endParaRPr lang="en-US" b="1" dirty="0"/>
          </a:p>
        </p:txBody>
      </p:sp>
    </p:spTree>
    <p:extLst>
      <p:ext uri="{BB962C8B-B14F-4D97-AF65-F5344CB8AC3E}">
        <p14:creationId xmlns:p14="http://schemas.microsoft.com/office/powerpoint/2010/main" val="2503874584"/>
      </p:ext>
    </p:extLst>
  </p:cSld>
  <p:clrMapOvr>
    <a:masterClrMapping/>
  </p:clrMapOvr>
  <p:transition>
    <p:wipe dir="u"/>
  </p:transition>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bg>
      <p:bgPr>
        <a:gradFill>
          <a:gsLst>
            <a:gs pos="0">
              <a:schemeClr val="accent4">
                <a:lumMod val="60000"/>
                <a:lumOff val="40000"/>
              </a:schemeClr>
            </a:gs>
            <a:gs pos="50000">
              <a:srgbClr val="FFFF99"/>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4" name="مستطيل 3"/>
          <p:cNvSpPr/>
          <p:nvPr/>
        </p:nvSpPr>
        <p:spPr>
          <a:xfrm>
            <a:off x="1187624" y="836712"/>
            <a:ext cx="6696744" cy="4524315"/>
          </a:xfrm>
          <a:prstGeom prst="rect">
            <a:avLst/>
          </a:prstGeom>
          <a:gradFill>
            <a:gsLst>
              <a:gs pos="32000">
                <a:schemeClr val="accent1">
                  <a:lumMod val="20000"/>
                  <a:lumOff val="80000"/>
                </a:schemeClr>
              </a:gs>
              <a:gs pos="17000">
                <a:schemeClr val="accent2">
                  <a:lumMod val="20000"/>
                  <a:lumOff val="80000"/>
                </a:schemeClr>
              </a:gs>
              <a:gs pos="44996">
                <a:schemeClr val="accent3">
                  <a:lumMod val="40000"/>
                  <a:lumOff val="60000"/>
                </a:schemeClr>
              </a:gs>
              <a:gs pos="8000">
                <a:schemeClr val="accent6">
                  <a:lumMod val="20000"/>
                  <a:lumOff val="80000"/>
                </a:schemeClr>
              </a:gs>
              <a:gs pos="61000">
                <a:srgbClr val="F8FDBB"/>
              </a:gs>
              <a:gs pos="85000">
                <a:schemeClr val="accent6">
                  <a:lumMod val="20000"/>
                  <a:lumOff val="80000"/>
                </a:schemeClr>
              </a:gs>
            </a:gsLst>
            <a:lin ang="2700000" scaled="1"/>
          </a:gradFill>
        </p:spPr>
        <p:txBody>
          <a:bodyPr wrap="square">
            <a:spAutoFit/>
          </a:bodyPr>
          <a:lstStyle/>
          <a:p>
            <a:r>
              <a:rPr lang="ar-SA" sz="3200" b="1" dirty="0" smtClean="0"/>
              <a:t>كما أن الأخصائيين الاجتماعيين من الممكن أن يؤثروا في السياسة الاجتماعية ، وذلك من </a:t>
            </a:r>
            <a:r>
              <a:rPr lang="ar-SA" sz="3200" b="1" u="sng" dirty="0" smtClean="0"/>
              <a:t>خلال أدوارهم كخبراء ، كباحثين ، كمدافعين </a:t>
            </a:r>
            <a:r>
              <a:rPr lang="ar-SA" sz="3200" b="1" dirty="0" smtClean="0"/>
              <a:t>، كجماعة ضغط ، كمنظمين للمجتمع ، كمخططين ، كمعالجين ، كما أن بعض الأخصائيين قد ساهموا في هذا الميدان الناشئ ، والآخرين عملوا على تطوير اتجاهات البحث في الخدمة الاجتماعية وتوجيهه نحو السياسة الاجتماعية على اعتبار أنه ممارسة للسياسة </a:t>
            </a:r>
            <a:r>
              <a:rPr lang="ar-SA" sz="2800" b="1" dirty="0" smtClean="0"/>
              <a:t>.</a:t>
            </a:r>
            <a:endParaRPr lang="en-US" sz="2800" b="1" dirty="0" smtClean="0"/>
          </a:p>
        </p:txBody>
      </p:sp>
    </p:spTree>
    <p:extLst>
      <p:ext uri="{BB962C8B-B14F-4D97-AF65-F5344CB8AC3E}">
        <p14:creationId xmlns:p14="http://schemas.microsoft.com/office/powerpoint/2010/main" val="206874998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gradFill>
          <a:gsLst>
            <a:gs pos="0">
              <a:schemeClr val="accent4">
                <a:lumMod val="60000"/>
                <a:lumOff val="40000"/>
              </a:schemeClr>
            </a:gs>
            <a:gs pos="50000">
              <a:srgbClr val="FFFF99"/>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3" name="عنصر نائب للمحتوى 2"/>
          <p:cNvSpPr>
            <a:spLocks noGrp="1"/>
          </p:cNvSpPr>
          <p:nvPr>
            <p:ph sz="quarter" idx="1"/>
          </p:nvPr>
        </p:nvSpPr>
        <p:spPr>
          <a:xfrm>
            <a:off x="1043608" y="260648"/>
            <a:ext cx="7272808" cy="6120680"/>
          </a:xfrm>
          <a:gradFill>
            <a:gsLst>
              <a:gs pos="32000">
                <a:schemeClr val="accent1">
                  <a:lumMod val="20000"/>
                  <a:lumOff val="80000"/>
                </a:schemeClr>
              </a:gs>
              <a:gs pos="17000">
                <a:schemeClr val="accent2">
                  <a:lumMod val="20000"/>
                  <a:lumOff val="80000"/>
                </a:schemeClr>
              </a:gs>
              <a:gs pos="44996">
                <a:schemeClr val="accent3">
                  <a:lumMod val="40000"/>
                  <a:lumOff val="60000"/>
                </a:schemeClr>
              </a:gs>
              <a:gs pos="8000">
                <a:schemeClr val="accent6">
                  <a:lumMod val="20000"/>
                  <a:lumOff val="80000"/>
                </a:schemeClr>
              </a:gs>
              <a:gs pos="61000">
                <a:srgbClr val="F8FDBB"/>
              </a:gs>
              <a:gs pos="85000">
                <a:schemeClr val="accent6">
                  <a:lumMod val="20000"/>
                  <a:lumOff val="80000"/>
                </a:schemeClr>
              </a:gs>
            </a:gsLst>
            <a:lin ang="2700000" scaled="1"/>
          </a:gradFill>
          <a:ln w="38100">
            <a:solidFill>
              <a:schemeClr val="accent1">
                <a:lumMod val="75000"/>
              </a:schemeClr>
            </a:solidFill>
          </a:ln>
        </p:spPr>
        <p:txBody>
          <a:bodyPr>
            <a:normAutofit fontScale="85000" lnSpcReduction="20000"/>
          </a:bodyPr>
          <a:lstStyle/>
          <a:p>
            <a:pPr algn="ctr" rtl="1"/>
            <a:endParaRPr lang="ar-SA" b="1" dirty="0" smtClean="0"/>
          </a:p>
          <a:p>
            <a:pPr algn="ctr" rtl="1"/>
            <a:r>
              <a:rPr lang="ar-SA" sz="3800" b="1" dirty="0" smtClean="0"/>
              <a:t>13-  تحليل السياسة وسيلة يستخدمها الأخصائيون الاجتماعيون لتحسين السياسات </a:t>
            </a:r>
          </a:p>
          <a:p>
            <a:pPr algn="ctr" rtl="1"/>
            <a:r>
              <a:rPr lang="ar-SA" sz="3800" b="1" dirty="0" smtClean="0"/>
              <a:t>الاجتماعية ، وكذلك فإن تحليل السياسة أحد الطرق الهامة التي تجعل أصوات المهنة والعاملين فيها وأصوات عملائهم مسموعة بين الآخرين .</a:t>
            </a:r>
          </a:p>
          <a:p>
            <a:pPr algn="ctr" rtl="1"/>
            <a:r>
              <a:rPr lang="ar-SA" sz="3800" b="1" dirty="0" smtClean="0"/>
              <a:t>ومن </a:t>
            </a:r>
            <a:r>
              <a:rPr lang="ar-SA" sz="3800" b="1" u="sng" dirty="0" smtClean="0"/>
              <a:t>خلال طرق الخدمة الاجتماعية سواء التي تتعامل مع الأفراد أو الجماعات أو التي </a:t>
            </a:r>
          </a:p>
          <a:p>
            <a:pPr algn="ctr" rtl="1"/>
            <a:r>
              <a:rPr lang="ar-SA" sz="3800" b="1" dirty="0" smtClean="0"/>
              <a:t>تتعامل مع المجتمع ، يستطيع ممارسوها تشجيع عملية المشاركة في صنع القرارات ، </a:t>
            </a:r>
          </a:p>
          <a:p>
            <a:pPr algn="ctr" rtl="1"/>
            <a:r>
              <a:rPr lang="ar-SA" sz="3800" b="1" dirty="0" smtClean="0"/>
              <a:t>لصنع سياسة صريحة وواضحة تمثل حاجات الناس في مجتمعاتهم ، وتشجيعهم على </a:t>
            </a:r>
          </a:p>
          <a:p>
            <a:pPr algn="ctr" rtl="1"/>
            <a:r>
              <a:rPr lang="ar-SA" sz="3800" b="1" dirty="0" smtClean="0"/>
              <a:t>كيفية المشاركة بقوة في المنظمات والمؤسسات المجتمعية مع الأخذ في الاعتبار </a:t>
            </a:r>
          </a:p>
        </p:txBody>
      </p:sp>
    </p:spTree>
    <p:extLst>
      <p:ext uri="{BB962C8B-B14F-4D97-AF65-F5344CB8AC3E}">
        <p14:creationId xmlns:p14="http://schemas.microsoft.com/office/powerpoint/2010/main" val="1576842886"/>
      </p:ext>
    </p:extLst>
  </p:cSld>
  <p:clrMapOvr>
    <a:masterClrMapping/>
  </p:clrMapOvr>
  <p:transition>
    <p:wipe dir="u"/>
  </p:transition>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bg>
      <p:bgPr>
        <a:gradFill>
          <a:gsLst>
            <a:gs pos="0">
              <a:schemeClr val="accent4">
                <a:lumMod val="60000"/>
                <a:lumOff val="40000"/>
              </a:schemeClr>
            </a:gs>
            <a:gs pos="50000">
              <a:srgbClr val="FFFF99"/>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4" name="مستطيل 3"/>
          <p:cNvSpPr/>
          <p:nvPr/>
        </p:nvSpPr>
        <p:spPr>
          <a:xfrm>
            <a:off x="1043608" y="332656"/>
            <a:ext cx="6912768" cy="6001643"/>
          </a:xfrm>
          <a:prstGeom prst="rect">
            <a:avLst/>
          </a:prstGeom>
          <a:gradFill>
            <a:gsLst>
              <a:gs pos="32000">
                <a:schemeClr val="accent1">
                  <a:lumMod val="20000"/>
                  <a:lumOff val="80000"/>
                </a:schemeClr>
              </a:gs>
              <a:gs pos="17000">
                <a:schemeClr val="accent2">
                  <a:lumMod val="20000"/>
                  <a:lumOff val="80000"/>
                </a:schemeClr>
              </a:gs>
              <a:gs pos="44996">
                <a:schemeClr val="accent3">
                  <a:lumMod val="40000"/>
                  <a:lumOff val="60000"/>
                </a:schemeClr>
              </a:gs>
              <a:gs pos="8000">
                <a:schemeClr val="accent6">
                  <a:lumMod val="20000"/>
                  <a:lumOff val="80000"/>
                </a:schemeClr>
              </a:gs>
              <a:gs pos="61000">
                <a:srgbClr val="F8FDBB"/>
              </a:gs>
              <a:gs pos="85000">
                <a:schemeClr val="accent6">
                  <a:lumMod val="20000"/>
                  <a:lumOff val="80000"/>
                </a:schemeClr>
              </a:gs>
            </a:gsLst>
            <a:lin ang="2700000" scaled="1"/>
          </a:gradFill>
        </p:spPr>
        <p:txBody>
          <a:bodyPr wrap="square">
            <a:spAutoFit/>
          </a:bodyPr>
          <a:lstStyle/>
          <a:p>
            <a:pPr algn="ctr"/>
            <a:r>
              <a:rPr lang="ar-SA" sz="3200" b="1" dirty="0" smtClean="0"/>
              <a:t>المحافظ على الممارسات الديمقراطية كأساس جيد لصنع السياسة ، مع ترسيخ مفهوم أن( صناعة السياسة ليست عملية تتم في المستويات العليا فقط ) </a:t>
            </a:r>
          </a:p>
          <a:p>
            <a:pPr algn="ctr"/>
            <a:r>
              <a:rPr lang="ar-SA" sz="3200" b="1" dirty="0" smtClean="0"/>
              <a:t>وإنما هي محصلة للتشاور والتفاوض والتشابك بين كافة المستويات المجتمعية . </a:t>
            </a:r>
            <a:endParaRPr lang="en-US" sz="3200" b="1" dirty="0" smtClean="0"/>
          </a:p>
          <a:p>
            <a:pPr algn="ctr"/>
            <a:r>
              <a:rPr lang="ar-SA" sz="3200" b="1" dirty="0" smtClean="0"/>
              <a:t>وهكذا تعمل الخدمة الاجتماعية كمهنة عامة تحت </a:t>
            </a:r>
            <a:r>
              <a:rPr lang="ar-SA" sz="3200" b="1" u="sng" dirty="0" smtClean="0"/>
              <a:t>مظلة السياسات الاجتماعية </a:t>
            </a:r>
            <a:r>
              <a:rPr lang="ar-SA" sz="3200" b="1" dirty="0" smtClean="0"/>
              <a:t>ومن أجل لأن يكون الأخصائي الاجتماعي عضو مشارك في عمليات اتخاذ القرار ، يحتاج الأخصائي الاجتماعي إلى تنمية وزيادة المهارات اللازمة لتحليل وتقييم وتنفيذ السياسة العامة لطريقة منظمة وجيدة </a:t>
            </a:r>
            <a:endParaRPr lang="en-US" sz="3200" b="1" dirty="0"/>
          </a:p>
        </p:txBody>
      </p:sp>
    </p:spTree>
    <p:extLst>
      <p:ext uri="{BB962C8B-B14F-4D97-AF65-F5344CB8AC3E}">
        <p14:creationId xmlns:p14="http://schemas.microsoft.com/office/powerpoint/2010/main" val="241400810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gradFill>
          <a:gsLst>
            <a:gs pos="0">
              <a:schemeClr val="accent4">
                <a:lumMod val="60000"/>
                <a:lumOff val="40000"/>
              </a:schemeClr>
            </a:gs>
            <a:gs pos="50000">
              <a:srgbClr val="FFFF99"/>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2" name="عنوان 1"/>
          <p:cNvSpPr>
            <a:spLocks noGrp="1"/>
          </p:cNvSpPr>
          <p:nvPr>
            <p:ph type="ctrTitle"/>
          </p:nvPr>
        </p:nvSpPr>
        <p:spPr>
          <a:xfrm>
            <a:off x="755576" y="692696"/>
            <a:ext cx="7772400" cy="2376264"/>
          </a:xfrm>
        </p:spPr>
        <p:txBody>
          <a:bodyPr>
            <a:prstTxWarp prst="textCanUp">
              <a:avLst/>
            </a:prstTxWarp>
            <a:normAutofit/>
          </a:bodyPr>
          <a:lstStyle/>
          <a:p>
            <a:r>
              <a:rPr lang="ar-SA" sz="8800" b="1" dirty="0" smtClean="0">
                <a:ln>
                  <a:solidFill>
                    <a:srgbClr val="FFFF00"/>
                  </a:solidFill>
                </a:ln>
                <a:solidFill>
                  <a:schemeClr val="accent4">
                    <a:lumMod val="75000"/>
                  </a:schemeClr>
                </a:solidFill>
                <a:cs typeface="PT Bold Dusky" panose="02010400000000000000" pitchFamily="2" charset="-78"/>
              </a:rPr>
              <a:t>المحاضرة السادسة </a:t>
            </a:r>
            <a:endParaRPr lang="ar-SA" sz="8800" b="1" dirty="0">
              <a:ln>
                <a:solidFill>
                  <a:srgbClr val="FFFF00"/>
                </a:solidFill>
              </a:ln>
              <a:solidFill>
                <a:schemeClr val="accent4">
                  <a:lumMod val="75000"/>
                </a:schemeClr>
              </a:solidFill>
              <a:cs typeface="PT Bold Dusky" panose="02010400000000000000" pitchFamily="2" charset="-78"/>
            </a:endParaRPr>
          </a:p>
        </p:txBody>
      </p:sp>
      <p:sp>
        <p:nvSpPr>
          <p:cNvPr id="3" name="عنوان فرعي 2"/>
          <p:cNvSpPr>
            <a:spLocks noGrp="1"/>
          </p:cNvSpPr>
          <p:nvPr>
            <p:ph type="subTitle" idx="1"/>
          </p:nvPr>
        </p:nvSpPr>
        <p:spPr>
          <a:xfrm>
            <a:off x="395536" y="2492896"/>
            <a:ext cx="8424936" cy="3672408"/>
          </a:xfrm>
        </p:spPr>
        <p:txBody>
          <a:bodyPr>
            <a:prstTxWarp prst="textChevronInverted">
              <a:avLst/>
            </a:prstTxWarp>
            <a:normAutofit fontScale="70000" lnSpcReduction="20000"/>
          </a:bodyPr>
          <a:lstStyle/>
          <a:p>
            <a:r>
              <a:rPr lang="ar-SA" sz="11400" b="1" dirty="0">
                <a:ln>
                  <a:solidFill>
                    <a:srgbClr val="002060"/>
                  </a:solidFill>
                </a:ln>
                <a:solidFill>
                  <a:srgbClr val="FF0000"/>
                </a:solidFill>
                <a:cs typeface="PT Bold Dusky" panose="02010400000000000000" pitchFamily="2" charset="-78"/>
              </a:rPr>
              <a:t>معايير الرعاية الاجتماعية بمفهومها الحديث </a:t>
            </a:r>
          </a:p>
          <a:p>
            <a:r>
              <a:rPr lang="ar-SA" dirty="0"/>
              <a:t> </a:t>
            </a:r>
          </a:p>
          <a:p>
            <a:endParaRPr lang="ar-SA" dirty="0"/>
          </a:p>
        </p:txBody>
      </p:sp>
    </p:spTree>
    <p:extLst>
      <p:ext uri="{BB962C8B-B14F-4D97-AF65-F5344CB8AC3E}">
        <p14:creationId xmlns:p14="http://schemas.microsoft.com/office/powerpoint/2010/main" val="177404023"/>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bg>
      <p:bgPr>
        <a:gradFill>
          <a:gsLst>
            <a:gs pos="0">
              <a:schemeClr val="accent4">
                <a:lumMod val="60000"/>
                <a:lumOff val="40000"/>
              </a:schemeClr>
            </a:gs>
            <a:gs pos="50000">
              <a:srgbClr val="FFFF99"/>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2" name="مستطيل 1"/>
          <p:cNvSpPr/>
          <p:nvPr/>
        </p:nvSpPr>
        <p:spPr>
          <a:xfrm>
            <a:off x="971600" y="613797"/>
            <a:ext cx="7344816" cy="5078313"/>
          </a:xfrm>
          <a:prstGeom prst="rect">
            <a:avLst/>
          </a:prstGeom>
        </p:spPr>
        <p:txBody>
          <a:bodyPr wrap="square">
            <a:spAutoFit/>
          </a:bodyPr>
          <a:lstStyle/>
          <a:p>
            <a:r>
              <a:rPr lang="ar-SA" sz="3600" b="1" u="sng" dirty="0"/>
              <a:t>معايير </a:t>
            </a:r>
            <a:r>
              <a:rPr lang="ar-SA" sz="3600" b="1" u="sng" dirty="0" smtClean="0"/>
              <a:t>الرعاية الاجتماعية </a:t>
            </a:r>
            <a:r>
              <a:rPr lang="ar-SA" sz="3600" b="1" dirty="0"/>
              <a:t/>
            </a:r>
            <a:br>
              <a:rPr lang="ar-SA" sz="3600" b="1" dirty="0"/>
            </a:br>
            <a:r>
              <a:rPr lang="ar-SA" sz="3600" dirty="0"/>
              <a:t>توجد عدة معايير لتوصيف الرعاية الاجتماعية بمفهومها الحديث </a:t>
            </a:r>
            <a:r>
              <a:rPr lang="ar-SA" sz="3600" b="1" dirty="0" smtClean="0"/>
              <a:t>والذي </a:t>
            </a:r>
            <a:r>
              <a:rPr lang="ar-SA" sz="3600" b="1" dirty="0"/>
              <a:t>يتمثل في :</a:t>
            </a:r>
            <a:endParaRPr lang="en-US" sz="3600" b="1" dirty="0"/>
          </a:p>
          <a:p>
            <a:r>
              <a:rPr lang="ar-SA" sz="3600" dirty="0"/>
              <a:t>( كل أساليب التدخل الاجتماعي لتطوير مستوى الأفراد والجماعات المعيشي وذلك بالعمل على الوقاية من المعضلات الوافدة ، وعلاج المشكلات الاجتماعية الحادثة ، والعمل على صياغة النظم الاجتماعية القائمة لتتمشى مع مستجدات الحياة ).</a:t>
            </a:r>
            <a:br>
              <a:rPr lang="ar-SA" sz="3600" dirty="0"/>
            </a:br>
            <a:endParaRPr lang="ar-SA" sz="3600" dirty="0"/>
          </a:p>
        </p:txBody>
      </p:sp>
    </p:spTree>
    <p:extLst>
      <p:ext uri="{BB962C8B-B14F-4D97-AF65-F5344CB8AC3E}">
        <p14:creationId xmlns:p14="http://schemas.microsoft.com/office/powerpoint/2010/main" val="1871805873"/>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gradFill>
          <a:gsLst>
            <a:gs pos="0">
              <a:schemeClr val="accent4">
                <a:lumMod val="60000"/>
                <a:lumOff val="40000"/>
              </a:schemeClr>
            </a:gs>
            <a:gs pos="50000">
              <a:srgbClr val="FFFF99"/>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2" name="مستطيل 1"/>
          <p:cNvSpPr/>
          <p:nvPr/>
        </p:nvSpPr>
        <p:spPr>
          <a:xfrm>
            <a:off x="827584" y="552837"/>
            <a:ext cx="7416824" cy="5909310"/>
          </a:xfrm>
          <a:prstGeom prst="rect">
            <a:avLst/>
          </a:prstGeom>
        </p:spPr>
        <p:txBody>
          <a:bodyPr wrap="square">
            <a:spAutoFit/>
          </a:bodyPr>
          <a:lstStyle/>
          <a:p>
            <a:r>
              <a:rPr lang="ar-SA" sz="3600" b="1" u="sng" dirty="0"/>
              <a:t>ولتمييز الرعاية الاجتماعية عن الجهود التطوعية المؤقتة نركز على هذه المعايير :</a:t>
            </a:r>
            <a:endParaRPr lang="en-US" sz="3600" dirty="0"/>
          </a:p>
          <a:p>
            <a:r>
              <a:rPr lang="ar-SA" sz="3600" b="1" u="sng" dirty="0"/>
              <a:t>1_التنطيم الرسمي :</a:t>
            </a:r>
            <a:endParaRPr lang="en-US" sz="3600" dirty="0"/>
          </a:p>
          <a:p>
            <a:r>
              <a:rPr lang="ar-SA" sz="3600" dirty="0"/>
              <a:t>يوجد خط متصل له قطبان , يتدرج فيما بين قطبيه أنواع من </a:t>
            </a:r>
            <a:r>
              <a:rPr lang="ar-SA" sz="3600" dirty="0" smtClean="0"/>
              <a:t>الرعاية الاجتماعية </a:t>
            </a:r>
            <a:r>
              <a:rPr lang="ar-SA" sz="3600" dirty="0"/>
              <a:t>في احد طرفيه النموذج الرسمي وفي الطرف الآخر النموذج غير الرسمي , وكلما تجهنا نحو </a:t>
            </a:r>
            <a:r>
              <a:rPr lang="ar-SA" sz="3600" dirty="0" smtClean="0"/>
              <a:t>التنظيم </a:t>
            </a:r>
            <a:r>
              <a:rPr lang="ar-SA" sz="3600" dirty="0"/>
              <a:t>الرسمي كلما اقتربنا من معنى </a:t>
            </a:r>
            <a:r>
              <a:rPr lang="ar-SA" sz="3600" dirty="0" smtClean="0"/>
              <a:t>الرعاية الاجتماعية </a:t>
            </a:r>
            <a:r>
              <a:rPr lang="ar-SA" sz="3600" dirty="0"/>
              <a:t>والعكس  ويقع في المنتصف  انواع اخرى لا يمكن حصرها مثال دور العبادة ، وصناديق التكافل العائلية  .</a:t>
            </a:r>
            <a:r>
              <a:rPr lang="ar-SA" dirty="0"/>
              <a:t/>
            </a:r>
            <a:br>
              <a:rPr lang="ar-SA" dirty="0"/>
            </a:br>
            <a:endParaRPr lang="ar-SA" dirty="0"/>
          </a:p>
        </p:txBody>
      </p:sp>
    </p:spTree>
    <p:extLst>
      <p:ext uri="{BB962C8B-B14F-4D97-AF65-F5344CB8AC3E}">
        <p14:creationId xmlns:p14="http://schemas.microsoft.com/office/powerpoint/2010/main" val="838457416"/>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gradFill>
          <a:gsLst>
            <a:gs pos="0">
              <a:schemeClr val="accent4">
                <a:lumMod val="60000"/>
                <a:lumOff val="40000"/>
              </a:schemeClr>
            </a:gs>
            <a:gs pos="50000">
              <a:srgbClr val="FFFF99"/>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12" name="عنوان 11"/>
          <p:cNvSpPr>
            <a:spLocks noGrp="1"/>
          </p:cNvSpPr>
          <p:nvPr>
            <p:ph type="title"/>
          </p:nvPr>
        </p:nvSpPr>
        <p:spPr>
          <a:xfrm>
            <a:off x="539552" y="260648"/>
            <a:ext cx="7543800" cy="1152128"/>
          </a:xfrm>
        </p:spPr>
        <p:txBody>
          <a:bodyPr>
            <a:normAutofit fontScale="90000"/>
          </a:bodyPr>
          <a:lstStyle/>
          <a:p>
            <a:r>
              <a:rPr lang="ar-SA" b="1" dirty="0" smtClean="0">
                <a:solidFill>
                  <a:schemeClr val="tx1"/>
                </a:solidFill>
              </a:rPr>
              <a:t>نموذج يحدد الأنشطة الإنسانية ويوضح الفروق بين التنظيمات </a:t>
            </a:r>
            <a:r>
              <a:rPr lang="ar-SA" dirty="0" smtClean="0"/>
              <a:t>:              </a:t>
            </a:r>
            <a:endParaRPr lang="ar-SA" dirty="0"/>
          </a:p>
        </p:txBody>
      </p:sp>
      <p:sp>
        <p:nvSpPr>
          <p:cNvPr id="14" name="عنصر نائب للمحتوى 13"/>
          <p:cNvSpPr>
            <a:spLocks noGrp="1"/>
          </p:cNvSpPr>
          <p:nvPr>
            <p:ph sz="quarter" idx="2"/>
          </p:nvPr>
        </p:nvSpPr>
        <p:spPr>
          <a:xfrm>
            <a:off x="228600" y="2042954"/>
            <a:ext cx="4267200" cy="4648200"/>
          </a:xfrm>
        </p:spPr>
        <p:txBody>
          <a:bodyPr/>
          <a:lstStyle/>
          <a:p>
            <a:r>
              <a:rPr lang="ar-SA" b="1" u="sng" dirty="0" smtClean="0">
                <a:solidFill>
                  <a:srgbClr val="00B050"/>
                </a:solidFill>
              </a:rPr>
              <a:t>المساعدات المتبادلة  الخدمات الخاصة</a:t>
            </a:r>
          </a:p>
          <a:p>
            <a:endParaRPr lang="ar-SA" dirty="0" smtClean="0"/>
          </a:p>
          <a:p>
            <a:r>
              <a:rPr lang="ar-SA" dirty="0" smtClean="0"/>
              <a:t>التكافل الاجتماعي      </a:t>
            </a:r>
            <a:r>
              <a:rPr lang="ar-SA" dirty="0" err="1" smtClean="0"/>
              <a:t>ـ</a:t>
            </a:r>
            <a:r>
              <a:rPr lang="ar-SA" dirty="0" smtClean="0"/>
              <a:t> دور الأسرة</a:t>
            </a:r>
          </a:p>
          <a:p>
            <a:r>
              <a:rPr lang="ar-SA" dirty="0" smtClean="0"/>
              <a:t>الصدقات والإحسان   ـ جماعة الأصدقاء</a:t>
            </a:r>
          </a:p>
          <a:p>
            <a:r>
              <a:rPr lang="ar-SA" dirty="0" smtClean="0"/>
              <a:t>حقوق الجار            الخدمات التي تقدم</a:t>
            </a:r>
          </a:p>
          <a:p>
            <a:r>
              <a:rPr lang="ar-SA" dirty="0" smtClean="0"/>
              <a:t>                           من خلال القطاع </a:t>
            </a:r>
          </a:p>
          <a:p>
            <a:r>
              <a:rPr lang="ar-SA" dirty="0" smtClean="0"/>
              <a:t>                             الخاص </a:t>
            </a:r>
          </a:p>
          <a:p>
            <a:r>
              <a:rPr lang="ar-SA" dirty="0" smtClean="0"/>
              <a:t>        </a:t>
            </a:r>
            <a:endParaRPr lang="ar-SA" dirty="0"/>
          </a:p>
        </p:txBody>
      </p:sp>
      <p:sp>
        <p:nvSpPr>
          <p:cNvPr id="16" name="عنصر نائب للمحتوى 15"/>
          <p:cNvSpPr>
            <a:spLocks noGrp="1"/>
          </p:cNvSpPr>
          <p:nvPr>
            <p:ph sz="quarter" idx="4"/>
          </p:nvPr>
        </p:nvSpPr>
        <p:spPr>
          <a:xfrm>
            <a:off x="4525556" y="2042944"/>
            <a:ext cx="4114800" cy="4800600"/>
          </a:xfrm>
        </p:spPr>
        <p:txBody>
          <a:bodyPr>
            <a:normAutofit/>
          </a:bodyPr>
          <a:lstStyle/>
          <a:p>
            <a:r>
              <a:rPr lang="ar-SA" b="1" u="sng" dirty="0" smtClean="0">
                <a:solidFill>
                  <a:schemeClr val="accent3"/>
                </a:solidFill>
              </a:rPr>
              <a:t>الجهاز الحكومي      النشاط </a:t>
            </a:r>
            <a:r>
              <a:rPr lang="ar-SA" b="1" u="sng" dirty="0" err="1" smtClean="0">
                <a:solidFill>
                  <a:schemeClr val="accent3"/>
                </a:solidFill>
              </a:rPr>
              <a:t>الاهلي</a:t>
            </a:r>
            <a:endParaRPr lang="ar-SA" b="1" u="sng" dirty="0" smtClean="0">
              <a:solidFill>
                <a:schemeClr val="accent3"/>
              </a:solidFill>
            </a:endParaRPr>
          </a:p>
          <a:p>
            <a:r>
              <a:rPr lang="ar-SA" dirty="0" smtClean="0"/>
              <a:t>ويشتمل على:          وتشمل</a:t>
            </a:r>
          </a:p>
          <a:p>
            <a:r>
              <a:rPr lang="ar-SA" b="1" dirty="0" smtClean="0">
                <a:solidFill>
                  <a:schemeClr val="accent3"/>
                </a:solidFill>
              </a:rPr>
              <a:t>1/ الخدمات العامة    </a:t>
            </a:r>
            <a:r>
              <a:rPr lang="ar-SA" b="1" dirty="0" err="1" smtClean="0">
                <a:solidFill>
                  <a:schemeClr val="accent3"/>
                </a:solidFill>
              </a:rPr>
              <a:t>ـ</a:t>
            </a:r>
            <a:r>
              <a:rPr lang="ar-SA" b="1" dirty="0" smtClean="0">
                <a:solidFill>
                  <a:schemeClr val="accent3"/>
                </a:solidFill>
              </a:rPr>
              <a:t> الجمعيات </a:t>
            </a:r>
          </a:p>
          <a:p>
            <a:r>
              <a:rPr lang="ar-SA" dirty="0" smtClean="0"/>
              <a:t>الماء ، الكهرباء          ا</a:t>
            </a:r>
            <a:r>
              <a:rPr lang="ar-SA" b="1" dirty="0" smtClean="0">
                <a:solidFill>
                  <a:schemeClr val="accent3"/>
                </a:solidFill>
              </a:rPr>
              <a:t>لخيرية</a:t>
            </a:r>
          </a:p>
          <a:p>
            <a:r>
              <a:rPr lang="ar-SA" dirty="0" smtClean="0"/>
              <a:t>الشؤون البلدية.         </a:t>
            </a:r>
            <a:r>
              <a:rPr lang="ar-SA" dirty="0" smtClean="0">
                <a:solidFill>
                  <a:schemeClr val="accent3"/>
                </a:solidFill>
              </a:rPr>
              <a:t>اللجان الشعبية</a:t>
            </a:r>
          </a:p>
          <a:p>
            <a:r>
              <a:rPr lang="ar-SA" b="1" dirty="0" smtClean="0">
                <a:solidFill>
                  <a:schemeClr val="accent3"/>
                </a:solidFill>
              </a:rPr>
              <a:t>2/ خدمات الرعاية</a:t>
            </a:r>
          </a:p>
          <a:p>
            <a:r>
              <a:rPr lang="ar-SA" b="1" dirty="0" smtClean="0">
                <a:solidFill>
                  <a:schemeClr val="accent3"/>
                </a:solidFill>
              </a:rPr>
              <a:t>الاجتماعية المؤسسية</a:t>
            </a:r>
          </a:p>
          <a:p>
            <a:r>
              <a:rPr lang="ar-SA" dirty="0" smtClean="0"/>
              <a:t>رعاية الأسرة والشباب</a:t>
            </a:r>
          </a:p>
          <a:p>
            <a:r>
              <a:rPr lang="ar-SA" dirty="0" smtClean="0"/>
              <a:t>رعاية الأمومة والطفولة</a:t>
            </a:r>
          </a:p>
          <a:p>
            <a:r>
              <a:rPr lang="ar-SA" dirty="0" smtClean="0"/>
              <a:t>رعاية المعوقين</a:t>
            </a:r>
            <a:endParaRPr lang="ar-SA" dirty="0"/>
          </a:p>
        </p:txBody>
      </p:sp>
      <p:sp>
        <p:nvSpPr>
          <p:cNvPr id="13" name="عنصر نائب للنص 12"/>
          <p:cNvSpPr>
            <a:spLocks noGrp="1"/>
          </p:cNvSpPr>
          <p:nvPr>
            <p:ph type="body" sz="quarter" idx="1"/>
          </p:nvPr>
        </p:nvSpPr>
        <p:spPr>
          <a:xfrm>
            <a:off x="395536" y="1379220"/>
            <a:ext cx="3657600" cy="685800"/>
          </a:xfrm>
        </p:spPr>
        <p:txBody>
          <a:bodyPr/>
          <a:lstStyle/>
          <a:p>
            <a:r>
              <a:rPr lang="ar-SA" sz="2800" dirty="0" smtClean="0">
                <a:solidFill>
                  <a:schemeClr val="tx1"/>
                </a:solidFill>
              </a:rPr>
              <a:t>التنظيم غير الرسمي</a:t>
            </a:r>
            <a:endParaRPr lang="ar-SA" sz="2800" dirty="0">
              <a:solidFill>
                <a:schemeClr val="tx1"/>
              </a:solidFill>
            </a:endParaRPr>
          </a:p>
        </p:txBody>
      </p:sp>
      <p:sp>
        <p:nvSpPr>
          <p:cNvPr id="15" name="عنصر نائب للنص 14"/>
          <p:cNvSpPr>
            <a:spLocks noGrp="1"/>
          </p:cNvSpPr>
          <p:nvPr>
            <p:ph type="body" sz="quarter" idx="3"/>
          </p:nvPr>
        </p:nvSpPr>
        <p:spPr>
          <a:xfrm>
            <a:off x="4788024" y="1516792"/>
            <a:ext cx="3657600" cy="609600"/>
          </a:xfrm>
        </p:spPr>
        <p:txBody>
          <a:bodyPr/>
          <a:lstStyle/>
          <a:p>
            <a:pPr algn="ctr"/>
            <a:r>
              <a:rPr lang="ar-SA" sz="2800" dirty="0" smtClean="0">
                <a:solidFill>
                  <a:schemeClr val="tx1"/>
                </a:solidFill>
              </a:rPr>
              <a:t>التنظيم الرسمي</a:t>
            </a:r>
            <a:endParaRPr lang="ar-SA" sz="2800" dirty="0">
              <a:solidFill>
                <a:schemeClr val="tx1"/>
              </a:solidFill>
            </a:endParaRPr>
          </a:p>
        </p:txBody>
      </p:sp>
      <p:cxnSp>
        <p:nvCxnSpPr>
          <p:cNvPr id="18" name="رابط كسهم مستقيم 17"/>
          <p:cNvCxnSpPr/>
          <p:nvPr/>
        </p:nvCxnSpPr>
        <p:spPr>
          <a:xfrm>
            <a:off x="2123728" y="1844824"/>
            <a:ext cx="0" cy="2894806"/>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20" name="رابط كسهم مستقيم 19"/>
          <p:cNvCxnSpPr/>
          <p:nvPr/>
        </p:nvCxnSpPr>
        <p:spPr>
          <a:xfrm>
            <a:off x="6187440" y="2133600"/>
            <a:ext cx="0" cy="2537460"/>
          </a:xfrm>
          <a:prstGeom prst="straightConnector1">
            <a:avLst/>
          </a:prstGeom>
          <a:ln>
            <a:tailEnd type="arrow"/>
          </a:ln>
        </p:spPr>
        <p:style>
          <a:lnRef idx="2">
            <a:schemeClr val="accent4"/>
          </a:lnRef>
          <a:fillRef idx="0">
            <a:schemeClr val="accent4"/>
          </a:fillRef>
          <a:effectRef idx="1">
            <a:schemeClr val="accent4"/>
          </a:effectRef>
          <a:fontRef idx="minor">
            <a:schemeClr val="tx1"/>
          </a:fontRef>
        </p:style>
      </p:cxnSp>
      <p:cxnSp>
        <p:nvCxnSpPr>
          <p:cNvPr id="22" name="رابط كسهم مستقيم 21"/>
          <p:cNvCxnSpPr/>
          <p:nvPr/>
        </p:nvCxnSpPr>
        <p:spPr>
          <a:xfrm rot="5400000">
            <a:off x="2858294" y="3771106"/>
            <a:ext cx="32766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 name="رابط مستقيم 2"/>
          <p:cNvCxnSpPr/>
          <p:nvPr/>
        </p:nvCxnSpPr>
        <p:spPr>
          <a:xfrm flipH="1">
            <a:off x="4495800" y="1844824"/>
            <a:ext cx="1588" cy="3888432"/>
          </a:xfrm>
          <a:prstGeom prst="line">
            <a:avLst/>
          </a:prstGeom>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2034614297"/>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bg>
      <p:bgPr>
        <a:gradFill>
          <a:gsLst>
            <a:gs pos="0">
              <a:schemeClr val="accent4">
                <a:lumMod val="60000"/>
                <a:lumOff val="40000"/>
              </a:schemeClr>
            </a:gs>
            <a:gs pos="50000">
              <a:srgbClr val="FFFF99"/>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3" name="Rounded Rectangle 2"/>
          <p:cNvSpPr/>
          <p:nvPr/>
        </p:nvSpPr>
        <p:spPr>
          <a:xfrm>
            <a:off x="2667000" y="152400"/>
            <a:ext cx="5257800" cy="533400"/>
          </a:xfrm>
          <a:prstGeom prst="roundRect">
            <a:avLst/>
          </a:prstGeom>
          <a:solidFill>
            <a:srgbClr val="FF6699"/>
          </a:solidFill>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ar-SA" sz="2800" b="1" dirty="0" smtClean="0">
                <a:solidFill>
                  <a:schemeClr val="tx1"/>
                </a:solidFill>
              </a:rPr>
              <a:t>الاساليب المهنيه للرعايه الاجتماعيه </a:t>
            </a:r>
            <a:endParaRPr lang="en-US" sz="2800" b="1" dirty="0">
              <a:solidFill>
                <a:schemeClr val="tx1"/>
              </a:solidFill>
            </a:endParaRPr>
          </a:p>
        </p:txBody>
      </p:sp>
      <p:sp>
        <p:nvSpPr>
          <p:cNvPr id="4" name="TextBox 3"/>
          <p:cNvSpPr txBox="1"/>
          <p:nvPr/>
        </p:nvSpPr>
        <p:spPr>
          <a:xfrm>
            <a:off x="755576" y="685800"/>
            <a:ext cx="7704856" cy="6001643"/>
          </a:xfrm>
          <a:prstGeom prst="rect">
            <a:avLst/>
          </a:prstGeom>
          <a:noFill/>
        </p:spPr>
        <p:txBody>
          <a:bodyPr wrap="square" rtlCol="0">
            <a:spAutoFit/>
          </a:bodyPr>
          <a:lstStyle/>
          <a:p>
            <a:pPr algn="r"/>
            <a:r>
              <a:rPr lang="ar-SA" sz="2800" b="1" dirty="0" smtClean="0">
                <a:solidFill>
                  <a:srgbClr val="C00000"/>
                </a:solidFill>
              </a:rPr>
              <a:t>1</a:t>
            </a:r>
            <a:r>
              <a:rPr lang="ar-SA" sz="3200" b="1" dirty="0" smtClean="0">
                <a:solidFill>
                  <a:srgbClr val="C00000"/>
                </a:solidFill>
              </a:rPr>
              <a:t>* الاسلوب الانشائي </a:t>
            </a:r>
            <a:r>
              <a:rPr lang="ar-SA" sz="2800" dirty="0" smtClean="0"/>
              <a:t>:</a:t>
            </a:r>
          </a:p>
          <a:p>
            <a:pPr algn="r"/>
            <a:r>
              <a:rPr lang="ar-SA" sz="3200" dirty="0" smtClean="0"/>
              <a:t>يشترك الاسلوب الانشائي مع الاسلوب الوقائي في النتيجة النهائية ,إذ أن التنشئة هي  إحدى مكونات الوقاية ، لأنه إذا نجح المصلحون في الاستفادة من هذا الاسلوب حققوا قدرا كبيرا من الوقاية فإذا صلحت تنشئه  الأجيال أصبح لهم وقاية  من التعرض للسقوط في اي منزلق يتنافى مع تربيتهم الصالحه .</a:t>
            </a:r>
          </a:p>
          <a:p>
            <a:pPr algn="r"/>
            <a:r>
              <a:rPr lang="ar-SA" sz="3200" dirty="0" smtClean="0"/>
              <a:t>وسمي بالاسلوب الانشائي لانه يقوم بوظيفة التنشئه لفئات المراحل العمريه المبكرة الذين سلوكهم في طور التكوين , وهي عملية بناء العادت الايجابيه عن طريق الفهم والممارسة لتصبح سلوكاً لحياتهم </a:t>
            </a:r>
            <a:r>
              <a:rPr lang="ar-SA" sz="3200" u="sng" dirty="0" smtClean="0"/>
              <a:t>. </a:t>
            </a:r>
            <a:r>
              <a:rPr lang="ar-SA" sz="3200" b="1" u="sng" dirty="0" smtClean="0"/>
              <a:t>ومن هنا تأتي اهمية الاسلوب الانشائي :</a:t>
            </a:r>
          </a:p>
        </p:txBody>
      </p:sp>
      <p:sp>
        <p:nvSpPr>
          <p:cNvPr id="2" name="سهم إلى اليسار 1"/>
          <p:cNvSpPr/>
          <p:nvPr/>
        </p:nvSpPr>
        <p:spPr>
          <a:xfrm>
            <a:off x="899592" y="6017301"/>
            <a:ext cx="1641332" cy="840699"/>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extLst>
      <p:ext uri="{BB962C8B-B14F-4D97-AF65-F5344CB8AC3E}">
        <p14:creationId xmlns:p14="http://schemas.microsoft.com/office/powerpoint/2010/main" val="2232108864"/>
      </p:ext>
    </p:extLst>
  </p:cSld>
  <p:clrMapOvr>
    <a:masterClrMapping/>
  </p:clrMapOvr>
  <p:transition>
    <p:wipe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diamond(in)">
                                      <p:cBhvr>
                                        <p:cTn id="7" dur="20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8" presetClass="entr" presetSubtype="16"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diamond(in)">
                                      <p:cBhvr>
                                        <p:cTn id="12"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Lst>
  </p:timing>
</p:sld>
</file>

<file path=ppt/slides/slide72.xml><?xml version="1.0" encoding="utf-8"?>
<p:sld xmlns:a="http://schemas.openxmlformats.org/drawingml/2006/main" xmlns:r="http://schemas.openxmlformats.org/officeDocument/2006/relationships" xmlns:p="http://schemas.openxmlformats.org/presentationml/2006/main">
  <p:cSld>
    <p:bg>
      <p:bgPr>
        <a:gradFill>
          <a:gsLst>
            <a:gs pos="0">
              <a:schemeClr val="accent4">
                <a:lumMod val="60000"/>
                <a:lumOff val="40000"/>
              </a:schemeClr>
            </a:gs>
            <a:gs pos="50000">
              <a:srgbClr val="FFFF99"/>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2" name="مستطيل 1"/>
          <p:cNvSpPr/>
          <p:nvPr/>
        </p:nvSpPr>
        <p:spPr>
          <a:xfrm>
            <a:off x="957888" y="908720"/>
            <a:ext cx="6984776" cy="4524315"/>
          </a:xfrm>
          <a:prstGeom prst="rect">
            <a:avLst/>
          </a:prstGeom>
        </p:spPr>
        <p:txBody>
          <a:bodyPr wrap="square">
            <a:spAutoFit/>
          </a:bodyPr>
          <a:lstStyle/>
          <a:p>
            <a:r>
              <a:rPr lang="ar-SA" sz="3600" b="1" u="sng" dirty="0"/>
              <a:t>اهمية الاسلوب الانشائي </a:t>
            </a:r>
            <a:r>
              <a:rPr lang="ar-SA" sz="2800" b="1" u="sng" dirty="0" smtClean="0"/>
              <a:t>:</a:t>
            </a:r>
          </a:p>
          <a:p>
            <a:endParaRPr lang="ar-SA" sz="2800" b="1" u="sng" dirty="0"/>
          </a:p>
          <a:p>
            <a:r>
              <a:rPr lang="ar-SA" sz="3200" dirty="0"/>
              <a:t>حيث تكون العادة التي هي مصدرا للسلوك وكلما كانت العادة مكتسبه في عمر مبكر كلما كانت قويه وراسخة التأثير ، ومن هنا تبدأ أهمية التنشئة.</a:t>
            </a:r>
          </a:p>
          <a:p>
            <a:r>
              <a:rPr lang="ar-SA" sz="3200" dirty="0"/>
              <a:t>لان </a:t>
            </a:r>
            <a:r>
              <a:rPr lang="ar-SA" sz="3200" dirty="0" smtClean="0"/>
              <a:t>الشخصية </a:t>
            </a:r>
            <a:r>
              <a:rPr lang="ar-SA" sz="3200" dirty="0"/>
              <a:t>مازالت طريه وسهله في تشكيلها ، وقد أدرك </a:t>
            </a:r>
            <a:r>
              <a:rPr lang="ar-SA" sz="3200" dirty="0" smtClean="0"/>
              <a:t>المربون والأخصائيون </a:t>
            </a:r>
            <a:r>
              <a:rPr lang="ar-SA" sz="3200" dirty="0"/>
              <a:t>الاجتماعيون </a:t>
            </a:r>
            <a:r>
              <a:rPr lang="ar-SA" sz="3200" dirty="0" smtClean="0"/>
              <a:t>والمرحلة </a:t>
            </a:r>
            <a:r>
              <a:rPr lang="ar-SA" sz="3200" dirty="0"/>
              <a:t>العمرية الأولى </a:t>
            </a:r>
            <a:r>
              <a:rPr lang="ar-SA" sz="3200" dirty="0" smtClean="0"/>
              <a:t>للشباب تتطلب </a:t>
            </a:r>
            <a:r>
              <a:rPr lang="ar-SA" sz="3200" dirty="0"/>
              <a:t>عمليه </a:t>
            </a:r>
            <a:r>
              <a:rPr lang="ar-SA" sz="3200" dirty="0" smtClean="0"/>
              <a:t>إنشائية متكاملة ومتواصلة </a:t>
            </a:r>
            <a:r>
              <a:rPr lang="ar-SA" sz="3200" dirty="0"/>
              <a:t>طبقا لوحي القران الكريم والسنه المطهرة </a:t>
            </a:r>
            <a:r>
              <a:rPr lang="ar-SA" dirty="0"/>
              <a:t>.</a:t>
            </a:r>
          </a:p>
        </p:txBody>
      </p:sp>
    </p:spTree>
    <p:extLst>
      <p:ext uri="{BB962C8B-B14F-4D97-AF65-F5344CB8AC3E}">
        <p14:creationId xmlns:p14="http://schemas.microsoft.com/office/powerpoint/2010/main" val="1182259016"/>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gradFill>
          <a:gsLst>
            <a:gs pos="0">
              <a:schemeClr val="accent4">
                <a:lumMod val="60000"/>
                <a:lumOff val="40000"/>
              </a:schemeClr>
            </a:gs>
            <a:gs pos="50000">
              <a:srgbClr val="FFFF99"/>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5" name="TextBox 4"/>
          <p:cNvSpPr txBox="1"/>
          <p:nvPr/>
        </p:nvSpPr>
        <p:spPr>
          <a:xfrm>
            <a:off x="755576" y="476672"/>
            <a:ext cx="7416824" cy="5693866"/>
          </a:xfrm>
          <a:prstGeom prst="rect">
            <a:avLst/>
          </a:prstGeom>
          <a:noFill/>
        </p:spPr>
        <p:txBody>
          <a:bodyPr wrap="square" rtlCol="0">
            <a:spAutoFit/>
          </a:bodyPr>
          <a:lstStyle/>
          <a:p>
            <a:pPr algn="r"/>
            <a:r>
              <a:rPr lang="ar-SA" sz="2800" b="1" dirty="0" smtClean="0">
                <a:solidFill>
                  <a:srgbClr val="C00000"/>
                </a:solidFill>
              </a:rPr>
              <a:t>2    * الاسلوب الوقائي :</a:t>
            </a:r>
            <a:endParaRPr lang="ar-SA" sz="2400" dirty="0" smtClean="0"/>
          </a:p>
          <a:p>
            <a:pPr algn="r"/>
            <a:r>
              <a:rPr lang="ar-SA" sz="2800" dirty="0" smtClean="0"/>
              <a:t>خطوات الاسلوب الوقائي : يفيد الأسلوب الوقائي في انه يمنع حصول المعضلة التي يصعب الخلاص منها وهو يوفر كثيرا من الجهد والمال .</a:t>
            </a:r>
          </a:p>
          <a:p>
            <a:pPr algn="r"/>
            <a:r>
              <a:rPr lang="ar-SA" sz="2800" dirty="0" smtClean="0"/>
              <a:t>لذلك تقوم الدول باتخاد الوقايه اللازمه ضد الامراض باستخدام العقاقير وكذلك الحال لاتقاء شرور المخدرات والمشاكل الاجتماعيه الزاحفه من بلد لاخر .</a:t>
            </a:r>
          </a:p>
          <a:p>
            <a:pPr algn="r"/>
            <a:r>
              <a:rPr lang="ar-SA" sz="2800" dirty="0" smtClean="0"/>
              <a:t>والاسلوب الوقائي في التشريع الاسلامي واضح وجلي حيث بين الاسلام الحلال والحرام ففي الالتزام  بالحلال وتجنب الحرام وقايه للمسلم من مخالفة اوامر الله سبحانه وتعالى , ومن الامثله ان الله حذر من الاقتراب من الزنا  وليس فقط من مباشرته والابتعاد من  دواعي الزنا من مغازله ومحاورة ليقطع دابر التفكير به .</a:t>
            </a:r>
          </a:p>
        </p:txBody>
      </p:sp>
    </p:spTree>
    <p:extLst>
      <p:ext uri="{BB962C8B-B14F-4D97-AF65-F5344CB8AC3E}">
        <p14:creationId xmlns:p14="http://schemas.microsoft.com/office/powerpoint/2010/main" val="1646920909"/>
      </p:ext>
    </p:extLst>
  </p:cSld>
  <p:clrMapOvr>
    <a:masterClrMapping/>
  </p:clrMapOvr>
  <p:transition>
    <p:zoom dir="in"/>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74.xml><?xml version="1.0" encoding="utf-8"?>
<p:sld xmlns:a="http://schemas.openxmlformats.org/drawingml/2006/main" xmlns:r="http://schemas.openxmlformats.org/officeDocument/2006/relationships" xmlns:p="http://schemas.openxmlformats.org/presentationml/2006/main">
  <p:cSld>
    <p:bg>
      <p:bgPr>
        <a:gradFill>
          <a:gsLst>
            <a:gs pos="0">
              <a:schemeClr val="accent4">
                <a:lumMod val="60000"/>
                <a:lumOff val="40000"/>
              </a:schemeClr>
            </a:gs>
            <a:gs pos="50000">
              <a:srgbClr val="FFFF99"/>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2" name="مستطيل 1"/>
          <p:cNvSpPr/>
          <p:nvPr/>
        </p:nvSpPr>
        <p:spPr>
          <a:xfrm>
            <a:off x="860728" y="548680"/>
            <a:ext cx="7416824" cy="6001643"/>
          </a:xfrm>
          <a:prstGeom prst="rect">
            <a:avLst/>
          </a:prstGeom>
        </p:spPr>
        <p:txBody>
          <a:bodyPr wrap="square">
            <a:spAutoFit/>
          </a:bodyPr>
          <a:lstStyle/>
          <a:p>
            <a:r>
              <a:rPr lang="ar-SA" sz="3200" b="1" u="sng" dirty="0"/>
              <a:t>ويتطلب الاسلوب الوقائي العمليات </a:t>
            </a:r>
            <a:r>
              <a:rPr lang="ar-SA" sz="3200" b="1" u="sng" dirty="0" smtClean="0"/>
              <a:t>التالية </a:t>
            </a:r>
            <a:r>
              <a:rPr lang="ar-SA" sz="3200" b="1" u="sng" dirty="0"/>
              <a:t>:</a:t>
            </a:r>
          </a:p>
          <a:p>
            <a:r>
              <a:rPr lang="ar-SA" sz="3200" dirty="0"/>
              <a:t>قطع دابر التفكير في مالا تؤمن عقباه , اجتناب المغريات الحسيه </a:t>
            </a:r>
            <a:r>
              <a:rPr lang="ar-SA" sz="3200" dirty="0" smtClean="0"/>
              <a:t>والمعنوية </a:t>
            </a:r>
            <a:r>
              <a:rPr lang="ar-SA" sz="3200" dirty="0"/>
              <a:t>, الحرص على مصاحبة الاخيار , اجتناب الوحدة الا من جلساء السوء </a:t>
            </a:r>
            <a:r>
              <a:rPr lang="ar-SA" sz="3200" dirty="0" smtClean="0"/>
              <a:t>.</a:t>
            </a:r>
          </a:p>
          <a:p>
            <a:r>
              <a:rPr lang="ar-SA" sz="3200" b="1" u="sng" dirty="0">
                <a:solidFill>
                  <a:srgbClr val="C00000"/>
                </a:solidFill>
              </a:rPr>
              <a:t>3* الاسلوب العلاجي </a:t>
            </a:r>
            <a:r>
              <a:rPr lang="ar-SA" sz="2400" u="sng" dirty="0"/>
              <a:t>:</a:t>
            </a:r>
          </a:p>
          <a:p>
            <a:r>
              <a:rPr lang="ar-SA" sz="3200" dirty="0"/>
              <a:t>لابد ان تتعاون كل من الجهود </a:t>
            </a:r>
            <a:r>
              <a:rPr lang="ar-SA" sz="3200" dirty="0" smtClean="0"/>
              <a:t>الأسرية </a:t>
            </a:r>
            <a:r>
              <a:rPr lang="ar-SA" sz="3200" dirty="0"/>
              <a:t>والمجتمعية مع الجهود الذاتية للمصلحين الاجتماعيين لكي يتحقق هدف الاسلوب العلاجي ، ويعتمد الأسلوب العلاجي على مدخلين رئيسيين كل منهما يكمل الآخر، والمهم بالأمر هو أن نعرف بأيهما نبدأ ، عملية العلاج الذاتي أم العلاج البيئي ؟</a:t>
            </a:r>
          </a:p>
          <a:p>
            <a:endParaRPr lang="en-US" sz="3200" dirty="0"/>
          </a:p>
        </p:txBody>
      </p:sp>
    </p:spTree>
    <p:extLst>
      <p:ext uri="{BB962C8B-B14F-4D97-AF65-F5344CB8AC3E}">
        <p14:creationId xmlns:p14="http://schemas.microsoft.com/office/powerpoint/2010/main" val="1446898776"/>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gradFill>
          <a:gsLst>
            <a:gs pos="0">
              <a:schemeClr val="accent4">
                <a:lumMod val="60000"/>
                <a:lumOff val="40000"/>
              </a:schemeClr>
            </a:gs>
            <a:gs pos="50000">
              <a:srgbClr val="FFFF99"/>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3" name="TextBox 2"/>
          <p:cNvSpPr txBox="1"/>
          <p:nvPr/>
        </p:nvSpPr>
        <p:spPr>
          <a:xfrm>
            <a:off x="755576" y="533400"/>
            <a:ext cx="7632848" cy="5878532"/>
          </a:xfrm>
          <a:prstGeom prst="rect">
            <a:avLst/>
          </a:prstGeom>
          <a:noFill/>
        </p:spPr>
        <p:txBody>
          <a:bodyPr wrap="square" rtlCol="0">
            <a:spAutoFit/>
          </a:bodyPr>
          <a:lstStyle/>
          <a:p>
            <a:pPr algn="r"/>
            <a:r>
              <a:rPr lang="ar-SA" sz="2800" b="1" dirty="0" smtClean="0">
                <a:solidFill>
                  <a:srgbClr val="C00000"/>
                </a:solidFill>
              </a:rPr>
              <a:t># </a:t>
            </a:r>
            <a:r>
              <a:rPr lang="ar-SA" sz="3600" b="1" u="sng" dirty="0" smtClean="0">
                <a:solidFill>
                  <a:srgbClr val="C00000"/>
                </a:solidFill>
              </a:rPr>
              <a:t>المدخل الذاتي </a:t>
            </a:r>
            <a:r>
              <a:rPr lang="ar-SA" sz="3600" u="sng" dirty="0" smtClean="0"/>
              <a:t>:</a:t>
            </a:r>
          </a:p>
          <a:p>
            <a:pPr algn="r"/>
            <a:r>
              <a:rPr lang="ar-SA" sz="3200" dirty="0" smtClean="0"/>
              <a:t>هو التركيز على ذات العميل بحيث تدرس عقدة النفسية ومظاهر سلوكه والانحرافات الاجتماعية التي يعاني منها ,وهذا أمر يتم من خلال عملية الدراسة اللازمة ، وتحديد نوع التدخل المطلوب وهو ما يقتضيه الأسلوب العلاجي  ويتعاون علم النفس مع الخدمة الاجتماعية لوضع خطة علاج متكاملة , فإذا كانت الحالة معقدة مثلا وتصل إلى حاله عصبيه متهيجة فيجب الاستعانة بالطبيب النفسي لصرف بعض الأدوية المهدئة حتى يكون العميل في وضع يستطيع معه التفاعل مع الأخصائي ،  ويتطلب المدخل الذاتي التدرج في العملية العلاجية لكي يحل العميل مشاكله </a:t>
            </a:r>
            <a:r>
              <a:rPr lang="ar-SA" sz="2800" dirty="0" smtClean="0"/>
              <a:t> </a:t>
            </a:r>
            <a:r>
              <a:rPr lang="ar-SA" sz="2000" dirty="0" smtClean="0"/>
              <a:t>.</a:t>
            </a:r>
          </a:p>
        </p:txBody>
      </p:sp>
    </p:spTree>
    <p:extLst>
      <p:ext uri="{BB962C8B-B14F-4D97-AF65-F5344CB8AC3E}">
        <p14:creationId xmlns:p14="http://schemas.microsoft.com/office/powerpoint/2010/main" val="4164895740"/>
      </p:ext>
    </p:extLst>
  </p:cSld>
  <p:clrMapOvr>
    <a:masterClrMapping/>
  </p:clrMapOvr>
  <p:transition>
    <p:wheel spokes="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ox(in)">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76.xml><?xml version="1.0" encoding="utf-8"?>
<p:sld xmlns:a="http://schemas.openxmlformats.org/drawingml/2006/main" xmlns:r="http://schemas.openxmlformats.org/officeDocument/2006/relationships" xmlns:p="http://schemas.openxmlformats.org/presentationml/2006/main">
  <p:cSld>
    <p:bg>
      <p:bgPr>
        <a:gradFill>
          <a:gsLst>
            <a:gs pos="0">
              <a:schemeClr val="accent4">
                <a:lumMod val="60000"/>
                <a:lumOff val="40000"/>
              </a:schemeClr>
            </a:gs>
            <a:gs pos="50000">
              <a:srgbClr val="FFFF99"/>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2" name="مستطيل 1"/>
          <p:cNvSpPr/>
          <p:nvPr/>
        </p:nvSpPr>
        <p:spPr>
          <a:xfrm>
            <a:off x="611560" y="533400"/>
            <a:ext cx="7999040" cy="6124754"/>
          </a:xfrm>
          <a:prstGeom prst="rect">
            <a:avLst/>
          </a:prstGeom>
        </p:spPr>
        <p:txBody>
          <a:bodyPr wrap="square">
            <a:spAutoFit/>
          </a:bodyPr>
          <a:lstStyle/>
          <a:p>
            <a:pPr algn="r"/>
            <a:r>
              <a:rPr lang="ar-SA" sz="2800" b="1" dirty="0" smtClean="0">
                <a:solidFill>
                  <a:schemeClr val="accent1">
                    <a:lumMod val="75000"/>
                  </a:schemeClr>
                </a:solidFill>
              </a:rPr>
              <a:t>فلسفة المدخل الذاتي </a:t>
            </a:r>
            <a:r>
              <a:rPr lang="ar-SA" sz="2800" dirty="0" smtClean="0"/>
              <a:t>:</a:t>
            </a:r>
          </a:p>
          <a:p>
            <a:pPr algn="r"/>
            <a:r>
              <a:rPr lang="ar-SA" sz="2800" dirty="0" smtClean="0"/>
              <a:t>وتتضمن تلك الفلسفة كشف المواقف التي تؤثر في سلوك العميل من اللاشعوري إلى الشعور بحيث يتصرف أحياناً تصرفات لا يعرف الدافع لها ، وهي في الحقيقة مطمورة في اللاشعور وبعد جلوس الأخصائي مع العميل وملاحظة انفعالاته وانقباضه وانبساطه يستطيع الأخصائي من خلالها أن يحدد مصدر أو مصادر المشكلة ، وبالتالي يكشفها لعميل فيتذكرها .</a:t>
            </a:r>
          </a:p>
          <a:p>
            <a:pPr algn="r"/>
            <a:r>
              <a:rPr lang="ar-SA" sz="2800" dirty="0" smtClean="0"/>
              <a:t>يأتي بعد ذلك دور المختص يقوم بتقليل من شان تلك المواقف </a:t>
            </a:r>
          </a:p>
          <a:p>
            <a:pPr algn="r"/>
            <a:r>
              <a:rPr lang="ar-SA" sz="2800" dirty="0" smtClean="0"/>
              <a:t>وفي نفس الوقت يرفع من معنوية العميل لتجاوزها , ويعتبر المدخل الذاتي أحد اهتمامات علم النفس ,ولكن الخدمة الاجتماعية استطاعت الاستفادة منه ليصبح احد مداخل الأسلوب العلاجي فيها  وينتهي العلاج بتهيئة العميل للخروج للبيئة والتفاعل معها , والمدخل الذاتي يحتاج إلى عملية متابعه للتأكد من حالة الاستقرار النفسي للعميل وتجاوب البيئة معه ومن هنا يعتمد المدخل الذاتي على البيئي</a:t>
            </a:r>
            <a:r>
              <a:rPr lang="ar-SA" dirty="0" smtClean="0"/>
              <a:t> .</a:t>
            </a:r>
            <a:endParaRPr lang="en-US" dirty="0"/>
          </a:p>
        </p:txBody>
      </p:sp>
    </p:spTree>
    <p:extLst>
      <p:ext uri="{BB962C8B-B14F-4D97-AF65-F5344CB8AC3E}">
        <p14:creationId xmlns:p14="http://schemas.microsoft.com/office/powerpoint/2010/main" val="1938296825"/>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bg>
      <p:bgPr>
        <a:gradFill>
          <a:gsLst>
            <a:gs pos="0">
              <a:schemeClr val="accent4">
                <a:lumMod val="60000"/>
                <a:lumOff val="40000"/>
              </a:schemeClr>
            </a:gs>
            <a:gs pos="50000">
              <a:srgbClr val="FFFF99"/>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3" name="TextBox 2"/>
          <p:cNvSpPr txBox="1"/>
          <p:nvPr/>
        </p:nvSpPr>
        <p:spPr>
          <a:xfrm>
            <a:off x="381000" y="228600"/>
            <a:ext cx="8295456" cy="6494085"/>
          </a:xfrm>
          <a:prstGeom prst="rect">
            <a:avLst/>
          </a:prstGeom>
          <a:noFill/>
        </p:spPr>
        <p:txBody>
          <a:bodyPr wrap="square" rtlCol="0">
            <a:spAutoFit/>
          </a:bodyPr>
          <a:lstStyle/>
          <a:p>
            <a:pPr algn="r"/>
            <a:r>
              <a:rPr lang="ar-SA" sz="2800" b="1" dirty="0" smtClean="0">
                <a:solidFill>
                  <a:srgbClr val="C00000"/>
                </a:solidFill>
              </a:rPr>
              <a:t># </a:t>
            </a:r>
            <a:r>
              <a:rPr lang="ar-SA" sz="2800" b="1" u="sng" dirty="0" smtClean="0">
                <a:solidFill>
                  <a:srgbClr val="C00000"/>
                </a:solidFill>
              </a:rPr>
              <a:t>المدخل البيئي </a:t>
            </a:r>
            <a:r>
              <a:rPr lang="ar-SA" sz="2400" u="sng" dirty="0" smtClean="0"/>
              <a:t>:</a:t>
            </a:r>
          </a:p>
          <a:p>
            <a:pPr algn="r"/>
            <a:r>
              <a:rPr lang="ar-SA" sz="2800" dirty="0" smtClean="0"/>
              <a:t>هو تركيز جهود المختص على إصلاح البيئه وهو أمر يتطلب فنيات الاسلوب العلاجي .</a:t>
            </a:r>
          </a:p>
          <a:p>
            <a:pPr algn="r"/>
            <a:r>
              <a:rPr lang="ar-SA" sz="2800" b="1" u="sng" dirty="0" smtClean="0"/>
              <a:t>ويمثل البيئه كل من العناصر التاليه </a:t>
            </a:r>
            <a:r>
              <a:rPr lang="ar-SA" sz="2800" b="1" dirty="0" smtClean="0"/>
              <a:t>:</a:t>
            </a:r>
          </a:p>
          <a:p>
            <a:pPr algn="r"/>
            <a:r>
              <a:rPr lang="ar-SA" sz="2800" dirty="0" smtClean="0"/>
              <a:t>1/ ا</a:t>
            </a:r>
            <a:r>
              <a:rPr lang="ar-SA" sz="2800" b="1" dirty="0" smtClean="0">
                <a:solidFill>
                  <a:srgbClr val="C00000"/>
                </a:solidFill>
              </a:rPr>
              <a:t>لاسرة </a:t>
            </a:r>
            <a:r>
              <a:rPr lang="ar-SA" sz="2800" dirty="0" smtClean="0"/>
              <a:t>: وهي المؤسسه الاولى التي تتلقى الفرد ويتشرب بطباعها واخلاقياتها وسلوكها وذلك لطول إقامة الفرد فيها.</a:t>
            </a:r>
          </a:p>
          <a:p>
            <a:pPr algn="r"/>
            <a:r>
              <a:rPr lang="ar-SA" sz="2800" dirty="0" smtClean="0"/>
              <a:t>2/ </a:t>
            </a:r>
            <a:r>
              <a:rPr lang="ar-SA" sz="2800" b="1" dirty="0" smtClean="0">
                <a:solidFill>
                  <a:srgbClr val="C00000"/>
                </a:solidFill>
              </a:rPr>
              <a:t>المدرسة</a:t>
            </a:r>
            <a:r>
              <a:rPr lang="ar-SA" sz="2800" dirty="0" smtClean="0"/>
              <a:t> : هي المؤسسه الثانيه المواليه للاسرة والمكمله لوظيفتها الا ان هدة المؤسسه تتسم بطابعها الرسمي وهي تمارس عمليات ضبط كثيرة تفوق الاسرة , وهي عملية تهيئة للفرد إلى تولي شئون حياته الخاصه .</a:t>
            </a:r>
          </a:p>
          <a:p>
            <a:pPr algn="r"/>
            <a:r>
              <a:rPr lang="ar-SA" sz="2800" dirty="0" smtClean="0"/>
              <a:t> 3/ </a:t>
            </a:r>
            <a:r>
              <a:rPr lang="ar-SA" sz="2800" b="1" dirty="0" smtClean="0">
                <a:solidFill>
                  <a:srgbClr val="C00000"/>
                </a:solidFill>
              </a:rPr>
              <a:t>فئات الرفاق والاصدقاء </a:t>
            </a:r>
            <a:r>
              <a:rPr lang="ar-SA" sz="2800" dirty="0" smtClean="0"/>
              <a:t>: تسير موازيه لكل من الاسرة والمدرسه وغالبا  هذا النوع فيه هدم لوظيفة الاسرة والمدرسه التربويه والتعليميه وربما كانت مصدر من مصادر الانحراف لدى الفرد إلا إذا كانت صالحه </a:t>
            </a:r>
          </a:p>
          <a:p>
            <a:pPr algn="r"/>
            <a:r>
              <a:rPr lang="ar-SA" sz="2800" dirty="0" smtClean="0"/>
              <a:t>4 المجتمع الكبير بمؤسساته الاقتصاديه والاعلاميه والعقابيه والتشريعيه وقد تكون اشد سطوه من عناصر البيئه الاخرى .</a:t>
            </a:r>
          </a:p>
          <a:p>
            <a:pPr algn="r"/>
            <a:endParaRPr lang="ar-SA" sz="2400" dirty="0" smtClean="0"/>
          </a:p>
        </p:txBody>
      </p:sp>
    </p:spTree>
    <p:extLst>
      <p:ext uri="{BB962C8B-B14F-4D97-AF65-F5344CB8AC3E}">
        <p14:creationId xmlns:p14="http://schemas.microsoft.com/office/powerpoint/2010/main" val="2084432607"/>
      </p:ext>
    </p:extLst>
  </p:cSld>
  <p:clrMapOvr>
    <a:masterClrMapping/>
  </p:clrMapOvr>
  <p:transition>
    <p:spli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heckerboard(across)">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78.xml><?xml version="1.0" encoding="utf-8"?>
<p:sld xmlns:a="http://schemas.openxmlformats.org/drawingml/2006/main" xmlns:r="http://schemas.openxmlformats.org/officeDocument/2006/relationships" xmlns:p="http://schemas.openxmlformats.org/presentationml/2006/main">
  <p:cSld>
    <p:bg>
      <p:bgPr>
        <a:gradFill>
          <a:gsLst>
            <a:gs pos="0">
              <a:schemeClr val="accent4">
                <a:lumMod val="60000"/>
                <a:lumOff val="40000"/>
              </a:schemeClr>
            </a:gs>
            <a:gs pos="50000">
              <a:srgbClr val="FFFF99"/>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3" name="TextBox 2"/>
          <p:cNvSpPr txBox="1"/>
          <p:nvPr/>
        </p:nvSpPr>
        <p:spPr>
          <a:xfrm>
            <a:off x="762000" y="381000"/>
            <a:ext cx="7914456" cy="6124754"/>
          </a:xfrm>
          <a:prstGeom prst="rect">
            <a:avLst/>
          </a:prstGeom>
          <a:noFill/>
        </p:spPr>
        <p:txBody>
          <a:bodyPr wrap="square" rtlCol="0">
            <a:spAutoFit/>
          </a:bodyPr>
          <a:lstStyle/>
          <a:p>
            <a:pPr algn="r"/>
            <a:r>
              <a:rPr lang="ar-SA" sz="2800" dirty="0" smtClean="0"/>
              <a:t>ومن المؤسسات العقابيه مايسمى بمراكز الرعاية الاجتماعية للأحداث    ومعظمها يمر بوضع غير جيد إذ تكتنفه بعض السلبيات ، </a:t>
            </a:r>
            <a:r>
              <a:rPr lang="ar-SA" sz="2800" b="1" u="sng" dirty="0" smtClean="0"/>
              <a:t>ولذا يجب أن تصنف الأحداث على أساس عدة معايير أهمها :</a:t>
            </a:r>
          </a:p>
          <a:p>
            <a:pPr algn="r"/>
            <a:r>
              <a:rPr lang="ar-SA" sz="2800" b="1" dirty="0" smtClean="0">
                <a:solidFill>
                  <a:srgbClr val="C00000"/>
                </a:solidFill>
              </a:rPr>
              <a:t># المرحله العمريه </a:t>
            </a:r>
            <a:r>
              <a:rPr lang="ar-SA" sz="2800" dirty="0" smtClean="0"/>
              <a:t>: يتخذ التصنيف العمري كعمليه اساسيه لتوزيع الأحداث الى جماعات على ضوء اعمارهم حيث توضع كل فئه عمريه متقاربه في مجموعه واحده , ومهاجع واحدة , ولهم نشاط خاص .</a:t>
            </a:r>
          </a:p>
          <a:p>
            <a:pPr algn="r"/>
            <a:r>
              <a:rPr lang="ar-SA" sz="2800" b="1" dirty="0" smtClean="0">
                <a:solidFill>
                  <a:srgbClr val="C00000"/>
                </a:solidFill>
              </a:rPr>
              <a:t># مستوى النمو </a:t>
            </a:r>
            <a:r>
              <a:rPr lang="ar-SA" sz="2800" dirty="0" smtClean="0"/>
              <a:t>: يجب على الدور الاجتماعية أن تأخذ مستوى النمو </a:t>
            </a:r>
          </a:p>
          <a:p>
            <a:pPr algn="r"/>
            <a:r>
              <a:rPr lang="ar-SA" sz="2800" dirty="0" smtClean="0"/>
              <a:t>في الحسبان , فضعاف النمو قد لا يستطيعون مسايرة ذوي النمو الجيد سواء في الدفاع عن النفس أو النشاط الحر .</a:t>
            </a:r>
          </a:p>
          <a:p>
            <a:pPr algn="r"/>
            <a:r>
              <a:rPr lang="ar-SA" sz="2800" b="1" dirty="0" smtClean="0">
                <a:solidFill>
                  <a:srgbClr val="C00000"/>
                </a:solidFill>
              </a:rPr>
              <a:t># المستوى المعيشي </a:t>
            </a:r>
            <a:r>
              <a:rPr lang="ar-SA" sz="2800" dirty="0" smtClean="0"/>
              <a:t>: حيث ان معيشة متوسطي الدخل تختلف عن متواضعي الحال وعن اصحاب المستويات الاقتصاديه الكبرى فيفترض ان تتفاعل هدة الفئات من منطلق مستواها المعيشي للمحافظه على كيانهم الاجتماعي ومعنوياتهم النفسيه .</a:t>
            </a:r>
            <a:endParaRPr lang="en-US" sz="2800" dirty="0"/>
          </a:p>
        </p:txBody>
      </p:sp>
    </p:spTree>
    <p:extLst>
      <p:ext uri="{BB962C8B-B14F-4D97-AF65-F5344CB8AC3E}">
        <p14:creationId xmlns:p14="http://schemas.microsoft.com/office/powerpoint/2010/main" val="1576283725"/>
      </p:ext>
    </p:extLst>
  </p:cSld>
  <p:clrMapOvr>
    <a:masterClrMapping/>
  </p:clrMapOvr>
  <p:transition>
    <p:checke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heckerboard(across)">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79.xml><?xml version="1.0" encoding="utf-8"?>
<p:sld xmlns:a="http://schemas.openxmlformats.org/drawingml/2006/main" xmlns:r="http://schemas.openxmlformats.org/officeDocument/2006/relationships" xmlns:p="http://schemas.openxmlformats.org/presentationml/2006/main">
  <p:cSld>
    <p:bg>
      <p:bgPr>
        <a:gradFill>
          <a:gsLst>
            <a:gs pos="0">
              <a:schemeClr val="accent4">
                <a:lumMod val="40000"/>
                <a:lumOff val="60000"/>
              </a:schemeClr>
            </a:gs>
            <a:gs pos="50000">
              <a:srgbClr val="FFFF99"/>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pic>
        <p:nvPicPr>
          <p:cNvPr id="2050" name="Picture 2" descr="C:\Users\aasaleh\Pictures\3020_11299323155.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8762243">
            <a:off x="1041857" y="-72675"/>
            <a:ext cx="6851586" cy="7536745"/>
          </a:xfrm>
          <a:prstGeom prst="rect">
            <a:avLst/>
          </a:prstGeom>
          <a:solidFill>
            <a:srgbClr val="FFFFFF">
              <a:shade val="85000"/>
            </a:srgbClr>
          </a:solidFill>
          <a:ln w="190500" cap="rnd">
            <a:solidFill>
              <a:schemeClr val="accent4">
                <a:lumMod val="60000"/>
                <a:lumOff val="40000"/>
              </a:schemeClr>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prst="angle"/>
            <a:contourClr>
              <a:srgbClr val="C0C0C0"/>
            </a:contourClr>
          </a:sp3d>
          <a:extLst>
            <a:ext uri="{909E8E84-426E-40DD-AFC4-6F175D3DCCD1}">
              <a14:hiddenFill xmlns:a14="http://schemas.microsoft.com/office/drawing/2010/main">
                <a:solidFill>
                  <a:srgbClr val="FFFFFF"/>
                </a:solidFill>
              </a14:hiddenFill>
            </a:ext>
          </a:extLst>
        </p:spPr>
      </p:pic>
      <p:sp>
        <p:nvSpPr>
          <p:cNvPr id="4" name="مربع نص 3"/>
          <p:cNvSpPr txBox="1"/>
          <p:nvPr/>
        </p:nvSpPr>
        <p:spPr>
          <a:xfrm>
            <a:off x="1547664" y="1196752"/>
            <a:ext cx="5544616" cy="5184576"/>
          </a:xfrm>
          <a:prstGeom prst="rect">
            <a:avLst/>
          </a:prstGeom>
          <a:noFill/>
        </p:spPr>
        <p:txBody>
          <a:bodyPr wrap="square" rtlCol="1">
            <a:prstTxWarp prst="textArchDownPour">
              <a:avLst/>
            </a:prstTxWarp>
            <a:spAutoFit/>
          </a:bodyPr>
          <a:lstStyle/>
          <a:p>
            <a:pPr algn="ctr"/>
            <a:r>
              <a:rPr lang="ar-SA" sz="8800" dirty="0" smtClean="0">
                <a:ln>
                  <a:solidFill>
                    <a:srgbClr val="FF85B6"/>
                  </a:solidFill>
                </a:ln>
                <a:cs typeface="PT Bold Broken" panose="02010400000000000000" pitchFamily="2" charset="-78"/>
              </a:rPr>
              <a:t>اسئلة وتدريبات</a:t>
            </a:r>
            <a:endParaRPr lang="ar-SA" sz="11500" dirty="0">
              <a:ln>
                <a:solidFill>
                  <a:srgbClr val="FF85B6"/>
                </a:solidFill>
              </a:ln>
              <a:cs typeface="PT Bold Broken" panose="02010400000000000000" pitchFamily="2" charset="-78"/>
            </a:endParaRPr>
          </a:p>
        </p:txBody>
      </p:sp>
    </p:spTree>
    <p:extLst>
      <p:ext uri="{BB962C8B-B14F-4D97-AF65-F5344CB8AC3E}">
        <p14:creationId xmlns:p14="http://schemas.microsoft.com/office/powerpoint/2010/main" val="2798087091"/>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bg>
      <p:bgPr>
        <a:gradFill>
          <a:gsLst>
            <a:gs pos="0">
              <a:schemeClr val="accent4">
                <a:lumMod val="40000"/>
                <a:lumOff val="60000"/>
              </a:schemeClr>
            </a:gs>
            <a:gs pos="50000">
              <a:srgbClr val="FFFF99"/>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836712"/>
            <a:ext cx="8229600" cy="5904656"/>
          </a:xfrm>
          <a:gradFill>
            <a:gsLst>
              <a:gs pos="0">
                <a:schemeClr val="accent4">
                  <a:lumMod val="40000"/>
                  <a:lumOff val="60000"/>
                </a:schemeClr>
              </a:gs>
              <a:gs pos="50000">
                <a:srgbClr val="FFFF99"/>
              </a:gs>
              <a:gs pos="100000">
                <a:schemeClr val="accent1">
                  <a:tint val="23500"/>
                  <a:satMod val="160000"/>
                </a:schemeClr>
              </a:gs>
            </a:gsLst>
            <a:lin ang="5400000" scaled="0"/>
          </a:gradFill>
          <a:scene3d>
            <a:camera prst="orthographicFront"/>
            <a:lightRig rig="threePt" dir="t"/>
          </a:scene3d>
          <a:sp3d>
            <a:bevelT/>
          </a:sp3d>
        </p:spPr>
        <p:style>
          <a:lnRef idx="2">
            <a:schemeClr val="dk1"/>
          </a:lnRef>
          <a:fillRef idx="1">
            <a:schemeClr val="lt1"/>
          </a:fillRef>
          <a:effectRef idx="0">
            <a:schemeClr val="dk1"/>
          </a:effectRef>
          <a:fontRef idx="minor">
            <a:schemeClr val="dk1"/>
          </a:fontRef>
        </p:style>
        <p:txBody>
          <a:bodyPr>
            <a:normAutofit/>
          </a:bodyPr>
          <a:lstStyle/>
          <a:p>
            <a:pPr lvl="0"/>
            <a:r>
              <a:rPr lang="ar-SA" b="1" u="sng" dirty="0" smtClean="0"/>
              <a:t>اولا : اسئلة مقاليه : اجب واجيبي عن الاسئلة التالية : </a:t>
            </a:r>
          </a:p>
          <a:p>
            <a:pPr lvl="0"/>
            <a:r>
              <a:rPr lang="ar-SA" b="1" dirty="0" smtClean="0"/>
              <a:t>س 1 : عددي </a:t>
            </a:r>
            <a:r>
              <a:rPr lang="ar-SA" b="1" dirty="0"/>
              <a:t>خصائص الرعاية الاجتماعية </a:t>
            </a:r>
            <a:endParaRPr lang="ar-SA" b="1" dirty="0" smtClean="0"/>
          </a:p>
          <a:p>
            <a:pPr lvl="0"/>
            <a:r>
              <a:rPr lang="ar-SA" b="1" dirty="0" smtClean="0"/>
              <a:t>س2: </a:t>
            </a:r>
            <a:r>
              <a:rPr lang="ar-SA" b="1" dirty="0" smtClean="0">
                <a:cs typeface="+mj-cs"/>
              </a:rPr>
              <a:t>ما </a:t>
            </a:r>
            <a:r>
              <a:rPr lang="ar-SA" altLang="ar-SA" b="1" dirty="0" smtClean="0">
                <a:cs typeface="+mj-cs"/>
              </a:rPr>
              <a:t>مظاهر </a:t>
            </a:r>
            <a:r>
              <a:rPr lang="ar-SA" altLang="ar-SA" b="1" dirty="0">
                <a:cs typeface="+mj-cs"/>
              </a:rPr>
              <a:t>الكرامة الإنسانية في الإسلام </a:t>
            </a:r>
            <a:r>
              <a:rPr lang="ar-SA" altLang="ar-SA" b="1" dirty="0" smtClean="0">
                <a:cs typeface="+mj-cs"/>
              </a:rPr>
              <a:t>؟</a:t>
            </a:r>
          </a:p>
          <a:p>
            <a:pPr lvl="0"/>
            <a:r>
              <a:rPr lang="ar-SA" b="1" u="sng" dirty="0" smtClean="0">
                <a:cs typeface="+mj-cs"/>
              </a:rPr>
              <a:t>اجابة السؤال الاول : </a:t>
            </a:r>
            <a:endParaRPr lang="en-US" b="1" u="sng" dirty="0">
              <a:cs typeface="+mj-cs"/>
            </a:endParaRPr>
          </a:p>
          <a:p>
            <a:pPr lvl="0"/>
            <a:r>
              <a:rPr lang="ar-SA" dirty="0"/>
              <a:t>الرعاية الاجتماعية خدمات منظمة . </a:t>
            </a:r>
            <a:endParaRPr lang="en-US" dirty="0"/>
          </a:p>
          <a:p>
            <a:pPr lvl="0"/>
            <a:r>
              <a:rPr lang="ar-SA" dirty="0"/>
              <a:t>الرعاية الاجتماعية قيمة أخلاقية . </a:t>
            </a:r>
            <a:endParaRPr lang="en-US" dirty="0"/>
          </a:p>
          <a:p>
            <a:pPr lvl="0"/>
            <a:r>
              <a:rPr lang="ar-SA" dirty="0"/>
              <a:t>الرعاية الاجتماعية مسئولية اجتماعية يكفلها المجتمع . </a:t>
            </a:r>
            <a:endParaRPr lang="en-US" dirty="0"/>
          </a:p>
          <a:p>
            <a:pPr lvl="0"/>
            <a:r>
              <a:rPr lang="ar-SA" dirty="0"/>
              <a:t>الرعاية الاجتماعية تتميز بالشمولية والتكامل . </a:t>
            </a:r>
            <a:endParaRPr lang="en-US" dirty="0"/>
          </a:p>
          <a:p>
            <a:pPr lvl="0"/>
            <a:r>
              <a:rPr lang="ar-SA" dirty="0"/>
              <a:t>الرعاية الاجتماعية تستبعد دوافع الربح والكسب المادي . </a:t>
            </a:r>
            <a:endParaRPr lang="en-US" dirty="0"/>
          </a:p>
          <a:p>
            <a:pPr lvl="0"/>
            <a:r>
              <a:rPr lang="ar-SA" dirty="0"/>
              <a:t>الرعاية الاجتماعية تهتم بالحاجات الإنسانية المباشرة</a:t>
            </a:r>
            <a:endParaRPr lang="en-US" dirty="0"/>
          </a:p>
          <a:p>
            <a:endParaRPr lang="en-US" dirty="0"/>
          </a:p>
        </p:txBody>
      </p:sp>
      <p:sp>
        <p:nvSpPr>
          <p:cNvPr id="4" name="سهم إلى اليسار 3"/>
          <p:cNvSpPr/>
          <p:nvPr/>
        </p:nvSpPr>
        <p:spPr>
          <a:xfrm>
            <a:off x="0" y="5805264"/>
            <a:ext cx="1547664" cy="1052736"/>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5" name="مربع نص 4"/>
          <p:cNvSpPr txBox="1"/>
          <p:nvPr/>
        </p:nvSpPr>
        <p:spPr>
          <a:xfrm>
            <a:off x="381080" y="6070022"/>
            <a:ext cx="1008112" cy="523220"/>
          </a:xfrm>
          <a:prstGeom prst="rect">
            <a:avLst/>
          </a:prstGeom>
          <a:noFill/>
        </p:spPr>
        <p:txBody>
          <a:bodyPr wrap="square" rtlCol="1">
            <a:spAutoFit/>
          </a:bodyPr>
          <a:lstStyle/>
          <a:p>
            <a:pPr algn="ctr"/>
            <a:r>
              <a:rPr lang="ar-SA" sz="2800" b="1" dirty="0" smtClean="0">
                <a:solidFill>
                  <a:schemeClr val="bg1"/>
                </a:solidFill>
              </a:rPr>
              <a:t>تابع</a:t>
            </a:r>
            <a:endParaRPr lang="ar-SA" sz="2800" b="1" dirty="0">
              <a:solidFill>
                <a:schemeClr val="bg1"/>
              </a:solidFill>
            </a:endParaRPr>
          </a:p>
        </p:txBody>
      </p:sp>
      <p:sp>
        <p:nvSpPr>
          <p:cNvPr id="6" name="مستطيل 5"/>
          <p:cNvSpPr/>
          <p:nvPr/>
        </p:nvSpPr>
        <p:spPr>
          <a:xfrm>
            <a:off x="1547664" y="116632"/>
            <a:ext cx="5688632" cy="646331"/>
          </a:xfrm>
          <a:prstGeom prst="rect">
            <a:avLst/>
          </a:prstGeom>
        </p:spPr>
        <p:txBody>
          <a:bodyPr wrap="square">
            <a:spAutoFit/>
          </a:bodyPr>
          <a:lstStyle/>
          <a:p>
            <a:pPr algn="ctr"/>
            <a:r>
              <a:rPr lang="ar-SA" sz="3600" b="1" dirty="0">
                <a:ln>
                  <a:solidFill>
                    <a:schemeClr val="accent4">
                      <a:lumMod val="75000"/>
                    </a:schemeClr>
                  </a:solidFill>
                </a:ln>
                <a:solidFill>
                  <a:srgbClr val="FF0000"/>
                </a:solidFill>
                <a:cs typeface="PT Bold Broken" panose="02010400000000000000" pitchFamily="2" charset="-78"/>
              </a:rPr>
              <a:t>اسئلة للمراجعة</a:t>
            </a:r>
            <a:endParaRPr lang="ar-SA" sz="3600" dirty="0">
              <a:ln>
                <a:solidFill>
                  <a:schemeClr val="accent4">
                    <a:lumMod val="75000"/>
                  </a:schemeClr>
                </a:solidFill>
              </a:ln>
              <a:solidFill>
                <a:srgbClr val="FF0000"/>
              </a:solidFill>
              <a:cs typeface="PT Bold Broken" panose="02010400000000000000" pitchFamily="2" charset="-78"/>
            </a:endParaRPr>
          </a:p>
        </p:txBody>
      </p:sp>
    </p:spTree>
    <p:extLst>
      <p:ext uri="{BB962C8B-B14F-4D97-AF65-F5344CB8AC3E}">
        <p14:creationId xmlns:p14="http://schemas.microsoft.com/office/powerpoint/2010/main" val="2532235378"/>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bg>
      <p:bgPr>
        <a:gradFill>
          <a:gsLst>
            <a:gs pos="0">
              <a:schemeClr val="accent4">
                <a:lumMod val="40000"/>
                <a:lumOff val="60000"/>
              </a:schemeClr>
            </a:gs>
            <a:gs pos="50000">
              <a:srgbClr val="FFFF99"/>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260648"/>
            <a:ext cx="8229600" cy="6480720"/>
          </a:xfrm>
          <a:gradFill>
            <a:gsLst>
              <a:gs pos="0">
                <a:schemeClr val="accent4">
                  <a:lumMod val="40000"/>
                  <a:lumOff val="60000"/>
                </a:schemeClr>
              </a:gs>
              <a:gs pos="50000">
                <a:srgbClr val="FFFF99"/>
              </a:gs>
              <a:gs pos="100000">
                <a:schemeClr val="accent1">
                  <a:tint val="23500"/>
                  <a:satMod val="160000"/>
                </a:schemeClr>
              </a:gs>
            </a:gsLst>
            <a:lin ang="5400000" scaled="0"/>
          </a:gradFill>
        </p:spPr>
        <p:txBody>
          <a:bodyPr/>
          <a:lstStyle/>
          <a:p>
            <a:r>
              <a:rPr lang="ar-SA" b="1" u="sng" dirty="0" smtClean="0"/>
              <a:t>اجابة السؤال المقالي الثاني :</a:t>
            </a:r>
          </a:p>
          <a:p>
            <a:pPr marL="0" indent="0">
              <a:buNone/>
            </a:pPr>
            <a:r>
              <a:rPr lang="ar-SA" altLang="ar-SA" b="1" dirty="0" smtClean="0"/>
              <a:t>  </a:t>
            </a:r>
            <a:r>
              <a:rPr lang="ar-SA" altLang="ar-SA" dirty="0" smtClean="0">
                <a:latin typeface="Times New Roman" panose="02020603050405020304" pitchFamily="18" charset="0"/>
                <a:cs typeface="Times New Roman" panose="02020603050405020304" pitchFamily="18" charset="0"/>
              </a:rPr>
              <a:t>مظاهر </a:t>
            </a:r>
            <a:r>
              <a:rPr lang="ar-SA" altLang="ar-SA" dirty="0">
                <a:latin typeface="Times New Roman" panose="02020603050405020304" pitchFamily="18" charset="0"/>
                <a:cs typeface="Times New Roman" panose="02020603050405020304" pitchFamily="18" charset="0"/>
              </a:rPr>
              <a:t>الكرامة الإنسانية في </a:t>
            </a:r>
            <a:r>
              <a:rPr lang="ar-SA" altLang="ar-SA" dirty="0" smtClean="0">
                <a:latin typeface="Times New Roman" panose="02020603050405020304" pitchFamily="18" charset="0"/>
                <a:cs typeface="Times New Roman" panose="02020603050405020304" pitchFamily="18" charset="0"/>
              </a:rPr>
              <a:t>الإسلام هي:</a:t>
            </a:r>
          </a:p>
          <a:p>
            <a:pPr marL="514350" lvl="0" indent="-514350">
              <a:buFont typeface="+mj-lt"/>
              <a:buAutoNum type="arabicPeriod"/>
            </a:pPr>
            <a:r>
              <a:rPr lang="ar-SA" dirty="0"/>
              <a:t>تحريم الاحتقار والسخرية من الناس عموماً ومن المسلمين خصوصاً،</a:t>
            </a:r>
            <a:endParaRPr lang="en-US" dirty="0"/>
          </a:p>
          <a:p>
            <a:pPr marL="514350" lvl="0" indent="-514350">
              <a:buFont typeface="+mj-lt"/>
              <a:buAutoNum type="arabicPeriod"/>
            </a:pPr>
            <a:r>
              <a:rPr lang="ar-SA" dirty="0"/>
              <a:t>احترام النفس الإنسانية من غير نظر إلى دين</a:t>
            </a:r>
            <a:endParaRPr lang="en-US" dirty="0"/>
          </a:p>
          <a:p>
            <a:pPr marL="514350" lvl="0" indent="-514350">
              <a:buFont typeface="+mj-lt"/>
              <a:buAutoNum type="arabicPeriod"/>
            </a:pPr>
            <a:r>
              <a:rPr lang="ar-SA" dirty="0"/>
              <a:t>منع الإكراه على الدين </a:t>
            </a:r>
            <a:endParaRPr lang="en-US" dirty="0"/>
          </a:p>
          <a:p>
            <a:pPr marL="514350" lvl="0" indent="-514350">
              <a:buFont typeface="+mj-lt"/>
              <a:buAutoNum type="arabicPeriod"/>
            </a:pPr>
            <a:r>
              <a:rPr lang="ar-SA" dirty="0"/>
              <a:t>كفالة حرية الرأي والقول</a:t>
            </a:r>
            <a:endParaRPr lang="en-US" dirty="0"/>
          </a:p>
          <a:p>
            <a:pPr marL="514350" lvl="0" indent="-514350">
              <a:buFont typeface="+mj-lt"/>
              <a:buAutoNum type="arabicPeriod"/>
            </a:pPr>
            <a:r>
              <a:rPr lang="ar-SA" dirty="0"/>
              <a:t>تكريم الإنسان بعد وفاته</a:t>
            </a:r>
            <a:endParaRPr lang="en-US" dirty="0"/>
          </a:p>
          <a:p>
            <a:pPr marL="0" indent="0">
              <a:buNone/>
            </a:pPr>
            <a:endParaRPr lang="ar-SA" b="1" u="sng" dirty="0">
              <a:latin typeface="Times New Roman" panose="02020603050405020304" pitchFamily="18" charset="0"/>
              <a:cs typeface="Times New Roman" panose="02020603050405020304" pitchFamily="18" charset="0"/>
            </a:endParaRPr>
          </a:p>
        </p:txBody>
      </p:sp>
      <p:sp>
        <p:nvSpPr>
          <p:cNvPr id="4" name="سهم إلى اليسار 3"/>
          <p:cNvSpPr/>
          <p:nvPr/>
        </p:nvSpPr>
        <p:spPr>
          <a:xfrm>
            <a:off x="395536" y="5805264"/>
            <a:ext cx="1907704" cy="1052736"/>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5" name="مربع نص 4"/>
          <p:cNvSpPr txBox="1"/>
          <p:nvPr/>
        </p:nvSpPr>
        <p:spPr>
          <a:xfrm>
            <a:off x="913032" y="6008466"/>
            <a:ext cx="1296144" cy="646331"/>
          </a:xfrm>
          <a:prstGeom prst="rect">
            <a:avLst/>
          </a:prstGeom>
          <a:noFill/>
        </p:spPr>
        <p:txBody>
          <a:bodyPr wrap="square" rtlCol="1">
            <a:spAutoFit/>
          </a:bodyPr>
          <a:lstStyle/>
          <a:p>
            <a:pPr algn="ctr"/>
            <a:r>
              <a:rPr lang="ar-SA" sz="3600" b="1" dirty="0" smtClean="0">
                <a:solidFill>
                  <a:schemeClr val="bg1"/>
                </a:solidFill>
              </a:rPr>
              <a:t>تابع</a:t>
            </a:r>
            <a:endParaRPr lang="ar-SA" sz="3600" b="1" dirty="0">
              <a:solidFill>
                <a:schemeClr val="bg1"/>
              </a:solidFill>
            </a:endParaRPr>
          </a:p>
        </p:txBody>
      </p:sp>
    </p:spTree>
    <p:extLst>
      <p:ext uri="{BB962C8B-B14F-4D97-AF65-F5344CB8AC3E}">
        <p14:creationId xmlns:p14="http://schemas.microsoft.com/office/powerpoint/2010/main" val="2461648564"/>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bg>
      <p:bgPr>
        <a:gradFill>
          <a:gsLst>
            <a:gs pos="0">
              <a:schemeClr val="accent4">
                <a:lumMod val="40000"/>
                <a:lumOff val="60000"/>
              </a:schemeClr>
            </a:gs>
            <a:gs pos="50000">
              <a:srgbClr val="FFFF99"/>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260648"/>
            <a:ext cx="8229600" cy="6336704"/>
          </a:xfrm>
          <a:gradFill>
            <a:gsLst>
              <a:gs pos="0">
                <a:schemeClr val="accent4">
                  <a:lumMod val="40000"/>
                  <a:lumOff val="60000"/>
                </a:schemeClr>
              </a:gs>
              <a:gs pos="50000">
                <a:srgbClr val="FFFF99"/>
              </a:gs>
              <a:gs pos="100000">
                <a:schemeClr val="accent1">
                  <a:tint val="23500"/>
                  <a:satMod val="160000"/>
                </a:schemeClr>
              </a:gs>
            </a:gsLst>
            <a:lin ang="5400000" scaled="0"/>
          </a:gradFill>
        </p:spPr>
        <p:txBody>
          <a:bodyPr/>
          <a:lstStyle/>
          <a:p>
            <a:r>
              <a:rPr lang="ar-SA" b="1" u="sng" dirty="0" smtClean="0"/>
              <a:t>ثانيا : اسئلة نموذج اختيار من متعدد: </a:t>
            </a:r>
          </a:p>
          <a:p>
            <a:pPr lvl="0"/>
            <a:r>
              <a:rPr lang="ar-SA" b="1" dirty="0" smtClean="0"/>
              <a:t>1- </a:t>
            </a:r>
            <a:r>
              <a:rPr lang="ar-SA" b="1" dirty="0"/>
              <a:t>الهدف العام للرعاية الاجتماعية </a:t>
            </a:r>
            <a:r>
              <a:rPr lang="ar-SA" sz="3600" b="1" dirty="0"/>
              <a:t>في أي مجتمع </a:t>
            </a:r>
            <a:r>
              <a:rPr lang="ar-SA" sz="3600" b="1" dirty="0" smtClean="0"/>
              <a:t>هو :</a:t>
            </a:r>
            <a:endParaRPr lang="en-US" sz="3600" b="1" dirty="0"/>
          </a:p>
          <a:p>
            <a:pPr marL="0" lvl="0" indent="0">
              <a:buNone/>
            </a:pPr>
            <a:r>
              <a:rPr lang="ar-SA" dirty="0" smtClean="0"/>
              <a:t> أ) تحقيق </a:t>
            </a:r>
            <a:r>
              <a:rPr lang="ar-SA" dirty="0"/>
              <a:t>المتطلبات الاجتماعية للفقراء فقط </a:t>
            </a:r>
            <a:endParaRPr lang="en-US" dirty="0"/>
          </a:p>
          <a:p>
            <a:pPr marL="0" lvl="0" indent="0">
              <a:buNone/>
            </a:pPr>
            <a:r>
              <a:rPr lang="ar-SA" dirty="0" smtClean="0"/>
              <a:t> ب) تحقيق </a:t>
            </a:r>
            <a:r>
              <a:rPr lang="ar-SA" dirty="0"/>
              <a:t>المتطلبات الاجتماعية للمرض والفقراء</a:t>
            </a:r>
            <a:endParaRPr lang="en-US" dirty="0"/>
          </a:p>
          <a:p>
            <a:pPr marL="0" lvl="0" indent="0">
              <a:buNone/>
            </a:pPr>
            <a:r>
              <a:rPr lang="ar-SA" dirty="0" smtClean="0"/>
              <a:t> ج) تحقيق </a:t>
            </a:r>
            <a:r>
              <a:rPr lang="ar-SA" dirty="0"/>
              <a:t>المتطلبات الاجتماعية للشباب</a:t>
            </a:r>
            <a:endParaRPr lang="en-US" dirty="0"/>
          </a:p>
          <a:p>
            <a:pPr marL="0" lvl="0" indent="0">
              <a:buNone/>
            </a:pPr>
            <a:r>
              <a:rPr lang="ar-SA" dirty="0" smtClean="0">
                <a:solidFill>
                  <a:srgbClr val="FF0000"/>
                </a:solidFill>
              </a:rPr>
              <a:t> د) تحقيق </a:t>
            </a:r>
            <a:r>
              <a:rPr lang="ar-SA" dirty="0">
                <a:solidFill>
                  <a:srgbClr val="FF0000"/>
                </a:solidFill>
              </a:rPr>
              <a:t>المتطلبات الاجتماعية لكل افراد المجتمع</a:t>
            </a:r>
            <a:endParaRPr lang="en-US" dirty="0">
              <a:solidFill>
                <a:srgbClr val="FF0000"/>
              </a:solidFill>
            </a:endParaRPr>
          </a:p>
          <a:p>
            <a:pPr lvl="0"/>
            <a:r>
              <a:rPr lang="ar-SA" dirty="0" smtClean="0"/>
              <a:t>2- يعتبر </a:t>
            </a:r>
            <a:r>
              <a:rPr lang="ar-SA" dirty="0"/>
              <a:t>مفهوم الرعاية الاجتماعية من المفهومات </a:t>
            </a:r>
            <a:r>
              <a:rPr lang="ar-SA" dirty="0" smtClean="0"/>
              <a:t>:</a:t>
            </a:r>
            <a:endParaRPr lang="en-US" dirty="0"/>
          </a:p>
          <a:p>
            <a:pPr lvl="0"/>
            <a:r>
              <a:rPr lang="ar-SA" dirty="0" smtClean="0"/>
              <a:t>أ) المتناهية القدم             ب ) </a:t>
            </a:r>
            <a:r>
              <a:rPr lang="ar-SA" dirty="0">
                <a:solidFill>
                  <a:srgbClr val="FF0000"/>
                </a:solidFill>
              </a:rPr>
              <a:t>القديمة الحديثة  </a:t>
            </a:r>
            <a:endParaRPr lang="ar-SA" dirty="0" smtClean="0">
              <a:solidFill>
                <a:srgbClr val="FF0000"/>
              </a:solidFill>
            </a:endParaRPr>
          </a:p>
          <a:p>
            <a:pPr lvl="0"/>
            <a:r>
              <a:rPr lang="ar-SA" dirty="0" smtClean="0"/>
              <a:t>ج)  </a:t>
            </a:r>
            <a:r>
              <a:rPr lang="ar-SA" dirty="0"/>
              <a:t>اوجدتها </a:t>
            </a:r>
            <a:r>
              <a:rPr lang="ar-SA" dirty="0" smtClean="0"/>
              <a:t>الحاجة         د) حديث نسبيا</a:t>
            </a:r>
            <a:endParaRPr lang="en-US" dirty="0"/>
          </a:p>
          <a:p>
            <a:endParaRPr lang="ar-SA" b="1" dirty="0"/>
          </a:p>
        </p:txBody>
      </p:sp>
      <p:sp>
        <p:nvSpPr>
          <p:cNvPr id="4" name="سهم إلى اليسار 3"/>
          <p:cNvSpPr/>
          <p:nvPr/>
        </p:nvSpPr>
        <p:spPr>
          <a:xfrm>
            <a:off x="251520" y="5517232"/>
            <a:ext cx="2088232" cy="1052736"/>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5" name="مربع نص 4"/>
          <p:cNvSpPr txBox="1"/>
          <p:nvPr/>
        </p:nvSpPr>
        <p:spPr>
          <a:xfrm>
            <a:off x="971600" y="5751212"/>
            <a:ext cx="1080120" cy="584775"/>
          </a:xfrm>
          <a:prstGeom prst="rect">
            <a:avLst/>
          </a:prstGeom>
          <a:noFill/>
        </p:spPr>
        <p:txBody>
          <a:bodyPr wrap="square" rtlCol="1">
            <a:spAutoFit/>
          </a:bodyPr>
          <a:lstStyle/>
          <a:p>
            <a:pPr algn="ctr"/>
            <a:r>
              <a:rPr lang="ar-SA" sz="3200" b="1" dirty="0" smtClean="0">
                <a:solidFill>
                  <a:schemeClr val="bg1"/>
                </a:solidFill>
              </a:rPr>
              <a:t>تابع</a:t>
            </a:r>
            <a:endParaRPr lang="ar-SA" sz="3200" b="1" dirty="0">
              <a:solidFill>
                <a:schemeClr val="bg1"/>
              </a:solidFill>
            </a:endParaRPr>
          </a:p>
        </p:txBody>
      </p:sp>
    </p:spTree>
    <p:extLst>
      <p:ext uri="{BB962C8B-B14F-4D97-AF65-F5344CB8AC3E}">
        <p14:creationId xmlns:p14="http://schemas.microsoft.com/office/powerpoint/2010/main" val="512995505"/>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bg>
      <p:bgPr>
        <a:gradFill>
          <a:gsLst>
            <a:gs pos="0">
              <a:schemeClr val="accent4">
                <a:lumMod val="40000"/>
                <a:lumOff val="60000"/>
              </a:schemeClr>
            </a:gs>
            <a:gs pos="50000">
              <a:srgbClr val="FFFF99"/>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332656"/>
            <a:ext cx="8229600" cy="6048672"/>
          </a:xfrm>
          <a:gradFill>
            <a:gsLst>
              <a:gs pos="0">
                <a:schemeClr val="accent4">
                  <a:lumMod val="40000"/>
                  <a:lumOff val="60000"/>
                </a:schemeClr>
              </a:gs>
              <a:gs pos="50000">
                <a:srgbClr val="FFFF99"/>
              </a:gs>
              <a:gs pos="100000">
                <a:schemeClr val="accent1">
                  <a:tint val="23500"/>
                  <a:satMod val="160000"/>
                </a:schemeClr>
              </a:gs>
            </a:gsLst>
            <a:lin ang="5400000" scaled="0"/>
          </a:gradFill>
        </p:spPr>
        <p:txBody>
          <a:bodyPr/>
          <a:lstStyle/>
          <a:p>
            <a:r>
              <a:rPr lang="ar-SA" b="1" dirty="0" smtClean="0"/>
              <a:t>ثالثا : ضع امام العبارة ما يناسبها </a:t>
            </a:r>
            <a:r>
              <a:rPr lang="ar-SA" b="1" u="sng" dirty="0" smtClean="0"/>
              <a:t>( √  او × ) </a:t>
            </a:r>
            <a:r>
              <a:rPr lang="ar-SA" b="1" dirty="0" smtClean="0"/>
              <a:t>مما يلي :- </a:t>
            </a:r>
          </a:p>
          <a:p>
            <a:pPr lvl="0"/>
            <a:r>
              <a:rPr lang="ar-SA" dirty="0" smtClean="0"/>
              <a:t>1- مفهوم </a:t>
            </a:r>
            <a:r>
              <a:rPr lang="ar-SA" dirty="0"/>
              <a:t>الاحتياجات المجتمعية يرتبط بمفهوم أخر وهو التنمية المحلية ( √ )</a:t>
            </a:r>
            <a:endParaRPr lang="en-US" dirty="0"/>
          </a:p>
          <a:p>
            <a:pPr lvl="0"/>
            <a:r>
              <a:rPr lang="ar-SA" dirty="0" smtClean="0"/>
              <a:t>2- الأهداف </a:t>
            </a:r>
            <a:r>
              <a:rPr lang="ar-SA" dirty="0"/>
              <a:t>الإنشائية لا تساهم في إيجاد رأي عام لتحمل المسئولية ( ᵡ ) </a:t>
            </a:r>
            <a:endParaRPr lang="ar-SA" dirty="0" smtClean="0"/>
          </a:p>
          <a:p>
            <a:r>
              <a:rPr lang="ar-SA" dirty="0" smtClean="0"/>
              <a:t>3- ما </a:t>
            </a:r>
            <a:r>
              <a:rPr lang="ar-SA" dirty="0"/>
              <a:t>يعتبر حاجة بالنسبة للمجتمع معين لا يعتبر حاجة بالنسبة للمجتمع اخر ( √ ) </a:t>
            </a:r>
            <a:endParaRPr lang="en-US" dirty="0"/>
          </a:p>
          <a:p>
            <a:r>
              <a:rPr lang="ar-SA" dirty="0" smtClean="0"/>
              <a:t>4- تركز </a:t>
            </a:r>
            <a:r>
              <a:rPr lang="ar-SA" dirty="0"/>
              <a:t>الرعاية الاجتماعية على الأهداف العلاجية اكثر من الوقائية وإنمائية ( × )</a:t>
            </a:r>
          </a:p>
          <a:p>
            <a:endParaRPr lang="ar-SA" b="1" dirty="0"/>
          </a:p>
        </p:txBody>
      </p:sp>
    </p:spTree>
    <p:extLst>
      <p:ext uri="{BB962C8B-B14F-4D97-AF65-F5344CB8AC3E}">
        <p14:creationId xmlns:p14="http://schemas.microsoft.com/office/powerpoint/2010/main" val="1926720851"/>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bg>
      <p:bgPr>
        <a:gradFill>
          <a:gsLst>
            <a:gs pos="6265">
              <a:schemeClr val="accent4">
                <a:lumMod val="40000"/>
                <a:lumOff val="60000"/>
              </a:schemeClr>
            </a:gs>
            <a:gs pos="0">
              <a:schemeClr val="accent1">
                <a:tint val="50000"/>
                <a:satMod val="300000"/>
              </a:schemeClr>
            </a:gs>
            <a:gs pos="35000">
              <a:srgbClr val="FFFF99"/>
            </a:gs>
            <a:gs pos="100000">
              <a:schemeClr val="accent1">
                <a:tint val="15000"/>
                <a:satMod val="350000"/>
              </a:schemeClr>
            </a:gs>
          </a:gsLst>
          <a:lin ang="16200000" scaled="1"/>
        </a:grad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67544" y="260648"/>
            <a:ext cx="8229600" cy="3816424"/>
          </a:xfrm>
        </p:spPr>
        <p:txBody>
          <a:bodyPr>
            <a:normAutofit/>
          </a:bodyPr>
          <a:lstStyle/>
          <a:p>
            <a:r>
              <a:rPr lang="ar-SA" b="1" u="sng" dirty="0"/>
              <a:t>اولا أسئلة مقاليه : </a:t>
            </a:r>
            <a:endParaRPr lang="en-US" u="sng" dirty="0"/>
          </a:p>
          <a:p>
            <a:r>
              <a:rPr lang="ar-SA" dirty="0"/>
              <a:t>س1 : تعددت التعريفات  للسياسة الاجتماعية اذكر واذكري اثنين من هذه التعريفات  </a:t>
            </a:r>
            <a:endParaRPr lang="en-US" dirty="0"/>
          </a:p>
          <a:p>
            <a:r>
              <a:rPr lang="ar-SA" dirty="0"/>
              <a:t>س2: ما اهمية تحديد السياسة الاجتماعية</a:t>
            </a:r>
            <a:endParaRPr lang="en-US" dirty="0"/>
          </a:p>
          <a:p>
            <a:r>
              <a:rPr lang="ar-SA" dirty="0"/>
              <a:t>س3 عدد وعددي وظائف السياسة الاجتماعية </a:t>
            </a:r>
            <a:endParaRPr lang="ar-SA" dirty="0" smtClean="0"/>
          </a:p>
          <a:p>
            <a:r>
              <a:rPr lang="ar-SA" dirty="0" smtClean="0"/>
              <a:t>س4- </a:t>
            </a:r>
            <a:r>
              <a:rPr lang="ar-SA" dirty="0"/>
              <a:t>عدد وعددي مظاهر نقص المسؤولية الاجتماعية</a:t>
            </a:r>
            <a:endParaRPr lang="en-US" dirty="0"/>
          </a:p>
          <a:p>
            <a:pPr marL="0" indent="0">
              <a:buNone/>
            </a:pPr>
            <a:endParaRPr lang="ar-SA" dirty="0"/>
          </a:p>
        </p:txBody>
      </p:sp>
      <p:pic>
        <p:nvPicPr>
          <p:cNvPr id="1026" name="Picture 2" descr="C:\Users\aasaleh\Pictures\3000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2396976">
            <a:off x="6284849" y="4406094"/>
            <a:ext cx="2567084" cy="1842767"/>
          </a:xfrm>
          <a:prstGeom prst="rect">
            <a:avLst/>
          </a:prstGeom>
          <a:solidFill>
            <a:srgbClr val="FFFFCC"/>
          </a:solidFill>
        </p:spPr>
      </p:pic>
      <p:pic>
        <p:nvPicPr>
          <p:cNvPr id="4" name="Picture 2" descr="C:\Users\aasaleh\Pictures\3000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9052588">
            <a:off x="261329" y="4323162"/>
            <a:ext cx="2723474" cy="181512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C:\Users\aasaleh\Pictures\3000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2396976">
            <a:off x="3363311" y="4406093"/>
            <a:ext cx="2567084" cy="1842767"/>
          </a:xfrm>
          <a:prstGeom prst="rect">
            <a:avLst/>
          </a:prstGeom>
          <a:solidFill>
            <a:srgbClr val="FFFFCC"/>
          </a:solidFill>
        </p:spPr>
      </p:pic>
    </p:spTree>
    <p:extLst>
      <p:ext uri="{BB962C8B-B14F-4D97-AF65-F5344CB8AC3E}">
        <p14:creationId xmlns:p14="http://schemas.microsoft.com/office/powerpoint/2010/main" val="1180966103"/>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bg>
      <p:bgPr>
        <a:gradFill>
          <a:gsLst>
            <a:gs pos="6265">
              <a:schemeClr val="accent4">
                <a:lumMod val="40000"/>
                <a:lumOff val="60000"/>
              </a:schemeClr>
            </a:gs>
            <a:gs pos="0">
              <a:schemeClr val="accent1">
                <a:tint val="50000"/>
                <a:satMod val="300000"/>
              </a:schemeClr>
            </a:gs>
            <a:gs pos="35000">
              <a:srgbClr val="FFFF99"/>
            </a:gs>
            <a:gs pos="100000">
              <a:schemeClr val="accent1">
                <a:tint val="15000"/>
                <a:satMod val="350000"/>
              </a:schemeClr>
            </a:gs>
          </a:gsLst>
          <a:lin ang="16200000" scaled="1"/>
        </a:grad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404664"/>
            <a:ext cx="8229600" cy="5721499"/>
          </a:xfrm>
          <a:gradFill>
            <a:gsLst>
              <a:gs pos="0">
                <a:srgbClr val="68D1EA"/>
              </a:gs>
              <a:gs pos="64999">
                <a:srgbClr val="F0EBD5"/>
              </a:gs>
              <a:gs pos="100000">
                <a:srgbClr val="D1C39F"/>
              </a:gs>
            </a:gsLst>
            <a:path path="rect">
              <a:fillToRect t="100000" r="100000"/>
            </a:path>
          </a:gradFill>
          <a:effectLst>
            <a:glow rad="228600">
              <a:schemeClr val="accent5">
                <a:satMod val="175000"/>
                <a:alpha val="40000"/>
              </a:schemeClr>
            </a:glow>
          </a:effectLst>
          <a:scene3d>
            <a:camera prst="orthographicFront"/>
            <a:lightRig rig="threePt" dir="t"/>
          </a:scene3d>
          <a:sp3d>
            <a:bevelT w="114300" prst="artDeco"/>
          </a:sp3d>
        </p:spPr>
        <p:txBody>
          <a:bodyPr>
            <a:normAutofit lnSpcReduction="10000"/>
          </a:bodyPr>
          <a:lstStyle/>
          <a:p>
            <a:pPr marL="0" indent="0" algn="ctr">
              <a:buNone/>
            </a:pPr>
            <a:r>
              <a:rPr lang="ar-SA" b="1" u="sng" dirty="0" smtClean="0"/>
              <a:t>الاجابة</a:t>
            </a:r>
          </a:p>
          <a:p>
            <a:r>
              <a:rPr lang="ar-SA" dirty="0" smtClean="0"/>
              <a:t>س1 </a:t>
            </a:r>
            <a:r>
              <a:rPr lang="ar-SA" dirty="0"/>
              <a:t>: تعددت التعريفات  للسياسة الاجتماعية اذكر واذكري اثنين من هذه التعريفات  </a:t>
            </a:r>
            <a:endParaRPr lang="ar-SA" dirty="0" smtClean="0"/>
          </a:p>
          <a:p>
            <a:r>
              <a:rPr lang="ar-SA" dirty="0"/>
              <a:t> </a:t>
            </a:r>
            <a:r>
              <a:rPr lang="ar-SA" dirty="0" smtClean="0"/>
              <a:t>- </a:t>
            </a:r>
            <a:r>
              <a:rPr lang="ar-SA" b="1" u="sng" dirty="0"/>
              <a:t>ويعرفها أحمد كمال أحمد</a:t>
            </a:r>
            <a:r>
              <a:rPr lang="en-US" b="1" u="sng" dirty="0"/>
              <a:t> :</a:t>
            </a:r>
          </a:p>
          <a:p>
            <a:r>
              <a:rPr lang="ar-SA" dirty="0"/>
              <a:t>السياسة الاجتماعية هي مجموعة القرارات الصادرة من السلطات المختصة في المجتمع لتحقيق أهدافه الاجتماعية العامة وتوضح هذه القرارات مجالات الرعاية الاجتماعية ، والاتجاهات الملزمة، أسلوب العمل وأهدافه في حدود ايدلوجية المجتمع ’ ويتم تنفيذ هذه السياسة برسم خطة أو أكثر تحوى عدد من البرامج ومجموعة من المشروعات المترابطة والمتكاملة</a:t>
            </a:r>
          </a:p>
          <a:p>
            <a:pPr marL="0" indent="0">
              <a:buNone/>
            </a:pPr>
            <a:endParaRPr lang="en-US" dirty="0"/>
          </a:p>
          <a:p>
            <a:endParaRPr lang="ar-SA" dirty="0"/>
          </a:p>
        </p:txBody>
      </p:sp>
    </p:spTree>
    <p:extLst>
      <p:ext uri="{BB962C8B-B14F-4D97-AF65-F5344CB8AC3E}">
        <p14:creationId xmlns:p14="http://schemas.microsoft.com/office/powerpoint/2010/main" val="2973530512"/>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bg>
      <p:bgPr>
        <a:gradFill>
          <a:gsLst>
            <a:gs pos="6265">
              <a:schemeClr val="accent4">
                <a:lumMod val="40000"/>
                <a:lumOff val="60000"/>
              </a:schemeClr>
            </a:gs>
            <a:gs pos="0">
              <a:schemeClr val="accent1">
                <a:tint val="50000"/>
                <a:satMod val="300000"/>
              </a:schemeClr>
            </a:gs>
            <a:gs pos="35000">
              <a:srgbClr val="FFFF99"/>
            </a:gs>
            <a:gs pos="100000">
              <a:schemeClr val="accent1">
                <a:tint val="15000"/>
                <a:satMod val="350000"/>
              </a:schemeClr>
            </a:gs>
          </a:gsLst>
          <a:lin ang="16200000" scaled="1"/>
        </a:grad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539552" y="1052736"/>
            <a:ext cx="8229600" cy="5256584"/>
          </a:xfrm>
          <a:solidFill>
            <a:srgbClr val="CCFFCC"/>
          </a:solidFill>
          <a:effectLst>
            <a:glow rad="228600">
              <a:schemeClr val="accent6">
                <a:satMod val="175000"/>
                <a:alpha val="40000"/>
              </a:schemeClr>
            </a:glow>
          </a:effectLst>
          <a:scene3d>
            <a:camera prst="orthographicFront"/>
            <a:lightRig rig="threePt" dir="t"/>
          </a:scene3d>
          <a:sp3d>
            <a:bevelT prst="angle"/>
          </a:sp3d>
        </p:spPr>
        <p:txBody>
          <a:bodyPr/>
          <a:lstStyle/>
          <a:p>
            <a:r>
              <a:rPr lang="ar-SA" b="1" u="sng" dirty="0"/>
              <a:t>تعريف ماهر أبو المعا طي : - </a:t>
            </a:r>
            <a:endParaRPr lang="en-US" sz="2800" b="1" u="sng" dirty="0"/>
          </a:p>
          <a:p>
            <a:r>
              <a:rPr lang="ar-SA" dirty="0"/>
              <a:t>بأنها القواعد والاتجاهات العامة التي تنتج كمحصلة للتفكير المنظم وتفاعل القوى الاجتماعية في المجتمع لتحقيق أهداف استراتيجية بعيدة المدى متضمنة مجالات وخطط وبرامج الرعاية الاجتماعية وأسلوب العمل لتحقيق الأهداف في ضوء ايدلوجية المجتمع على ساس من الواقع المتاح وصولا إلى معدل مرغوب من الرفاهية لأفراد المجتمع</a:t>
            </a:r>
          </a:p>
        </p:txBody>
      </p:sp>
    </p:spTree>
    <p:extLst>
      <p:ext uri="{BB962C8B-B14F-4D97-AF65-F5344CB8AC3E}">
        <p14:creationId xmlns:p14="http://schemas.microsoft.com/office/powerpoint/2010/main" val="2316444025"/>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bg>
      <p:bgPr>
        <a:gradFill>
          <a:gsLst>
            <a:gs pos="6265">
              <a:schemeClr val="accent4">
                <a:lumMod val="40000"/>
                <a:lumOff val="60000"/>
              </a:schemeClr>
            </a:gs>
            <a:gs pos="0">
              <a:schemeClr val="accent1">
                <a:tint val="50000"/>
                <a:satMod val="300000"/>
              </a:schemeClr>
            </a:gs>
            <a:gs pos="35000">
              <a:srgbClr val="FFFF99"/>
            </a:gs>
            <a:gs pos="100000">
              <a:schemeClr val="accent1">
                <a:tint val="15000"/>
                <a:satMod val="350000"/>
              </a:schemeClr>
            </a:gs>
          </a:gsLst>
          <a:lin ang="16200000" scaled="1"/>
        </a:grad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539552" y="1052736"/>
            <a:ext cx="8229600" cy="4680520"/>
          </a:xfrm>
          <a:gradFill flip="none" rotWithShape="1">
            <a:gsLst>
              <a:gs pos="6265">
                <a:schemeClr val="accent4">
                  <a:lumMod val="40000"/>
                  <a:lumOff val="60000"/>
                </a:schemeClr>
              </a:gs>
              <a:gs pos="0">
                <a:schemeClr val="accent1">
                  <a:tint val="50000"/>
                  <a:satMod val="300000"/>
                </a:schemeClr>
              </a:gs>
              <a:gs pos="35000">
                <a:srgbClr val="FFFF99"/>
              </a:gs>
              <a:gs pos="100000">
                <a:schemeClr val="accent1">
                  <a:tint val="15000"/>
                  <a:satMod val="350000"/>
                </a:schemeClr>
              </a:gs>
            </a:gsLst>
            <a:path path="circle">
              <a:fillToRect l="100000" t="100000"/>
            </a:path>
            <a:tileRect r="-100000" b="-100000"/>
          </a:gradFill>
          <a:effectLst>
            <a:glow rad="228600">
              <a:schemeClr val="accent4">
                <a:satMod val="175000"/>
                <a:alpha val="40000"/>
              </a:schemeClr>
            </a:glow>
          </a:effectLst>
          <a:scene3d>
            <a:camera prst="orthographicFront"/>
            <a:lightRig rig="threePt" dir="t"/>
          </a:scene3d>
          <a:sp3d>
            <a:bevelT w="114300" prst="hardEdge"/>
          </a:sp3d>
        </p:spPr>
        <p:txBody>
          <a:bodyPr/>
          <a:lstStyle/>
          <a:p>
            <a:r>
              <a:rPr lang="ar-SA" b="1" u="sng" dirty="0"/>
              <a:t>س2: ما اهمية تحديد السياسة الاجتماعية</a:t>
            </a:r>
            <a:endParaRPr lang="en-US" b="1" u="sng" dirty="0"/>
          </a:p>
          <a:p>
            <a:r>
              <a:rPr lang="ar-SA" dirty="0" smtClean="0"/>
              <a:t>ج- أنها </a:t>
            </a:r>
            <a:r>
              <a:rPr lang="ar-SA" dirty="0"/>
              <a:t>توضح مستوى من التنسيق الفكري والذهني بين مختلف البرامج والجهود الاجتماعية.</a:t>
            </a:r>
            <a:endParaRPr lang="en-US" dirty="0"/>
          </a:p>
          <a:p>
            <a:pPr lvl="0"/>
            <a:r>
              <a:rPr lang="ar-SA" dirty="0"/>
              <a:t>أنها تمثل مجالات العمل واتجاهاته واسلوب القائمين على الأمور الخاصة بالتخطيط والتنفيذ.</a:t>
            </a:r>
            <a:endParaRPr lang="en-US" dirty="0"/>
          </a:p>
          <a:p>
            <a:pPr lvl="0"/>
            <a:r>
              <a:rPr lang="ar-SA" dirty="0"/>
              <a:t>أنها تكمل الجهود المتتالية نتيجة لتوحد الهدف البعيد.</a:t>
            </a:r>
            <a:endParaRPr lang="en-US" dirty="0"/>
          </a:p>
          <a:p>
            <a:pPr lvl="0"/>
            <a:r>
              <a:rPr lang="ar-SA" dirty="0"/>
              <a:t>أنها تعاون المخططين في تحديد الأولويات عن وضع الخطط الاجتماعية.</a:t>
            </a:r>
          </a:p>
          <a:p>
            <a:endParaRPr lang="ar-SA" dirty="0"/>
          </a:p>
        </p:txBody>
      </p:sp>
    </p:spTree>
    <p:extLst>
      <p:ext uri="{BB962C8B-B14F-4D97-AF65-F5344CB8AC3E}">
        <p14:creationId xmlns:p14="http://schemas.microsoft.com/office/powerpoint/2010/main" val="3522027588"/>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bg>
      <p:bgPr>
        <a:gradFill>
          <a:gsLst>
            <a:gs pos="0">
              <a:schemeClr val="accent4">
                <a:lumMod val="40000"/>
                <a:lumOff val="60000"/>
              </a:schemeClr>
            </a:gs>
            <a:gs pos="50000">
              <a:srgbClr val="FFFF99"/>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67544" y="404664"/>
            <a:ext cx="8229600" cy="5688632"/>
          </a:xfrm>
          <a:gradFill>
            <a:gsLst>
              <a:gs pos="6265">
                <a:schemeClr val="accent4">
                  <a:lumMod val="40000"/>
                  <a:lumOff val="60000"/>
                </a:schemeClr>
              </a:gs>
              <a:gs pos="0">
                <a:schemeClr val="accent1">
                  <a:tint val="50000"/>
                  <a:satMod val="300000"/>
                </a:schemeClr>
              </a:gs>
              <a:gs pos="35000">
                <a:srgbClr val="FFFF99"/>
              </a:gs>
              <a:gs pos="100000">
                <a:schemeClr val="accent1">
                  <a:tint val="15000"/>
                  <a:satMod val="350000"/>
                </a:schemeClr>
              </a:gs>
            </a:gsLst>
          </a:gradFill>
          <a:effectLst>
            <a:glow rad="228600">
              <a:schemeClr val="accent5">
                <a:satMod val="175000"/>
                <a:alpha val="40000"/>
              </a:schemeClr>
            </a:glow>
            <a:outerShdw blurRad="40000" dist="20000" dir="5400000" rotWithShape="0">
              <a:srgbClr val="000000">
                <a:alpha val="38000"/>
              </a:srgbClr>
            </a:outerShdw>
          </a:effectLst>
          <a:scene3d>
            <a:camera prst="orthographicFront"/>
            <a:lightRig rig="threePt" dir="t"/>
          </a:scene3d>
          <a:sp3d>
            <a:bevelT prst="angle"/>
          </a:sp3d>
        </p:spPr>
        <p:style>
          <a:lnRef idx="1">
            <a:schemeClr val="accent1"/>
          </a:lnRef>
          <a:fillRef idx="2">
            <a:schemeClr val="accent1"/>
          </a:fillRef>
          <a:effectRef idx="1">
            <a:schemeClr val="accent1"/>
          </a:effectRef>
          <a:fontRef idx="minor">
            <a:schemeClr val="dk1"/>
          </a:fontRef>
        </p:style>
        <p:txBody>
          <a:bodyPr>
            <a:normAutofit fontScale="85000" lnSpcReduction="10000"/>
          </a:bodyPr>
          <a:lstStyle/>
          <a:p>
            <a:r>
              <a:rPr lang="ar-SA" b="1" u="sng" dirty="0">
                <a:ln w="1905">
                  <a:solidFill>
                    <a:schemeClr val="tx1"/>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س3 عدد وعددي وظائف السياسة الاجتماعية </a:t>
            </a:r>
            <a:endParaRPr lang="ar-SA" b="1" u="sng" dirty="0" smtClean="0">
              <a:ln w="1905">
                <a:solidFill>
                  <a:schemeClr val="tx1"/>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a:p>
            <a:r>
              <a:rPr lang="ar-SA" dirty="0"/>
              <a:t> </a:t>
            </a:r>
            <a:r>
              <a:rPr lang="ar-SA" dirty="0" smtClean="0"/>
              <a:t>ج :</a:t>
            </a:r>
            <a:r>
              <a:rPr lang="ar-SA"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cs typeface="+mj-cs"/>
              </a:rPr>
              <a:t> </a:t>
            </a:r>
            <a:r>
              <a:rPr lang="ar-SA"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cs typeface="+mj-cs"/>
              </a:rPr>
              <a:t>وظائف السياسة الاجتماعية :</a:t>
            </a:r>
            <a:endParaRPr lang="en-US"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cs typeface="+mj-cs"/>
            </a:endParaRPr>
          </a:p>
          <a:p>
            <a:r>
              <a:rPr lang="ar-SA"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cs typeface="+mj-cs"/>
              </a:rPr>
              <a:t>تتعدد الوظائف التي تحققها السياسة الاجتماعية </a:t>
            </a:r>
            <a:r>
              <a:rPr lang="ar-SA" b="1" dirty="0" err="1">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cs typeface="+mj-cs"/>
              </a:rPr>
              <a:t>فى</a:t>
            </a:r>
            <a:r>
              <a:rPr lang="ar-SA"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cs typeface="+mj-cs"/>
              </a:rPr>
              <a:t> تحقيق التنمية الشاملة في المجتمع ويمكن تحديدها </a:t>
            </a:r>
            <a:r>
              <a:rPr lang="ar-SA" b="1" dirty="0" err="1">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cs typeface="+mj-cs"/>
              </a:rPr>
              <a:t>فى</a:t>
            </a:r>
            <a:r>
              <a:rPr lang="ar-SA"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cs typeface="+mj-cs"/>
              </a:rPr>
              <a:t> الوظائف التالية :</a:t>
            </a:r>
            <a:endParaRPr lang="en-US"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cs typeface="+mj-cs"/>
            </a:endParaRPr>
          </a:p>
          <a:p>
            <a:r>
              <a:rPr lang="ar-SA" b="1" u="sng" dirty="0">
                <a:ln w="1905">
                  <a:solidFill>
                    <a:schemeClr val="tx1"/>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cs typeface="+mj-cs"/>
              </a:rPr>
              <a:t>الوظيفة التنموية</a:t>
            </a:r>
            <a:r>
              <a:rPr lang="ar-SA" b="1" dirty="0">
                <a:ln w="1905">
                  <a:solidFill>
                    <a:schemeClr val="tx1"/>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cs typeface="+mj-cs"/>
              </a:rPr>
              <a:t> </a:t>
            </a:r>
            <a:r>
              <a:rPr lang="ar-SA"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cs typeface="+mj-cs"/>
              </a:rPr>
              <a:t>: وهى تعطى مكانة متميزة لدور الانسان </a:t>
            </a:r>
            <a:r>
              <a:rPr lang="ar-SA" b="1" dirty="0" err="1">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cs typeface="+mj-cs"/>
              </a:rPr>
              <a:t>فى</a:t>
            </a:r>
            <a:r>
              <a:rPr lang="ar-SA"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cs typeface="+mj-cs"/>
              </a:rPr>
              <a:t> التنمية وتنطوي هذه الوظيفة على دعم وتقوية الأسرة.</a:t>
            </a:r>
            <a:endParaRPr lang="en-US"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cs typeface="+mj-cs"/>
            </a:endParaRPr>
          </a:p>
          <a:p>
            <a:r>
              <a:rPr lang="ar-SA" b="1" u="sng" dirty="0">
                <a:ln w="1905">
                  <a:solidFill>
                    <a:schemeClr val="tx1"/>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cs typeface="+mj-cs"/>
              </a:rPr>
              <a:t>الوظيفة الوقائية</a:t>
            </a:r>
            <a:r>
              <a:rPr lang="ar-SA" b="1" dirty="0">
                <a:ln w="1905">
                  <a:solidFill>
                    <a:schemeClr val="tx1"/>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cs typeface="+mj-cs"/>
              </a:rPr>
              <a:t> </a:t>
            </a:r>
            <a:r>
              <a:rPr lang="ar-SA"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cs typeface="+mj-cs"/>
              </a:rPr>
              <a:t>: وهى تتجه نحو الفئات التي يمكن أن تكون عرضة للتأثير السلبى في المستقبل المنظور من عملية التنمية.</a:t>
            </a:r>
            <a:endParaRPr lang="en-US"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cs typeface="+mj-cs"/>
            </a:endParaRPr>
          </a:p>
          <a:p>
            <a:r>
              <a:rPr lang="ar-SA" b="1" u="sng" dirty="0">
                <a:ln w="1905">
                  <a:solidFill>
                    <a:schemeClr val="tx1"/>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cs typeface="+mj-cs"/>
              </a:rPr>
              <a:t>الوظيفة العلاجية</a:t>
            </a:r>
            <a:r>
              <a:rPr lang="ar-SA" b="1" dirty="0">
                <a:ln w="1905">
                  <a:solidFill>
                    <a:schemeClr val="tx1"/>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cs typeface="+mj-cs"/>
              </a:rPr>
              <a:t> </a:t>
            </a:r>
            <a:r>
              <a:rPr lang="ar-SA"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cs typeface="+mj-cs"/>
              </a:rPr>
              <a:t>: وهى تتجه بصفة خاصة إلى بعض الفئات المحرومة والتي أطلق عليها فيما بعج الجماعات الهامشية كالأطفال المهملين وكبار السن.</a:t>
            </a:r>
            <a:endParaRPr lang="en-US"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cs typeface="+mj-cs"/>
            </a:endParaRPr>
          </a:p>
          <a:p>
            <a:r>
              <a:rPr lang="ar-SA" b="1" u="sng" dirty="0">
                <a:ln w="1905">
                  <a:solidFill>
                    <a:schemeClr val="tx1"/>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cs typeface="+mj-cs"/>
              </a:rPr>
              <a:t>الوظيفة الاندماجية</a:t>
            </a:r>
            <a:r>
              <a:rPr lang="ar-SA" b="1" dirty="0">
                <a:ln w="1905">
                  <a:solidFill>
                    <a:schemeClr val="tx1"/>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cs typeface="+mj-cs"/>
              </a:rPr>
              <a:t> </a:t>
            </a:r>
            <a:r>
              <a:rPr lang="ar-SA"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cs typeface="+mj-cs"/>
              </a:rPr>
              <a:t>: وهى التي اعتبرتها المنظمة الدولية للأمم المتحدة نقلة أساسية في سياسة الرفاهية</a:t>
            </a:r>
          </a:p>
          <a:p>
            <a:pPr marL="0" indent="0">
              <a:buNone/>
            </a:pPr>
            <a:endParaRPr lang="ar-SA" dirty="0"/>
          </a:p>
          <a:p>
            <a:endParaRPr lang="ar-SA" dirty="0"/>
          </a:p>
        </p:txBody>
      </p:sp>
    </p:spTree>
    <p:extLst>
      <p:ext uri="{BB962C8B-B14F-4D97-AF65-F5344CB8AC3E}">
        <p14:creationId xmlns:p14="http://schemas.microsoft.com/office/powerpoint/2010/main" val="1989340880"/>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bg>
      <p:bgPr>
        <a:gradFill>
          <a:gsLst>
            <a:gs pos="0">
              <a:schemeClr val="accent4">
                <a:lumMod val="40000"/>
                <a:lumOff val="60000"/>
              </a:schemeClr>
            </a:gs>
            <a:gs pos="50000">
              <a:srgbClr val="FFFF99"/>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476672"/>
            <a:ext cx="8229600" cy="5649491"/>
          </a:xfrm>
        </p:spPr>
        <p:txBody>
          <a:bodyPr>
            <a:normAutofit fontScale="85000" lnSpcReduction="10000"/>
          </a:bodyPr>
          <a:lstStyle/>
          <a:p>
            <a:r>
              <a:rPr lang="ar-SA" u="sng" dirty="0">
                <a:ln w="18415" cmpd="sng">
                  <a:solidFill>
                    <a:srgbClr val="7030A0"/>
                  </a:solidFill>
                  <a:prstDash val="solid"/>
                </a:ln>
                <a:solidFill>
                  <a:srgbClr val="FFFFFF"/>
                </a:solidFill>
                <a:effectLst>
                  <a:glow rad="63500">
                    <a:schemeClr val="accent6">
                      <a:satMod val="175000"/>
                      <a:alpha val="40000"/>
                    </a:schemeClr>
                  </a:glow>
                  <a:outerShdw blurRad="63500" dir="3600000" algn="tl" rotWithShape="0">
                    <a:srgbClr val="000000">
                      <a:alpha val="70000"/>
                    </a:srgbClr>
                  </a:outerShdw>
                </a:effectLst>
              </a:rPr>
              <a:t>س4- عدد وعددي مظاهر نقص المسؤولية الاجتماعية</a:t>
            </a:r>
            <a:endParaRPr lang="en-US" u="sng" dirty="0">
              <a:ln w="18415" cmpd="sng">
                <a:solidFill>
                  <a:srgbClr val="7030A0"/>
                </a:solidFill>
                <a:prstDash val="solid"/>
              </a:ln>
              <a:solidFill>
                <a:srgbClr val="FFFFFF"/>
              </a:solidFill>
              <a:effectLst>
                <a:glow rad="63500">
                  <a:schemeClr val="accent6">
                    <a:satMod val="175000"/>
                    <a:alpha val="40000"/>
                  </a:schemeClr>
                </a:glow>
                <a:outerShdw blurRad="63500" dir="3600000" algn="tl" rotWithShape="0">
                  <a:srgbClr val="000000">
                    <a:alpha val="70000"/>
                  </a:srgbClr>
                </a:outerShdw>
              </a:effectLst>
            </a:endParaRPr>
          </a:p>
          <a:p>
            <a:pPr marL="0" indent="0">
              <a:buNone/>
            </a:pPr>
            <a:endParaRPr lang="ar-SA" b="1" dirty="0" smtClean="0">
              <a:solidFill>
                <a:srgbClr val="7030A0"/>
              </a:solidFill>
            </a:endParaRPr>
          </a:p>
          <a:p>
            <a:r>
              <a:rPr lang="ar-SA" b="1" dirty="0" smtClean="0">
                <a:solidFill>
                  <a:srgbClr val="7030A0"/>
                </a:solidFill>
              </a:rPr>
              <a:t>مظاهر </a:t>
            </a:r>
            <a:r>
              <a:rPr lang="ar-SA" b="1" dirty="0">
                <a:solidFill>
                  <a:srgbClr val="7030A0"/>
                </a:solidFill>
              </a:rPr>
              <a:t>نقص المسؤولية الاجتماعية</a:t>
            </a:r>
            <a:endParaRPr lang="ar-SA" dirty="0" smtClean="0"/>
          </a:p>
          <a:p>
            <a:r>
              <a:rPr lang="ar-SA" dirty="0" smtClean="0"/>
              <a:t>الجهل </a:t>
            </a:r>
            <a:r>
              <a:rPr lang="ar-SA" dirty="0"/>
              <a:t>بالمسؤولية الاجتماعية والنقص فيها وضعف نموها يمثل خطرا شديدا على المجتمع ويعتبر نوعا من التخلف النفسي ،</a:t>
            </a:r>
          </a:p>
          <a:p>
            <a:r>
              <a:rPr lang="ar-SA" dirty="0"/>
              <a:t> </a:t>
            </a:r>
            <a:r>
              <a:rPr lang="ar-SA" b="1" dirty="0">
                <a:solidFill>
                  <a:srgbClr val="7030A0"/>
                </a:solidFill>
              </a:rPr>
              <a:t>ويتجلى عدم تحمل المسؤولية الاجتماعية وعدم القيام بها في العديد من المظاهر منها : </a:t>
            </a:r>
          </a:p>
          <a:p>
            <a:endParaRPr lang="ar-SA" dirty="0"/>
          </a:p>
          <a:p>
            <a:r>
              <a:rPr lang="ar-SA" dirty="0"/>
              <a:t>* إيقاف السائقين لسياراتهم في المواقف العامة بشكل خاطئ</a:t>
            </a:r>
          </a:p>
          <a:p>
            <a:r>
              <a:rPr lang="ar-SA" dirty="0"/>
              <a:t>* استعمال منبه السيارات بشكل لا داعي له بحيث يزعج الآخرين</a:t>
            </a:r>
          </a:p>
          <a:p>
            <a:r>
              <a:rPr lang="ar-SA" dirty="0"/>
              <a:t>* إلقاء النفايات من نوافذ السيارات في الشوارع والأماكن العامة </a:t>
            </a:r>
          </a:p>
          <a:p>
            <a:r>
              <a:rPr lang="ar-SA" dirty="0"/>
              <a:t>* اختراق طوابير المراجعين عنوة دون الاهتمام بحقوق الآخرين في أسبقية الانتظار</a:t>
            </a:r>
          </a:p>
        </p:txBody>
      </p:sp>
    </p:spTree>
    <p:extLst>
      <p:ext uri="{BB962C8B-B14F-4D97-AF65-F5344CB8AC3E}">
        <p14:creationId xmlns:p14="http://schemas.microsoft.com/office/powerpoint/2010/main" val="102113355"/>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bg>
      <p:bgPr>
        <a:gradFill>
          <a:gsLst>
            <a:gs pos="0">
              <a:schemeClr val="accent4">
                <a:lumMod val="40000"/>
                <a:lumOff val="60000"/>
              </a:schemeClr>
            </a:gs>
            <a:gs pos="50000">
              <a:srgbClr val="FFFF99"/>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1052736"/>
            <a:ext cx="8229600" cy="5073427"/>
          </a:xfrm>
        </p:spPr>
        <p:txBody>
          <a:bodyPr/>
          <a:lstStyle/>
          <a:p>
            <a:pPr marL="0" indent="0">
              <a:buNone/>
            </a:pPr>
            <a:r>
              <a:rPr lang="ar-SA" b="1" u="sng" dirty="0"/>
              <a:t>ثانيا </a:t>
            </a:r>
            <a:r>
              <a:rPr lang="ar-SA" b="1" dirty="0"/>
              <a:t>:</a:t>
            </a:r>
            <a:r>
              <a:rPr lang="ar-SA" dirty="0"/>
              <a:t> ضع العلامة </a:t>
            </a:r>
            <a:r>
              <a:rPr lang="ar-SA" b="1" u="sng" dirty="0"/>
              <a:t>(√ - × ) </a:t>
            </a:r>
            <a:r>
              <a:rPr lang="ar-SA" dirty="0"/>
              <a:t>امام العبارة التي تناسبها مما يلي: </a:t>
            </a:r>
          </a:p>
          <a:p>
            <a:pPr lvl="0"/>
            <a:r>
              <a:rPr lang="ar-SA" b="1" dirty="0"/>
              <a:t>تشكيل السياسة الاجتماعية أمر سهل   </a:t>
            </a:r>
            <a:r>
              <a:rPr lang="ar-SA" b="1" dirty="0">
                <a:effectLst>
                  <a:glow rad="139700">
                    <a:schemeClr val="accent2">
                      <a:satMod val="175000"/>
                      <a:alpha val="40000"/>
                    </a:schemeClr>
                  </a:glow>
                </a:effectLst>
              </a:rPr>
              <a:t>( × )</a:t>
            </a:r>
            <a:endParaRPr lang="en-US" dirty="0">
              <a:effectLst>
                <a:glow rad="139700">
                  <a:schemeClr val="accent2">
                    <a:satMod val="175000"/>
                    <a:alpha val="40000"/>
                  </a:schemeClr>
                </a:glow>
              </a:effectLst>
            </a:endParaRPr>
          </a:p>
          <a:p>
            <a:pPr lvl="0"/>
            <a:r>
              <a:rPr lang="ar-SA" dirty="0"/>
              <a:t>تظهر اهداف السياسة بوضوح إذا ما استطعنا أن نحصر أهم القضايا والمشكلات التي يعانى منها مجتمعنا في الوقت الحاضر. </a:t>
            </a:r>
            <a:r>
              <a:rPr lang="ar-SA" dirty="0">
                <a:effectLst>
                  <a:glow rad="139700">
                    <a:schemeClr val="accent2">
                      <a:satMod val="175000"/>
                      <a:alpha val="40000"/>
                    </a:schemeClr>
                  </a:glow>
                </a:effectLst>
              </a:rPr>
              <a:t>( √ ) </a:t>
            </a:r>
            <a:endParaRPr lang="en-US" dirty="0">
              <a:effectLst>
                <a:glow rad="139700">
                  <a:schemeClr val="accent2">
                    <a:satMod val="175000"/>
                    <a:alpha val="40000"/>
                  </a:schemeClr>
                </a:glow>
              </a:effectLst>
            </a:endParaRPr>
          </a:p>
          <a:p>
            <a:pPr lvl="0"/>
            <a:r>
              <a:rPr lang="ar-SA" b="1" dirty="0"/>
              <a:t>تتكون المسؤولية الاجتماعية من عنصرين مهمين </a:t>
            </a:r>
            <a:r>
              <a:rPr lang="ar-SA" b="1" dirty="0">
                <a:effectLst>
                  <a:glow rad="139700">
                    <a:schemeClr val="accent2">
                      <a:satMod val="175000"/>
                      <a:alpha val="40000"/>
                    </a:schemeClr>
                  </a:glow>
                </a:effectLst>
              </a:rPr>
              <a:t>( × )</a:t>
            </a:r>
            <a:endParaRPr lang="en-US" dirty="0">
              <a:effectLst>
                <a:glow rad="139700">
                  <a:schemeClr val="accent2">
                    <a:satMod val="175000"/>
                    <a:alpha val="40000"/>
                  </a:schemeClr>
                </a:glow>
              </a:effectLst>
            </a:endParaRPr>
          </a:p>
          <a:p>
            <a:pPr lvl="0"/>
            <a:r>
              <a:rPr lang="ar-SA" b="1" dirty="0"/>
              <a:t>مسؤولية الشخص نحو نفسه وحياته</a:t>
            </a:r>
            <a:r>
              <a:rPr lang="ar-SA" dirty="0"/>
              <a:t> من جوانب المسئولية الاجتماعية </a:t>
            </a:r>
            <a:r>
              <a:rPr lang="ar-SA" dirty="0">
                <a:effectLst>
                  <a:glow rad="139700">
                    <a:schemeClr val="accent2">
                      <a:satMod val="175000"/>
                      <a:alpha val="40000"/>
                    </a:schemeClr>
                  </a:glow>
                </a:effectLst>
              </a:rPr>
              <a:t>( √ )</a:t>
            </a:r>
            <a:endParaRPr lang="en-US" dirty="0">
              <a:effectLst>
                <a:glow rad="139700">
                  <a:schemeClr val="accent2">
                    <a:satMod val="175000"/>
                    <a:alpha val="40000"/>
                  </a:schemeClr>
                </a:glow>
              </a:effectLst>
            </a:endParaRPr>
          </a:p>
          <a:p>
            <a:endParaRPr lang="ar-SA" dirty="0"/>
          </a:p>
        </p:txBody>
      </p:sp>
    </p:spTree>
    <p:extLst>
      <p:ext uri="{BB962C8B-B14F-4D97-AF65-F5344CB8AC3E}">
        <p14:creationId xmlns:p14="http://schemas.microsoft.com/office/powerpoint/2010/main" val="2692809760"/>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bg>
      <p:bgPr>
        <a:gradFill>
          <a:gsLst>
            <a:gs pos="0">
              <a:schemeClr val="accent4">
                <a:lumMod val="40000"/>
                <a:lumOff val="60000"/>
              </a:schemeClr>
            </a:gs>
            <a:gs pos="50000">
              <a:srgbClr val="FFFF99"/>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764704"/>
            <a:ext cx="8229600" cy="5361459"/>
          </a:xfrm>
        </p:spPr>
        <p:txBody>
          <a:bodyPr>
            <a:normAutofit/>
          </a:bodyPr>
          <a:lstStyle/>
          <a:p>
            <a:r>
              <a:rPr lang="ar-SA" dirty="0" smtClean="0">
                <a:solidFill>
                  <a:schemeClr val="accent3">
                    <a:lumMod val="50000"/>
                  </a:schemeClr>
                </a:solidFill>
              </a:rPr>
              <a:t>اذكر </a:t>
            </a:r>
            <a:r>
              <a:rPr lang="ar-SA" dirty="0">
                <a:solidFill>
                  <a:schemeClr val="accent3">
                    <a:lumMod val="50000"/>
                  </a:schemeClr>
                </a:solidFill>
              </a:rPr>
              <a:t>واذكري ما تعرفيه عن </a:t>
            </a:r>
            <a:r>
              <a:rPr lang="ar-SA" b="1" u="sng" dirty="0">
                <a:solidFill>
                  <a:schemeClr val="accent3">
                    <a:lumMod val="50000"/>
                  </a:schemeClr>
                </a:solidFill>
              </a:rPr>
              <a:t>مفهوم العدالـــــة الاجتماعيــــة</a:t>
            </a:r>
            <a:endParaRPr lang="en-US" dirty="0">
              <a:solidFill>
                <a:schemeClr val="accent3">
                  <a:lumMod val="50000"/>
                </a:schemeClr>
              </a:solidFill>
            </a:endParaRPr>
          </a:p>
          <a:p>
            <a:r>
              <a:rPr lang="ar-SA" b="1" u="sng" dirty="0">
                <a:solidFill>
                  <a:schemeClr val="accent3">
                    <a:lumMod val="50000"/>
                  </a:schemeClr>
                </a:solidFill>
              </a:rPr>
              <a:t>الاجابة </a:t>
            </a:r>
            <a:endParaRPr lang="en-US" dirty="0">
              <a:solidFill>
                <a:schemeClr val="accent3">
                  <a:lumMod val="50000"/>
                </a:schemeClr>
              </a:solidFill>
            </a:endParaRPr>
          </a:p>
          <a:p>
            <a:pPr lvl="0"/>
            <a:r>
              <a:rPr lang="ar-SA" dirty="0">
                <a:solidFill>
                  <a:schemeClr val="accent3">
                    <a:lumMod val="50000"/>
                  </a:schemeClr>
                </a:solidFill>
              </a:rPr>
              <a:t>وتتعدد تعريفات العدالة وتختلف من مجتمع الى آخر ويرجع ذلك الى ما تتميز به من خصوصية وتجعلها تختلف داخل المجتمع نفسه من زمن الى آخر . وعلى الرغم من ذلك فجوهرها واحد داخل كل مجتمع . وتعتبر العدال</a:t>
            </a:r>
            <a:r>
              <a:rPr lang="ar-EG" dirty="0">
                <a:solidFill>
                  <a:schemeClr val="accent3">
                    <a:lumMod val="50000"/>
                  </a:schemeClr>
                </a:solidFill>
              </a:rPr>
              <a:t>ة</a:t>
            </a:r>
            <a:r>
              <a:rPr lang="ar-SA" dirty="0">
                <a:solidFill>
                  <a:schemeClr val="accent3">
                    <a:lumMod val="50000"/>
                  </a:schemeClr>
                </a:solidFill>
              </a:rPr>
              <a:t> مقياس يتم الحكم به على أي نظام " اقتصادي – اجتماعي – سياسي " ويمكن الحكم على المجتمع من حيث التقدم او التأخر بقدر ما تتحقق داخله العدال</a:t>
            </a:r>
            <a:r>
              <a:rPr lang="ar-EG" dirty="0">
                <a:solidFill>
                  <a:schemeClr val="accent3">
                    <a:lumMod val="50000"/>
                  </a:schemeClr>
                </a:solidFill>
              </a:rPr>
              <a:t>ة</a:t>
            </a:r>
            <a:r>
              <a:rPr lang="ar-SA" dirty="0">
                <a:solidFill>
                  <a:schemeClr val="accent3">
                    <a:lumMod val="50000"/>
                  </a:schemeClr>
                </a:solidFill>
              </a:rPr>
              <a:t> . </a:t>
            </a:r>
            <a:endParaRPr lang="en-US" dirty="0">
              <a:solidFill>
                <a:schemeClr val="accent3">
                  <a:lumMod val="50000"/>
                </a:schemeClr>
              </a:solidFill>
            </a:endParaRPr>
          </a:p>
          <a:p>
            <a:endParaRPr lang="ar-SA" dirty="0">
              <a:solidFill>
                <a:schemeClr val="accent3">
                  <a:lumMod val="50000"/>
                </a:schemeClr>
              </a:solidFill>
            </a:endParaRPr>
          </a:p>
        </p:txBody>
      </p:sp>
    </p:spTree>
    <p:extLst>
      <p:ext uri="{BB962C8B-B14F-4D97-AF65-F5344CB8AC3E}">
        <p14:creationId xmlns:p14="http://schemas.microsoft.com/office/powerpoint/2010/main" val="3926487596"/>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bg>
      <p:bgPr>
        <a:gradFill>
          <a:gsLst>
            <a:gs pos="0">
              <a:schemeClr val="accent4">
                <a:lumMod val="40000"/>
                <a:lumOff val="60000"/>
              </a:schemeClr>
            </a:gs>
            <a:gs pos="50000">
              <a:srgbClr val="FFFF99"/>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620688"/>
            <a:ext cx="8229600" cy="5616624"/>
          </a:xfrm>
        </p:spPr>
        <p:txBody>
          <a:bodyPr>
            <a:normAutofit/>
          </a:bodyPr>
          <a:lstStyle/>
          <a:p>
            <a:pPr marL="0" lvl="0" indent="0">
              <a:buNone/>
            </a:pPr>
            <a:r>
              <a:rPr lang="ar-SA" dirty="0" smtClean="0"/>
              <a:t>  </a:t>
            </a:r>
          </a:p>
          <a:p>
            <a:pPr marL="0" lvl="0" indent="0" algn="ctr">
              <a:buNone/>
            </a:pPr>
            <a:r>
              <a:rPr lang="ar-SA" sz="3600" dirty="0" smtClean="0">
                <a:solidFill>
                  <a:schemeClr val="accent3">
                    <a:lumMod val="50000"/>
                  </a:schemeClr>
                </a:solidFill>
              </a:rPr>
              <a:t>وتعتبر </a:t>
            </a:r>
            <a:r>
              <a:rPr lang="ar-SA" sz="3600" dirty="0">
                <a:solidFill>
                  <a:schemeClr val="accent3">
                    <a:lumMod val="50000"/>
                  </a:schemeClr>
                </a:solidFill>
              </a:rPr>
              <a:t>العدال</a:t>
            </a:r>
            <a:r>
              <a:rPr lang="ar-EG" sz="3600" dirty="0">
                <a:solidFill>
                  <a:schemeClr val="accent3">
                    <a:lumMod val="50000"/>
                  </a:schemeClr>
                </a:solidFill>
              </a:rPr>
              <a:t>ة</a:t>
            </a:r>
            <a:r>
              <a:rPr lang="ar-SA" sz="3600" dirty="0">
                <a:solidFill>
                  <a:schemeClr val="accent3">
                    <a:lumMod val="50000"/>
                  </a:schemeClr>
                </a:solidFill>
              </a:rPr>
              <a:t> الاجتماعي</a:t>
            </a:r>
            <a:r>
              <a:rPr lang="ar-EG" sz="3600" dirty="0">
                <a:solidFill>
                  <a:schemeClr val="accent3">
                    <a:lumMod val="50000"/>
                  </a:schemeClr>
                </a:solidFill>
              </a:rPr>
              <a:t>ة</a:t>
            </a:r>
            <a:r>
              <a:rPr lang="ar-SA" sz="3600" dirty="0">
                <a:solidFill>
                  <a:schemeClr val="accent3">
                    <a:lumMod val="50000"/>
                  </a:schemeClr>
                </a:solidFill>
              </a:rPr>
              <a:t> من أهداف السياس</a:t>
            </a:r>
            <a:r>
              <a:rPr lang="ar-EG" sz="3600" dirty="0">
                <a:solidFill>
                  <a:schemeClr val="accent3">
                    <a:lumMod val="50000"/>
                  </a:schemeClr>
                </a:solidFill>
              </a:rPr>
              <a:t>ة</a:t>
            </a:r>
            <a:r>
              <a:rPr lang="ar-SA" sz="3600" dirty="0">
                <a:solidFill>
                  <a:schemeClr val="accent3">
                    <a:lumMod val="50000"/>
                  </a:schemeClr>
                </a:solidFill>
              </a:rPr>
              <a:t> الاجتماعي</a:t>
            </a:r>
            <a:r>
              <a:rPr lang="ar-EG" sz="3600" dirty="0">
                <a:solidFill>
                  <a:schemeClr val="accent3">
                    <a:lumMod val="50000"/>
                  </a:schemeClr>
                </a:solidFill>
              </a:rPr>
              <a:t>ة </a:t>
            </a:r>
            <a:r>
              <a:rPr lang="ar-SA" sz="3600" dirty="0">
                <a:solidFill>
                  <a:schemeClr val="accent3">
                    <a:lumMod val="50000"/>
                  </a:schemeClr>
                </a:solidFill>
              </a:rPr>
              <a:t>في المجتمع والتي تقوم على المساواة بين افراد المجتمع بما يحقق الحياة الكريمة للفرد ايضاً وتقديم الخدمات التي من شأنها القضاء على المشكلات الاجتماعية خاصة تلك التي تتعلق بالتفرقة العنصرية ، وتوفر فرص العمل وايجاد برامج لتأهيل أفراد المجتمع ككل والاكثر احتياجاً على وجه الخصوص</a:t>
            </a:r>
            <a:endParaRPr lang="en-US" sz="3600" dirty="0">
              <a:solidFill>
                <a:schemeClr val="accent3">
                  <a:lumMod val="50000"/>
                </a:schemeClr>
              </a:solidFill>
            </a:endParaRPr>
          </a:p>
          <a:p>
            <a:pPr marL="0" indent="0">
              <a:buNone/>
            </a:pPr>
            <a:endParaRPr lang="ar-SA" dirty="0"/>
          </a:p>
        </p:txBody>
      </p:sp>
    </p:spTree>
    <p:extLst>
      <p:ext uri="{BB962C8B-B14F-4D97-AF65-F5344CB8AC3E}">
        <p14:creationId xmlns:p14="http://schemas.microsoft.com/office/powerpoint/2010/main" val="606832376"/>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bg>
      <p:bgPr>
        <a:gradFill>
          <a:gsLst>
            <a:gs pos="0">
              <a:schemeClr val="accent4">
                <a:lumMod val="40000"/>
                <a:lumOff val="60000"/>
              </a:schemeClr>
            </a:gs>
            <a:gs pos="50000">
              <a:srgbClr val="FFFF99"/>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620688"/>
            <a:ext cx="8229600" cy="5505475"/>
          </a:xfrm>
        </p:spPr>
        <p:txBody>
          <a:bodyPr>
            <a:normAutofit fontScale="92500" lnSpcReduction="20000"/>
          </a:bodyPr>
          <a:lstStyle/>
          <a:p>
            <a:pPr lvl="0"/>
            <a:r>
              <a:rPr lang="ar-SA" b="1" dirty="0">
                <a:solidFill>
                  <a:schemeClr val="accent3">
                    <a:lumMod val="50000"/>
                  </a:schemeClr>
                </a:solidFill>
              </a:rPr>
              <a:t>وتتركز مبادئ العدال</a:t>
            </a:r>
            <a:r>
              <a:rPr lang="ar-EG" b="1" dirty="0">
                <a:solidFill>
                  <a:schemeClr val="accent3">
                    <a:lumMod val="50000"/>
                  </a:schemeClr>
                </a:solidFill>
              </a:rPr>
              <a:t>ة</a:t>
            </a:r>
            <a:r>
              <a:rPr lang="ar-SA" b="1" dirty="0">
                <a:solidFill>
                  <a:schemeClr val="accent3">
                    <a:lumMod val="50000"/>
                  </a:schemeClr>
                </a:solidFill>
              </a:rPr>
              <a:t> الاجتماعية على نوعين من الحقائق كما يلى : -</a:t>
            </a:r>
            <a:endParaRPr lang="en-US" dirty="0">
              <a:solidFill>
                <a:schemeClr val="accent3">
                  <a:lumMod val="50000"/>
                </a:schemeClr>
              </a:solidFill>
            </a:endParaRPr>
          </a:p>
          <a:p>
            <a:pPr lvl="0"/>
            <a:r>
              <a:rPr lang="ar-SA" b="1" u="sng" dirty="0">
                <a:solidFill>
                  <a:schemeClr val="accent3">
                    <a:lumMod val="50000"/>
                  </a:schemeClr>
                </a:solidFill>
              </a:rPr>
              <a:t>أ ) حقائق معنوية</a:t>
            </a:r>
            <a:r>
              <a:rPr lang="ar-SA" b="1" dirty="0">
                <a:solidFill>
                  <a:schemeClr val="accent3">
                    <a:lumMod val="50000"/>
                  </a:schemeClr>
                </a:solidFill>
              </a:rPr>
              <a:t> 	: تتعلق بقيمة وكرامة الانسان وحقه </a:t>
            </a:r>
            <a:r>
              <a:rPr lang="ar-SA" b="1" dirty="0" err="1">
                <a:solidFill>
                  <a:schemeClr val="accent3">
                    <a:lumMod val="50000"/>
                  </a:schemeClr>
                </a:solidFill>
              </a:rPr>
              <a:t>فى</a:t>
            </a:r>
            <a:r>
              <a:rPr lang="ar-SA" b="1" dirty="0">
                <a:solidFill>
                  <a:schemeClr val="accent3">
                    <a:lumMod val="50000"/>
                  </a:schemeClr>
                </a:solidFill>
              </a:rPr>
              <a:t> الحيا</a:t>
            </a:r>
            <a:r>
              <a:rPr lang="ar-EG" b="1" dirty="0">
                <a:solidFill>
                  <a:schemeClr val="accent3">
                    <a:lumMod val="50000"/>
                  </a:schemeClr>
                </a:solidFill>
              </a:rPr>
              <a:t>ة</a:t>
            </a:r>
            <a:r>
              <a:rPr lang="ar-SA" b="1" dirty="0">
                <a:solidFill>
                  <a:schemeClr val="accent3">
                    <a:lumMod val="50000"/>
                  </a:schemeClr>
                </a:solidFill>
              </a:rPr>
              <a:t> الكريم</a:t>
            </a:r>
            <a:r>
              <a:rPr lang="ar-EG" b="1" dirty="0">
                <a:solidFill>
                  <a:schemeClr val="accent3">
                    <a:lumMod val="50000"/>
                  </a:schemeClr>
                </a:solidFill>
              </a:rPr>
              <a:t>ة</a:t>
            </a:r>
            <a:r>
              <a:rPr lang="ar-SA" b="1" dirty="0">
                <a:solidFill>
                  <a:schemeClr val="accent3">
                    <a:lumMod val="50000"/>
                  </a:schemeClr>
                </a:solidFill>
              </a:rPr>
              <a:t> .</a:t>
            </a:r>
            <a:endParaRPr lang="en-US" dirty="0">
              <a:solidFill>
                <a:schemeClr val="accent3">
                  <a:lumMod val="50000"/>
                </a:schemeClr>
              </a:solidFill>
            </a:endParaRPr>
          </a:p>
          <a:p>
            <a:pPr lvl="0"/>
            <a:r>
              <a:rPr lang="ar-SA" b="1" u="sng" dirty="0">
                <a:solidFill>
                  <a:schemeClr val="accent3">
                    <a:lumMod val="50000"/>
                  </a:schemeClr>
                </a:solidFill>
              </a:rPr>
              <a:t>ب) حقائق ماديه</a:t>
            </a:r>
            <a:r>
              <a:rPr lang="ar-SA" b="1" dirty="0">
                <a:solidFill>
                  <a:schemeClr val="accent3">
                    <a:lumMod val="50000"/>
                  </a:schemeClr>
                </a:solidFill>
              </a:rPr>
              <a:t> 	: مثل اشباع حاجات الانسان وحمايته من خلال توفير  ضروريات الحيا</a:t>
            </a:r>
            <a:r>
              <a:rPr lang="ar-EG" b="1" dirty="0">
                <a:solidFill>
                  <a:schemeClr val="accent3">
                    <a:lumMod val="50000"/>
                  </a:schemeClr>
                </a:solidFill>
              </a:rPr>
              <a:t>ة  </a:t>
            </a:r>
            <a:endParaRPr lang="en-US" dirty="0">
              <a:solidFill>
                <a:schemeClr val="accent3">
                  <a:lumMod val="50000"/>
                </a:schemeClr>
              </a:solidFill>
            </a:endParaRPr>
          </a:p>
          <a:p>
            <a:r>
              <a:rPr lang="ar-SA" b="1" dirty="0">
                <a:solidFill>
                  <a:schemeClr val="accent3">
                    <a:lumMod val="50000"/>
                  </a:schemeClr>
                </a:solidFill>
              </a:rPr>
              <a:t>ومما تقدم فان العدالة الاجتماعية تعني : </a:t>
            </a:r>
            <a:endParaRPr lang="en-US" dirty="0">
              <a:solidFill>
                <a:schemeClr val="accent3">
                  <a:lumMod val="50000"/>
                </a:schemeClr>
              </a:solidFill>
            </a:endParaRPr>
          </a:p>
          <a:p>
            <a:pPr lvl="0"/>
            <a:r>
              <a:rPr lang="ar-SA" b="1" dirty="0">
                <a:solidFill>
                  <a:schemeClr val="accent3">
                    <a:lumMod val="50000"/>
                  </a:schemeClr>
                </a:solidFill>
              </a:rPr>
              <a:t>وجود مساواة نسبيه بين ابناء أي مجتمع  وذلك من خلال الاستفادة من الموارد والإمكانيات المتاح</a:t>
            </a:r>
            <a:r>
              <a:rPr lang="ar-EG" b="1" dirty="0">
                <a:solidFill>
                  <a:schemeClr val="accent3">
                    <a:lumMod val="50000"/>
                  </a:schemeClr>
                </a:solidFill>
              </a:rPr>
              <a:t>ة</a:t>
            </a:r>
            <a:r>
              <a:rPr lang="ar-SA" b="1" dirty="0">
                <a:solidFill>
                  <a:schemeClr val="accent3">
                    <a:lumMod val="50000"/>
                  </a:schemeClr>
                </a:solidFill>
              </a:rPr>
              <a:t> .</a:t>
            </a:r>
            <a:endParaRPr lang="en-US" dirty="0">
              <a:solidFill>
                <a:schemeClr val="accent3">
                  <a:lumMod val="50000"/>
                </a:schemeClr>
              </a:solidFill>
            </a:endParaRPr>
          </a:p>
          <a:p>
            <a:pPr lvl="0"/>
            <a:r>
              <a:rPr lang="ar-SA" b="1" dirty="0">
                <a:solidFill>
                  <a:schemeClr val="accent3">
                    <a:lumMod val="50000"/>
                  </a:schemeClr>
                </a:solidFill>
              </a:rPr>
              <a:t>احترام قيمة وكرامة الإنسان بمعنى وجود احترام متبادل بين </a:t>
            </a:r>
            <a:r>
              <a:rPr lang="ar-EG" b="1" dirty="0">
                <a:solidFill>
                  <a:schemeClr val="accent3">
                    <a:lumMod val="50000"/>
                  </a:schemeClr>
                </a:solidFill>
              </a:rPr>
              <a:t>ابناء المجتمع وبين المسئولين عن تقديم الخدمة</a:t>
            </a:r>
            <a:endParaRPr lang="en-US" dirty="0">
              <a:solidFill>
                <a:schemeClr val="accent3">
                  <a:lumMod val="50000"/>
                </a:schemeClr>
              </a:solidFill>
            </a:endParaRPr>
          </a:p>
          <a:p>
            <a:pPr lvl="0"/>
            <a:r>
              <a:rPr lang="ar-SA" b="1" dirty="0">
                <a:solidFill>
                  <a:schemeClr val="accent3">
                    <a:lumMod val="50000"/>
                  </a:schemeClr>
                </a:solidFill>
              </a:rPr>
              <a:t>توفر فرص مناسبة لإشباع احتياجات </a:t>
            </a:r>
            <a:r>
              <a:rPr lang="ar-EG" b="1" dirty="0">
                <a:solidFill>
                  <a:schemeClr val="accent3">
                    <a:lumMod val="50000"/>
                  </a:schemeClr>
                </a:solidFill>
              </a:rPr>
              <a:t>كافة ابناء المجتمع  </a:t>
            </a:r>
            <a:r>
              <a:rPr lang="ar-SA" b="1" dirty="0">
                <a:solidFill>
                  <a:schemeClr val="accent3">
                    <a:lumMod val="50000"/>
                  </a:schemeClr>
                </a:solidFill>
              </a:rPr>
              <a:t>من خلال محاوله تذويب الفوارق بينهم وتنمية قدراتهم .</a:t>
            </a:r>
            <a:endParaRPr lang="en-US" dirty="0">
              <a:solidFill>
                <a:schemeClr val="accent3">
                  <a:lumMod val="50000"/>
                </a:schemeClr>
              </a:solidFill>
            </a:endParaRPr>
          </a:p>
          <a:p>
            <a:endParaRPr lang="ar-SA" dirty="0"/>
          </a:p>
        </p:txBody>
      </p:sp>
    </p:spTree>
    <p:extLst>
      <p:ext uri="{BB962C8B-B14F-4D97-AF65-F5344CB8AC3E}">
        <p14:creationId xmlns:p14="http://schemas.microsoft.com/office/powerpoint/2010/main" val="3624446266"/>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bg>
      <p:bgPr>
        <a:gradFill>
          <a:gsLst>
            <a:gs pos="0">
              <a:schemeClr val="accent4">
                <a:lumMod val="40000"/>
                <a:lumOff val="60000"/>
              </a:schemeClr>
            </a:gs>
            <a:gs pos="50000">
              <a:srgbClr val="FFFF99"/>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764704"/>
            <a:ext cx="8229600" cy="5361459"/>
          </a:xfrm>
        </p:spPr>
        <p:txBody>
          <a:bodyPr>
            <a:normAutofit fontScale="92500" lnSpcReduction="20000"/>
          </a:bodyPr>
          <a:lstStyle/>
          <a:p>
            <a:r>
              <a:rPr lang="ar-SA" dirty="0">
                <a:solidFill>
                  <a:schemeClr val="accent3">
                    <a:lumMod val="50000"/>
                  </a:schemeClr>
                </a:solidFill>
              </a:rPr>
              <a:t>س2 ( يعتبر مفهوم التخطيط الاجتماعي من المفهومات الهامة في مجال سياسات  الرعاية الاجتماعية ) حلل وحللي العبارة السابقة في ضوء دراستكم لمفهوم التخطيط الاجتماعي في مجال سياسات  الرعاية الاجتماعية </a:t>
            </a:r>
            <a:endParaRPr lang="en-US" dirty="0">
              <a:solidFill>
                <a:schemeClr val="accent3">
                  <a:lumMod val="50000"/>
                </a:schemeClr>
              </a:solidFill>
            </a:endParaRPr>
          </a:p>
          <a:p>
            <a:r>
              <a:rPr lang="ar-SA" dirty="0">
                <a:solidFill>
                  <a:schemeClr val="accent3">
                    <a:lumMod val="50000"/>
                  </a:schemeClr>
                </a:solidFill>
              </a:rPr>
              <a:t>الاجابة </a:t>
            </a:r>
            <a:endParaRPr lang="en-US" dirty="0">
              <a:solidFill>
                <a:schemeClr val="accent3">
                  <a:lumMod val="50000"/>
                </a:schemeClr>
              </a:solidFill>
            </a:endParaRPr>
          </a:p>
          <a:p>
            <a:r>
              <a:rPr lang="ar-SA" dirty="0">
                <a:solidFill>
                  <a:schemeClr val="accent3">
                    <a:lumMod val="50000"/>
                  </a:schemeClr>
                </a:solidFill>
              </a:rPr>
              <a:t>التخطيط الاجتماعي هو تلك الجهود المبرمجة التي يتخذها المسؤولون من أجل السيطرة على فاعلية وديناميكية المؤسسات الاجتماعية التي يتكون منها البناء الاجتماعي</a:t>
            </a:r>
            <a:r>
              <a:rPr lang="en-US" dirty="0">
                <a:solidFill>
                  <a:schemeClr val="accent3">
                    <a:lumMod val="50000"/>
                  </a:schemeClr>
                </a:solidFill>
              </a:rPr>
              <a:t>. </a:t>
            </a:r>
            <a:br>
              <a:rPr lang="en-US" dirty="0">
                <a:solidFill>
                  <a:schemeClr val="accent3">
                    <a:lumMod val="50000"/>
                  </a:schemeClr>
                </a:solidFill>
              </a:rPr>
            </a:br>
            <a:r>
              <a:rPr lang="ar-SA" dirty="0">
                <a:solidFill>
                  <a:schemeClr val="accent3">
                    <a:lumMod val="50000"/>
                  </a:schemeClr>
                </a:solidFill>
              </a:rPr>
              <a:t>ويهدف التخطيط الاجتماعي إلى السيطرة على عمليات التحول الاجتماعي بشقيها المادي وغير المادي، أي السعي إلى تحقيق الموازنة بين سرعة تقدم العامل المادي وسرعة تقدم العامل الروحي والقيمي لكي يستطيع المجتمع السيطرة على مشكلاته الإنسانية </a:t>
            </a:r>
            <a:r>
              <a:rPr lang="ar-SA" dirty="0" smtClean="0">
                <a:solidFill>
                  <a:schemeClr val="accent3">
                    <a:lumMod val="50000"/>
                  </a:schemeClr>
                </a:solidFill>
              </a:rPr>
              <a:t>والحضارية</a:t>
            </a:r>
            <a:endParaRPr lang="en-US" dirty="0">
              <a:solidFill>
                <a:schemeClr val="accent3">
                  <a:lumMod val="50000"/>
                </a:schemeClr>
              </a:solidFill>
            </a:endParaRPr>
          </a:p>
        </p:txBody>
      </p:sp>
    </p:spTree>
    <p:extLst>
      <p:ext uri="{BB962C8B-B14F-4D97-AF65-F5344CB8AC3E}">
        <p14:creationId xmlns:p14="http://schemas.microsoft.com/office/powerpoint/2010/main" val="1540479986"/>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bg>
      <p:bgPr>
        <a:gradFill>
          <a:gsLst>
            <a:gs pos="0">
              <a:schemeClr val="accent4">
                <a:lumMod val="40000"/>
                <a:lumOff val="60000"/>
              </a:schemeClr>
            </a:gs>
            <a:gs pos="50000">
              <a:srgbClr val="FFFF99"/>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1259632" y="188640"/>
            <a:ext cx="6480720" cy="6408712"/>
          </a:xfrm>
        </p:spPr>
        <p:txBody>
          <a:bodyPr>
            <a:normAutofit/>
          </a:bodyPr>
          <a:lstStyle/>
          <a:p>
            <a:pPr marL="0" indent="0">
              <a:buNone/>
            </a:pPr>
            <a:r>
              <a:rPr lang="ar-SA" sz="2400" b="1" dirty="0" smtClean="0"/>
              <a:t>-</a:t>
            </a:r>
            <a:r>
              <a:rPr lang="ar-SA" sz="2400" b="1" dirty="0" smtClean="0"/>
              <a:t>س1 : </a:t>
            </a:r>
            <a:r>
              <a:rPr lang="ar-SA" sz="2800" b="1" u="sng" dirty="0" smtClean="0"/>
              <a:t> اختيار من متعدد: </a:t>
            </a:r>
          </a:p>
          <a:p>
            <a:pPr marL="0" indent="0">
              <a:buNone/>
            </a:pPr>
            <a:r>
              <a:rPr lang="ar-SA" sz="2400" b="1" u="sng" dirty="0" smtClean="0"/>
              <a:t>1 – يهتم نموذج الصفوة او النخبة في السياسة الاجتماعية بـ </a:t>
            </a:r>
          </a:p>
          <a:p>
            <a:pPr marL="0" indent="0">
              <a:buNone/>
            </a:pPr>
            <a:r>
              <a:rPr lang="ar-SA" sz="2400" dirty="0" smtClean="0">
                <a:ln>
                  <a:solidFill>
                    <a:srgbClr val="FFFF00"/>
                  </a:solidFill>
                </a:ln>
                <a:effectLst>
                  <a:glow rad="139700">
                    <a:schemeClr val="accent5">
                      <a:satMod val="175000"/>
                      <a:alpha val="40000"/>
                    </a:schemeClr>
                  </a:glow>
                </a:effectLst>
              </a:rPr>
              <a:t>أ-الصفوة من الاجتماعيين        </a:t>
            </a:r>
          </a:p>
          <a:p>
            <a:pPr marL="0" indent="0">
              <a:buNone/>
            </a:pPr>
            <a:r>
              <a:rPr lang="ar-SA" sz="2400" dirty="0" smtClean="0">
                <a:ln>
                  <a:solidFill>
                    <a:srgbClr val="FFFF00"/>
                  </a:solidFill>
                </a:ln>
                <a:effectLst>
                  <a:glow rad="139700">
                    <a:schemeClr val="accent5">
                      <a:satMod val="175000"/>
                      <a:alpha val="40000"/>
                    </a:schemeClr>
                  </a:glow>
                </a:effectLst>
              </a:rPr>
              <a:t> </a:t>
            </a:r>
            <a:r>
              <a:rPr lang="ar-SA" sz="2400" dirty="0" smtClean="0"/>
              <a:t>ب- رجال اعمال سهل التأثير عليهم</a:t>
            </a:r>
          </a:p>
          <a:p>
            <a:pPr marL="0" indent="0">
              <a:buNone/>
            </a:pPr>
            <a:r>
              <a:rPr lang="ar-SA" sz="2400" dirty="0" smtClean="0"/>
              <a:t>ج-لديهم وعي محدود بالمشكلات العامة  </a:t>
            </a:r>
          </a:p>
          <a:p>
            <a:pPr marL="0" indent="0">
              <a:buNone/>
            </a:pPr>
            <a:r>
              <a:rPr lang="ar-SA" sz="2400" dirty="0" smtClean="0"/>
              <a:t>د- يحتاجون لتوعية بالمشكلات المجتمعية  </a:t>
            </a:r>
          </a:p>
          <a:p>
            <a:pPr marL="0" indent="0">
              <a:buNone/>
            </a:pPr>
            <a:r>
              <a:rPr lang="ar-SA" sz="2400" b="1" u="sng" dirty="0" smtClean="0"/>
              <a:t>2- يوجد منظور دقيق للسياسة الاجتماعية يهدف الى </a:t>
            </a:r>
          </a:p>
          <a:p>
            <a:pPr marL="0" indent="0">
              <a:buNone/>
            </a:pPr>
            <a:r>
              <a:rPr lang="ar-SA" sz="2400" dirty="0" smtClean="0"/>
              <a:t>1-توفير مهارات ضرورية عند الدارسين   </a:t>
            </a:r>
          </a:p>
          <a:p>
            <a:pPr marL="0" indent="0">
              <a:buNone/>
            </a:pPr>
            <a:r>
              <a:rPr lang="ar-SA" sz="2400" dirty="0" smtClean="0"/>
              <a:t> ب-توضيح بعض الخبرات الضرورية </a:t>
            </a:r>
          </a:p>
          <a:p>
            <a:pPr marL="0" indent="0">
              <a:buNone/>
            </a:pPr>
            <a:r>
              <a:rPr lang="ar-SA" sz="2400" dirty="0" smtClean="0"/>
              <a:t>ج- </a:t>
            </a:r>
            <a:r>
              <a:rPr lang="ar-SA" sz="2400" dirty="0" smtClean="0">
                <a:ln>
                  <a:solidFill>
                    <a:srgbClr val="FFFF00"/>
                  </a:solidFill>
                </a:ln>
                <a:effectLst>
                  <a:glow rad="139700">
                    <a:schemeClr val="accent5">
                      <a:satMod val="175000"/>
                      <a:alpha val="40000"/>
                    </a:schemeClr>
                  </a:glow>
                </a:effectLst>
              </a:rPr>
              <a:t>تحديد المعارف والمهارات التي يحتاج اليها الدارسين  </a:t>
            </a:r>
          </a:p>
          <a:p>
            <a:pPr marL="0" indent="0">
              <a:buNone/>
            </a:pPr>
            <a:r>
              <a:rPr lang="ar-SA" sz="2400" dirty="0" smtClean="0">
                <a:effectLst/>
              </a:rPr>
              <a:t> د- ادراك قيمة وكرامة الانسان </a:t>
            </a:r>
          </a:p>
        </p:txBody>
      </p:sp>
    </p:spTree>
    <p:extLst>
      <p:ext uri="{BB962C8B-B14F-4D97-AF65-F5344CB8AC3E}">
        <p14:creationId xmlns:p14="http://schemas.microsoft.com/office/powerpoint/2010/main" val="2884639038"/>
      </p:ext>
    </p:extLst>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bg>
      <p:bgPr>
        <a:gradFill>
          <a:gsLst>
            <a:gs pos="0">
              <a:schemeClr val="accent4">
                <a:lumMod val="40000"/>
                <a:lumOff val="60000"/>
              </a:schemeClr>
            </a:gs>
            <a:gs pos="50000">
              <a:srgbClr val="FFFF99"/>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1403648" y="116632"/>
            <a:ext cx="6408712" cy="6009531"/>
          </a:xfrm>
        </p:spPr>
        <p:txBody>
          <a:bodyPr/>
          <a:lstStyle/>
          <a:p>
            <a:r>
              <a:rPr lang="ar-SA" b="1" u="sng" dirty="0" smtClean="0"/>
              <a:t>ثانيا :  السؤال المقالي </a:t>
            </a:r>
          </a:p>
          <a:p>
            <a:pPr marL="0" indent="0">
              <a:buNone/>
            </a:pPr>
            <a:endParaRPr lang="ar-SA" b="1" u="sng" dirty="0" smtClean="0"/>
          </a:p>
          <a:p>
            <a:pPr marL="0" indent="0">
              <a:buNone/>
            </a:pPr>
            <a:r>
              <a:rPr lang="ar-SA" b="1" dirty="0" smtClean="0"/>
              <a:t>س1 </a:t>
            </a:r>
            <a:r>
              <a:rPr lang="ar-SA" dirty="0" smtClean="0"/>
              <a:t>( يجب ان يتوفر بناء معرفي لدى خريجي مناهج السياسة ) </a:t>
            </a:r>
            <a:r>
              <a:rPr lang="ar-SA" b="1" u="sng" dirty="0" smtClean="0"/>
              <a:t>اذكري الموضوعات التي تؤهل الخريج في ضوء دراستك للمواد المؤهلة  </a:t>
            </a:r>
          </a:p>
          <a:p>
            <a:pPr marL="0" indent="0">
              <a:buNone/>
            </a:pPr>
            <a:r>
              <a:rPr lang="ar-SA" b="1" dirty="0" smtClean="0"/>
              <a:t>س2:</a:t>
            </a:r>
            <a:r>
              <a:rPr lang="ar-SA" dirty="0" smtClean="0"/>
              <a:t>تتطلب ادوار ممارس السياسة الاجتماعية مجموعة من المهارات ) </a:t>
            </a:r>
            <a:r>
              <a:rPr lang="ar-SA" b="1" u="sng" dirty="0" smtClean="0"/>
              <a:t>ناقش/ ي العبارة السابقة في ضوء دراستكم للأدوار ومهارات ممارس السياسة</a:t>
            </a:r>
            <a:endParaRPr lang="ar-SA" b="1" u="sng" dirty="0"/>
          </a:p>
          <a:p>
            <a:pPr marL="0" indent="0" algn="ctr">
              <a:buNone/>
            </a:pPr>
            <a:r>
              <a:rPr lang="ar-SA" b="1" u="sng" dirty="0" smtClean="0"/>
              <a:t>الاجابة </a:t>
            </a:r>
          </a:p>
          <a:p>
            <a:pPr marL="0" indent="0" algn="ctr">
              <a:buNone/>
            </a:pPr>
            <a:endParaRPr lang="ar-SA" b="1" u="sng" dirty="0"/>
          </a:p>
        </p:txBody>
      </p:sp>
      <p:sp>
        <p:nvSpPr>
          <p:cNvPr id="4" name="سهم إلى اليسار 3"/>
          <p:cNvSpPr/>
          <p:nvPr/>
        </p:nvSpPr>
        <p:spPr>
          <a:xfrm>
            <a:off x="2411760" y="4642910"/>
            <a:ext cx="3858728" cy="1728192"/>
          </a:xfrm>
          <a:prstGeom prst="leftArrow">
            <a:avLst/>
          </a:prstGeom>
          <a:solidFill>
            <a:schemeClr val="accent4">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5" name="مربع نص 4"/>
          <p:cNvSpPr txBox="1"/>
          <p:nvPr/>
        </p:nvSpPr>
        <p:spPr>
          <a:xfrm>
            <a:off x="3275856" y="5122285"/>
            <a:ext cx="2994632" cy="769441"/>
          </a:xfrm>
          <a:prstGeom prst="rect">
            <a:avLst/>
          </a:prstGeom>
          <a:noFill/>
        </p:spPr>
        <p:txBody>
          <a:bodyPr wrap="square" rtlCol="1">
            <a:spAutoFit/>
          </a:bodyPr>
          <a:lstStyle/>
          <a:p>
            <a:pPr algn="ctr"/>
            <a:r>
              <a:rPr lang="ar-SA" sz="4400" b="1" dirty="0" smtClean="0">
                <a:ln>
                  <a:solidFill>
                    <a:srgbClr val="FFFF00"/>
                  </a:solidFill>
                </a:ln>
                <a:solidFill>
                  <a:schemeClr val="bg1"/>
                </a:solidFill>
                <a:effectLst>
                  <a:glow rad="101600">
                    <a:schemeClr val="accent1">
                      <a:satMod val="175000"/>
                      <a:alpha val="40000"/>
                    </a:schemeClr>
                  </a:glow>
                </a:effectLst>
              </a:rPr>
              <a:t>تابع الاجابة</a:t>
            </a:r>
            <a:endParaRPr lang="ar-SA" sz="4400" b="1" dirty="0">
              <a:ln>
                <a:solidFill>
                  <a:srgbClr val="FFFF00"/>
                </a:solidFill>
              </a:ln>
              <a:solidFill>
                <a:schemeClr val="bg1"/>
              </a:solidFill>
              <a:effectLst>
                <a:glow rad="101600">
                  <a:schemeClr val="accent1">
                    <a:satMod val="175000"/>
                    <a:alpha val="40000"/>
                  </a:schemeClr>
                </a:glow>
              </a:effectLst>
            </a:endParaRPr>
          </a:p>
        </p:txBody>
      </p:sp>
    </p:spTree>
    <p:extLst>
      <p:ext uri="{BB962C8B-B14F-4D97-AF65-F5344CB8AC3E}">
        <p14:creationId xmlns:p14="http://schemas.microsoft.com/office/powerpoint/2010/main" val="2852778574"/>
      </p:ext>
    </p:extLst>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bg>
      <p:bgPr>
        <a:gradFill>
          <a:gsLst>
            <a:gs pos="0">
              <a:schemeClr val="accent4">
                <a:lumMod val="40000"/>
                <a:lumOff val="60000"/>
              </a:schemeClr>
            </a:gs>
            <a:gs pos="50000">
              <a:srgbClr val="FFFF99"/>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971600" y="404664"/>
            <a:ext cx="7056784" cy="6336704"/>
          </a:xfrm>
        </p:spPr>
        <p:txBody>
          <a:bodyPr>
            <a:normAutofit fontScale="92500" lnSpcReduction="10000"/>
          </a:bodyPr>
          <a:lstStyle/>
          <a:p>
            <a:pPr marL="0" indent="0" algn="ctr">
              <a:buNone/>
            </a:pPr>
            <a:r>
              <a:rPr lang="ar-SA" dirty="0" smtClean="0">
                <a:cs typeface="Simple Bold Jut Out" panose="02010401010101010101" pitchFamily="2" charset="-78"/>
              </a:rPr>
              <a:t>ج1: </a:t>
            </a:r>
            <a:r>
              <a:rPr lang="ar-SA" b="1" u="sng" dirty="0" smtClean="0">
                <a:effectLst>
                  <a:glow rad="228600">
                    <a:schemeClr val="accent3">
                      <a:satMod val="175000"/>
                      <a:alpha val="40000"/>
                    </a:schemeClr>
                  </a:glow>
                </a:effectLst>
                <a:cs typeface="Simple Bold Jut Out" panose="02010401010101010101" pitchFamily="2" charset="-78"/>
              </a:rPr>
              <a:t>ما يجب معرفته وفهمه في مادة السياسة الاجتماعية : </a:t>
            </a:r>
          </a:p>
          <a:p>
            <a:pPr>
              <a:buFont typeface="Wingdings" pitchFamily="2" charset="2"/>
              <a:buChar char="ü"/>
            </a:pPr>
            <a:r>
              <a:rPr lang="ar-SA" b="1" dirty="0"/>
              <a:t>يجب  أن يكون هناك منظور دقيق للسياسة الاجتماعية والذي من خلاله يمكن تحديد المعارف والمفاهيم التي يجب أن يستوعبها الدارس </a:t>
            </a:r>
            <a:r>
              <a:rPr lang="ar-SA" b="1" dirty="0" smtClean="0"/>
              <a:t>وذلك </a:t>
            </a:r>
            <a:r>
              <a:rPr lang="ar-SA" b="1" dirty="0"/>
              <a:t>لطبيعة وأتساع المادة إلى حد ما.</a:t>
            </a:r>
          </a:p>
          <a:p>
            <a:pPr>
              <a:buFont typeface="Wingdings" pitchFamily="2" charset="2"/>
              <a:buChar char="ü"/>
            </a:pPr>
            <a:r>
              <a:rPr lang="ar-SA" b="1" dirty="0"/>
              <a:t>خريجي مناهج السياسة الاجتماعية يجب أن يكونوا قادرين على إبداء المعرفة والفهم للنقاط والموضوعات التالية</a:t>
            </a:r>
            <a:r>
              <a:rPr lang="ar-SA" b="1" dirty="0" smtClean="0"/>
              <a:t>: -</a:t>
            </a:r>
          </a:p>
          <a:p>
            <a:r>
              <a:rPr lang="ar-SA" dirty="0" smtClean="0"/>
              <a:t>- تطور مؤسسات الرعاية الاجتماعية </a:t>
            </a:r>
          </a:p>
          <a:p>
            <a:r>
              <a:rPr lang="ar-SA" dirty="0" smtClean="0"/>
              <a:t>- فهم انشطة نسق الرعاية الاجتماعية بالمجتمع</a:t>
            </a:r>
          </a:p>
          <a:p>
            <a:r>
              <a:rPr lang="ar-SA" dirty="0" smtClean="0"/>
              <a:t>- فهم طريقة عمل السياسة ومصادر التمويل لها </a:t>
            </a:r>
          </a:p>
          <a:p>
            <a:r>
              <a:rPr lang="ar-SA" dirty="0" smtClean="0"/>
              <a:t>- الالمام بالاحتياجات الاجتماعية والبشرية </a:t>
            </a:r>
          </a:p>
        </p:txBody>
      </p:sp>
    </p:spTree>
    <p:extLst>
      <p:ext uri="{BB962C8B-B14F-4D97-AF65-F5344CB8AC3E}">
        <p14:creationId xmlns:p14="http://schemas.microsoft.com/office/powerpoint/2010/main" val="2692894871"/>
      </p:ext>
    </p:extLst>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bg>
      <p:bgPr>
        <a:gradFill>
          <a:gsLst>
            <a:gs pos="0">
              <a:schemeClr val="accent4">
                <a:lumMod val="40000"/>
                <a:lumOff val="60000"/>
              </a:schemeClr>
            </a:gs>
            <a:gs pos="50000">
              <a:srgbClr val="FFFF99"/>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1115616" y="764704"/>
            <a:ext cx="6696744" cy="5256584"/>
          </a:xfrm>
        </p:spPr>
        <p:txBody>
          <a:bodyPr>
            <a:normAutofit fontScale="92500" lnSpcReduction="10000"/>
          </a:bodyPr>
          <a:lstStyle/>
          <a:p>
            <a:r>
              <a:rPr lang="ar-SA" b="1" u="sng" dirty="0" smtClean="0">
                <a:effectLst>
                  <a:glow rad="228600">
                    <a:schemeClr val="accent3">
                      <a:satMod val="175000"/>
                      <a:alpha val="40000"/>
                    </a:schemeClr>
                  </a:glow>
                </a:effectLst>
                <a:cs typeface="Simple Bold Jut Out" panose="02010401010101010101" pitchFamily="2" charset="-78"/>
              </a:rPr>
              <a:t>او بطريقة اخرى اكثر تفسيرا </a:t>
            </a:r>
          </a:p>
          <a:p>
            <a:r>
              <a:rPr lang="ar-SA" sz="3600" b="1" u="sng" dirty="0"/>
              <a:t>الإلمام بالاتي</a:t>
            </a:r>
            <a:r>
              <a:rPr lang="ar-SA" sz="3600" b="1" u="sng" dirty="0" smtClean="0"/>
              <a:t>:</a:t>
            </a:r>
            <a:endParaRPr lang="ar-SA" sz="3600" b="1" u="sng" dirty="0"/>
          </a:p>
          <a:p>
            <a:pPr marL="596646" indent="-514350">
              <a:buFont typeface="+mj-lt"/>
              <a:buAutoNum type="arabicParenR"/>
            </a:pPr>
            <a:r>
              <a:rPr lang="ar-SA" b="1" dirty="0"/>
              <a:t>الإلمام بأصول وتطور مؤسسات الرعاية الاجتماعية مع معرفه بعض التفسيرات والشروح النظرية لماضيها وتاريخها.</a:t>
            </a:r>
          </a:p>
          <a:p>
            <a:pPr marL="596646" indent="-514350">
              <a:buFont typeface="+mj-lt"/>
              <a:buAutoNum type="arabicParenR"/>
            </a:pPr>
            <a:r>
              <a:rPr lang="ar-SA" b="1" dirty="0"/>
              <a:t>الإلمام بطريقه التنظيم </a:t>
            </a:r>
            <a:r>
              <a:rPr lang="ar-SA" b="1" dirty="0" smtClean="0"/>
              <a:t>والأنشطة </a:t>
            </a:r>
            <a:r>
              <a:rPr lang="ar-SA" b="1" dirty="0"/>
              <a:t>المعاصرة الخاصة بالمؤسسات الرئيسية لنسق الرعاية الاجتماعية وما يحققه من نتائج والتي من بينها توفير وتمويل وتنظيم الأمن الاجتماعي(التأمينات الاجتماعية) والتعليم والصحة والرعاية الاجتماعية والإسكان</a:t>
            </a:r>
            <a:r>
              <a:rPr lang="ar-SA" b="1" u="sng" dirty="0" smtClean="0"/>
              <a:t> </a:t>
            </a:r>
            <a:endParaRPr lang="ar-SA" b="1" u="sng" dirty="0"/>
          </a:p>
        </p:txBody>
      </p:sp>
    </p:spTree>
    <p:extLst>
      <p:ext uri="{BB962C8B-B14F-4D97-AF65-F5344CB8AC3E}">
        <p14:creationId xmlns:p14="http://schemas.microsoft.com/office/powerpoint/2010/main" val="1555528157"/>
      </p:ext>
    </p:extLst>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bg>
      <p:bgPr>
        <a:gradFill>
          <a:gsLst>
            <a:gs pos="0">
              <a:schemeClr val="accent4">
                <a:lumMod val="40000"/>
                <a:lumOff val="60000"/>
              </a:schemeClr>
            </a:gs>
            <a:gs pos="50000">
              <a:srgbClr val="FFFF99"/>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620688"/>
            <a:ext cx="8229600" cy="5505475"/>
          </a:xfrm>
          <a:gradFill flip="none" rotWithShape="1">
            <a:gsLst>
              <a:gs pos="0">
                <a:schemeClr val="accent4">
                  <a:lumMod val="40000"/>
                  <a:lumOff val="60000"/>
                </a:schemeClr>
              </a:gs>
              <a:gs pos="35000">
                <a:srgbClr val="FFFF99"/>
              </a:gs>
              <a:gs pos="100000">
                <a:schemeClr val="accent4">
                  <a:lumMod val="20000"/>
                  <a:lumOff val="80000"/>
                </a:schemeClr>
              </a:gs>
            </a:gsLst>
            <a:path path="rect">
              <a:fillToRect l="100000" t="100000"/>
            </a:path>
            <a:tileRect r="-100000" b="-100000"/>
          </a:gradFill>
        </p:spPr>
        <p:style>
          <a:lnRef idx="1">
            <a:schemeClr val="accent2"/>
          </a:lnRef>
          <a:fillRef idx="2">
            <a:schemeClr val="accent2"/>
          </a:fillRef>
          <a:effectRef idx="1">
            <a:schemeClr val="accent2"/>
          </a:effectRef>
          <a:fontRef idx="minor">
            <a:schemeClr val="dk1"/>
          </a:fontRef>
        </p:style>
        <p:txBody>
          <a:bodyPr/>
          <a:lstStyle/>
          <a:p>
            <a:pPr marL="0" indent="0" algn="ctr">
              <a:buNone/>
            </a:pPr>
            <a:endParaRPr lang="ar-SA" sz="5400" u="sng" dirty="0" smtClean="0"/>
          </a:p>
          <a:p>
            <a:r>
              <a:rPr lang="ar-SA" b="1" dirty="0"/>
              <a:t>س لماذا المعرفة بالسياسات والمدافعة </a:t>
            </a:r>
            <a:r>
              <a:rPr lang="ar-SA" b="1" dirty="0" smtClean="0"/>
              <a:t>؟</a:t>
            </a:r>
          </a:p>
          <a:p>
            <a:r>
              <a:rPr lang="ar-SA" b="1" dirty="0" smtClean="0"/>
              <a:t>س2 : </a:t>
            </a:r>
            <a:r>
              <a:rPr lang="ar-SA" b="1" dirty="0"/>
              <a:t>اذكر /ي المصطلح العلمي </a:t>
            </a:r>
          </a:p>
          <a:p>
            <a:r>
              <a:rPr lang="ar-SA" dirty="0"/>
              <a:t>(</a:t>
            </a:r>
            <a:r>
              <a:rPr lang="ar-SA" b="1" dirty="0"/>
              <a:t>صياغة لبعض  الآراء والأفكار التي تتطور لتصل إلى أوضاع مهنية ) </a:t>
            </a:r>
            <a:r>
              <a:rPr lang="ar-SA" b="1" dirty="0" smtClean="0"/>
              <a:t>(     ) </a:t>
            </a:r>
          </a:p>
          <a:p>
            <a:endParaRPr lang="ar-SA" b="1" dirty="0"/>
          </a:p>
          <a:p>
            <a:endParaRPr lang="ar-SA" dirty="0"/>
          </a:p>
          <a:p>
            <a:endParaRPr lang="ar-SA" dirty="0"/>
          </a:p>
        </p:txBody>
      </p:sp>
    </p:spTree>
    <p:extLst>
      <p:ext uri="{BB962C8B-B14F-4D97-AF65-F5344CB8AC3E}">
        <p14:creationId xmlns:p14="http://schemas.microsoft.com/office/powerpoint/2010/main" val="3283454379"/>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bg>
      <p:bgPr>
        <a:gradFill>
          <a:gsLst>
            <a:gs pos="0">
              <a:schemeClr val="accent4">
                <a:lumMod val="40000"/>
                <a:lumOff val="60000"/>
              </a:schemeClr>
            </a:gs>
            <a:gs pos="50000">
              <a:srgbClr val="FFFF99"/>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2" name="عنوان 1"/>
          <p:cNvSpPr>
            <a:spLocks noGrp="1"/>
          </p:cNvSpPr>
          <p:nvPr>
            <p:ph type="title"/>
          </p:nvPr>
        </p:nvSpPr>
        <p:spPr>
          <a:xfrm>
            <a:off x="539552" y="116632"/>
            <a:ext cx="7848872" cy="1254968"/>
          </a:xfrm>
          <a:gradFill>
            <a:gsLst>
              <a:gs pos="32000">
                <a:schemeClr val="accent1">
                  <a:lumMod val="20000"/>
                  <a:lumOff val="80000"/>
                </a:schemeClr>
              </a:gs>
              <a:gs pos="17000">
                <a:schemeClr val="accent2">
                  <a:lumMod val="20000"/>
                  <a:lumOff val="80000"/>
                </a:schemeClr>
              </a:gs>
              <a:gs pos="44996">
                <a:schemeClr val="accent3">
                  <a:lumMod val="40000"/>
                  <a:lumOff val="60000"/>
                </a:schemeClr>
              </a:gs>
              <a:gs pos="8000">
                <a:schemeClr val="accent6">
                  <a:lumMod val="20000"/>
                  <a:lumOff val="80000"/>
                </a:schemeClr>
              </a:gs>
              <a:gs pos="61000">
                <a:srgbClr val="F8FDBB"/>
              </a:gs>
              <a:gs pos="85000">
                <a:schemeClr val="accent6">
                  <a:lumMod val="20000"/>
                  <a:lumOff val="80000"/>
                </a:schemeClr>
              </a:gs>
            </a:gsLst>
            <a:lin ang="2700000" scaled="1"/>
          </a:gradFill>
        </p:spPr>
        <p:txBody>
          <a:bodyPr>
            <a:normAutofit fontScale="90000"/>
          </a:bodyPr>
          <a:lstStyle/>
          <a:p>
            <a:r>
              <a:rPr lang="ar-SA" b="1" u="sng" dirty="0" smtClean="0"/>
              <a:t/>
            </a:r>
            <a:br>
              <a:rPr lang="ar-SA" b="1" u="sng" dirty="0" smtClean="0"/>
            </a:br>
            <a:r>
              <a:rPr lang="ar-SA" b="1" dirty="0" smtClean="0"/>
              <a:t>س: لماذا </a:t>
            </a:r>
            <a:r>
              <a:rPr lang="ar-SA" b="1" dirty="0"/>
              <a:t>المعرفة بالسياسات والمدافعة ؟</a:t>
            </a:r>
            <a:br>
              <a:rPr lang="ar-SA" b="1" dirty="0"/>
            </a:br>
            <a:r>
              <a:rPr lang="en-US" dirty="0" smtClean="0"/>
              <a:t/>
            </a:r>
            <a:br>
              <a:rPr lang="en-US" dirty="0" smtClean="0"/>
            </a:br>
            <a:endParaRPr lang="en-US" dirty="0"/>
          </a:p>
        </p:txBody>
      </p:sp>
      <p:sp>
        <p:nvSpPr>
          <p:cNvPr id="3" name="عنصر نائب للمحتوى 2"/>
          <p:cNvSpPr>
            <a:spLocks noGrp="1"/>
          </p:cNvSpPr>
          <p:nvPr>
            <p:ph sz="quarter" idx="1"/>
          </p:nvPr>
        </p:nvSpPr>
        <p:spPr>
          <a:xfrm>
            <a:off x="533400" y="1124744"/>
            <a:ext cx="7921752" cy="5472608"/>
          </a:xfrm>
          <a:gradFill>
            <a:gsLst>
              <a:gs pos="32000">
                <a:schemeClr val="accent1">
                  <a:lumMod val="20000"/>
                  <a:lumOff val="80000"/>
                </a:schemeClr>
              </a:gs>
              <a:gs pos="17000">
                <a:schemeClr val="accent2">
                  <a:lumMod val="20000"/>
                  <a:lumOff val="80000"/>
                </a:schemeClr>
              </a:gs>
              <a:gs pos="44996">
                <a:schemeClr val="accent3">
                  <a:lumMod val="40000"/>
                  <a:lumOff val="60000"/>
                </a:schemeClr>
              </a:gs>
              <a:gs pos="8000">
                <a:schemeClr val="accent6">
                  <a:lumMod val="20000"/>
                  <a:lumOff val="80000"/>
                </a:schemeClr>
              </a:gs>
              <a:gs pos="61000">
                <a:srgbClr val="F8FDBB"/>
              </a:gs>
              <a:gs pos="85000">
                <a:schemeClr val="accent6">
                  <a:lumMod val="20000"/>
                  <a:lumOff val="80000"/>
                </a:schemeClr>
              </a:gs>
            </a:gsLst>
            <a:lin ang="2700000" scaled="1"/>
          </a:gradFill>
          <a:ln w="38100">
            <a:solidFill>
              <a:schemeClr val="accent1">
                <a:lumMod val="75000"/>
              </a:schemeClr>
            </a:solidFill>
          </a:ln>
        </p:spPr>
        <p:txBody>
          <a:bodyPr>
            <a:normAutofit fontScale="92500" lnSpcReduction="20000"/>
          </a:bodyPr>
          <a:lstStyle/>
          <a:p>
            <a:r>
              <a:rPr lang="ar-SA" b="1" u="sng" dirty="0"/>
              <a:t>المعرفة بالسياسات والمدافعة  :</a:t>
            </a:r>
            <a:endParaRPr lang="ar-SA" b="1" dirty="0" smtClean="0"/>
          </a:p>
          <a:p>
            <a:pPr algn="ctr" rtl="1"/>
            <a:r>
              <a:rPr lang="ar-SA" b="1" dirty="0" smtClean="0"/>
              <a:t>من الأهمية بمكان أن يعرف الأخصائي الاجتماعي جيداُ كيفية </a:t>
            </a:r>
          </a:p>
          <a:p>
            <a:pPr algn="ctr" rtl="1"/>
            <a:r>
              <a:rPr lang="ar-SA" b="1" dirty="0" smtClean="0"/>
              <a:t>و طرق المدافعة والتوقيت المناسب لإجرائها ، وبالضرورة يجب أن يلم بكيفية جمع البيانات وتحليلها ، وبضرورة معرفته بالتخطيط والتنسيق والتنفيذ لأي إستراتيجية</a:t>
            </a:r>
          </a:p>
          <a:p>
            <a:pPr algn="ctr" rtl="1"/>
            <a:r>
              <a:rPr lang="ar-SA" b="1" u="sng" dirty="0" smtClean="0"/>
              <a:t>ومن تلك الطرق : </a:t>
            </a:r>
            <a:endParaRPr lang="en-US" b="1" u="sng" dirty="0" smtClean="0"/>
          </a:p>
          <a:p>
            <a:pPr lvl="0" algn="ctr" rtl="1"/>
            <a:r>
              <a:rPr lang="ar-SA" b="1" dirty="0" smtClean="0"/>
              <a:t>1_ طرق المدافعة </a:t>
            </a:r>
            <a:r>
              <a:rPr lang="ar-SA" b="1" u="sng" dirty="0" smtClean="0"/>
              <a:t>التشريعية </a:t>
            </a:r>
            <a:r>
              <a:rPr lang="ar-SA" b="1" dirty="0" smtClean="0"/>
              <a:t>أو السياسية ، تركز غالباُ على المدينة أو الدولة أو على مستوى الفيدرالي أو القومي ، وتسعى لإجراء تغيير تشريعي لقضايا ومشكلات موجودة ومؤثرة على المستوى القومي ومن ثم يجب أن يمتلك الأخصائي الاجتماعي المعرفة بالنظم التشريعية الموجودة بالمجتمع . والمقدرة على تعبئة وحشد الجهود والرأي العام تجاه قضية أو مشكلة محددة.</a:t>
            </a:r>
            <a:endParaRPr lang="en-US" b="1" dirty="0" smtClean="0"/>
          </a:p>
          <a:p>
            <a:pPr algn="ctr"/>
            <a:endParaRPr lang="en-US" b="1" dirty="0"/>
          </a:p>
        </p:txBody>
      </p:sp>
    </p:spTree>
    <p:extLst>
      <p:ext uri="{BB962C8B-B14F-4D97-AF65-F5344CB8AC3E}">
        <p14:creationId xmlns:p14="http://schemas.microsoft.com/office/powerpoint/2010/main" val="4232474345"/>
      </p:ext>
    </p:extLst>
  </p:cSld>
  <p:clrMapOvr>
    <a:masterClrMapping/>
  </p:clrMapOvr>
  <p:transition>
    <p:wipe dir="u"/>
  </p:transition>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bg>
      <p:bgPr>
        <a:gradFill>
          <a:gsLst>
            <a:gs pos="0">
              <a:schemeClr val="accent4">
                <a:lumMod val="40000"/>
                <a:lumOff val="60000"/>
              </a:schemeClr>
            </a:gs>
            <a:gs pos="50000">
              <a:srgbClr val="FFFF99"/>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3" name="عنصر نائب للمحتوى 2"/>
          <p:cNvSpPr>
            <a:spLocks noGrp="1"/>
          </p:cNvSpPr>
          <p:nvPr>
            <p:ph sz="quarter" idx="1"/>
          </p:nvPr>
        </p:nvSpPr>
        <p:spPr>
          <a:xfrm>
            <a:off x="457200" y="260648"/>
            <a:ext cx="8378952" cy="6336704"/>
          </a:xfrm>
          <a:gradFill>
            <a:gsLst>
              <a:gs pos="32000">
                <a:schemeClr val="accent1">
                  <a:lumMod val="20000"/>
                  <a:lumOff val="80000"/>
                </a:schemeClr>
              </a:gs>
              <a:gs pos="17000">
                <a:schemeClr val="accent2">
                  <a:lumMod val="20000"/>
                  <a:lumOff val="80000"/>
                </a:schemeClr>
              </a:gs>
              <a:gs pos="44996">
                <a:schemeClr val="accent3">
                  <a:lumMod val="40000"/>
                  <a:lumOff val="60000"/>
                </a:schemeClr>
              </a:gs>
              <a:gs pos="8000">
                <a:schemeClr val="accent6">
                  <a:lumMod val="20000"/>
                  <a:lumOff val="80000"/>
                </a:schemeClr>
              </a:gs>
              <a:gs pos="61000">
                <a:srgbClr val="F8FDBB"/>
              </a:gs>
              <a:gs pos="85000">
                <a:schemeClr val="accent6">
                  <a:lumMod val="20000"/>
                  <a:lumOff val="80000"/>
                </a:schemeClr>
              </a:gs>
            </a:gsLst>
            <a:lin ang="2700000" scaled="1"/>
          </a:gradFill>
          <a:ln w="38100">
            <a:solidFill>
              <a:schemeClr val="accent1">
                <a:lumMod val="75000"/>
              </a:schemeClr>
            </a:solidFill>
          </a:ln>
        </p:spPr>
        <p:txBody>
          <a:bodyPr>
            <a:normAutofit/>
          </a:bodyPr>
          <a:lstStyle/>
          <a:p>
            <a:pPr lvl="0" algn="ctr" rtl="1"/>
            <a:r>
              <a:rPr lang="ar-SA" b="1" dirty="0" smtClean="0"/>
              <a:t>2_ طرق المدافعة </a:t>
            </a:r>
            <a:r>
              <a:rPr lang="ar-SA" b="1" u="sng" dirty="0" smtClean="0"/>
              <a:t>القانونية</a:t>
            </a:r>
            <a:r>
              <a:rPr lang="ar-SA" b="1" dirty="0" smtClean="0"/>
              <a:t> ـ فالكثير من مشكلات تطبيق سياسات الرعاية الاجتماعية ترتبط بجوانب قانونية ، لذا يجب على الأخصائي الاجتماعي أن يلم جيداُ بالتشريعات والقوانين الخاصة بترجمة السياسة الاجتماعية ووضعها مع موضع التنفيذ </a:t>
            </a:r>
            <a:endParaRPr lang="en-US" b="1" dirty="0" smtClean="0"/>
          </a:p>
          <a:p>
            <a:pPr lvl="0" algn="ctr" rtl="1"/>
            <a:r>
              <a:rPr lang="ar-SA" b="1" dirty="0" smtClean="0"/>
              <a:t>3_ المعرفة المهنية </a:t>
            </a:r>
            <a:r>
              <a:rPr lang="ar-SA" b="1" u="sng" dirty="0" smtClean="0"/>
              <a:t>بطرق البحث والتقييم </a:t>
            </a:r>
            <a:r>
              <a:rPr lang="ar-SA" b="1" dirty="0" smtClean="0"/>
              <a:t>والتقدير وتستخدم هنا لتقدير حاجات العملاء . ففي السنوات الأخيرة  بدأ الاهتمام بالجانب البحثي وبالتعرف على نتائج التدخل المهني للخدمة الاجتماعية بطريقة عملية ، كأحد مكونات الخدمة الاجتماعية المهنية .</a:t>
            </a:r>
            <a:endParaRPr lang="en-US" b="1" dirty="0" smtClean="0"/>
          </a:p>
          <a:p>
            <a:pPr algn="ctr"/>
            <a:endParaRPr lang="en-US" b="1" dirty="0"/>
          </a:p>
        </p:txBody>
      </p:sp>
    </p:spTree>
    <p:extLst>
      <p:ext uri="{BB962C8B-B14F-4D97-AF65-F5344CB8AC3E}">
        <p14:creationId xmlns:p14="http://schemas.microsoft.com/office/powerpoint/2010/main" val="726534012"/>
      </p:ext>
    </p:extLst>
  </p:cSld>
  <p:clrMapOvr>
    <a:masterClrMapping/>
  </p:clrMapOvr>
  <p:transition>
    <p:wipe dir="u"/>
  </p:transition>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bg>
      <p:bgPr>
        <a:gradFill>
          <a:gsLst>
            <a:gs pos="0">
              <a:schemeClr val="accent4">
                <a:lumMod val="40000"/>
                <a:lumOff val="60000"/>
              </a:schemeClr>
            </a:gs>
            <a:gs pos="50000">
              <a:srgbClr val="FFFF99"/>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p:style>
          <a:lnRef idx="1">
            <a:schemeClr val="accent4"/>
          </a:lnRef>
          <a:fillRef idx="2">
            <a:schemeClr val="accent4"/>
          </a:fillRef>
          <a:effectRef idx="1">
            <a:schemeClr val="accent4"/>
          </a:effectRef>
          <a:fontRef idx="minor">
            <a:schemeClr val="dk1"/>
          </a:fontRef>
        </p:style>
        <p:txBody>
          <a:bodyPr/>
          <a:lstStyle/>
          <a:p>
            <a:r>
              <a:rPr lang="ar-SA" b="1" u="sng" dirty="0"/>
              <a:t>اذكر /ي المصطلح العلمي </a:t>
            </a:r>
            <a:endParaRPr lang="ar-SA" b="1" u="sng" dirty="0" smtClean="0"/>
          </a:p>
          <a:p>
            <a:pPr marL="0" indent="0">
              <a:buNone/>
            </a:pPr>
            <a:endParaRPr lang="ar-SA" b="1" u="sng" dirty="0"/>
          </a:p>
          <a:p>
            <a:r>
              <a:rPr lang="ar-SA" dirty="0"/>
              <a:t>(</a:t>
            </a:r>
            <a:r>
              <a:rPr lang="ar-SA" b="1" dirty="0"/>
              <a:t>صياغة لبعض  الآراء والأفكار التي تتطور لتصل إلى أوضاع مهنية ) </a:t>
            </a:r>
            <a:endParaRPr lang="ar-SA" b="1" dirty="0" smtClean="0"/>
          </a:p>
          <a:p>
            <a:pPr marL="0" indent="0">
              <a:buNone/>
            </a:pPr>
            <a:endParaRPr lang="ar-SA" b="1" dirty="0" smtClean="0"/>
          </a:p>
          <a:p>
            <a:r>
              <a:rPr lang="ar-SA" b="1" dirty="0" smtClean="0"/>
              <a:t>المصطلح هو ( </a:t>
            </a:r>
            <a:r>
              <a:rPr lang="ar-SA" b="1" dirty="0">
                <a:ln>
                  <a:solidFill>
                    <a:srgbClr val="FFFF00"/>
                  </a:solidFill>
                </a:ln>
                <a:effectLst>
                  <a:glow rad="228600">
                    <a:schemeClr val="accent3">
                      <a:satMod val="175000"/>
                      <a:alpha val="40000"/>
                    </a:schemeClr>
                  </a:glow>
                </a:effectLst>
              </a:rPr>
              <a:t>تحليل السياسة </a:t>
            </a:r>
            <a:r>
              <a:rPr lang="ar-SA" b="1" dirty="0"/>
              <a:t>)</a:t>
            </a:r>
          </a:p>
          <a:p>
            <a:endParaRPr lang="ar-SA" dirty="0"/>
          </a:p>
        </p:txBody>
      </p:sp>
    </p:spTree>
    <p:extLst>
      <p:ext uri="{BB962C8B-B14F-4D97-AF65-F5344CB8AC3E}">
        <p14:creationId xmlns:p14="http://schemas.microsoft.com/office/powerpoint/2010/main" val="1008952514"/>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bg>
      <p:bgPr>
        <a:gradFill>
          <a:gsLst>
            <a:gs pos="0">
              <a:schemeClr val="accent4">
                <a:lumMod val="40000"/>
                <a:lumOff val="60000"/>
              </a:schemeClr>
            </a:gs>
            <a:gs pos="50000">
              <a:srgbClr val="FFFF99"/>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2" name="مربع نص 1"/>
          <p:cNvSpPr txBox="1"/>
          <p:nvPr/>
        </p:nvSpPr>
        <p:spPr>
          <a:xfrm>
            <a:off x="251520" y="476672"/>
            <a:ext cx="8568952" cy="5940088"/>
          </a:xfrm>
          <a:prstGeom prst="rect">
            <a:avLst/>
          </a:prstGeom>
          <a:noFill/>
        </p:spPr>
        <p:txBody>
          <a:bodyPr wrap="square" rtlCol="1">
            <a:spAutoFit/>
          </a:bodyPr>
          <a:lstStyle/>
          <a:p>
            <a:r>
              <a:rPr lang="ar-SA" sz="3200" b="1" u="sng" dirty="0" smtClean="0"/>
              <a:t>اولا </a:t>
            </a:r>
            <a:r>
              <a:rPr lang="ar-SA" sz="3200" b="1" u="sng" dirty="0" smtClean="0"/>
              <a:t>: </a:t>
            </a:r>
            <a:r>
              <a:rPr lang="ar-SA" sz="3200" b="1" u="sng" dirty="0"/>
              <a:t>اختيار من متعدد : </a:t>
            </a:r>
            <a:endParaRPr lang="en-US" sz="3200" u="sng" dirty="0"/>
          </a:p>
          <a:p>
            <a:pPr lvl="0"/>
            <a:r>
              <a:rPr lang="ar-SA" sz="3200" b="1" dirty="0" smtClean="0"/>
              <a:t>1- تجسد </a:t>
            </a:r>
            <a:r>
              <a:rPr lang="ar-SA" sz="3200" b="1" dirty="0"/>
              <a:t>الرعاية الاجتماعية بمفهومها الشامل في العصر الحديث: </a:t>
            </a:r>
            <a:endParaRPr lang="en-US" sz="3200" dirty="0"/>
          </a:p>
          <a:p>
            <a:pPr lvl="0"/>
            <a:r>
              <a:rPr lang="ar-SA" sz="3200" dirty="0" smtClean="0"/>
              <a:t>أ) اهدافها </a:t>
            </a:r>
            <a:r>
              <a:rPr lang="ar-SA" sz="3200" dirty="0"/>
              <a:t>الاستراتيجية   ب) ممارساتها الواقعية                                                                        ج) قيمها الربحية  د) أهدافها ومبادئها وفلسفتها </a:t>
            </a:r>
            <a:r>
              <a:rPr lang="ar-SA" sz="3200" dirty="0" smtClean="0"/>
              <a:t>بالمجتمع </a:t>
            </a:r>
          </a:p>
          <a:p>
            <a:pPr lvl="0"/>
            <a:r>
              <a:rPr lang="ar-SA" sz="2800" b="1" dirty="0"/>
              <a:t>- رسمت الدول العربية لنفسها سياسات خاصة بها فيما يخص بـ</a:t>
            </a:r>
            <a:endParaRPr lang="en-US" sz="2800" dirty="0"/>
          </a:p>
          <a:p>
            <a:pPr lvl="0"/>
            <a:r>
              <a:rPr lang="ar-SA" sz="3200" dirty="0"/>
              <a:t>أ)برامج التنمية الاجتماعية     </a:t>
            </a:r>
          </a:p>
          <a:p>
            <a:pPr lvl="0"/>
            <a:r>
              <a:rPr lang="ar-SA" sz="3200" dirty="0"/>
              <a:t> ب) برامج الرعاية الاجتماعية                                                    ج) </a:t>
            </a:r>
            <a:r>
              <a:rPr lang="ar-SA" sz="3200" dirty="0" err="1"/>
              <a:t>ثوابتها</a:t>
            </a:r>
            <a:r>
              <a:rPr lang="ar-SA" sz="3200" dirty="0"/>
              <a:t> الاجتماعية        </a:t>
            </a:r>
          </a:p>
          <a:p>
            <a:pPr lvl="0"/>
            <a:r>
              <a:rPr lang="ar-SA" sz="3200" dirty="0"/>
              <a:t> د) دورها التكاملي في الخطة القومية    </a:t>
            </a:r>
            <a:endParaRPr lang="en-US" sz="3200" dirty="0"/>
          </a:p>
          <a:p>
            <a:pPr lvl="0"/>
            <a:r>
              <a:rPr lang="ar-SA" sz="3200" dirty="0" smtClean="0"/>
              <a:t> </a:t>
            </a:r>
          </a:p>
          <a:p>
            <a:pPr lvl="0"/>
            <a:endParaRPr lang="en-US" sz="3200" dirty="0"/>
          </a:p>
        </p:txBody>
      </p:sp>
    </p:spTree>
    <p:extLst>
      <p:ext uri="{BB962C8B-B14F-4D97-AF65-F5344CB8AC3E}">
        <p14:creationId xmlns:p14="http://schemas.microsoft.com/office/powerpoint/2010/main" val="992124191"/>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bg>
      <p:bgPr>
        <a:gradFill>
          <a:gsLst>
            <a:gs pos="0">
              <a:schemeClr val="accent4">
                <a:lumMod val="40000"/>
                <a:lumOff val="60000"/>
              </a:schemeClr>
            </a:gs>
            <a:gs pos="50000">
              <a:srgbClr val="FFFF99"/>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2" name="مستطيل 1"/>
          <p:cNvSpPr/>
          <p:nvPr/>
        </p:nvSpPr>
        <p:spPr>
          <a:xfrm>
            <a:off x="683568" y="620688"/>
            <a:ext cx="7848872" cy="4462760"/>
          </a:xfrm>
          <a:prstGeom prst="rect">
            <a:avLst/>
          </a:prstGeom>
        </p:spPr>
        <p:txBody>
          <a:bodyPr wrap="square">
            <a:spAutoFit/>
          </a:bodyPr>
          <a:lstStyle/>
          <a:p>
            <a:pPr lvl="0"/>
            <a:r>
              <a:rPr lang="ar-SA" sz="2800" b="1" dirty="0" smtClean="0"/>
              <a:t>- من </a:t>
            </a:r>
            <a:r>
              <a:rPr lang="ar-SA" sz="2800" b="1" dirty="0"/>
              <a:t>أهداف الرعاية الاجتماعية بالمملكة الوصول الى : </a:t>
            </a:r>
            <a:endParaRPr lang="en-US" sz="2800" dirty="0"/>
          </a:p>
          <a:p>
            <a:pPr lvl="0"/>
            <a:r>
              <a:rPr lang="ar-SA" sz="3200" dirty="0" smtClean="0"/>
              <a:t>أ)الارتقاء </a:t>
            </a:r>
            <a:r>
              <a:rPr lang="ar-SA" sz="3200" dirty="0"/>
              <a:t>بالمستويات المعيشية لأفراد المجتمع بجميع شرائحه                                              </a:t>
            </a:r>
            <a:endParaRPr lang="ar-SA" sz="3200" dirty="0" smtClean="0"/>
          </a:p>
          <a:p>
            <a:pPr lvl="0"/>
            <a:r>
              <a:rPr lang="ar-SA" sz="3200" dirty="0" smtClean="0"/>
              <a:t> </a:t>
            </a:r>
            <a:r>
              <a:rPr lang="ar-SA" sz="3200" dirty="0"/>
              <a:t>ب) زيادة الدخل القومي                                                                                       ج) الاهتمام بالعلاقات الدولية  </a:t>
            </a:r>
            <a:endParaRPr lang="en-US" sz="3200" dirty="0"/>
          </a:p>
          <a:p>
            <a:r>
              <a:rPr lang="ar-SA" sz="3200" dirty="0"/>
              <a:t>د) تقديم رعاية للفئات </a:t>
            </a:r>
            <a:r>
              <a:rPr lang="ar-SA" sz="3200" dirty="0" smtClean="0"/>
              <a:t>الخاصة</a:t>
            </a:r>
          </a:p>
          <a:p>
            <a:endParaRPr lang="ar-SA" sz="3200" dirty="0" smtClean="0"/>
          </a:p>
          <a:p>
            <a:r>
              <a:rPr lang="ar-SA" sz="3200" b="1" u="sng" dirty="0" smtClean="0"/>
              <a:t>ثانيا :اسئلة </a:t>
            </a:r>
            <a:r>
              <a:rPr lang="ar-SA" sz="3200" b="1" u="sng" dirty="0" err="1"/>
              <a:t>مقالية</a:t>
            </a:r>
            <a:r>
              <a:rPr lang="ar-SA" sz="3200" b="1" u="sng" dirty="0"/>
              <a:t>  </a:t>
            </a:r>
            <a:endParaRPr lang="en-US" sz="3200" dirty="0"/>
          </a:p>
          <a:p>
            <a:r>
              <a:rPr lang="ar-SA" sz="3200" dirty="0"/>
              <a:t>س: اذكر/ ي </a:t>
            </a:r>
            <a:r>
              <a:rPr lang="ar-SA" sz="3200" dirty="0" smtClean="0"/>
              <a:t>ما تعرفونه </a:t>
            </a:r>
            <a:r>
              <a:rPr lang="ar-SA" sz="3200" dirty="0"/>
              <a:t>عن فلسفة الرعاية الاجتماعية</a:t>
            </a:r>
          </a:p>
        </p:txBody>
      </p:sp>
    </p:spTree>
    <p:extLst>
      <p:ext uri="{BB962C8B-B14F-4D97-AF65-F5344CB8AC3E}">
        <p14:creationId xmlns:p14="http://schemas.microsoft.com/office/powerpoint/2010/main" val="2527394760"/>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bg>
      <p:bgPr>
        <a:gradFill>
          <a:gsLst>
            <a:gs pos="0">
              <a:schemeClr val="accent4">
                <a:lumMod val="40000"/>
                <a:lumOff val="60000"/>
              </a:schemeClr>
            </a:gs>
            <a:gs pos="50000">
              <a:srgbClr val="FFFF99"/>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2" name="مستطيل 1"/>
          <p:cNvSpPr/>
          <p:nvPr/>
        </p:nvSpPr>
        <p:spPr>
          <a:xfrm>
            <a:off x="611560" y="548680"/>
            <a:ext cx="7776864" cy="5755422"/>
          </a:xfrm>
          <a:prstGeom prst="rect">
            <a:avLst/>
          </a:prstGeom>
        </p:spPr>
        <p:txBody>
          <a:bodyPr wrap="square">
            <a:spAutoFit/>
          </a:bodyPr>
          <a:lstStyle/>
          <a:p>
            <a:pPr algn="ctr"/>
            <a:r>
              <a:rPr lang="ar-SA" sz="3200" b="1" u="sng" dirty="0" smtClean="0"/>
              <a:t>الاجابة </a:t>
            </a:r>
          </a:p>
          <a:p>
            <a:r>
              <a:rPr lang="ar-SA" sz="2800" b="1" u="sng" dirty="0" smtClean="0"/>
              <a:t>اختيار </a:t>
            </a:r>
            <a:r>
              <a:rPr lang="ar-SA" sz="2800" b="1" u="sng" dirty="0"/>
              <a:t>من متعدد : </a:t>
            </a:r>
            <a:endParaRPr lang="en-US" sz="2800" u="sng" dirty="0"/>
          </a:p>
          <a:p>
            <a:pPr lvl="0"/>
            <a:r>
              <a:rPr lang="ar-SA" sz="2800" b="1" dirty="0" smtClean="0"/>
              <a:t>1- تجسد </a:t>
            </a:r>
            <a:r>
              <a:rPr lang="ar-SA" sz="2800" b="1" dirty="0"/>
              <a:t>الرعاية الاجتماعية بمفهومها الشامل في العصر الحديث: </a:t>
            </a:r>
            <a:endParaRPr lang="en-US" sz="2800" dirty="0"/>
          </a:p>
          <a:p>
            <a:pPr lvl="0"/>
            <a:r>
              <a:rPr lang="ar-SA" sz="2800" dirty="0"/>
              <a:t>اهدافها الاستراتيجية   ب) ممارساتها الواقعية                                                                        ج) قيمها الربحية  د) </a:t>
            </a:r>
            <a:r>
              <a:rPr lang="ar-SA" sz="2800" dirty="0">
                <a:ln>
                  <a:solidFill>
                    <a:srgbClr val="FFFF00"/>
                  </a:solidFill>
                </a:ln>
              </a:rPr>
              <a:t>أهدافها ومبادئها وفلسفتها بالمجتمع </a:t>
            </a:r>
            <a:endParaRPr lang="en-US" sz="2800" dirty="0">
              <a:ln>
                <a:solidFill>
                  <a:srgbClr val="FFFF00"/>
                </a:solidFill>
              </a:ln>
            </a:endParaRPr>
          </a:p>
          <a:p>
            <a:pPr lvl="0"/>
            <a:r>
              <a:rPr lang="ar-SA" sz="2800" b="1" dirty="0" smtClean="0"/>
              <a:t>2- رسمت </a:t>
            </a:r>
            <a:r>
              <a:rPr lang="ar-SA" sz="2800" b="1" dirty="0"/>
              <a:t>الدول العربية لنفسها سياسات خاصة بها فيما يخص بـ</a:t>
            </a:r>
            <a:endParaRPr lang="en-US" sz="2800" dirty="0"/>
          </a:p>
          <a:p>
            <a:pPr lvl="0"/>
            <a:r>
              <a:rPr lang="ar-SA" sz="2800" dirty="0"/>
              <a:t>برامج التنمية الاجتماعية      ب) برامج الرعاية الاجتماعية                                                    ج) </a:t>
            </a:r>
            <a:r>
              <a:rPr lang="ar-SA" sz="2800" dirty="0" err="1"/>
              <a:t>ثوابتها</a:t>
            </a:r>
            <a:r>
              <a:rPr lang="ar-SA" sz="2800" dirty="0"/>
              <a:t> الاجتماعية         د) </a:t>
            </a:r>
            <a:r>
              <a:rPr lang="ar-SA" sz="2800" dirty="0">
                <a:ln>
                  <a:solidFill>
                    <a:srgbClr val="FFFF00"/>
                  </a:solidFill>
                </a:ln>
              </a:rPr>
              <a:t>دورها التكاملي في الخطة القومية    </a:t>
            </a:r>
            <a:endParaRPr lang="en-US" sz="2800" dirty="0">
              <a:ln>
                <a:solidFill>
                  <a:srgbClr val="FFFF00"/>
                </a:solidFill>
              </a:ln>
            </a:endParaRPr>
          </a:p>
          <a:p>
            <a:pPr lvl="0"/>
            <a:r>
              <a:rPr lang="ar-SA" sz="2800" b="1" dirty="0" smtClean="0"/>
              <a:t>3-من </a:t>
            </a:r>
            <a:r>
              <a:rPr lang="ar-SA" sz="2800" b="1" dirty="0"/>
              <a:t>أهداف الرعاية الاجتماعية بالمملكة الوصول الى : </a:t>
            </a:r>
            <a:r>
              <a:rPr lang="ar-SA" sz="2800" b="1" dirty="0" smtClean="0"/>
              <a:t>  </a:t>
            </a:r>
          </a:p>
          <a:p>
            <a:pPr lvl="0"/>
            <a:r>
              <a:rPr lang="ar-SA" sz="2800" b="1" dirty="0" smtClean="0"/>
              <a:t> </a:t>
            </a:r>
            <a:r>
              <a:rPr lang="ar-SA" sz="2800" b="1" dirty="0" smtClean="0">
                <a:ln>
                  <a:solidFill>
                    <a:srgbClr val="FFFF00"/>
                  </a:solidFill>
                </a:ln>
              </a:rPr>
              <a:t>أ)</a:t>
            </a:r>
            <a:r>
              <a:rPr lang="ar-SA" sz="2800" dirty="0" smtClean="0">
                <a:ln>
                  <a:solidFill>
                    <a:srgbClr val="FFFF00"/>
                  </a:solidFill>
                </a:ln>
              </a:rPr>
              <a:t>لارتقاء </a:t>
            </a:r>
            <a:r>
              <a:rPr lang="ar-SA" sz="2800" dirty="0">
                <a:ln>
                  <a:solidFill>
                    <a:srgbClr val="FFFF00"/>
                  </a:solidFill>
                </a:ln>
              </a:rPr>
              <a:t>بالمستويات المعيشية لأفراد المجتمع بجميع شرائحه                                               </a:t>
            </a:r>
            <a:r>
              <a:rPr lang="ar-SA" sz="2800" dirty="0"/>
              <a:t>ب) زيادة الدخل القومي                                                                                      </a:t>
            </a:r>
            <a:r>
              <a:rPr lang="ar-SA" sz="2800" dirty="0" smtClean="0"/>
              <a:t>    </a:t>
            </a:r>
            <a:r>
              <a:rPr lang="ar-SA" sz="2800" dirty="0"/>
              <a:t>ج) الاهتمام بالعلاقات الدولية  </a:t>
            </a:r>
            <a:endParaRPr lang="en-US" sz="2800" dirty="0"/>
          </a:p>
          <a:p>
            <a:r>
              <a:rPr lang="ar-SA" sz="2800" dirty="0"/>
              <a:t>د) تقديم رعاية للفئات الخاصة</a:t>
            </a:r>
            <a:endParaRPr lang="en-US" sz="2800" dirty="0"/>
          </a:p>
        </p:txBody>
      </p:sp>
    </p:spTree>
    <p:extLst>
      <p:ext uri="{BB962C8B-B14F-4D97-AF65-F5344CB8AC3E}">
        <p14:creationId xmlns:p14="http://schemas.microsoft.com/office/powerpoint/2010/main" val="560142636"/>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bg>
      <p:bgPr>
        <a:gradFill>
          <a:gsLst>
            <a:gs pos="0">
              <a:schemeClr val="accent4">
                <a:lumMod val="40000"/>
                <a:lumOff val="60000"/>
              </a:schemeClr>
            </a:gs>
            <a:gs pos="50000">
              <a:srgbClr val="FFFF99"/>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395536" y="620688"/>
            <a:ext cx="8229600" cy="5832648"/>
          </a:xfrm>
        </p:spPr>
        <p:txBody>
          <a:bodyPr>
            <a:normAutofit/>
          </a:bodyPr>
          <a:lstStyle/>
          <a:p>
            <a:r>
              <a:rPr lang="ar-SA" dirty="0"/>
              <a:t>س: اذكر/ ي ما تعرفونه عن فلسفة الرعاية الاجتماعية</a:t>
            </a:r>
          </a:p>
          <a:p>
            <a:pPr algn="ctr"/>
            <a:r>
              <a:rPr lang="ar-SA" b="1" u="sng" dirty="0" smtClean="0"/>
              <a:t>الاجابة</a:t>
            </a:r>
          </a:p>
          <a:p>
            <a:r>
              <a:rPr lang="ar-SA" b="1" dirty="0" smtClean="0"/>
              <a:t>فلسفة </a:t>
            </a:r>
            <a:r>
              <a:rPr lang="ar-SA" b="1" dirty="0"/>
              <a:t>الرعاية الاجتماعية:</a:t>
            </a:r>
            <a:endParaRPr lang="en-US" dirty="0"/>
          </a:p>
          <a:p>
            <a:r>
              <a:rPr lang="ar-SA" dirty="0"/>
              <a:t>إن من بين الأسس التي تقوم عليها فلسفة الرعاية الاجتماعية: أن الإنسان يمثل جوهر اهتمام المجتمع فهو إذن أحوج ما يكون إلى أنشطة وخدمات الرعاية الاجتماعية، بما يتناسب مع احتياجاته الفردية وإمكاناته وقدراته التي يمتلكها، ويتعدى الأمر في كون أن تلك الخدمات تراها الرعاية الاجتماعية حقاً مشروعاً للإنسان، يضمنها له المجتمع، ولا بد من توفرها بالصورة التي تسهم في تحقيق وتلبية متطلباته الأساسية.</a:t>
            </a:r>
            <a:endParaRPr lang="en-US" dirty="0"/>
          </a:p>
          <a:p>
            <a:pPr marL="0" indent="0" algn="ctr">
              <a:buNone/>
            </a:pPr>
            <a:endParaRPr lang="ar-SA" dirty="0"/>
          </a:p>
        </p:txBody>
      </p:sp>
      <p:sp>
        <p:nvSpPr>
          <p:cNvPr id="4" name="سهم إلى اليسار 3"/>
          <p:cNvSpPr/>
          <p:nvPr/>
        </p:nvSpPr>
        <p:spPr>
          <a:xfrm>
            <a:off x="755576" y="5661248"/>
            <a:ext cx="1770496" cy="988688"/>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extLst>
      <p:ext uri="{BB962C8B-B14F-4D97-AF65-F5344CB8AC3E}">
        <p14:creationId xmlns:p14="http://schemas.microsoft.com/office/powerpoint/2010/main" val="554942169"/>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bg>
      <p:bgPr>
        <a:gradFill>
          <a:gsLst>
            <a:gs pos="0">
              <a:schemeClr val="accent4">
                <a:lumMod val="40000"/>
                <a:lumOff val="60000"/>
              </a:schemeClr>
            </a:gs>
            <a:gs pos="50000">
              <a:srgbClr val="FFFF99"/>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548680"/>
            <a:ext cx="8229600" cy="5577483"/>
          </a:xfrm>
        </p:spPr>
        <p:txBody>
          <a:bodyPr>
            <a:normAutofit fontScale="92500" lnSpcReduction="10000"/>
          </a:bodyPr>
          <a:lstStyle/>
          <a:p>
            <a:r>
              <a:rPr lang="ar-SA" dirty="0"/>
              <a:t>وترى فلسفة الرعاية الاجتماعية ضرورة مشاركة هذا الإنسان لمجتمعه، من خلال إبراز أدوار تتسم بالتفاعل التام، والنشاط وتبادل المصالح والمسئوليات فهو يتعين عليه أن ينخرط في صفوف المجتمع، وأن يعزز من انتمائه إليه وأن يشارك في الخطط والبرامج الداعمة لنهضته الاجتماعية وغيرها، كما أن عليه الإتيان بكافة مسئولياته الملقاة على عاتقه، والقيام بأدواره استشعاراً منه بروح المسئولية.</a:t>
            </a:r>
            <a:endParaRPr lang="en-US" dirty="0"/>
          </a:p>
          <a:p>
            <a:r>
              <a:rPr lang="ar-SA" dirty="0"/>
              <a:t>وبنفس القدر على المجتمع أن يوفر الرعاية الكريمة لأبنائه وأن يسعى لتوفير الحياة الكريمة لهم، وأن </a:t>
            </a:r>
            <a:r>
              <a:rPr lang="ar-SA" dirty="0" smtClean="0"/>
              <a:t>ينأ </a:t>
            </a:r>
            <a:r>
              <a:rPr lang="ar-SA" dirty="0"/>
              <a:t>بهم عن المشكلات أو النقص في الموارد والاحتياجات أو غير ذلك من الأمور التي يمكن أن تخل بتوازن المجتمع وتقود أفراده إلى مستوى متدن من العيش.</a:t>
            </a:r>
            <a:endParaRPr lang="en-US" dirty="0"/>
          </a:p>
          <a:p>
            <a:endParaRPr lang="ar-SA" dirty="0"/>
          </a:p>
        </p:txBody>
      </p:sp>
      <p:sp>
        <p:nvSpPr>
          <p:cNvPr id="4" name="سهم إلى اليسار 3"/>
          <p:cNvSpPr/>
          <p:nvPr/>
        </p:nvSpPr>
        <p:spPr>
          <a:xfrm>
            <a:off x="1907704" y="5589240"/>
            <a:ext cx="1800200" cy="902936"/>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extLst>
      <p:ext uri="{BB962C8B-B14F-4D97-AF65-F5344CB8AC3E}">
        <p14:creationId xmlns:p14="http://schemas.microsoft.com/office/powerpoint/2010/main" val="2619507349"/>
      </p:ext>
    </p:extLst>
  </p:cSld>
  <p:clrMapOvr>
    <a:masterClrMapping/>
  </p:clrMapOvr>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bg>
      <p:bgPr>
        <a:gradFill>
          <a:gsLst>
            <a:gs pos="0">
              <a:schemeClr val="accent4">
                <a:lumMod val="40000"/>
                <a:lumOff val="60000"/>
              </a:schemeClr>
            </a:gs>
            <a:gs pos="50000">
              <a:srgbClr val="FFFF99"/>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548680"/>
            <a:ext cx="8229600" cy="5832648"/>
          </a:xfrm>
        </p:spPr>
        <p:txBody>
          <a:bodyPr>
            <a:normAutofit fontScale="92500" lnSpcReduction="20000"/>
          </a:bodyPr>
          <a:lstStyle/>
          <a:p>
            <a:r>
              <a:rPr lang="ar-SA" dirty="0"/>
              <a:t>وتحترم فلسفة الرعاية الاجتماعية ذاتية الإنسان، وحقه المشروع في تقرير مصيره، انطلاقا من مبادئ العدالة الاجتماعية والمساواة بين الناس بالمجتمع الواحد وعدم رؤية الأمور من مقياس تواجد فروق فردية بين أبناء المجتمع الواحد، كما تركز الفلسفة على ضرورة أن يتكيف الإنسان مع بيئته بما يعزز من جهوده وأدواره تجاهها وبما يقود إلى تجانس بينه وبين مجتمع.</a:t>
            </a:r>
            <a:endParaRPr lang="en-US" dirty="0"/>
          </a:p>
          <a:p>
            <a:r>
              <a:rPr lang="ar-SA" dirty="0"/>
              <a:t>تؤكد فلسفة الرعاية على ضرورة التعاون وتبادل الخبرات، والخطط بين كل من التخصصات التي تقدم خدمات الرعاية الاجتماعية ومن بينها الأطباء والأخصائيين الاجتماعيين والأخصائيين النفسيين والمختصين التربويين، من أجل أن تتحد جهود العمل الجماعي لتأتي الخدمات بصورة متكاملة وشاملة يتمكن من خلالها أفراد المجتمع من تلبية متطلباتهم، وحاجاتهم الأساسية التي يتطلعون إلى بلوغها ويصبحوا كذلك أكثر قدرة على حل مشكلات مجتمعهم</a:t>
            </a:r>
          </a:p>
        </p:txBody>
      </p:sp>
    </p:spTree>
    <p:extLst>
      <p:ext uri="{BB962C8B-B14F-4D97-AF65-F5344CB8AC3E}">
        <p14:creationId xmlns:p14="http://schemas.microsoft.com/office/powerpoint/2010/main" val="4135310769"/>
      </p:ext>
    </p:extLst>
  </p:cSld>
  <p:clrMapOvr>
    <a:masterClrMapping/>
  </p:clrMapOvr>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bg>
      <p:bgPr>
        <a:gradFill>
          <a:gsLst>
            <a:gs pos="0">
              <a:schemeClr val="accent4">
                <a:lumMod val="40000"/>
                <a:lumOff val="60000"/>
              </a:schemeClr>
            </a:gs>
            <a:gs pos="50000">
              <a:srgbClr val="FFFF99"/>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1600201"/>
            <a:ext cx="8229600" cy="3196952"/>
          </a:xfrm>
          <a:gradFill flip="none" rotWithShape="1">
            <a:gsLst>
              <a:gs pos="0">
                <a:schemeClr val="accent4">
                  <a:lumMod val="60000"/>
                  <a:lumOff val="40000"/>
                </a:schemeClr>
              </a:gs>
              <a:gs pos="35000">
                <a:srgbClr val="FFFF99"/>
              </a:gs>
              <a:gs pos="100000">
                <a:schemeClr val="accent1">
                  <a:lumMod val="20000"/>
                  <a:lumOff val="80000"/>
                </a:schemeClr>
              </a:gs>
            </a:gsLst>
            <a:path path="rect">
              <a:fillToRect l="100000" t="100000"/>
            </a:path>
            <a:tileRect r="-100000" b="-100000"/>
          </a:gradFill>
        </p:spPr>
        <p:style>
          <a:lnRef idx="1">
            <a:schemeClr val="accent6"/>
          </a:lnRef>
          <a:fillRef idx="2">
            <a:schemeClr val="accent6"/>
          </a:fillRef>
          <a:effectRef idx="1">
            <a:schemeClr val="accent6"/>
          </a:effectRef>
          <a:fontRef idx="minor">
            <a:schemeClr val="dk1"/>
          </a:fontRef>
        </p:style>
        <p:txBody>
          <a:bodyPr/>
          <a:lstStyle/>
          <a:p>
            <a:r>
              <a:rPr lang="ar-SA" dirty="0" smtClean="0"/>
              <a:t>س لماذا المعرفة بالسياسات والمدافعة ؟ </a:t>
            </a:r>
          </a:p>
          <a:p>
            <a:endParaRPr lang="ar-SA" dirty="0"/>
          </a:p>
          <a:p>
            <a:r>
              <a:rPr lang="ar-SA" dirty="0" smtClean="0"/>
              <a:t>اذكر /ي المصطلح العلمي </a:t>
            </a:r>
          </a:p>
          <a:p>
            <a:r>
              <a:rPr lang="ar-SA" dirty="0" smtClean="0"/>
              <a:t>(</a:t>
            </a:r>
            <a:r>
              <a:rPr lang="ar-SA" b="1" dirty="0" smtClean="0"/>
              <a:t>صياغة لبعض  الآراء والأفكار التي تتطور لتصل إلى أوضاع مهنية ) ( </a:t>
            </a:r>
            <a:r>
              <a:rPr lang="ar-SA" b="1" dirty="0" smtClean="0">
                <a:ln>
                  <a:solidFill>
                    <a:srgbClr val="FFFF00"/>
                  </a:solidFill>
                </a:ln>
                <a:effectLst>
                  <a:glow rad="228600">
                    <a:schemeClr val="accent3">
                      <a:satMod val="175000"/>
                      <a:alpha val="40000"/>
                    </a:schemeClr>
                  </a:glow>
                </a:effectLst>
              </a:rPr>
              <a:t>تحليل السياسة </a:t>
            </a:r>
            <a:r>
              <a:rPr lang="ar-SA" b="1" dirty="0" smtClean="0"/>
              <a:t>)</a:t>
            </a:r>
          </a:p>
          <a:p>
            <a:endParaRPr lang="ar-SA" dirty="0"/>
          </a:p>
        </p:txBody>
      </p:sp>
    </p:spTree>
    <p:extLst>
      <p:ext uri="{BB962C8B-B14F-4D97-AF65-F5344CB8AC3E}">
        <p14:creationId xmlns:p14="http://schemas.microsoft.com/office/powerpoint/2010/main" val="2052023845"/>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bg>
      <p:bgPr>
        <a:gradFill>
          <a:gsLst>
            <a:gs pos="0">
              <a:schemeClr val="accent4">
                <a:lumMod val="40000"/>
                <a:lumOff val="60000"/>
              </a:schemeClr>
            </a:gs>
            <a:gs pos="50000">
              <a:srgbClr val="FFFF99"/>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1115616" y="1556792"/>
            <a:ext cx="7139136" cy="4277072"/>
          </a:xfrm>
        </p:spPr>
        <p:style>
          <a:lnRef idx="3">
            <a:schemeClr val="lt1"/>
          </a:lnRef>
          <a:fillRef idx="1">
            <a:schemeClr val="accent4"/>
          </a:fillRef>
          <a:effectRef idx="1">
            <a:schemeClr val="accent4"/>
          </a:effectRef>
          <a:fontRef idx="minor">
            <a:schemeClr val="lt1"/>
          </a:fontRef>
        </p:style>
        <p:txBody>
          <a:bodyPr>
            <a:normAutofit fontScale="85000" lnSpcReduction="20000"/>
          </a:bodyPr>
          <a:lstStyle/>
          <a:p>
            <a:r>
              <a:rPr lang="ar-SA" b="1" u="sng" dirty="0" smtClean="0"/>
              <a:t>1- يساعد تحليل السياسة على </a:t>
            </a:r>
            <a:r>
              <a:rPr lang="ar-SA" u="sng" dirty="0" smtClean="0"/>
              <a:t>: </a:t>
            </a:r>
          </a:p>
          <a:p>
            <a:r>
              <a:rPr lang="ar-SA" dirty="0" smtClean="0"/>
              <a:t>أ) </a:t>
            </a:r>
            <a:r>
              <a:rPr lang="ar-SA" dirty="0" smtClean="0">
                <a:ln>
                  <a:solidFill>
                    <a:srgbClr val="FFFF00"/>
                  </a:solidFill>
                </a:ln>
                <a:effectLst>
                  <a:glow rad="228600">
                    <a:schemeClr val="accent3">
                      <a:satMod val="175000"/>
                      <a:alpha val="40000"/>
                    </a:schemeClr>
                  </a:glow>
                </a:effectLst>
              </a:rPr>
              <a:t>الكشف عن الدوافع أو الأهداف الكامنة للسياسة </a:t>
            </a:r>
          </a:p>
          <a:p>
            <a:r>
              <a:rPr lang="ar-SA" dirty="0" smtClean="0"/>
              <a:t>ب) التعرف على التشريعات الاجتماعية</a:t>
            </a:r>
          </a:p>
          <a:p>
            <a:r>
              <a:rPr lang="ar-SA" dirty="0" smtClean="0"/>
              <a:t>ج) معرفة القوانين الاجتماعية </a:t>
            </a:r>
          </a:p>
          <a:p>
            <a:r>
              <a:rPr lang="ar-SA" dirty="0" smtClean="0"/>
              <a:t>د) الالمام بمعلومات عامة عن المجتمع  </a:t>
            </a:r>
          </a:p>
          <a:p>
            <a:r>
              <a:rPr lang="ar-SA" b="1" u="sng" dirty="0" smtClean="0"/>
              <a:t>2- يتطلب تحليل السياسة الالمام بـ :</a:t>
            </a:r>
            <a:r>
              <a:rPr lang="ar-SA" b="1" dirty="0" smtClean="0"/>
              <a:t> </a:t>
            </a:r>
          </a:p>
          <a:p>
            <a:r>
              <a:rPr lang="ar-SA" dirty="0" smtClean="0"/>
              <a:t>أ) مجموعة من المعارف المتنوعة </a:t>
            </a:r>
          </a:p>
          <a:p>
            <a:r>
              <a:rPr lang="ar-SA" dirty="0" smtClean="0">
                <a:ln>
                  <a:solidFill>
                    <a:srgbClr val="FFFF00"/>
                  </a:solidFill>
                </a:ln>
                <a:effectLst>
                  <a:glow rad="228600">
                    <a:schemeClr val="accent3">
                      <a:satMod val="175000"/>
                      <a:alpha val="40000"/>
                    </a:schemeClr>
                  </a:glow>
                </a:effectLst>
              </a:rPr>
              <a:t>ب) مهارات ومعارف متخصصة </a:t>
            </a:r>
          </a:p>
          <a:p>
            <a:r>
              <a:rPr lang="ar-SA" dirty="0" smtClean="0"/>
              <a:t>ج) معارف دقيقة في العلوم الاجتماعية </a:t>
            </a:r>
          </a:p>
          <a:p>
            <a:r>
              <a:rPr lang="ar-SA" dirty="0" smtClean="0"/>
              <a:t>د) قيم ومعارف متخصصة</a:t>
            </a:r>
          </a:p>
          <a:p>
            <a:endParaRPr lang="ar-SA" dirty="0"/>
          </a:p>
        </p:txBody>
      </p:sp>
    </p:spTree>
    <p:extLst>
      <p:ext uri="{BB962C8B-B14F-4D97-AF65-F5344CB8AC3E}">
        <p14:creationId xmlns:p14="http://schemas.microsoft.com/office/powerpoint/2010/main" val="1667903691"/>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bg>
      <p:bgPr>
        <a:gradFill>
          <a:gsLst>
            <a:gs pos="0">
              <a:schemeClr val="accent4">
                <a:lumMod val="40000"/>
                <a:lumOff val="60000"/>
              </a:schemeClr>
            </a:gs>
            <a:gs pos="50000">
              <a:srgbClr val="FFFF99"/>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1187624" y="764704"/>
            <a:ext cx="6840760" cy="5089198"/>
          </a:xfrm>
        </p:spPr>
        <p:txBody>
          <a:bodyPr>
            <a:normAutofit fontScale="92500"/>
          </a:bodyPr>
          <a:lstStyle/>
          <a:p>
            <a:pPr marL="596646" indent="-514350">
              <a:buFont typeface="+mj-lt"/>
              <a:buAutoNum type="arabicParenR" startAt="3"/>
            </a:pPr>
            <a:r>
              <a:rPr lang="ar-SA" b="1" dirty="0" smtClean="0"/>
              <a:t>معرفه إطار عمليات السياسة وطريقه عملها وتمويلها.</a:t>
            </a:r>
          </a:p>
          <a:p>
            <a:pPr marL="596646" indent="-514350">
              <a:buFont typeface="+mj-lt"/>
              <a:buAutoNum type="arabicParenR" startAt="3"/>
            </a:pPr>
            <a:r>
              <a:rPr lang="ar-SA" b="1" dirty="0" smtClean="0"/>
              <a:t>معرفه طريقه عمل المصادر غير الحكومية واثر هذه المصادر على الرعاية بما في ذلك القطاع غير الرسمي (التطوعي والخاص) وكيف تتفاعل هذه المصادر مع الاقتصاديات المختلفة للرعاية.</a:t>
            </a:r>
          </a:p>
          <a:p>
            <a:pPr marL="596646" indent="-514350">
              <a:buFont typeface="+mj-lt"/>
              <a:buAutoNum type="arabicParenR" startAt="3"/>
            </a:pPr>
            <a:r>
              <a:rPr lang="ar-SA" b="1" dirty="0" smtClean="0"/>
              <a:t>الإلمام بالاحتياجات البشرية والاجتماعية في الدول وكذلك التعرف على السياسات الاجتماعية ومؤسسات الرعاية التي وضعت أو أنشأت لمواجهه هذه الاحتياجات.</a:t>
            </a:r>
          </a:p>
        </p:txBody>
      </p:sp>
    </p:spTree>
    <p:extLst>
      <p:ext uri="{BB962C8B-B14F-4D97-AF65-F5344CB8AC3E}">
        <p14:creationId xmlns:p14="http://schemas.microsoft.com/office/powerpoint/2010/main" val="30418865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2.xml><?xml version="1.0" encoding="utf-8"?>
<p:sld xmlns:a="http://schemas.openxmlformats.org/drawingml/2006/main" xmlns:r="http://schemas.openxmlformats.org/officeDocument/2006/relationships" xmlns:p="http://schemas.openxmlformats.org/presentationml/2006/main">
  <p:cSld>
    <p:bg>
      <p:bgPr>
        <a:gradFill>
          <a:gsLst>
            <a:gs pos="0">
              <a:schemeClr val="accent4">
                <a:lumMod val="40000"/>
                <a:lumOff val="60000"/>
              </a:schemeClr>
            </a:gs>
            <a:gs pos="50000">
              <a:srgbClr val="FFFF99"/>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1187624" y="476672"/>
            <a:ext cx="6840760" cy="6048672"/>
          </a:xfrm>
        </p:spPr>
        <p:txBody>
          <a:bodyPr>
            <a:normAutofit fontScale="92500" lnSpcReduction="10000"/>
          </a:bodyPr>
          <a:lstStyle/>
          <a:p>
            <a:pPr marL="596646" indent="-514350">
              <a:buFont typeface="+mj-lt"/>
              <a:buAutoNum type="arabicParenR" startAt="3"/>
            </a:pPr>
            <a:r>
              <a:rPr lang="ar-SA" dirty="0"/>
              <a:t> </a:t>
            </a:r>
            <a:r>
              <a:rPr lang="ar-SA" b="1" dirty="0"/>
              <a:t>الإلمام بالأبعاد المحلية والإقليمية والدولية للسياسات الاجتماعية.</a:t>
            </a:r>
          </a:p>
          <a:p>
            <a:pPr marL="596646" indent="-514350">
              <a:buFont typeface="+mj-lt"/>
              <a:buAutoNum type="arabicParenR" startAt="3"/>
            </a:pPr>
            <a:r>
              <a:rPr lang="ar-SA" b="1" dirty="0"/>
              <a:t>الإلمام بمصادر البيانات الأكثر أهميه وخاصة المصادر المتعلقة بالرعاية الاجتماعية والفهم الناقد لطرق البحث الرئيسية المستخدمة في جمع وتحليل البيانات</a:t>
            </a:r>
            <a:r>
              <a:rPr lang="ar-SA" b="1" dirty="0" smtClean="0"/>
              <a:t>.</a:t>
            </a:r>
            <a:endParaRPr lang="ar-SA" dirty="0" smtClean="0"/>
          </a:p>
          <a:p>
            <a:pPr marL="0" indent="0">
              <a:buNone/>
            </a:pPr>
            <a:r>
              <a:rPr lang="ar-SA" b="1" u="sng" dirty="0" smtClean="0"/>
              <a:t>المراد </a:t>
            </a:r>
            <a:r>
              <a:rPr lang="ar-SA" b="1" u="sng" dirty="0"/>
              <a:t>فهمه من مادة السياسة </a:t>
            </a:r>
            <a:r>
              <a:rPr lang="ar-SA" b="1" u="sng" dirty="0" smtClean="0"/>
              <a:t>باختصار ما يلي </a:t>
            </a:r>
            <a:r>
              <a:rPr lang="ar-SA" dirty="0" smtClean="0"/>
              <a:t>: </a:t>
            </a:r>
            <a:endParaRPr lang="ar-SA" dirty="0"/>
          </a:p>
          <a:p>
            <a:pPr>
              <a:buFontTx/>
              <a:buChar char="-"/>
            </a:pPr>
            <a:r>
              <a:rPr lang="ar-SA" dirty="0"/>
              <a:t>المفاهيم الرئيسية المستخدمة في كل من الرعاية والسياسة </a:t>
            </a:r>
          </a:p>
          <a:p>
            <a:pPr>
              <a:buFontTx/>
              <a:buChar char="-"/>
            </a:pPr>
            <a:r>
              <a:rPr lang="ar-SA" dirty="0"/>
              <a:t>فهم المشكلات الاجتماعية ورد فعل السياسات الاجتماعية تجاه هذه المشكلات </a:t>
            </a:r>
          </a:p>
          <a:p>
            <a:pPr>
              <a:buFontTx/>
              <a:buChar char="-"/>
            </a:pPr>
            <a:r>
              <a:rPr lang="ar-SA" dirty="0"/>
              <a:t>فهم الوحدات المختلفة التي يمكن ان تتضمنها السياسة </a:t>
            </a:r>
            <a:r>
              <a:rPr lang="ar-SA" dirty="0" smtClean="0"/>
              <a:t>الاجتماعية</a:t>
            </a:r>
            <a:endParaRPr lang="ar-SA" dirty="0"/>
          </a:p>
        </p:txBody>
      </p:sp>
    </p:spTree>
    <p:extLst>
      <p:ext uri="{BB962C8B-B14F-4D97-AF65-F5344CB8AC3E}">
        <p14:creationId xmlns:p14="http://schemas.microsoft.com/office/powerpoint/2010/main" val="1203520874"/>
      </p:ext>
    </p:extLst>
  </p:cSld>
  <p:clrMapOvr>
    <a:masterClrMapping/>
  </p:clrMapOvr>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bg>
      <p:bgPr>
        <a:gradFill>
          <a:gsLst>
            <a:gs pos="0">
              <a:schemeClr val="accent4">
                <a:lumMod val="40000"/>
                <a:lumOff val="60000"/>
              </a:schemeClr>
            </a:gs>
            <a:gs pos="50000">
              <a:srgbClr val="FFFF99"/>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2" name="عنوان 1"/>
          <p:cNvSpPr>
            <a:spLocks noGrp="1"/>
          </p:cNvSpPr>
          <p:nvPr>
            <p:ph type="title"/>
          </p:nvPr>
        </p:nvSpPr>
        <p:spPr>
          <a:xfrm>
            <a:off x="1259632" y="214290"/>
            <a:ext cx="6912768" cy="1203348"/>
          </a:xfrm>
        </p:spPr>
        <p:txBody>
          <a:bodyPr>
            <a:noAutofit/>
          </a:bodyPr>
          <a:lstStyle/>
          <a:p>
            <a:r>
              <a:rPr lang="ar-SA" sz="3600" b="1" dirty="0" smtClean="0">
                <a:ln>
                  <a:solidFill>
                    <a:srgbClr val="FFFF00"/>
                  </a:solidFill>
                </a:ln>
                <a:cs typeface="PT Bold Heading" panose="02010400000000000000" pitchFamily="2" charset="-78"/>
              </a:rPr>
              <a:t>ادوار ومهارات ممارس السياسة الاجتماعية:</a:t>
            </a:r>
            <a:endParaRPr lang="ar-SA" sz="3600" b="1" dirty="0">
              <a:ln>
                <a:solidFill>
                  <a:srgbClr val="FFFF00"/>
                </a:solidFill>
              </a:ln>
              <a:cs typeface="PT Bold Heading" panose="02010400000000000000" pitchFamily="2" charset="-78"/>
            </a:endParaRPr>
          </a:p>
        </p:txBody>
      </p:sp>
      <p:sp>
        <p:nvSpPr>
          <p:cNvPr id="3" name="عنصر نائب للمحتوى 2"/>
          <p:cNvSpPr>
            <a:spLocks noGrp="1"/>
          </p:cNvSpPr>
          <p:nvPr>
            <p:ph idx="1"/>
          </p:nvPr>
        </p:nvSpPr>
        <p:spPr>
          <a:xfrm>
            <a:off x="1214414" y="1447800"/>
            <a:ext cx="7174010" cy="5195910"/>
          </a:xfrm>
        </p:spPr>
        <p:txBody>
          <a:bodyPr>
            <a:normAutofit lnSpcReduction="10000"/>
          </a:bodyPr>
          <a:lstStyle/>
          <a:p>
            <a:r>
              <a:rPr lang="ar-SA" sz="2800" b="1" u="sng" dirty="0" smtClean="0">
                <a:ln>
                  <a:solidFill>
                    <a:srgbClr val="FF0000"/>
                  </a:solidFill>
                </a:ln>
                <a:solidFill>
                  <a:schemeClr val="accent2">
                    <a:lumMod val="50000"/>
                  </a:schemeClr>
                </a:solidFill>
              </a:rPr>
              <a:t>1</a:t>
            </a:r>
            <a:r>
              <a:rPr lang="ar-SA" sz="2800" b="1" u="sng" dirty="0" smtClean="0">
                <a:ln>
                  <a:solidFill>
                    <a:srgbClr val="FF0000"/>
                  </a:solidFill>
                </a:ln>
                <a:solidFill>
                  <a:schemeClr val="tx2">
                    <a:lumMod val="60000"/>
                    <a:lumOff val="40000"/>
                  </a:schemeClr>
                </a:solidFill>
              </a:rPr>
              <a:t>/المحلل السياسي :</a:t>
            </a:r>
          </a:p>
          <a:p>
            <a:r>
              <a:rPr lang="ar-SA" sz="2800" b="1" dirty="0" smtClean="0"/>
              <a:t>ويتضمن هذا الدور عملية تقويم السياسة وحساب عائد تنفيذها والوقوف على جوانب القصور والضعف التي تتطلب التعديل </a:t>
            </a:r>
          </a:p>
          <a:p>
            <a:r>
              <a:rPr lang="ar-SA" sz="2800" b="1" dirty="0" smtClean="0"/>
              <a:t>وفي هذا الدور يختبر الأخصائيين الاجتماعي السياسات المقدمة ويقوم بتحليلها ومقياس تأثيرها على مختلف السكان وتقديم الخدمات للعملاء.</a:t>
            </a:r>
          </a:p>
          <a:p>
            <a:r>
              <a:rPr lang="ar-SA" sz="2800" b="1" dirty="0" smtClean="0"/>
              <a:t>ولهذا </a:t>
            </a:r>
            <a:r>
              <a:rPr lang="ar-SA" sz="2800" b="1" u="sng" dirty="0" smtClean="0">
                <a:ln>
                  <a:solidFill>
                    <a:srgbClr val="FFFF00"/>
                  </a:solidFill>
                </a:ln>
                <a:cs typeface="PT Bold Heading" panose="02010400000000000000" pitchFamily="2" charset="-78"/>
              </a:rPr>
              <a:t>يمكن الاستفادة من دور المحلل السياسي </a:t>
            </a:r>
            <a:r>
              <a:rPr lang="ar-SA" sz="2800" b="1" dirty="0" smtClean="0"/>
              <a:t>من خلال طرح الفكر النقدي واستخدام البيانات البحثية وتحليل المعلومات بهدف التوصل إلى توصيات ومقترحات يتم تقديمها لصانعي السياسة الاجتماعية من اجل تعديل وتطوير تغيير السياسة بأخرى بديلة .	</a:t>
            </a:r>
          </a:p>
        </p:txBody>
      </p:sp>
      <p:cxnSp>
        <p:nvCxnSpPr>
          <p:cNvPr id="5" name="رابط مستقيم 4"/>
          <p:cNvCxnSpPr/>
          <p:nvPr/>
        </p:nvCxnSpPr>
        <p:spPr>
          <a:xfrm flipH="1" flipV="1">
            <a:off x="1547664" y="1272192"/>
            <a:ext cx="6408712" cy="1590"/>
          </a:xfrm>
          <a:prstGeom prst="line">
            <a:avLst/>
          </a:prstGeom>
          <a:ln/>
        </p:spPr>
        <p:style>
          <a:lnRef idx="3">
            <a:schemeClr val="accent4"/>
          </a:lnRef>
          <a:fillRef idx="0">
            <a:schemeClr val="accent4"/>
          </a:fillRef>
          <a:effectRef idx="2">
            <a:schemeClr val="accent4"/>
          </a:effectRef>
          <a:fontRef idx="minor">
            <a:schemeClr val="tx1"/>
          </a:fontRef>
        </p:style>
      </p:cxnSp>
      <p:sp>
        <p:nvSpPr>
          <p:cNvPr id="6" name="علامة الطرح 5"/>
          <p:cNvSpPr/>
          <p:nvPr/>
        </p:nvSpPr>
        <p:spPr>
          <a:xfrm flipV="1">
            <a:off x="1043608" y="4842870"/>
            <a:ext cx="7128792" cy="45719"/>
          </a:xfrm>
          <a:prstGeom prst="mathMinus">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extLst>
      <p:ext uri="{BB962C8B-B14F-4D97-AF65-F5344CB8AC3E}">
        <p14:creationId xmlns:p14="http://schemas.microsoft.com/office/powerpoint/2010/main" val="2612858489"/>
      </p:ext>
    </p:extLst>
  </p:cSld>
  <p:clrMapOvr>
    <a:masterClrMapping/>
  </p:clrMapOvr>
  <p:transition>
    <p:cu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edge">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14.xml><?xml version="1.0" encoding="utf-8"?>
<p:sld xmlns:a="http://schemas.openxmlformats.org/drawingml/2006/main" xmlns:r="http://schemas.openxmlformats.org/officeDocument/2006/relationships" xmlns:p="http://schemas.openxmlformats.org/presentationml/2006/main">
  <p:cSld>
    <p:bg>
      <p:bgPr>
        <a:gradFill>
          <a:gsLst>
            <a:gs pos="0">
              <a:schemeClr val="accent4">
                <a:lumMod val="40000"/>
                <a:lumOff val="60000"/>
              </a:schemeClr>
            </a:gs>
            <a:gs pos="50000">
              <a:srgbClr val="FFFF99"/>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755576" y="548680"/>
            <a:ext cx="7704856" cy="5577483"/>
          </a:xfrm>
        </p:spPr>
        <p:txBody>
          <a:bodyPr>
            <a:normAutofit/>
          </a:bodyPr>
          <a:lstStyle/>
          <a:p>
            <a:r>
              <a:rPr lang="ar-SA" b="1" u="sng" dirty="0" smtClean="0">
                <a:solidFill>
                  <a:schemeClr val="tx2">
                    <a:lumMod val="60000"/>
                    <a:lumOff val="40000"/>
                  </a:schemeClr>
                </a:solidFill>
              </a:rPr>
              <a:t>2/ المنمى السياسي: </a:t>
            </a:r>
            <a:r>
              <a:rPr lang="ar-SA" b="1" dirty="0" smtClean="0"/>
              <a:t>يعمل المطورين السياسيين على صياغة السياسات الجديدة وإمكانية فهمها وقياس تأثيرها على نسق تقديم الرعاية الاجتماعية  وعلى </a:t>
            </a:r>
            <a:r>
              <a:rPr lang="ar-SA" b="1" u="sng" dirty="0" smtClean="0"/>
              <a:t>هذا النحو يمكن الاستفادة للأخصائي من ماهو جديد من السياسة في التنمية الاجتماعية والتي تتمثل في :</a:t>
            </a:r>
          </a:p>
          <a:p>
            <a:r>
              <a:rPr lang="ar-SA" b="1" dirty="0" smtClean="0"/>
              <a:t>  تحقيق أهداف المؤسسة وخاصة أنها تتطلب المعارف حول تحليل السياسة وهنا فان التنمية السياسية تتطلب الاتحاد بين الأفراد الآخرين في المجتمع </a:t>
            </a:r>
          </a:p>
          <a:p>
            <a:r>
              <a:rPr lang="ar-SA" b="1" dirty="0" smtClean="0"/>
              <a:t> فهم صياغات السياسة والعمليات السياسية والمدافعة والمهارات المكتوبة .</a:t>
            </a:r>
          </a:p>
        </p:txBody>
      </p:sp>
    </p:spTree>
    <p:extLst>
      <p:ext uri="{BB962C8B-B14F-4D97-AF65-F5344CB8AC3E}">
        <p14:creationId xmlns:p14="http://schemas.microsoft.com/office/powerpoint/2010/main" val="3114305870"/>
      </p:ext>
    </p:extLst>
  </p:cSld>
  <p:clrMapOvr>
    <a:masterClrMapping/>
  </p:clrMapOvr>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bg>
      <p:bgPr>
        <a:gradFill>
          <a:gsLst>
            <a:gs pos="0">
              <a:schemeClr val="accent4">
                <a:lumMod val="40000"/>
                <a:lumOff val="60000"/>
              </a:schemeClr>
            </a:gs>
            <a:gs pos="50000">
              <a:srgbClr val="FFFF99"/>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827584" y="620688"/>
            <a:ext cx="7488832" cy="5505475"/>
          </a:xfrm>
        </p:spPr>
        <p:txBody>
          <a:bodyPr>
            <a:normAutofit lnSpcReduction="10000"/>
          </a:bodyPr>
          <a:lstStyle/>
          <a:p>
            <a:pPr>
              <a:buNone/>
            </a:pPr>
            <a:r>
              <a:rPr lang="ar-SA" sz="2800" b="1" dirty="0" smtClean="0"/>
              <a:t>   </a:t>
            </a:r>
            <a:r>
              <a:rPr lang="ar-SA" sz="2800" u="sng" dirty="0">
                <a:solidFill>
                  <a:schemeClr val="tx2">
                    <a:lumMod val="60000"/>
                    <a:lumOff val="40000"/>
                  </a:schemeClr>
                </a:solidFill>
              </a:rPr>
              <a:t>3</a:t>
            </a:r>
            <a:r>
              <a:rPr lang="ar-SA" sz="3600" b="1" u="sng" dirty="0">
                <a:solidFill>
                  <a:schemeClr val="tx2">
                    <a:lumMod val="60000"/>
                    <a:lumOff val="40000"/>
                  </a:schemeClr>
                </a:solidFill>
              </a:rPr>
              <a:t>/ المدافعة السياسية : </a:t>
            </a:r>
            <a:endParaRPr lang="ar-SA" sz="3600" b="1" u="sng" dirty="0" smtClean="0">
              <a:solidFill>
                <a:schemeClr val="tx2">
                  <a:lumMod val="60000"/>
                  <a:lumOff val="40000"/>
                </a:schemeClr>
              </a:solidFill>
            </a:endParaRPr>
          </a:p>
          <a:p>
            <a:pPr>
              <a:buNone/>
            </a:pPr>
            <a:r>
              <a:rPr lang="ar-SA" sz="2800" b="1" dirty="0" smtClean="0"/>
              <a:t>  </a:t>
            </a:r>
            <a:r>
              <a:rPr lang="ar-SA" b="1" dirty="0" smtClean="0"/>
              <a:t>تتطلب سياسة الرعاية الاجتماعية المدافعة بشكل مستمر لأنها قد تسهم إسهاماً واضحاً في تحقيق أهداف المؤسسة من الوجهة القانونية ويتحدد دور الممارس الأخصائي فيها هنا في تدعيم أهداف ومصالح معينة للمستفيدين .</a:t>
            </a:r>
          </a:p>
          <a:p>
            <a:pPr>
              <a:buNone/>
            </a:pPr>
            <a:r>
              <a:rPr lang="ar-SA" b="1" dirty="0" smtClean="0"/>
              <a:t>فيكون </a:t>
            </a:r>
            <a:r>
              <a:rPr lang="ar-SA" b="1" u="sng" dirty="0" smtClean="0"/>
              <a:t>دور المدافع هنا </a:t>
            </a:r>
            <a:r>
              <a:rPr lang="ar-SA" b="1" dirty="0" smtClean="0"/>
              <a:t>تمكين الجماعات الضعيفة والفئات الخاصة من الاستفادة من السياسة الاجتماعية .</a:t>
            </a:r>
          </a:p>
          <a:p>
            <a:pPr>
              <a:buNone/>
            </a:pPr>
            <a:r>
              <a:rPr lang="ar-SA" b="1" dirty="0" smtClean="0"/>
              <a:t>بالإضافة إلى دعم اهتمامات المجتمع وإحداث تغييرات في السياسة بما يحقق منافع معينة .</a:t>
            </a:r>
          </a:p>
        </p:txBody>
      </p:sp>
    </p:spTree>
    <p:extLst>
      <p:ext uri="{BB962C8B-B14F-4D97-AF65-F5344CB8AC3E}">
        <p14:creationId xmlns:p14="http://schemas.microsoft.com/office/powerpoint/2010/main" val="256772767"/>
      </p:ext>
    </p:extLst>
  </p:cSld>
  <p:clrMapOvr>
    <a:masterClrMapping/>
  </p:clrMapOvr>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bg>
      <p:bgPr>
        <a:gradFill>
          <a:gsLst>
            <a:gs pos="0">
              <a:schemeClr val="accent4">
                <a:lumMod val="40000"/>
                <a:lumOff val="60000"/>
              </a:schemeClr>
            </a:gs>
            <a:gs pos="50000">
              <a:srgbClr val="FFFF99"/>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1214414" y="692696"/>
            <a:ext cx="6669954" cy="5472608"/>
          </a:xfrm>
        </p:spPr>
        <p:txBody>
          <a:bodyPr>
            <a:normAutofit fontScale="92500" lnSpcReduction="20000"/>
          </a:bodyPr>
          <a:lstStyle/>
          <a:p>
            <a:pPr>
              <a:buNone/>
            </a:pPr>
            <a:r>
              <a:rPr lang="ar-SA" sz="2800" b="1" u="sng" dirty="0" smtClean="0"/>
              <a:t>  </a:t>
            </a:r>
            <a:r>
              <a:rPr lang="ar-SA" sz="3500" b="1" u="sng" dirty="0" smtClean="0"/>
              <a:t>وتتطلب </a:t>
            </a:r>
            <a:r>
              <a:rPr lang="ar-SA" sz="3500" b="1" u="sng" dirty="0"/>
              <a:t>عملية المدافعة بعض المهارات </a:t>
            </a:r>
            <a:r>
              <a:rPr lang="ar-SA" sz="3500" b="1" dirty="0"/>
              <a:t>مثل : </a:t>
            </a:r>
            <a:endParaRPr lang="ar-SA" sz="2800" b="1" dirty="0" smtClean="0"/>
          </a:p>
          <a:p>
            <a:pPr>
              <a:buNone/>
            </a:pPr>
            <a:r>
              <a:rPr lang="ar-SA" sz="2800" b="1" dirty="0"/>
              <a:t> </a:t>
            </a:r>
            <a:r>
              <a:rPr lang="ar-SA" sz="2800" b="1" dirty="0" smtClean="0"/>
              <a:t> مهارات </a:t>
            </a:r>
            <a:r>
              <a:rPr lang="ar-SA" sz="2800" b="1" dirty="0"/>
              <a:t>الاتصال اللفظية والمكتوبة ، والقدرة على التفاوض والتعامل مع الصراع ، واستخدام الإعلام الجماهيري أو الشعبي .</a:t>
            </a:r>
          </a:p>
          <a:p>
            <a:endParaRPr lang="ar-SA" sz="2800" b="1" u="sng" dirty="0">
              <a:solidFill>
                <a:schemeClr val="tx2">
                  <a:lumMod val="60000"/>
                  <a:lumOff val="40000"/>
                </a:schemeClr>
              </a:solidFill>
            </a:endParaRPr>
          </a:p>
          <a:p>
            <a:r>
              <a:rPr lang="ar-SA" sz="2800" b="1" u="sng" dirty="0" smtClean="0">
                <a:solidFill>
                  <a:schemeClr val="tx2">
                    <a:lumMod val="60000"/>
                    <a:lumOff val="40000"/>
                  </a:schemeClr>
                </a:solidFill>
              </a:rPr>
              <a:t>4</a:t>
            </a:r>
            <a:r>
              <a:rPr lang="ar-SA" b="1" u="sng" dirty="0" smtClean="0">
                <a:solidFill>
                  <a:schemeClr val="tx2">
                    <a:lumMod val="60000"/>
                    <a:lumOff val="40000"/>
                  </a:schemeClr>
                </a:solidFill>
              </a:rPr>
              <a:t>/ القائم بعملية الضغط: </a:t>
            </a:r>
          </a:p>
          <a:p>
            <a:r>
              <a:rPr lang="ar-SA" b="1" dirty="0" smtClean="0"/>
              <a:t>يقوم هذا الدور من خلال جماعات الضغط التي تمارس تأثيرا على العملاء أو مهنة الخدمة الاجتماعية والتي يستعين بها الأخصائي وقد تكون من خلال الجمعية القومية للأخصائيين وقد تتم عمليات الضغط  بإصدار القرارات المؤثرة على طبيعة العمل وقد تتطلب العديد من المهارات أهمها مهارة إقامة العلاقات العامة.</a:t>
            </a:r>
          </a:p>
        </p:txBody>
      </p:sp>
    </p:spTree>
    <p:extLst>
      <p:ext uri="{BB962C8B-B14F-4D97-AF65-F5344CB8AC3E}">
        <p14:creationId xmlns:p14="http://schemas.microsoft.com/office/powerpoint/2010/main" val="1149873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7.xml><?xml version="1.0" encoding="utf-8"?>
<p:sld xmlns:a="http://schemas.openxmlformats.org/drawingml/2006/main" xmlns:r="http://schemas.openxmlformats.org/officeDocument/2006/relationships" xmlns:p="http://schemas.openxmlformats.org/presentationml/2006/main">
  <p:cSld>
    <p:bg>
      <p:bgPr>
        <a:gradFill>
          <a:gsLst>
            <a:gs pos="0">
              <a:schemeClr val="accent4">
                <a:lumMod val="40000"/>
                <a:lumOff val="60000"/>
              </a:schemeClr>
            </a:gs>
            <a:gs pos="50000">
              <a:srgbClr val="FFFF99"/>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971600" y="1052736"/>
            <a:ext cx="7200800" cy="5073427"/>
          </a:xfrm>
        </p:spPr>
        <p:txBody>
          <a:bodyPr>
            <a:normAutofit/>
          </a:bodyPr>
          <a:lstStyle/>
          <a:p>
            <a:r>
              <a:rPr lang="ar-SA" b="1" u="sng" dirty="0" smtClean="0">
                <a:solidFill>
                  <a:schemeClr val="tx2">
                    <a:lumMod val="60000"/>
                    <a:lumOff val="40000"/>
                  </a:schemeClr>
                </a:solidFill>
              </a:rPr>
              <a:t>5-/ </a:t>
            </a:r>
            <a:r>
              <a:rPr lang="ar-SA" b="1" u="sng" dirty="0">
                <a:solidFill>
                  <a:schemeClr val="tx2">
                    <a:lumMod val="60000"/>
                    <a:lumOff val="40000"/>
                  </a:schemeClr>
                </a:solidFill>
              </a:rPr>
              <a:t>دور الناصح القانوني: </a:t>
            </a:r>
            <a:r>
              <a:rPr lang="ar-SA" b="1" dirty="0">
                <a:solidFill>
                  <a:schemeClr val="tx1">
                    <a:lumMod val="95000"/>
                    <a:lumOff val="5000"/>
                  </a:schemeClr>
                </a:solidFill>
              </a:rPr>
              <a:t>هناك </a:t>
            </a:r>
            <a:r>
              <a:rPr lang="ar-SA" b="1" dirty="0"/>
              <a:t>مجموعة من الأخصائيين الاجتماعيين الذين يقومون بدور الناصح القانوني حول قضايا (الرعاية القانونية) والقيام بدور صانعي القرار السياسي على كافة المستويات الحكومية وإدارة القطاع العام والخاص</a:t>
            </a:r>
          </a:p>
          <a:p>
            <a:r>
              <a:rPr lang="ar-SA" b="1" dirty="0"/>
              <a:t> </a:t>
            </a:r>
            <a:r>
              <a:rPr lang="ar-SA" b="1" u="sng" dirty="0"/>
              <a:t>ويتطلب هذا الدور </a:t>
            </a:r>
            <a:r>
              <a:rPr lang="ar-SA" b="1" dirty="0"/>
              <a:t>المعارف المرتبطة بسياسات الرعاية الاجتماعية والمهارات الخاصة بالبحث وتحليل البيانات </a:t>
            </a:r>
          </a:p>
          <a:p>
            <a:r>
              <a:rPr lang="ar-SA" b="1" dirty="0"/>
              <a:t>والقدرة على الاتصال اللفظي والمكتوب .</a:t>
            </a:r>
          </a:p>
          <a:p>
            <a:endParaRPr lang="ar-SA" dirty="0"/>
          </a:p>
        </p:txBody>
      </p:sp>
    </p:spTree>
    <p:extLst>
      <p:ext uri="{BB962C8B-B14F-4D97-AF65-F5344CB8AC3E}">
        <p14:creationId xmlns:p14="http://schemas.microsoft.com/office/powerpoint/2010/main" val="111746855"/>
      </p:ext>
    </p:extLst>
  </p:cSld>
  <p:clrMapOvr>
    <a:masterClrMapping/>
  </p:clrMapOvr>
  <p:timing>
    <p:tnLst>
      <p:par>
        <p:cT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p:cSld>
    <p:bg>
      <p:bgPr>
        <a:gradFill>
          <a:gsLst>
            <a:gs pos="0">
              <a:schemeClr val="accent4">
                <a:lumMod val="40000"/>
                <a:lumOff val="60000"/>
              </a:schemeClr>
            </a:gs>
            <a:gs pos="50000">
              <a:srgbClr val="FFFF99"/>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620688"/>
            <a:ext cx="8229600" cy="5505475"/>
          </a:xfrm>
        </p:spPr>
        <p:txBody>
          <a:bodyPr>
            <a:normAutofit fontScale="85000" lnSpcReduction="20000"/>
          </a:bodyPr>
          <a:lstStyle/>
          <a:p>
            <a:endParaRPr lang="ar-SA" b="1" dirty="0" smtClean="0">
              <a:solidFill>
                <a:schemeClr val="accent3">
                  <a:lumMod val="50000"/>
                </a:schemeClr>
              </a:solidFill>
            </a:endParaRPr>
          </a:p>
          <a:p>
            <a:r>
              <a:rPr lang="ar-SA" sz="3500" b="1" dirty="0" smtClean="0">
                <a:solidFill>
                  <a:schemeClr val="accent3">
                    <a:lumMod val="50000"/>
                  </a:schemeClr>
                </a:solidFill>
              </a:rPr>
              <a:t>والتخطيط </a:t>
            </a:r>
            <a:r>
              <a:rPr lang="ar-SA" sz="3500" b="1" dirty="0">
                <a:solidFill>
                  <a:schemeClr val="accent3">
                    <a:lumMod val="50000"/>
                  </a:schemeClr>
                </a:solidFill>
              </a:rPr>
              <a:t>الاجتماعي يحتاج أيضاً إلى جهة مركزية مخططة يدعمها تعاون الأهالي وتكاتفهم، فالسلطة هي التي تضع الخطة وتحدد أساليبها وغاياتها وتطبقها على ظاهرة سلبية أو مشكلة يعانيها الأهالي، والأهالي بدورهم يساعدون في إعداد تلك الخطط وتنفيذها لأنهم الجهة المستفيدة في نهاية الأمر، فالتخطيط الاجتماعي ينبغي أنْ يكون من الأهالي وللأهالي</a:t>
            </a:r>
            <a:r>
              <a:rPr lang="ar-SA" sz="3500" dirty="0">
                <a:solidFill>
                  <a:schemeClr val="accent3">
                    <a:lumMod val="50000"/>
                  </a:schemeClr>
                </a:solidFill>
              </a:rPr>
              <a:t> </a:t>
            </a:r>
            <a:endParaRPr lang="en-US" sz="3500" dirty="0">
              <a:solidFill>
                <a:schemeClr val="accent3">
                  <a:lumMod val="50000"/>
                </a:schemeClr>
              </a:solidFill>
            </a:endParaRPr>
          </a:p>
          <a:p>
            <a:r>
              <a:rPr lang="ar-SA" sz="3500" b="1" dirty="0">
                <a:solidFill>
                  <a:schemeClr val="accent3">
                    <a:lumMod val="50000"/>
                  </a:schemeClr>
                </a:solidFill>
              </a:rPr>
              <a:t>والتخطيط الاجتماعي الذي يستهدف تنمية المجتمع المادية وغير المادية لا يمكن القيام به دون تحقيق الاتي </a:t>
            </a:r>
            <a:r>
              <a:rPr lang="en-US" sz="3500" dirty="0">
                <a:solidFill>
                  <a:schemeClr val="accent3">
                    <a:lumMod val="50000"/>
                  </a:schemeClr>
                </a:solidFill>
              </a:rPr>
              <a:t/>
            </a:r>
            <a:br>
              <a:rPr lang="en-US" sz="3500" dirty="0">
                <a:solidFill>
                  <a:schemeClr val="accent3">
                    <a:lumMod val="50000"/>
                  </a:schemeClr>
                </a:solidFill>
              </a:rPr>
            </a:br>
            <a:r>
              <a:rPr lang="en-US" sz="3500" dirty="0">
                <a:solidFill>
                  <a:schemeClr val="accent3">
                    <a:lumMod val="50000"/>
                  </a:schemeClr>
                </a:solidFill>
              </a:rPr>
              <a:t>- </a:t>
            </a:r>
            <a:r>
              <a:rPr lang="ar-SA" sz="3500" b="1" dirty="0">
                <a:solidFill>
                  <a:schemeClr val="accent3">
                    <a:lumMod val="50000"/>
                  </a:schemeClr>
                </a:solidFill>
              </a:rPr>
              <a:t>القيام بالدراسة الشاملة للمجتمع بقصد معرفة مشكلاته واحتياجاته</a:t>
            </a:r>
            <a:r>
              <a:rPr lang="en-US" sz="3500" b="1" dirty="0">
                <a:solidFill>
                  <a:schemeClr val="accent3">
                    <a:lumMod val="50000"/>
                  </a:schemeClr>
                </a:solidFill>
              </a:rPr>
              <a:t>.</a:t>
            </a:r>
            <a:br>
              <a:rPr lang="en-US" sz="3500" b="1" dirty="0">
                <a:solidFill>
                  <a:schemeClr val="accent3">
                    <a:lumMod val="50000"/>
                  </a:schemeClr>
                </a:solidFill>
              </a:rPr>
            </a:br>
            <a:r>
              <a:rPr lang="en-US" sz="3500" b="1" dirty="0">
                <a:solidFill>
                  <a:schemeClr val="accent3">
                    <a:lumMod val="50000"/>
                  </a:schemeClr>
                </a:solidFill>
              </a:rPr>
              <a:t>- </a:t>
            </a:r>
            <a:r>
              <a:rPr lang="ar-SA" sz="3500" b="1" dirty="0">
                <a:solidFill>
                  <a:schemeClr val="accent3">
                    <a:lumMod val="50000"/>
                  </a:schemeClr>
                </a:solidFill>
              </a:rPr>
              <a:t>مشاركة الأهالي في تحديد تلك المشكلات والاحتياجات</a:t>
            </a:r>
            <a:r>
              <a:rPr lang="en-US" b="1" dirty="0">
                <a:solidFill>
                  <a:schemeClr val="accent3">
                    <a:lumMod val="50000"/>
                  </a:schemeClr>
                </a:solidFill>
              </a:rPr>
              <a:t>.</a:t>
            </a:r>
            <a:br>
              <a:rPr lang="en-US" b="1" dirty="0">
                <a:solidFill>
                  <a:schemeClr val="accent3">
                    <a:lumMod val="50000"/>
                  </a:schemeClr>
                </a:solidFill>
              </a:rPr>
            </a:br>
            <a:r>
              <a:rPr lang="en-US" b="1" dirty="0">
                <a:solidFill>
                  <a:schemeClr val="accent3">
                    <a:lumMod val="50000"/>
                  </a:schemeClr>
                </a:solidFill>
              </a:rPr>
              <a:t/>
            </a:r>
            <a:br>
              <a:rPr lang="en-US" b="1" dirty="0">
                <a:solidFill>
                  <a:schemeClr val="accent3">
                    <a:lumMod val="50000"/>
                  </a:schemeClr>
                </a:solidFill>
              </a:rPr>
            </a:br>
            <a:endParaRPr lang="ar-SA" dirty="0"/>
          </a:p>
        </p:txBody>
      </p:sp>
    </p:spTree>
    <p:extLst>
      <p:ext uri="{BB962C8B-B14F-4D97-AF65-F5344CB8AC3E}">
        <p14:creationId xmlns:p14="http://schemas.microsoft.com/office/powerpoint/2010/main" val="3951274994"/>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bg>
      <p:bgPr>
        <a:gradFill>
          <a:gsLst>
            <a:gs pos="0">
              <a:schemeClr val="accent4">
                <a:lumMod val="40000"/>
                <a:lumOff val="60000"/>
              </a:schemeClr>
            </a:gs>
            <a:gs pos="50000">
              <a:srgbClr val="FFFF99"/>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764704"/>
            <a:ext cx="8229600" cy="5361459"/>
          </a:xfrm>
        </p:spPr>
        <p:txBody>
          <a:bodyPr>
            <a:normAutofit lnSpcReduction="10000"/>
          </a:bodyPr>
          <a:lstStyle/>
          <a:p>
            <a:r>
              <a:rPr lang="en-US" b="1" dirty="0">
                <a:solidFill>
                  <a:schemeClr val="accent3">
                    <a:lumMod val="50000"/>
                  </a:schemeClr>
                </a:solidFill>
              </a:rPr>
              <a:t>- </a:t>
            </a:r>
            <a:r>
              <a:rPr lang="ar-SA" b="1" dirty="0">
                <a:solidFill>
                  <a:schemeClr val="accent3">
                    <a:lumMod val="50000"/>
                  </a:schemeClr>
                </a:solidFill>
              </a:rPr>
              <a:t>وضع الخطط المناسبة لمواجهة تلك المشكلات واشباع الحاجات مع مشاركة الأهالي في وضع الخط بالرغم من الجوانب الفنية للتخطيط</a:t>
            </a:r>
            <a:r>
              <a:rPr lang="en-US" b="1" dirty="0">
                <a:solidFill>
                  <a:schemeClr val="accent3">
                    <a:lumMod val="50000"/>
                  </a:schemeClr>
                </a:solidFill>
              </a:rPr>
              <a:t>.</a:t>
            </a:r>
            <a:br>
              <a:rPr lang="en-US" b="1" dirty="0">
                <a:solidFill>
                  <a:schemeClr val="accent3">
                    <a:lumMod val="50000"/>
                  </a:schemeClr>
                </a:solidFill>
              </a:rPr>
            </a:br>
            <a:r>
              <a:rPr lang="en-US" b="1" dirty="0">
                <a:solidFill>
                  <a:schemeClr val="accent3">
                    <a:lumMod val="50000"/>
                  </a:schemeClr>
                </a:solidFill>
              </a:rPr>
              <a:t>- </a:t>
            </a:r>
            <a:r>
              <a:rPr lang="ar-SA" b="1" dirty="0">
                <a:solidFill>
                  <a:schemeClr val="accent3">
                    <a:lumMod val="50000"/>
                  </a:schemeClr>
                </a:solidFill>
              </a:rPr>
              <a:t>الحصول على الموافقة السياسية على الخطط المقترحة وذلك يعطيها بعداً شرعياً وقانونياً ودعماً مادياً من قبل الدولة وهو شرط أسس لنجاحها</a:t>
            </a:r>
            <a:r>
              <a:rPr lang="en-US" b="1" dirty="0">
                <a:solidFill>
                  <a:schemeClr val="accent3">
                    <a:lumMod val="50000"/>
                  </a:schemeClr>
                </a:solidFill>
              </a:rPr>
              <a:t>.</a:t>
            </a:r>
            <a:br>
              <a:rPr lang="en-US" b="1" dirty="0">
                <a:solidFill>
                  <a:schemeClr val="accent3">
                    <a:lumMod val="50000"/>
                  </a:schemeClr>
                </a:solidFill>
              </a:rPr>
            </a:br>
            <a:r>
              <a:rPr lang="en-US" b="1" dirty="0">
                <a:solidFill>
                  <a:schemeClr val="accent3">
                    <a:lumMod val="50000"/>
                  </a:schemeClr>
                </a:solidFill>
              </a:rPr>
              <a:t>-</a:t>
            </a:r>
            <a:r>
              <a:rPr lang="ar-SA" b="1" dirty="0">
                <a:solidFill>
                  <a:schemeClr val="accent3">
                    <a:lumMod val="50000"/>
                  </a:schemeClr>
                </a:solidFill>
              </a:rPr>
              <a:t>تشريع القوانين الخاصة بتنفيذ الخطط حتى تصبح موجبة التنفيذ</a:t>
            </a:r>
            <a:r>
              <a:rPr lang="en-US" b="1" dirty="0">
                <a:solidFill>
                  <a:schemeClr val="accent3">
                    <a:lumMod val="50000"/>
                  </a:schemeClr>
                </a:solidFill>
              </a:rPr>
              <a:t>.</a:t>
            </a:r>
            <a:br>
              <a:rPr lang="en-US" b="1" dirty="0">
                <a:solidFill>
                  <a:schemeClr val="accent3">
                    <a:lumMod val="50000"/>
                  </a:schemeClr>
                </a:solidFill>
              </a:rPr>
            </a:br>
            <a:r>
              <a:rPr lang="en-US" b="1" dirty="0">
                <a:solidFill>
                  <a:schemeClr val="accent3">
                    <a:lumMod val="50000"/>
                  </a:schemeClr>
                </a:solidFill>
              </a:rPr>
              <a:t>- </a:t>
            </a:r>
            <a:r>
              <a:rPr lang="ar-SA" b="1" dirty="0">
                <a:solidFill>
                  <a:schemeClr val="accent3">
                    <a:lumMod val="50000"/>
                  </a:schemeClr>
                </a:solidFill>
              </a:rPr>
              <a:t>تنفيذ الخطط، وهي محاولة ربط الموارد المتاحة والتي يمكن أنْ تتاح بمشكلات المجتمع واحتياجاته بمشاركة واسعة من</a:t>
            </a:r>
            <a:endParaRPr lang="ar-SA" dirty="0">
              <a:solidFill>
                <a:schemeClr val="accent3">
                  <a:lumMod val="50000"/>
                </a:schemeClr>
              </a:solidFill>
            </a:endParaRPr>
          </a:p>
          <a:p>
            <a:endParaRPr lang="ar-SA" dirty="0"/>
          </a:p>
        </p:txBody>
      </p:sp>
    </p:spTree>
    <p:extLst>
      <p:ext uri="{BB962C8B-B14F-4D97-AF65-F5344CB8AC3E}">
        <p14:creationId xmlns:p14="http://schemas.microsoft.com/office/powerpoint/2010/main" val="3670132712"/>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bg>
      <p:bgPr>
        <a:gradFill>
          <a:gsLst>
            <a:gs pos="0">
              <a:schemeClr val="accent4">
                <a:lumMod val="40000"/>
                <a:lumOff val="60000"/>
              </a:schemeClr>
            </a:gs>
            <a:gs pos="50000">
              <a:srgbClr val="FFFF99"/>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764704"/>
            <a:ext cx="8229600" cy="5361459"/>
          </a:xfrm>
        </p:spPr>
        <p:txBody>
          <a:bodyPr>
            <a:normAutofit fontScale="92500" lnSpcReduction="20000"/>
          </a:bodyPr>
          <a:lstStyle/>
          <a:p>
            <a:r>
              <a:rPr lang="ar-SA" b="1" dirty="0">
                <a:solidFill>
                  <a:schemeClr val="accent3">
                    <a:lumMod val="50000"/>
                  </a:schemeClr>
                </a:solidFill>
              </a:rPr>
              <a:t>ثانيا صح وخطأ </a:t>
            </a:r>
            <a:endParaRPr lang="en-US" dirty="0">
              <a:solidFill>
                <a:schemeClr val="accent3">
                  <a:lumMod val="50000"/>
                </a:schemeClr>
              </a:solidFill>
            </a:endParaRPr>
          </a:p>
          <a:p>
            <a:pPr lvl="0"/>
            <a:r>
              <a:rPr lang="ar-SA" b="1" dirty="0">
                <a:solidFill>
                  <a:schemeClr val="accent3">
                    <a:lumMod val="50000"/>
                  </a:schemeClr>
                </a:solidFill>
              </a:rPr>
              <a:t>المشاركة </a:t>
            </a:r>
            <a:r>
              <a:rPr lang="ar-SA" dirty="0">
                <a:solidFill>
                  <a:schemeClr val="accent3">
                    <a:lumMod val="50000"/>
                  </a:schemeClr>
                </a:solidFill>
              </a:rPr>
              <a:t> تعتبر احد الاجزاء الهامة لتحقيق العدالة الاجتماعية </a:t>
            </a:r>
            <a:r>
              <a:rPr lang="ar-SA" dirty="0">
                <a:solidFill>
                  <a:schemeClr val="accent3">
                    <a:lumMod val="50000"/>
                  </a:schemeClr>
                </a:solidFill>
                <a:effectLst>
                  <a:glow rad="228600">
                    <a:schemeClr val="accent2">
                      <a:satMod val="175000"/>
                      <a:alpha val="40000"/>
                    </a:schemeClr>
                  </a:glow>
                </a:effectLst>
              </a:rPr>
              <a:t>√</a:t>
            </a:r>
            <a:endParaRPr lang="en-US" dirty="0">
              <a:solidFill>
                <a:schemeClr val="accent3">
                  <a:lumMod val="50000"/>
                </a:schemeClr>
              </a:solidFill>
              <a:effectLst>
                <a:glow rad="228600">
                  <a:schemeClr val="accent2">
                    <a:satMod val="175000"/>
                    <a:alpha val="40000"/>
                  </a:schemeClr>
                </a:glow>
              </a:effectLst>
            </a:endParaRPr>
          </a:p>
          <a:p>
            <a:pPr lvl="0"/>
            <a:r>
              <a:rPr lang="ar-SA" dirty="0">
                <a:solidFill>
                  <a:schemeClr val="accent3">
                    <a:lumMod val="50000"/>
                  </a:schemeClr>
                </a:solidFill>
              </a:rPr>
              <a:t>تلعب سياسات الرعاية الاجتماعية دور كبير في اثراء او احياء المجتمعات الحديثة</a:t>
            </a:r>
            <a:r>
              <a:rPr lang="en-US" dirty="0">
                <a:solidFill>
                  <a:schemeClr val="accent3">
                    <a:lumMod val="50000"/>
                  </a:schemeClr>
                </a:solidFill>
                <a:effectLst>
                  <a:glow rad="228600">
                    <a:schemeClr val="accent2">
                      <a:satMod val="175000"/>
                      <a:alpha val="40000"/>
                    </a:schemeClr>
                  </a:glow>
                </a:effectLst>
              </a:rPr>
              <a:t>√ </a:t>
            </a:r>
          </a:p>
          <a:p>
            <a:pPr lvl="0"/>
            <a:r>
              <a:rPr lang="ar-SA" dirty="0">
                <a:solidFill>
                  <a:schemeClr val="accent3">
                    <a:lumMod val="50000"/>
                  </a:schemeClr>
                </a:solidFill>
              </a:rPr>
              <a:t>ممارسة الخدمة الاجتماعية على المستوى الكلي خاصة مستوى السياسة الاجتماعية بحاجة ماسة الى تطوير</a:t>
            </a:r>
            <a:r>
              <a:rPr lang="en-US" dirty="0">
                <a:solidFill>
                  <a:schemeClr val="accent3">
                    <a:lumMod val="50000"/>
                  </a:schemeClr>
                </a:solidFill>
                <a:effectLst>
                  <a:glow rad="228600">
                    <a:schemeClr val="accent2">
                      <a:satMod val="175000"/>
                      <a:alpha val="40000"/>
                    </a:schemeClr>
                  </a:glow>
                </a:effectLst>
              </a:rPr>
              <a:t>×</a:t>
            </a:r>
          </a:p>
          <a:p>
            <a:pPr lvl="0"/>
            <a:r>
              <a:rPr lang="ar-SA" dirty="0">
                <a:solidFill>
                  <a:schemeClr val="accent3">
                    <a:lumMod val="50000"/>
                  </a:schemeClr>
                </a:solidFill>
              </a:rPr>
              <a:t>العلاقة بين الخدمة الاجتماعية والسياسة الاجتماعية علاقة ضعيفة </a:t>
            </a:r>
            <a:r>
              <a:rPr lang="ar-SA" dirty="0">
                <a:solidFill>
                  <a:schemeClr val="accent3">
                    <a:lumMod val="50000"/>
                  </a:schemeClr>
                </a:solidFill>
                <a:effectLst>
                  <a:glow rad="228600">
                    <a:schemeClr val="accent2">
                      <a:satMod val="175000"/>
                      <a:alpha val="40000"/>
                    </a:schemeClr>
                  </a:glow>
                </a:effectLst>
              </a:rPr>
              <a:t>× </a:t>
            </a:r>
            <a:endParaRPr lang="en-US" dirty="0">
              <a:solidFill>
                <a:schemeClr val="accent3">
                  <a:lumMod val="50000"/>
                </a:schemeClr>
              </a:solidFill>
              <a:effectLst>
                <a:glow rad="228600">
                  <a:schemeClr val="accent2">
                    <a:satMod val="175000"/>
                    <a:alpha val="40000"/>
                  </a:schemeClr>
                </a:glow>
              </a:effectLst>
            </a:endParaRPr>
          </a:p>
          <a:p>
            <a:pPr lvl="0"/>
            <a:r>
              <a:rPr lang="ar-SA" dirty="0">
                <a:solidFill>
                  <a:schemeClr val="accent3">
                    <a:lumMod val="50000"/>
                  </a:schemeClr>
                </a:solidFill>
              </a:rPr>
              <a:t>توضح السياسة الاجتماعية أي الميادين أحق بالعمل وبأي المشروعات الاجتماعية يبدأ المسئولون</a:t>
            </a:r>
            <a:r>
              <a:rPr lang="en-US" dirty="0">
                <a:solidFill>
                  <a:schemeClr val="accent3">
                    <a:lumMod val="50000"/>
                  </a:schemeClr>
                </a:solidFill>
                <a:effectLst>
                  <a:glow rad="228600">
                    <a:schemeClr val="accent2">
                      <a:satMod val="175000"/>
                      <a:alpha val="40000"/>
                    </a:schemeClr>
                  </a:glow>
                </a:effectLst>
              </a:rPr>
              <a:t>√ </a:t>
            </a:r>
          </a:p>
          <a:p>
            <a:pPr lvl="0"/>
            <a:r>
              <a:rPr lang="ar-SA" dirty="0">
                <a:solidFill>
                  <a:schemeClr val="accent3">
                    <a:lumMod val="50000"/>
                  </a:schemeClr>
                </a:solidFill>
              </a:rPr>
              <a:t>تحديد مجالات السياسة الاجتماعية في ميادين العمل لا يحتاج الى توضيح الحدود التي يعمل من أطارها المتخصصون العاملون</a:t>
            </a:r>
            <a:r>
              <a:rPr lang="ar-SA" dirty="0">
                <a:solidFill>
                  <a:schemeClr val="accent3">
                    <a:lumMod val="50000"/>
                  </a:schemeClr>
                </a:solidFill>
                <a:effectLst>
                  <a:glow rad="228600">
                    <a:schemeClr val="accent2">
                      <a:satMod val="175000"/>
                      <a:alpha val="40000"/>
                    </a:schemeClr>
                  </a:glow>
                </a:effectLst>
              </a:rPr>
              <a:t>×</a:t>
            </a:r>
            <a:endParaRPr lang="en-US" dirty="0">
              <a:solidFill>
                <a:schemeClr val="accent3">
                  <a:lumMod val="50000"/>
                </a:schemeClr>
              </a:solidFill>
              <a:effectLst>
                <a:glow rad="228600">
                  <a:schemeClr val="accent2">
                    <a:satMod val="175000"/>
                    <a:alpha val="40000"/>
                  </a:schemeClr>
                </a:glow>
              </a:effectLst>
            </a:endParaRPr>
          </a:p>
          <a:p>
            <a:endParaRPr lang="ar-SA" dirty="0"/>
          </a:p>
        </p:txBody>
      </p:sp>
    </p:spTree>
    <p:extLst>
      <p:ext uri="{BB962C8B-B14F-4D97-AF65-F5344CB8AC3E}">
        <p14:creationId xmlns:p14="http://schemas.microsoft.com/office/powerpoint/2010/main" val="2421607979"/>
      </p:ext>
    </p:extLst>
  </p:cSld>
  <p:clrMapOvr>
    <a:masterClrMapping/>
  </p:clrMapOvr>
  <p:timing>
    <p:tnLst>
      <p:par>
        <p:cTn id="1" dur="indefinite" restart="never" nodeType="tmRoot"/>
      </p:par>
    </p:tnLst>
  </p:timing>
</p:sld>
</file>

<file path=ppt/slides/slide121.xml><?xml version="1.0" encoding="utf-8"?>
<p:sld xmlns:a="http://schemas.openxmlformats.org/drawingml/2006/main" xmlns:r="http://schemas.openxmlformats.org/officeDocument/2006/relationships" xmlns:p="http://schemas.openxmlformats.org/presentationml/2006/main">
  <p:cSld>
    <p:bg>
      <p:bgPr>
        <a:gradFill>
          <a:gsLst>
            <a:gs pos="0">
              <a:schemeClr val="accent4">
                <a:lumMod val="40000"/>
                <a:lumOff val="60000"/>
              </a:schemeClr>
            </a:gs>
            <a:gs pos="50000">
              <a:srgbClr val="FFFF99"/>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764704"/>
            <a:ext cx="8229600" cy="5361459"/>
          </a:xfrm>
        </p:spPr>
        <p:txBody>
          <a:bodyPr>
            <a:normAutofit lnSpcReduction="10000"/>
          </a:bodyPr>
          <a:lstStyle/>
          <a:p>
            <a:r>
              <a:rPr lang="ar-SA" b="1" u="sng" dirty="0" smtClean="0"/>
              <a:t> ثالثا : اختيار </a:t>
            </a:r>
            <a:r>
              <a:rPr lang="ar-SA" b="1" u="sng" dirty="0"/>
              <a:t>من متعدد :</a:t>
            </a:r>
            <a:endParaRPr lang="en-US" b="1" u="sng" dirty="0"/>
          </a:p>
          <a:p>
            <a:pPr lvl="0"/>
            <a:r>
              <a:rPr lang="ar-SA" b="1" dirty="0"/>
              <a:t>الاتقان كأحد أركان المسؤولية الاجتماعية في الإسلام</a:t>
            </a:r>
            <a:r>
              <a:rPr lang="ar-SA" dirty="0"/>
              <a:t> هو : </a:t>
            </a:r>
            <a:endParaRPr lang="en-US" dirty="0"/>
          </a:p>
          <a:p>
            <a:pPr lvl="0"/>
            <a:r>
              <a:rPr lang="ar-SA" b="1" dirty="0" smtClean="0"/>
              <a:t>أ)بذل </a:t>
            </a:r>
            <a:r>
              <a:rPr lang="ar-SA" b="1" dirty="0"/>
              <a:t>الجهد في العمل    ب) </a:t>
            </a:r>
            <a:r>
              <a:rPr lang="ar-SA" u="sng" dirty="0">
                <a:ln w="18415" cmpd="sng">
                  <a:solidFill>
                    <a:srgbClr val="FFFFFF"/>
                  </a:solidFill>
                  <a:prstDash val="solid"/>
                </a:ln>
                <a:solidFill>
                  <a:srgbClr val="FFFFFF"/>
                </a:solidFill>
                <a:effectLst>
                  <a:glow rad="101600">
                    <a:schemeClr val="accent2">
                      <a:satMod val="175000"/>
                      <a:alpha val="40000"/>
                    </a:schemeClr>
                  </a:glow>
                  <a:outerShdw blurRad="63500" dir="3600000" algn="tl" rotWithShape="0">
                    <a:srgbClr val="000000">
                      <a:alpha val="70000"/>
                    </a:srgbClr>
                  </a:outerShdw>
                </a:effectLst>
              </a:rPr>
              <a:t>اداء العمل بشكل مميز </a:t>
            </a:r>
            <a:endParaRPr lang="ar-SA" b="1" u="sng" dirty="0" smtClean="0">
              <a:effectLst>
                <a:glow rad="101600">
                  <a:schemeClr val="accent2">
                    <a:satMod val="175000"/>
                    <a:alpha val="40000"/>
                  </a:schemeClr>
                </a:glow>
                <a:outerShdw blurRad="63500" dir="3600000" algn="tl" rotWithShape="0">
                  <a:srgbClr val="000000">
                    <a:alpha val="70000"/>
                  </a:srgbClr>
                </a:outerShdw>
              </a:effectLst>
            </a:endParaRPr>
          </a:p>
          <a:p>
            <a:pPr lvl="0"/>
            <a:r>
              <a:rPr lang="ar-SA" b="1" dirty="0" smtClean="0"/>
              <a:t>ج</a:t>
            </a:r>
            <a:r>
              <a:rPr lang="ar-SA" b="1" dirty="0"/>
              <a:t>) اجتهاد العامل في عملة د) المواظبة على العمل </a:t>
            </a:r>
            <a:endParaRPr lang="en-US" dirty="0"/>
          </a:p>
          <a:p>
            <a:pPr marL="0" indent="0">
              <a:buNone/>
            </a:pPr>
            <a:endParaRPr lang="en-US" dirty="0"/>
          </a:p>
          <a:p>
            <a:pPr lvl="0"/>
            <a:r>
              <a:rPr lang="ar-BH" b="1" dirty="0"/>
              <a:t>المسؤولية الاجتماعية للمؤسسات هي:</a:t>
            </a:r>
            <a:r>
              <a:rPr lang="ar-BH" dirty="0"/>
              <a:t> </a:t>
            </a:r>
            <a:endParaRPr lang="en-US" dirty="0"/>
          </a:p>
          <a:p>
            <a:r>
              <a:rPr lang="ar-SA" dirty="0"/>
              <a:t>أ</a:t>
            </a:r>
            <a:r>
              <a:rPr lang="ar-SA" u="sng" dirty="0">
                <a:ln w="18415" cmpd="sng">
                  <a:solidFill>
                    <a:srgbClr val="FFFFFF"/>
                  </a:solidFill>
                  <a:prstDash val="solid"/>
                </a:ln>
                <a:solidFill>
                  <a:srgbClr val="FFFFFF"/>
                </a:solidFill>
                <a:effectLst>
                  <a:glow rad="101600">
                    <a:schemeClr val="accent2">
                      <a:satMod val="175000"/>
                      <a:alpha val="40000"/>
                    </a:schemeClr>
                  </a:glow>
                  <a:outerShdw blurRad="63500" dir="3600000" algn="tl" rotWithShape="0">
                    <a:srgbClr val="000000">
                      <a:alpha val="70000"/>
                    </a:srgbClr>
                  </a:outerShdw>
                </a:effectLst>
              </a:rPr>
              <a:t>) الالتزام المستمر بالعمل ل</a:t>
            </a:r>
            <a:r>
              <a:rPr lang="ar-BH" u="sng" dirty="0">
                <a:ln w="18415" cmpd="sng">
                  <a:solidFill>
                    <a:srgbClr val="FFFFFF"/>
                  </a:solidFill>
                  <a:prstDash val="solid"/>
                </a:ln>
                <a:solidFill>
                  <a:srgbClr val="FFFFFF"/>
                </a:solidFill>
                <a:effectLst>
                  <a:glow rad="101600">
                    <a:schemeClr val="accent2">
                      <a:satMod val="175000"/>
                      <a:alpha val="40000"/>
                    </a:schemeClr>
                  </a:glow>
                  <a:outerShdw blurRad="63500" dir="3600000" algn="tl" rotWithShape="0">
                    <a:srgbClr val="000000">
                      <a:alpha val="70000"/>
                    </a:srgbClr>
                  </a:outerShdw>
                </a:effectLst>
              </a:rPr>
              <a:t>ل</a:t>
            </a:r>
            <a:r>
              <a:rPr lang="ar-SA" u="sng" dirty="0">
                <a:ln w="18415" cmpd="sng">
                  <a:solidFill>
                    <a:srgbClr val="FFFFFF"/>
                  </a:solidFill>
                  <a:prstDash val="solid"/>
                </a:ln>
                <a:solidFill>
                  <a:srgbClr val="FFFFFF"/>
                </a:solidFill>
                <a:effectLst>
                  <a:glow rad="101600">
                    <a:schemeClr val="accent2">
                      <a:satMod val="175000"/>
                      <a:alpha val="40000"/>
                    </a:schemeClr>
                  </a:glow>
                  <a:outerShdw blurRad="63500" dir="3600000" algn="tl" rotWithShape="0">
                    <a:srgbClr val="000000">
                      <a:alpha val="70000"/>
                    </a:srgbClr>
                  </a:outerShdw>
                </a:effectLst>
              </a:rPr>
              <a:t>تصرُّف بشكل أخلاقي  </a:t>
            </a:r>
            <a:endParaRPr lang="ar-SA" u="sng" dirty="0" smtClean="0">
              <a:effectLst>
                <a:glow rad="101600">
                  <a:schemeClr val="accent2">
                    <a:satMod val="175000"/>
                    <a:alpha val="40000"/>
                  </a:schemeClr>
                </a:glow>
                <a:outerShdw blurRad="63500" dir="3600000" algn="tl" rotWithShape="0">
                  <a:srgbClr val="000000">
                    <a:alpha val="70000"/>
                  </a:srgbClr>
                </a:outerShdw>
              </a:effectLst>
            </a:endParaRPr>
          </a:p>
          <a:p>
            <a:r>
              <a:rPr lang="ar-SA" dirty="0" smtClean="0"/>
              <a:t> </a:t>
            </a:r>
            <a:r>
              <a:rPr lang="ar-SA" dirty="0"/>
              <a:t>ب) دور محدود </a:t>
            </a:r>
            <a:r>
              <a:rPr lang="ar-SA" b="1" dirty="0"/>
              <a:t>في التنمية الاقتصادية</a:t>
            </a:r>
            <a:r>
              <a:rPr lang="ar-SA" dirty="0"/>
              <a:t>  </a:t>
            </a:r>
            <a:endParaRPr lang="en-US" dirty="0"/>
          </a:p>
          <a:p>
            <a:r>
              <a:rPr lang="ar-SA" dirty="0"/>
              <a:t>ج) تطوع جماعي للمؤسسات   </a:t>
            </a:r>
            <a:endParaRPr lang="ar-SA" dirty="0" smtClean="0"/>
          </a:p>
          <a:p>
            <a:r>
              <a:rPr lang="ar-SA" dirty="0" smtClean="0"/>
              <a:t>د</a:t>
            </a:r>
            <a:r>
              <a:rPr lang="ar-SA" dirty="0"/>
              <a:t>) بطأ </a:t>
            </a:r>
            <a:r>
              <a:rPr lang="ar-BH" b="1" dirty="0"/>
              <a:t>مبادرة  المؤسسات  في مواجهة المشاكل</a:t>
            </a:r>
            <a:endParaRPr lang="en-US" dirty="0"/>
          </a:p>
          <a:p>
            <a:endParaRPr lang="ar-SA" dirty="0"/>
          </a:p>
        </p:txBody>
      </p:sp>
    </p:spTree>
    <p:extLst>
      <p:ext uri="{BB962C8B-B14F-4D97-AF65-F5344CB8AC3E}">
        <p14:creationId xmlns:p14="http://schemas.microsoft.com/office/powerpoint/2010/main" val="1148786268"/>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bg>
      <p:bgPr>
        <a:gradFill>
          <a:gsLst>
            <a:gs pos="0">
              <a:schemeClr val="accent4">
                <a:lumMod val="40000"/>
                <a:lumOff val="60000"/>
              </a:schemeClr>
            </a:gs>
            <a:gs pos="50000">
              <a:srgbClr val="FFFF99"/>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pic>
        <p:nvPicPr>
          <p:cNvPr id="2" name="Picture 2" descr="C:\Users\aasaleh\Pictures\3020_11299323155.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8762243">
            <a:off x="1041857" y="-72675"/>
            <a:ext cx="6851586" cy="7536745"/>
          </a:xfrm>
          <a:prstGeom prst="rect">
            <a:avLst/>
          </a:prstGeom>
          <a:solidFill>
            <a:srgbClr val="FFFFFF">
              <a:shade val="85000"/>
            </a:srgbClr>
          </a:solidFill>
          <a:ln w="190500" cap="rnd">
            <a:solidFill>
              <a:schemeClr val="accent4">
                <a:lumMod val="60000"/>
                <a:lumOff val="40000"/>
              </a:schemeClr>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prst="angle"/>
            <a:contourClr>
              <a:srgbClr val="C0C0C0"/>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87780582"/>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bg>
      <p:bgPr>
        <a:blipFill>
          <a:blip r:embed="rId2"/>
          <a:stretch>
            <a:fillRect/>
          </a:stretch>
        </a:blipFill>
        <a:effectLst/>
      </p:bgPr>
    </p:bg>
    <p:spTree>
      <p:nvGrpSpPr>
        <p:cNvPr id="1" name=""/>
        <p:cNvGrpSpPr/>
        <p:nvPr/>
      </p:nvGrpSpPr>
      <p:grpSpPr>
        <a:xfrm>
          <a:off x="0" y="0"/>
          <a:ext cx="0" cy="0"/>
          <a:chOff x="0" y="0"/>
          <a:chExt cx="0" cy="0"/>
        </a:xfrm>
      </p:grpSpPr>
      <p:sp>
        <p:nvSpPr>
          <p:cNvPr id="4" name="شكل بيضاوي 3"/>
          <p:cNvSpPr/>
          <p:nvPr/>
        </p:nvSpPr>
        <p:spPr>
          <a:xfrm>
            <a:off x="5508104" y="5661248"/>
            <a:ext cx="3456384" cy="1080120"/>
          </a:xfrm>
          <a:prstGeom prst="ellipse">
            <a:avLst/>
          </a:prstGeom>
          <a:effectLst>
            <a:glow rad="139700">
              <a:schemeClr val="accent3">
                <a:satMod val="175000"/>
                <a:alpha val="40000"/>
              </a:schemeClr>
            </a:glow>
            <a:outerShdw blurRad="40000" dist="20000" dir="5400000" rotWithShape="0">
              <a:srgbClr val="000000">
                <a:alpha val="38000"/>
              </a:srgbClr>
            </a:outerShdw>
          </a:effectLst>
          <a:scene3d>
            <a:camera prst="orthographicFront"/>
            <a:lightRig rig="threePt" dir="t"/>
          </a:scene3d>
          <a:sp3d>
            <a:bevelT prst="angle"/>
          </a:sp3d>
        </p:spPr>
        <p:style>
          <a:lnRef idx="1">
            <a:schemeClr val="accent3"/>
          </a:lnRef>
          <a:fillRef idx="2">
            <a:schemeClr val="accent3"/>
          </a:fillRef>
          <a:effectRef idx="1">
            <a:schemeClr val="accent3"/>
          </a:effectRef>
          <a:fontRef idx="minor">
            <a:schemeClr val="dk1"/>
          </a:fontRef>
        </p:style>
        <p:txBody>
          <a:bodyPr rtlCol="1" anchor="ctr"/>
          <a:lstStyle/>
          <a:p>
            <a:pPr algn="ctr"/>
            <a:r>
              <a:rPr lang="ar-SA" sz="2800" dirty="0" smtClean="0">
                <a:ln>
                  <a:solidFill>
                    <a:srgbClr val="7030A0"/>
                  </a:solidFill>
                </a:ln>
                <a:solidFill>
                  <a:srgbClr val="00A249"/>
                </a:solidFill>
                <a:cs typeface="PT Bold Broken" panose="02010400000000000000" pitchFamily="2" charset="-78"/>
              </a:rPr>
              <a:t>أ.د/ اسماء ابو بكر</a:t>
            </a:r>
            <a:endParaRPr lang="ar-SA" sz="2800" dirty="0">
              <a:ln>
                <a:solidFill>
                  <a:srgbClr val="7030A0"/>
                </a:solidFill>
              </a:ln>
              <a:solidFill>
                <a:srgbClr val="00A249"/>
              </a:solidFill>
              <a:cs typeface="PT Bold Broken" panose="02010400000000000000" pitchFamily="2" charset="-78"/>
            </a:endParaRPr>
          </a:p>
        </p:txBody>
      </p:sp>
    </p:spTree>
    <p:extLst>
      <p:ext uri="{BB962C8B-B14F-4D97-AF65-F5344CB8AC3E}">
        <p14:creationId xmlns:p14="http://schemas.microsoft.com/office/powerpoint/2010/main" val="444656267"/>
      </p:ext>
    </p:extLst>
  </p:cSld>
  <p:clrMapOvr>
    <a:masterClrMapping/>
  </p:clrMapOvr>
</p:sld>
</file>

<file path=ppt/theme/theme1.xml><?xml version="1.0" encoding="utf-8"?>
<a:theme xmlns:a="http://schemas.openxmlformats.org/drawingml/2006/main" name="نسق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نسق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406</TotalTime>
  <Words>7571</Words>
  <Application>Microsoft Office PowerPoint</Application>
  <PresentationFormat>عرض على الشاشة (3:4)‏</PresentationFormat>
  <Paragraphs>569</Paragraphs>
  <Slides>123</Slides>
  <Notes>2</Notes>
  <HiddenSlides>0</HiddenSlides>
  <MMClips>0</MMClips>
  <ScaleCrop>false</ScaleCrop>
  <HeadingPairs>
    <vt:vector size="4" baseType="variant">
      <vt:variant>
        <vt:lpstr>نسق</vt:lpstr>
      </vt:variant>
      <vt:variant>
        <vt:i4>1</vt:i4>
      </vt:variant>
      <vt:variant>
        <vt:lpstr>عناوين الشرائح</vt:lpstr>
      </vt:variant>
      <vt:variant>
        <vt:i4>123</vt:i4>
      </vt:variant>
    </vt:vector>
  </HeadingPairs>
  <TitlesOfParts>
    <vt:vector size="124" baseType="lpstr">
      <vt:lpstr>نسق Office</vt:lpstr>
      <vt:lpstr>عرض تقديمي في PowerPoint</vt:lpstr>
      <vt:lpstr>عرض تقديمي في PowerPoint</vt:lpstr>
      <vt:lpstr>عرض تقديمي في PowerPoint</vt:lpstr>
      <vt:lpstr>عرض تقديمي في PowerPoint</vt:lpstr>
      <vt:lpstr>عرض تقديمي في PowerPoint</vt:lpstr>
      <vt:lpstr> المحاضرة الاولى مفاهيم اساسية في مقرر سياسة الرعاية الاجتماعية</vt:lpstr>
      <vt:lpstr> المقصود بالرعاية الاجتماعية والمفاهيم المرتبطة بها  </vt:lpstr>
      <vt:lpstr>عرض تقديمي في PowerPoint</vt:lpstr>
      <vt:lpstr>عرض تقديمي في PowerPoint</vt:lpstr>
      <vt:lpstr>  التكافل الاجتماعي في مغزاه ومؤداه  يعني ان يحس كل فرد في المجتمع بأنه عليه واجبات لهذا المجتمع يجب عليه أداؤها وانه ان تقاعس في أدائها فقد يؤدي ذلك الى انهيار البناء عليه وعلى غيره وان الفرد حقوقا في هذا المجتمع حيث يجب على القائمين عليه ان يعطوا كل ذي حق حقه من غير تقصير ولا إهمال وان يدفع الضرر عن الضعفاء ويسد خلل العاجزين وانه ان لم يكن كذلك تآكلت لبنات البناء ولا بد ان يخر منهار ا بعد حين ان عاجلا وان أجلا وقد جاء الإسلام لإيجاد مجتمع فاضل تتعاون فيه كل القوى بحيث لا يطغى فريق على فريق وأول مظهر للمجتمع الفاضل في الإسلام هو مجرد وجود رأي عام ناضج يدعو للتعاون على الخير ودفع الشر عن أفراد المجتمع   </vt:lpstr>
      <vt:lpstr>الرعاية الاجتماعية على مستوى المجتمع</vt:lpstr>
      <vt:lpstr>خصائص الرعاية الاجتماعية في المجتمع المعاصر</vt:lpstr>
      <vt:lpstr>عرض تقديمي في PowerPoint</vt:lpstr>
      <vt:lpstr>أهداف الرعاية الاجتماعية : ـ  </vt:lpstr>
      <vt:lpstr>عرض تقديمي في PowerPoint</vt:lpstr>
      <vt:lpstr> المحاضرة الثانية  </vt:lpstr>
      <vt:lpstr>عرض تقديمي في PowerPoint</vt:lpstr>
      <vt:lpstr>تعريف السياسة الاجتماعية</vt:lpstr>
      <vt:lpstr>عرض تقديمي في PowerPoint</vt:lpstr>
      <vt:lpstr>عرض تقديمي في PowerPoint</vt:lpstr>
      <vt:lpstr>عرض تقديمي في PowerPoint</vt:lpstr>
      <vt:lpstr>عرض تقديمي في PowerPoint</vt:lpstr>
      <vt:lpstr>تعريف التمكين</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المحاضرة الرابعة </vt:lpstr>
      <vt:lpstr>المطلوب فهمة من مادة السياسة لطلاب الخدمة الاجتماعية</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المحاضرة الخامسة </vt:lpstr>
      <vt:lpstr>1_ مفهوم تحليل السياسة الاجتماعية :</vt:lpstr>
      <vt:lpstr>عرض تقديمي في PowerPoint</vt:lpstr>
      <vt:lpstr>عرض تقديمي في PowerPoint</vt:lpstr>
      <vt:lpstr>عرض تقديمي في PowerPoint</vt:lpstr>
      <vt:lpstr>عرض تقديمي في PowerPoint</vt:lpstr>
      <vt:lpstr>عرض تقديمي في PowerPoint</vt:lpstr>
      <vt:lpstr>2 – أهمية تحليل السياسة الاجتماعية :</vt:lpstr>
      <vt:lpstr>عرض تقديمي في PowerPoint</vt:lpstr>
      <vt:lpstr>3 _ المهارات والمعارف التي يجب أن يتزود بها محلل السياسة</vt:lpstr>
      <vt:lpstr>عرض تقديمي في PowerPoint</vt:lpstr>
      <vt:lpstr>عرض تقديمي في PowerPoint</vt:lpstr>
      <vt:lpstr>6-الأخصائيون الاجتماعيون وممارسة تحليل السياسة</vt:lpstr>
      <vt:lpstr>عرض تقديمي في PowerPoint</vt:lpstr>
      <vt:lpstr>4- أوجه القصور نجدها في تناول الدوريات أو المجلات العلمية المتخصصة في قضايا ممارسة وتحليل السياسة ، حيث اتضح من دراسة أجريت حول تلك الدوريات والمجلات   ندرة الموضوعات حول ممارسة السياسة ، وتركيزها جميعاً على التحليلات والدراسات النظرية .  ه -  ومن الصعوبات التي تواجه مهنة الخدمة الاجتماعية نحو إرساء وجود لها عند ممارسة السياسة ، ميل المهنة ذاتها للتركيز فقط على المعرفة دون الاهتمام بالأساليب </vt:lpstr>
      <vt:lpstr>عرض تقديمي في PowerPoint</vt:lpstr>
      <vt:lpstr>عرض تقديمي في PowerPoint</vt:lpstr>
      <vt:lpstr>عرض تقديمي في PowerPoint</vt:lpstr>
      <vt:lpstr>عرض تقديمي في PowerPoint</vt:lpstr>
      <vt:lpstr>أن التخطيط الاجتماعي وهو أحد المواد التي تدرس لطلاب الخدمة الاجتماعية ،  وأحد المجالات الهامة في صنع وتطبيق السياسة العامة والسياسة الاجتماعية بصفة خاصة ، يحتاج إلى بعض التحليلات السياسية ، لكونه أشمل وأعم من تحليل السياسة ، حيث أن التخطيط  يتضمن كلاً من : تعريف المشكلة – التطور المقترح ، صناعة القرار ، تخطيط وتصميم  البرنامج، والتقييم النهائي ، ومن الممكن أن يستخدموا مهارات تحليل السياسة في كل مرحلة من مراحل عملية التخطيط ، من ثم ، فإنه من الصعوبة أن نضع خطاً فاصلاً  بين المخطط الاجتماعي والمحلل السياسي . </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المحاضرة السادسة </vt:lpstr>
      <vt:lpstr>عرض تقديمي في PowerPoint</vt:lpstr>
      <vt:lpstr>عرض تقديمي في PowerPoint</vt:lpstr>
      <vt:lpstr>نموذج يحدد الأنشطة الإنسانية ويوضح الفروق بين التنظيمات :              </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 س: لماذا المعرفة بالسياسات والمدافعة ؟  </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ادوار ومهارات ممارس السياسة الاجتماعية:</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المحاضرة الرابعة عشر</dc:title>
  <dc:creator>Asmaa A. Saleh</dc:creator>
  <cp:lastModifiedBy>Asmaa A. Saleh</cp:lastModifiedBy>
  <cp:revision>26</cp:revision>
  <dcterms:created xsi:type="dcterms:W3CDTF">2015-04-24T11:56:00Z</dcterms:created>
  <dcterms:modified xsi:type="dcterms:W3CDTF">2015-04-25T20:58:18Z</dcterms:modified>
</cp:coreProperties>
</file>