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3" r:id="rId78"/>
    <p:sldId id="334" r:id="rId79"/>
    <p:sldId id="335" r:id="rId80"/>
    <p:sldId id="336" r:id="rId81"/>
    <p:sldId id="337" r:id="rId82"/>
    <p:sldId id="338" r:id="rId83"/>
    <p:sldId id="339" r:id="rId84"/>
    <p:sldId id="340" r:id="rId85"/>
    <p:sldId id="332" r:id="rId8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34578FC-F444-4148-959B-72044BCB7637}" type="datetimeFigureOut">
              <a:rPr lang="ar-SA" smtClean="0"/>
              <a:t>12/07/1436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4E58186-BCF3-488A-B09D-3917FFE7BFBA}" type="slidenum">
              <a:rPr lang="ar-SA" smtClean="0"/>
              <a:t>‹#›</a:t>
            </a:fld>
            <a:endParaRPr lang="ar-SA"/>
          </a:p>
        </p:txBody>
      </p:sp>
    </p:spTree>
    <p:extLst>
      <p:ext uri="{BB962C8B-B14F-4D97-AF65-F5344CB8AC3E}">
        <p14:creationId xmlns:p14="http://schemas.microsoft.com/office/powerpoint/2010/main" val="75246194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20</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21</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22</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23</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66</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67</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68</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Textured and layered background</a:t>
            </a:r>
            <a:r>
              <a:rPr lang="en-US" sz="1400" b="1" baseline="0" dirty="0" smtClean="0"/>
              <a:t> </a:t>
            </a:r>
            <a:r>
              <a:rPr lang="en-US" sz="1400" b="1" dirty="0" smtClean="0"/>
              <a:t>with</a:t>
            </a:r>
            <a:r>
              <a:rPr lang="en-US" sz="1400" b="1" baseline="0" dirty="0" smtClean="0"/>
              <a:t> title</a:t>
            </a:r>
            <a:endParaRPr lang="en-US" sz="1400" b="1" dirty="0" smtClean="0"/>
          </a:p>
          <a:p>
            <a:r>
              <a:rPr lang="en-US" sz="1400" dirty="0" smtClean="0"/>
              <a:t>(Advanced)</a:t>
            </a:r>
          </a:p>
          <a:p>
            <a:endParaRPr lang="en-US" sz="1400" dirty="0" smtClean="0"/>
          </a:p>
          <a:p>
            <a:endParaRPr lang="en-US" dirty="0" smtClean="0"/>
          </a:p>
          <a:p>
            <a:r>
              <a:rPr lang="en-US" sz="1200" b="1" kern="1200" dirty="0" smtClean="0">
                <a:solidFill>
                  <a:schemeClr val="tx1"/>
                </a:solidFill>
                <a:effectLst/>
                <a:latin typeface="+mn-lt"/>
                <a:ea typeface="+mn-ea"/>
                <a:cs typeface="+mn-cs"/>
              </a:rPr>
              <a:t>Tip</a:t>
            </a:r>
            <a:r>
              <a:rPr lang="en-US" sz="1200" kern="1200" dirty="0" smtClean="0">
                <a:solidFill>
                  <a:schemeClr val="tx1"/>
                </a:solidFill>
                <a:effectLst/>
                <a:latin typeface="+mn-lt"/>
                <a:ea typeface="+mn-ea"/>
                <a:cs typeface="+mn-cs"/>
              </a:rPr>
              <a:t>: Some shape effects on this slide are created with the </a:t>
            </a:r>
            <a:r>
              <a:rPr lang="en-US" sz="1200" b="1" kern="1200" dirty="0" smtClean="0">
                <a:solidFill>
                  <a:schemeClr val="tx1"/>
                </a:solidFill>
                <a:effectLst/>
                <a:latin typeface="+mn-lt"/>
                <a:ea typeface="+mn-ea"/>
                <a:cs typeface="+mn-cs"/>
              </a:rPr>
              <a:t>Combine Shapes </a:t>
            </a:r>
            <a:r>
              <a:rPr lang="en-US" sz="1200" kern="1200" dirty="0" smtClean="0">
                <a:solidFill>
                  <a:schemeClr val="tx1"/>
                </a:solidFill>
                <a:effectLst/>
                <a:latin typeface="+mn-lt"/>
                <a:ea typeface="+mn-ea"/>
                <a:cs typeface="+mn-cs"/>
              </a:rPr>
              <a:t>commands. To access this command, you must add it to the Quick Access Toolbar, located above the </a:t>
            </a:r>
            <a:r>
              <a:rPr lang="en-US" sz="1200" b="1" kern="1200" dirty="0" smtClean="0">
                <a:solidFill>
                  <a:schemeClr val="tx1"/>
                </a:solidFill>
                <a:effectLst/>
                <a:latin typeface="+mn-lt"/>
                <a:ea typeface="+mn-ea"/>
                <a:cs typeface="+mn-cs"/>
              </a:rPr>
              <a:t>File</a:t>
            </a:r>
            <a:r>
              <a:rPr lang="en-US" sz="1200" kern="1200" dirty="0" smtClean="0">
                <a:solidFill>
                  <a:schemeClr val="tx1"/>
                </a:solidFill>
                <a:effectLst/>
                <a:latin typeface="+mn-lt"/>
                <a:ea typeface="+mn-ea"/>
                <a:cs typeface="+mn-cs"/>
              </a:rPr>
              <a:t> tab.  To customize the Quick Access Toolbar, do the following:</a:t>
            </a:r>
          </a:p>
          <a:p>
            <a:pPr lvl="0"/>
            <a:r>
              <a:rPr lang="en-US" sz="1200" kern="1200" dirty="0" smtClean="0">
                <a:solidFill>
                  <a:schemeClr val="tx1"/>
                </a:solidFill>
                <a:effectLst/>
                <a:latin typeface="+mn-lt"/>
                <a:ea typeface="+mn-ea"/>
                <a:cs typeface="+mn-cs"/>
              </a:rPr>
              <a:t>Click the arrow next to the Quick Access Toolbar, and then under </a:t>
            </a:r>
            <a:r>
              <a:rPr lang="en-US" sz="1200" b="1" kern="1200" dirty="0" smtClean="0">
                <a:solidFill>
                  <a:schemeClr val="tx1"/>
                </a:solidFill>
                <a:effectLst/>
                <a:latin typeface="+mn-lt"/>
                <a:ea typeface="+mn-ea"/>
                <a:cs typeface="+mn-cs"/>
              </a:rPr>
              <a:t>Customize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Quick</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Access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Toolbar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Commands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Options</a:t>
            </a:r>
            <a:r>
              <a:rPr lang="en-US" sz="1200" kern="1200" dirty="0" smtClean="0">
                <a:solidFill>
                  <a:schemeClr val="tx1"/>
                </a:solidFill>
                <a:effectLst/>
                <a:latin typeface="+mn-lt"/>
                <a:ea typeface="+mn-ea"/>
                <a:cs typeface="+mn-cs"/>
              </a:rPr>
              <a:t> dialog box, in the </a:t>
            </a:r>
            <a:r>
              <a:rPr lang="en-US" sz="1200" b="1" kern="1200" dirty="0" smtClean="0">
                <a:solidFill>
                  <a:schemeClr val="tx1"/>
                </a:solidFill>
                <a:effectLst/>
                <a:latin typeface="+mn-lt"/>
                <a:ea typeface="+mn-ea"/>
                <a:cs typeface="+mn-cs"/>
              </a:rPr>
              <a:t>Choose commands from </a:t>
            </a:r>
            <a:r>
              <a:rPr lang="en-US" sz="1200" kern="1200" dirty="0" smtClean="0">
                <a:solidFill>
                  <a:schemeClr val="tx1"/>
                </a:solidFill>
                <a:effectLst/>
                <a:latin typeface="+mn-lt"/>
                <a:ea typeface="+mn-ea"/>
                <a:cs typeface="+mn-cs"/>
              </a:rPr>
              <a:t>list, select </a:t>
            </a:r>
            <a:r>
              <a:rPr lang="en-US" sz="1200" b="1" kern="1200" dirty="0" smtClean="0">
                <a:solidFill>
                  <a:schemeClr val="tx1"/>
                </a:solidFill>
                <a:effectLst/>
                <a:latin typeface="+mn-lt"/>
                <a:ea typeface="+mn-ea"/>
                <a:cs typeface="+mn-cs"/>
              </a:rPr>
              <a:t>All Commands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the list of commands, click </a:t>
            </a:r>
            <a:r>
              <a:rPr lang="en-US" sz="1200" b="1" kern="1200" dirty="0" smtClean="0">
                <a:solidFill>
                  <a:schemeClr val="tx1"/>
                </a:solidFill>
                <a:effectLst/>
                <a:latin typeface="+mn-lt"/>
                <a:ea typeface="+mn-ea"/>
                <a:cs typeface="+mn-cs"/>
              </a:rPr>
              <a:t>Combine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Add</a:t>
            </a:r>
            <a:r>
              <a:rPr lang="en-US" sz="1200" kern="1200" dirty="0" smtClean="0">
                <a:solidFill>
                  <a:schemeClr val="tx1"/>
                </a:solidFill>
                <a:effectLst/>
                <a:latin typeface="+mn-lt"/>
                <a:ea typeface="+mn-ea"/>
                <a:cs typeface="+mn-cs"/>
              </a:rPr>
              <a:t>.</a:t>
            </a:r>
            <a:endParaRPr lang="en-US" dirty="0" smtClean="0"/>
          </a:p>
          <a:p>
            <a:endParaRPr lang="en-US" dirty="0" smtClean="0"/>
          </a:p>
          <a:p>
            <a:endParaRPr lang="en-US" dirty="0" smtClean="0"/>
          </a:p>
          <a:p>
            <a:pPr marL="0" indent="0">
              <a:buFont typeface="+mj-lt"/>
              <a:buNone/>
            </a:pPr>
            <a:r>
              <a:rPr lang="en-US" baseline="0" dirty="0" smtClean="0"/>
              <a:t>To reproduce the shape effects on this slide, do the following:</a:t>
            </a:r>
          </a:p>
          <a:p>
            <a:pPr marL="22860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Slides</a:t>
            </a:r>
            <a:r>
              <a:rPr lang="en-US" baseline="0" dirty="0" smtClean="0"/>
              <a:t> group, click </a:t>
            </a:r>
            <a:r>
              <a:rPr lang="en-US" b="1" baseline="0" dirty="0" smtClean="0"/>
              <a:t>Layout</a:t>
            </a:r>
            <a:r>
              <a:rPr lang="en-US" baseline="0" dirty="0" smtClean="0"/>
              <a:t>, and then click </a:t>
            </a:r>
            <a:r>
              <a:rPr lang="en-US" b="1" baseline="0" dirty="0" smtClean="0"/>
              <a:t>Blank</a:t>
            </a:r>
            <a:r>
              <a:rPr lang="en-US" baseline="0" dirty="0" smtClean="0"/>
              <a:t>.</a:t>
            </a:r>
          </a:p>
          <a:p>
            <a:pPr marL="228600" indent="-228600">
              <a:buFont typeface="+mj-lt"/>
              <a:buAutoNum type="arabicPeriod"/>
            </a:pPr>
            <a:r>
              <a:rPr lang="en-US" baseline="0" dirty="0" smtClean="0"/>
              <a:t>Also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a:t>
            </a:r>
            <a:r>
              <a:rPr lang="en-US" baseline="0" dirty="0" smtClean="0"/>
              <a:t> </a:t>
            </a:r>
            <a:r>
              <a:rPr lang="en-US" b="1" baseline="0" dirty="0" smtClean="0"/>
              <a:t>Styles</a:t>
            </a:r>
            <a:r>
              <a:rPr lang="en-US" baseline="0" dirty="0" smtClean="0"/>
              <a:t> group, click </a:t>
            </a:r>
            <a:r>
              <a:rPr lang="en-US" b="1" baseline="0" dirty="0" smtClean="0"/>
              <a:t>Shape Fill</a:t>
            </a:r>
            <a:r>
              <a:rPr lang="en-US" baseline="0" dirty="0" smtClean="0"/>
              <a:t>, point to </a:t>
            </a:r>
            <a:r>
              <a:rPr lang="en-US" b="1" baseline="0" dirty="0" smtClean="0"/>
              <a:t>Gradient</a:t>
            </a:r>
            <a:r>
              <a:rPr lang="en-US" baseline="0" dirty="0" smtClean="0"/>
              <a:t>, and then click </a:t>
            </a:r>
            <a:r>
              <a:rPr lang="en-US" b="1" baseline="0" dirty="0" smtClean="0"/>
              <a:t>More Gradients</a:t>
            </a:r>
            <a:r>
              <a:rPr lang="en-US" baseline="0" dirty="0" smtClean="0"/>
              <a:t>.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0" baseline="0" dirty="0" smtClean="0"/>
              <a:t>.</a:t>
            </a:r>
            <a:endParaRPr lang="en-US" b="1" baseline="0" dirty="0" smtClean="0"/>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a:t>
            </a:r>
            <a:r>
              <a:rPr lang="en-US" sz="1200" kern="1200" dirty="0" smtClean="0">
                <a:solidFill>
                  <a:schemeClr val="tx1"/>
                </a:solidFill>
                <a:effectLst/>
                <a:latin typeface="+mn-lt"/>
                <a:ea typeface="+mn-ea"/>
                <a:cs typeface="+mn-cs"/>
              </a:rPr>
              <a:t> until four stops appear in the slider.</a:t>
            </a:r>
            <a:endParaRPr lang="en-US" baseline="0" dirty="0" smtClean="0"/>
          </a:p>
          <a:p>
            <a:pPr marL="228600" indent="-228600">
              <a:buFont typeface="+mj-lt"/>
              <a:buAutoNum type="arabicPeriod"/>
            </a:pPr>
            <a:r>
              <a:rPr lang="en-US" baseline="0" dirty="0" smtClean="0"/>
              <a:t>Also under </a:t>
            </a:r>
            <a:r>
              <a:rPr lang="en-US" b="1" baseline="0" dirty="0" smtClean="0"/>
              <a:t>Gradient stops</a:t>
            </a:r>
            <a:r>
              <a:rPr lang="en-US" baseline="0" dirty="0" smtClean="0"/>
              <a:t>, customize the gradient stops as follows:</a:t>
            </a:r>
          </a:p>
          <a:p>
            <a:pPr marL="685800" lvl="1" indent="-228600">
              <a:buFont typeface="Arial" pitchFamily="34" charset="0"/>
              <a:buChar char="•"/>
            </a:pPr>
            <a:r>
              <a:rPr lang="en-US" baseline="0" dirty="0" smtClean="0"/>
              <a:t>Select the first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200</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149</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79%</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29%</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124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93</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84%</a:t>
            </a:r>
            <a:r>
              <a:rPr lang="en-US" sz="1200" kern="1200" baseline="0" dirty="0" smtClean="0">
                <a:solidFill>
                  <a:schemeClr val="tx1"/>
                </a:solidFill>
                <a:effectLst/>
                <a:latin typeface="+mn-lt"/>
                <a:ea typeface="+mn-ea"/>
                <a:cs typeface="+mn-cs"/>
              </a:rPr>
              <a:t>.</a:t>
            </a:r>
            <a:endParaRPr lang="en-US" baseline="0" dirty="0" smtClean="0"/>
          </a:p>
          <a:p>
            <a:pPr marL="685800" lvl="1" indent="-228600">
              <a:buFont typeface="Arial" pitchFamily="34" charset="0"/>
              <a:buChar char="•"/>
            </a:pPr>
            <a:r>
              <a:rPr lang="en-US" baseline="0" dirty="0" smtClean="0"/>
              <a:t>Select the next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68%</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131</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74%</a:t>
            </a:r>
            <a:r>
              <a:rPr lang="en-US" sz="1200" kern="1200" baseline="0" dirty="0" smtClean="0">
                <a:solidFill>
                  <a:schemeClr val="tx1"/>
                </a:solidFill>
                <a:effectLst/>
                <a:latin typeface="+mn-lt"/>
                <a:ea typeface="+mn-ea"/>
                <a:cs typeface="+mn-cs"/>
              </a:rPr>
              <a:t>.</a:t>
            </a:r>
          </a:p>
          <a:p>
            <a:pPr marL="685800" lvl="1" indent="-228600">
              <a:buFont typeface="Arial" pitchFamily="34" charset="0"/>
              <a:buChar char="•"/>
            </a:pPr>
            <a:r>
              <a:rPr lang="en-US" baseline="0" dirty="0" smtClean="0"/>
              <a:t>Select the last stop in the slider, and then do the following:</a:t>
            </a:r>
          </a:p>
          <a:p>
            <a:pPr marL="1143000" lvl="2" indent="-228600">
              <a:buFont typeface="Arial" pitchFamily="34" charset="0"/>
              <a:buChar char="•"/>
            </a:pPr>
            <a:r>
              <a:rPr lang="en-US" baseline="0" dirty="0" smtClean="0"/>
              <a:t>In the </a:t>
            </a:r>
            <a:r>
              <a:rPr lang="en-US" b="1" baseline="0" dirty="0" smtClean="0"/>
              <a:t>Position</a:t>
            </a:r>
            <a:r>
              <a:rPr lang="en-US" baseline="0" dirty="0" smtClean="0"/>
              <a:t> box, enter </a:t>
            </a:r>
            <a:r>
              <a:rPr lang="en-US" b="1" baseline="0" dirty="0" smtClean="0"/>
              <a:t>100%</a:t>
            </a:r>
            <a:r>
              <a:rPr lang="en-US" baseline="0" dirty="0" smtClean="0"/>
              <a:t>.</a:t>
            </a:r>
          </a:p>
          <a:p>
            <a:pPr marL="1143000" lvl="2" indent="-228600">
              <a:buFont typeface="Arial" pitchFamily="34" charset="0"/>
              <a:buChar char="•"/>
            </a:pPr>
            <a:r>
              <a:rPr lang="en-US" baseline="0" dirty="0" smtClean="0"/>
              <a:t>Click the button next to </a:t>
            </a:r>
            <a:r>
              <a:rPr lang="en-US" b="1" baseline="0" dirty="0" smtClean="0"/>
              <a:t>Color</a:t>
            </a:r>
            <a:r>
              <a:rPr lang="en-US" baseline="0" dirty="0" smtClean="0"/>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98</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40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51%</a:t>
            </a:r>
            <a:r>
              <a:rPr lang="en-US" sz="1200"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Color</a:t>
            </a:r>
            <a:r>
              <a:rPr lang="en-US" kern="1200" baseline="0" dirty="0" smtClean="0">
                <a:solidFill>
                  <a:schemeClr val="tx1"/>
                </a:solidFill>
                <a:effectLst/>
                <a:latin typeface="+mn-lt"/>
                <a:ea typeface="+mn-ea"/>
                <a:cs typeface="+mn-cs"/>
              </a:rPr>
              <a:t> pane, select </a:t>
            </a:r>
            <a:r>
              <a:rPr lang="en-US" b="1" kern="1200" baseline="0" dirty="0" smtClean="0">
                <a:solidFill>
                  <a:schemeClr val="tx1"/>
                </a:solidFill>
                <a:effectLst/>
                <a:latin typeface="+mn-lt"/>
                <a:ea typeface="+mn-ea"/>
                <a:cs typeface="+mn-cs"/>
              </a:rPr>
              <a:t>No</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line</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a:t>
            </a:r>
            <a:r>
              <a:rPr lang="en-US" kern="1200" baseline="0" dirty="0" smtClean="0">
                <a:solidFill>
                  <a:schemeClr val="tx1"/>
                </a:solidFill>
                <a:effectLst/>
                <a:latin typeface="+mn-lt"/>
                <a:ea typeface="+mn-ea"/>
                <a:cs typeface="+mn-cs"/>
              </a:rPr>
              <a:t> </a:t>
            </a:r>
            <a:r>
              <a:rPr lang="en-US" b="1" kern="1200" baseline="0" dirty="0" smtClean="0">
                <a:solidFill>
                  <a:schemeClr val="tx1"/>
                </a:solidFill>
                <a:effectLst/>
                <a:latin typeface="+mn-lt"/>
                <a:ea typeface="+mn-ea"/>
                <a:cs typeface="+mn-cs"/>
              </a:rPr>
              <a:t>Shape</a:t>
            </a:r>
            <a:r>
              <a:rPr lang="en-US" kern="1200" baseline="0" dirty="0" smtClean="0">
                <a:solidFill>
                  <a:schemeClr val="tx1"/>
                </a:solidFill>
                <a:effectLst/>
                <a:latin typeface="+mn-lt"/>
                <a:ea typeface="+mn-ea"/>
                <a:cs typeface="+mn-cs"/>
              </a:rPr>
              <a:t> dialog box, click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in the left pane, in the </a:t>
            </a:r>
            <a:r>
              <a:rPr lang="en-US" b="1" kern="1200" baseline="0" dirty="0" smtClean="0">
                <a:solidFill>
                  <a:schemeClr val="tx1"/>
                </a:solidFill>
                <a:effectLst/>
                <a:latin typeface="+mn-lt"/>
                <a:ea typeface="+mn-ea"/>
                <a:cs typeface="+mn-cs"/>
              </a:rPr>
              <a:t>Glow and Soft Edges </a:t>
            </a:r>
            <a:r>
              <a:rPr lang="en-US" kern="1200" baseline="0" dirty="0" smtClean="0">
                <a:solidFill>
                  <a:schemeClr val="tx1"/>
                </a:solidFill>
                <a:effectLst/>
                <a:latin typeface="+mn-lt"/>
                <a:ea typeface="+mn-ea"/>
                <a:cs typeface="+mn-cs"/>
              </a:rPr>
              <a:t>pane, under </a:t>
            </a:r>
            <a:r>
              <a:rPr lang="en-US" b="1" kern="1200" baseline="0" dirty="0" smtClean="0">
                <a:solidFill>
                  <a:schemeClr val="tx1"/>
                </a:solidFill>
                <a:effectLst/>
                <a:latin typeface="+mn-lt"/>
                <a:ea typeface="+mn-ea"/>
                <a:cs typeface="+mn-cs"/>
              </a:rPr>
              <a:t>Soft Edges</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box, </a:t>
            </a:r>
            <a:r>
              <a:rPr lang="en-US" b="1" kern="1200" baseline="0" dirty="0" smtClean="0">
                <a:solidFill>
                  <a:schemeClr val="tx1"/>
                </a:solidFill>
                <a:effectLst/>
                <a:latin typeface="+mn-lt"/>
                <a:ea typeface="+mn-ea"/>
                <a:cs typeface="+mn-cs"/>
              </a:rPr>
              <a:t>enter 5 pt</a:t>
            </a:r>
            <a:r>
              <a:rPr lang="en-US" kern="1200" baseline="0" dirty="0" smtClean="0">
                <a:solidFill>
                  <a:schemeClr val="tx1"/>
                </a:solidFill>
                <a:effectLst/>
                <a:latin typeface="+mn-lt"/>
                <a:ea typeface="+mn-ea"/>
                <a:cs typeface="+mn-cs"/>
              </a:rPr>
              <a:t>.</a:t>
            </a:r>
          </a:p>
          <a:p>
            <a:pPr marL="228600" lvl="0" indent="-228600">
              <a:buFont typeface="+mj-lt"/>
              <a:buAutoNum type="arabicPeriod"/>
            </a:pPr>
            <a:r>
              <a:rPr lang="en-US" kern="1200" baseline="0" dirty="0" smtClean="0">
                <a:solidFill>
                  <a:schemeClr val="tx1"/>
                </a:solidFill>
                <a:effectLst/>
                <a:latin typeface="+mn-lt"/>
                <a:ea typeface="+mn-ea"/>
                <a:cs typeface="+mn-cs"/>
              </a:rPr>
              <a:t>Also in the </a:t>
            </a:r>
            <a:r>
              <a:rPr lang="en-US" b="1" kern="1200" baseline="0" dirty="0" smtClean="0">
                <a:solidFill>
                  <a:schemeClr val="tx1"/>
                </a:solidFill>
                <a:effectLst/>
                <a:latin typeface="+mn-lt"/>
                <a:ea typeface="+mn-ea"/>
                <a:cs typeface="+mn-cs"/>
              </a:rPr>
              <a:t>Format Shape </a:t>
            </a:r>
            <a:r>
              <a:rPr lang="en-US" kern="1200" baseline="0" dirty="0" smtClean="0">
                <a:solidFill>
                  <a:schemeClr val="tx1"/>
                </a:solidFill>
                <a:effectLst/>
                <a:latin typeface="+mn-lt"/>
                <a:ea typeface="+mn-ea"/>
                <a:cs typeface="+mn-cs"/>
              </a:rPr>
              <a:t>dialog box, click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in the left pane, in the </a:t>
            </a:r>
            <a:r>
              <a:rPr lang="en-US" b="1" kern="1200" baseline="0" dirty="0" smtClean="0">
                <a:solidFill>
                  <a:schemeClr val="tx1"/>
                </a:solidFill>
                <a:effectLst/>
                <a:latin typeface="+mn-lt"/>
                <a:ea typeface="+mn-ea"/>
                <a:cs typeface="+mn-cs"/>
              </a:rPr>
              <a:t>Size</a:t>
            </a:r>
            <a:r>
              <a:rPr lang="en-US" kern="1200" baseline="0" dirty="0" smtClean="0">
                <a:solidFill>
                  <a:schemeClr val="tx1"/>
                </a:solidFill>
                <a:effectLst/>
                <a:latin typeface="+mn-lt"/>
                <a:ea typeface="+mn-ea"/>
                <a:cs typeface="+mn-cs"/>
              </a:rPr>
              <a:t> pane, enter </a:t>
            </a:r>
            <a:r>
              <a:rPr lang="en-US" b="1" kern="1200" baseline="0" dirty="0" smtClean="0">
                <a:solidFill>
                  <a:schemeClr val="tx1"/>
                </a:solidFill>
                <a:effectLst/>
                <a:latin typeface="+mn-lt"/>
                <a:ea typeface="+mn-ea"/>
                <a:cs typeface="+mn-cs"/>
              </a:rPr>
              <a:t>1.83” </a:t>
            </a:r>
            <a:r>
              <a:rPr lang="en-US" kern="1200" baseline="0" dirty="0" smtClean="0">
                <a:solidFill>
                  <a:schemeClr val="tx1"/>
                </a:solidFill>
                <a:effectLst/>
                <a:latin typeface="+mn-lt"/>
                <a:ea typeface="+mn-ea"/>
                <a:cs typeface="+mn-cs"/>
              </a:rPr>
              <a:t>in the </a:t>
            </a:r>
            <a:r>
              <a:rPr lang="en-US" b="1" kern="1200" baseline="0" dirty="0" smtClean="0">
                <a:solidFill>
                  <a:schemeClr val="tx1"/>
                </a:solidFill>
                <a:effectLst/>
                <a:latin typeface="+mn-lt"/>
                <a:ea typeface="+mn-ea"/>
                <a:cs typeface="+mn-cs"/>
              </a:rPr>
              <a:t>Height</a:t>
            </a:r>
            <a:r>
              <a:rPr lang="en-US" kern="1200" baseline="0" dirty="0" smtClean="0">
                <a:solidFill>
                  <a:schemeClr val="tx1"/>
                </a:solidFill>
                <a:effectLst/>
                <a:latin typeface="+mn-lt"/>
                <a:ea typeface="+mn-ea"/>
                <a:cs typeface="+mn-cs"/>
              </a:rPr>
              <a:t> box and </a:t>
            </a:r>
            <a:r>
              <a:rPr lang="en-US" b="1" kern="1200" baseline="0" dirty="0" smtClean="0">
                <a:solidFill>
                  <a:schemeClr val="tx1"/>
                </a:solidFill>
                <a:effectLst/>
                <a:latin typeface="+mn-lt"/>
                <a:ea typeface="+mn-ea"/>
                <a:cs typeface="+mn-cs"/>
              </a:rPr>
              <a:t>10.33”</a:t>
            </a:r>
            <a:r>
              <a:rPr lang="en-US" kern="1200" baseline="0" dirty="0" smtClean="0">
                <a:solidFill>
                  <a:schemeClr val="tx1"/>
                </a:solidFill>
                <a:effectLst/>
                <a:latin typeface="+mn-lt"/>
                <a:ea typeface="+mn-ea"/>
                <a:cs typeface="+mn-cs"/>
              </a:rPr>
              <a:t> in the </a:t>
            </a:r>
            <a:r>
              <a:rPr lang="en-US" b="1" kern="1200" baseline="0" dirty="0" smtClean="0">
                <a:solidFill>
                  <a:schemeClr val="tx1"/>
                </a:solidFill>
                <a:effectLst/>
                <a:latin typeface="+mn-lt"/>
                <a:ea typeface="+mn-ea"/>
                <a:cs typeface="+mn-cs"/>
              </a:rPr>
              <a:t>Width</a:t>
            </a:r>
            <a:r>
              <a:rPr lang="en-US" kern="1200" baseline="0" dirty="0" smtClean="0">
                <a:solidFill>
                  <a:schemeClr val="tx1"/>
                </a:solidFill>
                <a:effectLst/>
                <a:latin typeface="+mn-lt"/>
                <a:ea typeface="+mn-ea"/>
                <a:cs typeface="+mn-cs"/>
              </a:rPr>
              <a:t> box.</a:t>
            </a:r>
            <a:endParaRPr lang="en-US" baseline="0" dirty="0" smtClean="0"/>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Align</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to Slide</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Align Center</a:t>
            </a:r>
            <a:r>
              <a:rPr lang="en-US" sz="1200" kern="1200" dirty="0" smtClean="0">
                <a:solidFill>
                  <a:schemeClr val="tx1"/>
                </a:solidFill>
                <a:effectLst/>
                <a:latin typeface="+mn-lt"/>
                <a:ea typeface="+mn-ea"/>
                <a:cs typeface="+mn-cs"/>
              </a:rPr>
              <a:t>.</a:t>
            </a:r>
          </a:p>
          <a:p>
            <a:pPr marL="0" indent="0">
              <a:buFont typeface="+mj-lt"/>
              <a:buNone/>
            </a:pPr>
            <a:endParaRPr lang="en-US" sz="1200" kern="1200" dirty="0" smtClean="0">
              <a:solidFill>
                <a:schemeClr val="tx1"/>
              </a:solidFill>
              <a:effectLst/>
              <a:latin typeface="+mn-lt"/>
              <a:ea typeface="+mn-ea"/>
              <a:cs typeface="+mn-cs"/>
            </a:endParaRPr>
          </a:p>
          <a:p>
            <a:pPr marL="0" indent="0">
              <a:buFont typeface="+mj-lt"/>
              <a:buNone/>
            </a:pPr>
            <a:r>
              <a:rPr lang="en-US" sz="1200" kern="1200" dirty="0" smtClean="0">
                <a:solidFill>
                  <a:schemeClr val="tx1"/>
                </a:solidFill>
                <a:effectLst/>
                <a:latin typeface="+mn-lt"/>
                <a:ea typeface="+mn-ea"/>
                <a:cs typeface="+mn-cs"/>
              </a:rPr>
              <a:t>To reproduce</a:t>
            </a:r>
            <a:r>
              <a:rPr lang="en-US" sz="1200" kern="1200" baseline="0" dirty="0" smtClean="0">
                <a:solidFill>
                  <a:schemeClr val="tx1"/>
                </a:solidFill>
                <a:effectLst/>
                <a:latin typeface="+mn-lt"/>
                <a:ea typeface="+mn-ea"/>
                <a:cs typeface="+mn-cs"/>
              </a:rPr>
              <a:t> the clip art effects on this slide, do the following:</a:t>
            </a:r>
            <a:endParaRPr lang="en-US" sz="12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Insert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Images</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Clip Art</a:t>
            </a:r>
            <a:r>
              <a:rPr lang="en-US" sz="1200" kern="1200" dirty="0" smtClean="0">
                <a:solidFill>
                  <a:schemeClr val="tx1"/>
                </a:solidFill>
                <a:effectLst/>
                <a:latin typeface="+mn-lt"/>
                <a:ea typeface="+mn-ea"/>
                <a:cs typeface="+mn-cs"/>
              </a:rPr>
              <a:t> pane, in the </a:t>
            </a:r>
            <a:r>
              <a:rPr lang="en-US" sz="1200" b="1" kern="1200" dirty="0" smtClean="0">
                <a:solidFill>
                  <a:schemeClr val="tx1"/>
                </a:solidFill>
                <a:effectLst/>
                <a:latin typeface="+mn-lt"/>
                <a:ea typeface="+mn-ea"/>
                <a:cs typeface="+mn-cs"/>
              </a:rPr>
              <a:t>Search for</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00437948</a:t>
            </a:r>
            <a:r>
              <a:rPr lang="en-US" sz="1200" kern="1200" dirty="0" smtClean="0">
                <a:solidFill>
                  <a:schemeClr val="tx1"/>
                </a:solidFill>
                <a:effectLst/>
                <a:latin typeface="+mn-lt"/>
                <a:ea typeface="+mn-ea"/>
                <a:cs typeface="+mn-cs"/>
              </a:rPr>
              <a:t>, select the </a:t>
            </a:r>
            <a:r>
              <a:rPr lang="en-US" sz="1200" b="1" kern="1200" dirty="0" smtClean="0">
                <a:solidFill>
                  <a:schemeClr val="tx1"/>
                </a:solidFill>
                <a:effectLst/>
                <a:latin typeface="+mn-lt"/>
                <a:ea typeface="+mn-ea"/>
                <a:cs typeface="+mn-cs"/>
              </a:rPr>
              <a:t>Include Office.com content</a:t>
            </a:r>
            <a:r>
              <a:rPr lang="en-US" sz="1200" kern="1200" dirty="0" smtClean="0">
                <a:solidFill>
                  <a:schemeClr val="tx1"/>
                </a:solidFill>
                <a:effectLst/>
                <a:latin typeface="+mn-lt"/>
                <a:ea typeface="+mn-ea"/>
                <a:cs typeface="+mn-cs"/>
              </a:rPr>
              <a:t> check box, and then click </a:t>
            </a:r>
            <a:r>
              <a:rPr lang="en-US" sz="1200" b="1" kern="1200" dirty="0" smtClean="0">
                <a:solidFill>
                  <a:schemeClr val="tx1"/>
                </a:solidFill>
                <a:effectLst/>
                <a:latin typeface="+mn-lt"/>
                <a:ea typeface="+mn-ea"/>
                <a:cs typeface="+mn-cs"/>
              </a:rPr>
              <a:t>Go</a:t>
            </a:r>
            <a:r>
              <a:rPr lang="en-US" sz="1200" kern="1200" dirty="0" smtClean="0">
                <a:solidFill>
                  <a:schemeClr val="tx1"/>
                </a:solidFill>
                <a:effectLst/>
                <a:latin typeface="+mn-lt"/>
                <a:ea typeface="+mn-ea"/>
                <a:cs typeface="+mn-cs"/>
              </a:rPr>
              <a:t>. Select the clip art file in the pane to insert it into the slide. (</a:t>
            </a: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you choose another clip art file, the clip art must be in the Windows Metafile format [.</a:t>
            </a:r>
            <a:r>
              <a:rPr lang="en-US" sz="1200" kern="1200" dirty="0" err="1" smtClean="0">
                <a:solidFill>
                  <a:schemeClr val="tx1"/>
                </a:solidFill>
                <a:effectLst/>
                <a:latin typeface="+mn-lt"/>
                <a:ea typeface="+mn-ea"/>
                <a:cs typeface="+mn-cs"/>
              </a:rPr>
              <a:t>wmf</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Drag the clip art from the </a:t>
            </a:r>
            <a:r>
              <a:rPr lang="en-US" sz="1200" b="1" kern="1200" dirty="0" smtClean="0">
                <a:solidFill>
                  <a:schemeClr val="tx1"/>
                </a:solidFill>
                <a:effectLst/>
                <a:latin typeface="+mn-lt"/>
                <a:ea typeface="+mn-ea"/>
                <a:cs typeface="+mn-cs"/>
              </a:rPr>
              <a:t>Clip Art </a:t>
            </a:r>
            <a:r>
              <a:rPr lang="en-US" sz="1200" kern="1200" dirty="0" smtClean="0">
                <a:solidFill>
                  <a:schemeClr val="tx1"/>
                </a:solidFill>
                <a:effectLst/>
                <a:latin typeface="+mn-lt"/>
                <a:ea typeface="+mn-ea"/>
                <a:cs typeface="+mn-cs"/>
              </a:rPr>
              <a:t>pane to the slide.</a:t>
            </a:r>
          </a:p>
          <a:p>
            <a:pPr marL="228600" indent="-228600">
              <a:buFont typeface="+mj-lt"/>
              <a:buAutoNum type="arabicPeriod"/>
            </a:pPr>
            <a:r>
              <a:rPr lang="en-US" sz="1200" kern="1200" dirty="0" smtClean="0">
                <a:solidFill>
                  <a:schemeClr val="tx1"/>
                </a:solidFill>
                <a:effectLst/>
                <a:latin typeface="+mn-lt"/>
                <a:ea typeface="+mn-ea"/>
                <a:cs typeface="+mn-cs"/>
              </a:rPr>
              <a:t>Select the clip art. Under </a:t>
            </a:r>
            <a:r>
              <a:rPr lang="en-US" sz="1200" b="1"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group, enter </a:t>
            </a:r>
            <a:r>
              <a:rPr lang="en-US" sz="1200" b="1" kern="1200" dirty="0" smtClean="0">
                <a:solidFill>
                  <a:schemeClr val="tx1"/>
                </a:solidFill>
                <a:effectLst/>
                <a:latin typeface="+mn-lt"/>
                <a:ea typeface="+mn-ea"/>
                <a:cs typeface="+mn-cs"/>
              </a:rPr>
              <a:t>6.99”</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Height</a:t>
            </a:r>
            <a:r>
              <a:rPr lang="en-US" sz="1200" kern="1200" dirty="0" smtClean="0">
                <a:solidFill>
                  <a:schemeClr val="tx1"/>
                </a:solidFill>
                <a:effectLst/>
                <a:latin typeface="+mn-lt"/>
                <a:ea typeface="+mn-ea"/>
                <a:cs typeface="+mn-cs"/>
              </a:rPr>
              <a:t> box and </a:t>
            </a:r>
            <a:r>
              <a:rPr lang="en-US" sz="1200" b="1" kern="1200" dirty="0" smtClean="0">
                <a:solidFill>
                  <a:schemeClr val="tx1"/>
                </a:solidFill>
                <a:effectLst/>
                <a:latin typeface="+mn-lt"/>
                <a:ea typeface="+mn-ea"/>
                <a:cs typeface="+mn-cs"/>
              </a:rPr>
              <a:t>7.5”</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Width</a:t>
            </a:r>
            <a:r>
              <a:rPr lang="en-US" sz="1200" kern="1200" dirty="0" smtClean="0">
                <a:solidFill>
                  <a:schemeClr val="tx1"/>
                </a:solidFill>
                <a:effectLst/>
                <a:latin typeface="+mn-lt"/>
                <a:ea typeface="+mn-ea"/>
                <a:cs typeface="+mn-cs"/>
              </a:rPr>
              <a:t> box.</a:t>
            </a:r>
          </a:p>
          <a:p>
            <a:pPr marL="228600" indent="-228600">
              <a:buFont typeface="+mj-lt"/>
              <a:buAutoNum type="arabicPeriod"/>
            </a:pPr>
            <a:r>
              <a:rPr lang="en-US" sz="1200" kern="1200" dirty="0" smtClean="0">
                <a:solidFill>
                  <a:schemeClr val="tx1"/>
                </a:solidFill>
                <a:effectLst/>
                <a:latin typeface="+mn-lt"/>
                <a:ea typeface="+mn-ea"/>
                <a:cs typeface="+mn-cs"/>
              </a:rPr>
              <a:t>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Microsoft Office PowerPoint </a:t>
            </a:r>
            <a:r>
              <a:rPr lang="en-US" sz="120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Yes</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On the slide, select the converted clip art.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Editing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Select</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Selection Pane</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Selection and Visibility pane</a:t>
            </a:r>
            <a:r>
              <a:rPr lang="en-US" sz="1200" kern="1200" dirty="0" smtClean="0">
                <a:solidFill>
                  <a:schemeClr val="tx1"/>
                </a:solidFill>
                <a:effectLst/>
                <a:latin typeface="+mn-lt"/>
                <a:ea typeface="+mn-ea"/>
                <a:cs typeface="+mn-cs"/>
              </a:rPr>
              <a:t>, select the top-level group.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Drawing</a:t>
            </a:r>
            <a:r>
              <a:rPr lang="en-US" sz="1200" kern="1200" dirty="0" smtClean="0">
                <a:solidFill>
                  <a:schemeClr val="tx1"/>
                </a:solidFill>
                <a:effectLst/>
                <a:latin typeface="+mn-lt"/>
                <a:ea typeface="+mn-ea"/>
                <a:cs typeface="+mn-cs"/>
              </a:rPr>
              <a:t> group, click </a:t>
            </a:r>
            <a:r>
              <a:rPr lang="en-US" sz="1200" b="1" kern="1200" dirty="0" smtClean="0">
                <a:solidFill>
                  <a:schemeClr val="tx1"/>
                </a:solidFill>
                <a:effectLst/>
                <a:latin typeface="+mn-lt"/>
                <a:ea typeface="+mn-ea"/>
                <a:cs typeface="+mn-cs"/>
              </a:rPr>
              <a:t>Arrange</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Ungroup</a:t>
            </a:r>
            <a:r>
              <a:rPr lang="en-US" sz="1200" kern="1200" dirty="0" smtClean="0">
                <a:solidFill>
                  <a:schemeClr val="tx1"/>
                </a:solidFill>
                <a:effectLst/>
                <a:latin typeface="+mn-lt"/>
                <a:ea typeface="+mn-ea"/>
                <a:cs typeface="+mn-cs"/>
              </a:rPr>
              <a:t>. </a:t>
            </a:r>
          </a:p>
          <a:p>
            <a:pPr marL="228600" indent="-228600">
              <a:buFont typeface="+mj-lt"/>
              <a:buAutoNum type="arabicPeriod"/>
            </a:pPr>
            <a:r>
              <a:rPr lang="en-US" sz="120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Selection and Visibility</a:t>
            </a:r>
            <a:r>
              <a:rPr lang="en-US" sz="1200" kern="1200" dirty="0" smtClean="0">
                <a:solidFill>
                  <a:schemeClr val="tx1"/>
                </a:solidFill>
                <a:effectLst/>
                <a:latin typeface="+mn-lt"/>
                <a:ea typeface="+mn-ea"/>
                <a:cs typeface="+mn-cs"/>
              </a:rPr>
              <a:t> pane, select the </a:t>
            </a:r>
            <a:r>
              <a:rPr lang="en-US" sz="1200" b="1" kern="1200" dirty="0" err="1" smtClean="0">
                <a:solidFill>
                  <a:schemeClr val="tx1"/>
                </a:solidFill>
                <a:effectLst/>
                <a:latin typeface="+mn-lt"/>
                <a:ea typeface="+mn-ea"/>
                <a:cs typeface="+mn-cs"/>
              </a:rPr>
              <a:t>Autoshape</a:t>
            </a:r>
            <a:r>
              <a:rPr lang="en-US" sz="1200" kern="1200" dirty="0" smtClean="0">
                <a:solidFill>
                  <a:schemeClr val="tx1"/>
                </a:solidFill>
                <a:effectLst/>
                <a:latin typeface="+mn-lt"/>
                <a:ea typeface="+mn-ea"/>
                <a:cs typeface="+mn-cs"/>
              </a:rPr>
              <a:t> object, and then press DELETE. </a:t>
            </a:r>
          </a:p>
          <a:p>
            <a:pPr marL="228600" indent="-228600">
              <a:buFont typeface="+mj-lt"/>
              <a:buAutoNum type="arabicPeriod"/>
            </a:pPr>
            <a:r>
              <a:rPr lang="en-US" sz="1200" kern="1200" dirty="0" smtClean="0">
                <a:solidFill>
                  <a:schemeClr val="tx1"/>
                </a:solidFill>
                <a:effectLst/>
                <a:latin typeface="+mn-lt"/>
                <a:ea typeface="+mn-ea"/>
                <a:cs typeface="+mn-cs"/>
              </a:rPr>
              <a:t>Press and hold CTRL, and then select all the clip art shapes. On the Quick Access Toolbar, click </a:t>
            </a:r>
            <a:r>
              <a:rPr lang="en-US" sz="1200" b="1" kern="1200" dirty="0" smtClean="0">
                <a:solidFill>
                  <a:schemeClr val="tx1"/>
                </a:solidFill>
                <a:effectLst/>
                <a:latin typeface="+mn-lt"/>
                <a:ea typeface="+mn-ea"/>
                <a:cs typeface="+mn-cs"/>
              </a:rPr>
              <a:t>Combine Shapes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Union</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kern="1200" dirty="0" smtClean="0">
                <a:solidFill>
                  <a:schemeClr val="tx1"/>
                </a:solidFill>
                <a:effectLst/>
                <a:latin typeface="+mn-lt"/>
                <a:ea typeface="+mn-ea"/>
                <a:cs typeface="+mn-cs"/>
              </a:rPr>
              <a:t>Position the new freeform shape in the bottom left corner of the slide so that it extends beyond the left and bottom edges of the slide.</a:t>
            </a:r>
          </a:p>
          <a:p>
            <a:pPr marL="228600" indent="-228600">
              <a:buFont typeface="+mj-lt"/>
              <a:buAutoNum type="arabicPeriod"/>
            </a:pPr>
            <a:r>
              <a:rPr lang="en-US" sz="1200" kern="1200" dirty="0" smtClean="0">
                <a:solidFill>
                  <a:schemeClr val="tx1"/>
                </a:solidFill>
                <a:effectLst/>
                <a:latin typeface="+mn-lt"/>
                <a:ea typeface="+mn-ea"/>
                <a:cs typeface="+mn-cs"/>
              </a:rPr>
              <a:t>Select the freeform shape. Under </a:t>
            </a:r>
            <a:r>
              <a:rPr lang="en-US" sz="1200" b="1" kern="1200" dirty="0" smtClean="0">
                <a:solidFill>
                  <a:schemeClr val="tx1"/>
                </a:solidFill>
                <a:effectLst/>
                <a:latin typeface="+mn-lt"/>
                <a:ea typeface="+mn-ea"/>
                <a:cs typeface="+mn-cs"/>
              </a:rPr>
              <a:t>Drawing Tools</a:t>
            </a:r>
            <a:r>
              <a:rPr lang="en-US" sz="120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Shape Styles </a:t>
            </a:r>
            <a:r>
              <a:rPr lang="en-US" sz="1200" kern="1200" dirty="0" smtClean="0">
                <a:solidFill>
                  <a:schemeClr val="tx1"/>
                </a:solidFill>
                <a:effectLst/>
                <a:latin typeface="+mn-lt"/>
                <a:ea typeface="+mn-ea"/>
                <a:cs typeface="+mn-cs"/>
              </a:rPr>
              <a:t>group, click </a:t>
            </a:r>
            <a:r>
              <a:rPr lang="en-US" sz="1200" b="1" kern="1200" dirty="0" smtClean="0">
                <a:solidFill>
                  <a:schemeClr val="tx1"/>
                </a:solidFill>
                <a:effectLst/>
                <a:latin typeface="+mn-lt"/>
                <a:ea typeface="+mn-ea"/>
                <a:cs typeface="+mn-cs"/>
              </a:rPr>
              <a:t>Shape Fill</a:t>
            </a:r>
            <a:r>
              <a:rPr lang="en-US" sz="1200" kern="1200" dirty="0" smtClean="0">
                <a:solidFill>
                  <a:schemeClr val="tx1"/>
                </a:solidFill>
                <a:effectLst/>
                <a:latin typeface="+mn-lt"/>
                <a:ea typeface="+mn-ea"/>
                <a:cs typeface="+mn-cs"/>
              </a:rPr>
              <a:t>, point to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and then click </a:t>
            </a:r>
            <a:r>
              <a:rPr lang="en-US" sz="1200" b="1" kern="1200" dirty="0" smtClean="0">
                <a:solidFill>
                  <a:schemeClr val="tx1"/>
                </a:solidFill>
                <a:effectLst/>
                <a:latin typeface="+mn-lt"/>
                <a:ea typeface="+mn-ea"/>
                <a:cs typeface="+mn-cs"/>
              </a:rPr>
              <a:t>More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Gradients</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Format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Shape</a:t>
            </a:r>
            <a:r>
              <a:rPr lang="en-US" sz="1200" kern="1200" dirty="0" smtClean="0">
                <a:solidFill>
                  <a:schemeClr val="tx1"/>
                </a:solidFill>
                <a:effectLst/>
                <a:latin typeface="+mn-lt"/>
                <a:ea typeface="+mn-ea"/>
                <a:cs typeface="+mn-cs"/>
              </a:rPr>
              <a:t> dialog box, click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in the left pane, in the </a:t>
            </a:r>
            <a:r>
              <a:rPr lang="en-US" sz="1200" b="1" kern="1200" dirty="0" smtClean="0">
                <a:solidFill>
                  <a:schemeClr val="tx1"/>
                </a:solidFill>
                <a:effectLst/>
                <a:latin typeface="+mn-lt"/>
                <a:ea typeface="+mn-ea"/>
                <a:cs typeface="+mn-cs"/>
              </a:rPr>
              <a:t>Fill</a:t>
            </a:r>
            <a:r>
              <a:rPr lang="en-US" sz="1200" kern="1200" dirty="0" smtClean="0">
                <a:solidFill>
                  <a:schemeClr val="tx1"/>
                </a:solidFill>
                <a:effectLst/>
                <a:latin typeface="+mn-lt"/>
                <a:ea typeface="+mn-ea"/>
                <a:cs typeface="+mn-cs"/>
              </a:rPr>
              <a:t> pane, click </a:t>
            </a:r>
            <a:r>
              <a:rPr lang="en-US" sz="1200" b="1" kern="1200" dirty="0" smtClean="0">
                <a:solidFill>
                  <a:schemeClr val="tx1"/>
                </a:solidFill>
                <a:effectLst/>
                <a:latin typeface="+mn-lt"/>
                <a:ea typeface="+mn-ea"/>
                <a:cs typeface="+mn-cs"/>
              </a:rPr>
              <a:t>Solid fill</a:t>
            </a:r>
            <a:r>
              <a:rPr lang="en-US" sz="1200" kern="1200" dirty="0" smtClean="0">
                <a:solidFill>
                  <a:schemeClr val="tx1"/>
                </a:solidFill>
                <a:effectLst/>
                <a:latin typeface="+mn-lt"/>
                <a:ea typeface="+mn-ea"/>
                <a:cs typeface="+mn-cs"/>
              </a:rPr>
              <a:t>, and then do the following:</a:t>
            </a:r>
          </a:p>
          <a:p>
            <a:pPr marL="685800" lvl="1"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685800" lvl="1"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99%</a:t>
            </a:r>
          </a:p>
          <a:p>
            <a:pPr marL="228600" lvl="0" indent="-228600">
              <a:buFont typeface="+mj-lt"/>
              <a:buAutoNum type="arabicPeriod"/>
            </a:pPr>
            <a:r>
              <a:rPr lang="en-US" sz="1200" b="0" kern="1200" dirty="0" smtClean="0">
                <a:solidFill>
                  <a:schemeClr val="tx1"/>
                </a:solidFill>
                <a:effectLst/>
                <a:latin typeface="+mn-lt"/>
                <a:ea typeface="+mn-ea"/>
                <a:cs typeface="+mn-cs"/>
              </a:rPr>
              <a:t>Also in the </a:t>
            </a:r>
            <a:r>
              <a:rPr lang="en-US" sz="1200" b="1" kern="1200" dirty="0" smtClean="0">
                <a:solidFill>
                  <a:schemeClr val="tx1"/>
                </a:solidFill>
                <a:effectLst/>
                <a:latin typeface="+mn-lt"/>
                <a:ea typeface="+mn-ea"/>
                <a:cs typeface="+mn-cs"/>
              </a:rPr>
              <a:t>Format Picture </a:t>
            </a:r>
            <a:r>
              <a:rPr lang="en-US" sz="1200" b="0" kern="1200" dirty="0" smtClean="0">
                <a:solidFill>
                  <a:schemeClr val="tx1"/>
                </a:solidFill>
                <a:effectLst/>
                <a:latin typeface="+mn-lt"/>
                <a:ea typeface="+mn-ea"/>
                <a:cs typeface="+mn-cs"/>
              </a:rPr>
              <a:t>dialog box, click </a:t>
            </a:r>
            <a:r>
              <a:rPr lang="en-US" sz="1200" b="1" kern="1200" dirty="0" smtClean="0">
                <a:solidFill>
                  <a:schemeClr val="tx1"/>
                </a:solidFill>
                <a:effectLst/>
                <a:latin typeface="+mn-lt"/>
                <a:ea typeface="+mn-ea"/>
                <a:cs typeface="+mn-cs"/>
              </a:rPr>
              <a:t>Glow and Soft</a:t>
            </a:r>
            <a:r>
              <a:rPr lang="en-US" sz="1200" b="1" kern="1200" baseline="0" dirty="0" smtClean="0">
                <a:solidFill>
                  <a:schemeClr val="tx1"/>
                </a:solidFill>
                <a:effectLst/>
                <a:latin typeface="+mn-lt"/>
                <a:ea typeface="+mn-ea"/>
                <a:cs typeface="+mn-cs"/>
              </a:rPr>
              <a:t> Edges </a:t>
            </a:r>
            <a:r>
              <a:rPr lang="en-US" sz="1200" b="0" kern="1200" baseline="0" dirty="0" smtClean="0">
                <a:solidFill>
                  <a:schemeClr val="tx1"/>
                </a:solidFill>
                <a:effectLst/>
                <a:latin typeface="+mn-lt"/>
                <a:ea typeface="+mn-ea"/>
                <a:cs typeface="+mn-cs"/>
              </a:rPr>
              <a:t>in the left pane, in the </a:t>
            </a:r>
            <a:r>
              <a:rPr lang="en-US" sz="1200" b="1" kern="1200" baseline="0" dirty="0" smtClean="0">
                <a:solidFill>
                  <a:schemeClr val="tx1"/>
                </a:solidFill>
                <a:effectLst/>
                <a:latin typeface="+mn-lt"/>
                <a:ea typeface="+mn-ea"/>
                <a:cs typeface="+mn-cs"/>
              </a:rPr>
              <a:t>Glow and Soft Edges </a:t>
            </a:r>
            <a:r>
              <a:rPr lang="en-US" sz="1200" b="0" kern="1200" baseline="0" dirty="0" smtClean="0">
                <a:solidFill>
                  <a:schemeClr val="tx1"/>
                </a:solidFill>
                <a:effectLst/>
                <a:latin typeface="+mn-lt"/>
                <a:ea typeface="+mn-ea"/>
                <a:cs typeface="+mn-cs"/>
              </a:rPr>
              <a:t>pane, under </a:t>
            </a:r>
            <a:r>
              <a:rPr lang="en-US" sz="1200" b="1" kern="1200" baseline="0" dirty="0" smtClean="0">
                <a:solidFill>
                  <a:schemeClr val="tx1"/>
                </a:solidFill>
                <a:effectLst/>
                <a:latin typeface="+mn-lt"/>
                <a:ea typeface="+mn-ea"/>
                <a:cs typeface="+mn-cs"/>
              </a:rPr>
              <a:t>Glow</a:t>
            </a:r>
            <a:r>
              <a:rPr lang="en-US" sz="1200" b="0" kern="1200" baseline="0" dirty="0" smtClean="0">
                <a:solidFill>
                  <a:schemeClr val="tx1"/>
                </a:solidFill>
                <a:effectLst/>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baseline="0" dirty="0" smtClean="0">
                <a:solidFill>
                  <a:schemeClr val="tx1"/>
                </a:solidFill>
                <a:effectLst/>
                <a:latin typeface="+mn-lt"/>
                <a:ea typeface="+mn-ea"/>
                <a:cs typeface="+mn-cs"/>
              </a:rPr>
              <a:t>Click the button next to </a:t>
            </a:r>
            <a:r>
              <a:rPr lang="en-US" sz="1200" b="1" kern="1200" baseline="0" dirty="0" smtClean="0">
                <a:solidFill>
                  <a:schemeClr val="tx1"/>
                </a:solidFill>
                <a:effectLst/>
                <a:latin typeface="+mn-lt"/>
                <a:ea typeface="+mn-ea"/>
                <a:cs typeface="+mn-cs"/>
              </a:rPr>
              <a:t>Color</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Size</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7 pt</a:t>
            </a:r>
            <a:r>
              <a:rPr lang="en-US" sz="1200" b="0" kern="1200" dirty="0" smtClean="0">
                <a:solidFill>
                  <a:schemeClr val="tx1"/>
                </a:solidFill>
                <a:effectLst/>
                <a:latin typeface="+mn-lt"/>
                <a:ea typeface="+mn-ea"/>
                <a:cs typeface="+mn-cs"/>
              </a:rPr>
              <a:t>.</a:t>
            </a:r>
          </a:p>
          <a:p>
            <a:pPr marL="685800" lvl="1" indent="-228600">
              <a:buFont typeface="+mj-lt"/>
              <a:buAutoNum type="arabicPeriod"/>
            </a:pPr>
            <a:r>
              <a:rPr lang="en-US" sz="1200" b="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b="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90%</a:t>
            </a:r>
            <a:r>
              <a:rPr lang="en-US" sz="1200" b="0" kern="1200" dirty="0" smtClean="0">
                <a:solidFill>
                  <a:schemeClr val="tx1"/>
                </a:solidFill>
                <a:effectLst/>
                <a:latin typeface="+mn-lt"/>
                <a:ea typeface="+mn-ea"/>
                <a:cs typeface="+mn-cs"/>
              </a:rPr>
              <a:t>.</a:t>
            </a:r>
          </a:p>
          <a:p>
            <a:pPr marL="0" indent="0">
              <a:buFont typeface="+mj-lt"/>
              <a:buNone/>
            </a:pPr>
            <a:endParaRPr lang="en-US" baseline="0" dirty="0" smtClean="0"/>
          </a:p>
          <a:p>
            <a:pPr marL="0" indent="0">
              <a:buFont typeface="+mj-lt"/>
              <a:buNone/>
            </a:pPr>
            <a:endParaRPr lang="en-US" baseline="0" dirty="0" smtClean="0"/>
          </a:p>
          <a:p>
            <a:r>
              <a:rPr lang="en-US" dirty="0" smtClean="0"/>
              <a:t>To</a:t>
            </a:r>
            <a:r>
              <a:rPr lang="en-US" baseline="0" dirty="0" smtClean="0"/>
              <a:t> reproduce the text effects on this slide, do the following:</a:t>
            </a:r>
          </a:p>
          <a:p>
            <a:pPr marL="228600" indent="-228600">
              <a:buFont typeface="+mj-lt"/>
              <a:buAutoNum type="arabicPeriod"/>
            </a:pPr>
            <a:r>
              <a:rPr lang="en-US" b="0" dirty="0" smtClean="0"/>
              <a:t>On</a:t>
            </a:r>
            <a:r>
              <a:rPr lang="en-US" b="0" baseline="0" dirty="0" smtClean="0"/>
              <a:t> the </a:t>
            </a:r>
            <a:r>
              <a:rPr lang="en-US" b="1" baseline="0" dirty="0" smtClean="0"/>
              <a:t>Insert</a:t>
            </a:r>
            <a:r>
              <a:rPr lang="en-US" b="0" baseline="0" dirty="0" smtClean="0"/>
              <a:t> tab, in the </a:t>
            </a:r>
            <a:r>
              <a:rPr lang="en-US" b="1" baseline="0" dirty="0" smtClean="0"/>
              <a:t>Text</a:t>
            </a:r>
            <a:r>
              <a:rPr lang="en-US" b="0" baseline="0" dirty="0" smtClean="0"/>
              <a:t> group, click </a:t>
            </a:r>
            <a:r>
              <a:rPr lang="en-US" b="1" baseline="0" dirty="0" smtClean="0"/>
              <a:t>Text Box</a:t>
            </a:r>
            <a:r>
              <a:rPr lang="en-US" b="0" baseline="0" dirty="0" smtClean="0"/>
              <a:t>.</a:t>
            </a:r>
          </a:p>
          <a:p>
            <a:pPr marL="228600" indent="-228600">
              <a:buFont typeface="+mj-lt"/>
              <a:buAutoNum type="arabicPeriod"/>
            </a:pPr>
            <a:r>
              <a:rPr lang="en-US" b="0" baseline="0" dirty="0" smtClean="0"/>
              <a:t>On the slide, drag to draw a text box.</a:t>
            </a:r>
          </a:p>
          <a:p>
            <a:pPr marL="228600" indent="-228600">
              <a:buFont typeface="+mj-lt"/>
              <a:buAutoNum type="arabicPeriod"/>
            </a:pPr>
            <a:r>
              <a:rPr lang="en-US" sz="1200" kern="1200" dirty="0" smtClean="0">
                <a:solidFill>
                  <a:schemeClr val="tx1"/>
                </a:solidFill>
                <a:effectLst/>
                <a:latin typeface="+mn-lt"/>
                <a:ea typeface="+mn-ea"/>
                <a:cs typeface="+mn-cs"/>
              </a:rPr>
              <a:t>Enter text in the text box, and then select the text.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group, select </a:t>
            </a:r>
            <a:r>
              <a:rPr lang="en-US" sz="1200" b="1" kern="1200" dirty="0" smtClean="0">
                <a:solidFill>
                  <a:schemeClr val="tx1"/>
                </a:solidFill>
                <a:effectLst/>
                <a:latin typeface="+mn-lt"/>
                <a:ea typeface="+mn-ea"/>
                <a:cs typeface="+mn-cs"/>
              </a:rPr>
              <a:t>Garamond</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list, select </a:t>
            </a:r>
            <a:r>
              <a:rPr lang="en-US" sz="1200" b="1" kern="1200" dirty="0" smtClean="0">
                <a:solidFill>
                  <a:schemeClr val="tx1"/>
                </a:solidFill>
                <a:effectLst/>
                <a:latin typeface="+mn-lt"/>
                <a:ea typeface="+mn-ea"/>
                <a:cs typeface="+mn-cs"/>
              </a:rPr>
              <a:t>54 pt. </a:t>
            </a:r>
            <a:r>
              <a:rPr lang="en-US" sz="1200" kern="1200" dirty="0" smtClean="0">
                <a:solidFill>
                  <a:schemeClr val="tx1"/>
                </a:solidFill>
                <a:effectLst/>
                <a:latin typeface="+mn-lt"/>
                <a:ea typeface="+mn-ea"/>
                <a:cs typeface="+mn-cs"/>
              </a:rPr>
              <a:t>from the </a:t>
            </a:r>
            <a:r>
              <a:rPr lang="en-US" sz="1200" b="1" kern="1200" dirty="0" smtClean="0">
                <a:solidFill>
                  <a:schemeClr val="tx1"/>
                </a:solidFill>
                <a:effectLst/>
                <a:latin typeface="+mn-lt"/>
                <a:ea typeface="+mn-ea"/>
                <a:cs typeface="+mn-cs"/>
              </a:rPr>
              <a:t>Font</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Size</a:t>
            </a:r>
            <a:r>
              <a:rPr lang="en-US" sz="1200" kern="1200" dirty="0" smtClean="0">
                <a:solidFill>
                  <a:schemeClr val="tx1"/>
                </a:solidFill>
                <a:effectLst/>
                <a:latin typeface="+mn-lt"/>
                <a:ea typeface="+mn-ea"/>
                <a:cs typeface="+mn-cs"/>
              </a:rPr>
              <a:t> list, and then click </a:t>
            </a:r>
            <a:r>
              <a:rPr lang="en-US" sz="1200" b="1" kern="1200" dirty="0" smtClean="0">
                <a:solidFill>
                  <a:schemeClr val="tx1"/>
                </a:solidFill>
                <a:effectLst/>
                <a:latin typeface="+mn-lt"/>
                <a:ea typeface="+mn-ea"/>
                <a:cs typeface="+mn-cs"/>
              </a:rPr>
              <a:t>Bold</a:t>
            </a:r>
            <a:r>
              <a:rPr lang="en-US" sz="1200" kern="1200" dirty="0" smtClean="0">
                <a:solidFill>
                  <a:schemeClr val="tx1"/>
                </a:solidFill>
                <a:effectLst/>
                <a:latin typeface="+mn-lt"/>
                <a:ea typeface="+mn-ea"/>
                <a:cs typeface="+mn-cs"/>
              </a:rPr>
              <a:t>.</a:t>
            </a:r>
          </a:p>
          <a:p>
            <a:pPr marL="228600" indent="-228600">
              <a:buFont typeface="+mj-lt"/>
              <a:buAutoNum type="arabicPeriod"/>
            </a:pPr>
            <a:r>
              <a:rPr lang="en-US" sz="1200" b="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Drawing</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Tools</a:t>
            </a:r>
            <a:r>
              <a:rPr lang="en-US" sz="1200" b="0" kern="1200" dirty="0" smtClean="0">
                <a:solidFill>
                  <a:schemeClr val="tx1"/>
                </a:solidFill>
                <a:effectLst/>
                <a:latin typeface="+mn-lt"/>
                <a:ea typeface="+mn-ea"/>
                <a:cs typeface="+mn-cs"/>
              </a:rPr>
              <a:t>, on the </a:t>
            </a:r>
            <a:r>
              <a:rPr lang="en-US" sz="1200" b="1" kern="1200" dirty="0" smtClean="0">
                <a:solidFill>
                  <a:schemeClr val="tx1"/>
                </a:solidFill>
                <a:effectLst/>
                <a:latin typeface="+mn-lt"/>
                <a:ea typeface="+mn-ea"/>
                <a:cs typeface="+mn-cs"/>
              </a:rPr>
              <a:t>Format</a:t>
            </a:r>
            <a:r>
              <a:rPr lang="en-US" sz="1200" b="0" kern="1200" dirty="0" smtClean="0">
                <a:solidFill>
                  <a:schemeClr val="tx1"/>
                </a:solidFill>
                <a:effectLst/>
                <a:latin typeface="+mn-lt"/>
                <a:ea typeface="+mn-ea"/>
                <a:cs typeface="+mn-cs"/>
              </a:rPr>
              <a:t> tab, in the</a:t>
            </a:r>
            <a:r>
              <a:rPr lang="en-US" sz="1200" b="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WordArt Styles </a:t>
            </a:r>
            <a:r>
              <a:rPr lang="en-US" sz="1200" b="0" kern="1200" baseline="0" dirty="0" smtClean="0">
                <a:solidFill>
                  <a:schemeClr val="tx1"/>
                </a:solidFill>
                <a:effectLst/>
                <a:latin typeface="+mn-lt"/>
                <a:ea typeface="+mn-ea"/>
                <a:cs typeface="+mn-cs"/>
              </a:rPr>
              <a:t>group, click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launcher. In the </a:t>
            </a:r>
            <a:r>
              <a:rPr lang="en-US" sz="1200" b="1" kern="1200" baseline="0" dirty="0" smtClean="0">
                <a:solidFill>
                  <a:schemeClr val="tx1"/>
                </a:solidFill>
                <a:effectLst/>
                <a:latin typeface="+mn-lt"/>
                <a:ea typeface="+mn-ea"/>
                <a:cs typeface="+mn-cs"/>
              </a:rPr>
              <a:t>Format Text Effects </a:t>
            </a:r>
            <a:r>
              <a:rPr lang="en-US" sz="1200" b="0" kern="1200" baseline="0" dirty="0" smtClean="0">
                <a:solidFill>
                  <a:schemeClr val="tx1"/>
                </a:solidFill>
                <a:effectLst/>
                <a:latin typeface="+mn-lt"/>
                <a:ea typeface="+mn-ea"/>
                <a:cs typeface="+mn-cs"/>
              </a:rPr>
              <a:t>dialog box, click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in the left pane, in the </a:t>
            </a:r>
            <a:r>
              <a:rPr lang="en-US" sz="1200" b="1" kern="1200" baseline="0" dirty="0" smtClean="0">
                <a:solidFill>
                  <a:schemeClr val="tx1"/>
                </a:solidFill>
                <a:effectLst/>
                <a:latin typeface="+mn-lt"/>
                <a:ea typeface="+mn-ea"/>
                <a:cs typeface="+mn-cs"/>
              </a:rPr>
              <a:t>Shadow</a:t>
            </a:r>
            <a:r>
              <a:rPr lang="en-US" sz="1200" b="0" kern="1200" baseline="0" dirty="0" smtClean="0">
                <a:solidFill>
                  <a:schemeClr val="tx1"/>
                </a:solidFill>
                <a:effectLst/>
                <a:latin typeface="+mn-lt"/>
                <a:ea typeface="+mn-ea"/>
                <a:cs typeface="+mn-cs"/>
              </a:rPr>
              <a:t> pane, do the following:</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Transparency</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70%</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Blur</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5 pt</a:t>
            </a:r>
            <a:r>
              <a:rPr lang="en-US" sz="1200" b="0" kern="1200" baseline="0" dirty="0" smtClean="0">
                <a:solidFill>
                  <a:schemeClr val="tx1"/>
                </a:solidFill>
                <a:effectLst/>
                <a:latin typeface="+mn-lt"/>
                <a:ea typeface="+mn-ea"/>
                <a:cs typeface="+mn-cs"/>
              </a:rPr>
              <a:t>.</a:t>
            </a: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Angle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315°</a:t>
            </a:r>
            <a:r>
              <a:rPr lang="en-US" sz="1200" b="0" kern="1200" baseline="0" dirty="0" smtClean="0">
                <a:solidFill>
                  <a:schemeClr val="tx1"/>
                </a:solidFill>
                <a:effectLst/>
                <a:latin typeface="+mn-lt"/>
                <a:ea typeface="+mn-ea"/>
                <a:cs typeface="+mn-cs"/>
              </a:rPr>
              <a:t>.</a:t>
            </a:r>
            <a:endParaRPr lang="en-US" sz="1200" b="1" kern="1200" baseline="0" dirty="0" smtClean="0">
              <a:solidFill>
                <a:schemeClr val="tx1"/>
              </a:solidFill>
              <a:effectLst/>
              <a:latin typeface="+mn-lt"/>
              <a:ea typeface="+mn-ea"/>
              <a:cs typeface="+mn-cs"/>
            </a:endParaRPr>
          </a:p>
          <a:p>
            <a:pPr marL="628650" lvl="1" indent="-171450">
              <a:buFont typeface="Arial" pitchFamily="34" charset="0"/>
              <a:buChar char="•"/>
            </a:pPr>
            <a:r>
              <a:rPr lang="en-US" sz="1200" b="0" kern="1200" baseline="0" dirty="0" smtClean="0">
                <a:solidFill>
                  <a:schemeClr val="tx1"/>
                </a:solidFill>
                <a:effectLst/>
                <a:latin typeface="+mn-lt"/>
                <a:ea typeface="+mn-ea"/>
                <a:cs typeface="+mn-cs"/>
              </a:rPr>
              <a:t>In the </a:t>
            </a:r>
            <a:r>
              <a:rPr lang="en-US" sz="1200" b="1" kern="1200" baseline="0" dirty="0" smtClean="0">
                <a:solidFill>
                  <a:schemeClr val="tx1"/>
                </a:solidFill>
                <a:effectLst/>
                <a:latin typeface="+mn-lt"/>
                <a:ea typeface="+mn-ea"/>
                <a:cs typeface="+mn-cs"/>
              </a:rPr>
              <a:t>Distance</a:t>
            </a:r>
            <a:r>
              <a:rPr lang="en-US" sz="1200" b="0" kern="1200" baseline="0" dirty="0" smtClean="0">
                <a:solidFill>
                  <a:schemeClr val="tx1"/>
                </a:solidFill>
                <a:effectLst/>
                <a:latin typeface="+mn-lt"/>
                <a:ea typeface="+mn-ea"/>
                <a:cs typeface="+mn-cs"/>
              </a:rPr>
              <a:t> box, enter </a:t>
            </a:r>
            <a:r>
              <a:rPr lang="en-US" sz="1200" b="1" kern="1200" baseline="0" dirty="0" smtClean="0">
                <a:solidFill>
                  <a:schemeClr val="tx1"/>
                </a:solidFill>
                <a:effectLst/>
                <a:latin typeface="+mn-lt"/>
                <a:ea typeface="+mn-ea"/>
                <a:cs typeface="+mn-cs"/>
              </a:rPr>
              <a:t>4 pt</a:t>
            </a:r>
            <a:r>
              <a:rPr lang="en-US" sz="1200" b="0" kern="1200" baseline="0" dirty="0" smtClean="0">
                <a:solidFill>
                  <a:schemeClr val="tx1"/>
                </a:solidFill>
                <a:effectLst/>
                <a:latin typeface="+mn-lt"/>
                <a:ea typeface="+mn-ea"/>
                <a:cs typeface="+mn-cs"/>
              </a:rPr>
              <a:t>.</a:t>
            </a:r>
          </a:p>
          <a:p>
            <a:pPr marL="228600" lvl="0" indent="-228600">
              <a:buFont typeface="+mj-lt"/>
              <a:buAutoNum type="arabicPeriod"/>
            </a:pPr>
            <a:r>
              <a:rPr lang="en-US" sz="1200" b="0" kern="1200" baseline="0" dirty="0" smtClean="0">
                <a:solidFill>
                  <a:schemeClr val="tx1"/>
                </a:solidFill>
                <a:effectLst/>
                <a:latin typeface="+mn-lt"/>
                <a:ea typeface="+mn-ea"/>
                <a:cs typeface="+mn-cs"/>
              </a:rPr>
              <a:t>Drag the text box inside the rectangle and on the right side of the slide.</a:t>
            </a:r>
          </a:p>
          <a:p>
            <a:pPr marL="0" lvl="0" indent="0">
              <a:buFont typeface="Arial" pitchFamily="34" charset="0"/>
              <a:buNone/>
            </a:pPr>
            <a:endParaRPr lang="en-US" baseline="0" dirty="0" smtClean="0"/>
          </a:p>
          <a:p>
            <a:pPr marL="0" indent="0">
              <a:buFont typeface="+mj-lt"/>
              <a:buNone/>
            </a:pPr>
            <a:endParaRPr lang="en-US" baseline="0" dirty="0" smtClean="0"/>
          </a:p>
          <a:p>
            <a:pPr marL="0" indent="0">
              <a:buFont typeface="+mj-lt"/>
              <a:buNone/>
            </a:pPr>
            <a:r>
              <a:rPr lang="en-US" dirty="0" smtClean="0"/>
              <a:t>To reproduce the first background layer on this slide, do the following:</a:t>
            </a:r>
          </a:p>
          <a:p>
            <a:pPr marL="228600" indent="-228600">
              <a:buFont typeface="+mj-lt"/>
              <a:buAutoNum type="arabicPeriod"/>
            </a:pPr>
            <a:r>
              <a:rPr lang="en-US" dirty="0" smtClean="0"/>
              <a:t>On the </a:t>
            </a:r>
            <a:r>
              <a:rPr lang="en-US" b="1" dirty="0" smtClean="0"/>
              <a:t>Home</a:t>
            </a:r>
            <a:r>
              <a:rPr lang="en-US" dirty="0" smtClean="0"/>
              <a:t> tab, in the </a:t>
            </a:r>
            <a:r>
              <a:rPr lang="en-US" b="1" dirty="0" smtClean="0"/>
              <a:t>Drawing</a:t>
            </a:r>
            <a:r>
              <a:rPr lang="en-US" dirty="0" smtClean="0"/>
              <a:t> group,</a:t>
            </a:r>
            <a:r>
              <a:rPr lang="en-US" baseline="0" dirty="0" smtClean="0"/>
              <a:t> click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indent="-228600">
              <a:buFont typeface="+mj-lt"/>
              <a:buAutoNum type="arabicPeriod"/>
            </a:pPr>
            <a:r>
              <a:rPr lang="en-US" baseline="0" dirty="0" smtClean="0"/>
              <a:t>On the slide, drag to draw a rectangle.</a:t>
            </a:r>
          </a:p>
          <a:p>
            <a:pPr marL="22860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Picture or texture fill</a:t>
            </a:r>
            <a:r>
              <a:rPr lang="en-US"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Stationary</a:t>
            </a:r>
            <a:r>
              <a:rPr lang="en-US" baseline="0" dirty="0" smtClean="0"/>
              <a:t> (fourth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228600" indent="-228600">
              <a:buFont typeface="+mj-lt"/>
              <a:buAutoNum type="arabicPeriod"/>
            </a:pPr>
            <a:r>
              <a:rPr lang="en-US" dirty="0" smtClean="0"/>
              <a:t>Also in the </a:t>
            </a:r>
            <a:r>
              <a:rPr lang="en-US" b="1" dirty="0" smtClean="0"/>
              <a:t>Format</a:t>
            </a:r>
            <a:r>
              <a:rPr lang="en-US" dirty="0" smtClean="0"/>
              <a:t> </a:t>
            </a:r>
            <a:r>
              <a:rPr lang="en-US" b="1" dirty="0" smtClean="0"/>
              <a:t>Shape</a:t>
            </a:r>
            <a:r>
              <a:rPr lang="en-US" dirty="0" smtClean="0"/>
              <a:t> dialog box, click </a:t>
            </a:r>
            <a:r>
              <a:rPr lang="en-US" b="1" dirty="0" smtClean="0"/>
              <a:t>Line Color </a:t>
            </a:r>
            <a:r>
              <a:rPr lang="en-US" dirty="0" smtClean="0"/>
              <a:t>in the left pane, in the </a:t>
            </a:r>
            <a:r>
              <a:rPr lang="en-US" b="1" dirty="0" smtClean="0"/>
              <a:t>Line Color </a:t>
            </a:r>
            <a:r>
              <a:rPr lang="en-US" dirty="0" smtClean="0"/>
              <a:t>pane, click</a:t>
            </a:r>
            <a:r>
              <a:rPr lang="en-US" baseline="0" dirty="0" smtClean="0"/>
              <a:t> </a:t>
            </a:r>
            <a:r>
              <a:rPr lang="en-US" b="1" baseline="0" dirty="0" smtClean="0"/>
              <a:t>No</a:t>
            </a:r>
            <a:r>
              <a:rPr lang="en-US" baseline="0" dirty="0" smtClean="0"/>
              <a:t> </a:t>
            </a:r>
            <a:r>
              <a:rPr lang="en-US" b="1" baseline="0" dirty="0" smtClean="0"/>
              <a:t>line</a:t>
            </a:r>
            <a:r>
              <a:rPr lang="en-US" baseline="0" dirty="0" smtClean="0"/>
              <a:t>.</a:t>
            </a:r>
          </a:p>
          <a:p>
            <a:pPr marL="228600" indent="-228600">
              <a:buFont typeface="+mj-lt"/>
              <a:buAutoNum type="arabicPeriod"/>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Clipboard</a:t>
            </a:r>
            <a:r>
              <a:rPr lang="en-US" baseline="0" dirty="0" smtClean="0"/>
              <a:t> group, click </a:t>
            </a:r>
            <a:r>
              <a:rPr lang="en-US" b="1" baseline="0" dirty="0" smtClean="0"/>
              <a:t>Copy</a:t>
            </a:r>
            <a:r>
              <a:rPr lang="en-US" baseline="0" dirty="0" smtClean="0"/>
              <a:t>.</a:t>
            </a:r>
          </a:p>
          <a:p>
            <a:pPr marL="228600" indent="-228600">
              <a:buFont typeface="+mj-lt"/>
              <a:buAutoNum type="arabicPeriod"/>
            </a:pPr>
            <a:r>
              <a:rPr lang="en-US" baseline="0" dirty="0" smtClean="0"/>
              <a:t>Press DELETE to delete the rectangle.</a:t>
            </a:r>
          </a:p>
          <a:p>
            <a:pPr marL="228600" indent="-228600">
              <a:buFont typeface="+mj-lt"/>
              <a:buAutoNum type="arabicPeriod"/>
            </a:pPr>
            <a:r>
              <a:rPr lang="en-US" sz="1200" kern="1200" dirty="0" smtClean="0">
                <a:solidFill>
                  <a:schemeClr val="tx1"/>
                </a:solidFill>
                <a:effectLst/>
                <a:latin typeface="+mn-lt"/>
                <a:ea typeface="+mn-ea"/>
                <a:cs typeface="+mn-cs"/>
              </a:rPr>
              <a:t>Also on the </a:t>
            </a:r>
            <a:r>
              <a:rPr lang="en-US" sz="1200" b="1" kern="1200" dirty="0" smtClean="0">
                <a:solidFill>
                  <a:schemeClr val="tx1"/>
                </a:solidFill>
                <a:effectLst/>
                <a:latin typeface="+mn-lt"/>
                <a:ea typeface="+mn-ea"/>
                <a:cs typeface="+mn-cs"/>
              </a:rPr>
              <a:t>Home</a:t>
            </a:r>
            <a:r>
              <a:rPr lang="en-US" sz="1200" kern="1200" dirty="0" smtClean="0">
                <a:solidFill>
                  <a:schemeClr val="tx1"/>
                </a:solidFill>
                <a:effectLst/>
                <a:latin typeface="+mn-lt"/>
                <a:ea typeface="+mn-ea"/>
                <a:cs typeface="+mn-cs"/>
              </a:rPr>
              <a:t> tab, in the </a:t>
            </a:r>
            <a:r>
              <a:rPr lang="en-US" sz="1200" b="1" kern="1200" dirty="0" smtClean="0">
                <a:solidFill>
                  <a:schemeClr val="tx1"/>
                </a:solidFill>
                <a:effectLst/>
                <a:latin typeface="+mn-lt"/>
                <a:ea typeface="+mn-ea"/>
                <a:cs typeface="+mn-cs"/>
              </a:rPr>
              <a:t>Clipboard</a:t>
            </a:r>
            <a:r>
              <a:rPr lang="en-US" sz="1200" kern="1200" dirty="0" smtClean="0">
                <a:solidFill>
                  <a:schemeClr val="tx1"/>
                </a:solidFill>
                <a:effectLst/>
                <a:latin typeface="+mn-lt"/>
                <a:ea typeface="+mn-ea"/>
                <a:cs typeface="+mn-cs"/>
              </a:rPr>
              <a:t> group, click the arrow below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select </a:t>
            </a:r>
            <a:r>
              <a:rPr lang="en-US" sz="1200" b="1" kern="1200" dirty="0" smtClean="0">
                <a:solidFill>
                  <a:schemeClr val="tx1"/>
                </a:solidFill>
                <a:effectLst/>
                <a:latin typeface="+mn-lt"/>
                <a:ea typeface="+mn-ea"/>
                <a:cs typeface="+mn-cs"/>
              </a:rPr>
              <a:t>Paste Special</a:t>
            </a:r>
            <a:r>
              <a:rPr lang="en-US" sz="1200" kern="1200" dirty="0" smtClean="0">
                <a:solidFill>
                  <a:schemeClr val="tx1"/>
                </a:solidFill>
                <a:effectLst/>
                <a:latin typeface="+mn-lt"/>
                <a:ea typeface="+mn-ea"/>
                <a:cs typeface="+mn-cs"/>
              </a:rPr>
              <a:t>. In the </a:t>
            </a:r>
            <a:r>
              <a:rPr lang="en-US" sz="1200" b="1" kern="1200" dirty="0" smtClean="0">
                <a:solidFill>
                  <a:schemeClr val="tx1"/>
                </a:solidFill>
                <a:effectLst/>
                <a:latin typeface="+mn-lt"/>
                <a:ea typeface="+mn-ea"/>
                <a:cs typeface="+mn-cs"/>
              </a:rPr>
              <a:t>Paste Special </a:t>
            </a:r>
            <a:r>
              <a:rPr lang="en-US" sz="1200" kern="1200" dirty="0" smtClean="0">
                <a:solidFill>
                  <a:schemeClr val="tx1"/>
                </a:solidFill>
                <a:effectLst/>
                <a:latin typeface="+mn-lt"/>
                <a:ea typeface="+mn-ea"/>
                <a:cs typeface="+mn-cs"/>
              </a:rPr>
              <a:t>dialog box, select </a:t>
            </a:r>
            <a:r>
              <a:rPr lang="en-US" sz="1200" b="1" kern="1200" dirty="0" smtClean="0">
                <a:solidFill>
                  <a:schemeClr val="tx1"/>
                </a:solidFill>
                <a:effectLst/>
                <a:latin typeface="+mn-lt"/>
                <a:ea typeface="+mn-ea"/>
                <a:cs typeface="+mn-cs"/>
              </a:rPr>
              <a:t>Paste</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As</a:t>
            </a:r>
            <a:r>
              <a:rPr lang="en-US" sz="1200" kern="1200" dirty="0" smtClean="0">
                <a:solidFill>
                  <a:schemeClr val="tx1"/>
                </a:solidFill>
                <a:effectLst/>
                <a:latin typeface="+mn-lt"/>
                <a:ea typeface="+mn-ea"/>
                <a:cs typeface="+mn-cs"/>
              </a:rPr>
              <a:t>, select </a:t>
            </a:r>
            <a:r>
              <a:rPr lang="en-US" sz="1200" b="1" kern="1200" dirty="0" smtClean="0">
                <a:solidFill>
                  <a:schemeClr val="tx1"/>
                </a:solidFill>
                <a:effectLst/>
                <a:latin typeface="+mn-lt"/>
                <a:ea typeface="+mn-ea"/>
                <a:cs typeface="+mn-cs"/>
              </a:rPr>
              <a:t>Picture (PNG)</a:t>
            </a:r>
            <a:r>
              <a:rPr lang="en-US" sz="1200" kern="1200" dirty="0" smtClean="0">
                <a:solidFill>
                  <a:schemeClr val="tx1"/>
                </a:solidFill>
                <a:effectLst/>
                <a:latin typeface="+mn-lt"/>
                <a:ea typeface="+mn-ea"/>
                <a:cs typeface="+mn-cs"/>
              </a:rPr>
              <a:t>.</a:t>
            </a:r>
            <a:endParaRPr lang="en-US" baseline="0" dirty="0" smtClean="0"/>
          </a:p>
          <a:p>
            <a:pPr marL="228600" indent="-228600">
              <a:buFont typeface="+mj-lt"/>
              <a:buAutoNum type="arabicPeriod"/>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a:t>
            </a:r>
            <a:r>
              <a:rPr lang="en-US" b="1" dirty="0" smtClean="0"/>
              <a:t>Adjust</a:t>
            </a:r>
            <a:r>
              <a:rPr lang="en-US" dirty="0" smtClean="0"/>
              <a:t> group, click </a:t>
            </a:r>
            <a:r>
              <a:rPr lang="en-US" b="1" dirty="0" smtClean="0"/>
              <a:t>Artistic Effects</a:t>
            </a:r>
            <a:r>
              <a:rPr lang="en-US" dirty="0" smtClean="0"/>
              <a:t>, and then click </a:t>
            </a:r>
            <a:r>
              <a:rPr lang="en-US" b="1" dirty="0" smtClean="0"/>
              <a:t>Artistic</a:t>
            </a:r>
            <a:r>
              <a:rPr lang="en-US" b="1" baseline="0" dirty="0" smtClean="0"/>
              <a:t> Effects Options</a:t>
            </a:r>
            <a:r>
              <a:rPr lang="en-US" baseline="0" dirty="0" smtClean="0"/>
              <a:t>.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and then click </a:t>
            </a:r>
            <a:r>
              <a:rPr lang="en-US" b="1" baseline="0" dirty="0" smtClean="0"/>
              <a:t>Paint Brush </a:t>
            </a:r>
            <a:r>
              <a:rPr lang="en-US" baseline="0" dirty="0" smtClean="0"/>
              <a:t>(second row).</a:t>
            </a:r>
          </a:p>
          <a:p>
            <a:pPr marL="228600" indent="-228600">
              <a:buFont typeface="+mj-lt"/>
              <a:buAutoNum type="arabicPeriod"/>
            </a:pPr>
            <a:r>
              <a:rPr lang="en-US" baseline="0" dirty="0" smtClean="0"/>
              <a:t>Also in the </a:t>
            </a:r>
            <a:r>
              <a:rPr lang="en-US" b="1" baseline="0" dirty="0" smtClean="0"/>
              <a:t>Artistic Effects </a:t>
            </a:r>
            <a:r>
              <a:rPr lang="en-US" baseline="0" dirty="0" smtClean="0"/>
              <a:t>pane, do the following:</a:t>
            </a:r>
          </a:p>
          <a:p>
            <a:pPr marL="685800" lvl="1" indent="-228600">
              <a:buFont typeface="+mj-lt"/>
              <a:buAutoNum type="arabicPeriod"/>
            </a:pPr>
            <a:r>
              <a:rPr lang="en-US" baseline="0" dirty="0" smtClean="0"/>
              <a:t>In the </a:t>
            </a:r>
            <a:r>
              <a:rPr lang="en-US" b="1" baseline="0" dirty="0" smtClean="0"/>
              <a:t>Transparency</a:t>
            </a:r>
            <a:r>
              <a:rPr lang="en-US" baseline="0" dirty="0" smtClean="0"/>
              <a:t> box, enter </a:t>
            </a:r>
            <a:r>
              <a:rPr lang="en-US" b="1" baseline="0" dirty="0" smtClean="0"/>
              <a:t>15%</a:t>
            </a:r>
            <a:r>
              <a:rPr lang="en-US" baseline="0" dirty="0" smtClean="0"/>
              <a:t>.</a:t>
            </a:r>
          </a:p>
          <a:p>
            <a:pPr marL="685800" lvl="1" indent="-228600">
              <a:buFont typeface="+mj-lt"/>
              <a:buAutoNum type="arabicPeriod"/>
            </a:pPr>
            <a:r>
              <a:rPr lang="en-US" baseline="0" dirty="0" smtClean="0"/>
              <a:t>In the </a:t>
            </a:r>
            <a:r>
              <a:rPr lang="en-US" b="1" baseline="0" dirty="0" smtClean="0"/>
              <a:t>Brush Size </a:t>
            </a:r>
            <a:r>
              <a:rPr lang="en-US" baseline="0" dirty="0" smtClean="0"/>
              <a:t>box, enter </a:t>
            </a:r>
            <a:r>
              <a:rPr lang="en-US" b="1" baseline="0" dirty="0" smtClean="0"/>
              <a:t>2</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Color </a:t>
            </a:r>
            <a:r>
              <a:rPr lang="en-US" baseline="0" dirty="0" smtClean="0"/>
              <a:t>in the left pane, in the </a:t>
            </a:r>
            <a:r>
              <a:rPr lang="en-US" b="1" baseline="0" dirty="0" smtClean="0"/>
              <a:t>Picture Color </a:t>
            </a:r>
            <a:r>
              <a:rPr lang="en-US" baseline="0" dirty="0" smtClean="0"/>
              <a:t>pane, do the following:</a:t>
            </a:r>
          </a:p>
          <a:p>
            <a:pPr marL="685800" lvl="1" indent="-228600">
              <a:buFont typeface="+mj-lt"/>
              <a:buAutoNum type="arabicPeriod"/>
            </a:pPr>
            <a:r>
              <a:rPr lang="en-US" baseline="0" dirty="0" smtClean="0"/>
              <a:t>Under </a:t>
            </a:r>
            <a:r>
              <a:rPr lang="en-US" b="1" baseline="0" dirty="0" smtClean="0"/>
              <a:t>Color Saturation</a:t>
            </a:r>
            <a:r>
              <a:rPr lang="en-US" baseline="0" dirty="0" smtClean="0"/>
              <a:t>, in the </a:t>
            </a:r>
            <a:r>
              <a:rPr lang="en-US" b="1" baseline="0" dirty="0" smtClean="0"/>
              <a:t>Saturation</a:t>
            </a:r>
            <a:r>
              <a:rPr lang="en-US" baseline="0" dirty="0" smtClean="0"/>
              <a:t> box, enter </a:t>
            </a:r>
            <a:r>
              <a:rPr lang="en-US" b="1" baseline="0" dirty="0" smtClean="0"/>
              <a:t>200%</a:t>
            </a:r>
            <a:r>
              <a:rPr lang="en-US" baseline="0" dirty="0" smtClean="0"/>
              <a:t>.</a:t>
            </a:r>
          </a:p>
          <a:p>
            <a:pPr marL="685800" lvl="1" indent="-228600">
              <a:buFont typeface="+mj-lt"/>
              <a:buAutoNum type="arabicPeriod"/>
            </a:pPr>
            <a:r>
              <a:rPr lang="en-US" baseline="0" dirty="0" smtClean="0"/>
              <a:t>Under </a:t>
            </a:r>
            <a:r>
              <a:rPr lang="en-US" b="1" baseline="0" dirty="0" smtClean="0"/>
              <a:t>Color Tone</a:t>
            </a:r>
            <a:r>
              <a:rPr lang="en-US" baseline="0" dirty="0" smtClean="0"/>
              <a:t>, click the button next to </a:t>
            </a:r>
            <a:r>
              <a:rPr lang="en-US" b="1" baseline="0" dirty="0" smtClean="0"/>
              <a:t>Presets</a:t>
            </a:r>
            <a:r>
              <a:rPr lang="en-US" baseline="0" dirty="0" smtClean="0"/>
              <a:t> and then click </a:t>
            </a:r>
            <a:r>
              <a:rPr lang="en-US" b="1" baseline="0" dirty="0" smtClean="0"/>
              <a:t>Temperature: 5,300 K</a:t>
            </a:r>
            <a:r>
              <a:rPr lang="en-US" baseline="0" dirty="0" smtClean="0"/>
              <a:t>.</a:t>
            </a:r>
          </a:p>
          <a:p>
            <a:pPr marL="228600" lvl="0" indent="-228600">
              <a:buFont typeface="+mj-lt"/>
              <a:buAutoNum type="arabicPeriod"/>
            </a:pPr>
            <a:r>
              <a:rPr lang="en-US" baseline="0" dirty="0" smtClean="0"/>
              <a:t>Also in the Format Picture dialog box, click Picture Corrections in the left pane, in the Picture Corrections pane, do the following:</a:t>
            </a:r>
          </a:p>
          <a:p>
            <a:pPr marL="685800" lvl="1" indent="-228600">
              <a:buFont typeface="+mj-lt"/>
              <a:buAutoNum type="arabicPeriod"/>
            </a:pPr>
            <a:r>
              <a:rPr lang="en-US" baseline="0" dirty="0" smtClean="0"/>
              <a:t>Under </a:t>
            </a:r>
            <a:r>
              <a:rPr lang="en-US" b="1" baseline="0" dirty="0" smtClean="0"/>
              <a:t>Sharpen and Soften</a:t>
            </a:r>
            <a:r>
              <a:rPr lang="en-US" baseline="0" dirty="0" smtClean="0"/>
              <a:t>, in the box next to </a:t>
            </a:r>
            <a:r>
              <a:rPr lang="en-US" b="1" baseline="0" dirty="0" smtClean="0"/>
              <a:t>Sharpen</a:t>
            </a:r>
            <a:r>
              <a:rPr lang="en-US" baseline="0" dirty="0" smtClean="0"/>
              <a:t>, enter </a:t>
            </a:r>
            <a:r>
              <a:rPr lang="en-US" b="1" baseline="0" dirty="0" smtClean="0"/>
              <a:t>-70%.</a:t>
            </a:r>
          </a:p>
          <a:p>
            <a:pPr marL="685800" lvl="1" indent="-228600">
              <a:buFont typeface="+mj-lt"/>
              <a:buAutoNum type="arabicPeriod"/>
            </a:pPr>
            <a:r>
              <a:rPr lang="en-US" baseline="0" dirty="0" smtClean="0"/>
              <a:t>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-10%</a:t>
            </a:r>
            <a:r>
              <a:rPr lang="en-US" b="0" baseline="0" dirty="0" smtClean="0"/>
              <a:t>.</a:t>
            </a:r>
            <a:endParaRPr lang="en-US" b="0" baseline="0" dirty="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endParaRPr lang="en-US" baseline="0" dirty="0"/>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and then click </a:t>
            </a:r>
            <a:r>
              <a:rPr lang="en-US" b="1" baseline="0" dirty="0" smtClean="0"/>
              <a:t>Send to Back</a:t>
            </a:r>
            <a:r>
              <a:rPr lang="en-US" baseline="0" dirty="0" smtClean="0"/>
              <a:t>.</a:t>
            </a:r>
          </a:p>
          <a:p>
            <a:pPr marL="0" lvl="0" indent="0">
              <a:buFont typeface="+mj-lt"/>
              <a:buNone/>
            </a:pPr>
            <a:endParaRPr lang="en-US" baseline="0" dirty="0"/>
          </a:p>
          <a:p>
            <a:pPr marL="0" lvl="0" indent="0">
              <a:buFont typeface="+mj-lt"/>
              <a:buNone/>
            </a:pPr>
            <a:r>
              <a:rPr lang="en-US" baseline="0" dirty="0" smtClean="0"/>
              <a:t>To reproduce the second background layer on this slide, do the following:</a:t>
            </a:r>
          </a:p>
          <a:p>
            <a:pPr marL="228600" lvl="0" indent="-228600">
              <a:buFont typeface="+mj-lt"/>
              <a:buAutoNum type="arabicPeriod"/>
            </a:pPr>
            <a:r>
              <a:rPr lang="en-US" baseline="0" dirty="0" smtClean="0"/>
              <a:t>On the </a:t>
            </a:r>
            <a:r>
              <a:rPr lang="en-US" b="1" baseline="0" dirty="0" smtClean="0"/>
              <a:t>Home</a:t>
            </a:r>
            <a:r>
              <a:rPr lang="en-US" baseline="0" dirty="0" smtClean="0"/>
              <a:t> tab, in the </a:t>
            </a:r>
            <a:r>
              <a:rPr lang="en-US" b="1" baseline="0" dirty="0" smtClean="0"/>
              <a:t>Drawing</a:t>
            </a:r>
            <a:r>
              <a:rPr lang="en-US" baseline="0" dirty="0" smtClean="0"/>
              <a:t> group, click the button next to </a:t>
            </a:r>
            <a:r>
              <a:rPr lang="en-US" b="1" baseline="0" dirty="0" smtClean="0"/>
              <a:t>Shapes</a:t>
            </a:r>
            <a:r>
              <a:rPr lang="en-US" baseline="0" dirty="0" smtClean="0"/>
              <a:t>, and then under </a:t>
            </a:r>
            <a:r>
              <a:rPr lang="en-US" b="1" baseline="0" dirty="0" smtClean="0"/>
              <a:t>Rectangles</a:t>
            </a:r>
            <a:r>
              <a:rPr lang="en-US" baseline="0" dirty="0" smtClean="0"/>
              <a:t> click </a:t>
            </a:r>
            <a:r>
              <a:rPr lang="en-US" b="1" baseline="0" dirty="0" smtClean="0"/>
              <a:t>Rectangle</a:t>
            </a:r>
            <a:r>
              <a:rPr lang="en-US" baseline="0" dirty="0" smtClean="0"/>
              <a:t>.</a:t>
            </a:r>
          </a:p>
          <a:p>
            <a:pPr marL="228600" lvl="0" indent="-228600">
              <a:buFont typeface="+mj-lt"/>
              <a:buAutoNum type="arabicPeriod"/>
            </a:pPr>
            <a:r>
              <a:rPr lang="en-US" baseline="0" dirty="0" smtClean="0"/>
              <a:t>On the slide, drag to draw a rectangle.</a:t>
            </a:r>
          </a:p>
          <a:p>
            <a:pPr marL="228600" lvl="0" indent="-228600">
              <a:buFont typeface="+mj-lt"/>
              <a:buAutoNum type="arabicPeriod"/>
            </a:pPr>
            <a:r>
              <a:rPr lang="en-US" baseline="0" dirty="0" smtClean="0"/>
              <a:t>Select the rectangle. Under </a:t>
            </a:r>
            <a:r>
              <a:rPr lang="en-US" b="1" baseline="0" dirty="0" smtClean="0"/>
              <a:t>Drawing Tools</a:t>
            </a:r>
            <a:r>
              <a:rPr lang="en-US" baseline="0" dirty="0" smtClean="0"/>
              <a:t>, on the </a:t>
            </a:r>
            <a:r>
              <a:rPr lang="en-US" b="1" baseline="0" dirty="0" smtClean="0"/>
              <a:t>Format</a:t>
            </a:r>
            <a:r>
              <a:rPr lang="en-US" baseline="0" dirty="0" smtClean="0"/>
              <a:t> tab, in the </a:t>
            </a:r>
            <a:r>
              <a:rPr lang="en-US" b="1" baseline="0" dirty="0" smtClean="0"/>
              <a:t>Shape Styles </a:t>
            </a:r>
            <a:r>
              <a:rPr lang="en-US" baseline="0" dirty="0" smtClean="0"/>
              <a:t>group, click the </a:t>
            </a:r>
            <a:r>
              <a:rPr lang="en-US" b="1" baseline="0" dirty="0" smtClean="0"/>
              <a:t>Format Shape </a:t>
            </a:r>
            <a:r>
              <a:rPr lang="en-US" baseline="0" dirty="0" smtClean="0"/>
              <a:t>dialog box launcher. In the </a:t>
            </a:r>
            <a:r>
              <a:rPr lang="en-US" b="1" baseline="0" dirty="0" smtClean="0"/>
              <a:t>Format Shape </a:t>
            </a:r>
            <a:r>
              <a:rPr lang="en-US" baseline="0" dirty="0" smtClean="0"/>
              <a:t>dialog box, click </a:t>
            </a:r>
            <a:r>
              <a:rPr lang="en-US" b="1" baseline="0" dirty="0" smtClean="0"/>
              <a:t>Fill</a:t>
            </a:r>
            <a:r>
              <a:rPr lang="en-US" baseline="0" dirty="0" smtClean="0"/>
              <a:t> in the left pane, in the </a:t>
            </a:r>
            <a:r>
              <a:rPr lang="en-US" b="1" baseline="0" dirty="0" smtClean="0"/>
              <a:t>Fill</a:t>
            </a:r>
            <a:r>
              <a:rPr lang="en-US" baseline="0" dirty="0" smtClean="0"/>
              <a:t> pane, click </a:t>
            </a:r>
            <a:r>
              <a:rPr lang="en-US" b="1" baseline="0" dirty="0" smtClean="0"/>
              <a:t>Gradient fill</a:t>
            </a:r>
            <a:r>
              <a:rPr lang="en-US" baseline="0" dirty="0" smtClean="0"/>
              <a:t>, and then do the following:</a:t>
            </a:r>
          </a:p>
          <a:p>
            <a:pPr marL="685800" lvl="1" indent="-228600">
              <a:buFont typeface="+mj-lt"/>
              <a:buAutoNum type="arabicPeriod"/>
            </a:pPr>
            <a:r>
              <a:rPr lang="en-US" baseline="0" dirty="0" smtClean="0"/>
              <a:t>In the </a:t>
            </a:r>
            <a:r>
              <a:rPr lang="en-US" b="1" baseline="0" dirty="0" smtClean="0"/>
              <a:t>Type</a:t>
            </a:r>
            <a:r>
              <a:rPr lang="en-US" baseline="0" dirty="0" smtClean="0"/>
              <a:t> list, select </a:t>
            </a:r>
            <a:r>
              <a:rPr lang="en-US" b="1" baseline="0" dirty="0" smtClean="0"/>
              <a:t>Linear</a:t>
            </a:r>
            <a:r>
              <a:rPr lang="en-US" baseline="0" dirty="0" smtClean="0"/>
              <a:t>.</a:t>
            </a:r>
          </a:p>
          <a:p>
            <a:pPr marL="685800" lvl="1" indent="-228600">
              <a:buFont typeface="+mj-lt"/>
              <a:buAutoNum type="arabicPeriod"/>
            </a:pPr>
            <a:r>
              <a:rPr lang="en-US" baseline="0" dirty="0" smtClean="0"/>
              <a:t>In the </a:t>
            </a:r>
            <a:r>
              <a:rPr lang="en-US" b="1" baseline="0" dirty="0" smtClean="0"/>
              <a:t>Angle</a:t>
            </a:r>
            <a:r>
              <a:rPr lang="en-US" baseline="0" dirty="0" smtClean="0"/>
              <a:t> box, enter </a:t>
            </a:r>
            <a:r>
              <a:rPr lang="en-US" b="1" baseline="0" dirty="0" smtClean="0"/>
              <a:t>160°</a:t>
            </a:r>
            <a:r>
              <a:rPr lang="en-US" baseline="0" dirty="0" smtClean="0"/>
              <a:t>.</a:t>
            </a:r>
          </a:p>
          <a:p>
            <a:pPr marL="685800" lvl="1" indent="-228600">
              <a:buFont typeface="+mj-lt"/>
              <a:buAutoNum type="arabicPeriod"/>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 </a:t>
            </a:r>
            <a:r>
              <a:rPr lang="en-US" sz="1200" b="1" kern="1200" dirty="0" smtClean="0">
                <a:solidFill>
                  <a:schemeClr val="tx1"/>
                </a:solidFill>
                <a:effectLst/>
                <a:latin typeface="+mn-lt"/>
                <a:ea typeface="+mn-ea"/>
                <a:cs typeface="+mn-cs"/>
              </a:rPr>
              <a:t>Remove </a:t>
            </a:r>
            <a:r>
              <a:rPr lang="en-US" sz="1200" b="1" kern="1200" smtClean="0">
                <a:solidFill>
                  <a:schemeClr val="tx1"/>
                </a:solidFill>
                <a:effectLst/>
                <a:latin typeface="+mn-lt"/>
                <a:ea typeface="+mn-ea"/>
                <a:cs typeface="+mn-cs"/>
              </a:rPr>
              <a:t>gradient stop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until four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Black, Text 1 </a:t>
            </a:r>
            <a:r>
              <a:rPr lang="en-US" sz="1200" kern="1200" dirty="0" smtClean="0">
                <a:solidFill>
                  <a:schemeClr val="tx1"/>
                </a:solidFill>
                <a:effectLst/>
                <a:latin typeface="+mn-lt"/>
                <a:ea typeface="+mn-ea"/>
                <a:cs typeface="+mn-cs"/>
              </a:rPr>
              <a:t>(first row).</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25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68%</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104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71</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34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68%</a:t>
            </a:r>
            <a:endParaRPr lang="en-US" baseline="0" dirty="0" smtClean="0"/>
          </a:p>
          <a:p>
            <a:pPr marL="628650" lvl="1" indent="-171450">
              <a:buFont typeface="Arial" pitchFamily="34" charset="0"/>
              <a:buChar char="•"/>
            </a:pPr>
            <a:r>
              <a:rPr lang="en-US" sz="1200" kern="1200" dirty="0" smtClean="0">
                <a:solidFill>
                  <a:schemeClr val="tx1"/>
                </a:solidFill>
                <a:effectLst/>
                <a:latin typeface="+mn-lt"/>
                <a:ea typeface="+mn-ea"/>
                <a:cs typeface="+mn-cs"/>
              </a:rPr>
              <a:t>Select the last stop in the slider, and then do the following: </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More Colors</a:t>
            </a:r>
            <a:r>
              <a:rPr lang="en-US" sz="1200" kern="1200" dirty="0" smtClean="0">
                <a:solidFill>
                  <a:schemeClr val="tx1"/>
                </a:solidFill>
                <a:effectLst/>
                <a:latin typeface="+mn-lt"/>
                <a:ea typeface="+mn-ea"/>
                <a:cs typeface="+mn-cs"/>
              </a:rPr>
              <a:t>, and then in the </a:t>
            </a:r>
            <a:r>
              <a:rPr lang="en-US" sz="1200" b="1" kern="1200" dirty="0" smtClean="0">
                <a:solidFill>
                  <a:schemeClr val="tx1"/>
                </a:solidFill>
                <a:effectLst/>
                <a:latin typeface="+mn-lt"/>
                <a:ea typeface="+mn-ea"/>
                <a:cs typeface="+mn-cs"/>
              </a:rPr>
              <a:t>Colors</a:t>
            </a:r>
            <a:r>
              <a:rPr lang="en-US" sz="1200" kern="1200" dirty="0" smtClean="0">
                <a:solidFill>
                  <a:schemeClr val="tx1"/>
                </a:solidFill>
                <a:effectLst/>
                <a:latin typeface="+mn-lt"/>
                <a:ea typeface="+mn-ea"/>
                <a:cs typeface="+mn-cs"/>
              </a:rPr>
              <a:t> dialog box, on the </a:t>
            </a:r>
            <a:r>
              <a:rPr lang="en-US" sz="1200" b="1" kern="1200" dirty="0" smtClean="0">
                <a:solidFill>
                  <a:schemeClr val="tx1"/>
                </a:solidFill>
                <a:effectLst/>
                <a:latin typeface="+mn-lt"/>
                <a:ea typeface="+mn-ea"/>
                <a:cs typeface="+mn-cs"/>
              </a:rPr>
              <a:t>Custom</a:t>
            </a:r>
            <a:r>
              <a:rPr lang="en-US" sz="1200" kern="1200" dirty="0" smtClean="0">
                <a:solidFill>
                  <a:schemeClr val="tx1"/>
                </a:solidFill>
                <a:effectLst/>
                <a:latin typeface="+mn-lt"/>
                <a:ea typeface="+mn-ea"/>
                <a:cs typeface="+mn-cs"/>
              </a:rPr>
              <a:t> tab, enter values for Red: </a:t>
            </a:r>
            <a:r>
              <a:rPr lang="en-US" sz="1200" b="1" kern="1200" dirty="0" smtClean="0">
                <a:solidFill>
                  <a:schemeClr val="tx1"/>
                </a:solidFill>
                <a:effectLst/>
                <a:latin typeface="+mn-lt"/>
                <a:ea typeface="+mn-ea"/>
                <a:cs typeface="+mn-cs"/>
              </a:rPr>
              <a:t>84</a:t>
            </a:r>
            <a:r>
              <a:rPr lang="en-US" sz="1200" kern="1200" dirty="0" smtClean="0">
                <a:solidFill>
                  <a:schemeClr val="tx1"/>
                </a:solidFill>
                <a:effectLst/>
                <a:latin typeface="+mn-lt"/>
                <a:ea typeface="+mn-ea"/>
                <a:cs typeface="+mn-cs"/>
              </a:rPr>
              <a:t>, Green: </a:t>
            </a:r>
            <a:r>
              <a:rPr lang="en-US" sz="1200" b="1" kern="1200" dirty="0" smtClean="0">
                <a:solidFill>
                  <a:schemeClr val="tx1"/>
                </a:solidFill>
                <a:effectLst/>
                <a:latin typeface="+mn-lt"/>
                <a:ea typeface="+mn-ea"/>
                <a:cs typeface="+mn-cs"/>
              </a:rPr>
              <a:t>65</a:t>
            </a:r>
            <a:r>
              <a:rPr lang="en-US" sz="1200" kern="1200" dirty="0" smtClean="0">
                <a:solidFill>
                  <a:schemeClr val="tx1"/>
                </a:solidFill>
                <a:effectLst/>
                <a:latin typeface="+mn-lt"/>
                <a:ea typeface="+mn-ea"/>
                <a:cs typeface="+mn-cs"/>
              </a:rPr>
              <a:t>, and Blue: </a:t>
            </a:r>
            <a:r>
              <a:rPr lang="en-US" sz="1200" b="1" kern="1200" dirty="0" smtClean="0">
                <a:solidFill>
                  <a:schemeClr val="tx1"/>
                </a:solidFill>
                <a:effectLst/>
                <a:latin typeface="+mn-lt"/>
                <a:ea typeface="+mn-ea"/>
                <a:cs typeface="+mn-cs"/>
              </a:rPr>
              <a:t>54</a:t>
            </a:r>
            <a:r>
              <a:rPr lang="en-US" sz="1200" kern="1200" dirty="0" smtClean="0">
                <a:solidFill>
                  <a:schemeClr val="tx1"/>
                </a:solidFill>
                <a:effectLst/>
                <a:latin typeface="+mn-lt"/>
                <a:ea typeface="+mn-ea"/>
                <a:cs typeface="+mn-cs"/>
              </a:rPr>
              <a:t>.</a:t>
            </a:r>
          </a:p>
          <a:p>
            <a:pPr marL="1085850" lvl="2" indent="-17145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37%</a:t>
            </a:r>
            <a:r>
              <a:rPr lang="en-US" sz="1200" kern="1200" dirty="0" smtClean="0">
                <a:solidFill>
                  <a:schemeClr val="tx1"/>
                </a:solidFill>
                <a:effectLst/>
                <a:latin typeface="+mn-lt"/>
                <a:ea typeface="+mn-ea"/>
                <a:cs typeface="+mn-cs"/>
              </a:rPr>
              <a:t>. </a:t>
            </a:r>
            <a:endParaRPr lang="en-US" baseline="0" dirty="0" smtClean="0"/>
          </a:p>
          <a:p>
            <a:pPr marL="228600" lvl="0" indent="-228600">
              <a:buFont typeface="+mj-lt"/>
              <a:buAutoNum type="arabicPeriod"/>
            </a:pPr>
            <a:r>
              <a:rPr lang="en-US" b="0" baseline="0" dirty="0" smtClean="0"/>
              <a:t>Also in the </a:t>
            </a:r>
            <a:r>
              <a:rPr lang="en-US" b="1" baseline="0" dirty="0" smtClean="0"/>
              <a:t>Format Shape </a:t>
            </a:r>
            <a:r>
              <a:rPr lang="en-US" b="0" baseline="0" dirty="0" smtClean="0"/>
              <a:t>dialog box, click </a:t>
            </a:r>
            <a:r>
              <a:rPr lang="en-US" b="1" baseline="0" dirty="0" smtClean="0"/>
              <a:t>Line Color </a:t>
            </a:r>
            <a:r>
              <a:rPr lang="en-US" b="0" baseline="0" dirty="0" smtClean="0"/>
              <a:t>in the left pane, in the </a:t>
            </a:r>
            <a:r>
              <a:rPr lang="en-US" b="1" baseline="0" dirty="0" smtClean="0"/>
              <a:t>Line Color </a:t>
            </a:r>
            <a:r>
              <a:rPr lang="en-US" b="0" baseline="0" dirty="0" smtClean="0"/>
              <a:t>pane, select </a:t>
            </a:r>
            <a:r>
              <a:rPr lang="en-US" b="1" baseline="0" dirty="0" smtClean="0"/>
              <a:t>No line</a:t>
            </a:r>
            <a:r>
              <a:rPr lang="en-US" b="0"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endParaRPr lang="en-US" b="0" baseline="0" dirty="0" smtClean="0"/>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Arial" pitchFamily="34" charset="0"/>
              <a:buNone/>
            </a:pPr>
            <a:endParaRPr lang="en-US" b="1" baseline="0" dirty="0" smtClean="0"/>
          </a:p>
          <a:p>
            <a:pPr marL="0" lvl="0" indent="0">
              <a:buFont typeface="Arial" pitchFamily="34" charset="0"/>
              <a:buNone/>
            </a:pPr>
            <a:endParaRPr lang="en-US" b="1" baseline="0" dirty="0" smtClean="0"/>
          </a:p>
          <a:p>
            <a:pPr marL="0" lvl="0" indent="0">
              <a:buFont typeface="Arial" pitchFamily="34" charset="0"/>
              <a:buNone/>
            </a:pPr>
            <a:r>
              <a:rPr lang="en-US" b="0" baseline="0" dirty="0" smtClean="0"/>
              <a:t>To reproduce the third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Cork </a:t>
            </a:r>
            <a:r>
              <a:rPr lang="en-US" baseline="0" dirty="0" smtClean="0"/>
              <a:t>(fifth row).</a:t>
            </a:r>
          </a:p>
          <a:p>
            <a:pPr marL="685800" lvl="1" indent="-228600">
              <a:buFont typeface="+mj-lt"/>
              <a:buAutoNum type="arabicPeriod"/>
            </a:pPr>
            <a:r>
              <a:rPr lang="en-US" baseline="0" dirty="0" smtClean="0"/>
              <a:t>Clear the </a:t>
            </a:r>
            <a:r>
              <a:rPr lang="en-US" b="1" baseline="0" dirty="0" smtClean="0"/>
              <a:t>Tile picture as texture </a:t>
            </a:r>
            <a:r>
              <a:rPr lang="en-US" baseline="0" dirty="0" smtClean="0"/>
              <a:t>check box.</a:t>
            </a:r>
          </a:p>
          <a:p>
            <a:pPr marL="685800" lvl="1" indent="-228600">
              <a:buFont typeface="+mj-lt"/>
              <a:buAutoNum type="arabicPeriod"/>
            </a:pPr>
            <a:r>
              <a:rPr lang="en-US" baseline="0" dirty="0" smtClean="0"/>
              <a:t>Under </a:t>
            </a:r>
            <a:r>
              <a:rPr lang="en-US" b="1" baseline="0" dirty="0" smtClean="0"/>
              <a:t>Stretch options</a:t>
            </a:r>
            <a:r>
              <a:rPr lang="en-US" baseline="0" dirty="0" smtClean="0"/>
              <a:t>, in the </a:t>
            </a:r>
            <a:r>
              <a:rPr lang="en-US" b="1" baseline="0" dirty="0" smtClean="0"/>
              <a:t>Transparency</a:t>
            </a:r>
            <a:r>
              <a:rPr lang="en-US" baseline="0" dirty="0" smtClean="0"/>
              <a:t> box, enter </a:t>
            </a:r>
            <a:r>
              <a:rPr lang="en-US" b="1" baseline="0" dirty="0" smtClean="0"/>
              <a:t>84%</a:t>
            </a:r>
            <a:r>
              <a:rPr lang="en-US" baseline="0" dirty="0" smtClean="0"/>
              <a:t>.</a:t>
            </a:r>
          </a:p>
          <a:p>
            <a:pPr marL="228600" lvl="0" indent="-228600">
              <a:buFont typeface="+mj-lt"/>
              <a:buAutoNum type="arabicPeriod"/>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Paint Brush </a:t>
            </a:r>
            <a:r>
              <a:rPr lang="en-US" baseline="0" dirty="0" smtClean="0"/>
              <a:t>(second row), and then in the </a:t>
            </a:r>
            <a:r>
              <a:rPr lang="en-US" b="1" baseline="0" dirty="0" smtClean="0"/>
              <a:t>Brush Size </a:t>
            </a:r>
            <a:r>
              <a:rPr lang="en-US" baseline="0" dirty="0" smtClean="0"/>
              <a:t>box, enter </a:t>
            </a:r>
            <a:r>
              <a:rPr lang="en-US" b="1" baseline="0" dirty="0" smtClean="0"/>
              <a:t>1</a:t>
            </a:r>
            <a:r>
              <a:rPr lang="en-US" baseline="0" dirty="0" smtClean="0"/>
              <a:t>.</a:t>
            </a:r>
          </a:p>
          <a:p>
            <a:pPr marL="228600" lvl="0" indent="-228600">
              <a:buFont typeface="+mj-lt"/>
              <a:buAutoNum type="arabicPeriod"/>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enter </a:t>
            </a:r>
            <a:r>
              <a:rPr lang="en-US" b="1" baseline="0" dirty="0" smtClean="0"/>
              <a:t>1% </a:t>
            </a:r>
            <a:r>
              <a:rPr lang="en-US" baseline="0" dirty="0" smtClean="0"/>
              <a:t>in the </a:t>
            </a:r>
            <a:r>
              <a:rPr lang="en-US" b="1" baseline="0" dirty="0" smtClean="0"/>
              <a:t>Brightness</a:t>
            </a:r>
            <a:r>
              <a:rPr lang="en-US" baseline="0" dirty="0" smtClean="0"/>
              <a:t> box and </a:t>
            </a:r>
            <a:r>
              <a:rPr lang="en-US" b="1" baseline="0" dirty="0" smtClean="0"/>
              <a:t>26%</a:t>
            </a:r>
            <a:r>
              <a:rPr lang="en-US" baseline="0" dirty="0" smtClean="0"/>
              <a:t> in the </a:t>
            </a:r>
            <a:r>
              <a:rPr lang="en-US" b="1" baseline="0" dirty="0" smtClean="0"/>
              <a:t>Contrast</a:t>
            </a:r>
            <a:r>
              <a:rPr lang="en-US" baseline="0" dirty="0" smtClean="0"/>
              <a:t> box.</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a:p>
            <a:pPr marL="0" lvl="0" indent="0">
              <a:buFont typeface="+mj-lt"/>
              <a:buNone/>
            </a:pPr>
            <a:endParaRPr lang="en-US" baseline="0" dirty="0" smtClean="0"/>
          </a:p>
          <a:p>
            <a:pPr marL="0" lvl="0" indent="0">
              <a:buFont typeface="+mj-lt"/>
              <a:buNone/>
            </a:pPr>
            <a:r>
              <a:rPr lang="en-US" baseline="0" dirty="0" smtClean="0"/>
              <a:t>To reproduce the fourth background layer on this slide, do the following:</a:t>
            </a:r>
          </a:p>
          <a:p>
            <a:pPr marL="228600" lvl="0" indent="-228600">
              <a:buFont typeface="+mj-lt"/>
              <a:buAutoNum type="arabicPeriod"/>
            </a:pPr>
            <a:r>
              <a:rPr lang="en-US" b="0" baseline="0" dirty="0" smtClean="0"/>
              <a:t>On the </a:t>
            </a:r>
            <a:r>
              <a:rPr lang="en-US" b="1" baseline="0" dirty="0" smtClean="0"/>
              <a:t>Home</a:t>
            </a:r>
            <a:r>
              <a:rPr lang="en-US" b="0" baseline="0" dirty="0" smtClean="0"/>
              <a:t> tab, in the </a:t>
            </a:r>
            <a:r>
              <a:rPr lang="en-US" b="1" baseline="0" dirty="0" smtClean="0"/>
              <a:t>Drawing</a:t>
            </a:r>
            <a:r>
              <a:rPr lang="en-US" b="0" baseline="0" dirty="0" smtClean="0"/>
              <a:t> group, click </a:t>
            </a:r>
            <a:r>
              <a:rPr lang="en-US" b="1" baseline="0" dirty="0" smtClean="0"/>
              <a:t>Shapes</a:t>
            </a:r>
            <a:r>
              <a:rPr lang="en-US" b="0" baseline="0" dirty="0" smtClean="0"/>
              <a:t>, and then under </a:t>
            </a:r>
            <a:r>
              <a:rPr lang="en-US" b="1" baseline="0" dirty="0" smtClean="0"/>
              <a:t>Rectangles</a:t>
            </a:r>
            <a:r>
              <a:rPr lang="en-US" b="0" baseline="0" dirty="0" smtClean="0"/>
              <a:t> click </a:t>
            </a:r>
            <a:r>
              <a:rPr lang="en-US" b="1" baseline="0" dirty="0" smtClean="0"/>
              <a:t>Rectangle</a:t>
            </a:r>
            <a:r>
              <a:rPr lang="en-US" b="0" baseline="0" dirty="0" smtClean="0"/>
              <a:t>.</a:t>
            </a:r>
          </a:p>
          <a:p>
            <a:pPr marL="228600" lvl="0" indent="-228600">
              <a:buFont typeface="+mj-lt"/>
              <a:buAutoNum type="arabicPeriod"/>
            </a:pPr>
            <a:r>
              <a:rPr lang="en-US" b="0" baseline="0" dirty="0" smtClean="0"/>
              <a:t>On the slide, drag to draw a rectangle.</a:t>
            </a:r>
          </a:p>
          <a:p>
            <a:pPr marL="228600" lvl="0" indent="-228600">
              <a:buFont typeface="+mj-lt"/>
              <a:buAutoNum type="arabicPeriod"/>
            </a:pPr>
            <a:r>
              <a:rPr lang="en-US" b="0" baseline="0" dirty="0" smtClean="0"/>
              <a:t>Select the rectangle. Under </a:t>
            </a:r>
            <a:r>
              <a:rPr lang="en-US" b="1" baseline="0" dirty="0" smtClean="0"/>
              <a:t>Drawing Tools</a:t>
            </a:r>
            <a:r>
              <a:rPr lang="en-US" b="0" baseline="0" dirty="0" smtClean="0"/>
              <a:t>, on the </a:t>
            </a:r>
            <a:r>
              <a:rPr lang="en-US" b="1" baseline="0" dirty="0" smtClean="0"/>
              <a:t>Format</a:t>
            </a:r>
            <a:r>
              <a:rPr lang="en-US" b="0" baseline="0" dirty="0" smtClean="0"/>
              <a:t> tab, in the </a:t>
            </a:r>
            <a:r>
              <a:rPr lang="en-US" b="1" baseline="0" dirty="0" smtClean="0"/>
              <a:t>Shape Styles </a:t>
            </a:r>
            <a:r>
              <a:rPr lang="en-US" b="0" baseline="0" dirty="0" smtClean="0"/>
              <a:t>group, click the </a:t>
            </a:r>
            <a:r>
              <a:rPr lang="en-US" b="1" baseline="0" dirty="0" smtClean="0"/>
              <a:t>Format Shape </a:t>
            </a:r>
            <a:r>
              <a:rPr lang="en-US" b="0" baseline="0" dirty="0" smtClean="0"/>
              <a:t>dialog box. In the </a:t>
            </a:r>
            <a:r>
              <a:rPr lang="en-US" b="1" baseline="0" dirty="0" smtClean="0"/>
              <a:t>Format Shape </a:t>
            </a:r>
            <a:r>
              <a:rPr lang="en-US" b="0" baseline="0" dirty="0" smtClean="0"/>
              <a:t>dialog box, click </a:t>
            </a:r>
            <a:r>
              <a:rPr lang="en-US" b="1" baseline="0" dirty="0" smtClean="0"/>
              <a:t>Fill</a:t>
            </a:r>
            <a:r>
              <a:rPr lang="en-US" b="0" baseline="0" dirty="0" smtClean="0"/>
              <a:t> in the left pane, in the </a:t>
            </a:r>
            <a:r>
              <a:rPr lang="en-US" b="1" baseline="0" dirty="0" smtClean="0"/>
              <a:t>Fill</a:t>
            </a:r>
            <a:r>
              <a:rPr lang="en-US" b="0" baseline="0" dirty="0" smtClean="0"/>
              <a:t> pane, select </a:t>
            </a:r>
            <a:r>
              <a:rPr lang="en-US" b="1" baseline="0" dirty="0" smtClean="0"/>
              <a:t>Picture or texture fill</a:t>
            </a:r>
            <a:r>
              <a:rPr lang="en-US" b="0" baseline="0" dirty="0" smtClean="0"/>
              <a:t>, and then do the following:</a:t>
            </a:r>
          </a:p>
          <a:p>
            <a:pPr marL="685800" lvl="1" indent="-228600">
              <a:buFont typeface="+mj-lt"/>
              <a:buAutoNum type="arabicPeriod"/>
            </a:pPr>
            <a:r>
              <a:rPr lang="en-US" baseline="0" dirty="0" smtClean="0"/>
              <a:t>Click the button next to </a:t>
            </a:r>
            <a:r>
              <a:rPr lang="en-US" b="1" baseline="0" dirty="0" smtClean="0"/>
              <a:t>Texture</a:t>
            </a:r>
            <a:r>
              <a:rPr lang="en-US" baseline="0" dirty="0" smtClean="0"/>
              <a:t>, and then click </a:t>
            </a:r>
            <a:r>
              <a:rPr lang="en-US" b="1" baseline="0" dirty="0" smtClean="0"/>
              <a:t>Granite </a:t>
            </a:r>
            <a:r>
              <a:rPr lang="en-US" baseline="0" dirty="0" smtClean="0"/>
              <a:t>(third row).</a:t>
            </a:r>
          </a:p>
          <a:p>
            <a:pPr marL="685800" lvl="1" indent="-228600">
              <a:buFont typeface="+mj-lt"/>
              <a:buAutoNum type="arabicPeriod"/>
            </a:pPr>
            <a:r>
              <a:rPr lang="en-US" baseline="0" dirty="0" smtClean="0"/>
              <a:t>Under </a:t>
            </a:r>
            <a:r>
              <a:rPr lang="en-US" b="1" baseline="0" dirty="0" smtClean="0"/>
              <a:t>Tiling options</a:t>
            </a:r>
            <a:r>
              <a:rPr lang="en-US" baseline="0" dirty="0" smtClean="0"/>
              <a:t>, in the </a:t>
            </a:r>
            <a:r>
              <a:rPr lang="en-US" b="1" baseline="0" dirty="0" smtClean="0"/>
              <a:t>Transparency</a:t>
            </a:r>
            <a:r>
              <a:rPr lang="en-US" baseline="0" dirty="0" smtClean="0"/>
              <a:t> box, enter </a:t>
            </a:r>
            <a:r>
              <a:rPr lang="en-US" b="1" baseline="0" dirty="0" smtClean="0"/>
              <a:t>90%</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a:t>
            </a:r>
            <a:r>
              <a:rPr lang="en-US" baseline="0" dirty="0" smtClean="0"/>
              <a:t> </a:t>
            </a:r>
            <a:r>
              <a:rPr lang="en-US" b="1" baseline="0" dirty="0" smtClean="0"/>
              <a:t>Picture</a:t>
            </a:r>
            <a:r>
              <a:rPr lang="en-US" baseline="0" dirty="0" smtClean="0"/>
              <a:t> dialog box, click </a:t>
            </a:r>
            <a:r>
              <a:rPr lang="en-US" b="1" baseline="0" dirty="0" smtClean="0"/>
              <a:t>Line</a:t>
            </a:r>
            <a:r>
              <a:rPr lang="en-US" baseline="0" dirty="0" smtClean="0"/>
              <a:t> </a:t>
            </a:r>
            <a:r>
              <a:rPr lang="en-US" b="1" baseline="0" dirty="0" smtClean="0"/>
              <a:t>Color</a:t>
            </a:r>
            <a:r>
              <a:rPr lang="en-US" baseline="0" dirty="0" smtClean="0"/>
              <a:t> in the left pane, in the </a:t>
            </a:r>
            <a:r>
              <a:rPr lang="en-US" b="1" baseline="0" dirty="0" smtClean="0"/>
              <a:t>Line Color </a:t>
            </a:r>
            <a:r>
              <a:rPr lang="en-US" baseline="0" dirty="0" smtClean="0"/>
              <a:t>pane, select </a:t>
            </a:r>
            <a:r>
              <a:rPr lang="en-US" b="1" baseline="0" dirty="0" smtClean="0"/>
              <a:t>No line</a:t>
            </a:r>
            <a:r>
              <a:rPr lang="en-US" baseline="0" dirty="0" smtClean="0"/>
              <a:t>.</a:t>
            </a:r>
            <a:endParaRPr lang="en-US" b="1"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Artistic Effects </a:t>
            </a:r>
            <a:r>
              <a:rPr lang="en-US" baseline="0" dirty="0" smtClean="0"/>
              <a:t>in the left pane, in the </a:t>
            </a:r>
            <a:r>
              <a:rPr lang="en-US" b="1" baseline="0" dirty="0" smtClean="0"/>
              <a:t>Artistic Effects </a:t>
            </a:r>
            <a:r>
              <a:rPr lang="en-US" baseline="0" dirty="0" smtClean="0"/>
              <a:t>pane, click the button next to </a:t>
            </a:r>
            <a:r>
              <a:rPr lang="en-US" b="1" baseline="0" dirty="0" smtClean="0"/>
              <a:t>Artistic Effect</a:t>
            </a:r>
            <a:r>
              <a:rPr lang="en-US" baseline="0" dirty="0" smtClean="0"/>
              <a:t>, click </a:t>
            </a:r>
            <a:r>
              <a:rPr lang="en-US" b="1" baseline="0" dirty="0" smtClean="0"/>
              <a:t>Photocopy</a:t>
            </a:r>
            <a:r>
              <a:rPr lang="en-US" baseline="0" dirty="0" smtClean="0"/>
              <a:t> (fifth row),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Transparency</a:t>
            </a:r>
            <a:r>
              <a:rPr lang="en-US" baseline="0" dirty="0" smtClean="0"/>
              <a:t> box, enter </a:t>
            </a:r>
            <a:r>
              <a:rPr lang="en-US" b="1" baseline="0" dirty="0" smtClean="0"/>
              <a:t>94%</a:t>
            </a:r>
            <a:r>
              <a:rPr lang="en-US" baseline="0" dirty="0" smtClean="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In the </a:t>
            </a:r>
            <a:r>
              <a:rPr lang="en-US" b="1" baseline="0" dirty="0" smtClean="0"/>
              <a:t>Detail</a:t>
            </a:r>
            <a:r>
              <a:rPr lang="en-US" baseline="0" dirty="0" smtClean="0"/>
              <a:t> box, enter </a:t>
            </a:r>
            <a:r>
              <a:rPr lang="en-US" b="1" baseline="0" dirty="0" smtClean="0"/>
              <a:t>9</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Picture </a:t>
            </a:r>
            <a:r>
              <a:rPr lang="en-US" baseline="0" dirty="0" smtClean="0"/>
              <a:t>dialog box, click </a:t>
            </a:r>
            <a:r>
              <a:rPr lang="en-US" b="1" baseline="0" dirty="0" smtClean="0"/>
              <a:t>Picture Corrections </a:t>
            </a:r>
            <a:r>
              <a:rPr lang="en-US" baseline="0" dirty="0" smtClean="0"/>
              <a:t>in the left pane, in the </a:t>
            </a:r>
            <a:r>
              <a:rPr lang="en-US" b="1" baseline="0" dirty="0" smtClean="0"/>
              <a:t>Picture Corrections </a:t>
            </a:r>
            <a:r>
              <a:rPr lang="en-US" baseline="0" dirty="0" smtClean="0"/>
              <a:t>pane, under </a:t>
            </a:r>
            <a:r>
              <a:rPr lang="en-US" b="1" baseline="0" dirty="0" smtClean="0"/>
              <a:t>Brightness and Contrast</a:t>
            </a:r>
            <a:r>
              <a:rPr lang="en-US" baseline="0" dirty="0" smtClean="0"/>
              <a:t>, in the </a:t>
            </a:r>
            <a:r>
              <a:rPr lang="en-US" b="1" baseline="0" dirty="0" smtClean="0"/>
              <a:t>Contrast</a:t>
            </a:r>
            <a:r>
              <a:rPr lang="en-US" baseline="0" dirty="0" smtClean="0"/>
              <a:t> box, enter </a:t>
            </a:r>
            <a:r>
              <a:rPr lang="en-US" b="1" baseline="0" dirty="0" smtClean="0"/>
              <a:t>35%</a:t>
            </a:r>
            <a:r>
              <a:rPr lang="en-US" baseline="0" dirty="0" smtClean="0"/>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Also in the </a:t>
            </a:r>
            <a:r>
              <a:rPr lang="en-US" b="1" baseline="0" dirty="0" smtClean="0"/>
              <a:t>Format Shape </a:t>
            </a:r>
            <a:r>
              <a:rPr lang="en-US" baseline="0" dirty="0" smtClean="0"/>
              <a:t>dialog box, click </a:t>
            </a:r>
            <a:r>
              <a:rPr lang="en-US" b="1" baseline="0" dirty="0" smtClean="0"/>
              <a:t>Size</a:t>
            </a:r>
            <a:r>
              <a:rPr lang="en-US" baseline="0" dirty="0" smtClean="0"/>
              <a:t> in the left pane, in the </a:t>
            </a:r>
            <a:r>
              <a:rPr lang="en-US" b="1" baseline="0" dirty="0" smtClean="0"/>
              <a:t>Size</a:t>
            </a:r>
            <a:r>
              <a:rPr lang="en-US" baseline="0" dirty="0" smtClean="0"/>
              <a:t> pane, under </a:t>
            </a:r>
            <a:r>
              <a:rPr lang="en-US" b="1" baseline="0" dirty="0" smtClean="0"/>
              <a:t>Size and rotate</a:t>
            </a:r>
            <a:r>
              <a:rPr lang="en-US" baseline="0" dirty="0" smtClean="0"/>
              <a:t>, enter </a:t>
            </a:r>
            <a:r>
              <a:rPr lang="en-US" b="1" baseline="0" dirty="0" smtClean="0"/>
              <a:t>7.5” </a:t>
            </a:r>
            <a:r>
              <a:rPr lang="en-US" baseline="0" dirty="0" smtClean="0"/>
              <a:t>in the </a:t>
            </a:r>
            <a:r>
              <a:rPr lang="en-US" b="1" baseline="0" dirty="0" smtClean="0"/>
              <a:t>Height</a:t>
            </a:r>
            <a:r>
              <a:rPr lang="en-US" baseline="0" dirty="0" smtClean="0"/>
              <a:t> box and </a:t>
            </a:r>
            <a:r>
              <a:rPr lang="en-US" b="1" baseline="0" dirty="0" smtClean="0"/>
              <a:t>10” </a:t>
            </a:r>
            <a:r>
              <a:rPr lang="en-US" baseline="0" dirty="0" smtClean="0"/>
              <a:t>in the </a:t>
            </a:r>
            <a:r>
              <a:rPr lang="en-US" b="1" baseline="0" dirty="0" smtClean="0"/>
              <a:t>Width</a:t>
            </a:r>
            <a:r>
              <a:rPr lang="en-US" baseline="0" dirty="0" smtClean="0"/>
              <a:t> box.</a:t>
            </a:r>
          </a:p>
          <a:p>
            <a:pPr marL="228600" lvl="0" indent="-228600">
              <a:buFont typeface="+mj-lt"/>
              <a:buAutoNum type="arabicPeriod"/>
            </a:pPr>
            <a:r>
              <a:rPr lang="en-US" baseline="0" dirty="0" smtClean="0"/>
              <a:t>Select the rectangle. On the </a:t>
            </a:r>
            <a:r>
              <a:rPr lang="en-US" b="1" baseline="0" dirty="0" smtClean="0"/>
              <a:t>Home</a:t>
            </a:r>
            <a:r>
              <a:rPr lang="en-US" baseline="0" dirty="0" smtClean="0"/>
              <a:t> tab, in the </a:t>
            </a:r>
            <a:r>
              <a:rPr lang="en-US" b="1" baseline="0" dirty="0" smtClean="0"/>
              <a:t>Drawing</a:t>
            </a:r>
            <a:r>
              <a:rPr lang="en-US" baseline="0" dirty="0" smtClean="0"/>
              <a:t> group, click </a:t>
            </a:r>
            <a:r>
              <a:rPr lang="en-US" b="1" baseline="0" dirty="0" smtClean="0"/>
              <a:t>Arrange</a:t>
            </a:r>
            <a:r>
              <a:rPr lang="en-US" baseline="0" dirty="0" smtClean="0"/>
              <a:t>, point to </a:t>
            </a:r>
            <a:r>
              <a:rPr lang="en-US" b="1" baseline="0" dirty="0" smtClean="0"/>
              <a:t>Align</a:t>
            </a:r>
            <a:r>
              <a:rPr lang="en-US" baseline="0" dirty="0" smtClean="0"/>
              <a:t>, and then do the following:</a:t>
            </a:r>
          </a:p>
          <a:p>
            <a:pPr marL="685800" lvl="1" indent="-228600">
              <a:buFont typeface="+mj-lt"/>
              <a:buAutoNum type="arabicPeriod"/>
            </a:pPr>
            <a:r>
              <a:rPr lang="en-US" baseline="0" dirty="0" smtClean="0"/>
              <a:t>Click </a:t>
            </a:r>
            <a:r>
              <a:rPr lang="en-US" b="1" baseline="0" dirty="0" smtClean="0"/>
              <a:t>Align Middle</a:t>
            </a:r>
            <a:r>
              <a:rPr lang="en-US" baseline="0" dirty="0" smtClean="0"/>
              <a:t>.</a:t>
            </a:r>
          </a:p>
          <a:p>
            <a:pPr marL="685800" lvl="1" indent="-228600">
              <a:buFont typeface="+mj-lt"/>
              <a:buAutoNum type="arabicPeriod"/>
            </a:pPr>
            <a:r>
              <a:rPr lang="en-US" baseline="0" dirty="0" smtClean="0"/>
              <a:t>Click </a:t>
            </a:r>
            <a:r>
              <a:rPr lang="en-US" b="1" baseline="0" dirty="0" smtClean="0"/>
              <a:t>Align Center</a:t>
            </a:r>
            <a:r>
              <a:rPr lang="en-US" baseline="0" dirty="0" smtClean="0"/>
              <a:t>.</a:t>
            </a:r>
          </a:p>
          <a:p>
            <a:pPr marL="0" lvl="0" indent="0">
              <a:buFont typeface="+mj-lt"/>
              <a:buNone/>
            </a:pPr>
            <a:endParaRPr lang="en-US" baseline="0" dirty="0" smtClean="0"/>
          </a:p>
        </p:txBody>
      </p:sp>
      <p:sp>
        <p:nvSpPr>
          <p:cNvPr id="4" name="Slide Number Placeholder 3"/>
          <p:cNvSpPr>
            <a:spLocks noGrp="1"/>
          </p:cNvSpPr>
          <p:nvPr>
            <p:ph type="sldNum" sz="quarter" idx="10"/>
          </p:nvPr>
        </p:nvSpPr>
        <p:spPr/>
        <p:txBody>
          <a:bodyPr/>
          <a:lstStyle/>
          <a:p>
            <a:fld id="{08EDB670-C6AB-471A-A7D8-55EB47EBE994}" type="slidenum">
              <a:rPr lang="en-US" smtClean="0"/>
              <a:pPr/>
              <a:t>69</a:t>
            </a:fld>
            <a:endParaRPr lang="en-US"/>
          </a:p>
        </p:txBody>
      </p:sp>
    </p:spTree>
    <p:extLst>
      <p:ext uri="{BB962C8B-B14F-4D97-AF65-F5344CB8AC3E}">
        <p14:creationId xmlns:p14="http://schemas.microsoft.com/office/powerpoint/2010/main" val="2122288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322570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22294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521700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3AA19FF-3760-4623-B50D-699D1B968EBE}" type="datetimeFigureOut">
              <a:rPr lang="ar-SA" smtClean="0"/>
              <a:t>12/07/1436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4227771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3AA19FF-3760-4623-B50D-699D1B968EBE}" type="datetimeFigureOut">
              <a:rPr lang="ar-SA" smtClean="0"/>
              <a:t>12/07/1436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244617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3AA19FF-3760-4623-B50D-699D1B968EBE}" type="datetimeFigureOut">
              <a:rPr lang="ar-SA" smtClean="0"/>
              <a:t>12/07/1436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310480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3AA19FF-3760-4623-B50D-699D1B968EBE}" type="datetimeFigureOut">
              <a:rPr lang="ar-SA" smtClean="0"/>
              <a:t>12/07/1436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101416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3AA19FF-3760-4623-B50D-699D1B968EBE}" type="datetimeFigureOut">
              <a:rPr lang="ar-SA" smtClean="0"/>
              <a:t>12/07/1436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1520700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3AA19FF-3760-4623-B50D-699D1B968EBE}" type="datetimeFigureOut">
              <a:rPr lang="ar-SA" smtClean="0"/>
              <a:t>12/07/1436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113264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3264657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E62F044-574A-4B3D-9188-28F2F78CA5A9}" type="slidenum">
              <a:rPr lang="ar-SA" smtClean="0"/>
              <a:t>‹#›</a:t>
            </a:fld>
            <a:endParaRPr lang="ar-SA"/>
          </a:p>
        </p:txBody>
      </p:sp>
    </p:spTree>
    <p:extLst>
      <p:ext uri="{BB962C8B-B14F-4D97-AF65-F5344CB8AC3E}">
        <p14:creationId xmlns:p14="http://schemas.microsoft.com/office/powerpoint/2010/main" val="255844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3AA19FF-3760-4623-B50D-699D1B968EBE}" type="datetimeFigureOut">
              <a:rPr lang="ar-SA" smtClean="0"/>
              <a:t>12/07/1436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E62F044-574A-4B3D-9188-28F2F78CA5A9}" type="slidenum">
              <a:rPr lang="ar-SA" smtClean="0"/>
              <a:t>‹#›</a:t>
            </a:fld>
            <a:endParaRPr lang="ar-SA"/>
          </a:p>
        </p:txBody>
      </p:sp>
    </p:spTree>
    <p:extLst>
      <p:ext uri="{BB962C8B-B14F-4D97-AF65-F5344CB8AC3E}">
        <p14:creationId xmlns:p14="http://schemas.microsoft.com/office/powerpoint/2010/main" val="1798435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 Id="rId9" Type="http://schemas.openxmlformats.org/officeDocument/2006/relationships/image" Target="../media/image6.wmf"/></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 Id="rId9" Type="http://schemas.openxmlformats.org/officeDocument/2006/relationships/image" Target="../media/image6.wmf"/></Relationships>
</file>

<file path=ppt/slides/_rels/slide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المحاضرة الخامسة عشر </a:t>
            </a:r>
            <a:endParaRPr lang="ar-SA" dirty="0"/>
          </a:p>
        </p:txBody>
      </p:sp>
      <p:sp>
        <p:nvSpPr>
          <p:cNvPr id="3" name="عنوان فرعي 2"/>
          <p:cNvSpPr>
            <a:spLocks noGrp="1"/>
          </p:cNvSpPr>
          <p:nvPr>
            <p:ph type="subTitle" idx="1"/>
          </p:nvPr>
        </p:nvSpPr>
        <p:spPr/>
        <p:txBody>
          <a:bodyPr/>
          <a:lstStyle/>
          <a:p>
            <a:r>
              <a:rPr lang="ar-SA" dirty="0" smtClean="0"/>
              <a:t>تابع المراجعة العامة والاستعداد للاختبار</a:t>
            </a:r>
            <a:endParaRPr lang="ar-SA" dirty="0"/>
          </a:p>
        </p:txBody>
      </p:sp>
    </p:spTree>
    <p:extLst>
      <p:ext uri="{BB962C8B-B14F-4D97-AF65-F5344CB8AC3E}">
        <p14:creationId xmlns:p14="http://schemas.microsoft.com/office/powerpoint/2010/main" val="1950569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548680"/>
            <a:ext cx="7772400" cy="2952328"/>
          </a:xfrm>
        </p:spPr>
        <p:txBody>
          <a:bodyPr>
            <a:prstTxWarp prst="textDeflateBottom">
              <a:avLst/>
            </a:prstTxWarp>
            <a:normAutofit/>
          </a:bodyPr>
          <a:lstStyle/>
          <a:p>
            <a:r>
              <a:rPr lang="ar-SA" sz="8000" b="1" dirty="0" smtClean="0">
                <a:ln>
                  <a:solidFill>
                    <a:srgbClr val="FFC000"/>
                  </a:solidFill>
                </a:ln>
              </a:rPr>
              <a:t>المحاضرة السابعة</a:t>
            </a:r>
            <a:endParaRPr lang="ar-SA" sz="8000" b="1" dirty="0">
              <a:ln>
                <a:solidFill>
                  <a:srgbClr val="FFC000"/>
                </a:solidFill>
              </a:ln>
            </a:endParaRPr>
          </a:p>
        </p:txBody>
      </p:sp>
      <p:sp>
        <p:nvSpPr>
          <p:cNvPr id="3" name="عنوان فرعي 2"/>
          <p:cNvSpPr>
            <a:spLocks noGrp="1"/>
          </p:cNvSpPr>
          <p:nvPr>
            <p:ph type="subTitle" idx="1"/>
          </p:nvPr>
        </p:nvSpPr>
        <p:spPr>
          <a:xfrm>
            <a:off x="467544" y="3140968"/>
            <a:ext cx="8208912" cy="2592288"/>
          </a:xfrm>
        </p:spPr>
        <p:txBody>
          <a:bodyPr>
            <a:prstTxWarp prst="textArchUp">
              <a:avLst/>
            </a:prstTxWarp>
            <a:normAutofit/>
          </a:bodyPr>
          <a:lstStyle/>
          <a:p>
            <a:r>
              <a:rPr lang="ar-SA" b="1" dirty="0" smtClean="0">
                <a:solidFill>
                  <a:srgbClr val="195781"/>
                </a:solidFill>
              </a:rPr>
              <a:t> </a:t>
            </a:r>
            <a:r>
              <a:rPr lang="ar-SA" sz="7200" b="1" dirty="0" smtClean="0">
                <a:ln>
                  <a:solidFill>
                    <a:srgbClr val="FFC000"/>
                  </a:solidFill>
                </a:ln>
                <a:solidFill>
                  <a:srgbClr val="195781"/>
                </a:solidFill>
              </a:rPr>
              <a:t>مجالات الرعاية الاجتماعية </a:t>
            </a:r>
            <a:endParaRPr lang="ar-SA" sz="6000" dirty="0">
              <a:ln>
                <a:solidFill>
                  <a:srgbClr val="FFC000"/>
                </a:solidFill>
              </a:ln>
            </a:endParaRPr>
          </a:p>
        </p:txBody>
      </p:sp>
      <p:sp>
        <p:nvSpPr>
          <p:cNvPr id="4" name="مربع نص 3"/>
          <p:cNvSpPr txBox="1"/>
          <p:nvPr/>
        </p:nvSpPr>
        <p:spPr>
          <a:xfrm>
            <a:off x="179512" y="4005064"/>
            <a:ext cx="8712968" cy="2592288"/>
          </a:xfrm>
          <a:prstGeom prst="rect">
            <a:avLst/>
          </a:prstGeom>
          <a:noFill/>
        </p:spPr>
        <p:txBody>
          <a:bodyPr wrap="square" rtlCol="1">
            <a:prstTxWarp prst="textChevron">
              <a:avLst/>
            </a:prstTxWarp>
            <a:spAutoFit/>
          </a:bodyPr>
          <a:lstStyle/>
          <a:p>
            <a:pPr algn="ctr"/>
            <a:r>
              <a:rPr lang="ar-SA" b="1" dirty="0">
                <a:ln>
                  <a:solidFill>
                    <a:srgbClr val="FFFF00"/>
                  </a:solidFill>
                </a:ln>
                <a:solidFill>
                  <a:srgbClr val="195781"/>
                </a:solidFill>
              </a:rPr>
              <a:t> </a:t>
            </a:r>
            <a:r>
              <a:rPr lang="ar-SA" sz="4000" b="1" dirty="0">
                <a:ln>
                  <a:solidFill>
                    <a:srgbClr val="FFFF00"/>
                  </a:solidFill>
                </a:ln>
                <a:solidFill>
                  <a:srgbClr val="195781"/>
                </a:solidFill>
                <a:cs typeface="PT Bold Broken" panose="02010400000000000000" pitchFamily="2" charset="-78"/>
              </a:rPr>
              <a:t>المجالات الانسانية للرعاية الاجتماعية</a:t>
            </a:r>
          </a:p>
          <a:p>
            <a:pPr algn="ctr"/>
            <a:r>
              <a:rPr lang="ar-SA" sz="4000" b="1" dirty="0">
                <a:ln>
                  <a:solidFill>
                    <a:srgbClr val="FFFF00"/>
                  </a:solidFill>
                </a:ln>
                <a:solidFill>
                  <a:srgbClr val="195781"/>
                </a:solidFill>
                <a:cs typeface="PT Bold Broken" panose="02010400000000000000" pitchFamily="2" charset="-78"/>
              </a:rPr>
              <a:t> </a:t>
            </a:r>
            <a:r>
              <a:rPr lang="ar-SA" sz="4000" b="1" dirty="0" smtClean="0">
                <a:ln>
                  <a:solidFill>
                    <a:srgbClr val="FFFF00"/>
                  </a:solidFill>
                </a:ln>
                <a:solidFill>
                  <a:srgbClr val="195781"/>
                </a:solidFill>
                <a:cs typeface="PT Bold Broken" panose="02010400000000000000" pitchFamily="2" charset="-78"/>
              </a:rPr>
              <a:t>  </a:t>
            </a:r>
            <a:r>
              <a:rPr lang="ar-SA" sz="4000" b="1" dirty="0">
                <a:ln>
                  <a:solidFill>
                    <a:srgbClr val="FFFF00"/>
                  </a:solidFill>
                </a:ln>
                <a:solidFill>
                  <a:srgbClr val="195781"/>
                </a:solidFill>
                <a:cs typeface="PT Bold Broken" panose="02010400000000000000" pitchFamily="2" charset="-78"/>
              </a:rPr>
              <a:t>وتفعيلها المهني</a:t>
            </a:r>
          </a:p>
          <a:p>
            <a:pPr algn="ctr"/>
            <a:r>
              <a:rPr lang="ar-SA" sz="4000" b="1" dirty="0">
                <a:ln>
                  <a:solidFill>
                    <a:srgbClr val="FFFF00"/>
                  </a:solidFill>
                </a:ln>
                <a:solidFill>
                  <a:srgbClr val="195781"/>
                </a:solidFill>
                <a:cs typeface="PT Bold Broken" panose="02010400000000000000" pitchFamily="2" charset="-78"/>
              </a:rPr>
              <a:t>          المجال النفسي ـــ  المجال الاجتماعي</a:t>
            </a:r>
            <a:endParaRPr lang="ar-SA" sz="4000" dirty="0">
              <a:ln>
                <a:solidFill>
                  <a:srgbClr val="FFFF00"/>
                </a:solidFill>
              </a:ln>
              <a:cs typeface="PT Bold Broken" panose="02010400000000000000" pitchFamily="2" charset="-78"/>
            </a:endParaRPr>
          </a:p>
        </p:txBody>
      </p:sp>
    </p:spTree>
    <p:extLst>
      <p:ext uri="{BB962C8B-B14F-4D97-AF65-F5344CB8AC3E}">
        <p14:creationId xmlns:p14="http://schemas.microsoft.com/office/powerpoint/2010/main" val="997190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مربع نص 4"/>
          <p:cNvSpPr txBox="1"/>
          <p:nvPr/>
        </p:nvSpPr>
        <p:spPr>
          <a:xfrm>
            <a:off x="971600" y="285728"/>
            <a:ext cx="7272808" cy="5940088"/>
          </a:xfrm>
          <a:prstGeom prst="rect">
            <a:avLst/>
          </a:prstGeom>
          <a:noFill/>
        </p:spPr>
        <p:txBody>
          <a:bodyPr wrap="square" rtlCol="1">
            <a:spAutoFit/>
          </a:bodyPr>
          <a:lstStyle/>
          <a:p>
            <a:r>
              <a:rPr lang="ar-SA" sz="4400" b="1" dirty="0" smtClean="0">
                <a:solidFill>
                  <a:srgbClr val="195781"/>
                </a:solidFill>
              </a:rPr>
              <a:t>   </a:t>
            </a:r>
          </a:p>
          <a:p>
            <a:r>
              <a:rPr lang="ar-SA" sz="3600" b="1" u="sng" dirty="0" smtClean="0">
                <a:solidFill>
                  <a:srgbClr val="195781"/>
                </a:solidFill>
              </a:rPr>
              <a:t>المجال النفسي :</a:t>
            </a:r>
            <a:endParaRPr lang="ar-SA" sz="4400" b="1" dirty="0"/>
          </a:p>
          <a:p>
            <a:r>
              <a:rPr lang="ar-SA" sz="3200" b="1" dirty="0" smtClean="0"/>
              <a:t>   نستطيع القول أن جميع</a:t>
            </a:r>
          </a:p>
          <a:p>
            <a:pPr algn="ctr"/>
            <a:r>
              <a:rPr lang="ar-SA" sz="3200" b="1" dirty="0" smtClean="0"/>
              <a:t>( برامج الرعاية الاجتماعية)</a:t>
            </a:r>
          </a:p>
          <a:p>
            <a:r>
              <a:rPr lang="ar-SA" sz="3200" b="1" dirty="0" smtClean="0"/>
              <a:t> ومفاهيمها ومبادئها التي تسهم بشكل أو بآخر في تنمية المجال النفسي وذلك وفقاً للأساس الفلسفي الذي انطلقت من خلاله الرعاية الاجتماعية </a:t>
            </a:r>
            <a:r>
              <a:rPr lang="ar-SA" sz="3200" b="1" u="sng" dirty="0" smtClean="0"/>
              <a:t>وأداتها</a:t>
            </a:r>
            <a:r>
              <a:rPr lang="ar-SA" sz="3200" b="1" dirty="0" smtClean="0"/>
              <a:t> الفعالة الخدمة الاجتماعية   وحددت على أساسها مسار خطاها في التعامل مع أفراد المجتمع .</a:t>
            </a:r>
          </a:p>
          <a:p>
            <a:endParaRPr lang="ar-SA" sz="4400" b="1" dirty="0"/>
          </a:p>
          <a:p>
            <a:endParaRPr lang="ar-SA" sz="3200" b="1" dirty="0"/>
          </a:p>
        </p:txBody>
      </p:sp>
    </p:spTree>
    <p:extLst>
      <p:ext uri="{BB962C8B-B14F-4D97-AF65-F5344CB8AC3E}">
        <p14:creationId xmlns:p14="http://schemas.microsoft.com/office/powerpoint/2010/main" val="133465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047800" y="682824"/>
            <a:ext cx="7128792" cy="5139869"/>
          </a:xfrm>
          <a:prstGeom prst="rect">
            <a:avLst/>
          </a:prstGeom>
        </p:spPr>
        <p:txBody>
          <a:bodyPr wrap="square">
            <a:spAutoFit/>
          </a:bodyPr>
          <a:lstStyle/>
          <a:p>
            <a:endParaRPr lang="ar-SA" sz="2800" b="1" dirty="0" smtClean="0"/>
          </a:p>
          <a:p>
            <a:r>
              <a:rPr lang="ar-SA" sz="2800" b="1" dirty="0" smtClean="0"/>
              <a:t>فلو </a:t>
            </a:r>
            <a:r>
              <a:rPr lang="ar-SA" sz="2800" b="1" dirty="0" smtClean="0">
                <a:solidFill>
                  <a:srgbClr val="C00000"/>
                </a:solidFill>
              </a:rPr>
              <a:t>اطلعنا على هذه الفلسفة </a:t>
            </a:r>
            <a:r>
              <a:rPr lang="ar-SA" sz="2800" b="1" dirty="0" smtClean="0"/>
              <a:t>سوف نجد أنها </a:t>
            </a:r>
          </a:p>
          <a:p>
            <a:r>
              <a:rPr lang="ar-SA" sz="2800" b="1" u="sng" dirty="0" smtClean="0"/>
              <a:t>قائمة على الأسس التالية</a:t>
            </a:r>
            <a:r>
              <a:rPr lang="ar-SA" sz="2800" b="1" dirty="0" smtClean="0"/>
              <a:t>:</a:t>
            </a:r>
          </a:p>
          <a:p>
            <a:r>
              <a:rPr lang="ar-SA" sz="2800" b="1" dirty="0" smtClean="0"/>
              <a:t>     1/ الإيمان بقيمة الفرد وكرامته (احترام كرامة الإنسان)</a:t>
            </a:r>
          </a:p>
          <a:p>
            <a:r>
              <a:rPr lang="ar-SA" sz="2800" b="1" dirty="0" smtClean="0"/>
              <a:t>      2/ حق الفرد في تنمية قدراته وكفاياته </a:t>
            </a:r>
          </a:p>
          <a:p>
            <a:r>
              <a:rPr lang="ar-SA" sz="2800" b="1" dirty="0" smtClean="0"/>
              <a:t>      3/ حق الفرد في تقرير مصيره مع عدم الإضرار بالغير أو استغلا استغلالاً سيئاً .</a:t>
            </a:r>
          </a:p>
          <a:p>
            <a:r>
              <a:rPr lang="ar-SA" sz="2800" b="1" dirty="0" smtClean="0"/>
              <a:t>      4 / مسؤولية  كل فرد في الإسهام في الرفاهية العامة  في حدود قدراته </a:t>
            </a:r>
          </a:p>
          <a:p>
            <a:r>
              <a:rPr lang="ar-SA" sz="2800" b="1" dirty="0" smtClean="0"/>
              <a:t>           و إمكانياته إذا توفرت المواقف والظروف الاجتماعية المناسبة .</a:t>
            </a:r>
          </a:p>
          <a:p>
            <a:pPr marL="514350" indent="-514350"/>
            <a:r>
              <a:rPr lang="ar-SA" sz="2000" b="1" dirty="0" smtClean="0"/>
              <a:t> </a:t>
            </a:r>
          </a:p>
        </p:txBody>
      </p:sp>
    </p:spTree>
    <p:extLst>
      <p:ext uri="{BB962C8B-B14F-4D97-AF65-F5344CB8AC3E}">
        <p14:creationId xmlns:p14="http://schemas.microsoft.com/office/powerpoint/2010/main" val="434451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1115616" y="548680"/>
            <a:ext cx="6912768" cy="3816429"/>
          </a:xfrm>
          <a:prstGeom prst="rect">
            <a:avLst/>
          </a:prstGeom>
          <a:noFill/>
        </p:spPr>
        <p:txBody>
          <a:bodyPr wrap="square" rtlCol="1">
            <a:spAutoFit/>
          </a:bodyPr>
          <a:lstStyle/>
          <a:p>
            <a:endParaRPr lang="ar-SA" sz="3200" b="1" dirty="0" smtClean="0">
              <a:solidFill>
                <a:srgbClr val="195781"/>
              </a:solidFill>
            </a:endParaRPr>
          </a:p>
          <a:p>
            <a:r>
              <a:rPr lang="ar-SA" sz="3200" b="1" dirty="0" smtClean="0">
                <a:solidFill>
                  <a:srgbClr val="195781"/>
                </a:solidFill>
              </a:rPr>
              <a:t>ومما سبق عرضة نجد أن جميع النقاط الأربعة للفلسفة تركز على </a:t>
            </a:r>
          </a:p>
          <a:p>
            <a:r>
              <a:rPr lang="ar-SA" sz="3200" b="1" dirty="0" smtClean="0">
                <a:solidFill>
                  <a:srgbClr val="195781"/>
                </a:solidFill>
              </a:rPr>
              <a:t> (الفرد وتسعى لتدعيم ذاتيته ) واحساسة بكيانه الفردي واحترام كرامته  وهذا بالطبع من اهم الامور التى تدعم المجال النفسي وبالتالي تؤدي إلى تنميته </a:t>
            </a:r>
          </a:p>
          <a:p>
            <a:r>
              <a:rPr lang="ar-SA" sz="3200" b="1" dirty="0" smtClean="0"/>
              <a:t>              </a:t>
            </a:r>
          </a:p>
          <a:p>
            <a:endParaRPr lang="ar-SA" dirty="0"/>
          </a:p>
        </p:txBody>
      </p:sp>
    </p:spTree>
    <p:extLst>
      <p:ext uri="{BB962C8B-B14F-4D97-AF65-F5344CB8AC3E}">
        <p14:creationId xmlns:p14="http://schemas.microsoft.com/office/powerpoint/2010/main" val="3596220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137712" y="548680"/>
            <a:ext cx="6840760" cy="5693866"/>
          </a:xfrm>
          <a:prstGeom prst="rect">
            <a:avLst/>
          </a:prstGeom>
        </p:spPr>
        <p:txBody>
          <a:bodyPr wrap="square">
            <a:spAutoFit/>
          </a:bodyPr>
          <a:lstStyle/>
          <a:p>
            <a:endParaRPr lang="ar-SA" sz="3600" b="1" u="sng" dirty="0" smtClean="0">
              <a:solidFill>
                <a:srgbClr val="002060"/>
              </a:solidFill>
            </a:endParaRPr>
          </a:p>
          <a:p>
            <a:r>
              <a:rPr lang="ar-SA" sz="3600" b="1" u="sng" dirty="0" smtClean="0">
                <a:solidFill>
                  <a:srgbClr val="002060"/>
                </a:solidFill>
              </a:rPr>
              <a:t>اهتمام برامج الرعاية الاجتماعية بالمجال النفسي وهي : ـ    </a:t>
            </a:r>
          </a:p>
          <a:p>
            <a:r>
              <a:rPr lang="ar-SA" sz="3200" b="1" dirty="0" smtClean="0">
                <a:solidFill>
                  <a:srgbClr val="C00000"/>
                </a:solidFill>
              </a:rPr>
              <a:t>1/ </a:t>
            </a:r>
            <a:r>
              <a:rPr lang="ar-SA" sz="3200" b="1" dirty="0" smtClean="0"/>
              <a:t>عندما تضع الرعاية الاجتماعية في اعتبارها أن الرعاية هي حق من( </a:t>
            </a:r>
            <a:r>
              <a:rPr lang="ar-SA" sz="3200" b="1" dirty="0" smtClean="0">
                <a:solidFill>
                  <a:srgbClr val="C00000"/>
                </a:solidFill>
              </a:rPr>
              <a:t>حقوق الإنسان </a:t>
            </a:r>
            <a:r>
              <a:rPr lang="ar-SA" sz="3200" b="1" dirty="0" smtClean="0"/>
              <a:t>) يحصل عليها لأنها حق له وليس لأنه غير قادر أو  محتاج، ويعني هذا ان الرعاية الاجتماعية حق لجميع المواطنين  وليست هبة او صدقة تقدمها الحكومات للأفراد أو الهيئات. فالأفراد لهم الحق في الحصول عليها بل إن لهم ايضاً الحق في المطالبة       بتوفير برامجها وذلك في حالة </a:t>
            </a:r>
            <a:r>
              <a:rPr lang="ar-SA" sz="3200" b="1" dirty="0" err="1" smtClean="0"/>
              <a:t>شحها</a:t>
            </a:r>
            <a:r>
              <a:rPr lang="ar-SA" sz="3200" b="1" dirty="0" smtClean="0"/>
              <a:t> .</a:t>
            </a:r>
            <a:endParaRPr lang="ar-SA" sz="3200" b="1" dirty="0"/>
          </a:p>
        </p:txBody>
      </p:sp>
    </p:spTree>
    <p:extLst>
      <p:ext uri="{BB962C8B-B14F-4D97-AF65-F5344CB8AC3E}">
        <p14:creationId xmlns:p14="http://schemas.microsoft.com/office/powerpoint/2010/main" val="1686664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043608" y="260648"/>
            <a:ext cx="7056784" cy="6186309"/>
          </a:xfrm>
          <a:prstGeom prst="rect">
            <a:avLst/>
          </a:prstGeom>
        </p:spPr>
        <p:txBody>
          <a:bodyPr wrap="square">
            <a:spAutoFit/>
          </a:bodyPr>
          <a:lstStyle/>
          <a:p>
            <a:endParaRPr lang="ar-SA" sz="3600" b="1" dirty="0" smtClean="0">
              <a:solidFill>
                <a:srgbClr val="C00000"/>
              </a:solidFill>
            </a:endParaRPr>
          </a:p>
          <a:p>
            <a:r>
              <a:rPr lang="ar-SA" sz="3600" b="1" dirty="0" smtClean="0">
                <a:solidFill>
                  <a:srgbClr val="C00000"/>
                </a:solidFill>
              </a:rPr>
              <a:t>مؤشرات</a:t>
            </a:r>
            <a:r>
              <a:rPr lang="ar-SA" sz="3600" b="1" dirty="0" smtClean="0"/>
              <a:t> </a:t>
            </a:r>
            <a:r>
              <a:rPr lang="ar-SA" sz="3600" b="1" u="sng" dirty="0" smtClean="0">
                <a:solidFill>
                  <a:srgbClr val="002060"/>
                </a:solidFill>
              </a:rPr>
              <a:t>اهتمام برامج الرعاية الاجتماعية</a:t>
            </a:r>
          </a:p>
          <a:p>
            <a:r>
              <a:rPr lang="ar-SA" sz="3600" b="1" u="sng" dirty="0" smtClean="0">
                <a:solidFill>
                  <a:srgbClr val="002060"/>
                </a:solidFill>
              </a:rPr>
              <a:t> بالمجال النفسي وهي : ـ    </a:t>
            </a:r>
          </a:p>
          <a:p>
            <a:r>
              <a:rPr lang="ar-SA" sz="3200" b="1" dirty="0" smtClean="0">
                <a:solidFill>
                  <a:srgbClr val="C00000"/>
                </a:solidFill>
              </a:rPr>
              <a:t>1/ </a:t>
            </a:r>
            <a:r>
              <a:rPr lang="ar-SA" sz="3200" b="1" dirty="0" smtClean="0"/>
              <a:t>عندما تضع الرعاية الاجتماعية في اعتبارها أن الرعاية هي حق من( </a:t>
            </a:r>
            <a:r>
              <a:rPr lang="ar-SA" sz="3200" b="1" dirty="0" smtClean="0">
                <a:solidFill>
                  <a:srgbClr val="C00000"/>
                </a:solidFill>
              </a:rPr>
              <a:t>حقوق الإنسان </a:t>
            </a:r>
            <a:r>
              <a:rPr lang="ar-SA" sz="3200" b="1" dirty="0" smtClean="0"/>
              <a:t>) يحصل عليها لأنها حق له وليس </a:t>
            </a:r>
            <a:r>
              <a:rPr lang="ar-SA" sz="3200" b="1" dirty="0" err="1" smtClean="0"/>
              <a:t>لأنة</a:t>
            </a:r>
            <a:r>
              <a:rPr lang="ar-SA" sz="3200" b="1" dirty="0" smtClean="0"/>
              <a:t> غير قادر أو  محتاج، ويعني هذا ان الرعاية الاجتماعية حق لجميع المواطنين  وليست هبة او صدقة تقدمها الحكومات للأفراد أو الهيئات.</a:t>
            </a:r>
          </a:p>
          <a:p>
            <a:r>
              <a:rPr lang="ar-SA" sz="3200" b="1" dirty="0" smtClean="0"/>
              <a:t>  فالأفراد لهم الحق في الحصول عليها بل إن لهم ايضاً الحق في المطالبة  بتوفير برامجها وذلك في حالة </a:t>
            </a:r>
            <a:r>
              <a:rPr lang="ar-SA" sz="3200" b="1" dirty="0" err="1" smtClean="0"/>
              <a:t>شحها</a:t>
            </a:r>
            <a:r>
              <a:rPr lang="ar-SA" sz="3200" b="1" dirty="0" smtClean="0"/>
              <a:t> .</a:t>
            </a:r>
            <a:endParaRPr lang="ar-SA" sz="3200" b="1" dirty="0"/>
          </a:p>
        </p:txBody>
      </p:sp>
    </p:spTree>
    <p:extLst>
      <p:ext uri="{BB962C8B-B14F-4D97-AF65-F5344CB8AC3E}">
        <p14:creationId xmlns:p14="http://schemas.microsoft.com/office/powerpoint/2010/main" val="3802687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1043608" y="757728"/>
            <a:ext cx="7056784" cy="5909310"/>
          </a:xfrm>
          <a:prstGeom prst="rect">
            <a:avLst/>
          </a:prstGeom>
          <a:noFill/>
        </p:spPr>
        <p:txBody>
          <a:bodyPr wrap="square" rtlCol="1">
            <a:spAutoFit/>
          </a:bodyPr>
          <a:lstStyle/>
          <a:p>
            <a:r>
              <a:rPr lang="ar-SA" sz="3200" b="1" dirty="0" smtClean="0">
                <a:solidFill>
                  <a:srgbClr val="C00000"/>
                </a:solidFill>
              </a:rPr>
              <a:t>2/ </a:t>
            </a:r>
            <a:r>
              <a:rPr lang="ar-SA" sz="2800" b="1" dirty="0" smtClean="0"/>
              <a:t>ان الرعاية الاجتماعية هي  ( </a:t>
            </a:r>
            <a:r>
              <a:rPr lang="ar-SA" sz="2800" b="1" dirty="0" smtClean="0">
                <a:solidFill>
                  <a:srgbClr val="C00000"/>
                </a:solidFill>
              </a:rPr>
              <a:t>مسؤولية المجتمع</a:t>
            </a:r>
            <a:r>
              <a:rPr lang="ar-SA" sz="2800" b="1" dirty="0" smtClean="0"/>
              <a:t>) </a:t>
            </a:r>
          </a:p>
          <a:p>
            <a:r>
              <a:rPr lang="ar-SA" sz="2800" b="1" dirty="0" smtClean="0"/>
              <a:t>أي أن الرعاية الاجتماعية اصبحت مسؤولية المجتمع</a:t>
            </a:r>
          </a:p>
          <a:p>
            <a:r>
              <a:rPr lang="ar-SA" sz="2800" b="1" dirty="0" smtClean="0"/>
              <a:t> في إطار نظمه وتنظيماته </a:t>
            </a:r>
          </a:p>
          <a:p>
            <a:r>
              <a:rPr lang="ar-SA" sz="2800" b="1" dirty="0" smtClean="0"/>
              <a:t>الاجتماعية الحكومية أو الأهلية فكلاهما يكمل الاخر في توفير اشكال الرعاية الاجتماعية لسكان المجتمع.</a:t>
            </a:r>
          </a:p>
          <a:p>
            <a:r>
              <a:rPr lang="ar-SA" sz="2800" b="1" dirty="0" smtClean="0"/>
              <a:t> فبعد ان كان الفرد فيما مضى </a:t>
            </a:r>
            <a:r>
              <a:rPr lang="ar-SA" sz="2800" b="1" dirty="0" smtClean="0">
                <a:solidFill>
                  <a:srgbClr val="002060"/>
                </a:solidFill>
              </a:rPr>
              <a:t>مسؤولاً عن فقره </a:t>
            </a:r>
            <a:r>
              <a:rPr lang="ar-SA" sz="2800" b="1" dirty="0" smtClean="0"/>
              <a:t>،وأن حاجته ترجع أساساً إلى عيب فيه أصبح الآن المجتمع مسؤولاً مسؤولية كاملة عن إشباع احتياجات الافراد وهو ما يعرف عالمياً بمسؤولية المجتمع تجاه أفراده.</a:t>
            </a:r>
          </a:p>
          <a:p>
            <a:endParaRPr lang="ar-SA" sz="1000" b="1" dirty="0" smtClean="0"/>
          </a:p>
          <a:p>
            <a:r>
              <a:rPr lang="ar-SA" sz="2800" b="1" dirty="0" smtClean="0"/>
              <a:t>والمعروف أن لهذا أثر في </a:t>
            </a:r>
            <a:r>
              <a:rPr lang="ar-SA" sz="2800" b="1" dirty="0" smtClean="0">
                <a:solidFill>
                  <a:srgbClr val="002060"/>
                </a:solidFill>
              </a:rPr>
              <a:t>نفسية الفرد فالصدقة والإحسان تشعر </a:t>
            </a:r>
            <a:r>
              <a:rPr lang="ar-SA" sz="2800" b="1" dirty="0" smtClean="0"/>
              <a:t>الإنسان بالمذلة والمهانة وعدم الإنتاجية والعجز عن مساعدة ذاته .</a:t>
            </a:r>
          </a:p>
          <a:p>
            <a:r>
              <a:rPr lang="ar-SA" sz="2800" b="1" dirty="0" smtClean="0"/>
              <a:t> </a:t>
            </a:r>
            <a:endParaRPr lang="ar-SA" sz="800" b="1" dirty="0" smtClean="0"/>
          </a:p>
        </p:txBody>
      </p:sp>
    </p:spTree>
    <p:extLst>
      <p:ext uri="{BB962C8B-B14F-4D97-AF65-F5344CB8AC3E}">
        <p14:creationId xmlns:p14="http://schemas.microsoft.com/office/powerpoint/2010/main" val="602883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99592" y="404664"/>
            <a:ext cx="7416824" cy="5570756"/>
          </a:xfrm>
          <a:prstGeom prst="rect">
            <a:avLst/>
          </a:prstGeom>
        </p:spPr>
        <p:txBody>
          <a:bodyPr wrap="square">
            <a:spAutoFit/>
          </a:bodyPr>
          <a:lstStyle/>
          <a:p>
            <a:endParaRPr lang="ar-SA" sz="3200" b="1" dirty="0" smtClean="0"/>
          </a:p>
          <a:p>
            <a:r>
              <a:rPr lang="ar-SA" sz="3200" b="1" dirty="0" smtClean="0"/>
              <a:t>ولكن عندما توفر له هذه الخدمات وتمنح له كحق </a:t>
            </a:r>
          </a:p>
          <a:p>
            <a:r>
              <a:rPr lang="ar-SA" sz="3200" b="1" dirty="0" smtClean="0"/>
              <a:t>من حقوقه يمكن أن يطالب به لأنه من مسؤولية المجتمع فتعمل برامج الرعاية الاجتماعية بذلك على صون كرامته وتحفظ له حقه مما يقوي خطوط </a:t>
            </a:r>
            <a:r>
              <a:rPr lang="ar-SA" sz="3200" b="1" dirty="0" smtClean="0">
                <a:solidFill>
                  <a:srgbClr val="002060"/>
                </a:solidFill>
              </a:rPr>
              <a:t>الدفاع النفسية لذاته </a:t>
            </a:r>
            <a:r>
              <a:rPr lang="ar-SA" sz="3200" b="1" dirty="0" smtClean="0"/>
              <a:t>.</a:t>
            </a:r>
          </a:p>
          <a:p>
            <a:r>
              <a:rPr lang="ar-SA" sz="3600" b="1" dirty="0" smtClean="0">
                <a:solidFill>
                  <a:srgbClr val="C00000"/>
                </a:solidFill>
              </a:rPr>
              <a:t>3/ </a:t>
            </a:r>
            <a:r>
              <a:rPr lang="ar-SA" sz="3200" b="1" dirty="0" smtClean="0"/>
              <a:t>ولا تقتصر أهمية الرعاية الاجتماعية في تنمية المجال النفسي للفرد مباشره بل تتخطاها لتشمل برامج الرعاية الاجتماعية الشاملة الموجهة للفرد سواء بشكل مباشر أو (غير مباشر) ومنها </a:t>
            </a:r>
            <a:r>
              <a:rPr lang="ar-SA" sz="3200" b="1" dirty="0" smtClean="0">
                <a:solidFill>
                  <a:srgbClr val="C00000"/>
                </a:solidFill>
              </a:rPr>
              <a:t>البرامج الموجهة لرعاية الأسرة</a:t>
            </a:r>
            <a:endParaRPr lang="ar-SA" b="1" dirty="0"/>
          </a:p>
        </p:txBody>
      </p:sp>
    </p:spTree>
    <p:extLst>
      <p:ext uri="{BB962C8B-B14F-4D97-AF65-F5344CB8AC3E}">
        <p14:creationId xmlns:p14="http://schemas.microsoft.com/office/powerpoint/2010/main" val="1499347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2987824" y="404664"/>
            <a:ext cx="3960440" cy="758825"/>
          </a:xfrm>
        </p:spPr>
        <p:txBody>
          <a:bodyPr>
            <a:noAutofit/>
          </a:bodyPr>
          <a:lstStyle/>
          <a:p>
            <a:r>
              <a:rPr lang="ar-SA" sz="3600" b="1" u="sng" dirty="0" smtClean="0">
                <a:solidFill>
                  <a:srgbClr val="195781"/>
                </a:solidFill>
              </a:rPr>
              <a:t>المجال الاجتماعي :</a:t>
            </a:r>
            <a:endParaRPr lang="en-US" sz="3600" b="1" u="sng" dirty="0">
              <a:solidFill>
                <a:srgbClr val="195781"/>
              </a:solidFill>
            </a:endParaRPr>
          </a:p>
        </p:txBody>
      </p:sp>
      <p:sp>
        <p:nvSpPr>
          <p:cNvPr id="3" name="عنصر نائب للمحتوى 2"/>
          <p:cNvSpPr>
            <a:spLocks noGrp="1"/>
          </p:cNvSpPr>
          <p:nvPr>
            <p:ph sz="quarter" idx="4294967295"/>
          </p:nvPr>
        </p:nvSpPr>
        <p:spPr>
          <a:xfrm>
            <a:off x="1043608" y="1000108"/>
            <a:ext cx="7272808" cy="5099067"/>
          </a:xfrm>
        </p:spPr>
        <p:txBody>
          <a:bodyPr>
            <a:normAutofit lnSpcReduction="10000"/>
          </a:bodyPr>
          <a:lstStyle/>
          <a:p>
            <a:pPr>
              <a:buNone/>
            </a:pPr>
            <a:r>
              <a:rPr lang="ar-SA" sz="3200" b="1" dirty="0" smtClean="0"/>
              <a:t>    </a:t>
            </a:r>
            <a:r>
              <a:rPr lang="ar-SA" sz="2800" b="1" dirty="0" smtClean="0"/>
              <a:t>نستطيع تناول دور الرعاية الاجتماعية في تنمية المجال الاجتماعي </a:t>
            </a:r>
          </a:p>
          <a:p>
            <a:pPr>
              <a:buNone/>
            </a:pPr>
            <a:r>
              <a:rPr lang="ar-SA" sz="2800" b="1" u="sng" dirty="0" smtClean="0"/>
              <a:t>    من خلال </a:t>
            </a:r>
            <a:r>
              <a:rPr lang="ar-SA" sz="2800" b="1" u="sng" dirty="0" smtClean="0">
                <a:solidFill>
                  <a:srgbClr val="C00000"/>
                </a:solidFill>
              </a:rPr>
              <a:t>اتجاهين</a:t>
            </a:r>
            <a:r>
              <a:rPr lang="ar-SA" sz="2800" b="1" u="sng" dirty="0" smtClean="0"/>
              <a:t> </a:t>
            </a:r>
            <a:r>
              <a:rPr lang="ar-SA" sz="2800" b="1" dirty="0" smtClean="0"/>
              <a:t>:</a:t>
            </a:r>
          </a:p>
          <a:p>
            <a:pPr>
              <a:buNone/>
            </a:pPr>
            <a:r>
              <a:rPr lang="ar-SA" sz="2800" b="1" dirty="0" smtClean="0">
                <a:solidFill>
                  <a:srgbClr val="195781"/>
                </a:solidFill>
              </a:rPr>
              <a:t>أولهما :</a:t>
            </a:r>
            <a:r>
              <a:rPr lang="ar-SA" sz="2800" b="1" dirty="0" smtClean="0"/>
              <a:t> دور الرعاية الاجتماعية في تنمية المجال الاجتماعي للفرد</a:t>
            </a:r>
          </a:p>
          <a:p>
            <a:pPr>
              <a:buNone/>
            </a:pPr>
            <a:r>
              <a:rPr lang="ar-SA" sz="2800" b="1" dirty="0" smtClean="0">
                <a:solidFill>
                  <a:srgbClr val="195781"/>
                </a:solidFill>
              </a:rPr>
              <a:t>وثانيها : </a:t>
            </a:r>
            <a:r>
              <a:rPr lang="ar-SA" sz="2800" b="1" dirty="0" smtClean="0"/>
              <a:t>هو دور الرعاية الاجتماعية في تنمية البيئة التي يعيش فيها الفرد (المجتمع).</a:t>
            </a:r>
          </a:p>
          <a:p>
            <a:pPr>
              <a:buNone/>
            </a:pPr>
            <a:r>
              <a:rPr lang="ar-SA" sz="2800" b="1" dirty="0" smtClean="0"/>
              <a:t>أما </a:t>
            </a:r>
            <a:r>
              <a:rPr lang="ar-SA" sz="2800" b="1" dirty="0" smtClean="0">
                <a:solidFill>
                  <a:srgbClr val="C00000"/>
                </a:solidFill>
              </a:rPr>
              <a:t>الأول</a:t>
            </a:r>
            <a:r>
              <a:rPr lang="ar-SA" sz="2800" b="1" dirty="0" smtClean="0"/>
              <a:t> فهو لا يختلف كثيراً عما سبق طرحه في دور الرعاية الاجتماعية في تنمية المجال النفسي ، وذلك لان تنمية المجال النفسي للفرد وتعزيز شخصيته ،وتدعيم ثقته بنفسه كلها أمور تساعد على تقوية علاقات الفرد الاجتماعية ، وبالتالي تنمية المجال الاجتماعي للفرد .</a:t>
            </a:r>
            <a:endParaRPr lang="en-US" sz="2800" b="1" dirty="0"/>
          </a:p>
        </p:txBody>
      </p:sp>
    </p:spTree>
    <p:extLst>
      <p:ext uri="{BB962C8B-B14F-4D97-AF65-F5344CB8AC3E}">
        <p14:creationId xmlns:p14="http://schemas.microsoft.com/office/powerpoint/2010/main" val="2862417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1556792"/>
            <a:ext cx="8568952" cy="4608512"/>
          </a:xfrm>
        </p:spPr>
        <p:txBody>
          <a:bodyPr>
            <a:prstTxWarp prst="textArchUp">
              <a:avLst/>
            </a:prstTxWarp>
            <a:noAutofit/>
          </a:bodyPr>
          <a:lstStyle/>
          <a:p>
            <a:r>
              <a:rPr lang="ar-SA" sz="11500" b="1" dirty="0" smtClean="0">
                <a:ln>
                  <a:solidFill>
                    <a:srgbClr val="FF0000"/>
                  </a:solidFill>
                </a:ln>
                <a:solidFill>
                  <a:srgbClr val="00B050"/>
                </a:solidFill>
              </a:rPr>
              <a:t>المحاضرة الثامنة </a:t>
            </a:r>
            <a:endParaRPr lang="ar-SA" sz="11500" b="1" dirty="0">
              <a:ln>
                <a:solidFill>
                  <a:srgbClr val="FF0000"/>
                </a:solidFill>
              </a:ln>
              <a:solidFill>
                <a:srgbClr val="00B050"/>
              </a:solidFill>
            </a:endParaRPr>
          </a:p>
        </p:txBody>
      </p:sp>
      <p:sp>
        <p:nvSpPr>
          <p:cNvPr id="3" name="عنوان فرعي 2"/>
          <p:cNvSpPr>
            <a:spLocks noGrp="1"/>
          </p:cNvSpPr>
          <p:nvPr>
            <p:ph type="subTitle" idx="1"/>
          </p:nvPr>
        </p:nvSpPr>
        <p:spPr>
          <a:xfrm>
            <a:off x="395536" y="1340768"/>
            <a:ext cx="8136904" cy="4536504"/>
          </a:xfrm>
        </p:spPr>
        <p:txBody>
          <a:bodyPr>
            <a:prstTxWarp prst="textTriangle">
              <a:avLst/>
            </a:prstTxWarp>
            <a:noAutofit/>
          </a:bodyPr>
          <a:lstStyle/>
          <a:p>
            <a:r>
              <a:rPr lang="ar-SA" sz="8800" b="1" dirty="0" smtClean="0">
                <a:ln>
                  <a:solidFill>
                    <a:srgbClr val="FF0000"/>
                  </a:solidFill>
                </a:ln>
                <a:solidFill>
                  <a:srgbClr val="00B050"/>
                </a:solidFill>
              </a:rPr>
              <a:t>تابع مجالات الرعايـة الاجتماعيـة </a:t>
            </a:r>
            <a:endParaRPr lang="ar-SA" sz="8800" b="1" dirty="0">
              <a:ln>
                <a:solidFill>
                  <a:srgbClr val="FF0000"/>
                </a:solidFill>
              </a:ln>
              <a:solidFill>
                <a:srgbClr val="00B050"/>
              </a:solidFill>
            </a:endParaRPr>
          </a:p>
        </p:txBody>
      </p:sp>
    </p:spTree>
    <p:extLst>
      <p:ext uri="{BB962C8B-B14F-4D97-AF65-F5344CB8AC3E}">
        <p14:creationId xmlns:p14="http://schemas.microsoft.com/office/powerpoint/2010/main" val="4863516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شكل بيضاوي 1"/>
          <p:cNvSpPr/>
          <p:nvPr/>
        </p:nvSpPr>
        <p:spPr>
          <a:xfrm>
            <a:off x="1591099" y="836712"/>
            <a:ext cx="5472608" cy="2304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ar-SA" sz="4800" b="1" dirty="0" smtClean="0"/>
              <a:t>تابع مجالات الرعاية الاجتماعية</a:t>
            </a:r>
            <a:r>
              <a:rPr lang="ar-SA" sz="2800" b="1" dirty="0" smtClean="0"/>
              <a:t> </a:t>
            </a:r>
            <a:endParaRPr lang="en-US" sz="4800" b="1" dirty="0"/>
          </a:p>
        </p:txBody>
      </p:sp>
      <p:cxnSp>
        <p:nvCxnSpPr>
          <p:cNvPr id="4" name="رابط كسهم مستقيم 3"/>
          <p:cNvCxnSpPr>
            <a:endCxn id="15" idx="0"/>
          </p:cNvCxnSpPr>
          <p:nvPr/>
        </p:nvCxnSpPr>
        <p:spPr>
          <a:xfrm>
            <a:off x="6228184" y="2924944"/>
            <a:ext cx="1554952" cy="18001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a:endCxn id="16" idx="0"/>
          </p:cNvCxnSpPr>
          <p:nvPr/>
        </p:nvCxnSpPr>
        <p:spPr>
          <a:xfrm>
            <a:off x="4499992" y="2788955"/>
            <a:ext cx="110925" cy="23682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2555776" y="2636912"/>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a:endCxn id="17" idx="0"/>
          </p:cNvCxnSpPr>
          <p:nvPr/>
        </p:nvCxnSpPr>
        <p:spPr>
          <a:xfrm flipH="1">
            <a:off x="1591099" y="2924944"/>
            <a:ext cx="964677" cy="18001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شكل بيضاوي 14"/>
          <p:cNvSpPr/>
          <p:nvPr/>
        </p:nvSpPr>
        <p:spPr>
          <a:xfrm>
            <a:off x="6595004" y="4725142"/>
            <a:ext cx="2376264" cy="14401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dirty="0" smtClean="0"/>
              <a:t>المجـال الفكـري</a:t>
            </a:r>
            <a:endParaRPr lang="en-US" sz="3600" dirty="0"/>
          </a:p>
        </p:txBody>
      </p:sp>
      <p:sp>
        <p:nvSpPr>
          <p:cNvPr id="16" name="شكل بيضاوي 15"/>
          <p:cNvSpPr/>
          <p:nvPr/>
        </p:nvSpPr>
        <p:spPr>
          <a:xfrm>
            <a:off x="3386781" y="5157192"/>
            <a:ext cx="2448272" cy="13949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dirty="0" smtClean="0"/>
              <a:t>المجال المهنـي</a:t>
            </a:r>
            <a:endParaRPr lang="en-US" sz="3600" dirty="0"/>
          </a:p>
        </p:txBody>
      </p:sp>
      <p:sp>
        <p:nvSpPr>
          <p:cNvPr id="17" name="شكل بيضاوي 16"/>
          <p:cNvSpPr/>
          <p:nvPr/>
        </p:nvSpPr>
        <p:spPr>
          <a:xfrm>
            <a:off x="402967" y="4725142"/>
            <a:ext cx="2376264" cy="14397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dirty="0" smtClean="0"/>
              <a:t>الحقوق المدنيــة </a:t>
            </a:r>
            <a:endParaRPr lang="en-US" sz="3600" dirty="0"/>
          </a:p>
        </p:txBody>
      </p:sp>
    </p:spTree>
    <p:extLst>
      <p:ext uri="{BB962C8B-B14F-4D97-AF65-F5344CB8AC3E}">
        <p14:creationId xmlns:p14="http://schemas.microsoft.com/office/powerpoint/2010/main" val="34975449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601216"/>
            <a:ext cx="7488832" cy="5852120"/>
          </a:xfrm>
        </p:spPr>
        <p:txBody>
          <a:bodyPr>
            <a:noAutofit/>
          </a:bodyPr>
          <a:lstStyle/>
          <a:p>
            <a:pPr marL="0" indent="0">
              <a:buNone/>
            </a:pPr>
            <a:r>
              <a:rPr lang="ar-SA" sz="4000" b="1" u="sng" dirty="0" smtClean="0"/>
              <a:t>المجال الفكـري:</a:t>
            </a:r>
            <a:endParaRPr lang="ar-SA" sz="4000" b="1" dirty="0" smtClean="0"/>
          </a:p>
          <a:p>
            <a:pPr marL="0" indent="0" algn="r" rtl="1">
              <a:buNone/>
            </a:pPr>
            <a:r>
              <a:rPr lang="ar-SA" b="1" dirty="0" smtClean="0"/>
              <a:t>تقوم الرعاية الاجتماعية  </a:t>
            </a:r>
            <a:r>
              <a:rPr lang="ar-SA" dirty="0" smtClean="0"/>
              <a:t>وبرامجها بدور بارز في تنمية المجال الفكري ورفع المستوى الثقافي لدى الأفراد , ومحاولة الارتقاء بهم في مصاف ذوي العلم والمعرفة .</a:t>
            </a:r>
          </a:p>
          <a:p>
            <a:pPr marL="0" indent="0" algn="r" rtl="1">
              <a:buNone/>
            </a:pPr>
            <a:r>
              <a:rPr lang="ar-SA" dirty="0" smtClean="0"/>
              <a:t> و معظم الدول تعمل على إقامة عدد من الأجهـزة التي تتكاتف مع بعضها البعض لتقديم أشكال الرعاية الاجتماعية للمواطنين . ومنهـا ( وزارة التعليم ) حيث تسعى هذه الوزارة إلى تقديم عدد من الخدمات التعليمية للمواطنين والعمل على إعدادهم وتدريبهم وذلك ليعملوا على دفع عجلة الإنتاج في المجتمع ومن ثم تحقيق </a:t>
            </a:r>
            <a:r>
              <a:rPr lang="ar-SA" dirty="0" smtClean="0">
                <a:solidFill>
                  <a:schemeClr val="bg1"/>
                </a:solidFill>
              </a:rPr>
              <a:t>الرفاهية الاجتماعية .</a:t>
            </a:r>
          </a:p>
          <a:p>
            <a:pPr marL="0" indent="0" algn="r" rtl="1">
              <a:buNone/>
            </a:pPr>
            <a:endParaRPr lang="ar-SA" sz="2800" dirty="0">
              <a:solidFill>
                <a:schemeClr val="bg1"/>
              </a:solidFill>
            </a:endParaRPr>
          </a:p>
        </p:txBody>
      </p:sp>
    </p:spTree>
    <p:extLst>
      <p:ext uri="{BB962C8B-B14F-4D97-AF65-F5344CB8AC3E}">
        <p14:creationId xmlns:p14="http://schemas.microsoft.com/office/powerpoint/2010/main" val="940115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1043608" y="285728"/>
            <a:ext cx="7243168" cy="6115072"/>
          </a:xfrm>
        </p:spPr>
        <p:txBody>
          <a:bodyPr>
            <a:normAutofit/>
          </a:bodyPr>
          <a:lstStyle/>
          <a:p>
            <a:pPr marL="0" indent="0" algn="r" rtl="1">
              <a:buNone/>
            </a:pPr>
            <a:r>
              <a:rPr lang="ar-SA" dirty="0" smtClean="0"/>
              <a:t>وتعتبر هيئة الأمم المتحدة للتربية والعلوم الثقافية           ( </a:t>
            </a:r>
            <a:r>
              <a:rPr lang="ar-SA" b="1" dirty="0" smtClean="0"/>
              <a:t>اليونسكو</a:t>
            </a:r>
            <a:r>
              <a:rPr lang="ar-SA" dirty="0" smtClean="0"/>
              <a:t> ) حيث كان الهدف من إنشائها العمل على تنمية التعاون بين دول العالم فيما يتعلق بالتربية والتعليم والأنشطة الثقافية </a:t>
            </a:r>
          </a:p>
          <a:p>
            <a:pPr marL="0" indent="0" algn="r" rtl="1">
              <a:buNone/>
            </a:pPr>
            <a:r>
              <a:rPr lang="ar-SA" b="1" u="sng" dirty="0" smtClean="0"/>
              <a:t>وتهدف اليونسكو في الوقت الحالي إلى :</a:t>
            </a:r>
          </a:p>
          <a:p>
            <a:endParaRPr lang="ar-SA" sz="900" dirty="0" smtClean="0"/>
          </a:p>
          <a:p>
            <a:r>
              <a:rPr lang="ar-SA" dirty="0" smtClean="0"/>
              <a:t>1/ جمع وتحليل ونشر المعارف في مجالات التربية والعلوم والثقافة</a:t>
            </a:r>
          </a:p>
          <a:p>
            <a:r>
              <a:rPr lang="ar-SA" dirty="0" smtClean="0"/>
              <a:t> 2/ العمل على تحقيق التعاون الدولي ونشر التعليم على كافة المستويات .</a:t>
            </a:r>
          </a:p>
          <a:p>
            <a:r>
              <a:rPr lang="ar-SA" dirty="0" smtClean="0"/>
              <a:t>3/ محاربة الأمية في جميع بقاع العالم , وغير ذلك من أهداف ترتبط برفع المستوى </a:t>
            </a:r>
            <a:r>
              <a:rPr lang="ar-SA" dirty="0" smtClean="0">
                <a:solidFill>
                  <a:schemeClr val="bg1"/>
                </a:solidFill>
              </a:rPr>
              <a:t>الثقافي للفرد .</a:t>
            </a:r>
          </a:p>
          <a:p>
            <a:pPr marL="0" indent="0" algn="r" rtl="1">
              <a:buNone/>
            </a:pPr>
            <a:endParaRPr lang="ar-SA" sz="2800" b="1" u="sng" dirty="0">
              <a:solidFill>
                <a:schemeClr val="accent1">
                  <a:lumMod val="50000"/>
                </a:schemeClr>
              </a:solidFill>
            </a:endParaRPr>
          </a:p>
        </p:txBody>
      </p:sp>
    </p:spTree>
    <p:extLst>
      <p:ext uri="{BB962C8B-B14F-4D97-AF65-F5344CB8AC3E}">
        <p14:creationId xmlns:p14="http://schemas.microsoft.com/office/powerpoint/2010/main" val="547566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5576" y="285728"/>
            <a:ext cx="7704856" cy="6095600"/>
          </a:xfrm>
        </p:spPr>
        <p:txBody>
          <a:bodyPr>
            <a:normAutofit fontScale="92500" lnSpcReduction="10000"/>
          </a:bodyPr>
          <a:lstStyle/>
          <a:p>
            <a:pPr marL="0" indent="0" algn="r" rtl="1">
              <a:buNone/>
            </a:pPr>
            <a:endParaRPr lang="ar-SA" sz="800" b="1" u="sng" dirty="0" smtClean="0">
              <a:solidFill>
                <a:schemeClr val="bg1"/>
              </a:solidFill>
            </a:endParaRPr>
          </a:p>
          <a:p>
            <a:pPr marL="0" indent="0" algn="r" rtl="1">
              <a:buNone/>
            </a:pPr>
            <a:endParaRPr lang="ar-SA" sz="2800" b="1" u="sng" dirty="0" smtClean="0"/>
          </a:p>
          <a:p>
            <a:pPr marL="0" indent="0" algn="r" rtl="1">
              <a:buNone/>
            </a:pPr>
            <a:r>
              <a:rPr lang="ar-SA" sz="2800" b="1" u="sng" dirty="0" smtClean="0"/>
              <a:t>تعمل الخدمة الاجتماعية </a:t>
            </a:r>
            <a:r>
              <a:rPr lang="ar-SA" sz="2800" b="1" dirty="0" smtClean="0"/>
              <a:t>كعمليات مساندة لقيام المؤسسات </a:t>
            </a:r>
            <a:endParaRPr lang="ar-SA" sz="800" b="1" dirty="0" smtClean="0"/>
          </a:p>
          <a:p>
            <a:pPr marL="0" indent="0" algn="r" rtl="1">
              <a:buNone/>
            </a:pPr>
            <a:r>
              <a:rPr lang="ar-SA" sz="2800" b="1" dirty="0" smtClean="0"/>
              <a:t>التعليمية بدورها التعليمي ومن ذلك( الخدمة الاجتماعية في المدرسـة )</a:t>
            </a:r>
            <a:r>
              <a:rPr lang="ar-SA" sz="2800" dirty="0" smtClean="0"/>
              <a:t> </a:t>
            </a:r>
            <a:endParaRPr lang="ar-SA" sz="800" dirty="0" smtClean="0"/>
          </a:p>
          <a:p>
            <a:pPr marL="0" indent="0" algn="r" rtl="1">
              <a:buNone/>
            </a:pPr>
            <a:r>
              <a:rPr lang="ar-SA" sz="2800" dirty="0" smtClean="0"/>
              <a:t>حيث أن الأخصائي الاجتماعي في المدرسة </a:t>
            </a:r>
            <a:r>
              <a:rPr lang="ar-SA" sz="2800" u="sng" dirty="0" smtClean="0"/>
              <a:t>يحاول أن يقوم :</a:t>
            </a:r>
          </a:p>
          <a:p>
            <a:pPr marL="0" indent="0" algn="r" rtl="1">
              <a:buNone/>
            </a:pPr>
            <a:r>
              <a:rPr lang="ar-SA" sz="2800" dirty="0" smtClean="0"/>
              <a:t>  </a:t>
            </a:r>
            <a:r>
              <a:rPr lang="ar-SA" sz="2800" b="1" dirty="0" smtClean="0"/>
              <a:t>ـ</a:t>
            </a:r>
            <a:r>
              <a:rPr lang="ar-SA" sz="2800" dirty="0" smtClean="0"/>
              <a:t>  بمساعدة الطلاب على التغلب على المشاكل التي تعترض مسيرتهم </a:t>
            </a:r>
            <a:endParaRPr lang="ar-SA" sz="800" dirty="0" smtClean="0"/>
          </a:p>
          <a:p>
            <a:pPr marL="0" indent="0" algn="r" rtl="1">
              <a:buNone/>
            </a:pPr>
            <a:r>
              <a:rPr lang="ar-SA" sz="2800" dirty="0" smtClean="0"/>
              <a:t>الدراسية فالمشاكل بكافة أشكالها سواء كانت اجتماعية , اقتصادية , </a:t>
            </a:r>
            <a:endParaRPr lang="ar-SA" sz="800" dirty="0" smtClean="0"/>
          </a:p>
          <a:p>
            <a:pPr marL="0" indent="0" algn="r" rtl="1">
              <a:buNone/>
            </a:pPr>
            <a:r>
              <a:rPr lang="ar-SA" sz="2800" dirty="0" smtClean="0"/>
              <a:t>أسرية تؤثر سلباً على التحصيل الدراسي للطالب .</a:t>
            </a:r>
          </a:p>
          <a:p>
            <a:pPr marL="0" indent="0" algn="r" rtl="1">
              <a:buNone/>
            </a:pPr>
            <a:r>
              <a:rPr lang="ar-SA" sz="2800" b="1" dirty="0" smtClean="0"/>
              <a:t>ـ</a:t>
            </a:r>
            <a:r>
              <a:rPr lang="ar-SA" sz="2800" dirty="0" smtClean="0"/>
              <a:t>  وهنا يبرز دور الأخصائي الاجتماعي (كمساعد وموجه للطلاب)</a:t>
            </a:r>
          </a:p>
          <a:p>
            <a:pPr marL="0" indent="0" algn="r" rtl="1">
              <a:buNone/>
            </a:pPr>
            <a:r>
              <a:rPr lang="ar-SA" sz="2800" dirty="0" smtClean="0"/>
              <a:t> الذين يعانون من مشكلات معينة تؤثر على تحصيلهم الدراسي , والهدف الأساسي من وراء ذلك هو </a:t>
            </a:r>
            <a:r>
              <a:rPr lang="ar-SA" sz="2800" u="sng" dirty="0" smtClean="0"/>
              <a:t>مساعدة الطلاب </a:t>
            </a:r>
            <a:r>
              <a:rPr lang="ar-SA" sz="2800" dirty="0" smtClean="0"/>
              <a:t>على القيام بأدوارهم الاجتماعية بكفاءة . </a:t>
            </a:r>
            <a:endParaRPr lang="ar-SA" sz="800" dirty="0" smtClean="0"/>
          </a:p>
          <a:p>
            <a:pPr marL="0" indent="0" algn="r" rtl="1">
              <a:buNone/>
            </a:pPr>
            <a:r>
              <a:rPr lang="ar-SA" sz="2800" b="1" dirty="0" smtClean="0"/>
              <a:t> ـ  </a:t>
            </a:r>
            <a:r>
              <a:rPr lang="ar-SA" sz="2800" u="sng" dirty="0" smtClean="0"/>
              <a:t>ومساعدة المدرسة </a:t>
            </a:r>
            <a:r>
              <a:rPr lang="ar-SA" sz="2800" dirty="0" smtClean="0"/>
              <a:t>في ذات الوقت على تحقيق رسالتها في تربية وتعليم </a:t>
            </a:r>
            <a:endParaRPr lang="ar-SA" sz="800" dirty="0" smtClean="0"/>
          </a:p>
          <a:p>
            <a:pPr marL="0" indent="0" algn="r" rtl="1">
              <a:buNone/>
            </a:pPr>
            <a:r>
              <a:rPr lang="ar-SA" sz="2800" dirty="0" smtClean="0"/>
              <a:t>الطلاب وإعدادهم للمستقبل .</a:t>
            </a:r>
            <a:endParaRPr lang="en-US" sz="2800" dirty="0"/>
          </a:p>
        </p:txBody>
      </p:sp>
    </p:spTree>
    <p:extLst>
      <p:ext uri="{BB962C8B-B14F-4D97-AF65-F5344CB8AC3E}">
        <p14:creationId xmlns:p14="http://schemas.microsoft.com/office/powerpoint/2010/main" val="1382537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3929058" y="274638"/>
            <a:ext cx="4148142" cy="130026"/>
          </a:xfrm>
        </p:spPr>
        <p:txBody>
          <a:bodyPr>
            <a:noAutofit/>
          </a:bodyPr>
          <a:lstStyle/>
          <a:p>
            <a:pPr algn="ctr"/>
            <a:r>
              <a:rPr lang="ar-SA" sz="4800" b="1" u="sng" dirty="0" smtClean="0">
                <a:solidFill>
                  <a:schemeClr val="accent1">
                    <a:lumMod val="50000"/>
                  </a:schemeClr>
                </a:solidFill>
              </a:rPr>
              <a:t/>
            </a:r>
            <a:br>
              <a:rPr lang="ar-SA" sz="4800" b="1" u="sng" dirty="0" smtClean="0">
                <a:solidFill>
                  <a:schemeClr val="accent1">
                    <a:lumMod val="50000"/>
                  </a:schemeClr>
                </a:solidFill>
              </a:rPr>
            </a:br>
            <a:r>
              <a:rPr lang="ar-SA" sz="4800" b="1" u="sng" dirty="0" smtClean="0">
                <a:solidFill>
                  <a:schemeClr val="accent1">
                    <a:lumMod val="50000"/>
                  </a:schemeClr>
                </a:solidFill>
              </a:rPr>
              <a:t>المجال المهنـي </a:t>
            </a:r>
            <a:endParaRPr lang="en-US" sz="4800" b="1" u="sng" dirty="0">
              <a:solidFill>
                <a:schemeClr val="accent1">
                  <a:lumMod val="50000"/>
                </a:schemeClr>
              </a:solidFill>
            </a:endParaRPr>
          </a:p>
        </p:txBody>
      </p:sp>
      <p:sp>
        <p:nvSpPr>
          <p:cNvPr id="3" name="عنصر نائب للمحتوى 2"/>
          <p:cNvSpPr>
            <a:spLocks noGrp="1"/>
          </p:cNvSpPr>
          <p:nvPr>
            <p:ph idx="1"/>
          </p:nvPr>
        </p:nvSpPr>
        <p:spPr>
          <a:xfrm>
            <a:off x="827584" y="785794"/>
            <a:ext cx="7602068" cy="5543568"/>
          </a:xfrm>
        </p:spPr>
        <p:txBody>
          <a:bodyPr>
            <a:normAutofit/>
          </a:bodyPr>
          <a:lstStyle/>
          <a:p>
            <a:pPr marL="0" indent="0" algn="r" rtl="1">
              <a:buNone/>
            </a:pPr>
            <a:endParaRPr lang="ar-SA" sz="800" dirty="0" smtClean="0"/>
          </a:p>
          <a:p>
            <a:pPr marL="0" indent="0" algn="r" rtl="1">
              <a:buNone/>
            </a:pPr>
            <a:r>
              <a:rPr lang="ar-SA" sz="2800" dirty="0" smtClean="0">
                <a:solidFill>
                  <a:schemeClr val="bg1"/>
                </a:solidFill>
              </a:rPr>
              <a:t>من </a:t>
            </a:r>
            <a:r>
              <a:rPr lang="ar-SA" sz="2800" dirty="0" smtClean="0"/>
              <a:t>المعروف أن المجتمع يهدف إلى تحقيق المزيد من القوى العاملـة باعتبارهـا أساس إقـامة البنيان الاجتماعي .</a:t>
            </a:r>
          </a:p>
          <a:p>
            <a:pPr marL="0" indent="0" algn="r" rtl="1">
              <a:buNone/>
            </a:pPr>
            <a:r>
              <a:rPr lang="ar-SA" sz="2800" b="1" u="sng" dirty="0" smtClean="0"/>
              <a:t>و تؤدي الرعاية الاجتماعية رسالتها في هذا المجال </a:t>
            </a:r>
            <a:r>
              <a:rPr lang="ar-SA" sz="2800" dirty="0" smtClean="0"/>
              <a:t>من خلال توفير </a:t>
            </a:r>
            <a:r>
              <a:rPr lang="ar-SA" sz="2400" b="1" dirty="0" smtClean="0"/>
              <a:t>المزيد من</a:t>
            </a:r>
            <a:r>
              <a:rPr lang="ar-SA" sz="2800" b="1" dirty="0" smtClean="0"/>
              <a:t>: 1/ أمن (العامل) واستقراره </a:t>
            </a:r>
            <a:r>
              <a:rPr lang="ar-SA" sz="2800" dirty="0" smtClean="0"/>
              <a:t>, </a:t>
            </a:r>
            <a:r>
              <a:rPr lang="ar-SA" sz="2800" b="1" dirty="0" smtClean="0"/>
              <a:t>ورفع قدراته الذاتية ومستواه المهني </a:t>
            </a:r>
            <a:r>
              <a:rPr lang="ar-SA" sz="2800" dirty="0" smtClean="0"/>
              <a:t>إلى أقصى حد مستطاع , وذلك عن طريق</a:t>
            </a:r>
          </a:p>
          <a:p>
            <a:pPr marL="0" indent="0" algn="r" rtl="1">
              <a:buNone/>
            </a:pPr>
            <a:r>
              <a:rPr lang="ar-SA" sz="2800" dirty="0" smtClean="0"/>
              <a:t>    ( </a:t>
            </a:r>
            <a:r>
              <a:rPr lang="ar-SA" sz="2800" b="1" dirty="0" smtClean="0"/>
              <a:t>إصدار التشريعات</a:t>
            </a:r>
            <a:r>
              <a:rPr lang="ar-SA" sz="2800" dirty="0" smtClean="0"/>
              <a:t>)</a:t>
            </a:r>
          </a:p>
          <a:p>
            <a:pPr marL="0" indent="0" algn="r" rtl="1">
              <a:buNone/>
            </a:pPr>
            <a:r>
              <a:rPr lang="ar-SA" sz="2800" dirty="0" smtClean="0"/>
              <a:t> </a:t>
            </a:r>
            <a:r>
              <a:rPr lang="ar-SA" sz="2800" b="1" dirty="0" smtClean="0"/>
              <a:t>و(إنشاء المؤسسات والمنظمات </a:t>
            </a:r>
            <a:r>
              <a:rPr lang="ar-SA" sz="2800" dirty="0" smtClean="0"/>
              <a:t>)التي تقوم بدور أساسي في هذا المجال  لذلك نجد معظم الدول قد قامت بإنشاء </a:t>
            </a:r>
            <a:r>
              <a:rPr lang="ar-SA" sz="2800" b="1" dirty="0" smtClean="0"/>
              <a:t>(</a:t>
            </a:r>
            <a:r>
              <a:rPr lang="ar-SA" sz="2800" dirty="0" smtClean="0"/>
              <a:t> </a:t>
            </a:r>
            <a:r>
              <a:rPr lang="ar-SA" sz="2800" b="1" dirty="0" smtClean="0"/>
              <a:t>وزارة خاصة بالعمل ) </a:t>
            </a:r>
            <a:r>
              <a:rPr lang="ar-SA" sz="2800" dirty="0" smtClean="0"/>
              <a:t>تهدف إلى العناية والاهتمام بالعمال , وإصدار التشريعات الضرورية لحمايتهم من إصابات العمل والبطالة والأخطار , كما تعمل على رفع مستواهم الثقافي والمهاري .</a:t>
            </a:r>
          </a:p>
        </p:txBody>
      </p:sp>
    </p:spTree>
    <p:extLst>
      <p:ext uri="{BB962C8B-B14F-4D97-AF65-F5344CB8AC3E}">
        <p14:creationId xmlns:p14="http://schemas.microsoft.com/office/powerpoint/2010/main" val="948187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746654" cy="5904656"/>
          </a:xfrm>
        </p:spPr>
        <p:txBody>
          <a:bodyPr>
            <a:noAutofit/>
          </a:bodyPr>
          <a:lstStyle/>
          <a:p>
            <a:pPr marL="0" indent="0">
              <a:buNone/>
            </a:pPr>
            <a:r>
              <a:rPr lang="ar-SA" sz="3600" b="1" u="sng" dirty="0" smtClean="0">
                <a:ln>
                  <a:solidFill>
                    <a:srgbClr val="FFFF00"/>
                  </a:solidFill>
                </a:ln>
                <a:solidFill>
                  <a:schemeClr val="accent1">
                    <a:lumMod val="50000"/>
                  </a:schemeClr>
                </a:solidFill>
              </a:rPr>
              <a:t>الحقوق المدنية </a:t>
            </a:r>
            <a:r>
              <a:rPr lang="ar-SA" sz="3600" dirty="0" smtClean="0">
                <a:solidFill>
                  <a:schemeClr val="bg1"/>
                </a:solidFill>
              </a:rPr>
              <a:t>تعد إسهامات (التعاليم والديانات </a:t>
            </a:r>
            <a:r>
              <a:rPr lang="ar-SA" sz="3600" dirty="0" smtClean="0"/>
              <a:t>السماوية ) ذات أثر واضح في حماية الإنسان من ضياع حقوقـه , حيث نادت بحقوقه ودعت إلى تكريمه وصيانة هذه الحقوق , ومن هذه الحقوق هي الحقوق المدنية التي يجب أن ينالها </a:t>
            </a:r>
            <a:r>
              <a:rPr lang="ar-SA" b="1" dirty="0" smtClean="0"/>
              <a:t>ويتمتع بها كل فرد مثل </a:t>
            </a:r>
            <a:r>
              <a:rPr lang="ar-SA" sz="3600" dirty="0" smtClean="0"/>
              <a:t>(التمتع بحق الحرية في الرأي , والتملك  والإرث , وحرية البيع ,والشراء .) والمطلع بتعمق في مجالات الرعاية الاجتماعية يجد أن الرعاية الاجتماعية ببرامجها المختلفة تحفظ للإنسان حقوقه المدنية , وتدفعه كذلك بالمطالبة بها في حالة عدم حصوله عليها . </a:t>
            </a:r>
          </a:p>
        </p:txBody>
      </p:sp>
    </p:spTree>
    <p:extLst>
      <p:ext uri="{BB962C8B-B14F-4D97-AF65-F5344CB8AC3E}">
        <p14:creationId xmlns:p14="http://schemas.microsoft.com/office/powerpoint/2010/main" val="3788682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ربع نص 1"/>
          <p:cNvSpPr txBox="1"/>
          <p:nvPr/>
        </p:nvSpPr>
        <p:spPr>
          <a:xfrm>
            <a:off x="958776" y="2564904"/>
            <a:ext cx="7200800" cy="4104456"/>
          </a:xfrm>
          <a:prstGeom prst="rect">
            <a:avLst/>
          </a:prstGeom>
          <a:noFill/>
        </p:spPr>
        <p:txBody>
          <a:bodyPr wrap="square" rtlCol="1">
            <a:prstTxWarp prst="textDeflateBottom">
              <a:avLst/>
            </a:prstTxWarp>
            <a:spAutoFit/>
          </a:bodyPr>
          <a:lstStyle/>
          <a:p>
            <a:pPr algn="ctr"/>
            <a:r>
              <a:rPr lang="ar-SA" sz="8000" b="1" dirty="0">
                <a:ln>
                  <a:solidFill>
                    <a:srgbClr val="240F33"/>
                  </a:solidFill>
                </a:ln>
                <a:solidFill>
                  <a:srgbClr val="7030A0"/>
                </a:solidFill>
                <a:effectLst>
                  <a:glow rad="228600">
                    <a:schemeClr val="accent5">
                      <a:satMod val="175000"/>
                      <a:alpha val="40000"/>
                    </a:schemeClr>
                  </a:glow>
                </a:effectLst>
              </a:rPr>
              <a:t>المحاضرة التاسعة</a:t>
            </a:r>
          </a:p>
          <a:p>
            <a:pPr algn="ctr"/>
            <a:endParaRPr lang="ar-SA" dirty="0"/>
          </a:p>
        </p:txBody>
      </p:sp>
      <p:pic>
        <p:nvPicPr>
          <p:cNvPr id="2050" name="Picture 2" descr="C:\Users\aasaleh\Pictures\0_731b1_adcb5cfc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38"/>
            <a:ext cx="7620000" cy="31337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asaleh\Pictures\0_731b1_adcb5cfc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176" y="3543618"/>
            <a:ext cx="76200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904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00776" y="980728"/>
            <a:ext cx="7542450" cy="4968552"/>
          </a:xfrm>
          <a:prstGeom prst="rect">
            <a:avLst/>
          </a:prstGeom>
        </p:spPr>
        <p:txBody>
          <a:bodyPr wrap="none">
            <a:prstTxWarp prst="textDeflateBottom">
              <a:avLst/>
            </a:prstTxWarp>
            <a:spAutoFit/>
          </a:bodyPr>
          <a:lstStyle/>
          <a:p>
            <a:pPr algn="ctr"/>
            <a:r>
              <a:rPr lang="ar-SA" sz="4000" b="1" dirty="0">
                <a:ln>
                  <a:solidFill>
                    <a:srgbClr val="FFFF00"/>
                  </a:solidFill>
                </a:ln>
                <a:solidFill>
                  <a:srgbClr val="7030A0"/>
                </a:solidFill>
                <a:effectLst>
                  <a:glow rad="228600">
                    <a:schemeClr val="accent1">
                      <a:satMod val="175000"/>
                      <a:alpha val="40000"/>
                    </a:schemeClr>
                  </a:glow>
                  <a:innerShdw blurRad="63500" dist="50800" dir="18900000">
                    <a:prstClr val="black">
                      <a:alpha val="30000"/>
                    </a:prstClr>
                  </a:innerShdw>
                </a:effectLst>
                <a:latin typeface="Garamond" pitchFamily="18" charset="0"/>
              </a:rPr>
              <a:t>علاقة الخدمة الاجتماعية بالرعاية الاجتماعية</a:t>
            </a:r>
            <a:endParaRPr lang="en-US" sz="4000" b="1" dirty="0">
              <a:ln>
                <a:solidFill>
                  <a:srgbClr val="FFFF00"/>
                </a:solidFill>
              </a:ln>
              <a:solidFill>
                <a:srgbClr val="7030A0"/>
              </a:solidFill>
              <a:effectLst>
                <a:glow rad="228600">
                  <a:schemeClr val="accent1">
                    <a:satMod val="175000"/>
                    <a:alpha val="40000"/>
                  </a:schemeClr>
                </a:glow>
                <a:innerShdw blurRad="63500" dist="50800" dir="18900000">
                  <a:prstClr val="black">
                    <a:alpha val="30000"/>
                  </a:prstClr>
                </a:innerShdw>
              </a:effectLst>
              <a:latin typeface="Garamond" pitchFamily="18" charset="0"/>
            </a:endParaRPr>
          </a:p>
        </p:txBody>
      </p:sp>
      <p:pic>
        <p:nvPicPr>
          <p:cNvPr id="1026" name="Picture 2" descr="C:\Users\aasaleh\Pictures\0_7c691_e086f9e0_L.jpg"/>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5222938">
            <a:off x="3380970" y="1271660"/>
            <a:ext cx="2768909" cy="7155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5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23528" y="332656"/>
            <a:ext cx="8496944" cy="6192688"/>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ar-SA" dirty="0" smtClean="0"/>
              <a:t> </a:t>
            </a:r>
            <a:endParaRPr lang="en-US" dirty="0"/>
          </a:p>
        </p:txBody>
      </p:sp>
      <p:grpSp>
        <p:nvGrpSpPr>
          <p:cNvPr id="3"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055" name="Picture 7" descr="C:\Program Files (x86)\Microsoft Office\MEDIA\CAGCAT10\j0298897.wmf"/>
          <p:cNvPicPr>
            <a:picLocks noChangeAspect="1" noChangeArrowheads="1"/>
          </p:cNvPicPr>
          <p:nvPr/>
        </p:nvPicPr>
        <p:blipFill>
          <a:blip r:embed="rId9" cstate="print"/>
          <a:srcRect/>
          <a:stretch>
            <a:fillRect/>
          </a:stretch>
        </p:blipFill>
        <p:spPr bwMode="auto">
          <a:xfrm>
            <a:off x="467544" y="4797152"/>
            <a:ext cx="1806854" cy="1578254"/>
          </a:xfrm>
          <a:prstGeom prst="rect">
            <a:avLst/>
          </a:prstGeom>
          <a:noFill/>
        </p:spPr>
      </p:pic>
      <p:sp>
        <p:nvSpPr>
          <p:cNvPr id="60" name="Rectangle 113"/>
          <p:cNvSpPr/>
          <p:nvPr/>
        </p:nvSpPr>
        <p:spPr>
          <a:xfrm>
            <a:off x="2411760" y="476672"/>
            <a:ext cx="6108216" cy="1150225"/>
          </a:xfrm>
          <a:prstGeom prst="flowChartMultidocument">
            <a:avLst/>
          </a:prstGeom>
          <a:ln>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dirty="0" smtClean="0">
                <a:solidFill>
                  <a:schemeClr val="bg2">
                    <a:lumMod val="25000"/>
                  </a:schemeClr>
                </a:solidFill>
                <a:latin typeface="Monotype Koufi" pitchFamily="2" charset="-78"/>
                <a:ea typeface="Monotype Koufi" pitchFamily="2" charset="-78"/>
                <a:cs typeface="Monotype Koufi" pitchFamily="2" charset="-78"/>
              </a:rPr>
              <a:t>علاقة الخدمة الاجتماعية بالرعاية الاجتماعية.</a:t>
            </a:r>
            <a:endParaRPr lang="en-US" sz="2400" dirty="0">
              <a:solidFill>
                <a:schemeClr val="bg2">
                  <a:lumMod val="25000"/>
                </a:schemeClr>
              </a:solidFill>
              <a:latin typeface="Bodoni MT Condensed" pitchFamily="18" charset="0"/>
              <a:ea typeface="Monotype Koufi" pitchFamily="2" charset="-78"/>
              <a:cs typeface="Monotype Koufi" pitchFamily="2" charset="-78"/>
            </a:endParaRPr>
          </a:p>
        </p:txBody>
      </p:sp>
      <p:sp>
        <p:nvSpPr>
          <p:cNvPr id="61" name="مربع نص 60"/>
          <p:cNvSpPr txBox="1"/>
          <p:nvPr/>
        </p:nvSpPr>
        <p:spPr>
          <a:xfrm>
            <a:off x="755576" y="1772816"/>
            <a:ext cx="7704856" cy="461665"/>
          </a:xfrm>
          <a:prstGeom prst="rect">
            <a:avLst/>
          </a:prstGeom>
          <a:noFill/>
        </p:spPr>
        <p:txBody>
          <a:bodyPr wrap="square" rtlCol="1">
            <a:spAutoFit/>
          </a:bodyPr>
          <a:lstStyle/>
          <a:p>
            <a:endParaRPr lang="ar-SA" sz="2400" dirty="0">
              <a:solidFill>
                <a:schemeClr val="bg2">
                  <a:lumMod val="25000"/>
                </a:schemeClr>
              </a:solidFill>
            </a:endParaRPr>
          </a:p>
        </p:txBody>
      </p:sp>
      <p:sp>
        <p:nvSpPr>
          <p:cNvPr id="62" name="مربع نص 61"/>
          <p:cNvSpPr txBox="1"/>
          <p:nvPr/>
        </p:nvSpPr>
        <p:spPr>
          <a:xfrm>
            <a:off x="539552" y="1785926"/>
            <a:ext cx="7920880" cy="4524315"/>
          </a:xfrm>
          <a:prstGeom prst="rect">
            <a:avLst/>
          </a:prstGeom>
          <a:noFill/>
        </p:spPr>
        <p:txBody>
          <a:bodyPr wrap="square" rtlCol="1">
            <a:spAutoFit/>
          </a:bodyPr>
          <a:lstStyle/>
          <a:p>
            <a:r>
              <a:rPr lang="ar-SA" sz="3600" b="1" dirty="0" smtClean="0">
                <a:solidFill>
                  <a:schemeClr val="bg2">
                    <a:lumMod val="25000"/>
                  </a:schemeClr>
                </a:solidFill>
                <a:latin typeface="Microsoft Uighur" pitchFamily="2" charset="-78"/>
                <a:cs typeface="Microsoft Uighur" pitchFamily="2" charset="-78"/>
              </a:rPr>
              <a:t>تعتبر الخدمة الاجتماعية بمثابة مهنة تعمل في نطاق الرعاية الاجتماعية والتي تضم عدة مهن وتخصصات مثل التعليم و الطب وبذلك فإن مفهوم الرعاية الاجتماعية أشمل من مفهوم الخدمة الاجتماعية, ورغم أن الخدمة  الاجتماعية إحدى المهن العاملة في نطاق الرعاية الاجتماعية إلا أنها تشغل مركزاً متميزاً بالنسبة لغيرها من المهن .</a:t>
            </a:r>
          </a:p>
          <a:p>
            <a:r>
              <a:rPr lang="ar-SA" sz="3600" b="1" dirty="0" smtClean="0">
                <a:solidFill>
                  <a:schemeClr val="bg2">
                    <a:lumMod val="25000"/>
                  </a:schemeClr>
                </a:solidFill>
                <a:latin typeface="Microsoft Uighur" pitchFamily="2" charset="-78"/>
                <a:cs typeface="Microsoft Uighur" pitchFamily="2" charset="-78"/>
              </a:rPr>
              <a:t>وسوف نتناول هذه العلاقة من عدة محاور هي :</a:t>
            </a:r>
          </a:p>
          <a:p>
            <a:r>
              <a:rPr lang="ar-SA" sz="3600" b="1" dirty="0" smtClean="0">
                <a:solidFill>
                  <a:schemeClr val="bg2">
                    <a:lumMod val="25000"/>
                  </a:schemeClr>
                </a:solidFill>
                <a:latin typeface="Microsoft Uighur" pitchFamily="2" charset="-78"/>
                <a:cs typeface="Microsoft Uighur" pitchFamily="2" charset="-78"/>
              </a:rPr>
              <a:t>  </a:t>
            </a:r>
            <a:endParaRPr lang="ar-SA" sz="3600" b="1" dirty="0">
              <a:solidFill>
                <a:schemeClr val="bg2">
                  <a:lumMod val="25000"/>
                </a:schemeClr>
              </a:solidFill>
              <a:latin typeface="Microsoft Uighur" pitchFamily="2" charset="-78"/>
              <a:cs typeface="Microsoft Uighur" pitchFamily="2" charset="-78"/>
            </a:endParaRPr>
          </a:p>
        </p:txBody>
      </p:sp>
    </p:spTree>
    <p:extLst>
      <p:ext uri="{BB962C8B-B14F-4D97-AF65-F5344CB8AC3E}">
        <p14:creationId xmlns:p14="http://schemas.microsoft.com/office/powerpoint/2010/main" val="585295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wipe(down)">
                                      <p:cBhvr>
                                        <p:cTn id="7"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23528" y="332656"/>
            <a:ext cx="8496944" cy="619268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3"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8" name="مربع نص 57"/>
          <p:cNvSpPr txBox="1"/>
          <p:nvPr/>
        </p:nvSpPr>
        <p:spPr>
          <a:xfrm>
            <a:off x="539552" y="332656"/>
            <a:ext cx="7920880" cy="4955203"/>
          </a:xfrm>
          <a:prstGeom prst="rect">
            <a:avLst/>
          </a:prstGeom>
          <a:noFill/>
        </p:spPr>
        <p:txBody>
          <a:bodyPr wrap="square" rtlCol="1">
            <a:spAutoFit/>
          </a:bodyPr>
          <a:lstStyle/>
          <a:p>
            <a:pPr algn="ctr"/>
            <a:endParaRPr lang="ar-SA" sz="2400" dirty="0" smtClean="0">
              <a:solidFill>
                <a:schemeClr val="accent6">
                  <a:lumMod val="50000"/>
                </a:schemeClr>
              </a:solidFill>
              <a:latin typeface="Microsoft Uighur" pitchFamily="2" charset="-78"/>
              <a:cs typeface="Microsoft Uighur" pitchFamily="2" charset="-78"/>
            </a:endParaRPr>
          </a:p>
          <a:p>
            <a:r>
              <a:rPr lang="ar-SA" sz="3600" b="1" u="sng" dirty="0" smtClean="0">
                <a:solidFill>
                  <a:srgbClr val="C00000"/>
                </a:solidFill>
                <a:latin typeface="Microsoft Uighur" pitchFamily="2" charset="-78"/>
                <a:cs typeface="Microsoft Uighur" pitchFamily="2" charset="-78"/>
              </a:rPr>
              <a:t>المحور الأول </a:t>
            </a:r>
            <a:r>
              <a:rPr lang="ar-SA" sz="3600" b="1" u="sng" dirty="0" smtClean="0">
                <a:solidFill>
                  <a:schemeClr val="accent6">
                    <a:lumMod val="50000"/>
                  </a:schemeClr>
                </a:solidFill>
                <a:latin typeface="Microsoft Uighur" pitchFamily="2" charset="-78"/>
                <a:cs typeface="Microsoft Uighur" pitchFamily="2" charset="-78"/>
              </a:rPr>
              <a:t>:</a:t>
            </a:r>
          </a:p>
          <a:p>
            <a:r>
              <a:rPr lang="ar-SA" sz="3200" b="1" u="sng" dirty="0" smtClean="0">
                <a:solidFill>
                  <a:schemeClr val="bg2">
                    <a:lumMod val="25000"/>
                  </a:schemeClr>
                </a:solidFill>
                <a:latin typeface="Microsoft Uighur" pitchFamily="2" charset="-78"/>
                <a:cs typeface="Microsoft Uighur" pitchFamily="2" charset="-78"/>
              </a:rPr>
              <a:t> تشغل الخدمة الاجتماعية مركزاً متميزاً في نطاق الرعاية الاجتماعية بالنسبة لغيرها من المهن وذلك للأسباب التالية :-</a:t>
            </a:r>
            <a:endParaRPr lang="ar-SA" sz="3200" dirty="0" smtClean="0">
              <a:solidFill>
                <a:schemeClr val="accent6">
                  <a:lumMod val="50000"/>
                </a:schemeClr>
              </a:solidFill>
              <a:latin typeface="Microsoft Uighur" pitchFamily="2" charset="-78"/>
              <a:cs typeface="Microsoft Uighur" pitchFamily="2" charset="-78"/>
            </a:endParaRPr>
          </a:p>
          <a:p>
            <a:pPr algn="ctr"/>
            <a:endParaRPr lang="ar-SA" sz="3200"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chemeClr val="accent6">
                    <a:lumMod val="50000"/>
                  </a:schemeClr>
                </a:solidFill>
                <a:latin typeface="Microsoft Uighur" pitchFamily="2" charset="-78"/>
                <a:cs typeface="Microsoft Uighur" pitchFamily="2" charset="-78"/>
              </a:rPr>
              <a:t>1- تعمل الخدمة الاجتماعية في معظم قطاعات الرعاية الاجتماعية تقريباً فهي تعمل في مجالات التنمية الاجتماعية,والدفاع الاجتماعي المنظمات الإصلاحية, والمنظمات العلاجية ورعاية الشباب والتعليم والعلاج الطبي, والتأمينات الاجتماعية وغير ذلك.</a:t>
            </a:r>
          </a:p>
          <a:p>
            <a:pPr algn="ctr"/>
            <a:endParaRPr lang="ar-SA" sz="3200" dirty="0" smtClean="0">
              <a:solidFill>
                <a:schemeClr val="accent6">
                  <a:lumMod val="50000"/>
                </a:schemeClr>
              </a:solidFill>
              <a:latin typeface="Microsoft Uighur" pitchFamily="2" charset="-78"/>
              <a:cs typeface="Microsoft Uighur" pitchFamily="2" charset="-78"/>
            </a:endParaRPr>
          </a:p>
        </p:txBody>
      </p:sp>
      <p:pic>
        <p:nvPicPr>
          <p:cNvPr id="55" name="Picture 7" descr="C:\Program Files (x86)\Microsoft Office\MEDIA\CAGCAT10\j0298897.wmf"/>
          <p:cNvPicPr>
            <a:picLocks noChangeAspect="1" noChangeArrowheads="1"/>
          </p:cNvPicPr>
          <p:nvPr/>
        </p:nvPicPr>
        <p:blipFill>
          <a:blip r:embed="rId9" cstate="print"/>
          <a:srcRect/>
          <a:stretch>
            <a:fillRect/>
          </a:stretch>
        </p:blipFill>
        <p:spPr bwMode="auto">
          <a:xfrm>
            <a:off x="467544" y="4797152"/>
            <a:ext cx="1806854" cy="1578254"/>
          </a:xfrm>
          <a:prstGeom prst="rect">
            <a:avLst/>
          </a:prstGeom>
          <a:noFill/>
        </p:spPr>
      </p:pic>
    </p:spTree>
    <p:extLst>
      <p:ext uri="{BB962C8B-B14F-4D97-AF65-F5344CB8AC3E}">
        <p14:creationId xmlns:p14="http://schemas.microsoft.com/office/powerpoint/2010/main" val="1829693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down)">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23528" y="332656"/>
            <a:ext cx="8496944" cy="6192688"/>
          </a:xfrm>
          <a:prstGeom prst="snip2Same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nvGrpSpPr>
          <p:cNvPr id="3"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مربع نص 55"/>
          <p:cNvSpPr txBox="1"/>
          <p:nvPr/>
        </p:nvSpPr>
        <p:spPr>
          <a:xfrm>
            <a:off x="395536" y="1052736"/>
            <a:ext cx="8280920" cy="5509200"/>
          </a:xfrm>
          <a:prstGeom prst="rect">
            <a:avLst/>
          </a:prstGeom>
          <a:noFill/>
        </p:spPr>
        <p:txBody>
          <a:bodyPr wrap="square" rtlCol="1">
            <a:spAutoFit/>
          </a:bodyPr>
          <a:lstStyle/>
          <a:p>
            <a:pPr algn="ctr"/>
            <a:r>
              <a:rPr lang="ar-SA" sz="3200" b="1" dirty="0" smtClean="0">
                <a:solidFill>
                  <a:schemeClr val="accent6">
                    <a:lumMod val="50000"/>
                  </a:schemeClr>
                </a:solidFill>
                <a:latin typeface="Microsoft Uighur" pitchFamily="2" charset="-78"/>
                <a:cs typeface="Microsoft Uighur" pitchFamily="2" charset="-78"/>
              </a:rPr>
              <a:t>2- تشغل الخدمة الاجتماعية مركزاً رئيسياً في بعض هذه القطاعات وتعمل كمهنة مساعدة لمهن أخرى رئيسية في قطاعات أخرى.ورغم ذلك فعند قيام الخدمة الاجتماعية بعملية المساندة لمهنة أخرى فإنها لا تلعب دوراً ثانوياً, إذ تقوم بتأدية وظائف هامة لا غنى عنها بالنسبة للمهنة الرئيسية.ففي المنظمات التعليمية مثلاً تقوم الخدمة الاجتماعية بدور رئيسي في العملية التربوية, كما أن الأخصائي الاجتماعي في منظمات العلاج الطبي يعتر عنصراً هاماً ضمن فريق العمل بتلك المنظمات.</a:t>
            </a:r>
          </a:p>
          <a:p>
            <a:pPr algn="ctr"/>
            <a:endParaRPr lang="ar-SA" sz="3200"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chemeClr val="accent6">
                    <a:lumMod val="50000"/>
                  </a:schemeClr>
                </a:solidFill>
                <a:latin typeface="Microsoft Uighur" pitchFamily="2" charset="-78"/>
                <a:cs typeface="Microsoft Uighur" pitchFamily="2" charset="-78"/>
              </a:rPr>
              <a:t>3- تعمل الخدمة الاجتماعية لصياغة سياسة الرعاية الاجتماعية والتخطيط لتنفيذها, فهي بذلك في بعض الأحيان صانعة لسياسة الرعاية الاجتماعية موجودة </a:t>
            </a:r>
            <a:r>
              <a:rPr lang="ar-SA" sz="3200" b="1" dirty="0" err="1" smtClean="0">
                <a:solidFill>
                  <a:schemeClr val="accent6">
                    <a:lumMod val="50000"/>
                  </a:schemeClr>
                </a:solidFill>
                <a:latin typeface="Microsoft Uighur" pitchFamily="2" charset="-78"/>
                <a:cs typeface="Microsoft Uighur" pitchFamily="2" charset="-78"/>
              </a:rPr>
              <a:t>لها.</a:t>
            </a:r>
            <a:r>
              <a:rPr lang="ar-SA" sz="3200" b="1" dirty="0" smtClean="0">
                <a:solidFill>
                  <a:schemeClr val="accent6">
                    <a:lumMod val="50000"/>
                  </a:schemeClr>
                </a:solidFill>
                <a:latin typeface="Microsoft Uighur" pitchFamily="2" charset="-78"/>
                <a:cs typeface="Microsoft Uighur" pitchFamily="2" charset="-78"/>
              </a:rPr>
              <a:t> </a:t>
            </a:r>
            <a:endParaRPr lang="ar-SA" sz="3200" b="1" dirty="0">
              <a:solidFill>
                <a:schemeClr val="accent6">
                  <a:lumMod val="50000"/>
                </a:schemeClr>
              </a:solidFill>
              <a:latin typeface="Microsoft Uighur" pitchFamily="2" charset="-78"/>
              <a:cs typeface="Microsoft Uighur" pitchFamily="2" charset="-78"/>
            </a:endParaRPr>
          </a:p>
        </p:txBody>
      </p:sp>
    </p:spTree>
    <p:extLst>
      <p:ext uri="{BB962C8B-B14F-4D97-AF65-F5344CB8AC3E}">
        <p14:creationId xmlns:p14="http://schemas.microsoft.com/office/powerpoint/2010/main" val="3828850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23528" y="332656"/>
            <a:ext cx="8496944" cy="6192688"/>
          </a:xfrm>
          <a:prstGeom prst="flowChartTerminato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grpSp>
        <p:nvGrpSpPr>
          <p:cNvPr id="3" name="Group 253"/>
          <p:cNvGrpSpPr/>
          <p:nvPr/>
        </p:nvGrpSpPr>
        <p:grpSpPr>
          <a:xfrm>
            <a:off x="899592" y="404664"/>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مربع نص 58"/>
          <p:cNvSpPr txBox="1"/>
          <p:nvPr/>
        </p:nvSpPr>
        <p:spPr>
          <a:xfrm>
            <a:off x="323528" y="1124745"/>
            <a:ext cx="5112568" cy="461665"/>
          </a:xfrm>
          <a:prstGeom prst="rect">
            <a:avLst/>
          </a:prstGeom>
          <a:noFill/>
        </p:spPr>
        <p:txBody>
          <a:bodyPr wrap="square" rtlCol="1">
            <a:spAutoFit/>
          </a:bodyPr>
          <a:lstStyle/>
          <a:p>
            <a:endParaRPr lang="ar-SA" sz="2400" dirty="0">
              <a:solidFill>
                <a:schemeClr val="accent6">
                  <a:lumMod val="50000"/>
                </a:schemeClr>
              </a:solidFill>
            </a:endParaRPr>
          </a:p>
        </p:txBody>
      </p:sp>
      <p:sp>
        <p:nvSpPr>
          <p:cNvPr id="60" name="مربع نص 59"/>
          <p:cNvSpPr txBox="1"/>
          <p:nvPr/>
        </p:nvSpPr>
        <p:spPr>
          <a:xfrm>
            <a:off x="611560" y="714356"/>
            <a:ext cx="7848872" cy="5632311"/>
          </a:xfrm>
          <a:prstGeom prst="rect">
            <a:avLst/>
          </a:prstGeom>
          <a:noFill/>
        </p:spPr>
        <p:txBody>
          <a:bodyPr wrap="square" rtlCol="1">
            <a:spAutoFit/>
          </a:bodyPr>
          <a:lstStyle/>
          <a:p>
            <a:pPr algn="ctr"/>
            <a:r>
              <a:rPr lang="ar-SA" sz="3600" b="1" u="sng" dirty="0" smtClean="0">
                <a:solidFill>
                  <a:schemeClr val="accent6">
                    <a:lumMod val="50000"/>
                  </a:schemeClr>
                </a:solidFill>
                <a:latin typeface="Microsoft Uighur" pitchFamily="2" charset="-78"/>
                <a:cs typeface="Microsoft Uighur" pitchFamily="2" charset="-78"/>
              </a:rPr>
              <a:t>خصائص الدور المهني الذي تؤديه الخدمة الاجتماعية  مع الرعاية الاجتماعية </a:t>
            </a:r>
          </a:p>
          <a:p>
            <a:pPr algn="ctr"/>
            <a:r>
              <a:rPr lang="ar-SA" sz="3600" b="1" dirty="0" smtClean="0">
                <a:solidFill>
                  <a:schemeClr val="accent6">
                    <a:lumMod val="50000"/>
                  </a:schemeClr>
                </a:solidFill>
                <a:latin typeface="Microsoft Uighur" pitchFamily="2" charset="-78"/>
                <a:cs typeface="Microsoft Uighur" pitchFamily="2" charset="-78"/>
              </a:rPr>
              <a:t>1/ الخدمة الاجتماعية (</a:t>
            </a:r>
            <a:r>
              <a:rPr lang="ar-SA" sz="3600" b="1" dirty="0" smtClean="0">
                <a:solidFill>
                  <a:srgbClr val="C00000"/>
                </a:solidFill>
                <a:latin typeface="Microsoft Uighur" pitchFamily="2" charset="-78"/>
                <a:cs typeface="Microsoft Uighur" pitchFamily="2" charset="-78"/>
              </a:rPr>
              <a:t>وسيلة أو أداة </a:t>
            </a:r>
            <a:r>
              <a:rPr lang="ar-SA" sz="3600" b="1" dirty="0" smtClean="0">
                <a:solidFill>
                  <a:schemeClr val="accent6">
                    <a:lumMod val="50000"/>
                  </a:schemeClr>
                </a:solidFill>
                <a:latin typeface="Microsoft Uighur" pitchFamily="2" charset="-78"/>
                <a:cs typeface="Microsoft Uighur" pitchFamily="2" charset="-78"/>
              </a:rPr>
              <a:t>)للرعاية الاجتماعية,فبدون الخدمة الاجتماعية لا تنجح برامج الرعاية الاجتماعية,فالرعاية كنسق نجد أنها تضم في ظلها عدداً من الأنظمة المختلفة كالنظام الاقتصادي,والنظام الأسري,والنظام السياسي,والنظام التربوي,ونظام الضمان الاجتماعي</a:t>
            </a:r>
          </a:p>
          <a:p>
            <a:pPr algn="ctr"/>
            <a:r>
              <a:rPr lang="ar-SA" sz="3600" b="1" dirty="0" smtClean="0">
                <a:solidFill>
                  <a:schemeClr val="accent6">
                    <a:lumMod val="50000"/>
                  </a:schemeClr>
                </a:solidFill>
                <a:latin typeface="Microsoft Uighur" pitchFamily="2" charset="-78"/>
                <a:cs typeface="Microsoft Uighur" pitchFamily="2" charset="-78"/>
              </a:rPr>
              <a:t>ونجد أن الخدمة الاجتماعية تدخل في جميع الأنشطة السابقة إما كوظيفة رئيسية أو دولية في هذا النظام كالنظام الأسري ونظام الضمان الاجتماعي والنظام القضائي,وإما كوظيفة ثانوية كما في بقية النظم السابقة.( السياسي ، الاقتصادي )</a:t>
            </a:r>
          </a:p>
        </p:txBody>
      </p:sp>
    </p:spTree>
    <p:extLst>
      <p:ext uri="{BB962C8B-B14F-4D97-AF65-F5344CB8AC3E}">
        <p14:creationId xmlns:p14="http://schemas.microsoft.com/office/powerpoint/2010/main" val="2834947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51520" y="2780928"/>
            <a:ext cx="8712968" cy="3153737"/>
          </a:xfrm>
        </p:spPr>
        <p:txBody>
          <a:bodyPr>
            <a:normAutofit/>
          </a:bodyPr>
          <a:lstStyle/>
          <a:p>
            <a:pPr algn="ctr"/>
            <a:r>
              <a:rPr lang="ar-SA" sz="3600" b="1" dirty="0" smtClean="0">
                <a:ln>
                  <a:solidFill>
                    <a:schemeClr val="accent3">
                      <a:lumMod val="60000"/>
                      <a:lumOff val="40000"/>
                    </a:schemeClr>
                  </a:solidFill>
                </a:ln>
                <a:solidFill>
                  <a:schemeClr val="tx1"/>
                </a:solidFill>
                <a:effectLst>
                  <a:glow rad="101600">
                    <a:schemeClr val="accent5">
                      <a:satMod val="175000"/>
                      <a:alpha val="40000"/>
                    </a:schemeClr>
                  </a:glow>
                </a:effectLst>
              </a:rPr>
              <a:t>تخصصية خدمات الرعاية الاجتماعية والتوجيه المهني </a:t>
            </a:r>
          </a:p>
          <a:p>
            <a:pPr algn="ctr"/>
            <a:r>
              <a:rPr lang="ar-SA" sz="3600" b="1" dirty="0" smtClean="0">
                <a:ln>
                  <a:solidFill>
                    <a:schemeClr val="accent3">
                      <a:lumMod val="60000"/>
                      <a:lumOff val="40000"/>
                    </a:schemeClr>
                  </a:solidFill>
                </a:ln>
                <a:solidFill>
                  <a:schemeClr val="tx1"/>
                </a:solidFill>
                <a:effectLst>
                  <a:glow rad="101600">
                    <a:schemeClr val="accent5">
                      <a:satMod val="175000"/>
                      <a:alpha val="40000"/>
                    </a:schemeClr>
                  </a:glow>
                </a:effectLst>
              </a:rPr>
              <a:t>و </a:t>
            </a:r>
          </a:p>
          <a:p>
            <a:pPr algn="ctr"/>
            <a:r>
              <a:rPr lang="ar-SA" sz="3600" b="1" dirty="0" smtClean="0">
                <a:ln>
                  <a:solidFill>
                    <a:schemeClr val="accent3">
                      <a:lumMod val="60000"/>
                      <a:lumOff val="40000"/>
                    </a:schemeClr>
                  </a:solidFill>
                </a:ln>
                <a:solidFill>
                  <a:schemeClr val="tx1"/>
                </a:solidFill>
                <a:effectLst>
                  <a:glow rad="101600">
                    <a:schemeClr val="accent5">
                      <a:satMod val="175000"/>
                      <a:alpha val="40000"/>
                    </a:schemeClr>
                  </a:glow>
                </a:effectLst>
              </a:rPr>
              <a:t>سياسة الرعاية الاجتماعية في المجتمع السعودي</a:t>
            </a:r>
            <a:endParaRPr lang="ar-SA" sz="3600" b="1" dirty="0">
              <a:ln>
                <a:solidFill>
                  <a:schemeClr val="accent3">
                    <a:lumMod val="60000"/>
                    <a:lumOff val="40000"/>
                  </a:schemeClr>
                </a:solidFill>
              </a:ln>
              <a:solidFill>
                <a:schemeClr val="tx1"/>
              </a:solidFill>
              <a:effectLst>
                <a:glow rad="101600">
                  <a:schemeClr val="accent5">
                    <a:satMod val="175000"/>
                    <a:alpha val="40000"/>
                  </a:schemeClr>
                </a:glow>
              </a:effectLst>
            </a:endParaRPr>
          </a:p>
        </p:txBody>
      </p:sp>
      <p:sp>
        <p:nvSpPr>
          <p:cNvPr id="2" name="عنوان 1"/>
          <p:cNvSpPr>
            <a:spLocks noGrp="1"/>
          </p:cNvSpPr>
          <p:nvPr>
            <p:ph type="ctrTitle"/>
          </p:nvPr>
        </p:nvSpPr>
        <p:spPr>
          <a:xfrm>
            <a:off x="287016" y="692696"/>
            <a:ext cx="8856984" cy="2269839"/>
          </a:xfrm>
        </p:spPr>
        <p:txBody>
          <a:bodyPr/>
          <a:lstStyle/>
          <a:p>
            <a:pPr algn="ctr"/>
            <a:r>
              <a:rPr lang="ar-SA" sz="7200" dirty="0" smtClean="0">
                <a:ln>
                  <a:solidFill>
                    <a:schemeClr val="accent3">
                      <a:lumMod val="60000"/>
                      <a:lumOff val="40000"/>
                    </a:schemeClr>
                  </a:solidFill>
                </a:ln>
                <a:effectLst>
                  <a:glow rad="101600">
                    <a:schemeClr val="accent5">
                      <a:satMod val="175000"/>
                      <a:alpha val="40000"/>
                    </a:schemeClr>
                  </a:glow>
                  <a:reflection blurRad="6350" stA="55000" endA="300" endPos="45500" dir="5400000" sy="-100000" algn="bl" rotWithShape="0"/>
                </a:effectLst>
              </a:rPr>
              <a:t>المحاضرة العاشرة</a:t>
            </a:r>
            <a:r>
              <a:rPr lang="ar-SA" sz="7200" dirty="0" smtClean="0"/>
              <a:t> </a:t>
            </a:r>
            <a:endParaRPr lang="ar-SA" sz="7200" dirty="0"/>
          </a:p>
        </p:txBody>
      </p:sp>
    </p:spTree>
    <p:extLst>
      <p:ext uri="{BB962C8B-B14F-4D97-AF65-F5344CB8AC3E}">
        <p14:creationId xmlns:p14="http://schemas.microsoft.com/office/powerpoint/2010/main" val="34396708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 name="صورة 3" descr="ازرق.jpg"/>
          <p:cNvPicPr>
            <a:picLocks noChangeAspect="1"/>
          </p:cNvPicPr>
          <p:nvPr/>
        </p:nvPicPr>
        <p:blipFill>
          <a:blip r:embed="rId2" cstate="print"/>
          <a:stretch>
            <a:fillRect/>
          </a:stretch>
        </p:blipFill>
        <p:spPr>
          <a:xfrm>
            <a:off x="0" y="0"/>
            <a:ext cx="9144000" cy="6858000"/>
          </a:xfrm>
          <a:prstGeom prst="rect">
            <a:avLst/>
          </a:prstGeom>
        </p:spPr>
      </p:pic>
      <p:sp>
        <p:nvSpPr>
          <p:cNvPr id="5" name="مخطط انسيابي: مستند 4"/>
          <p:cNvSpPr/>
          <p:nvPr/>
        </p:nvSpPr>
        <p:spPr>
          <a:xfrm>
            <a:off x="35496" y="571480"/>
            <a:ext cx="9073008" cy="6286520"/>
          </a:xfrm>
          <a:prstGeom prst="flowChartDocumen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9217" name="Rectangle 1"/>
          <p:cNvSpPr>
            <a:spLocks noChangeArrowheads="1"/>
          </p:cNvSpPr>
          <p:nvPr/>
        </p:nvSpPr>
        <p:spPr bwMode="auto">
          <a:xfrm>
            <a:off x="-36512" y="714356"/>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rgbClr val="002060"/>
                </a:solidFill>
                <a:effectLst/>
                <a:latin typeface="Times New Roman" pitchFamily="18" charset="0"/>
                <a:ea typeface="Arial Unicode MS" pitchFamily="34" charset="-128"/>
                <a:cs typeface="Times New Roman" pitchFamily="18" charset="0"/>
              </a:rPr>
              <a:t>اولا : الخدمات الصحية :</a:t>
            </a:r>
            <a:endParaRPr kumimoji="0" lang="en-US" sz="2800" i="0" u="none" strike="noStrike" cap="none" normalizeH="0" baseline="0" dirty="0" smtClean="0">
              <a:ln>
                <a:noFill/>
              </a:ln>
              <a:solidFill>
                <a:schemeClr val="bg1"/>
              </a:solidFill>
              <a:effectLst/>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200" i="0" u="none" strike="noStrike" cap="none" normalizeH="0" baseline="0" dirty="0" smtClean="0">
                <a:ln>
                  <a:noFill/>
                </a:ln>
                <a:effectLst/>
                <a:latin typeface="Arial Unicode MS" pitchFamily="34" charset="-128"/>
                <a:ea typeface="Arial Unicode MS" pitchFamily="34" charset="-128"/>
                <a:cs typeface="Arial Unicode MS" pitchFamily="34" charset="-128"/>
              </a:rPr>
              <a:t>تعتبر الخدمات الصحية من بين الخدمات الاساسية التي يجب ان تتوافر بصورة مناسبة وتتاح بسهولة لافراد المجتمع .</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200" i="0" u="none" strike="noStrike" cap="none" normalizeH="0" baseline="0" dirty="0" smtClean="0">
                <a:ln>
                  <a:noFill/>
                </a:ln>
                <a:effectLst/>
                <a:latin typeface="Arial Unicode MS" pitchFamily="34" charset="-128"/>
                <a:ea typeface="Arial Unicode MS" pitchFamily="34" charset="-128"/>
                <a:cs typeface="Arial Unicode MS" pitchFamily="34" charset="-128"/>
              </a:rPr>
              <a:t>و يقصد بالخدمات الصحية (</a:t>
            </a:r>
            <a:r>
              <a:rPr kumimoji="0" lang="ar-SA" sz="32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مجموعة الخدمات الوقائية والعلاجية والتاهيلية التي تتصل بمواجهة المرض وعلاجه</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 او وقاية الناس منه</a:t>
            </a:r>
            <a:r>
              <a:rPr kumimoji="0" lang="ar-SA" sz="320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r>
              <a:rPr lang="ar-SA" sz="3200" dirty="0" smtClean="0">
                <a:latin typeface="Arial Unicode MS" pitchFamily="34" charset="-128"/>
                <a:ea typeface="Arial Unicode MS" pitchFamily="34" charset="-128"/>
                <a:cs typeface="Arial Unicode MS" pitchFamily="34" charset="-128"/>
              </a:rPr>
              <a:t>وذلك ل</a:t>
            </a:r>
            <a:r>
              <a:rPr kumimoji="0" lang="ar-SA" sz="3200" i="0" u="none" strike="noStrike" cap="none" normalizeH="0" baseline="0" dirty="0" smtClean="0">
                <a:ln>
                  <a:noFill/>
                </a:ln>
                <a:effectLst/>
                <a:latin typeface="Arial Unicode MS" pitchFamily="34" charset="-128"/>
                <a:ea typeface="Arial Unicode MS" pitchFamily="34" charset="-128"/>
                <a:cs typeface="Arial Unicode MS" pitchFamily="34" charset="-128"/>
              </a:rPr>
              <a:t>ان المواطن المريض تقل مساهمته او تتعطل في جهود تغيير وبناء وتنمية وتقدم مجتمعه لهذا فان مستوى تقدم الدول يقاس بمدى طبيعة ونوع ومستوى الخدمات الصحية التي تتاح                                      للمواطنين</a:t>
            </a:r>
            <a:r>
              <a:rPr kumimoji="0" lang="ar-SA" sz="3200" i="0" u="none" strike="noStrike" cap="none" normalizeH="0" dirty="0" smtClean="0">
                <a:ln>
                  <a:noFill/>
                </a:ln>
                <a:effectLst/>
                <a:latin typeface="Arial Unicode MS" pitchFamily="34" charset="-128"/>
                <a:ea typeface="Arial Unicode MS" pitchFamily="34" charset="-128"/>
                <a:cs typeface="Arial Unicode MS" pitchFamily="34" charset="-128"/>
              </a:rPr>
              <a:t> في هذه الدولة .</a:t>
            </a:r>
            <a:endParaRPr kumimoji="0" lang="ar-SA" sz="3200" i="0" u="none" strike="noStrike" cap="none" normalizeH="0" baseline="0" dirty="0" smtClean="0">
              <a:ln>
                <a:noFill/>
              </a:ln>
              <a:solidFill>
                <a:schemeClr val="bg1"/>
              </a:solidFill>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564436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7"/>
                                        </p:tgtEl>
                                        <p:attrNameLst>
                                          <p:attrName>style.visibility</p:attrName>
                                        </p:attrNameLst>
                                      </p:cBhvr>
                                      <p:to>
                                        <p:strVal val="visible"/>
                                      </p:to>
                                    </p:set>
                                    <p:animEffect transition="in" filter="fade">
                                      <p:cBhvr>
                                        <p:cTn id="7" dur="2000"/>
                                        <p:tgtEl>
                                          <p:spTgt spid="92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21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مستدير الزوايا 3"/>
          <p:cNvSpPr/>
          <p:nvPr/>
        </p:nvSpPr>
        <p:spPr>
          <a:xfrm>
            <a:off x="144016" y="357166"/>
            <a:ext cx="8820472" cy="5880146"/>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8193" name="Rectangle 1"/>
          <p:cNvSpPr>
            <a:spLocks noChangeArrowheads="1"/>
          </p:cNvSpPr>
          <p:nvPr/>
        </p:nvSpPr>
        <p:spPr bwMode="auto">
          <a:xfrm>
            <a:off x="214282" y="1188035"/>
            <a:ext cx="8643998"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800" b="1" i="0" u="sng"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ومن اهم هذه المشاريع مايلي </a:t>
            </a:r>
            <a:r>
              <a:rPr kumimoji="0" lang="ar-SA" sz="2800" b="0" i="0" u="sng" strike="noStrike" cap="none" normalizeH="0" baseline="0" dirty="0" smtClean="0">
                <a:ln>
                  <a:noFill/>
                </a:ln>
                <a:effectLst/>
                <a:latin typeface="Arial Unicode MS" pitchFamily="34" charset="-128"/>
                <a:ea typeface="Arial Unicode MS" pitchFamily="34" charset="-128"/>
                <a:cs typeface="Arial Unicode MS" pitchFamily="34" charset="-128"/>
              </a:rPr>
              <a:t>:</a:t>
            </a:r>
          </a:p>
          <a:p>
            <a:pPr marL="0" marR="0" lvl="0" indent="0" defTabSz="914400" rtl="1" eaLnBrk="0" fontAlgn="base" latinLnBrk="0" hangingPunct="0">
              <a:lnSpc>
                <a:spcPct val="100000"/>
              </a:lnSpc>
              <a:spcBef>
                <a:spcPct val="0"/>
              </a:spcBef>
              <a:spcAft>
                <a:spcPct val="0"/>
              </a:spcAft>
              <a:buClrTx/>
              <a:buSzTx/>
              <a:buFontTx/>
              <a:buChar char="•"/>
              <a:tabLst/>
            </a:pPr>
            <a:endPar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إنشاء مراكز رعاية صحية اولية </a:t>
            </a:r>
            <a:endParaRPr kumimoji="0" lang="en-US" sz="28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Char char="•"/>
              <a:tabLst/>
            </a:pPr>
            <a:endPar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إنشاء كليات صحية متوسطة </a:t>
            </a:r>
            <a:endParaRPr kumimoji="0" lang="en-US" sz="28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p>
          <a:p>
            <a:pPr marL="0" marR="0" lvl="0" indent="0" defTabSz="914400" rtl="1" eaLnBrk="0" fontAlgn="base" latinLnBrk="0" hangingPunct="0">
              <a:lnSpc>
                <a:spcPct val="100000"/>
              </a:lnSpc>
              <a:spcBef>
                <a:spcPct val="0"/>
              </a:spcBef>
              <a:spcAft>
                <a:spcPct val="0"/>
              </a:spcAft>
              <a:buClrTx/>
              <a:buSzTx/>
              <a:buFontTx/>
              <a:buChar char="•"/>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إنشاء مراكز للتدريب على الخدمات الطبية الإسعافية </a:t>
            </a:r>
          </a:p>
          <a:p>
            <a:pPr marL="0" marR="0" lvl="0" indent="0" defTabSz="914400" rtl="0" eaLnBrk="0" fontAlgn="base" latinLnBrk="0" hangingPunct="0">
              <a:lnSpc>
                <a:spcPct val="100000"/>
              </a:lnSpc>
              <a:spcBef>
                <a:spcPct val="0"/>
              </a:spcBef>
              <a:spcAft>
                <a:spcPct val="0"/>
              </a:spcAft>
              <a:buClrTx/>
              <a:buSzTx/>
              <a:buFontTx/>
              <a:buNone/>
              <a:tabLst/>
            </a:pPr>
            <a:endParaRPr lang="ar-SA" sz="2800" dirty="0" smtClean="0">
              <a:latin typeface="Arial Unicode MS" pitchFamily="34" charset="-128"/>
              <a:ea typeface="Arial Unicode MS" pitchFamily="34" charset="-128"/>
              <a:cs typeface="Arial Unicode MS" pitchFamily="34" charset="-128"/>
            </a:endParaRPr>
          </a:p>
          <a:p>
            <a:pPr marL="0" marR="0" lvl="0" indent="0" defTabSz="914400" rtl="0"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إ</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نشاء مراكز للإسعافات الأولية .   </a:t>
            </a:r>
          </a:p>
          <a:p>
            <a:pPr marL="0" marR="0" lvl="0" indent="0" defTabSz="914400" rtl="0" eaLnBrk="0" fontAlgn="base" latinLnBrk="0" hangingPunct="0">
              <a:lnSpc>
                <a:spcPct val="100000"/>
              </a:lnSpc>
              <a:spcBef>
                <a:spcPct val="0"/>
              </a:spcBef>
              <a:spcAft>
                <a:spcPct val="0"/>
              </a:spcAft>
              <a:buClrTx/>
              <a:buSzTx/>
              <a:buFontTx/>
              <a:buNone/>
              <a:tabLst/>
            </a:pPr>
            <a:endParaRPr kumimoji="0" lang="ar-SA" sz="44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541172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193"/>
                                        </p:tgtEl>
                                        <p:attrNameLst>
                                          <p:attrName>style.visibility</p:attrName>
                                        </p:attrNameLst>
                                      </p:cBhvr>
                                      <p:to>
                                        <p:strVal val="visible"/>
                                      </p:to>
                                    </p:set>
                                    <p:animEffect transition="in" filter="fade">
                                      <p:cBhvr>
                                        <p:cTn id="11" dur="2000"/>
                                        <p:tgtEl>
                                          <p:spTgt spid="8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19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jpg"/>
          <p:cNvPicPr>
            <a:picLocks noChangeAspect="1"/>
          </p:cNvPicPr>
          <p:nvPr/>
        </p:nvPicPr>
        <p:blipFill>
          <a:blip r:embed="rId2" cstate="print"/>
          <a:stretch>
            <a:fillRect/>
          </a:stretch>
        </p:blipFill>
        <p:spPr>
          <a:xfrm>
            <a:off x="0" y="0"/>
            <a:ext cx="9144000" cy="6858000"/>
          </a:xfrm>
          <a:prstGeom prst="rect">
            <a:avLst/>
          </a:prstGeom>
        </p:spPr>
      </p:pic>
      <p:sp>
        <p:nvSpPr>
          <p:cNvPr id="4" name="مخطط انسيابي: مستند 3"/>
          <p:cNvSpPr/>
          <p:nvPr/>
        </p:nvSpPr>
        <p:spPr>
          <a:xfrm flipH="1">
            <a:off x="0" y="0"/>
            <a:ext cx="9144000" cy="6885384"/>
          </a:xfrm>
          <a:prstGeom prst="flowChartDocumen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5121" name="Rectangle 1"/>
          <p:cNvSpPr>
            <a:spLocks noChangeArrowheads="1"/>
          </p:cNvSpPr>
          <p:nvPr/>
        </p:nvSpPr>
        <p:spPr bwMode="auto">
          <a:xfrm>
            <a:off x="0" y="214290"/>
            <a:ext cx="9144000" cy="66437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rPr>
              <a:t>دور الخدمة الاجتماعية في المجال الصحي والطبي : ويتمثل</a:t>
            </a:r>
            <a:r>
              <a:rPr kumimoji="0" lang="ar-SA" sz="3200" b="1" i="0" u="sng" strike="noStrike" cap="none" normalizeH="0" dirty="0" smtClean="0">
                <a:ln>
                  <a:noFill/>
                </a:ln>
                <a:solidFill>
                  <a:srgbClr val="C00000"/>
                </a:solidFill>
                <a:effectLst/>
                <a:latin typeface="Times New Roman" pitchFamily="18" charset="0"/>
                <a:ea typeface="Arial Unicode MS" pitchFamily="34" charset="-128"/>
                <a:cs typeface="Times New Roman" pitchFamily="18" charset="0"/>
              </a:rPr>
              <a:t> في</a:t>
            </a:r>
            <a:endParaRPr kumimoji="0" lang="en-US" sz="32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  </a:t>
            </a:r>
            <a:r>
              <a:rPr lang="ar-SA" sz="2800" dirty="0" smtClean="0">
                <a:solidFill>
                  <a:srgbClr val="C00000"/>
                </a:solidFill>
                <a:latin typeface="Arial Unicode MS" pitchFamily="34" charset="-128"/>
                <a:ea typeface="Arial Unicode MS" pitchFamily="34" charset="-128"/>
                <a:cs typeface="Arial Unicode MS" pitchFamily="34" charset="-128"/>
              </a:rPr>
              <a:t>1</a:t>
            </a:r>
            <a:r>
              <a:rPr lang="ar-SA" sz="2800" dirty="0" smtClean="0">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تمكين المرضى من الاستفادة من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الفرص العلاجية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لاقصى حد ممكن والتغلب على ماخلفه المرض من اثار سيئة ووسيلة الخدمة الاجتماعية في ذلك خدمة الفرد ولكن هذا لا يمنع الاخصائي الاجتماعي من ان تمتد جهوده الى خارج نطاق الخدمة الفرد .</a:t>
            </a: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  </a:t>
            </a:r>
            <a:r>
              <a:rPr lang="ar-SA" sz="2800" dirty="0" smtClean="0">
                <a:solidFill>
                  <a:srgbClr val="C00000"/>
                </a:solidFill>
                <a:latin typeface="Arial Unicode MS" pitchFamily="34" charset="-128"/>
                <a:ea typeface="Arial Unicode MS" pitchFamily="34" charset="-128"/>
                <a:cs typeface="Arial Unicode MS" pitchFamily="34" charset="-128"/>
              </a:rPr>
              <a:t>2</a:t>
            </a:r>
            <a:r>
              <a:rPr lang="ar-SA" sz="2800" dirty="0" smtClean="0">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يهتم الأخصائي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بالتنظيم الداخلي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حيث انه المسئول امام رؤسائه من الناحيتين الطبية و الاجتماعية عن عمله الفني , وهو ايضا مسئول عن تنظيم قسم الخدمة الاجتماعية بالمستشفى او المؤسسة الطبية تنظيما يضمن وجود الامكنة لمقابلة المرضى بحيث تكفل سرية المعلومات </a:t>
            </a:r>
            <a:r>
              <a:rPr lang="ar-SA" sz="2800" dirty="0" smtClean="0">
                <a:latin typeface="Arial Unicode MS" pitchFamily="34" charset="-128"/>
                <a:ea typeface="Arial Unicode MS" pitchFamily="34" charset="-128"/>
                <a:cs typeface="Arial Unicode MS" pitchFamily="34" charset="-128"/>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r>
              <a:rPr kumimoji="0" lang="ar-SA" sz="28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3</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يجب أن يعمل الأخصائي على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تنظيم الاعمال الكتابية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بما يسهل عليه تسجيل وحفظ سجلات المرضى</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endParaRPr lang="ar-SA" sz="2800" dirty="0" smtClean="0">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4</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الأخصائي مسئول عن </a:t>
            </a:r>
            <a:r>
              <a:rPr kumimoji="0" lang="ar-SA" sz="2800" b="1" i="0" u="none" strike="noStrike" cap="none" normalizeH="0" dirty="0" smtClean="0">
                <a:ln>
                  <a:noFill/>
                </a:ln>
                <a:solidFill>
                  <a:srgbClr val="002060"/>
                </a:solidFill>
                <a:effectLst/>
                <a:latin typeface="Arial Unicode MS" pitchFamily="34" charset="-128"/>
                <a:ea typeface="Arial Unicode MS" pitchFamily="34" charset="-128"/>
                <a:cs typeface="Arial Unicode MS" pitchFamily="34" charset="-128"/>
              </a:rPr>
              <a:t>تنبيه المجتمع </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إلى وجود</a:t>
            </a: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قسم للخدمة الاجتماعية الطبية حتى</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ت  </a:t>
            </a:r>
            <a:r>
              <a:rPr kumimoji="0" lang="ar-SA" sz="2800" b="0" i="0" u="none" strike="noStrike" cap="none" normalizeH="0" dirty="0" err="1" smtClean="0">
                <a:ln>
                  <a:noFill/>
                </a:ln>
                <a:effectLst/>
                <a:latin typeface="Arial Unicode MS" pitchFamily="34" charset="-128"/>
                <a:ea typeface="Arial Unicode MS" pitchFamily="34" charset="-128"/>
                <a:cs typeface="Arial Unicode MS" pitchFamily="34" charset="-128"/>
              </a:rPr>
              <a:t>ت</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حول له الحالات المستحقة</a:t>
            </a:r>
          </a:p>
        </p:txBody>
      </p:sp>
    </p:spTree>
    <p:extLst>
      <p:ext uri="{BB962C8B-B14F-4D97-AF65-F5344CB8AC3E}">
        <p14:creationId xmlns:p14="http://schemas.microsoft.com/office/powerpoint/2010/main" val="88410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121"/>
                                        </p:tgtEl>
                                        <p:attrNameLst>
                                          <p:attrName>style.visibility</p:attrName>
                                        </p:attrNameLst>
                                      </p:cBhvr>
                                      <p:to>
                                        <p:strVal val="visible"/>
                                      </p:to>
                                    </p:set>
                                    <p:animEffect transition="in" filter="fade">
                                      <p:cBhvr>
                                        <p:cTn id="11" dur="2000"/>
                                        <p:tgtEl>
                                          <p:spTgt spid="5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12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4.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3"/>
          <p:cNvSpPr/>
          <p:nvPr/>
        </p:nvSpPr>
        <p:spPr>
          <a:xfrm>
            <a:off x="72008" y="357166"/>
            <a:ext cx="8892480" cy="6072230"/>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2049" name="Rectangle 1"/>
          <p:cNvSpPr>
            <a:spLocks noChangeArrowheads="1"/>
          </p:cNvSpPr>
          <p:nvPr/>
        </p:nvSpPr>
        <p:spPr bwMode="auto">
          <a:xfrm>
            <a:off x="-107504" y="571480"/>
            <a:ext cx="9144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sng" strike="noStrike" cap="none" normalizeH="0" baseline="0" dirty="0" smtClean="0">
                <a:ln>
                  <a:noFill/>
                </a:ln>
                <a:solidFill>
                  <a:srgbClr val="002060"/>
                </a:solidFill>
                <a:effectLst/>
                <a:latin typeface="Times New Roman" pitchFamily="18" charset="0"/>
                <a:ea typeface="Arial Unicode MS" pitchFamily="34" charset="-128"/>
                <a:cs typeface="Times New Roman" pitchFamily="18" charset="0"/>
              </a:rPr>
              <a:t>ثانيا : الخدمات التعليمية :</a:t>
            </a:r>
            <a:endParaRPr kumimoji="0" lang="en-US" sz="2800" b="0" i="0" u="sng" strike="noStrike" cap="none" normalizeH="0" baseline="0" dirty="0" smtClean="0">
              <a:ln>
                <a:noFill/>
              </a:ln>
              <a:solidFill>
                <a:srgbClr val="0070C0"/>
              </a:solidFill>
              <a:effectLst/>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800" dirty="0" smtClean="0">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تمثل الموارد البشرية وتنميتها في المجتمع السعودي الركيزة الاساسية لنقط التقاء الاهداف والغايات الاساسية لعملية التنمية , حيث يؤدي الارتقاء بخصائص الموارد البشرية وتحسين كفاءتها التقنية </a:t>
            </a:r>
            <a:r>
              <a:rPr kumimoji="0" lang="ar-SA" sz="2800" b="0" i="0" u="none" strike="noStrike" cap="none" normalizeH="0" baseline="0" dirty="0" err="1" smtClean="0">
                <a:ln>
                  <a:noFill/>
                </a:ln>
                <a:effectLst/>
                <a:latin typeface="Arial Unicode MS" pitchFamily="34" charset="-128"/>
                <a:ea typeface="Arial Unicode MS" pitchFamily="34" charset="-128"/>
                <a:cs typeface="Arial Unicode MS" pitchFamily="34" charset="-128"/>
              </a:rPr>
              <a:t>و</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الإنتاجية إلى (تحسين مستوى اداء العمل )والى تحقيق  (التنمية الحضارية والبشرية) ونجد ان </a:t>
            </a:r>
            <a:r>
              <a:rPr kumimoji="0" lang="ar-SA" sz="2800" b="1"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الخدمات التعليمية في المملكة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تتم من خلال قطاعات التعليم المختلفة مثل :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التعليم العام , التعليم العالي , التعليم الفني , والتدريب والعلوم التقنية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وتوفر الدولة التعليم العام للبنين والبنات من خلال </a:t>
            </a:r>
            <a:r>
              <a:rPr kumimoji="0" lang="ar-SA" sz="2800" b="1"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وزارة المعارف والرئاسة العامة</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بتوفير فرص تعليمية لفئات اجتماعية معينة مثل :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التعليم الخاص  , ومحو الامية وتعليم الكبار . </a:t>
            </a:r>
          </a:p>
        </p:txBody>
      </p:sp>
    </p:spTree>
    <p:extLst>
      <p:ext uri="{BB962C8B-B14F-4D97-AF65-F5344CB8AC3E}">
        <p14:creationId xmlns:p14="http://schemas.microsoft.com/office/powerpoint/2010/main" val="3104415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049"/>
                                        </p:tgtEl>
                                        <p:attrNameLst>
                                          <p:attrName>style.visibility</p:attrName>
                                        </p:attrNameLst>
                                      </p:cBhvr>
                                      <p:to>
                                        <p:strVal val="visible"/>
                                      </p:to>
                                    </p:set>
                                    <p:animEffect transition="in" filter="randombar(horizontal)">
                                      <p:cBhvr>
                                        <p:cTn id="11"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4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8032" y="3271624"/>
            <a:ext cx="8676456"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وبهذا فان الخدمة الاجتماعية  في المملكة قد حققت اهداف الرعاية الاجتماعية في المجال التعليمي , وذلك بما حققتة من اتاحة فرص التعليم لكل مواطن , والتركيز على تنمية القوى البشرية السعودية , اضافة الى تعيين الاخصائيين الاجتماعيين في المدارس , ايمانا بدورهم الكبير في العملية التعليمية وتحقيق اهداف التربية الحديثة .</a:t>
            </a:r>
            <a:endParaRPr kumimoji="0" lang="ar-SA" sz="4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pic>
        <p:nvPicPr>
          <p:cNvPr id="4" name="صورة 3" descr="ازرق4.jpg"/>
          <p:cNvPicPr>
            <a:picLocks noChangeAspect="1"/>
          </p:cNvPicPr>
          <p:nvPr/>
        </p:nvPicPr>
        <p:blipFill>
          <a:blip r:embed="rId2" cstate="print"/>
          <a:stretch>
            <a:fillRect/>
          </a:stretch>
        </p:blipFill>
        <p:spPr>
          <a:xfrm>
            <a:off x="0" y="0"/>
            <a:ext cx="9144000" cy="6858000"/>
          </a:xfrm>
          <a:prstGeom prst="rect">
            <a:avLst/>
          </a:prstGeom>
        </p:spPr>
      </p:pic>
      <p:sp>
        <p:nvSpPr>
          <p:cNvPr id="5" name="مستطيل 4"/>
          <p:cNvSpPr/>
          <p:nvPr/>
        </p:nvSpPr>
        <p:spPr>
          <a:xfrm>
            <a:off x="251520" y="428604"/>
            <a:ext cx="8676456" cy="5929354"/>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3" name="مستطيل 2"/>
          <p:cNvSpPr/>
          <p:nvPr/>
        </p:nvSpPr>
        <p:spPr>
          <a:xfrm>
            <a:off x="571472" y="1357298"/>
            <a:ext cx="8104984" cy="4370427"/>
          </a:xfrm>
          <a:prstGeom prst="rect">
            <a:avLst/>
          </a:prstGeom>
        </p:spPr>
        <p:txBody>
          <a:bodyPr wrap="square">
            <a:spAutoFit/>
          </a:bodyPr>
          <a:lstStyle/>
          <a:p>
            <a:pPr lvl="0" rtl="0" eaLnBrk="0" fontAlgn="base" hangingPunct="0">
              <a:spcBef>
                <a:spcPct val="0"/>
              </a:spcBef>
              <a:spcAft>
                <a:spcPct val="0"/>
              </a:spcAft>
            </a:pPr>
            <a:r>
              <a:rPr kumimoji="0" lang="ar-SA" sz="2800" b="0" i="0" u="none" strike="noStrike" cap="none" normalizeH="0" baseline="0" dirty="0" smtClean="0">
                <a:ln>
                  <a:noFill/>
                </a:ln>
                <a:solidFill>
                  <a:schemeClr val="tx1"/>
                </a:solidFill>
                <a:effectLst/>
                <a:latin typeface="Arial" pitchFamily="34" charset="0"/>
                <a:cs typeface="Arial" pitchFamily="34" charset="0"/>
              </a:rPr>
              <a:t>   وبهذا فإن (</a:t>
            </a:r>
            <a:r>
              <a:rPr kumimoji="0" lang="ar-SA" sz="3200" b="1" i="0" u="none" strike="noStrike" cap="none" normalizeH="0" baseline="0" dirty="0" smtClean="0">
                <a:ln>
                  <a:noFill/>
                </a:ln>
                <a:solidFill>
                  <a:srgbClr val="002060"/>
                </a:solidFill>
                <a:effectLst/>
                <a:latin typeface="Arial" pitchFamily="34" charset="0"/>
                <a:cs typeface="Arial" pitchFamily="34" charset="0"/>
              </a:rPr>
              <a:t>الخدمة الاجتماعية في المملكة </a:t>
            </a:r>
            <a:r>
              <a:rPr kumimoji="0" lang="ar-SA" sz="2800" b="1" i="0" u="none" strike="noStrike" cap="none" normalizeH="0" baseline="0" dirty="0" smtClean="0">
                <a:ln>
                  <a:noFill/>
                </a:ln>
                <a:solidFill>
                  <a:srgbClr val="002060"/>
                </a:solidFill>
                <a:effectLst/>
                <a:latin typeface="Arial" pitchFamily="34" charset="0"/>
                <a:cs typeface="Arial" pitchFamily="34" charset="0"/>
              </a:rPr>
              <a:t>) قد حققت أهداف الرعاية الاجتماعية </a:t>
            </a:r>
            <a:r>
              <a:rPr kumimoji="0" lang="ar-SA" sz="2800" b="1" i="0" u="none" strike="noStrike" cap="none" normalizeH="0" baseline="0" dirty="0" smtClean="0">
                <a:ln>
                  <a:noFill/>
                </a:ln>
                <a:solidFill>
                  <a:srgbClr val="C00000"/>
                </a:solidFill>
                <a:effectLst/>
                <a:latin typeface="Arial" pitchFamily="34" charset="0"/>
                <a:cs typeface="Arial" pitchFamily="34" charset="0"/>
              </a:rPr>
              <a:t>في المجال التعليمي </a:t>
            </a:r>
            <a:endParaRPr lang="ar-SA" sz="2800" dirty="0" smtClean="0">
              <a:latin typeface="Arial" pitchFamily="34" charset="0"/>
              <a:cs typeface="Arial" pitchFamily="34" charset="0"/>
            </a:endParaRPr>
          </a:p>
          <a:p>
            <a:pPr lvl="0" rtl="0" eaLnBrk="0" fontAlgn="base" hangingPunct="0">
              <a:spcBef>
                <a:spcPct val="0"/>
              </a:spcBef>
              <a:spcAft>
                <a:spcPct val="0"/>
              </a:spcAft>
            </a:pPr>
            <a:r>
              <a:rPr kumimoji="0" lang="ar-SA" sz="2800" b="0" i="0" u="none" strike="noStrike" cap="none" normalizeH="0" dirty="0" smtClean="0">
                <a:ln>
                  <a:noFill/>
                </a:ln>
                <a:solidFill>
                  <a:schemeClr val="tx1"/>
                </a:solidFill>
                <a:effectLst/>
                <a:latin typeface="Arial" pitchFamily="34" charset="0"/>
                <a:cs typeface="Arial" pitchFamily="34" charset="0"/>
              </a:rPr>
              <a:t>       </a:t>
            </a:r>
            <a:r>
              <a:rPr kumimoji="0" lang="ar-SA" sz="2800" b="1" i="0" u="none" strike="noStrike" cap="none" normalizeH="0" baseline="0" dirty="0" smtClean="0">
                <a:ln>
                  <a:noFill/>
                </a:ln>
                <a:solidFill>
                  <a:srgbClr val="002060"/>
                </a:solidFill>
                <a:effectLst/>
                <a:latin typeface="Arial" pitchFamily="34" charset="0"/>
                <a:cs typeface="Arial" pitchFamily="34" charset="0"/>
              </a:rPr>
              <a:t>وذلك </a:t>
            </a:r>
            <a:r>
              <a:rPr kumimoji="0" lang="ar-SA" sz="2800" b="1" i="0" u="sng" strike="noStrike" cap="none" normalizeH="0" baseline="0" dirty="0" smtClean="0">
                <a:ln>
                  <a:noFill/>
                </a:ln>
                <a:solidFill>
                  <a:srgbClr val="002060"/>
                </a:solidFill>
                <a:effectLst/>
                <a:latin typeface="Arial" pitchFamily="34" charset="0"/>
                <a:cs typeface="Arial" pitchFamily="34" charset="0"/>
              </a:rPr>
              <a:t>بما حققته من</a:t>
            </a:r>
            <a:r>
              <a:rPr kumimoji="0" lang="ar-SA" sz="2800" b="1" i="0" u="sng" strike="noStrike" cap="none" normalizeH="0" dirty="0" smtClean="0">
                <a:ln>
                  <a:noFill/>
                </a:ln>
                <a:solidFill>
                  <a:srgbClr val="002060"/>
                </a:solidFill>
                <a:effectLst/>
                <a:latin typeface="Arial" pitchFamily="34" charset="0"/>
                <a:cs typeface="Arial" pitchFamily="34" charset="0"/>
              </a:rPr>
              <a:t> </a:t>
            </a:r>
            <a:r>
              <a:rPr kumimoji="0" lang="ar-SA" sz="2800" b="0" i="0" u="sng" strike="noStrike" cap="none" normalizeH="0" dirty="0" smtClean="0">
                <a:ln>
                  <a:noFill/>
                </a:ln>
                <a:solidFill>
                  <a:schemeClr val="tx1"/>
                </a:solidFill>
                <a:effectLst/>
                <a:latin typeface="Arial" pitchFamily="34" charset="0"/>
                <a:cs typeface="Arial" pitchFamily="34" charset="0"/>
              </a:rPr>
              <a:t>:</a:t>
            </a:r>
            <a:r>
              <a:rPr kumimoji="0" lang="en-US" sz="2800" b="0" i="0" u="none" strike="noStrike" cap="none" normalizeH="0" baseline="0" dirty="0" smtClean="0">
                <a:ln>
                  <a:noFill/>
                </a:ln>
                <a:solidFill>
                  <a:schemeClr val="tx1"/>
                </a:solidFill>
                <a:effectLst/>
                <a:latin typeface="Arial" pitchFamily="34" charset="0"/>
                <a:cs typeface="Arial" pitchFamily="34" charset="0"/>
              </a:rPr>
              <a:t> </a:t>
            </a:r>
            <a:r>
              <a:rPr kumimoji="0" lang="ar-SA" sz="2800" b="0" i="0" u="none" strike="noStrike" cap="none" normalizeH="0" baseline="0" dirty="0" smtClean="0">
                <a:ln>
                  <a:noFill/>
                </a:ln>
                <a:solidFill>
                  <a:schemeClr val="tx1"/>
                </a:solidFill>
                <a:effectLst/>
                <a:latin typeface="Arial" pitchFamily="34" charset="0"/>
                <a:cs typeface="Arial" pitchFamily="34" charset="0"/>
              </a:rPr>
              <a:t>   </a:t>
            </a:r>
            <a:endParaRPr kumimoji="0" lang="ar-SA" sz="1000" b="0" i="0" u="none" strike="noStrike" cap="none" normalizeH="0" baseline="0" dirty="0" smtClean="0">
              <a:ln>
                <a:noFill/>
              </a:ln>
              <a:solidFill>
                <a:schemeClr val="tx1"/>
              </a:solidFill>
              <a:effectLst/>
              <a:latin typeface="Arial" pitchFamily="34" charset="0"/>
              <a:cs typeface="Arial" pitchFamily="34" charset="0"/>
            </a:endParaRPr>
          </a:p>
          <a:p>
            <a:pPr lvl="0" rtl="0" eaLnBrk="0" fontAlgn="base" hangingPunct="0">
              <a:spcBef>
                <a:spcPct val="0"/>
              </a:spcBef>
              <a:spcAft>
                <a:spcPct val="0"/>
              </a:spcAft>
            </a:pPr>
            <a:r>
              <a:rPr lang="ar-SA" sz="1000" dirty="0" smtClean="0">
                <a:latin typeface="Arial" pitchFamily="34" charset="0"/>
                <a:cs typeface="Arial" pitchFamily="34" charset="0"/>
              </a:rPr>
              <a:t>        </a:t>
            </a:r>
          </a:p>
          <a:p>
            <a:pPr lvl="0" rtl="0" eaLnBrk="0" fontAlgn="base" hangingPunct="0">
              <a:spcBef>
                <a:spcPct val="0"/>
              </a:spcBef>
              <a:spcAft>
                <a:spcPct val="0"/>
              </a:spcAft>
            </a:pPr>
            <a:r>
              <a:rPr lang="ar-SA" sz="1000" dirty="0" smtClean="0">
                <a:latin typeface="Arial" pitchFamily="34" charset="0"/>
                <a:cs typeface="Arial" pitchFamily="34" charset="0"/>
              </a:rPr>
              <a:t>           </a:t>
            </a:r>
            <a:r>
              <a:rPr kumimoji="0" lang="ar-SA" sz="3200" b="0" i="0" u="none" strike="noStrike" cap="none" normalizeH="0" baseline="0" dirty="0" smtClean="0">
                <a:ln>
                  <a:noFill/>
                </a:ln>
                <a:solidFill>
                  <a:schemeClr val="tx1"/>
                </a:solidFill>
                <a:effectLst/>
                <a:latin typeface="Arial" pitchFamily="34" charset="0"/>
                <a:cs typeface="Arial" pitchFamily="34" charset="0"/>
              </a:rPr>
              <a:t>ـ </a:t>
            </a:r>
            <a:r>
              <a:rPr kumimoji="0" lang="ar-SA" sz="3600" b="0" i="0" u="none" strike="noStrike" cap="none" normalizeH="0" baseline="0" dirty="0" smtClean="0">
                <a:ln>
                  <a:noFill/>
                </a:ln>
                <a:solidFill>
                  <a:schemeClr val="tx1"/>
                </a:solidFill>
                <a:effectLst/>
                <a:latin typeface="Arial" pitchFamily="34" charset="0"/>
                <a:cs typeface="Arial" pitchFamily="34" charset="0"/>
              </a:rPr>
              <a:t>إتاحة فرص التعليم لكل مواطن</a:t>
            </a:r>
          </a:p>
          <a:p>
            <a:pPr lvl="0" rtl="0" eaLnBrk="0" fontAlgn="base" hangingPunct="0">
              <a:spcBef>
                <a:spcPct val="0"/>
              </a:spcBef>
              <a:spcAft>
                <a:spcPct val="0"/>
              </a:spcAft>
            </a:pPr>
            <a:r>
              <a:rPr lang="ar-SA" sz="3600" dirty="0" smtClean="0">
                <a:latin typeface="Arial" pitchFamily="34" charset="0"/>
                <a:cs typeface="Arial" pitchFamily="34" charset="0"/>
              </a:rPr>
              <a:t>   ـ التركيز على تنمية القوى البشرية السعودية </a:t>
            </a:r>
          </a:p>
          <a:p>
            <a:pPr lvl="0" algn="ctr" rtl="0" eaLnBrk="0" fontAlgn="base" hangingPunct="0">
              <a:spcBef>
                <a:spcPct val="0"/>
              </a:spcBef>
              <a:spcAft>
                <a:spcPct val="0"/>
              </a:spcAft>
            </a:pPr>
            <a:r>
              <a:rPr kumimoji="0" lang="ar-SA" sz="3600" b="0" i="0" u="none" strike="noStrike" cap="none" normalizeH="0" dirty="0" smtClean="0">
                <a:ln>
                  <a:noFill/>
                </a:ln>
                <a:solidFill>
                  <a:schemeClr val="tx1"/>
                </a:solidFill>
                <a:effectLst/>
                <a:latin typeface="Arial" pitchFamily="34" charset="0"/>
                <a:cs typeface="Arial" pitchFamily="34" charset="0"/>
              </a:rPr>
              <a:t>   ـ  تعيين الأخصائيين الاجتماعيين في </a:t>
            </a:r>
            <a:r>
              <a:rPr lang="ar-SA" sz="3600" dirty="0" smtClean="0">
                <a:latin typeface="Arial" pitchFamily="34" charset="0"/>
                <a:cs typeface="Arial" pitchFamily="34" charset="0"/>
              </a:rPr>
              <a:t>المدارس وذلك   إيمانا بدورهم </a:t>
            </a:r>
            <a:r>
              <a:rPr kumimoji="0" lang="ar-SA" sz="3600" b="0" i="0" u="none" strike="noStrike" cap="none" normalizeH="0" dirty="0" smtClean="0">
                <a:ln>
                  <a:noFill/>
                </a:ln>
                <a:solidFill>
                  <a:schemeClr val="tx1"/>
                </a:solidFill>
                <a:effectLst/>
                <a:latin typeface="Arial" pitchFamily="34" charset="0"/>
                <a:cs typeface="Arial" pitchFamily="34" charset="0"/>
              </a:rPr>
              <a:t>الكبير في العملية التعليمية وتحقيق أهداف التربية الحديثة </a:t>
            </a:r>
            <a:r>
              <a:rPr kumimoji="0" lang="ar-SA" sz="3200" b="0" i="0" u="none" strike="noStrike" cap="none" normalizeH="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97834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5.jpg"/>
          <p:cNvPicPr>
            <a:picLocks noChangeAspect="1"/>
          </p:cNvPicPr>
          <p:nvPr/>
        </p:nvPicPr>
        <p:blipFill>
          <a:blip r:embed="rId2" cstate="print"/>
          <a:stretch>
            <a:fillRect/>
          </a:stretch>
        </p:blipFill>
        <p:spPr>
          <a:xfrm>
            <a:off x="285720" y="285728"/>
            <a:ext cx="8643998" cy="6572272"/>
          </a:xfrm>
          <a:prstGeom prst="rect">
            <a:avLst/>
          </a:prstGeom>
        </p:spPr>
      </p:pic>
      <p:sp>
        <p:nvSpPr>
          <p:cNvPr id="34817" name="Rectangle 1"/>
          <p:cNvSpPr>
            <a:spLocks noChangeArrowheads="1"/>
          </p:cNvSpPr>
          <p:nvPr/>
        </p:nvSpPr>
        <p:spPr bwMode="auto">
          <a:xfrm>
            <a:off x="214282" y="142852"/>
            <a:ext cx="871543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ar-SA" sz="3200" dirty="0"/>
          </a:p>
        </p:txBody>
      </p:sp>
      <p:sp>
        <p:nvSpPr>
          <p:cNvPr id="6" name="مربع نص 5"/>
          <p:cNvSpPr txBox="1"/>
          <p:nvPr/>
        </p:nvSpPr>
        <p:spPr>
          <a:xfrm>
            <a:off x="785786" y="571480"/>
            <a:ext cx="7185655" cy="369332"/>
          </a:xfrm>
          <a:prstGeom prst="rect">
            <a:avLst/>
          </a:prstGeom>
          <a:noFill/>
        </p:spPr>
        <p:txBody>
          <a:bodyPr wrap="square" rtlCol="1">
            <a:spAutoFit/>
          </a:bodyPr>
          <a:lstStyle/>
          <a:p>
            <a:endParaRPr lang="ar-SA" dirty="0"/>
          </a:p>
        </p:txBody>
      </p:sp>
      <p:sp>
        <p:nvSpPr>
          <p:cNvPr id="7" name="مربع نص 6"/>
          <p:cNvSpPr txBox="1"/>
          <p:nvPr/>
        </p:nvSpPr>
        <p:spPr>
          <a:xfrm>
            <a:off x="142844" y="357166"/>
            <a:ext cx="8715436" cy="8863965"/>
          </a:xfrm>
          <a:prstGeom prst="rect">
            <a:avLst/>
          </a:prstGeom>
          <a:noFill/>
        </p:spPr>
        <p:txBody>
          <a:bodyPr wrap="square" rtlCol="1">
            <a:spAutoFit/>
          </a:bodyPr>
          <a:lstStyle/>
          <a:p>
            <a:r>
              <a:rPr lang="ar-SA" sz="3600" b="1" u="sng" dirty="0" smtClean="0">
                <a:solidFill>
                  <a:srgbClr val="C00000"/>
                </a:solidFill>
                <a:cs typeface="PT Bold Broken" panose="02010400000000000000" pitchFamily="2" charset="-78"/>
              </a:rPr>
              <a:t>يتضمن مفهوم الرعاية الاجتماعية وتطبيقه على المجتمع السعودي </a:t>
            </a:r>
          </a:p>
          <a:p>
            <a:r>
              <a:rPr lang="ar-SA" sz="3200" b="1" u="sng" dirty="0" smtClean="0">
                <a:solidFill>
                  <a:srgbClr val="C00000"/>
                </a:solidFill>
                <a:latin typeface="Aparajita" pitchFamily="34" charset="0"/>
              </a:rPr>
              <a:t>أولا </a:t>
            </a:r>
            <a:r>
              <a:rPr lang="ar-SA" sz="3200" dirty="0" smtClean="0">
                <a:latin typeface="Aparajita" pitchFamily="34" charset="0"/>
              </a:rPr>
              <a:t>: انه عبارة عن جهود أو خدمات أو برامج موجهه , ويعني ذلك أن كل الخدمات والبرامج الاجتماعية المتاحة في المجتمع السعودي ماهي إلا نتيجة تخطيط وتنفيذ حكومي .</a:t>
            </a:r>
          </a:p>
          <a:p>
            <a:r>
              <a:rPr lang="ar-SA" sz="3200" b="1" u="sng" dirty="0" smtClean="0">
                <a:solidFill>
                  <a:srgbClr val="C00000"/>
                </a:solidFill>
                <a:latin typeface="Aparajita" pitchFamily="34" charset="0"/>
              </a:rPr>
              <a:t>ثانيا </a:t>
            </a:r>
            <a:r>
              <a:rPr lang="ar-SA" sz="3200" dirty="0" smtClean="0">
                <a:latin typeface="Aparajita" pitchFamily="34" charset="0"/>
              </a:rPr>
              <a:t>: أن هذه البرامج والخدمات موجهه إلى كافة أفراد المجتمع وهذا يعني أن الدولة السعودية وجهت برامج الرعاية الاجتماعية لكافة أفراد المجتمع باختلاف فئاتهم وطبقاتهم </a:t>
            </a:r>
            <a:r>
              <a:rPr lang="ar-SA" sz="2800" dirty="0" smtClean="0">
                <a:latin typeface="Aparajita" pitchFamily="34" charset="0"/>
              </a:rPr>
              <a:t>الاجتماعية والاقتصادية</a:t>
            </a:r>
            <a:r>
              <a:rPr lang="ar-SA" sz="3200" dirty="0" smtClean="0">
                <a:latin typeface="Aparajita" pitchFamily="34" charset="0"/>
              </a:rPr>
              <a:t> </a:t>
            </a:r>
          </a:p>
          <a:p>
            <a:r>
              <a:rPr lang="ar-SA" sz="3200" b="1" u="sng" dirty="0">
                <a:solidFill>
                  <a:srgbClr val="C00000"/>
                </a:solidFill>
                <a:latin typeface="Aparajita" pitchFamily="34" charset="0"/>
              </a:rPr>
              <a:t>ثالثا</a:t>
            </a:r>
            <a:r>
              <a:rPr lang="ar-SA" sz="3200" b="1" u="sng" dirty="0">
                <a:latin typeface="Aparajita" pitchFamily="34" charset="0"/>
              </a:rPr>
              <a:t> </a:t>
            </a:r>
            <a:r>
              <a:rPr lang="ar-SA" sz="3200" dirty="0">
                <a:latin typeface="Aparajita" pitchFamily="34" charset="0"/>
              </a:rPr>
              <a:t>:أن هذه الجهود تهدف إلى مقابلة الاحتياجات الإنسانية وتحقيق أعلى مستوى من الرفاهية . وهذا يعني أن الدولة السعودية متمثلة في أجهزتها الحكومية المختصة وضعت خططها وأهدافها لإشباع احتياجات أفرادها ومن ثم تحقيق الاكتفاء والرفاهية لكل أفراد المجتمع من خلال الخدمات والبرامج التي تقدمها .</a:t>
            </a:r>
            <a:endParaRPr lang="ar-SA" sz="3200" dirty="0"/>
          </a:p>
          <a:p>
            <a:endParaRPr lang="ar-SA" sz="3200" dirty="0" smtClean="0">
              <a:latin typeface="Aparajita" pitchFamily="34" charset="0"/>
            </a:endParaRPr>
          </a:p>
          <a:p>
            <a:endParaRPr lang="ar-SA" sz="3200" dirty="0" smtClean="0"/>
          </a:p>
          <a:p>
            <a:endParaRPr lang="ar-SA" sz="3200" dirty="0" smtClean="0"/>
          </a:p>
          <a:p>
            <a:endParaRPr lang="ar-SA" sz="3200" dirty="0" smtClean="0"/>
          </a:p>
          <a:p>
            <a:endParaRPr lang="ar-SA" dirty="0"/>
          </a:p>
        </p:txBody>
      </p:sp>
    </p:spTree>
    <p:extLst>
      <p:ext uri="{BB962C8B-B14F-4D97-AF65-F5344CB8AC3E}">
        <p14:creationId xmlns:p14="http://schemas.microsoft.com/office/powerpoint/2010/main" val="1571376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nodePh="1">
                                  <p:stCondLst>
                                    <p:cond delay="0"/>
                                  </p:stCondLst>
                                  <p:endCondLst>
                                    <p:cond evt="begin" delay="0">
                                      <p:tn val="5"/>
                                    </p:cond>
                                  </p:endCondLst>
                                  <p:childTnLst>
                                    <p:set>
                                      <p:cBhvr>
                                        <p:cTn id="6" dur="1" fill="hold">
                                          <p:stCondLst>
                                            <p:cond delay="0"/>
                                          </p:stCondLst>
                                        </p:cTn>
                                        <p:tgtEl>
                                          <p:spTgt spid="34817"/>
                                        </p:tgtEl>
                                        <p:attrNameLst>
                                          <p:attrName>style.visibility</p:attrName>
                                        </p:attrNameLst>
                                      </p:cBhvr>
                                      <p:to>
                                        <p:strVal val="visible"/>
                                      </p:to>
                                    </p:set>
                                    <p:anim calcmode="lin" valueType="num">
                                      <p:cBhvr>
                                        <p:cTn id="7" dur="2000" fill="hold"/>
                                        <p:tgtEl>
                                          <p:spTgt spid="34817"/>
                                        </p:tgtEl>
                                        <p:attrNameLst>
                                          <p:attrName>ppt_w</p:attrName>
                                        </p:attrNameLst>
                                      </p:cBhvr>
                                      <p:tavLst>
                                        <p:tav tm="0">
                                          <p:val>
                                            <p:fltVal val="0"/>
                                          </p:val>
                                        </p:tav>
                                        <p:tav tm="100000">
                                          <p:val>
                                            <p:strVal val="#ppt_w"/>
                                          </p:val>
                                        </p:tav>
                                      </p:tavLst>
                                    </p:anim>
                                    <p:anim calcmode="lin" valueType="num">
                                      <p:cBhvr>
                                        <p:cTn id="8" dur="2000" fill="hold"/>
                                        <p:tgtEl>
                                          <p:spTgt spid="348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نجمة مكونة من 7 نقاط 3"/>
          <p:cNvSpPr/>
          <p:nvPr/>
        </p:nvSpPr>
        <p:spPr>
          <a:xfrm>
            <a:off x="0" y="0"/>
            <a:ext cx="9144000" cy="6669360"/>
          </a:xfrm>
          <a:prstGeom prst="star7">
            <a:avLst/>
          </a:prstGeom>
          <a:ln>
            <a:solidFill>
              <a:srgbClr val="FF0000"/>
            </a:solidFill>
          </a:ln>
          <a:effectLst>
            <a:glow rad="228600">
              <a:schemeClr val="accent3">
                <a:satMod val="175000"/>
                <a:alpha val="40000"/>
              </a:scheme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angle"/>
          </a:sp3d>
        </p:spPr>
        <p:style>
          <a:lnRef idx="0">
            <a:schemeClr val="accent4"/>
          </a:lnRef>
          <a:fillRef idx="3">
            <a:schemeClr val="accent4"/>
          </a:fillRef>
          <a:effectRef idx="3">
            <a:schemeClr val="accent4"/>
          </a:effectRef>
          <a:fontRef idx="minor">
            <a:schemeClr val="lt1"/>
          </a:fontRef>
        </p:style>
        <p:txBody>
          <a:bodyPr rtlCol="1" anchor="ctr"/>
          <a:lstStyle/>
          <a:p>
            <a:pPr marL="742950" indent="-742950" algn="ctr"/>
            <a:r>
              <a:rPr lang="ar-SA"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المحاضرة الحادية عشر</a:t>
            </a:r>
          </a:p>
          <a:p>
            <a:pPr marL="742950" indent="-742950" algn="ctr"/>
            <a:r>
              <a:rPr lang="ar-SA"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السياسة </a:t>
            </a:r>
            <a:r>
              <a:rPr lang="ar-SA"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الاجتماعية</a:t>
            </a:r>
          </a:p>
          <a:p>
            <a:pPr marL="742950" indent="-742950" algn="ctr"/>
            <a:r>
              <a:rPr lang="ar-SA"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 </a:t>
            </a:r>
            <a:r>
              <a:rPr lang="ar-SA"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في </a:t>
            </a:r>
            <a:endParaRPr lang="ar-SA"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endParaRPr>
          </a:p>
          <a:p>
            <a:pPr marL="742950" indent="-742950" algn="ctr"/>
            <a:r>
              <a:rPr lang="ar-SA"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مجال </a:t>
            </a:r>
            <a:r>
              <a:rPr lang="ar-SA"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Akhbar MT" pitchFamily="2" charset="-78"/>
              </a:rPr>
              <a:t>رعاية المسنين </a:t>
            </a:r>
          </a:p>
        </p:txBody>
      </p:sp>
    </p:spTree>
    <p:extLst>
      <p:ext uri="{BB962C8B-B14F-4D97-AF65-F5344CB8AC3E}">
        <p14:creationId xmlns:p14="http://schemas.microsoft.com/office/powerpoint/2010/main" val="28295829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642918"/>
            <a:ext cx="8572560" cy="5931618"/>
          </a:xfrm>
        </p:spPr>
        <p:txBody>
          <a:bodyPr>
            <a:normAutofit fontScale="92500" lnSpcReduction="10000"/>
          </a:bodyPr>
          <a:lstStyle/>
          <a:p>
            <a:pPr>
              <a:buNone/>
            </a:pPr>
            <a:r>
              <a:rPr lang="ar-SA" sz="3200" b="1" dirty="0" smtClean="0"/>
              <a:t>هناك أهمية للتمييز بين ( </a:t>
            </a:r>
            <a:r>
              <a:rPr lang="ar-SA" sz="3200" b="1" u="sng" dirty="0" smtClean="0">
                <a:solidFill>
                  <a:srgbClr val="002060"/>
                </a:solidFill>
              </a:rPr>
              <a:t>مفهوم المسنين ومفهوم الشيخوخة</a:t>
            </a:r>
            <a:r>
              <a:rPr lang="ar-SA" sz="3200" b="1" dirty="0" smtClean="0"/>
              <a:t>)</a:t>
            </a:r>
          </a:p>
          <a:p>
            <a:pPr>
              <a:buNone/>
            </a:pPr>
            <a:r>
              <a:rPr lang="ar-SA" sz="3200" b="1" dirty="0" smtClean="0"/>
              <a:t>حيث يشير مفهوم </a:t>
            </a:r>
            <a:r>
              <a:rPr lang="ar-SA" sz="3200" b="1" dirty="0" smtClean="0">
                <a:solidFill>
                  <a:srgbClr val="C00000"/>
                </a:solidFill>
              </a:rPr>
              <a:t>الشيخوخة</a:t>
            </a:r>
            <a:r>
              <a:rPr lang="ar-SA" sz="3200" b="1" dirty="0" smtClean="0"/>
              <a:t> إلى ( حالة من الوهن والضعف البدني والنفسي والاجتماعي التي تعتري الإنسان في مراحل متقدمة من العمر ) </a:t>
            </a:r>
          </a:p>
          <a:p>
            <a:pPr>
              <a:buNone/>
            </a:pPr>
            <a:r>
              <a:rPr lang="ar-SA" sz="3200" b="1" dirty="0" smtClean="0"/>
              <a:t>ونجد أن مفهوم </a:t>
            </a:r>
            <a:r>
              <a:rPr lang="ar-SA" sz="3200" b="1" dirty="0" smtClean="0">
                <a:solidFill>
                  <a:srgbClr val="C00000"/>
                </a:solidFill>
              </a:rPr>
              <a:t>المسنين</a:t>
            </a:r>
            <a:r>
              <a:rPr lang="ar-SA" sz="3200" b="1" dirty="0" smtClean="0"/>
              <a:t> يعد مفهوماً اشمل من هذه الناحية حيث يجمع من هم في كامل نضجهم واعتمادهم على أنفسهم </a:t>
            </a:r>
          </a:p>
          <a:p>
            <a:pPr>
              <a:buNone/>
            </a:pPr>
            <a:r>
              <a:rPr lang="ar-SA" sz="3200" b="1" dirty="0" smtClean="0"/>
              <a:t>وأولئك الذين في اشد العجز والاحتياج للغير.</a:t>
            </a:r>
          </a:p>
          <a:p>
            <a:pPr>
              <a:buNone/>
            </a:pPr>
            <a:r>
              <a:rPr lang="ar-SA" sz="3200" b="1" dirty="0" smtClean="0"/>
              <a:t>كما يجب </a:t>
            </a:r>
            <a:r>
              <a:rPr lang="ar-SA" sz="3200" b="1" dirty="0" smtClean="0">
                <a:solidFill>
                  <a:srgbClr val="C00000"/>
                </a:solidFill>
              </a:rPr>
              <a:t>عدم الخلط </a:t>
            </a:r>
            <a:r>
              <a:rPr lang="ar-SA" sz="3200" b="1" dirty="0" smtClean="0"/>
              <a:t>بين مفهوم كبر السن (التقدم في العمر )</a:t>
            </a:r>
          </a:p>
          <a:p>
            <a:pPr>
              <a:buNone/>
            </a:pPr>
            <a:r>
              <a:rPr lang="ar-SA" sz="3200" b="1" dirty="0" smtClean="0"/>
              <a:t>الذي يعني الزيادة في العمر </a:t>
            </a:r>
          </a:p>
          <a:p>
            <a:pPr>
              <a:buNone/>
            </a:pPr>
            <a:r>
              <a:rPr lang="ar-SA" sz="3200" b="1" dirty="0" smtClean="0"/>
              <a:t>ومفهوم الشيخوخة الذي يعني الأعراض أو التغيرات البيولوجية والفسيولوجية التي تصاحب التقدم في العمر.</a:t>
            </a:r>
          </a:p>
          <a:p>
            <a:pPr>
              <a:buNone/>
            </a:pPr>
            <a:r>
              <a:rPr lang="ar-SA" sz="3200" b="1" dirty="0" smtClean="0">
                <a:solidFill>
                  <a:srgbClr val="C00000"/>
                </a:solidFill>
              </a:rPr>
              <a:t>معنى ذلك </a:t>
            </a:r>
            <a:r>
              <a:rPr lang="ar-SA" sz="3200" b="1" dirty="0" smtClean="0"/>
              <a:t>أن معظم كبار السن ليسوا في حالة شيخوخة</a:t>
            </a:r>
            <a:r>
              <a:rPr lang="ar-SA" sz="3200" dirty="0" smtClean="0"/>
              <a:t>. </a:t>
            </a:r>
            <a:endParaRPr lang="ar-SA" sz="3200" dirty="0"/>
          </a:p>
        </p:txBody>
      </p:sp>
    </p:spTree>
    <p:extLst>
      <p:ext uri="{BB962C8B-B14F-4D97-AF65-F5344CB8AC3E}">
        <p14:creationId xmlns:p14="http://schemas.microsoft.com/office/powerpoint/2010/main" val="1443210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92688"/>
          </a:xfrm>
          <a:solidFill>
            <a:schemeClr val="accent5">
              <a:lumMod val="40000"/>
              <a:lumOff val="60000"/>
            </a:schemeClr>
          </a:solidFill>
          <a:effectLst>
            <a:glow rad="139700">
              <a:schemeClr val="accent1">
                <a:satMod val="175000"/>
                <a:alpha val="40000"/>
              </a:schemeClr>
            </a:glow>
            <a:outerShdw blurRad="50800" dist="38100" dir="18900000" algn="bl" rotWithShape="0">
              <a:prstClr val="black">
                <a:alpha val="40000"/>
              </a:prstClr>
            </a:outerShdw>
          </a:effectLst>
          <a:scene3d>
            <a:camera prst="obliqueBottomLeft"/>
            <a:lightRig rig="threePt" dir="t"/>
          </a:scene3d>
        </p:spPr>
        <p:txBody>
          <a:bodyPr>
            <a:prstTxWarp prst="textTriangleInverted">
              <a:avLst/>
            </a:prstTxWarp>
            <a:noAutofit/>
          </a:bodyPr>
          <a:lstStyle/>
          <a:p>
            <a:pPr marL="0" indent="0" algn="ctr">
              <a:buNone/>
            </a:pPr>
            <a:r>
              <a:rPr lang="ar-SA" sz="9600" dirty="0" smtClean="0">
                <a:ln>
                  <a:solidFill>
                    <a:srgbClr val="002060"/>
                  </a:solidFill>
                </a:ln>
                <a:solidFill>
                  <a:srgbClr val="FFFF00"/>
                </a:solidFill>
                <a:effectLst>
                  <a:glow rad="101600">
                    <a:schemeClr val="accent2">
                      <a:satMod val="175000"/>
                      <a:alpha val="40000"/>
                    </a:schemeClr>
                  </a:glow>
                </a:effectLst>
                <a:cs typeface="Simple Indust Outline" panose="02010400000000000000" pitchFamily="2" charset="-78"/>
              </a:rPr>
              <a:t>المحاضرة الثانية عشر </a:t>
            </a:r>
          </a:p>
          <a:p>
            <a:pPr marL="0" indent="0" algn="ctr">
              <a:buNone/>
            </a:pPr>
            <a:r>
              <a:rPr lang="ar-SA" sz="9600" dirty="0">
                <a:ln>
                  <a:solidFill>
                    <a:srgbClr val="002060"/>
                  </a:solidFill>
                </a:ln>
                <a:solidFill>
                  <a:srgbClr val="FFFF00"/>
                </a:solidFill>
                <a:effectLst>
                  <a:glow rad="101600">
                    <a:schemeClr val="accent2">
                      <a:satMod val="175000"/>
                      <a:alpha val="40000"/>
                    </a:schemeClr>
                  </a:glow>
                </a:effectLst>
                <a:cs typeface="Simple Indust Outline" panose="02010400000000000000" pitchFamily="2" charset="-78"/>
              </a:rPr>
              <a:t> </a:t>
            </a:r>
            <a:r>
              <a:rPr lang="ar-SA" sz="9600" dirty="0" smtClean="0">
                <a:ln>
                  <a:solidFill>
                    <a:srgbClr val="002060"/>
                  </a:solidFill>
                </a:ln>
                <a:solidFill>
                  <a:srgbClr val="FFFF00"/>
                </a:solidFill>
                <a:effectLst>
                  <a:glow rad="101600">
                    <a:schemeClr val="accent2">
                      <a:satMod val="175000"/>
                      <a:alpha val="40000"/>
                    </a:schemeClr>
                  </a:glow>
                </a:effectLst>
                <a:cs typeface="Simple Indust Outline" panose="02010400000000000000" pitchFamily="2" charset="-78"/>
              </a:rPr>
              <a:t>تابع رعاية المسنين</a:t>
            </a:r>
            <a:endParaRPr lang="ar-SA" sz="9600" dirty="0">
              <a:ln>
                <a:solidFill>
                  <a:srgbClr val="002060"/>
                </a:solidFill>
              </a:ln>
              <a:solidFill>
                <a:srgbClr val="FFFF00"/>
              </a:solidFill>
              <a:effectLst>
                <a:glow rad="101600">
                  <a:schemeClr val="accent2">
                    <a:satMod val="175000"/>
                    <a:alpha val="40000"/>
                  </a:schemeClr>
                </a:glow>
              </a:effectLst>
              <a:cs typeface="Simple Indust Outline" panose="02010400000000000000" pitchFamily="2" charset="-78"/>
            </a:endParaRPr>
          </a:p>
        </p:txBody>
      </p:sp>
      <p:pic>
        <p:nvPicPr>
          <p:cNvPr id="2050" name="Picture 2" descr="C:\Users\aasaleh\Pictures\lxmdl275x8v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3140968"/>
            <a:ext cx="1728192" cy="345638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asaleh\Pictures\lxmdl275x8v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140968"/>
            <a:ext cx="1621532"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9835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3861048"/>
          </a:xfrm>
          <a:solidFill>
            <a:srgbClr val="EAEAEA"/>
          </a:solidFill>
        </p:spPr>
        <p:txBody>
          <a:bodyPr>
            <a:prstTxWarp prst="textChevron">
              <a:avLst/>
            </a:prstTxWarp>
            <a:noAutofit/>
          </a:bodyPr>
          <a:lstStyle/>
          <a:p>
            <a:r>
              <a:rPr lang="ar-SA" altLang="ar-SA" sz="6600" dirty="0" smtClean="0">
                <a:ln>
                  <a:solidFill>
                    <a:srgbClr val="00B050"/>
                  </a:solidFill>
                </a:ln>
                <a:solidFill>
                  <a:srgbClr val="FFFF00"/>
                </a:solidFill>
                <a:effectLst>
                  <a:glow rad="139700">
                    <a:schemeClr val="accent3">
                      <a:satMod val="175000"/>
                      <a:alpha val="40000"/>
                    </a:schemeClr>
                  </a:glow>
                </a:effectLst>
                <a:cs typeface="Simple Indust Outline" panose="02010400000000000000" pitchFamily="2" charset="-78"/>
              </a:rPr>
              <a:t>التخطيط للسياسة الاجتماعية لرعاية المسنين</a:t>
            </a:r>
            <a:endParaRPr lang="ar-SA" sz="6600" dirty="0">
              <a:ln>
                <a:solidFill>
                  <a:srgbClr val="00B050"/>
                </a:solidFill>
              </a:ln>
              <a:solidFill>
                <a:srgbClr val="FFFF00"/>
              </a:solidFill>
              <a:effectLst>
                <a:glow rad="139700">
                  <a:schemeClr val="accent3">
                    <a:satMod val="175000"/>
                    <a:alpha val="40000"/>
                  </a:schemeClr>
                </a:glow>
              </a:effectLst>
              <a:cs typeface="Simple Indust Outline" panose="02010400000000000000" pitchFamily="2" charset="-78"/>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61048"/>
            <a:ext cx="9144000" cy="299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8597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14290"/>
            <a:ext cx="7834064" cy="1143000"/>
          </a:xfrm>
        </p:spPr>
        <p:txBody>
          <a:bodyPr>
            <a:noAutofit/>
          </a:bodyPr>
          <a:lstStyle/>
          <a:p>
            <a:pPr marL="484632" algn="r" eaLnBrk="1" fontAlgn="auto" hangingPunct="1">
              <a:spcAft>
                <a:spcPts val="0"/>
              </a:spcAft>
              <a:defRPr/>
            </a:pPr>
            <a:r>
              <a:rPr lang="ar-SA" sz="2800" b="1" u="sng" dirty="0" smtClean="0">
                <a:solidFill>
                  <a:srgbClr val="0070C0"/>
                </a:solidFill>
              </a:rPr>
              <a:t>لتخطيط السياسة الاجتماعية لرعاية المسنين</a:t>
            </a:r>
            <a:r>
              <a:rPr lang="en-US" sz="2800" b="1" u="sng" dirty="0" smtClean="0">
                <a:solidFill>
                  <a:srgbClr val="0070C0"/>
                </a:solidFill>
              </a:rPr>
              <a:t/>
            </a:r>
            <a:br>
              <a:rPr lang="en-US" sz="2800" b="1" u="sng" dirty="0" smtClean="0">
                <a:solidFill>
                  <a:srgbClr val="0070C0"/>
                </a:solidFill>
              </a:rPr>
            </a:br>
            <a:endParaRPr lang="en-US" sz="2800" b="1" u="sng" dirty="0">
              <a:solidFill>
                <a:srgbClr val="0070C0"/>
              </a:solidFill>
            </a:endParaRPr>
          </a:p>
        </p:txBody>
      </p:sp>
      <p:sp>
        <p:nvSpPr>
          <p:cNvPr id="11267" name="عنصر نائب للمحتوى 2"/>
          <p:cNvSpPr>
            <a:spLocks noGrp="1"/>
          </p:cNvSpPr>
          <p:nvPr>
            <p:ph idx="1"/>
          </p:nvPr>
        </p:nvSpPr>
        <p:spPr>
          <a:xfrm>
            <a:off x="214313" y="1571625"/>
            <a:ext cx="8686800" cy="4786313"/>
          </a:xfrm>
        </p:spPr>
        <p:txBody>
          <a:bodyPr/>
          <a:lstStyle/>
          <a:p>
            <a:pPr algn="r" eaLnBrk="1" hangingPunct="1">
              <a:spcBef>
                <a:spcPct val="50000"/>
              </a:spcBef>
              <a:buFont typeface="Wingdings 2" pitchFamily="18" charset="2"/>
              <a:buNone/>
            </a:pPr>
            <a:r>
              <a:rPr lang="ar-SA" altLang="ar-SA" b="1" smtClean="0">
                <a:solidFill>
                  <a:schemeClr val="tx1"/>
                </a:solidFill>
                <a:latin typeface="Times New Roman" pitchFamily="18" charset="0"/>
                <a:cs typeface="Times New Roman" pitchFamily="18" charset="0"/>
              </a:rPr>
              <a:t>لوحظ أن هناك  تناقضاً بين سياسة رعاية المسنين في بعض الدول والوعي الاجتماعي لمعنى كبر السن. </a:t>
            </a:r>
            <a:endParaRPr lang="ar-SA" altLang="ar-SA" sz="800" b="1" smtClean="0">
              <a:solidFill>
                <a:schemeClr val="tx1"/>
              </a:solidFill>
              <a:latin typeface="Times New Roman" pitchFamily="18" charset="0"/>
              <a:cs typeface="Times New Roman" pitchFamily="18" charset="0"/>
            </a:endParaRPr>
          </a:p>
          <a:p>
            <a:pPr algn="r" eaLnBrk="1" hangingPunct="1">
              <a:spcBef>
                <a:spcPct val="50000"/>
              </a:spcBef>
              <a:buFont typeface="Wingdings 2" pitchFamily="18" charset="2"/>
              <a:buNone/>
            </a:pPr>
            <a:r>
              <a:rPr lang="ar-SA" altLang="ar-SA" b="1" smtClean="0">
                <a:solidFill>
                  <a:schemeClr val="tx1"/>
                </a:solidFill>
                <a:latin typeface="Times New Roman" pitchFamily="18" charset="0"/>
                <a:cs typeface="Times New Roman" pitchFamily="18" charset="0"/>
              </a:rPr>
              <a:t>فبعضها يحيط به الغموض أو الخرافة مع الأخذ في الاعتبار أن (أي خطط أو سياسات أو قرارات تتخذ بشأن المسنين سوف تتقيد بالصورة العامة عن هؤلاء المسنين) ومن ثم فالواقع الفعلي من الصعوبة للغاية بحيث لا يمكن الإحاطة بصورة كاملة عن أوضاع كبار السن خاصة مع تعارض أو تضارب المصالح لهؤلاء وأولئك ,وتزداد المشكلة أكثر إذا ما كان المسن فقيرا ,وإذا كانت امرأة .</a:t>
            </a:r>
            <a:endParaRPr lang="en-US" altLang="ar-SA" b="1" smtClean="0">
              <a:solidFill>
                <a:schemeClr val="tx1"/>
              </a:solidFill>
              <a:latin typeface="Times New Roman" pitchFamily="18" charset="0"/>
              <a:cs typeface="Times New Roman" pitchFamily="18" charset="0"/>
            </a:endParaRPr>
          </a:p>
          <a:p>
            <a:pPr eaLnBrk="1" hangingPunct="1">
              <a:spcBef>
                <a:spcPct val="50000"/>
              </a:spcBef>
            </a:pPr>
            <a:endParaRPr lang="en-US" altLang="ar-SA" b="1" i="1" smtClean="0">
              <a:latin typeface="Times New Roman" pitchFamily="18" charset="0"/>
              <a:cs typeface="Times New Roman" pitchFamily="18" charset="0"/>
            </a:endParaRPr>
          </a:p>
          <a:p>
            <a:pPr eaLnBrk="1" hangingPunct="1"/>
            <a:endParaRPr lang="en-US" altLang="ar-SA" smtClean="0"/>
          </a:p>
        </p:txBody>
      </p:sp>
      <p:pic>
        <p:nvPicPr>
          <p:cNvPr id="11268" name="صورة 3" descr="thumbnailCAUW3S2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4313"/>
            <a:ext cx="1357312"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8349"/>
      </p:ext>
    </p:extLst>
  </p:cSld>
  <p:clrMapOvr>
    <a:masterClrMapping/>
  </p:clrMapOvr>
  <p:transition spd="slow">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marL="484632" algn="r" eaLnBrk="1" fontAlgn="auto" hangingPunct="1">
              <a:spcAft>
                <a:spcPts val="0"/>
              </a:spcAft>
              <a:defRPr/>
            </a:pPr>
            <a:r>
              <a:rPr lang="ar-SA" sz="3200" b="1" u="sng" dirty="0" smtClean="0">
                <a:solidFill>
                  <a:srgbClr val="0070C0"/>
                </a:solidFill>
              </a:rPr>
              <a:t>أهداف الرعاية الرسمية للمسنين</a:t>
            </a:r>
            <a:r>
              <a:rPr lang="ar-SA" sz="3200" b="1" dirty="0" smtClean="0">
                <a:solidFill>
                  <a:srgbClr val="0070C0"/>
                </a:solidFill>
              </a:rPr>
              <a:t>:</a:t>
            </a:r>
            <a:endParaRPr lang="en-US" sz="3200" b="1" dirty="0">
              <a:solidFill>
                <a:srgbClr val="0070C0"/>
              </a:solidFill>
            </a:endParaRPr>
          </a:p>
        </p:txBody>
      </p:sp>
      <p:sp>
        <p:nvSpPr>
          <p:cNvPr id="16389" name="Text Box 5"/>
          <p:cNvSpPr txBox="1">
            <a:spLocks noChangeArrowheads="1"/>
          </p:cNvSpPr>
          <p:nvPr/>
        </p:nvSpPr>
        <p:spPr bwMode="auto">
          <a:xfrm>
            <a:off x="642938" y="1163638"/>
            <a:ext cx="7643812" cy="5016500"/>
          </a:xfrm>
          <a:prstGeom prst="rect">
            <a:avLst/>
          </a:prstGeom>
          <a:noFill/>
          <a:ln w="9525">
            <a:noFill/>
            <a:miter lim="800000"/>
            <a:headEnd/>
            <a:tailEnd/>
          </a:ln>
          <a:effectLst/>
        </p:spPr>
        <p:txBody>
          <a:bodyPr>
            <a:spAutoFit/>
          </a:bodyPr>
          <a:lstStyle/>
          <a:p>
            <a:pPr>
              <a:defRPr/>
            </a:pPr>
            <a:endParaRPr lang="ar-SA" sz="2800" b="1" i="1" dirty="0">
              <a:solidFill>
                <a:srgbClr val="00B0F0"/>
              </a:solidFill>
              <a:latin typeface="Times New Roman" pitchFamily="18" charset="0"/>
              <a:cs typeface="Times New Roman" pitchFamily="18" charset="0"/>
            </a:endParaRPr>
          </a:p>
          <a:p>
            <a:pPr>
              <a:defRPr/>
            </a:pPr>
            <a:r>
              <a:rPr lang="ar-SA" sz="2800" b="1" dirty="0">
                <a:solidFill>
                  <a:srgbClr val="00B0F0"/>
                </a:solidFill>
                <a:latin typeface="Times New Roman" pitchFamily="18" charset="0"/>
                <a:cs typeface="Times New Roman" pitchFamily="18" charset="0"/>
              </a:rPr>
              <a:t>لقد حدد (جريفت ـ  وجوليانا) </a:t>
            </a:r>
            <a:r>
              <a:rPr lang="ar-SA" sz="2800" b="1" dirty="0">
                <a:solidFill>
                  <a:srgbClr val="0070C0"/>
                </a:solidFill>
                <a:latin typeface="Times New Roman" pitchFamily="18" charset="0"/>
                <a:cs typeface="Times New Roman" pitchFamily="18" charset="0"/>
              </a:rPr>
              <a:t>أهدافا ستة ضرورية</a:t>
            </a:r>
          </a:p>
          <a:p>
            <a:pPr>
              <a:defRPr/>
            </a:pPr>
            <a:r>
              <a:rPr lang="ar-SA" sz="2800" b="1" dirty="0">
                <a:solidFill>
                  <a:srgbClr val="00B0F0"/>
                </a:solidFill>
                <a:latin typeface="Times New Roman" pitchFamily="18" charset="0"/>
                <a:cs typeface="Times New Roman" pitchFamily="18" charset="0"/>
              </a:rPr>
              <a:t> </a:t>
            </a:r>
            <a:r>
              <a:rPr lang="ar-SA" sz="2800" b="1" u="sng" dirty="0">
                <a:solidFill>
                  <a:srgbClr val="00B0F0"/>
                </a:solidFill>
                <a:latin typeface="Times New Roman" pitchFamily="18" charset="0"/>
                <a:cs typeface="Times New Roman" pitchFamily="18" charset="0"/>
              </a:rPr>
              <a:t>للرعاية المؤسسية للمسنين هي :</a:t>
            </a:r>
          </a:p>
          <a:p>
            <a:pPr>
              <a:defRPr/>
            </a:pPr>
            <a:r>
              <a:rPr lang="ar-SA" sz="2800" b="1" dirty="0">
                <a:latin typeface="Times New Roman" pitchFamily="18" charset="0"/>
                <a:cs typeface="Times New Roman" pitchFamily="18" charset="0"/>
              </a:rPr>
              <a:t>1- تقديم الخدمات الاجتماعية بصوره يوميه كي يستطيع المسن المعيشة </a:t>
            </a:r>
          </a:p>
          <a:p>
            <a:pPr>
              <a:defRPr/>
            </a:pPr>
            <a:endParaRPr lang="ar-SA" sz="800" b="1" dirty="0">
              <a:latin typeface="Times New Roman" pitchFamily="18" charset="0"/>
              <a:cs typeface="Times New Roman" pitchFamily="18" charset="0"/>
            </a:endParaRPr>
          </a:p>
          <a:p>
            <a:pPr>
              <a:defRPr/>
            </a:pPr>
            <a:r>
              <a:rPr lang="ar-SA" sz="2800" b="1" dirty="0">
                <a:latin typeface="Times New Roman" pitchFamily="18" charset="0"/>
                <a:cs typeface="Times New Roman" pitchFamily="18" charset="0"/>
              </a:rPr>
              <a:t>2- إعطاء أولويات لمانحي الرعاية لهؤلاء المسنين </a:t>
            </a:r>
          </a:p>
          <a:p>
            <a:pPr>
              <a:defRPr/>
            </a:pPr>
            <a:endParaRPr lang="ar-SA" sz="800" b="1" dirty="0">
              <a:latin typeface="Times New Roman" pitchFamily="18" charset="0"/>
              <a:cs typeface="Times New Roman" pitchFamily="18" charset="0"/>
            </a:endParaRPr>
          </a:p>
          <a:p>
            <a:pPr>
              <a:defRPr/>
            </a:pPr>
            <a:r>
              <a:rPr lang="ar-SA" sz="2800" b="1" dirty="0">
                <a:latin typeface="Times New Roman" pitchFamily="18" charset="0"/>
                <a:cs typeface="Times New Roman" pitchFamily="18" charset="0"/>
              </a:rPr>
              <a:t>3ـ إجراء تقييم ملائم لحاجات ورغبات هؤلاء المسنين </a:t>
            </a:r>
          </a:p>
          <a:p>
            <a:pPr>
              <a:defRPr/>
            </a:pPr>
            <a:endParaRPr lang="ar-SA" sz="800" b="1" dirty="0">
              <a:latin typeface="Times New Roman" pitchFamily="18" charset="0"/>
              <a:cs typeface="Times New Roman" pitchFamily="18" charset="0"/>
            </a:endParaRPr>
          </a:p>
          <a:p>
            <a:pPr>
              <a:defRPr/>
            </a:pPr>
            <a:r>
              <a:rPr lang="ar-SA" sz="2800" b="1" dirty="0">
                <a:latin typeface="Times New Roman" pitchFamily="18" charset="0"/>
                <a:cs typeface="Times New Roman" pitchFamily="18" charset="0"/>
              </a:rPr>
              <a:t>4ـ التركيز على جوانب الاستقلالية وتقدير الذات لهم </a:t>
            </a:r>
          </a:p>
          <a:p>
            <a:pPr>
              <a:defRPr/>
            </a:pPr>
            <a:endParaRPr lang="ar-SA" sz="800" b="1" dirty="0">
              <a:latin typeface="Times New Roman" pitchFamily="18" charset="0"/>
              <a:cs typeface="Times New Roman" pitchFamily="18" charset="0"/>
            </a:endParaRPr>
          </a:p>
          <a:p>
            <a:pPr>
              <a:defRPr/>
            </a:pPr>
            <a:r>
              <a:rPr lang="ar-SA" sz="2800" b="1" dirty="0">
                <a:latin typeface="Times New Roman" pitchFamily="18" charset="0"/>
                <a:cs typeface="Times New Roman" pitchFamily="18" charset="0"/>
              </a:rPr>
              <a:t> 5ـ تحديد المسؤوليات للوكالات والمهنيين تجاه هؤلاء المسنين</a:t>
            </a:r>
          </a:p>
          <a:p>
            <a:pPr>
              <a:defRPr/>
            </a:pPr>
            <a:endParaRPr lang="ar-SA" sz="800" b="1" dirty="0">
              <a:latin typeface="Times New Roman" pitchFamily="18" charset="0"/>
              <a:cs typeface="Times New Roman" pitchFamily="18" charset="0"/>
            </a:endParaRPr>
          </a:p>
          <a:p>
            <a:pPr>
              <a:defRPr/>
            </a:pPr>
            <a:r>
              <a:rPr lang="ar-SA" sz="800" b="1" dirty="0">
                <a:latin typeface="Times New Roman" pitchFamily="18" charset="0"/>
                <a:cs typeface="Times New Roman" pitchFamily="18" charset="0"/>
              </a:rPr>
              <a:t>-</a:t>
            </a:r>
            <a:r>
              <a:rPr lang="ar-SA" sz="2800" b="1" dirty="0">
                <a:latin typeface="Times New Roman" pitchFamily="18" charset="0"/>
                <a:cs typeface="Times New Roman" pitchFamily="18" charset="0"/>
              </a:rPr>
              <a:t> 6ـ ضمان أن أموال الضرائب تخصص للإنفاق الاجتماعي الجيد</a:t>
            </a:r>
            <a:r>
              <a:rPr lang="en-US" sz="2800" b="1" dirty="0">
                <a:solidFill>
                  <a:schemeClr val="accent1">
                    <a:lumMod val="40000"/>
                    <a:lumOff val="60000"/>
                  </a:schemeClr>
                </a:solidFill>
                <a:latin typeface="Times New Roman" pitchFamily="18" charset="0"/>
                <a:cs typeface="Times New Roman" pitchFamily="18" charset="0"/>
              </a:rPr>
              <a:t> </a:t>
            </a:r>
          </a:p>
        </p:txBody>
      </p:sp>
      <p:pic>
        <p:nvPicPr>
          <p:cNvPr id="17412" name="صورة 5" descr="thumbnailCAUW3S2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4313"/>
            <a:ext cx="1357312"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569503"/>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16389">
                                            <p:txEl>
                                              <p:pRg st="1" end="1"/>
                                            </p:txEl>
                                          </p:spTgt>
                                        </p:tgtEl>
                                        <p:attrNameLst>
                                          <p:attrName>style.visibility</p:attrName>
                                        </p:attrNameLst>
                                      </p:cBhvr>
                                      <p:to>
                                        <p:strVal val="visible"/>
                                      </p:to>
                                    </p:set>
                                    <p:anim to="" calcmode="lin" valueType="num">
                                      <p:cBhvr>
                                        <p:cTn id="7" dur="1" fill="hold"/>
                                        <p:tgtEl>
                                          <p:spTgt spid="16389">
                                            <p:txEl>
                                              <p:pRg st="1" end="1"/>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16389">
                                            <p:txEl>
                                              <p:pRg st="2" end="2"/>
                                            </p:txEl>
                                          </p:spTgt>
                                        </p:tgtEl>
                                        <p:attrNameLst>
                                          <p:attrName>style.visibility</p:attrName>
                                        </p:attrNameLst>
                                      </p:cBhvr>
                                      <p:to>
                                        <p:strVal val="visible"/>
                                      </p:to>
                                    </p:set>
                                    <p:anim to="" calcmode="lin" valueType="num">
                                      <p:cBhvr>
                                        <p:cTn id="12" dur="1" fill="hold"/>
                                        <p:tgtEl>
                                          <p:spTgt spid="16389">
                                            <p:txEl>
                                              <p:pRg st="2" end="2"/>
                                            </p:txEl>
                                          </p:spTgt>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16389">
                                            <p:txEl>
                                              <p:pRg st="3" end="3"/>
                                            </p:txEl>
                                          </p:spTgt>
                                        </p:tgtEl>
                                        <p:attrNameLst>
                                          <p:attrName>style.visibility</p:attrName>
                                        </p:attrNameLst>
                                      </p:cBhvr>
                                      <p:to>
                                        <p:strVal val="visible"/>
                                      </p:to>
                                    </p:set>
                                    <p:anim to="" calcmode="lin" valueType="num">
                                      <p:cBhvr>
                                        <p:cTn id="15" dur="1" fill="hold"/>
                                        <p:tgtEl>
                                          <p:spTgt spid="16389">
                                            <p:txEl>
                                              <p:pRg st="3" end="3"/>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16389">
                                            <p:txEl>
                                              <p:pRg st="5" end="5"/>
                                            </p:txEl>
                                          </p:spTgt>
                                        </p:tgtEl>
                                        <p:attrNameLst>
                                          <p:attrName>style.visibility</p:attrName>
                                        </p:attrNameLst>
                                      </p:cBhvr>
                                      <p:to>
                                        <p:strVal val="visible"/>
                                      </p:to>
                                    </p:set>
                                    <p:anim to="" calcmode="lin" valueType="num">
                                      <p:cBhvr>
                                        <p:cTn id="18" dur="1" fill="hold"/>
                                        <p:tgtEl>
                                          <p:spTgt spid="16389">
                                            <p:txEl>
                                              <p:pRg st="5" end="5"/>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16389">
                                            <p:txEl>
                                              <p:pRg st="7" end="7"/>
                                            </p:txEl>
                                          </p:spTgt>
                                        </p:tgtEl>
                                        <p:attrNameLst>
                                          <p:attrName>style.visibility</p:attrName>
                                        </p:attrNameLst>
                                      </p:cBhvr>
                                      <p:to>
                                        <p:strVal val="visible"/>
                                      </p:to>
                                    </p:set>
                                    <p:anim to="" calcmode="lin" valueType="num">
                                      <p:cBhvr>
                                        <p:cTn id="21" dur="1" fill="hold"/>
                                        <p:tgtEl>
                                          <p:spTgt spid="16389">
                                            <p:txEl>
                                              <p:pRg st="7" end="7"/>
                                            </p:txEl>
                                          </p:spTgt>
                                        </p:tgtEl>
                                        <p:attrNameLst>
                                          <p:attrName/>
                                        </p:attrNameLst>
                                      </p:cBhvr>
                                    </p:anim>
                                  </p:childTnLst>
                                </p:cTn>
                              </p:par>
                              <p:par>
                                <p:cTn id="22" presetID="24" presetClass="entr" presetSubtype="0" fill="hold" nodeType="withEffect">
                                  <p:stCondLst>
                                    <p:cond delay="0"/>
                                  </p:stCondLst>
                                  <p:childTnLst>
                                    <p:set>
                                      <p:cBhvr>
                                        <p:cTn id="23" dur="1" fill="hold">
                                          <p:stCondLst>
                                            <p:cond delay="0"/>
                                          </p:stCondLst>
                                        </p:cTn>
                                        <p:tgtEl>
                                          <p:spTgt spid="16389">
                                            <p:txEl>
                                              <p:pRg st="9" end="9"/>
                                            </p:txEl>
                                          </p:spTgt>
                                        </p:tgtEl>
                                        <p:attrNameLst>
                                          <p:attrName>style.visibility</p:attrName>
                                        </p:attrNameLst>
                                      </p:cBhvr>
                                      <p:to>
                                        <p:strVal val="visible"/>
                                      </p:to>
                                    </p:set>
                                    <p:anim to="" calcmode="lin" valueType="num">
                                      <p:cBhvr>
                                        <p:cTn id="24" dur="1" fill="hold"/>
                                        <p:tgtEl>
                                          <p:spTgt spid="16389">
                                            <p:txEl>
                                              <p:pRg st="9" end="9"/>
                                            </p:txEl>
                                          </p:spTgt>
                                        </p:tgtEl>
                                        <p:attrNameLst>
                                          <p:attrName/>
                                        </p:attrNameLst>
                                      </p:cBhvr>
                                    </p:anim>
                                  </p:childTnLst>
                                </p:cTn>
                              </p:par>
                              <p:par>
                                <p:cTn id="25" presetID="24" presetClass="entr" presetSubtype="0" fill="hold" nodeType="withEffect">
                                  <p:stCondLst>
                                    <p:cond delay="0"/>
                                  </p:stCondLst>
                                  <p:childTnLst>
                                    <p:set>
                                      <p:cBhvr>
                                        <p:cTn id="26" dur="1" fill="hold">
                                          <p:stCondLst>
                                            <p:cond delay="0"/>
                                          </p:stCondLst>
                                        </p:cTn>
                                        <p:tgtEl>
                                          <p:spTgt spid="16389">
                                            <p:txEl>
                                              <p:pRg st="11" end="11"/>
                                            </p:txEl>
                                          </p:spTgt>
                                        </p:tgtEl>
                                        <p:attrNameLst>
                                          <p:attrName>style.visibility</p:attrName>
                                        </p:attrNameLst>
                                      </p:cBhvr>
                                      <p:to>
                                        <p:strVal val="visible"/>
                                      </p:to>
                                    </p:set>
                                    <p:anim to="" calcmode="lin" valueType="num">
                                      <p:cBhvr>
                                        <p:cTn id="27" dur="1" fill="hold"/>
                                        <p:tgtEl>
                                          <p:spTgt spid="16389">
                                            <p:txEl>
                                              <p:pRg st="11" end="11"/>
                                            </p:txEl>
                                          </p:spTgt>
                                        </p:tgtEl>
                                        <p:attrNameLst>
                                          <p:attrName/>
                                        </p:attrNameLst>
                                      </p:cBhvr>
                                    </p:anim>
                                  </p:childTnLst>
                                </p:cTn>
                              </p:par>
                              <p:par>
                                <p:cTn id="28" presetID="24" presetClass="entr" presetSubtype="0" fill="hold" nodeType="withEffect">
                                  <p:stCondLst>
                                    <p:cond delay="0"/>
                                  </p:stCondLst>
                                  <p:childTnLst>
                                    <p:set>
                                      <p:cBhvr>
                                        <p:cTn id="29" dur="1" fill="hold">
                                          <p:stCondLst>
                                            <p:cond delay="0"/>
                                          </p:stCondLst>
                                        </p:cTn>
                                        <p:tgtEl>
                                          <p:spTgt spid="16389">
                                            <p:txEl>
                                              <p:pRg st="13" end="13"/>
                                            </p:txEl>
                                          </p:spTgt>
                                        </p:tgtEl>
                                        <p:attrNameLst>
                                          <p:attrName>style.visibility</p:attrName>
                                        </p:attrNameLst>
                                      </p:cBhvr>
                                      <p:to>
                                        <p:strVal val="visible"/>
                                      </p:to>
                                    </p:set>
                                    <p:anim to="" calcmode="lin" valueType="num">
                                      <p:cBhvr>
                                        <p:cTn id="30" dur="1" fill="hold"/>
                                        <p:tgtEl>
                                          <p:spTgt spid="16389">
                                            <p:txEl>
                                              <p:pRg st="13" end="1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00100" y="457200"/>
            <a:ext cx="7991500" cy="838200"/>
          </a:xfrm>
        </p:spPr>
        <p:txBody>
          <a:bodyPr>
            <a:normAutofit/>
          </a:bodyPr>
          <a:lstStyle/>
          <a:p>
            <a:pPr marL="484632" eaLnBrk="1" fontAlgn="auto" hangingPunct="1">
              <a:spcAft>
                <a:spcPts val="0"/>
              </a:spcAft>
              <a:defRPr/>
            </a:pPr>
            <a:r>
              <a:rPr lang="ar-SA" sz="3200" b="1" u="sng" dirty="0" smtClean="0">
                <a:solidFill>
                  <a:srgbClr val="C00000"/>
                </a:solidFill>
              </a:rPr>
              <a:t>إسهامات كبار السن في المجتمع</a:t>
            </a:r>
            <a:endParaRPr lang="en-US" sz="3200" b="1" u="sng" dirty="0">
              <a:solidFill>
                <a:srgbClr val="C00000"/>
              </a:solidFill>
            </a:endParaRPr>
          </a:p>
        </p:txBody>
      </p:sp>
      <p:sp>
        <p:nvSpPr>
          <p:cNvPr id="25605" name="Text Box 5"/>
          <p:cNvSpPr txBox="1">
            <a:spLocks noChangeArrowheads="1"/>
          </p:cNvSpPr>
          <p:nvPr/>
        </p:nvSpPr>
        <p:spPr bwMode="auto">
          <a:xfrm>
            <a:off x="0" y="1285875"/>
            <a:ext cx="86439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ar-SA" sz="3200" b="1" i="1">
                <a:solidFill>
                  <a:schemeClr val="accent2"/>
                </a:solidFill>
                <a:latin typeface="Times New Roman" pitchFamily="18" charset="0"/>
                <a:cs typeface="Times New Roman" pitchFamily="18" charset="0"/>
              </a:rPr>
              <a:t> </a:t>
            </a:r>
            <a:endParaRPr lang="ar-SA" altLang="ar-SA" sz="3200" i="1">
              <a:solidFill>
                <a:schemeClr val="accent2"/>
              </a:solidFill>
              <a:latin typeface="Times New Roman" pitchFamily="18" charset="0"/>
              <a:cs typeface="Times New Roman" pitchFamily="18" charset="0"/>
            </a:endParaRPr>
          </a:p>
          <a:p>
            <a:pPr eaLnBrk="1" hangingPunct="1"/>
            <a:r>
              <a:rPr lang="ar-SA" altLang="ar-SA" sz="3200" b="1">
                <a:latin typeface="Times New Roman" pitchFamily="18" charset="0"/>
                <a:cs typeface="Times New Roman" pitchFamily="18" charset="0"/>
              </a:rPr>
              <a:t>تضيف الشيخوخة عمقا ودفئا للحياة’ وهي ميزة وفرصة  للشخص للتمتع بثمار وجهد الحياة، وبالخبرات والمهارات والقدرات الخاصة التي اكتسبها من مشواره في الكبير فيها</a:t>
            </a:r>
          </a:p>
          <a:p>
            <a:pPr eaLnBrk="1" hangingPunct="1"/>
            <a:r>
              <a:rPr lang="ar-SA" altLang="ar-SA" sz="3200" b="1">
                <a:latin typeface="Times New Roman" pitchFamily="18" charset="0"/>
                <a:cs typeface="Times New Roman" pitchFamily="18" charset="0"/>
              </a:rPr>
              <a:t>من خلال التعامل مع أكثر من جيل .</a:t>
            </a:r>
          </a:p>
          <a:p>
            <a:pPr eaLnBrk="1" hangingPunct="1"/>
            <a:r>
              <a:rPr lang="ar-SA" altLang="ar-SA" sz="3200" b="1">
                <a:latin typeface="Times New Roman" pitchFamily="18" charset="0"/>
                <a:cs typeface="Times New Roman" pitchFamily="18" charset="0"/>
              </a:rPr>
              <a:t> ومن ثم ينبغي النظر لهؤلاء المسنون على أنهم كوادر أو أصول يمكن الاستفادة من جهودهم مجتمعيا ،وخاصة أن المجتمع </a:t>
            </a:r>
          </a:p>
          <a:p>
            <a:pPr eaLnBrk="1" hangingPunct="1"/>
            <a:r>
              <a:rPr lang="ar-SA" altLang="ar-SA" sz="3200" b="1">
                <a:latin typeface="Times New Roman" pitchFamily="18" charset="0"/>
                <a:cs typeface="Times New Roman" pitchFamily="18" charset="0"/>
              </a:rPr>
              <a:t>قدم لهم في شبابهم وحتى كبر سنهم الكثير ومازال يقدم لهم .</a:t>
            </a:r>
          </a:p>
          <a:p>
            <a:pPr eaLnBrk="1" hangingPunct="1"/>
            <a:endParaRPr lang="ar-SA" altLang="ar-SA" sz="3200" b="1" i="1">
              <a:latin typeface="Times New Roman" pitchFamily="18" charset="0"/>
              <a:cs typeface="Times New Roman" pitchFamily="18" charset="0"/>
            </a:endParaRPr>
          </a:p>
        </p:txBody>
      </p:sp>
    </p:spTree>
    <p:extLst>
      <p:ext uri="{BB962C8B-B14F-4D97-AF65-F5344CB8AC3E}">
        <p14:creationId xmlns:p14="http://schemas.microsoft.com/office/powerpoint/2010/main" val="59420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25605">
                                            <p:txEl>
                                              <p:pRg st="0" end="0"/>
                                            </p:txEl>
                                          </p:spTgt>
                                        </p:tgtEl>
                                        <p:attrNameLst>
                                          <p:attrName>style.visibility</p:attrName>
                                        </p:attrNameLst>
                                      </p:cBhvr>
                                      <p:to>
                                        <p:strVal val="visible"/>
                                      </p:to>
                                    </p:set>
                                    <p:anim to="" calcmode="lin" valueType="num">
                                      <p:cBhvr>
                                        <p:cTn id="7" dur="1" fill="hold"/>
                                        <p:tgtEl>
                                          <p:spTgt spid="25605">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25605">
                                            <p:txEl>
                                              <p:pRg st="1" end="1"/>
                                            </p:txEl>
                                          </p:spTgt>
                                        </p:tgtEl>
                                        <p:attrNameLst>
                                          <p:attrName>style.visibility</p:attrName>
                                        </p:attrNameLst>
                                      </p:cBhvr>
                                      <p:to>
                                        <p:strVal val="visible"/>
                                      </p:to>
                                    </p:set>
                                    <p:anim to="" calcmode="lin" valueType="num">
                                      <p:cBhvr>
                                        <p:cTn id="12" dur="1" fill="hold"/>
                                        <p:tgtEl>
                                          <p:spTgt spid="25605">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25605">
                                            <p:txEl>
                                              <p:pRg st="2" end="2"/>
                                            </p:txEl>
                                          </p:spTgt>
                                        </p:tgtEl>
                                        <p:attrNameLst>
                                          <p:attrName>style.visibility</p:attrName>
                                        </p:attrNameLst>
                                      </p:cBhvr>
                                      <p:to>
                                        <p:strVal val="visible"/>
                                      </p:to>
                                    </p:set>
                                    <p:anim to="" calcmode="lin" valueType="num">
                                      <p:cBhvr>
                                        <p:cTn id="17" dur="1" fill="hold"/>
                                        <p:tgtEl>
                                          <p:spTgt spid="25605">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0"/>
                                          </p:stCondLst>
                                        </p:cTn>
                                        <p:tgtEl>
                                          <p:spTgt spid="25605">
                                            <p:txEl>
                                              <p:pRg st="3" end="3"/>
                                            </p:txEl>
                                          </p:spTgt>
                                        </p:tgtEl>
                                        <p:attrNameLst>
                                          <p:attrName>style.visibility</p:attrName>
                                        </p:attrNameLst>
                                      </p:cBhvr>
                                      <p:to>
                                        <p:strVal val="visible"/>
                                      </p:to>
                                    </p:set>
                                    <p:anim to="" calcmode="lin" valueType="num">
                                      <p:cBhvr>
                                        <p:cTn id="22" dur="1" fill="hold"/>
                                        <p:tgtEl>
                                          <p:spTgt spid="25605">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0"/>
                                          </p:stCondLst>
                                        </p:cTn>
                                        <p:tgtEl>
                                          <p:spTgt spid="25605">
                                            <p:txEl>
                                              <p:pRg st="4" end="4"/>
                                            </p:txEl>
                                          </p:spTgt>
                                        </p:tgtEl>
                                        <p:attrNameLst>
                                          <p:attrName>style.visibility</p:attrName>
                                        </p:attrNameLst>
                                      </p:cBhvr>
                                      <p:to>
                                        <p:strVal val="visible"/>
                                      </p:to>
                                    </p:set>
                                    <p:anim to="" calcmode="lin" valueType="num">
                                      <p:cBhvr>
                                        <p:cTn id="27" dur="1" fill="hold"/>
                                        <p:tgtEl>
                                          <p:spTgt spid="25605">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1313" y="0"/>
            <a:ext cx="9143999" cy="6858001"/>
          </a:xfrm>
          <a:blipFill>
            <a:blip r:embed="rId2"/>
            <a:stretch>
              <a:fillRect/>
            </a:stretch>
          </a:blipFill>
        </p:spPr>
        <p:txBody>
          <a:bodyPr/>
          <a:lstStyle/>
          <a:p>
            <a:pPr marL="0" indent="0">
              <a:buNone/>
            </a:pPr>
            <a:endParaRPr lang="ar-SA" dirty="0" smtClean="0"/>
          </a:p>
          <a:p>
            <a:pPr marL="0" indent="0">
              <a:buNone/>
            </a:pPr>
            <a:endParaRPr lang="ar-SA" dirty="0"/>
          </a:p>
          <a:p>
            <a:pPr marL="0" indent="0">
              <a:buNone/>
            </a:pPr>
            <a:endParaRPr lang="ar-SA" dirty="0" smtClean="0"/>
          </a:p>
          <a:p>
            <a:pPr marL="0" indent="0">
              <a:buNone/>
            </a:pPr>
            <a:endParaRPr lang="ar-SA" dirty="0"/>
          </a:p>
          <a:p>
            <a:pPr marL="0" indent="0">
              <a:buNone/>
            </a:pPr>
            <a:endParaRPr lang="ar-SA" dirty="0" smtClean="0"/>
          </a:p>
          <a:p>
            <a:pPr marL="0" indent="0">
              <a:buNone/>
            </a:pPr>
            <a:endParaRPr lang="ar-SA" dirty="0"/>
          </a:p>
          <a:p>
            <a:pPr marL="0" indent="0">
              <a:buNone/>
            </a:pPr>
            <a:r>
              <a:rPr lang="ar-SA" dirty="0" smtClean="0"/>
              <a:t>                                    </a:t>
            </a:r>
          </a:p>
        </p:txBody>
      </p:sp>
      <p:sp>
        <p:nvSpPr>
          <p:cNvPr id="4" name="مستطيل مستدير الزوايا 3"/>
          <p:cNvSpPr/>
          <p:nvPr/>
        </p:nvSpPr>
        <p:spPr>
          <a:xfrm>
            <a:off x="2955702" y="4417455"/>
            <a:ext cx="2839791" cy="8113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800" b="1" dirty="0">
              <a:solidFill>
                <a:schemeClr val="tx1"/>
              </a:solidFill>
              <a:cs typeface="DecoType Naskh" panose="02010400000000000000" pitchFamily="2" charset="-78"/>
            </a:endParaRPr>
          </a:p>
        </p:txBody>
      </p:sp>
      <p:sp>
        <p:nvSpPr>
          <p:cNvPr id="5" name="مربع نص 4"/>
          <p:cNvSpPr txBox="1"/>
          <p:nvPr/>
        </p:nvSpPr>
        <p:spPr>
          <a:xfrm>
            <a:off x="2267744" y="3356992"/>
            <a:ext cx="4608511" cy="1871831"/>
          </a:xfrm>
          <a:prstGeom prst="rect">
            <a:avLst/>
          </a:prstGeom>
          <a:noFill/>
        </p:spPr>
        <p:txBody>
          <a:bodyPr wrap="square" rtlCol="1">
            <a:prstTxWarp prst="textDoubleWave1">
              <a:avLst/>
            </a:prstTxWarp>
            <a:spAutoFit/>
          </a:bodyPr>
          <a:lstStyle/>
          <a:p>
            <a:pPr algn="ctr"/>
            <a:r>
              <a:rPr lang="ar-SA" sz="4800" dirty="0" smtClean="0">
                <a:ln>
                  <a:solidFill>
                    <a:srgbClr val="FF9999"/>
                  </a:solidFill>
                </a:ln>
                <a:cs typeface="PT Bold Dusky" panose="02010400000000000000" pitchFamily="2" charset="-78"/>
              </a:rPr>
              <a:t>رعاية وتأهيل المعاقين</a:t>
            </a:r>
            <a:endParaRPr lang="ar-SA" sz="4800" dirty="0">
              <a:ln>
                <a:solidFill>
                  <a:srgbClr val="FF9999"/>
                </a:solidFill>
              </a:ln>
              <a:cs typeface="PT Bold Dusky" panose="02010400000000000000" pitchFamily="2" charset="-78"/>
            </a:endParaRPr>
          </a:p>
        </p:txBody>
      </p:sp>
      <p:sp>
        <p:nvSpPr>
          <p:cNvPr id="6" name="مربع نص 5"/>
          <p:cNvSpPr txBox="1"/>
          <p:nvPr/>
        </p:nvSpPr>
        <p:spPr>
          <a:xfrm>
            <a:off x="0" y="620688"/>
            <a:ext cx="9036496" cy="6552728"/>
          </a:xfrm>
          <a:prstGeom prst="rect">
            <a:avLst/>
          </a:prstGeom>
          <a:noFill/>
        </p:spPr>
        <p:txBody>
          <a:bodyPr wrap="square" rtlCol="1">
            <a:prstTxWarp prst="textArchUp">
              <a:avLst/>
            </a:prstTxWarp>
            <a:spAutoFit/>
          </a:bodyPr>
          <a:lstStyle/>
          <a:p>
            <a:pPr algn="ctr"/>
            <a:r>
              <a:rPr lang="ar-SA" sz="6600" dirty="0" smtClean="0">
                <a:ln>
                  <a:solidFill>
                    <a:srgbClr val="FF9999"/>
                  </a:solidFill>
                </a:ln>
                <a:effectLst>
                  <a:glow rad="63500">
                    <a:schemeClr val="accent2">
                      <a:satMod val="175000"/>
                      <a:alpha val="40000"/>
                    </a:schemeClr>
                  </a:glow>
                </a:effectLst>
                <a:cs typeface="PT Bold Dusky" panose="02010400000000000000" pitchFamily="2" charset="-78"/>
              </a:rPr>
              <a:t>المحاضرة الثالثة عشر</a:t>
            </a:r>
            <a:endParaRPr lang="ar-SA" sz="6600" dirty="0">
              <a:ln>
                <a:solidFill>
                  <a:srgbClr val="FF9999"/>
                </a:solidFill>
              </a:ln>
              <a:effectLst>
                <a:glow rad="63500">
                  <a:schemeClr val="accent2">
                    <a:satMod val="175000"/>
                    <a:alpha val="40000"/>
                  </a:schemeClr>
                </a:glow>
              </a:effectLst>
              <a:cs typeface="PT Bold Dusky" panose="02010400000000000000" pitchFamily="2" charset="-78"/>
            </a:endParaRPr>
          </a:p>
        </p:txBody>
      </p:sp>
    </p:spTree>
    <p:extLst>
      <p:ext uri="{BB962C8B-B14F-4D97-AF65-F5344CB8AC3E}">
        <p14:creationId xmlns:p14="http://schemas.microsoft.com/office/powerpoint/2010/main" val="2467452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نجمة مكونة من 7 نقاط 3"/>
          <p:cNvSpPr/>
          <p:nvPr/>
        </p:nvSpPr>
        <p:spPr>
          <a:xfrm>
            <a:off x="2066116" y="1477353"/>
            <a:ext cx="4510007" cy="4525506"/>
          </a:xfrm>
          <a:prstGeom prst="star7">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ar-SA" sz="6000" dirty="0" smtClean="0">
                <a:solidFill>
                  <a:schemeClr val="accent1">
                    <a:lumMod val="75000"/>
                  </a:schemeClr>
                </a:solidFill>
                <a:latin typeface="AngsanaUPC" panose="02020603050405020304" pitchFamily="18" charset="-34"/>
              </a:rPr>
              <a:t>اهداف التأهيل </a:t>
            </a:r>
            <a:endParaRPr lang="ar-SA" sz="6000" dirty="0">
              <a:solidFill>
                <a:schemeClr val="accent1">
                  <a:lumMod val="75000"/>
                </a:schemeClr>
              </a:solidFill>
              <a:latin typeface="AngsanaUPC" panose="02020603050405020304" pitchFamily="18" charset="-34"/>
            </a:endParaRPr>
          </a:p>
        </p:txBody>
      </p:sp>
      <p:sp>
        <p:nvSpPr>
          <p:cNvPr id="5" name="مخطط انسيابي: معالجة متعاقبة 4"/>
          <p:cNvSpPr/>
          <p:nvPr/>
        </p:nvSpPr>
        <p:spPr>
          <a:xfrm>
            <a:off x="6340744" y="1384364"/>
            <a:ext cx="2174606" cy="97137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4800" b="1" dirty="0" smtClean="0">
                <a:solidFill>
                  <a:srgbClr val="D60093"/>
                </a:solidFill>
                <a:latin typeface="Arabic Typesetting" panose="03020402040406030203" pitchFamily="66" charset="-78"/>
                <a:cs typeface="Arabic Typesetting" panose="03020402040406030203" pitchFamily="66" charset="-78"/>
              </a:rPr>
              <a:t>اهداف إنسانية </a:t>
            </a:r>
            <a:endParaRPr lang="ar-SA" sz="4800" b="1" dirty="0">
              <a:solidFill>
                <a:srgbClr val="D60093"/>
              </a:solidFill>
              <a:latin typeface="Arabic Typesetting" panose="03020402040406030203" pitchFamily="66" charset="-78"/>
              <a:cs typeface="Arabic Typesetting" panose="03020402040406030203" pitchFamily="66" charset="-78"/>
            </a:endParaRPr>
          </a:p>
        </p:txBody>
      </p:sp>
      <p:sp>
        <p:nvSpPr>
          <p:cNvPr id="6" name="مخطط انسيابي: معالجة متعاقبة 5"/>
          <p:cNvSpPr/>
          <p:nvPr/>
        </p:nvSpPr>
        <p:spPr>
          <a:xfrm>
            <a:off x="6340744" y="4773478"/>
            <a:ext cx="2174606" cy="1053885"/>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4800" b="1" dirty="0" smtClean="0">
                <a:solidFill>
                  <a:srgbClr val="D60093"/>
                </a:solidFill>
                <a:latin typeface="Arabic Typesetting" panose="03020402040406030203" pitchFamily="66" charset="-78"/>
                <a:cs typeface="Arabic Typesetting" panose="03020402040406030203" pitchFamily="66" charset="-78"/>
              </a:rPr>
              <a:t>اهداف اقتصادية </a:t>
            </a:r>
            <a:endParaRPr lang="ar-SA" sz="4800" b="1" dirty="0">
              <a:solidFill>
                <a:srgbClr val="D60093"/>
              </a:solidFill>
              <a:latin typeface="Arabic Typesetting" panose="03020402040406030203" pitchFamily="66" charset="-78"/>
              <a:cs typeface="Arabic Typesetting" panose="03020402040406030203" pitchFamily="66" charset="-78"/>
            </a:endParaRPr>
          </a:p>
        </p:txBody>
      </p:sp>
      <p:sp>
        <p:nvSpPr>
          <p:cNvPr id="7" name="مخطط انسيابي: معالجة متعاقبة 6"/>
          <p:cNvSpPr/>
          <p:nvPr/>
        </p:nvSpPr>
        <p:spPr>
          <a:xfrm>
            <a:off x="341931" y="1384364"/>
            <a:ext cx="1959568" cy="971378"/>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4800" b="1" dirty="0" smtClean="0">
                <a:solidFill>
                  <a:srgbClr val="D60093"/>
                </a:solidFill>
                <a:latin typeface="Arabic Typesetting" panose="03020402040406030203" pitchFamily="66" charset="-78"/>
                <a:cs typeface="Arabic Typesetting" panose="03020402040406030203" pitchFamily="66" charset="-78"/>
              </a:rPr>
              <a:t>اهداف اجتماعية </a:t>
            </a:r>
            <a:endParaRPr lang="ar-SA" sz="4800" b="1" dirty="0">
              <a:solidFill>
                <a:srgbClr val="D60093"/>
              </a:solidFill>
              <a:latin typeface="Arabic Typesetting" panose="03020402040406030203" pitchFamily="66" charset="-78"/>
              <a:cs typeface="Arabic Typesetting" panose="03020402040406030203" pitchFamily="66" charset="-78"/>
            </a:endParaRPr>
          </a:p>
        </p:txBody>
      </p:sp>
      <p:sp>
        <p:nvSpPr>
          <p:cNvPr id="8" name="مخطط انسيابي: معالجة متعاقبة 7"/>
          <p:cNvSpPr/>
          <p:nvPr/>
        </p:nvSpPr>
        <p:spPr>
          <a:xfrm>
            <a:off x="341930" y="4773477"/>
            <a:ext cx="1959568" cy="105388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solidFill>
                  <a:srgbClr val="D60093"/>
                </a:solidFill>
                <a:latin typeface="Arabic Typesetting" panose="03020402040406030203" pitchFamily="66" charset="-78"/>
                <a:cs typeface="Arabic Typesetting" panose="03020402040406030203" pitchFamily="66" charset="-78"/>
              </a:rPr>
              <a:t>اهداف مهنية </a:t>
            </a:r>
            <a:endParaRPr lang="ar-SA" sz="4800" b="1" dirty="0">
              <a:solidFill>
                <a:srgbClr val="D60093"/>
              </a:solidFill>
              <a:latin typeface="Arabic Typesetting" panose="03020402040406030203" pitchFamily="66" charset="-78"/>
              <a:cs typeface="Arabic Typesetting" panose="03020402040406030203" pitchFamily="66" charset="-78"/>
            </a:endParaRPr>
          </a:p>
        </p:txBody>
      </p:sp>
      <p:sp>
        <p:nvSpPr>
          <p:cNvPr id="9" name="مخطط انسيابي: معالجة متعاقبة 8"/>
          <p:cNvSpPr/>
          <p:nvPr/>
        </p:nvSpPr>
        <p:spPr>
          <a:xfrm>
            <a:off x="3033794" y="365125"/>
            <a:ext cx="2231755" cy="936732"/>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4000" b="1" dirty="0" smtClean="0">
                <a:solidFill>
                  <a:srgbClr val="D60093"/>
                </a:solidFill>
                <a:latin typeface="Arabic Typesetting" panose="03020402040406030203" pitchFamily="66" charset="-78"/>
                <a:cs typeface="Arabic Typesetting" panose="03020402040406030203" pitchFamily="66" charset="-78"/>
              </a:rPr>
              <a:t>اهداف مجتمعية و تنموية </a:t>
            </a:r>
            <a:endParaRPr lang="ar-SA" sz="4000" b="1" dirty="0">
              <a:solidFill>
                <a:srgbClr val="D60093"/>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7503346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سحابة 5"/>
          <p:cNvSpPr/>
          <p:nvPr/>
        </p:nvSpPr>
        <p:spPr>
          <a:xfrm>
            <a:off x="251520" y="257551"/>
            <a:ext cx="8568952" cy="2163337"/>
          </a:xfrm>
          <a:prstGeom prst="cloud">
            <a:avLst/>
          </a:prstGeom>
          <a:solidFill>
            <a:schemeClr val="bg2">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dirty="0" smtClean="0">
                <a:solidFill>
                  <a:schemeClr val="accent2">
                    <a:lumMod val="75000"/>
                  </a:schemeClr>
                </a:solidFill>
                <a:latin typeface="Arabic Typesetting" panose="03020402040406030203" pitchFamily="66" charset="-78"/>
                <a:cs typeface="PT Bold Dusky" panose="02010400000000000000" pitchFamily="2" charset="-78"/>
              </a:rPr>
              <a:t>خطوات التأهيل</a:t>
            </a:r>
            <a:endParaRPr lang="ar-SA" sz="6600" dirty="0">
              <a:solidFill>
                <a:schemeClr val="accent2">
                  <a:lumMod val="75000"/>
                </a:schemeClr>
              </a:solidFill>
              <a:latin typeface="Arabic Typesetting" panose="03020402040406030203" pitchFamily="66" charset="-78"/>
              <a:cs typeface="PT Bold Dusky" panose="02010400000000000000" pitchFamily="2" charset="-78"/>
            </a:endParaRPr>
          </a:p>
        </p:txBody>
      </p:sp>
      <p:sp>
        <p:nvSpPr>
          <p:cNvPr id="4" name="مستطيل 3"/>
          <p:cNvSpPr/>
          <p:nvPr/>
        </p:nvSpPr>
        <p:spPr>
          <a:xfrm>
            <a:off x="1763688" y="2636911"/>
            <a:ext cx="5040560" cy="830997"/>
          </a:xfrm>
          <a:prstGeom prst="rect">
            <a:avLst/>
          </a:prstGeom>
        </p:spPr>
        <p:txBody>
          <a:bodyPr wrap="square">
            <a:spAutoFit/>
          </a:bodyPr>
          <a:lstStyle/>
          <a:p>
            <a:pPr algn="ctr"/>
            <a:r>
              <a:rPr lang="ar-SA" sz="4800" b="1" dirty="0" smtClean="0">
                <a:solidFill>
                  <a:srgbClr val="D60093"/>
                </a:solidFill>
                <a:latin typeface="Arabic Typesetting" panose="03020402040406030203" pitchFamily="66" charset="-78"/>
                <a:cs typeface="PT Bold Dusky" panose="02010400000000000000" pitchFamily="2" charset="-78"/>
              </a:rPr>
              <a:t>الوصول الى الحالات </a:t>
            </a:r>
            <a:endParaRPr lang="ar-SA" sz="4800" b="1" dirty="0">
              <a:cs typeface="PT Bold Dusky" panose="02010400000000000000" pitchFamily="2" charset="-78"/>
            </a:endParaRPr>
          </a:p>
        </p:txBody>
      </p:sp>
      <p:sp>
        <p:nvSpPr>
          <p:cNvPr id="5" name="مستطيل 4"/>
          <p:cNvSpPr/>
          <p:nvPr/>
        </p:nvSpPr>
        <p:spPr>
          <a:xfrm>
            <a:off x="5508104" y="3979222"/>
            <a:ext cx="2736304" cy="830997"/>
          </a:xfrm>
          <a:prstGeom prst="rect">
            <a:avLst/>
          </a:prstGeom>
        </p:spPr>
        <p:txBody>
          <a:bodyPr wrap="square">
            <a:spAutoFit/>
          </a:bodyPr>
          <a:lstStyle/>
          <a:p>
            <a:pPr algn="ctr"/>
            <a:r>
              <a:rPr lang="ar-SA" sz="4800" b="1" dirty="0" smtClean="0">
                <a:solidFill>
                  <a:srgbClr val="00B050"/>
                </a:solidFill>
                <a:latin typeface="Arabic Typesetting" panose="03020402040406030203" pitchFamily="66" charset="-78"/>
                <a:cs typeface="PT Bold Dusky" panose="02010400000000000000" pitchFamily="2" charset="-78"/>
              </a:rPr>
              <a:t>التشخيص</a:t>
            </a:r>
            <a:endParaRPr lang="ar-SA" b="1" dirty="0">
              <a:solidFill>
                <a:srgbClr val="00B050"/>
              </a:solidFill>
              <a:cs typeface="PT Bold Dusky" panose="02010400000000000000" pitchFamily="2" charset="-78"/>
            </a:endParaRPr>
          </a:p>
        </p:txBody>
      </p:sp>
      <p:sp>
        <p:nvSpPr>
          <p:cNvPr id="8" name="مستطيل 7"/>
          <p:cNvSpPr/>
          <p:nvPr/>
        </p:nvSpPr>
        <p:spPr>
          <a:xfrm>
            <a:off x="251520" y="3933056"/>
            <a:ext cx="3103633" cy="923330"/>
          </a:xfrm>
          <a:prstGeom prst="rect">
            <a:avLst/>
          </a:prstGeom>
        </p:spPr>
        <p:txBody>
          <a:bodyPr wrap="square">
            <a:spAutoFit/>
          </a:bodyPr>
          <a:lstStyle/>
          <a:p>
            <a:pPr algn="ctr"/>
            <a:r>
              <a:rPr lang="ar-SA" sz="5400" b="1" dirty="0" smtClean="0">
                <a:solidFill>
                  <a:schemeClr val="accent1">
                    <a:lumMod val="75000"/>
                  </a:schemeClr>
                </a:solidFill>
                <a:latin typeface="Arabic Typesetting" panose="03020402040406030203" pitchFamily="66" charset="-78"/>
                <a:cs typeface="PT Bold Dusky" panose="02010400000000000000" pitchFamily="2" charset="-78"/>
              </a:rPr>
              <a:t>التقييم</a:t>
            </a:r>
            <a:r>
              <a:rPr lang="ar-SA" sz="5400" b="1" dirty="0" smtClean="0">
                <a:solidFill>
                  <a:schemeClr val="accent1">
                    <a:lumMod val="75000"/>
                  </a:schemeClr>
                </a:solidFill>
                <a:latin typeface="Arabic Typesetting" panose="03020402040406030203" pitchFamily="66" charset="-78"/>
                <a:cs typeface="Arabic Typesetting" panose="03020402040406030203" pitchFamily="66" charset="-78"/>
              </a:rPr>
              <a:t> .. </a:t>
            </a:r>
            <a:endParaRPr lang="ar-SA" sz="5400" b="1" dirty="0"/>
          </a:p>
        </p:txBody>
      </p:sp>
      <p:sp>
        <p:nvSpPr>
          <p:cNvPr id="9" name="مستطيل 8"/>
          <p:cNvSpPr/>
          <p:nvPr/>
        </p:nvSpPr>
        <p:spPr>
          <a:xfrm>
            <a:off x="1619672" y="5229200"/>
            <a:ext cx="5256583" cy="923330"/>
          </a:xfrm>
          <a:prstGeom prst="rect">
            <a:avLst/>
          </a:prstGeom>
        </p:spPr>
        <p:txBody>
          <a:bodyPr wrap="square">
            <a:spAutoFit/>
          </a:bodyPr>
          <a:lstStyle/>
          <a:p>
            <a:pPr algn="ctr"/>
            <a:r>
              <a:rPr lang="ar-SA" sz="5400" b="1" dirty="0" smtClean="0">
                <a:solidFill>
                  <a:schemeClr val="accent1">
                    <a:lumMod val="75000"/>
                  </a:schemeClr>
                </a:solidFill>
                <a:latin typeface="Arabic Typesetting" panose="03020402040406030203" pitchFamily="66" charset="-78"/>
                <a:cs typeface="PT Bold Dusky" panose="02010400000000000000" pitchFamily="2" charset="-78"/>
              </a:rPr>
              <a:t>الخدمات التأهيلية</a:t>
            </a:r>
            <a:endParaRPr lang="ar-SA" sz="5400" b="1" dirty="0">
              <a:cs typeface="PT Bold Dusky" panose="02010400000000000000" pitchFamily="2" charset="-78"/>
            </a:endParaRPr>
          </a:p>
        </p:txBody>
      </p:sp>
    </p:spTree>
    <p:extLst>
      <p:ext uri="{BB962C8B-B14F-4D97-AF65-F5344CB8AC3E}">
        <p14:creationId xmlns:p14="http://schemas.microsoft.com/office/powerpoint/2010/main" val="24256441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شكل بيضاوي 4"/>
          <p:cNvSpPr/>
          <p:nvPr/>
        </p:nvSpPr>
        <p:spPr>
          <a:xfrm>
            <a:off x="2528162" y="593725"/>
            <a:ext cx="3772030" cy="914400"/>
          </a:xfrm>
          <a:prstGeom prst="ellipse">
            <a:avLst/>
          </a:prstGeom>
          <a:solidFill>
            <a:schemeClr val="bg2">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solidFill>
                  <a:srgbClr val="FF7C80"/>
                </a:solidFill>
                <a:latin typeface="Arabic Typesetting" panose="03020402040406030203" pitchFamily="66" charset="-78"/>
                <a:cs typeface="PT Bold Dusky" panose="02010400000000000000" pitchFamily="2" charset="-78"/>
              </a:rPr>
              <a:t>التأهيل الطبي </a:t>
            </a:r>
            <a:endParaRPr lang="ar-SA" sz="3200" dirty="0">
              <a:solidFill>
                <a:srgbClr val="FF7C80"/>
              </a:solidFill>
              <a:latin typeface="Arabic Typesetting" panose="03020402040406030203" pitchFamily="66" charset="-78"/>
              <a:cs typeface="PT Bold Dusky" panose="02010400000000000000" pitchFamily="2" charset="-78"/>
            </a:endParaRPr>
          </a:p>
        </p:txBody>
      </p:sp>
      <p:sp>
        <p:nvSpPr>
          <p:cNvPr id="6" name="شكل بيضاوي 5"/>
          <p:cNvSpPr/>
          <p:nvPr/>
        </p:nvSpPr>
        <p:spPr>
          <a:xfrm>
            <a:off x="6532537" y="2975674"/>
            <a:ext cx="2611464" cy="1177871"/>
          </a:xfrm>
          <a:prstGeom prst="ellipse">
            <a:avLst/>
          </a:prstGeom>
          <a:solidFill>
            <a:schemeClr val="bg2">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chemeClr val="accent6">
                    <a:lumMod val="75000"/>
                  </a:schemeClr>
                </a:solidFill>
                <a:latin typeface="Arabic Typesetting" panose="03020402040406030203" pitchFamily="66" charset="-78"/>
                <a:cs typeface="PT Bold Dusky" panose="02010400000000000000" pitchFamily="2" charset="-78"/>
              </a:rPr>
              <a:t>التأهيل المهني</a:t>
            </a:r>
            <a:endParaRPr lang="ar-SA" sz="3600" dirty="0">
              <a:solidFill>
                <a:schemeClr val="accent6">
                  <a:lumMod val="75000"/>
                </a:schemeClr>
              </a:solidFill>
              <a:latin typeface="Arabic Typesetting" panose="03020402040406030203" pitchFamily="66" charset="-78"/>
              <a:cs typeface="PT Bold Dusky" panose="02010400000000000000" pitchFamily="2" charset="-78"/>
            </a:endParaRPr>
          </a:p>
        </p:txBody>
      </p:sp>
      <p:sp>
        <p:nvSpPr>
          <p:cNvPr id="7" name="شكل بيضاوي 6"/>
          <p:cNvSpPr/>
          <p:nvPr/>
        </p:nvSpPr>
        <p:spPr>
          <a:xfrm>
            <a:off x="2267743" y="5577681"/>
            <a:ext cx="4264793" cy="914400"/>
          </a:xfrm>
          <a:prstGeom prst="ellipse">
            <a:avLst/>
          </a:prstGeom>
          <a:solidFill>
            <a:schemeClr val="bg2">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solidFill>
                  <a:srgbClr val="FF7C80"/>
                </a:solidFill>
                <a:latin typeface="Arabic Typesetting" panose="03020402040406030203" pitchFamily="66" charset="-78"/>
                <a:cs typeface="PT Bold Dusky" panose="02010400000000000000" pitchFamily="2" charset="-78"/>
              </a:rPr>
              <a:t>التأهيل</a:t>
            </a:r>
            <a:r>
              <a:rPr lang="ar-SA" sz="3200" dirty="0" smtClean="0">
                <a:solidFill>
                  <a:srgbClr val="FF7C80"/>
                </a:solidFill>
                <a:latin typeface="Arabic Typesetting" panose="03020402040406030203" pitchFamily="66" charset="-78"/>
                <a:cs typeface="Arabic Typesetting" panose="03020402040406030203" pitchFamily="66" charset="-78"/>
              </a:rPr>
              <a:t> </a:t>
            </a:r>
            <a:r>
              <a:rPr lang="ar-SA" sz="3200" dirty="0" smtClean="0">
                <a:solidFill>
                  <a:srgbClr val="FF7C80"/>
                </a:solidFill>
                <a:latin typeface="Arabic Typesetting" panose="03020402040406030203" pitchFamily="66" charset="-78"/>
                <a:cs typeface="PT Bold Dusky" panose="02010400000000000000" pitchFamily="2" charset="-78"/>
              </a:rPr>
              <a:t>النفسي</a:t>
            </a:r>
            <a:endParaRPr lang="ar-SA" sz="3200" dirty="0">
              <a:solidFill>
                <a:srgbClr val="FF7C80"/>
              </a:solidFill>
              <a:latin typeface="Arabic Typesetting" panose="03020402040406030203" pitchFamily="66" charset="-78"/>
              <a:cs typeface="PT Bold Dusky" panose="02010400000000000000" pitchFamily="2" charset="-78"/>
            </a:endParaRPr>
          </a:p>
        </p:txBody>
      </p:sp>
      <p:sp>
        <p:nvSpPr>
          <p:cNvPr id="8" name="شكل بيضاوي 7"/>
          <p:cNvSpPr/>
          <p:nvPr/>
        </p:nvSpPr>
        <p:spPr>
          <a:xfrm>
            <a:off x="133673" y="2836191"/>
            <a:ext cx="2394489" cy="1317355"/>
          </a:xfrm>
          <a:prstGeom prst="ellipse">
            <a:avLst/>
          </a:prstGeom>
          <a:solidFill>
            <a:schemeClr val="bg2">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schemeClr val="accent6">
                    <a:lumMod val="75000"/>
                  </a:schemeClr>
                </a:solidFill>
                <a:latin typeface="Arabic Typesetting" panose="03020402040406030203" pitchFamily="66" charset="-78"/>
                <a:cs typeface="PT Bold Dusky" panose="02010400000000000000" pitchFamily="2" charset="-78"/>
              </a:rPr>
              <a:t>التأهيل الاجتماعي</a:t>
            </a:r>
            <a:endParaRPr lang="ar-SA" sz="2800" dirty="0">
              <a:solidFill>
                <a:schemeClr val="accent6">
                  <a:lumMod val="75000"/>
                </a:schemeClr>
              </a:solidFill>
              <a:latin typeface="Arabic Typesetting" panose="03020402040406030203" pitchFamily="66" charset="-78"/>
              <a:cs typeface="PT Bold Dusky" panose="02010400000000000000" pitchFamily="2" charset="-78"/>
            </a:endParaRPr>
          </a:p>
        </p:txBody>
      </p:sp>
      <p:sp>
        <p:nvSpPr>
          <p:cNvPr id="9" name="وسيلة شرح مع سهم رباعي 8"/>
          <p:cNvSpPr/>
          <p:nvPr/>
        </p:nvSpPr>
        <p:spPr>
          <a:xfrm>
            <a:off x="2843808" y="1844824"/>
            <a:ext cx="3312368" cy="3456384"/>
          </a:xfrm>
          <a:prstGeom prst="quadArrowCallout">
            <a:avLst/>
          </a:prstGeom>
          <a:blipFill>
            <a:blip r:embed="rId2">
              <a:duotone>
                <a:prstClr val="black"/>
                <a:schemeClr val="accent3">
                  <a:lumMod val="60000"/>
                  <a:lumOff val="40000"/>
                  <a:tint val="45000"/>
                  <a:satMod val="400000"/>
                </a:schemeClr>
              </a:duotone>
              <a:extLst>
                <a:ext uri="{BEBA8EAE-BF5A-486C-A8C5-ECC9F3942E4B}">
                  <a14:imgProps xmlns:a14="http://schemas.microsoft.com/office/drawing/2010/main">
                    <a14:imgLayer r:embed="rId3">
                      <a14:imgEffect>
                        <a14:artisticPhotocopy/>
                      </a14:imgEffect>
                      <a14:imgEffect>
                        <a14:saturation sat="300000"/>
                      </a14:imgEffect>
                    </a14:imgLayer>
                  </a14:imgProps>
                </a:ext>
              </a:extLst>
            </a:blip>
            <a:tile tx="0" ty="0" sx="100000" sy="100000" flip="none" algn="tl"/>
          </a:blipFill>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42462371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0" name="سهم إلى اليسار واليمين والأعلى 9"/>
          <p:cNvSpPr/>
          <p:nvPr/>
        </p:nvSpPr>
        <p:spPr>
          <a:xfrm>
            <a:off x="2566907" y="1503335"/>
            <a:ext cx="4010186" cy="4169044"/>
          </a:xfrm>
          <a:prstGeom prst="leftRightUpArrow">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b="1" dirty="0" smtClean="0">
                <a:solidFill>
                  <a:srgbClr val="FF7C80"/>
                </a:solidFill>
                <a:latin typeface="Arabic Typesetting" panose="03020402040406030203" pitchFamily="66" charset="-78"/>
                <a:cs typeface="Arabic Typesetting" panose="03020402040406030203" pitchFamily="66" charset="-78"/>
              </a:rPr>
              <a:t>برامج التأهيل المهني </a:t>
            </a:r>
            <a:endParaRPr lang="ar-SA" sz="4800" b="1" dirty="0">
              <a:solidFill>
                <a:srgbClr val="FF7C80"/>
              </a:solidFill>
              <a:latin typeface="Arabic Typesetting" panose="03020402040406030203" pitchFamily="66" charset="-78"/>
              <a:cs typeface="Arabic Typesetting" panose="03020402040406030203" pitchFamily="66" charset="-78"/>
            </a:endParaRPr>
          </a:p>
        </p:txBody>
      </p:sp>
      <p:sp>
        <p:nvSpPr>
          <p:cNvPr id="11" name="شكل بيضاوي 10"/>
          <p:cNvSpPr/>
          <p:nvPr/>
        </p:nvSpPr>
        <p:spPr>
          <a:xfrm>
            <a:off x="2708329" y="521467"/>
            <a:ext cx="3638227" cy="914400"/>
          </a:xfrm>
          <a:prstGeom prst="ellipse">
            <a:avLst/>
          </a:prstGeom>
          <a:solidFill>
            <a:schemeClr val="bg2">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chemeClr val="accent6">
                    <a:lumMod val="75000"/>
                  </a:schemeClr>
                </a:solidFill>
                <a:latin typeface="Arabic Typesetting" panose="03020402040406030203" pitchFamily="66" charset="-78"/>
                <a:cs typeface="Arabic Typesetting" panose="03020402040406030203" pitchFamily="66" charset="-78"/>
              </a:rPr>
              <a:t>التوجيه المهني</a:t>
            </a:r>
            <a:endParaRPr lang="ar-SA" sz="5400" b="1" dirty="0">
              <a:solidFill>
                <a:schemeClr val="accent6">
                  <a:lumMod val="75000"/>
                </a:schemeClr>
              </a:solidFill>
              <a:latin typeface="Arabic Typesetting" panose="03020402040406030203" pitchFamily="66" charset="-78"/>
              <a:cs typeface="Arabic Typesetting" panose="03020402040406030203" pitchFamily="66" charset="-78"/>
            </a:endParaRPr>
          </a:p>
        </p:txBody>
      </p:sp>
      <p:sp>
        <p:nvSpPr>
          <p:cNvPr id="12" name="شكل بيضاوي 11"/>
          <p:cNvSpPr/>
          <p:nvPr/>
        </p:nvSpPr>
        <p:spPr>
          <a:xfrm>
            <a:off x="6718515" y="3332136"/>
            <a:ext cx="2185262" cy="2340243"/>
          </a:xfrm>
          <a:prstGeom prst="ellipse">
            <a:avLst/>
          </a:prstGeom>
          <a:solidFill>
            <a:schemeClr val="bg2">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chemeClr val="accent6">
                    <a:lumMod val="75000"/>
                  </a:schemeClr>
                </a:solidFill>
                <a:latin typeface="Arabic Typesetting" panose="03020402040406030203" pitchFamily="66" charset="-78"/>
                <a:cs typeface="Arabic Typesetting" panose="03020402040406030203" pitchFamily="66" charset="-78"/>
              </a:rPr>
              <a:t>التدريب المهني</a:t>
            </a:r>
            <a:endParaRPr lang="ar-SA" sz="5400" b="1" dirty="0">
              <a:solidFill>
                <a:schemeClr val="accent6">
                  <a:lumMod val="75000"/>
                </a:schemeClr>
              </a:solidFill>
              <a:latin typeface="Arabic Typesetting" panose="03020402040406030203" pitchFamily="66" charset="-78"/>
              <a:cs typeface="Arabic Typesetting" panose="03020402040406030203" pitchFamily="66" charset="-78"/>
            </a:endParaRPr>
          </a:p>
        </p:txBody>
      </p:sp>
      <p:sp>
        <p:nvSpPr>
          <p:cNvPr id="13" name="شكل بيضاوي 12"/>
          <p:cNvSpPr/>
          <p:nvPr/>
        </p:nvSpPr>
        <p:spPr>
          <a:xfrm>
            <a:off x="0" y="3332137"/>
            <a:ext cx="2425484" cy="2340243"/>
          </a:xfrm>
          <a:prstGeom prst="ellipse">
            <a:avLst/>
          </a:prstGeom>
          <a:solidFill>
            <a:schemeClr val="bg2">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smtClean="0">
                <a:solidFill>
                  <a:schemeClr val="accent6">
                    <a:lumMod val="75000"/>
                  </a:schemeClr>
                </a:solidFill>
                <a:latin typeface="Arabic Typesetting" panose="03020402040406030203" pitchFamily="66" charset="-78"/>
                <a:cs typeface="Arabic Typesetting" panose="03020402040406030203" pitchFamily="66" charset="-78"/>
              </a:rPr>
              <a:t>التشغيل او الالحاق بالعمل المناسب</a:t>
            </a:r>
            <a:endParaRPr lang="ar-SA" sz="3600" dirty="0">
              <a:solidFill>
                <a:schemeClr val="accent6">
                  <a:lumMod val="7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7940298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سحابة 3"/>
          <p:cNvSpPr/>
          <p:nvPr/>
        </p:nvSpPr>
        <p:spPr>
          <a:xfrm>
            <a:off x="628651" y="1241237"/>
            <a:ext cx="2917556" cy="1920418"/>
          </a:xfrm>
          <a:prstGeom prst="cloud">
            <a:avLst/>
          </a:prstGeom>
          <a:solidFill>
            <a:schemeClr val="bg2">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7200" b="1" dirty="0" smtClean="0">
                <a:solidFill>
                  <a:schemeClr val="accent6">
                    <a:lumMod val="75000"/>
                  </a:schemeClr>
                </a:solidFill>
                <a:latin typeface="Arabic Typesetting" panose="03020402040406030203" pitchFamily="66" charset="-78"/>
                <a:cs typeface="Arabic Typesetting" panose="03020402040406030203" pitchFamily="66" charset="-78"/>
              </a:rPr>
              <a:t>الخدمات</a:t>
            </a:r>
            <a:endParaRPr lang="ar-SA" sz="7200" b="1" dirty="0">
              <a:solidFill>
                <a:schemeClr val="accent6">
                  <a:lumMod val="75000"/>
                </a:schemeClr>
              </a:solidFill>
              <a:latin typeface="Arabic Typesetting" panose="03020402040406030203" pitchFamily="66" charset="-78"/>
              <a:cs typeface="Arabic Typesetting" panose="03020402040406030203" pitchFamily="66" charset="-78"/>
            </a:endParaRPr>
          </a:p>
        </p:txBody>
      </p:sp>
      <p:sp>
        <p:nvSpPr>
          <p:cNvPr id="5" name="سحابة 4"/>
          <p:cNvSpPr/>
          <p:nvPr/>
        </p:nvSpPr>
        <p:spPr>
          <a:xfrm>
            <a:off x="5109598" y="1110760"/>
            <a:ext cx="3405752" cy="1890107"/>
          </a:xfrm>
          <a:prstGeom prst="cloud">
            <a:avLst/>
          </a:prstGeom>
          <a:solidFill>
            <a:schemeClr val="bg2">
              <a:alpha val="63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8800" b="1" dirty="0" smtClean="0">
                <a:solidFill>
                  <a:schemeClr val="accent5">
                    <a:lumMod val="75000"/>
                  </a:schemeClr>
                </a:solidFill>
                <a:latin typeface="Arabic Typesetting" panose="03020402040406030203" pitchFamily="66" charset="-78"/>
                <a:cs typeface="Arabic Typesetting" panose="03020402040406030203" pitchFamily="66" charset="-78"/>
              </a:rPr>
              <a:t>البرامج</a:t>
            </a:r>
            <a:endParaRPr lang="ar-SA" sz="8800" b="1" dirty="0">
              <a:solidFill>
                <a:schemeClr val="accent5">
                  <a:lumMod val="75000"/>
                </a:schemeClr>
              </a:solidFill>
              <a:latin typeface="Arabic Typesetting" panose="03020402040406030203" pitchFamily="66" charset="-78"/>
              <a:cs typeface="Arabic Typesetting" panose="03020402040406030203" pitchFamily="66" charset="-78"/>
            </a:endParaRPr>
          </a:p>
        </p:txBody>
      </p:sp>
      <p:sp>
        <p:nvSpPr>
          <p:cNvPr id="6" name="سحابة 5"/>
          <p:cNvSpPr/>
          <p:nvPr/>
        </p:nvSpPr>
        <p:spPr>
          <a:xfrm>
            <a:off x="2905932" y="2566801"/>
            <a:ext cx="2882685" cy="2268670"/>
          </a:xfrm>
          <a:prstGeom prst="cloud">
            <a:avLst/>
          </a:prstGeom>
          <a:solidFill>
            <a:schemeClr val="bg2">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smtClean="0">
                <a:solidFill>
                  <a:srgbClr val="FF7C80"/>
                </a:solidFill>
                <a:latin typeface="Arabic Typesetting" panose="03020402040406030203" pitchFamily="66" charset="-78"/>
                <a:cs typeface="Arabic Typesetting" panose="03020402040406030203" pitchFamily="66" charset="-78"/>
              </a:rPr>
              <a:t>الكوادر المتخصصة</a:t>
            </a:r>
            <a:endParaRPr lang="ar-SA" sz="5400" b="1" dirty="0">
              <a:solidFill>
                <a:srgbClr val="FF7C80"/>
              </a:solidFill>
              <a:latin typeface="Arabic Typesetting" panose="03020402040406030203" pitchFamily="66" charset="-78"/>
              <a:cs typeface="Arabic Typesetting" panose="03020402040406030203" pitchFamily="66" charset="-78"/>
            </a:endParaRPr>
          </a:p>
        </p:txBody>
      </p:sp>
      <p:sp>
        <p:nvSpPr>
          <p:cNvPr id="7" name="سحابة 6"/>
          <p:cNvSpPr/>
          <p:nvPr/>
        </p:nvSpPr>
        <p:spPr>
          <a:xfrm>
            <a:off x="5498023" y="4378269"/>
            <a:ext cx="3017327" cy="1848172"/>
          </a:xfrm>
          <a:prstGeom prst="cloud">
            <a:avLst/>
          </a:prstGeom>
          <a:solidFill>
            <a:schemeClr val="bg2">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9600" b="1" dirty="0" smtClean="0">
                <a:solidFill>
                  <a:srgbClr val="D60093"/>
                </a:solidFill>
                <a:latin typeface="Arabic Typesetting" panose="03020402040406030203" pitchFamily="66" charset="-78"/>
                <a:cs typeface="Arabic Typesetting" panose="03020402040406030203" pitchFamily="66" charset="-78"/>
              </a:rPr>
              <a:t>البناء </a:t>
            </a:r>
            <a:endParaRPr lang="ar-SA" sz="9600" b="1" dirty="0">
              <a:solidFill>
                <a:srgbClr val="D60093"/>
              </a:solidFill>
              <a:latin typeface="Arabic Typesetting" panose="03020402040406030203" pitchFamily="66" charset="-78"/>
              <a:cs typeface="Arabic Typesetting" panose="03020402040406030203" pitchFamily="66" charset="-78"/>
            </a:endParaRPr>
          </a:p>
        </p:txBody>
      </p:sp>
      <p:sp>
        <p:nvSpPr>
          <p:cNvPr id="8" name="سحابة 7"/>
          <p:cNvSpPr/>
          <p:nvPr/>
        </p:nvSpPr>
        <p:spPr>
          <a:xfrm>
            <a:off x="332245" y="4552627"/>
            <a:ext cx="2875904" cy="1879170"/>
          </a:xfrm>
          <a:prstGeom prst="cloud">
            <a:avLst/>
          </a:prstGeom>
          <a:solidFill>
            <a:schemeClr val="bg2">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8000" b="1" dirty="0" smtClean="0">
                <a:solidFill>
                  <a:schemeClr val="accent1">
                    <a:lumMod val="75000"/>
                  </a:schemeClr>
                </a:solidFill>
                <a:latin typeface="Arabic Typesetting" panose="03020402040406030203" pitchFamily="66" charset="-78"/>
                <a:cs typeface="Arabic Typesetting" panose="03020402040406030203" pitchFamily="66" charset="-78"/>
              </a:rPr>
              <a:t>الأجهزة</a:t>
            </a:r>
            <a:endParaRPr lang="ar-SA" dirty="0"/>
          </a:p>
        </p:txBody>
      </p:sp>
    </p:spTree>
    <p:extLst>
      <p:ext uri="{BB962C8B-B14F-4D97-AF65-F5344CB8AC3E}">
        <p14:creationId xmlns:p14="http://schemas.microsoft.com/office/powerpoint/2010/main" val="14806837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ستطيل مستدير الزوايا 3"/>
          <p:cNvSpPr/>
          <p:nvPr/>
        </p:nvSpPr>
        <p:spPr>
          <a:xfrm>
            <a:off x="1108128" y="1329100"/>
            <a:ext cx="6560216" cy="1284987"/>
          </a:xfrm>
          <a:prstGeom prst="roundRect">
            <a:avLst/>
          </a:prstGeom>
          <a:solidFill>
            <a:schemeClr val="bg2">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400" b="1" dirty="0">
                <a:ln>
                  <a:solidFill>
                    <a:srgbClr val="FF9999"/>
                  </a:solidFill>
                </a:ln>
                <a:solidFill>
                  <a:srgbClr val="0070C0"/>
                </a:solidFill>
                <a:latin typeface="Arabic Typesetting" panose="03020402040406030203" pitchFamily="66" charset="-78"/>
                <a:cs typeface="Arabic Typesetting" panose="03020402040406030203" pitchFamily="66" charset="-78"/>
              </a:rPr>
              <a:t>يمكن للخدمة </a:t>
            </a:r>
            <a:r>
              <a:rPr lang="ar-SA" sz="4400" b="1" dirty="0" smtClean="0">
                <a:ln>
                  <a:solidFill>
                    <a:srgbClr val="FF9999"/>
                  </a:solidFill>
                </a:ln>
                <a:solidFill>
                  <a:srgbClr val="0070C0"/>
                </a:solidFill>
                <a:latin typeface="Arabic Typesetting" panose="03020402040406030203" pitchFamily="66" charset="-78"/>
                <a:cs typeface="Arabic Typesetting" panose="03020402040406030203" pitchFamily="66" charset="-78"/>
              </a:rPr>
              <a:t>الاجتماعية </a:t>
            </a:r>
            <a:r>
              <a:rPr lang="ar-SA" sz="4400" b="1" dirty="0">
                <a:ln>
                  <a:solidFill>
                    <a:srgbClr val="FF9999"/>
                  </a:solidFill>
                </a:ln>
                <a:solidFill>
                  <a:srgbClr val="0070C0"/>
                </a:solidFill>
                <a:latin typeface="Arabic Typesetting" panose="03020402040406030203" pitchFamily="66" charset="-78"/>
                <a:cs typeface="Arabic Typesetting" panose="03020402040406030203" pitchFamily="66" charset="-78"/>
              </a:rPr>
              <a:t>التدخل للمساهمة في البرامج التأهيلية للمعاقين من خلال قيامها بالآتي </a:t>
            </a:r>
            <a:r>
              <a:rPr lang="ar-SA" sz="4800" b="1" dirty="0">
                <a:ln>
                  <a:solidFill>
                    <a:srgbClr val="FF9999"/>
                  </a:solidFill>
                </a:ln>
                <a:solidFill>
                  <a:srgbClr val="0070C0"/>
                </a:solidFill>
                <a:latin typeface="Arabic Typesetting" panose="03020402040406030203" pitchFamily="66" charset="-78"/>
                <a:cs typeface="Arabic Typesetting" panose="03020402040406030203" pitchFamily="66" charset="-78"/>
              </a:rPr>
              <a:t>: </a:t>
            </a:r>
            <a:endParaRPr lang="en-US" sz="4800" dirty="0">
              <a:ln>
                <a:solidFill>
                  <a:srgbClr val="FF9999"/>
                </a:solidFill>
              </a:ln>
              <a:solidFill>
                <a:srgbClr val="0070C0"/>
              </a:solidFill>
              <a:latin typeface="Arabic Typesetting" panose="03020402040406030203" pitchFamily="66" charset="-78"/>
              <a:cs typeface="Arabic Typesetting" panose="03020402040406030203" pitchFamily="66" charset="-78"/>
            </a:endParaRPr>
          </a:p>
        </p:txBody>
      </p:sp>
      <p:sp>
        <p:nvSpPr>
          <p:cNvPr id="5" name="خماسي 4"/>
          <p:cNvSpPr/>
          <p:nvPr/>
        </p:nvSpPr>
        <p:spPr>
          <a:xfrm>
            <a:off x="1126033" y="2614087"/>
            <a:ext cx="6703017" cy="1220344"/>
          </a:xfrm>
          <a:prstGeom prst="homePlate">
            <a:avLst/>
          </a:prstGeom>
          <a:solidFill>
            <a:srgbClr val="CCCC00">
              <a:alpha val="46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a:solidFill>
                  <a:srgbClr val="D60093"/>
                </a:solidFill>
                <a:latin typeface="Arabic Typesetting" panose="03020402040406030203" pitchFamily="66" charset="-78"/>
                <a:cs typeface="Arabic Typesetting" panose="03020402040406030203" pitchFamily="66" charset="-78"/>
              </a:rPr>
              <a:t>المساهمة في تحديد البرامج التدريبية التي تقدم للمعاق بهدف تزويده بالمهارات الجديدة وإتقان المهارات القديمة </a:t>
            </a:r>
            <a:r>
              <a:rPr lang="ar-SA" sz="4000" b="1" dirty="0">
                <a:solidFill>
                  <a:srgbClr val="D60093"/>
                </a:solidFill>
                <a:latin typeface="Arabic Typesetting" panose="03020402040406030203" pitchFamily="66" charset="-78"/>
                <a:cs typeface="Arabic Typesetting" panose="03020402040406030203" pitchFamily="66" charset="-78"/>
              </a:rPr>
              <a:t>لديه </a:t>
            </a:r>
            <a:r>
              <a:rPr lang="ar-SA" dirty="0"/>
              <a:t>.</a:t>
            </a:r>
          </a:p>
        </p:txBody>
      </p:sp>
      <p:sp>
        <p:nvSpPr>
          <p:cNvPr id="6" name="خماسي 5"/>
          <p:cNvSpPr/>
          <p:nvPr/>
        </p:nvSpPr>
        <p:spPr>
          <a:xfrm>
            <a:off x="1114985" y="3871765"/>
            <a:ext cx="6703018" cy="1397659"/>
          </a:xfrm>
          <a:prstGeom prst="homePlate">
            <a:avLst/>
          </a:prstGeom>
          <a:solidFill>
            <a:srgbClr val="FF7C8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accent6">
                    <a:lumMod val="75000"/>
                  </a:schemeClr>
                </a:solidFill>
                <a:latin typeface="Arabic Typesetting" panose="03020402040406030203" pitchFamily="66" charset="-78"/>
                <a:cs typeface="Arabic Typesetting" panose="03020402040406030203" pitchFamily="66" charset="-78"/>
              </a:rPr>
              <a:t>مساعدة </a:t>
            </a:r>
            <a:r>
              <a:rPr lang="ar-SA" sz="3600" b="1" dirty="0">
                <a:solidFill>
                  <a:schemeClr val="accent6">
                    <a:lumMod val="75000"/>
                  </a:schemeClr>
                </a:solidFill>
                <a:latin typeface="Arabic Typesetting" panose="03020402040406030203" pitchFamily="66" charset="-78"/>
                <a:cs typeface="Arabic Typesetting" panose="03020402040406030203" pitchFamily="66" charset="-78"/>
              </a:rPr>
              <a:t>المعاق في الحصول على الأجهزة التعويضية اذا ما احتاج الى استخدامها وكان لا يملك ما يمكنه الى الحصول عليها </a:t>
            </a:r>
            <a:r>
              <a:rPr lang="ar-SA" sz="4400" b="1" dirty="0">
                <a:solidFill>
                  <a:schemeClr val="accent6">
                    <a:lumMod val="75000"/>
                  </a:schemeClr>
                </a:solidFill>
                <a:latin typeface="Arabic Typesetting" panose="03020402040406030203" pitchFamily="66" charset="-78"/>
                <a:cs typeface="Arabic Typesetting" panose="03020402040406030203" pitchFamily="66" charset="-78"/>
              </a:rPr>
              <a:t>. </a:t>
            </a:r>
          </a:p>
        </p:txBody>
      </p:sp>
      <p:sp>
        <p:nvSpPr>
          <p:cNvPr id="7" name="خماسي 6"/>
          <p:cNvSpPr/>
          <p:nvPr/>
        </p:nvSpPr>
        <p:spPr>
          <a:xfrm>
            <a:off x="1108128" y="5269424"/>
            <a:ext cx="6703018" cy="1425844"/>
          </a:xfrm>
          <a:prstGeom prst="homePlate">
            <a:avLst/>
          </a:prstGeom>
          <a:solidFill>
            <a:srgbClr val="CCCC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rgbClr val="D60093"/>
                </a:solidFill>
                <a:latin typeface="Arabic Typesetting" panose="03020402040406030203" pitchFamily="66" charset="-78"/>
                <a:cs typeface="Arabic Typesetting" panose="03020402040406030203" pitchFamily="66" charset="-78"/>
              </a:rPr>
              <a:t>المساهمة في وضع خطة تأهيلية لكل معاق تتسم بالفردية تساعد المعاق على رسم وتحديد مستقبل حياته المهنية والاجتماعية في ضوء قدراته وطاقاته والبرامج التدريبية التي قدمت له </a:t>
            </a:r>
          </a:p>
        </p:txBody>
      </p:sp>
      <p:sp>
        <p:nvSpPr>
          <p:cNvPr id="2" name="مخطط انسيابي: شريط مثقب 1"/>
          <p:cNvSpPr/>
          <p:nvPr/>
        </p:nvSpPr>
        <p:spPr>
          <a:xfrm>
            <a:off x="1108128" y="116632"/>
            <a:ext cx="6416200" cy="121246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rgbClr val="D60093"/>
                </a:solidFill>
                <a:latin typeface="Arabic Typesetting" panose="03020402040406030203" pitchFamily="66" charset="-78"/>
                <a:cs typeface="Arabic Typesetting" panose="03020402040406030203" pitchFamily="66" charset="-78"/>
              </a:rPr>
              <a:t>ممارسة الخدمة الاجتماعية في البرامج التأهيلية للمعاقين </a:t>
            </a:r>
            <a:endParaRPr lang="en-US" sz="4000" b="1" dirty="0">
              <a:solidFill>
                <a:srgbClr val="D60093"/>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537495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خماسي 3"/>
          <p:cNvSpPr/>
          <p:nvPr/>
        </p:nvSpPr>
        <p:spPr>
          <a:xfrm>
            <a:off x="611560" y="260648"/>
            <a:ext cx="7848871" cy="1648876"/>
          </a:xfrm>
          <a:prstGeom prst="homePlate">
            <a:avLst/>
          </a:prstGeom>
          <a:solidFill>
            <a:srgbClr val="FF7C80">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accent6">
                    <a:lumMod val="75000"/>
                  </a:schemeClr>
                </a:solidFill>
                <a:latin typeface="Arabic Typesetting" panose="03020402040406030203" pitchFamily="66" charset="-78"/>
                <a:cs typeface="Arabic Typesetting" panose="03020402040406030203" pitchFamily="66" charset="-78"/>
              </a:rPr>
              <a:t>المساهمة في اجراء البحوث التي تساهم في تحسين مستويات اداء برامج التأهيل المهني والاجتماعي للمعاقين واشباع حاجاتهم مما يساعد في تحقيق التنمية </a:t>
            </a:r>
          </a:p>
        </p:txBody>
      </p:sp>
      <p:sp>
        <p:nvSpPr>
          <p:cNvPr id="5" name="خماسي 4"/>
          <p:cNvSpPr/>
          <p:nvPr/>
        </p:nvSpPr>
        <p:spPr>
          <a:xfrm>
            <a:off x="1092631" y="2204864"/>
            <a:ext cx="6648773" cy="1028349"/>
          </a:xfrm>
          <a:prstGeom prst="homePlate">
            <a:avLst/>
          </a:prstGeom>
          <a:solidFill>
            <a:srgbClr val="CCCC00">
              <a:alpha val="51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a:solidFill>
                  <a:srgbClr val="D60093"/>
                </a:solidFill>
                <a:latin typeface="Arabic Typesetting" panose="03020402040406030203" pitchFamily="66" charset="-78"/>
                <a:cs typeface="Arabic Typesetting" panose="03020402040406030203" pitchFamily="66" charset="-78"/>
              </a:rPr>
              <a:t>احتياجات المعاقين في المستقبل : </a:t>
            </a:r>
          </a:p>
        </p:txBody>
      </p:sp>
      <p:sp>
        <p:nvSpPr>
          <p:cNvPr id="6" name="مستطيل مستدير الزوايا 5"/>
          <p:cNvSpPr/>
          <p:nvPr/>
        </p:nvSpPr>
        <p:spPr>
          <a:xfrm>
            <a:off x="1716717" y="3573016"/>
            <a:ext cx="5400599" cy="2862842"/>
          </a:xfrm>
          <a:prstGeom prst="roundRect">
            <a:avLst/>
          </a:prstGeom>
          <a:solidFill>
            <a:schemeClr val="bg2">
              <a:alpha val="63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4000" b="1" dirty="0">
                <a:solidFill>
                  <a:srgbClr val="D60093"/>
                </a:solidFill>
                <a:latin typeface="Arabic Typesetting" panose="03020402040406030203" pitchFamily="66" charset="-78"/>
                <a:cs typeface="Arabic Typesetting" panose="03020402040406030203" pitchFamily="66" charset="-78"/>
              </a:rPr>
              <a:t>- </a:t>
            </a:r>
            <a:r>
              <a:rPr lang="ar-SA" sz="4400" b="1" dirty="0">
                <a:solidFill>
                  <a:srgbClr val="D60093"/>
                </a:solidFill>
                <a:latin typeface="Arabic Typesetting" panose="03020402040406030203" pitchFamily="66" charset="-78"/>
                <a:cs typeface="Arabic Typesetting" panose="03020402040406030203" pitchFamily="66" charset="-78"/>
              </a:rPr>
              <a:t>الاهتمام ببرامج الوقاية من الاعاقة </a:t>
            </a:r>
            <a:endParaRPr lang="en-US" sz="4400" b="1" dirty="0">
              <a:solidFill>
                <a:srgbClr val="D60093"/>
              </a:solidFill>
              <a:latin typeface="Arabic Typesetting" panose="03020402040406030203" pitchFamily="66" charset="-78"/>
              <a:cs typeface="Arabic Typesetting" panose="03020402040406030203" pitchFamily="66" charset="-78"/>
            </a:endParaRPr>
          </a:p>
          <a:p>
            <a:r>
              <a:rPr lang="ar-SA" sz="4400" b="1" dirty="0">
                <a:solidFill>
                  <a:srgbClr val="D60093"/>
                </a:solidFill>
                <a:latin typeface="Arabic Typesetting" panose="03020402040406030203" pitchFamily="66" charset="-78"/>
                <a:cs typeface="Arabic Typesetting" panose="03020402040406030203" pitchFamily="66" charset="-78"/>
              </a:rPr>
              <a:t>أ ) الارشاد الزواجي </a:t>
            </a:r>
            <a:endParaRPr lang="en-US" sz="4400" b="1" dirty="0">
              <a:solidFill>
                <a:srgbClr val="D60093"/>
              </a:solidFill>
              <a:latin typeface="Arabic Typesetting" panose="03020402040406030203" pitchFamily="66" charset="-78"/>
              <a:cs typeface="Arabic Typesetting" panose="03020402040406030203" pitchFamily="66" charset="-78"/>
            </a:endParaRPr>
          </a:p>
          <a:p>
            <a:r>
              <a:rPr lang="ar-SA" sz="4400" b="1" dirty="0">
                <a:solidFill>
                  <a:srgbClr val="D60093"/>
                </a:solidFill>
                <a:latin typeface="Arabic Typesetting" panose="03020402040406030203" pitchFamily="66" charset="-78"/>
                <a:cs typeface="Arabic Typesetting" panose="03020402040406030203" pitchFamily="66" charset="-78"/>
              </a:rPr>
              <a:t>ب) الوقاية ضد امراض الطفولة </a:t>
            </a:r>
            <a:endParaRPr lang="en-US" sz="4400" b="1" dirty="0">
              <a:solidFill>
                <a:srgbClr val="D60093"/>
              </a:solidFill>
              <a:latin typeface="Arabic Typesetting" panose="03020402040406030203" pitchFamily="66" charset="-78"/>
              <a:cs typeface="Arabic Typesetting" panose="03020402040406030203" pitchFamily="66" charset="-78"/>
            </a:endParaRPr>
          </a:p>
          <a:p>
            <a:r>
              <a:rPr lang="ar-SA" sz="4400" b="1" dirty="0">
                <a:solidFill>
                  <a:srgbClr val="D60093"/>
                </a:solidFill>
                <a:latin typeface="Arabic Typesetting" panose="03020402040406030203" pitchFamily="66" charset="-78"/>
                <a:cs typeface="Arabic Typesetting" panose="03020402040406030203" pitchFamily="66" charset="-78"/>
              </a:rPr>
              <a:t>ج) الوقاية من الحوادث </a:t>
            </a:r>
          </a:p>
        </p:txBody>
      </p:sp>
    </p:spTree>
    <p:extLst>
      <p:ext uri="{BB962C8B-B14F-4D97-AF65-F5344CB8AC3E}">
        <p14:creationId xmlns:p14="http://schemas.microsoft.com/office/powerpoint/2010/main" val="18494256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1124744"/>
            <a:ext cx="7128792" cy="5184576"/>
          </a:xfrm>
        </p:spPr>
        <p:txBody>
          <a:bodyPr/>
          <a:lstStyle/>
          <a:p>
            <a:pPr algn="ctr"/>
            <a:r>
              <a:rPr lang="ar-SA" sz="4800" b="1" u="sng" dirty="0" smtClean="0"/>
              <a:t>اسئلة</a:t>
            </a:r>
          </a:p>
          <a:p>
            <a:pPr marL="0" indent="0">
              <a:buNone/>
            </a:pPr>
            <a:r>
              <a:rPr lang="ar-SA" b="1" dirty="0"/>
              <a:t>اكتب / ي ما تعرفونه عن الأساليب المهنية </a:t>
            </a:r>
            <a:endParaRPr lang="ar-SA" b="1" dirty="0" smtClean="0"/>
          </a:p>
          <a:p>
            <a:pPr marL="0" indent="0" algn="ctr">
              <a:buNone/>
            </a:pPr>
            <a:r>
              <a:rPr lang="ar-SA" b="1" dirty="0" smtClean="0"/>
              <a:t>للرعاية </a:t>
            </a:r>
            <a:r>
              <a:rPr lang="ar-SA" b="1" dirty="0"/>
              <a:t>الاجتماعية </a:t>
            </a:r>
            <a:endParaRPr lang="en-US" dirty="0"/>
          </a:p>
          <a:p>
            <a:pPr marL="0" indent="0" algn="ctr">
              <a:buNone/>
            </a:pPr>
            <a:endParaRPr lang="ar-SA" dirty="0"/>
          </a:p>
        </p:txBody>
      </p:sp>
    </p:spTree>
    <p:extLst>
      <p:ext uri="{BB962C8B-B14F-4D97-AF65-F5344CB8AC3E}">
        <p14:creationId xmlns:p14="http://schemas.microsoft.com/office/powerpoint/2010/main" val="3284811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ounded Rectangle 2"/>
          <p:cNvSpPr/>
          <p:nvPr/>
        </p:nvSpPr>
        <p:spPr>
          <a:xfrm>
            <a:off x="2667000" y="152400"/>
            <a:ext cx="5257800" cy="533400"/>
          </a:xfrm>
          <a:prstGeom prst="roundRect">
            <a:avLst/>
          </a:prstGeom>
          <a:solidFill>
            <a:srgbClr val="FF6699"/>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SA" sz="2800" b="1" dirty="0" smtClean="0">
                <a:solidFill>
                  <a:schemeClr val="tx1"/>
                </a:solidFill>
              </a:rPr>
              <a:t>الاساليب المهنيه للرعايه الاجتماعيه </a:t>
            </a:r>
            <a:endParaRPr lang="en-US" sz="2800" b="1" dirty="0">
              <a:solidFill>
                <a:schemeClr val="tx1"/>
              </a:solidFill>
            </a:endParaRPr>
          </a:p>
        </p:txBody>
      </p:sp>
      <p:sp>
        <p:nvSpPr>
          <p:cNvPr id="4" name="TextBox 3"/>
          <p:cNvSpPr txBox="1"/>
          <p:nvPr/>
        </p:nvSpPr>
        <p:spPr>
          <a:xfrm>
            <a:off x="899592" y="739725"/>
            <a:ext cx="7200800" cy="6001643"/>
          </a:xfrm>
          <a:prstGeom prst="rect">
            <a:avLst/>
          </a:prstGeom>
          <a:noFill/>
        </p:spPr>
        <p:txBody>
          <a:bodyPr wrap="square" rtlCol="0">
            <a:spAutoFit/>
          </a:bodyPr>
          <a:lstStyle/>
          <a:p>
            <a:pPr algn="r"/>
            <a:r>
              <a:rPr lang="ar-SA" sz="2800" b="1" dirty="0" smtClean="0">
                <a:solidFill>
                  <a:srgbClr val="C00000"/>
                </a:solidFill>
              </a:rPr>
              <a:t>1</a:t>
            </a:r>
            <a:r>
              <a:rPr lang="ar-SA" sz="3200" b="1" dirty="0" smtClean="0">
                <a:solidFill>
                  <a:srgbClr val="C00000"/>
                </a:solidFill>
              </a:rPr>
              <a:t>* الاسلوب الانشائي </a:t>
            </a:r>
            <a:r>
              <a:rPr lang="ar-SA" sz="2800" dirty="0" smtClean="0"/>
              <a:t>:</a:t>
            </a:r>
          </a:p>
          <a:p>
            <a:pPr algn="r"/>
            <a:r>
              <a:rPr lang="ar-SA" sz="3200" dirty="0" smtClean="0"/>
              <a:t>يشترك الاسلوب الانشائي مع الاسلوب الوقائي في النتيجة النهائية ,إذ أن التنشئة هي  إحدى مكونات الوقاية ، لأنه إذا نجح المصلحون في الاستفادة من هذا الاسلوب حققوا قدرا كبيرا من الوقاية فإذا صلحت تنشئه  الأجيال أصبح لهم وقاية  من التعرض للسقوط في اي منزلق يتنافى مع تربيتهم الصالحه .</a:t>
            </a:r>
          </a:p>
          <a:p>
            <a:pPr algn="r"/>
            <a:r>
              <a:rPr lang="ar-SA" sz="3200" dirty="0" smtClean="0"/>
              <a:t>وسمي بالاسلوب الانشائي لانه يقوم بوظيفة التنشئه لفئات المراحل العمريه المبكرة الذين سلوكهم في طور التكوين , وهي عملية بناء العادت الايجابيه عن طريق الفهم والممارسة لتصبح سلوكاً لحياتهم </a:t>
            </a:r>
            <a:r>
              <a:rPr lang="ar-SA" sz="3200" u="sng" dirty="0" smtClean="0"/>
              <a:t>. </a:t>
            </a:r>
            <a:r>
              <a:rPr lang="ar-SA" sz="3200" b="1" u="sng" dirty="0" smtClean="0"/>
              <a:t>ومن هنا تأتي اهمية الاسلوب الانشائي :</a:t>
            </a:r>
          </a:p>
        </p:txBody>
      </p:sp>
      <p:sp>
        <p:nvSpPr>
          <p:cNvPr id="2" name="سهم إلى اليسار 1"/>
          <p:cNvSpPr/>
          <p:nvPr/>
        </p:nvSpPr>
        <p:spPr>
          <a:xfrm>
            <a:off x="899592" y="6017301"/>
            <a:ext cx="1641332" cy="8406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15306016"/>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957888" y="908720"/>
            <a:ext cx="6984776" cy="4524315"/>
          </a:xfrm>
          <a:prstGeom prst="rect">
            <a:avLst/>
          </a:prstGeom>
        </p:spPr>
        <p:txBody>
          <a:bodyPr wrap="square">
            <a:spAutoFit/>
          </a:bodyPr>
          <a:lstStyle/>
          <a:p>
            <a:r>
              <a:rPr lang="ar-SA" sz="3600" b="1" u="sng" dirty="0"/>
              <a:t>اهمية الاسلوب الانشائي </a:t>
            </a:r>
            <a:r>
              <a:rPr lang="ar-SA" sz="2800" b="1" u="sng" dirty="0" smtClean="0"/>
              <a:t>:</a:t>
            </a:r>
          </a:p>
          <a:p>
            <a:endParaRPr lang="ar-SA" sz="2800" b="1" u="sng" dirty="0"/>
          </a:p>
          <a:p>
            <a:r>
              <a:rPr lang="ar-SA" sz="3200" dirty="0"/>
              <a:t>حيث تكون العادة التي هي مصدرا للسلوك وكلما كانت العادة مكتسبه في عمر مبكر كلما كانت قويه وراسخة التأثير ، ومن هنا تبدأ أهمية التنشئة.</a:t>
            </a:r>
          </a:p>
          <a:p>
            <a:r>
              <a:rPr lang="ar-SA" sz="3200" dirty="0"/>
              <a:t>لان </a:t>
            </a:r>
            <a:r>
              <a:rPr lang="ar-SA" sz="3200" dirty="0" smtClean="0"/>
              <a:t>الشخصية </a:t>
            </a:r>
            <a:r>
              <a:rPr lang="ar-SA" sz="3200" dirty="0"/>
              <a:t>مازالت طريه وسهله في تشكيلها ، وقد أدرك </a:t>
            </a:r>
            <a:r>
              <a:rPr lang="ar-SA" sz="3200" dirty="0" smtClean="0"/>
              <a:t>المربون والأخصائيون </a:t>
            </a:r>
            <a:r>
              <a:rPr lang="ar-SA" sz="3200" dirty="0"/>
              <a:t>الاجتماعيون </a:t>
            </a:r>
            <a:r>
              <a:rPr lang="ar-SA" sz="3200" dirty="0" smtClean="0"/>
              <a:t>والمرحلة </a:t>
            </a:r>
            <a:r>
              <a:rPr lang="ar-SA" sz="3200" dirty="0"/>
              <a:t>العمرية الأولى </a:t>
            </a:r>
            <a:r>
              <a:rPr lang="ar-SA" sz="3200" dirty="0" smtClean="0"/>
              <a:t>للشباب تتطلب </a:t>
            </a:r>
            <a:r>
              <a:rPr lang="ar-SA" sz="3200" dirty="0"/>
              <a:t>عمليه </a:t>
            </a:r>
            <a:r>
              <a:rPr lang="ar-SA" sz="3200" dirty="0" smtClean="0"/>
              <a:t>إنشائية متكاملة ومتواصلة </a:t>
            </a:r>
            <a:r>
              <a:rPr lang="ar-SA" sz="3200" dirty="0"/>
              <a:t>طبقا لوحي القران الكريم والسنه المطهرة </a:t>
            </a:r>
            <a:r>
              <a:rPr lang="ar-SA" dirty="0"/>
              <a:t>.</a:t>
            </a:r>
          </a:p>
        </p:txBody>
      </p:sp>
    </p:spTree>
    <p:extLst>
      <p:ext uri="{BB962C8B-B14F-4D97-AF65-F5344CB8AC3E}">
        <p14:creationId xmlns:p14="http://schemas.microsoft.com/office/powerpoint/2010/main" val="37336932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755576" y="476672"/>
            <a:ext cx="7416824" cy="5693866"/>
          </a:xfrm>
          <a:prstGeom prst="rect">
            <a:avLst/>
          </a:prstGeom>
          <a:noFill/>
        </p:spPr>
        <p:txBody>
          <a:bodyPr wrap="square" rtlCol="0">
            <a:spAutoFit/>
          </a:bodyPr>
          <a:lstStyle/>
          <a:p>
            <a:pPr algn="r"/>
            <a:r>
              <a:rPr lang="ar-SA" sz="2800" b="1" dirty="0" smtClean="0">
                <a:solidFill>
                  <a:srgbClr val="C00000"/>
                </a:solidFill>
                <a:cs typeface="PT Bold Mirror" panose="02010400000000000000" pitchFamily="2" charset="-78"/>
              </a:rPr>
              <a:t>2    * الاسلوب الوقائي :</a:t>
            </a:r>
            <a:endParaRPr lang="ar-SA" sz="2400" b="1" dirty="0" smtClean="0">
              <a:cs typeface="PT Bold Mirror" panose="02010400000000000000" pitchFamily="2" charset="-78"/>
            </a:endParaRPr>
          </a:p>
          <a:p>
            <a:pPr algn="r"/>
            <a:r>
              <a:rPr lang="ar-SA" sz="2800" dirty="0" smtClean="0"/>
              <a:t>خطوات الاسلوب الوقائي : يفيد الأسلوب الوقائي في</a:t>
            </a:r>
          </a:p>
          <a:p>
            <a:pPr algn="r"/>
            <a:r>
              <a:rPr lang="ar-SA" sz="2800" dirty="0" smtClean="0"/>
              <a:t> انه يمنع حصول المعضلة التي يصعب الخلاص </a:t>
            </a:r>
          </a:p>
          <a:p>
            <a:pPr algn="r"/>
            <a:r>
              <a:rPr lang="ar-SA" sz="2800" dirty="0" smtClean="0"/>
              <a:t>منها وهو يوفر كثيرا من الجهد والمال .</a:t>
            </a:r>
          </a:p>
          <a:p>
            <a:pPr algn="r"/>
            <a:r>
              <a:rPr lang="ar-SA" sz="2800" dirty="0" smtClean="0"/>
              <a:t>لذلك تقوم الدول باتخاد الوقايه اللازمه ضد الامراض باستخدام العقاقير وكذلك الحال لاتقاء شرور المخدرات والمشاكل الاجتماعيه الزاحفه من بلد لاخر .</a:t>
            </a:r>
          </a:p>
          <a:p>
            <a:pPr algn="r"/>
            <a:r>
              <a:rPr lang="ar-SA" sz="2800" dirty="0" smtClean="0"/>
              <a:t>والاسلوب الوقائي في التشريع الاسلامي واضح وجلي حيث بين الاسلام الحلال والحرام ففي الالتزام  بالحلال وتجنب الحرام وقايه للمسلم من مخالفة اوامر الله سبحانه وتعالى , ومن الامثله ان الله حذر من الاقتراب من الزنا  وليس فقط من مباشرته والابتعاد من  دواعي الزنا من مغازله ومحاورة ليقطع دابر التفكير به .</a:t>
            </a:r>
          </a:p>
        </p:txBody>
      </p:sp>
    </p:spTree>
    <p:extLst>
      <p:ext uri="{BB962C8B-B14F-4D97-AF65-F5344CB8AC3E}">
        <p14:creationId xmlns:p14="http://schemas.microsoft.com/office/powerpoint/2010/main" val="150932866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60728" y="548680"/>
            <a:ext cx="7416824" cy="6001643"/>
          </a:xfrm>
          <a:prstGeom prst="rect">
            <a:avLst/>
          </a:prstGeom>
        </p:spPr>
        <p:txBody>
          <a:bodyPr wrap="square">
            <a:spAutoFit/>
          </a:bodyPr>
          <a:lstStyle/>
          <a:p>
            <a:r>
              <a:rPr lang="ar-SA" sz="3200" b="1" u="sng" dirty="0" smtClean="0"/>
              <a:t>ويتطلب </a:t>
            </a:r>
            <a:r>
              <a:rPr lang="ar-SA" sz="3200" b="1" u="sng" dirty="0"/>
              <a:t>الاسلوب الوقائي العمليات </a:t>
            </a:r>
            <a:r>
              <a:rPr lang="ar-SA" sz="3200" b="1" u="sng" dirty="0" smtClean="0"/>
              <a:t>التالية </a:t>
            </a:r>
            <a:r>
              <a:rPr lang="ar-SA" sz="3200" b="1" u="sng" dirty="0"/>
              <a:t>:</a:t>
            </a:r>
          </a:p>
          <a:p>
            <a:r>
              <a:rPr lang="ar-SA" sz="3200" dirty="0"/>
              <a:t>قطع دابر التفكير في مالا تؤمن عقباه , اجتناب </a:t>
            </a:r>
            <a:endParaRPr lang="ar-SA" sz="3200" dirty="0" smtClean="0"/>
          </a:p>
          <a:p>
            <a:r>
              <a:rPr lang="ar-SA" sz="3200" dirty="0" smtClean="0"/>
              <a:t>المغريات </a:t>
            </a:r>
            <a:r>
              <a:rPr lang="ar-SA" sz="3200" dirty="0"/>
              <a:t>الحسيه </a:t>
            </a:r>
            <a:r>
              <a:rPr lang="ar-SA" sz="3200" dirty="0" smtClean="0"/>
              <a:t>والمعنوية </a:t>
            </a:r>
            <a:r>
              <a:rPr lang="ar-SA" sz="3200" dirty="0"/>
              <a:t>, الحرص على </a:t>
            </a:r>
            <a:endParaRPr lang="ar-SA" sz="3200" dirty="0" smtClean="0"/>
          </a:p>
          <a:p>
            <a:r>
              <a:rPr lang="ar-SA" sz="3200" dirty="0" smtClean="0"/>
              <a:t>مصاحبة </a:t>
            </a:r>
            <a:r>
              <a:rPr lang="ar-SA" sz="3200" dirty="0"/>
              <a:t>الاخيار , اجتناب الوحدة الا من جلساء السوء </a:t>
            </a:r>
            <a:r>
              <a:rPr lang="ar-SA" sz="3200" dirty="0" smtClean="0"/>
              <a:t>.</a:t>
            </a:r>
          </a:p>
          <a:p>
            <a:r>
              <a:rPr lang="ar-SA" sz="3200" b="1" u="sng" dirty="0">
                <a:solidFill>
                  <a:srgbClr val="C00000"/>
                </a:solidFill>
              </a:rPr>
              <a:t>3* الاسلوب العلاجي </a:t>
            </a:r>
            <a:r>
              <a:rPr lang="ar-SA" sz="2400" u="sng" dirty="0"/>
              <a:t>:</a:t>
            </a:r>
          </a:p>
          <a:p>
            <a:r>
              <a:rPr lang="ar-SA" sz="3200" dirty="0"/>
              <a:t>لابد ان تتعاون كل من الجهود </a:t>
            </a:r>
            <a:r>
              <a:rPr lang="ar-SA" sz="3200" dirty="0" smtClean="0"/>
              <a:t>الأسرية </a:t>
            </a:r>
            <a:r>
              <a:rPr lang="ar-SA" sz="3200" dirty="0"/>
              <a:t>والمجتمعية مع الجهود الذاتية للمصلحين الاجتماعيين لكي يتحقق هدف الاسلوب العلاجي ، ويعتمد الأسلوب العلاجي على مدخلين رئيسيين كل منهما يكمل الآخر، والمهم بالأمر هو أن نعرف بأيهما نبدأ ، عملية العلاج الذاتي أم العلاج البيئي ؟</a:t>
            </a:r>
          </a:p>
          <a:p>
            <a:endParaRPr lang="en-US" sz="3200" dirty="0"/>
          </a:p>
        </p:txBody>
      </p:sp>
    </p:spTree>
    <p:extLst>
      <p:ext uri="{BB962C8B-B14F-4D97-AF65-F5344CB8AC3E}">
        <p14:creationId xmlns:p14="http://schemas.microsoft.com/office/powerpoint/2010/main" val="34687936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899592" y="533400"/>
            <a:ext cx="7272808" cy="6063198"/>
          </a:xfrm>
          <a:prstGeom prst="rect">
            <a:avLst/>
          </a:prstGeom>
          <a:noFill/>
        </p:spPr>
        <p:txBody>
          <a:bodyPr wrap="square" rtlCol="0">
            <a:spAutoFit/>
          </a:bodyPr>
          <a:lstStyle/>
          <a:p>
            <a:pPr algn="r"/>
            <a:r>
              <a:rPr lang="ar-SA" sz="2800" b="1" dirty="0" smtClean="0">
                <a:solidFill>
                  <a:srgbClr val="C00000"/>
                </a:solidFill>
              </a:rPr>
              <a:t># </a:t>
            </a:r>
            <a:r>
              <a:rPr lang="ar-SA" sz="3600" b="1" u="sng" dirty="0" smtClean="0">
                <a:solidFill>
                  <a:srgbClr val="C00000"/>
                </a:solidFill>
              </a:rPr>
              <a:t>المدخل الذاتي </a:t>
            </a:r>
            <a:r>
              <a:rPr lang="ar-SA" sz="3600" u="sng" dirty="0" smtClean="0"/>
              <a:t>:</a:t>
            </a:r>
          </a:p>
          <a:p>
            <a:pPr algn="r"/>
            <a:r>
              <a:rPr lang="ar-SA" sz="3200" dirty="0" smtClean="0"/>
              <a:t>هو التركيز على ذات العميل بحيث تدرس </a:t>
            </a:r>
          </a:p>
          <a:p>
            <a:pPr algn="r"/>
            <a:r>
              <a:rPr lang="ar-SA" sz="3200" dirty="0" smtClean="0"/>
              <a:t>عقدة النفسية ومظاهر سلوكه والانحرافات </a:t>
            </a:r>
          </a:p>
          <a:p>
            <a:pPr algn="r"/>
            <a:r>
              <a:rPr lang="ar-SA" sz="3200" dirty="0" smtClean="0"/>
              <a:t>الاجتماعية التي يعاني منها ,وهذا أمر يتم من خلال عملية الدراسة اللازمة ، وتحديد نوع التدخل المطلوب وهو ما يقتضيه الأسلوب العلاجي  ويتعاون علم النفس مع الخدمة الاجتماعية لوضع خطة علاج متكاملة , فإذا كانت الحالة معقدة مثلا وتصل إلى حاله عصبيه متهيجة فيجب الاستعانة بالطبيب النفسي لصرف بعض الأدوية المهدئة حتى يكون العميل في وضع يستطيع معه التفاعل مع الأخصائي ،  ويتطلب المدخل الذاتي التدرج في العملية العلاجية لكي يحل العميل مشاكله </a:t>
            </a:r>
            <a:r>
              <a:rPr lang="ar-SA" sz="2800" dirty="0" smtClean="0"/>
              <a:t> </a:t>
            </a:r>
            <a:r>
              <a:rPr lang="ar-SA" sz="2000" dirty="0" smtClean="0"/>
              <a:t>.</a:t>
            </a:r>
          </a:p>
        </p:txBody>
      </p:sp>
    </p:spTree>
    <p:extLst>
      <p:ext uri="{BB962C8B-B14F-4D97-AF65-F5344CB8AC3E}">
        <p14:creationId xmlns:p14="http://schemas.microsoft.com/office/powerpoint/2010/main" val="1199055356"/>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043608" y="533400"/>
            <a:ext cx="7056784" cy="4832092"/>
          </a:xfrm>
          <a:prstGeom prst="rect">
            <a:avLst/>
          </a:prstGeom>
        </p:spPr>
        <p:txBody>
          <a:bodyPr wrap="square">
            <a:spAutoFit/>
          </a:bodyPr>
          <a:lstStyle/>
          <a:p>
            <a:pPr algn="r"/>
            <a:endParaRPr lang="ar-SA" sz="2800" b="1" dirty="0" smtClean="0">
              <a:solidFill>
                <a:schemeClr val="accent1">
                  <a:lumMod val="75000"/>
                </a:schemeClr>
              </a:solidFill>
            </a:endParaRPr>
          </a:p>
          <a:p>
            <a:pPr algn="r"/>
            <a:r>
              <a:rPr lang="ar-SA" sz="2800" b="1" u="sng" dirty="0" smtClean="0">
                <a:solidFill>
                  <a:schemeClr val="accent1">
                    <a:lumMod val="75000"/>
                  </a:schemeClr>
                </a:solidFill>
              </a:rPr>
              <a:t>فلسفة المدخل الذاتي </a:t>
            </a:r>
            <a:r>
              <a:rPr lang="ar-SA" sz="2800" u="sng" dirty="0" smtClean="0"/>
              <a:t>:</a:t>
            </a:r>
          </a:p>
          <a:p>
            <a:pPr algn="r"/>
            <a:r>
              <a:rPr lang="ar-SA" sz="2800" dirty="0" smtClean="0"/>
              <a:t>وتتضمن تلك الفلسفة كشف المواقف التي تؤثر في </a:t>
            </a:r>
          </a:p>
          <a:p>
            <a:pPr algn="r"/>
            <a:r>
              <a:rPr lang="ar-SA" sz="2800" dirty="0" smtClean="0"/>
              <a:t>سلوك العميل من اللاشعوري إلى الشعور بحيث يتصرف </a:t>
            </a:r>
          </a:p>
          <a:p>
            <a:pPr algn="r"/>
            <a:r>
              <a:rPr lang="ar-SA" sz="2800" dirty="0" smtClean="0"/>
              <a:t>أحياناً تصرفات لا يعرف الدافع لها ، وهي في الحقيقة </a:t>
            </a:r>
          </a:p>
          <a:p>
            <a:pPr algn="r"/>
            <a:r>
              <a:rPr lang="ar-SA" sz="2800" dirty="0" smtClean="0"/>
              <a:t>مطمورة في اللاشعور وبعد جلوس الأخصائي مع العميل وملاحظة انفعالاته وانقباضه وانبساطه يستطيع الأخصائي من خلالها أن يحدد مصدر أو مصادر المشكلة ، وبالتالي يكشفها لعميل فيتذكرها .</a:t>
            </a:r>
          </a:p>
          <a:p>
            <a:pPr algn="r"/>
            <a:r>
              <a:rPr lang="ar-SA" sz="2800" dirty="0" smtClean="0"/>
              <a:t>يأتي بعد ذلك دور المختص يقوم بتقليل من شان تلك المواقف </a:t>
            </a:r>
          </a:p>
          <a:p>
            <a:pPr algn="r"/>
            <a:r>
              <a:rPr lang="ar-SA" sz="2800" dirty="0" smtClean="0"/>
              <a:t>وفي نفس الوقت يرفع من معنوية العميل لتجاوزها , </a:t>
            </a:r>
            <a:endParaRPr lang="en-US" dirty="0"/>
          </a:p>
        </p:txBody>
      </p:sp>
    </p:spTree>
    <p:extLst>
      <p:ext uri="{BB962C8B-B14F-4D97-AF65-F5344CB8AC3E}">
        <p14:creationId xmlns:p14="http://schemas.microsoft.com/office/powerpoint/2010/main" val="31676944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827584" y="1052736"/>
            <a:ext cx="7344816" cy="4524315"/>
          </a:xfrm>
          <a:prstGeom prst="rect">
            <a:avLst/>
          </a:prstGeom>
        </p:spPr>
        <p:txBody>
          <a:bodyPr wrap="square">
            <a:spAutoFit/>
          </a:bodyPr>
          <a:lstStyle/>
          <a:p>
            <a:r>
              <a:rPr lang="ar-SA" sz="3600" dirty="0" smtClean="0"/>
              <a:t>ويعتبر المدخل الذاتي أحد اهتمامات علم </a:t>
            </a:r>
          </a:p>
          <a:p>
            <a:r>
              <a:rPr lang="ar-SA" sz="3600" dirty="0" smtClean="0"/>
              <a:t>النفس ,ولكن الخدمة الاجتماعية استطاعت </a:t>
            </a:r>
          </a:p>
          <a:p>
            <a:r>
              <a:rPr lang="ar-SA" sz="3600" dirty="0" smtClean="0"/>
              <a:t>الاستفادة منه ليصبح احد مداخل الأسلوب العلاجي فيها  وينتهي العلاج بتهيئة العميل للخروج للبيئة والتفاعل معها , والمدخل الذاتي يحتاج إلى عملية متابعه للتأكد من حالة الاستقرار النفسي للعميل وتجاوب البيئة معه ومن هنا يعتمد المدخل الذاتي على البيئي .</a:t>
            </a:r>
            <a:endParaRPr lang="en-US" sz="3600" dirty="0"/>
          </a:p>
        </p:txBody>
      </p:sp>
    </p:spTree>
    <p:extLst>
      <p:ext uri="{BB962C8B-B14F-4D97-AF65-F5344CB8AC3E}">
        <p14:creationId xmlns:p14="http://schemas.microsoft.com/office/powerpoint/2010/main" val="23033042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899592" y="228600"/>
            <a:ext cx="7344816" cy="5693866"/>
          </a:xfrm>
          <a:prstGeom prst="rect">
            <a:avLst/>
          </a:prstGeom>
          <a:noFill/>
        </p:spPr>
        <p:txBody>
          <a:bodyPr wrap="square" rtlCol="0">
            <a:spAutoFit/>
          </a:bodyPr>
          <a:lstStyle/>
          <a:p>
            <a:pPr algn="r"/>
            <a:endParaRPr lang="ar-SA" sz="2800" b="1" dirty="0" smtClean="0">
              <a:solidFill>
                <a:srgbClr val="C00000"/>
              </a:solidFill>
            </a:endParaRPr>
          </a:p>
          <a:p>
            <a:pPr algn="r"/>
            <a:endParaRPr lang="ar-SA" sz="2800" b="1" dirty="0" smtClean="0">
              <a:solidFill>
                <a:srgbClr val="C00000"/>
              </a:solidFill>
            </a:endParaRPr>
          </a:p>
          <a:p>
            <a:pPr algn="r"/>
            <a:r>
              <a:rPr lang="ar-SA" sz="2800" b="1" dirty="0" smtClean="0">
                <a:solidFill>
                  <a:srgbClr val="C00000"/>
                </a:solidFill>
              </a:rPr>
              <a:t># </a:t>
            </a:r>
            <a:r>
              <a:rPr lang="ar-SA" sz="2800" b="1" u="sng" dirty="0" smtClean="0">
                <a:solidFill>
                  <a:srgbClr val="C00000"/>
                </a:solidFill>
              </a:rPr>
              <a:t>المدخل البيئي </a:t>
            </a:r>
            <a:r>
              <a:rPr lang="ar-SA" sz="2400" u="sng" dirty="0" smtClean="0"/>
              <a:t>:</a:t>
            </a:r>
          </a:p>
          <a:p>
            <a:pPr algn="r"/>
            <a:r>
              <a:rPr lang="ar-SA" sz="2800" dirty="0" smtClean="0"/>
              <a:t>هو تركيز جهود المختص على إصلاح البيئه وهو </a:t>
            </a:r>
          </a:p>
          <a:p>
            <a:pPr algn="r"/>
            <a:r>
              <a:rPr lang="ar-SA" sz="2800" dirty="0" smtClean="0"/>
              <a:t>أمر يتطلب فنيات الاسلوب العلاجي .</a:t>
            </a:r>
          </a:p>
          <a:p>
            <a:pPr algn="r"/>
            <a:r>
              <a:rPr lang="ar-SA" sz="2800" b="1" u="sng" dirty="0" smtClean="0"/>
              <a:t>ويمثل البيئه كل من العناصر التاليه </a:t>
            </a:r>
            <a:r>
              <a:rPr lang="ar-SA" sz="2800" b="1" dirty="0" smtClean="0"/>
              <a:t>:</a:t>
            </a:r>
          </a:p>
          <a:p>
            <a:pPr algn="r"/>
            <a:r>
              <a:rPr lang="ar-SA" sz="2800" dirty="0" smtClean="0"/>
              <a:t>1/ ا</a:t>
            </a:r>
            <a:r>
              <a:rPr lang="ar-SA" sz="2800" b="1" dirty="0" smtClean="0">
                <a:solidFill>
                  <a:srgbClr val="C00000"/>
                </a:solidFill>
              </a:rPr>
              <a:t>لاسرة </a:t>
            </a:r>
            <a:r>
              <a:rPr lang="ar-SA" sz="2800" dirty="0" smtClean="0"/>
              <a:t>: وهي المؤسسه الاولى التي تتلقى الفرد ويتشرب بطباعها واخلاقياتها وسلوكها وذلك لطول إقامة الفرد فيها.</a:t>
            </a:r>
          </a:p>
          <a:p>
            <a:pPr algn="r"/>
            <a:r>
              <a:rPr lang="ar-SA" sz="2800" dirty="0" smtClean="0"/>
              <a:t>2/ </a:t>
            </a:r>
            <a:r>
              <a:rPr lang="ar-SA" sz="2800" b="1" dirty="0" smtClean="0">
                <a:solidFill>
                  <a:srgbClr val="C00000"/>
                </a:solidFill>
              </a:rPr>
              <a:t>المدرسة</a:t>
            </a:r>
            <a:r>
              <a:rPr lang="ar-SA" sz="2800" dirty="0" smtClean="0"/>
              <a:t> : هي المؤسسه الثانيه المواليه للاسرة والمكمله لوظيفتها الا ان هدة المؤسسه تتسم بطابعها الرسمي وهي تمارس عمليات ضبط كثيرة تفوق الاسرة , وهي عملية تهيئة للفرد إلى تولي شئون حياته الخاصه .</a:t>
            </a:r>
          </a:p>
          <a:p>
            <a:pPr algn="r"/>
            <a:r>
              <a:rPr lang="ar-SA" sz="2800" dirty="0" smtClean="0"/>
              <a:t> </a:t>
            </a:r>
            <a:endParaRPr lang="ar-SA" sz="2400" dirty="0" smtClean="0"/>
          </a:p>
        </p:txBody>
      </p:sp>
    </p:spTree>
    <p:extLst>
      <p:ext uri="{BB962C8B-B14F-4D97-AF65-F5344CB8AC3E}">
        <p14:creationId xmlns:p14="http://schemas.microsoft.com/office/powerpoint/2010/main" val="3615254061"/>
      </p:ext>
    </p:ext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089328" y="836712"/>
            <a:ext cx="7083072" cy="5940088"/>
          </a:xfrm>
          <a:prstGeom prst="rect">
            <a:avLst/>
          </a:prstGeom>
        </p:spPr>
        <p:txBody>
          <a:bodyPr wrap="square">
            <a:spAutoFit/>
          </a:bodyPr>
          <a:lstStyle/>
          <a:p>
            <a:r>
              <a:rPr lang="ar-SA" sz="3200" dirty="0" smtClean="0"/>
              <a:t>3/ </a:t>
            </a:r>
            <a:r>
              <a:rPr lang="ar-SA" sz="3200" b="1" dirty="0" smtClean="0">
                <a:solidFill>
                  <a:srgbClr val="C00000"/>
                </a:solidFill>
              </a:rPr>
              <a:t>فئات الرفاق والاصدقاء </a:t>
            </a:r>
            <a:r>
              <a:rPr lang="ar-SA" sz="3200" dirty="0" smtClean="0"/>
              <a:t>: </a:t>
            </a:r>
          </a:p>
          <a:p>
            <a:r>
              <a:rPr lang="ar-SA" sz="3200" dirty="0" smtClean="0"/>
              <a:t>تسير موازيه لكل من الاسرة والمدرسة وغالبا  </a:t>
            </a:r>
          </a:p>
          <a:p>
            <a:r>
              <a:rPr lang="ar-SA" sz="3200" dirty="0" smtClean="0"/>
              <a:t>هذا النوع فيه هدم لوظيفة الاسرة والمدرسة  </a:t>
            </a:r>
          </a:p>
          <a:p>
            <a:r>
              <a:rPr lang="ar-SA" sz="3200" dirty="0" smtClean="0"/>
              <a:t>التربوية  والتعليمية وربما كانت مصدر من مصادر الانحراف لدى الفرد إلا إذا كانت صالحه </a:t>
            </a:r>
          </a:p>
          <a:p>
            <a:r>
              <a:rPr lang="ar-SA" sz="3200" dirty="0" smtClean="0"/>
              <a:t>4 - المجتمع الكبير بمؤسساته الاقتصادية  والإعلامية والعقابية  والتشريعية وقد تكون اشد سطوه من عناصر البيئة الاخرى </a:t>
            </a:r>
            <a:r>
              <a:rPr lang="ar-SA" dirty="0" smtClean="0"/>
              <a:t>. </a:t>
            </a:r>
            <a:r>
              <a:rPr lang="ar-SA" sz="3200" dirty="0" smtClean="0"/>
              <a:t>ومن المؤسسات العقابية  ما يسمى بمراكز الرعاية الاجتماعية للأحداث    ومعظمها يمر بوضع غير جيد إذ تكتنفه بعض السلبيات </a:t>
            </a:r>
          </a:p>
          <a:p>
            <a:endParaRPr lang="ar-SA" sz="2800" dirty="0" smtClean="0"/>
          </a:p>
        </p:txBody>
      </p:sp>
    </p:spTree>
    <p:extLst>
      <p:ext uri="{BB962C8B-B14F-4D97-AF65-F5344CB8AC3E}">
        <p14:creationId xmlns:p14="http://schemas.microsoft.com/office/powerpoint/2010/main" val="26500865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764704"/>
            <a:ext cx="8229600" cy="5616624"/>
          </a:xfrm>
        </p:spPr>
        <p:txBody>
          <a:bodyPr/>
          <a:lstStyle/>
          <a:p>
            <a:pPr algn="ctr"/>
            <a:r>
              <a:rPr lang="ar-SA" b="1" u="sng" dirty="0" smtClean="0">
                <a:solidFill>
                  <a:schemeClr val="bg1"/>
                </a:solidFill>
              </a:rPr>
              <a:t>اسئلة </a:t>
            </a:r>
          </a:p>
          <a:p>
            <a:pPr marL="0" indent="0">
              <a:buNone/>
            </a:pPr>
            <a:r>
              <a:rPr lang="ar-SA" b="1" dirty="0">
                <a:solidFill>
                  <a:schemeClr val="bg1"/>
                </a:solidFill>
              </a:rPr>
              <a:t> </a:t>
            </a:r>
            <a:r>
              <a:rPr lang="ar-SA" b="1" dirty="0" smtClean="0">
                <a:solidFill>
                  <a:schemeClr val="bg1"/>
                </a:solidFill>
              </a:rPr>
              <a:t>  س : </a:t>
            </a:r>
            <a:r>
              <a:rPr lang="ar-SA" b="1" dirty="0">
                <a:solidFill>
                  <a:schemeClr val="accent4">
                    <a:lumMod val="75000"/>
                  </a:schemeClr>
                </a:solidFill>
              </a:rPr>
              <a:t>ما هي</a:t>
            </a:r>
            <a:r>
              <a:rPr lang="ar-SA" dirty="0">
                <a:solidFill>
                  <a:schemeClr val="accent4">
                    <a:lumMod val="75000"/>
                  </a:schemeClr>
                </a:solidFill>
              </a:rPr>
              <a:t> </a:t>
            </a:r>
            <a:r>
              <a:rPr lang="ar-SA" b="1" dirty="0">
                <a:solidFill>
                  <a:schemeClr val="accent4">
                    <a:lumMod val="75000"/>
                  </a:schemeClr>
                </a:solidFill>
              </a:rPr>
              <a:t>الخدمات التي تقدمها الرعاية الاجتماعية في المجال الفكري</a:t>
            </a:r>
            <a:r>
              <a:rPr lang="ar-SA" dirty="0">
                <a:solidFill>
                  <a:schemeClr val="accent4">
                    <a:lumMod val="75000"/>
                  </a:schemeClr>
                </a:solidFill>
              </a:rPr>
              <a:t> </a:t>
            </a:r>
            <a:r>
              <a:rPr lang="ar-SA" dirty="0" smtClean="0">
                <a:solidFill>
                  <a:schemeClr val="accent4">
                    <a:lumMod val="75000"/>
                  </a:schemeClr>
                </a:solidFill>
              </a:rPr>
              <a:t>؟</a:t>
            </a:r>
          </a:p>
          <a:p>
            <a:pPr marL="0" indent="0">
              <a:buNone/>
            </a:pPr>
            <a:endParaRPr lang="ar-SA" dirty="0">
              <a:solidFill>
                <a:schemeClr val="accent4">
                  <a:lumMod val="75000"/>
                </a:schemeClr>
              </a:solidFill>
            </a:endParaRPr>
          </a:p>
          <a:p>
            <a:pPr marL="0" indent="0">
              <a:buNone/>
            </a:pPr>
            <a:r>
              <a:rPr lang="ar-SA" dirty="0" smtClean="0">
                <a:solidFill>
                  <a:schemeClr val="accent4">
                    <a:lumMod val="75000"/>
                  </a:schemeClr>
                </a:solidFill>
              </a:rPr>
              <a:t>س : </a:t>
            </a:r>
            <a:r>
              <a:rPr lang="ar-SA" b="1" dirty="0" smtClean="0">
                <a:solidFill>
                  <a:schemeClr val="bg1"/>
                </a:solidFill>
              </a:rPr>
              <a:t>اذكر / ي ما تعرفونه عن </a:t>
            </a:r>
            <a:r>
              <a:rPr lang="ar-SA" b="1" dirty="0">
                <a:solidFill>
                  <a:schemeClr val="accent1">
                    <a:lumMod val="50000"/>
                  </a:schemeClr>
                </a:solidFill>
              </a:rPr>
              <a:t>الرعاية التعليمية </a:t>
            </a:r>
            <a:endParaRPr lang="ar-SA" b="1" dirty="0" smtClean="0">
              <a:solidFill>
                <a:schemeClr val="accent1">
                  <a:lumMod val="50000"/>
                </a:schemeClr>
              </a:solidFill>
            </a:endParaRPr>
          </a:p>
          <a:p>
            <a:r>
              <a:rPr lang="ar-SA" b="1" u="sng" dirty="0">
                <a:solidFill>
                  <a:schemeClr val="accent4">
                    <a:lumMod val="75000"/>
                  </a:schemeClr>
                </a:solidFill>
              </a:rPr>
              <a:t>صح وخطأ</a:t>
            </a:r>
            <a:endParaRPr lang="en-US" u="sng" dirty="0">
              <a:solidFill>
                <a:schemeClr val="accent4">
                  <a:lumMod val="75000"/>
                </a:schemeClr>
              </a:solidFill>
            </a:endParaRPr>
          </a:p>
          <a:p>
            <a:pPr lvl="0"/>
            <a:r>
              <a:rPr lang="ar-SA" b="1" dirty="0">
                <a:solidFill>
                  <a:srgbClr val="FF0000"/>
                </a:solidFill>
              </a:rPr>
              <a:t>الرعاية الاجتماعية  وبرامجها دور بارز في تنمية المجال </a:t>
            </a:r>
            <a:r>
              <a:rPr lang="ar-SA" b="1" dirty="0" smtClean="0">
                <a:solidFill>
                  <a:srgbClr val="FF0000"/>
                </a:solidFill>
              </a:rPr>
              <a:t>الفكري</a:t>
            </a:r>
            <a:endParaRPr lang="en-US" dirty="0">
              <a:solidFill>
                <a:srgbClr val="FF0000"/>
              </a:solidFill>
            </a:endParaRPr>
          </a:p>
          <a:p>
            <a:pPr lvl="0"/>
            <a:r>
              <a:rPr lang="ar-SA" dirty="0">
                <a:solidFill>
                  <a:srgbClr val="FF0000"/>
                </a:solidFill>
              </a:rPr>
              <a:t>تؤدي</a:t>
            </a:r>
            <a:r>
              <a:rPr lang="ar-SA" b="1" dirty="0">
                <a:solidFill>
                  <a:srgbClr val="FF0000"/>
                </a:solidFill>
              </a:rPr>
              <a:t> القوانين الخاصة بالعمل </a:t>
            </a:r>
            <a:r>
              <a:rPr lang="ar-SA" dirty="0">
                <a:solidFill>
                  <a:srgbClr val="FF0000"/>
                </a:solidFill>
              </a:rPr>
              <a:t>إلى الزيادة في نفقة الإنتاج دون </a:t>
            </a:r>
            <a:r>
              <a:rPr lang="ar-SA" dirty="0" smtClean="0">
                <a:solidFill>
                  <a:srgbClr val="FF0000"/>
                </a:solidFill>
              </a:rPr>
              <a:t>مقابل</a:t>
            </a:r>
            <a:endParaRPr lang="en-US" dirty="0">
              <a:solidFill>
                <a:srgbClr val="FF0000"/>
              </a:solidFill>
            </a:endParaRPr>
          </a:p>
          <a:p>
            <a:pPr marL="0" indent="0">
              <a:buNone/>
            </a:pPr>
            <a:endParaRPr lang="ar-SA" b="1" dirty="0">
              <a:solidFill>
                <a:schemeClr val="bg1"/>
              </a:solidFill>
            </a:endParaRPr>
          </a:p>
        </p:txBody>
      </p:sp>
    </p:spTree>
    <p:extLst>
      <p:ext uri="{BB962C8B-B14F-4D97-AF65-F5344CB8AC3E}">
        <p14:creationId xmlns:p14="http://schemas.microsoft.com/office/powerpoint/2010/main" val="27051641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a:bodyPr>
          <a:lstStyle/>
          <a:p>
            <a:r>
              <a:rPr lang="ar-SA" b="1" u="sng" dirty="0" smtClean="0">
                <a:solidFill>
                  <a:srgbClr val="002060"/>
                </a:solidFill>
              </a:rPr>
              <a:t>اختيار من متعدد:</a:t>
            </a:r>
          </a:p>
          <a:p>
            <a:r>
              <a:rPr lang="ar-SA" b="1" u="sng" dirty="0" smtClean="0">
                <a:solidFill>
                  <a:srgbClr val="002060"/>
                </a:solidFill>
              </a:rPr>
              <a:t>لرعاية </a:t>
            </a:r>
            <a:r>
              <a:rPr lang="ar-SA" b="1" u="sng" dirty="0">
                <a:solidFill>
                  <a:srgbClr val="002060"/>
                </a:solidFill>
              </a:rPr>
              <a:t>الاجتماعية دورها في (تنمية المجال الفكري) من خلال </a:t>
            </a:r>
            <a:endParaRPr lang="en-US" dirty="0">
              <a:solidFill>
                <a:srgbClr val="002060"/>
              </a:solidFill>
            </a:endParaRPr>
          </a:p>
          <a:p>
            <a:pPr lvl="0"/>
            <a:r>
              <a:rPr lang="ar-SA" dirty="0" smtClean="0">
                <a:solidFill>
                  <a:srgbClr val="002060"/>
                </a:solidFill>
              </a:rPr>
              <a:t>أ)العمل </a:t>
            </a:r>
            <a:r>
              <a:rPr lang="ar-SA" dirty="0">
                <a:solidFill>
                  <a:srgbClr val="002060"/>
                </a:solidFill>
              </a:rPr>
              <a:t>بمجالات كثيرة   </a:t>
            </a:r>
            <a:r>
              <a:rPr lang="ar-SA" dirty="0" smtClean="0">
                <a:solidFill>
                  <a:srgbClr val="002060"/>
                </a:solidFill>
              </a:rPr>
              <a:t>ب)استخدام </a:t>
            </a:r>
            <a:r>
              <a:rPr lang="ar-SA" dirty="0">
                <a:solidFill>
                  <a:srgbClr val="002060"/>
                </a:solidFill>
              </a:rPr>
              <a:t>طرق متنوعة </a:t>
            </a:r>
            <a:endParaRPr lang="ar-SA" dirty="0" smtClean="0">
              <a:solidFill>
                <a:srgbClr val="002060"/>
              </a:solidFill>
            </a:endParaRPr>
          </a:p>
          <a:p>
            <a:pPr lvl="0"/>
            <a:r>
              <a:rPr lang="ar-SA" dirty="0" smtClean="0">
                <a:solidFill>
                  <a:srgbClr val="002060"/>
                </a:solidFill>
              </a:rPr>
              <a:t>ج)التركيز </a:t>
            </a:r>
            <a:r>
              <a:rPr lang="ar-SA" dirty="0">
                <a:solidFill>
                  <a:srgbClr val="002060"/>
                </a:solidFill>
              </a:rPr>
              <a:t>على بناء المجتمع </a:t>
            </a:r>
            <a:endParaRPr lang="ar-SA" dirty="0" smtClean="0">
              <a:solidFill>
                <a:srgbClr val="002060"/>
              </a:solidFill>
            </a:endParaRPr>
          </a:p>
          <a:p>
            <a:pPr lvl="0"/>
            <a:r>
              <a:rPr lang="ar-SA" dirty="0" smtClean="0">
                <a:solidFill>
                  <a:srgbClr val="002060"/>
                </a:solidFill>
              </a:rPr>
              <a:t>د) حل </a:t>
            </a:r>
            <a:r>
              <a:rPr lang="ar-SA" dirty="0">
                <a:solidFill>
                  <a:srgbClr val="002060"/>
                </a:solidFill>
              </a:rPr>
              <a:t>المشكلات </a:t>
            </a:r>
            <a:r>
              <a:rPr lang="ar-SA" dirty="0" smtClean="0">
                <a:solidFill>
                  <a:srgbClr val="002060"/>
                </a:solidFill>
              </a:rPr>
              <a:t>المجتمعية</a:t>
            </a:r>
            <a:r>
              <a:rPr lang="ar-SA" dirty="0">
                <a:solidFill>
                  <a:srgbClr val="002060"/>
                </a:solidFill>
              </a:rPr>
              <a:t> </a:t>
            </a:r>
            <a:r>
              <a:rPr lang="ar-SA" dirty="0" smtClean="0">
                <a:solidFill>
                  <a:srgbClr val="002060"/>
                </a:solidFill>
              </a:rPr>
              <a:t>مجالات كثيرة</a:t>
            </a:r>
            <a:endParaRPr lang="en-US" dirty="0">
              <a:solidFill>
                <a:srgbClr val="002060"/>
              </a:solidFill>
            </a:endParaRPr>
          </a:p>
          <a:p>
            <a:r>
              <a:rPr lang="ar-SA" b="1" u="sng" dirty="0">
                <a:solidFill>
                  <a:srgbClr val="002060"/>
                </a:solidFill>
              </a:rPr>
              <a:t>تهدف اليونسكو في الوقت الحالي إلى</a:t>
            </a:r>
            <a:r>
              <a:rPr lang="ar-SA" dirty="0">
                <a:solidFill>
                  <a:srgbClr val="002060"/>
                </a:solidFill>
              </a:rPr>
              <a:t>: </a:t>
            </a:r>
            <a:endParaRPr lang="en-US" dirty="0">
              <a:solidFill>
                <a:srgbClr val="002060"/>
              </a:solidFill>
            </a:endParaRPr>
          </a:p>
          <a:p>
            <a:pPr lvl="0"/>
            <a:r>
              <a:rPr lang="ar-SA" dirty="0" smtClean="0">
                <a:solidFill>
                  <a:srgbClr val="002060"/>
                </a:solidFill>
              </a:rPr>
              <a:t>أ) التنمية </a:t>
            </a:r>
            <a:r>
              <a:rPr lang="ar-SA" dirty="0">
                <a:solidFill>
                  <a:srgbClr val="002060"/>
                </a:solidFill>
              </a:rPr>
              <a:t>الاقتصادية   </a:t>
            </a:r>
            <a:r>
              <a:rPr lang="ar-SA" dirty="0" smtClean="0">
                <a:solidFill>
                  <a:srgbClr val="002060"/>
                </a:solidFill>
              </a:rPr>
              <a:t>ب)  </a:t>
            </a:r>
            <a:r>
              <a:rPr lang="ar-SA" dirty="0">
                <a:solidFill>
                  <a:srgbClr val="002060"/>
                </a:solidFill>
              </a:rPr>
              <a:t>نشر المعارف  </a:t>
            </a:r>
            <a:endParaRPr lang="ar-SA" dirty="0" smtClean="0">
              <a:solidFill>
                <a:srgbClr val="002060"/>
              </a:solidFill>
            </a:endParaRPr>
          </a:p>
          <a:p>
            <a:pPr marL="0" lvl="0" indent="0">
              <a:buNone/>
            </a:pPr>
            <a:r>
              <a:rPr lang="ar-SA" dirty="0" smtClean="0">
                <a:solidFill>
                  <a:srgbClr val="002060"/>
                </a:solidFill>
              </a:rPr>
              <a:t> ج)  </a:t>
            </a:r>
            <a:r>
              <a:rPr lang="ar-SA" dirty="0">
                <a:solidFill>
                  <a:srgbClr val="002060"/>
                </a:solidFill>
              </a:rPr>
              <a:t>الاهتمام بوضع الخطط الاستراتيجية   </a:t>
            </a:r>
            <a:r>
              <a:rPr lang="ar-SA" dirty="0" smtClean="0">
                <a:solidFill>
                  <a:srgbClr val="002060"/>
                </a:solidFill>
              </a:rPr>
              <a:t>د)  </a:t>
            </a:r>
            <a:r>
              <a:rPr lang="ar-SA" dirty="0">
                <a:solidFill>
                  <a:srgbClr val="002060"/>
                </a:solidFill>
              </a:rPr>
              <a:t>محاربة الفقر</a:t>
            </a:r>
            <a:endParaRPr lang="en-US" dirty="0">
              <a:solidFill>
                <a:srgbClr val="002060"/>
              </a:solidFill>
            </a:endParaRPr>
          </a:p>
          <a:p>
            <a:endParaRPr lang="ar-SA" dirty="0"/>
          </a:p>
        </p:txBody>
      </p:sp>
    </p:spTree>
    <p:extLst>
      <p:ext uri="{BB962C8B-B14F-4D97-AF65-F5344CB8AC3E}">
        <p14:creationId xmlns:p14="http://schemas.microsoft.com/office/powerpoint/2010/main" val="2305597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120680"/>
          </a:xfrm>
        </p:spPr>
        <p:txBody>
          <a:bodyPr>
            <a:normAutofit fontScale="92500" lnSpcReduction="20000"/>
          </a:bodyPr>
          <a:lstStyle/>
          <a:p>
            <a:pPr algn="ctr"/>
            <a:r>
              <a:rPr lang="ar-SA" sz="3900" b="1" u="sng" dirty="0" smtClean="0">
                <a:solidFill>
                  <a:schemeClr val="accent4">
                    <a:lumMod val="75000"/>
                  </a:schemeClr>
                </a:solidFill>
              </a:rPr>
              <a:t>الاجابة</a:t>
            </a:r>
            <a:r>
              <a:rPr lang="ar-SA" b="1" dirty="0" smtClean="0">
                <a:solidFill>
                  <a:schemeClr val="accent4">
                    <a:lumMod val="75000"/>
                  </a:schemeClr>
                </a:solidFill>
              </a:rPr>
              <a:t> </a:t>
            </a:r>
          </a:p>
          <a:p>
            <a:pPr marL="0" indent="0">
              <a:buNone/>
            </a:pPr>
            <a:r>
              <a:rPr lang="ar-SA" b="1" u="sng" dirty="0">
                <a:solidFill>
                  <a:schemeClr val="bg1"/>
                </a:solidFill>
              </a:rPr>
              <a:t>الرعاية الخاصة بالترفيه , وشغل أوقات الفراغ </a:t>
            </a:r>
          </a:p>
          <a:p>
            <a:pPr marL="0" indent="0">
              <a:buNone/>
            </a:pPr>
            <a:r>
              <a:rPr lang="ar-SA" b="1" u="sng" dirty="0">
                <a:solidFill>
                  <a:schemeClr val="bg1"/>
                </a:solidFill>
              </a:rPr>
              <a:t>ومن هذه الخدمات :</a:t>
            </a:r>
          </a:p>
          <a:p>
            <a:r>
              <a:rPr lang="ar-SA" dirty="0">
                <a:solidFill>
                  <a:schemeClr val="bg1"/>
                </a:solidFill>
              </a:rPr>
              <a:t>إنشاء مراكز خاصة بالشباب وكذلك أندية اجتماعية وثقافية .</a:t>
            </a:r>
          </a:p>
          <a:p>
            <a:r>
              <a:rPr lang="ar-SA" dirty="0">
                <a:solidFill>
                  <a:schemeClr val="bg1"/>
                </a:solidFill>
              </a:rPr>
              <a:t>التوجيه السليم للمواطنين من خلال الندوات , والمحاضرات التي تناقش مواضيعاً ذات الصلة بحياة الأفراد في المجتمع .</a:t>
            </a:r>
          </a:p>
          <a:p>
            <a:r>
              <a:rPr lang="ar-SA" dirty="0">
                <a:solidFill>
                  <a:schemeClr val="bg1"/>
                </a:solidFill>
              </a:rPr>
              <a:t>توفير الكتب والمكتبات الثقافية العامة التي تبيع مصادرها بسعر مناسب مما يجعلها في متناول جميع فئات المجتمع .</a:t>
            </a:r>
          </a:p>
          <a:p>
            <a:pPr marL="0" indent="0">
              <a:buNone/>
            </a:pPr>
            <a:r>
              <a:rPr lang="ar-SA" dirty="0">
                <a:solidFill>
                  <a:schemeClr val="bg1"/>
                </a:solidFill>
              </a:rPr>
              <a:t>ويجدر بنا في هذا المجال أن نشير ( </a:t>
            </a:r>
            <a:r>
              <a:rPr lang="ar-SA" b="1" dirty="0">
                <a:solidFill>
                  <a:schemeClr val="bg1"/>
                </a:solidFill>
              </a:rPr>
              <a:t>لهيئة الأمم المتحدة </a:t>
            </a:r>
            <a:r>
              <a:rPr lang="ar-SA" dirty="0">
                <a:solidFill>
                  <a:schemeClr val="bg1"/>
                </a:solidFill>
              </a:rPr>
              <a:t>) التي كان </a:t>
            </a:r>
          </a:p>
          <a:p>
            <a:pPr marL="0" indent="0">
              <a:buNone/>
            </a:pPr>
            <a:r>
              <a:rPr lang="ar-SA" dirty="0">
                <a:solidFill>
                  <a:schemeClr val="bg1"/>
                </a:solidFill>
              </a:rPr>
              <a:t>من ضمن أهداف إنشائها تحقيق التعاون الدولي في المجالات المختلفة للرعاية الاجتماعية , ولتحقيق هذا التعاون انبثق من هيئة الأمم المتحدة العديد من المنظمات , و ما يعنينا من </a:t>
            </a:r>
            <a:r>
              <a:rPr lang="ar-SA" b="1" dirty="0">
                <a:solidFill>
                  <a:schemeClr val="bg1"/>
                </a:solidFill>
              </a:rPr>
              <a:t>هذه المنظمات هنا هو</a:t>
            </a:r>
          </a:p>
          <a:p>
            <a:pPr marL="0" indent="0">
              <a:buNone/>
            </a:pPr>
            <a:r>
              <a:rPr lang="ar-SA" b="1" dirty="0">
                <a:solidFill>
                  <a:schemeClr val="bg1"/>
                </a:solidFill>
              </a:rPr>
              <a:t> ما يختص منها بالمجال الفكري.</a:t>
            </a:r>
            <a:endParaRPr lang="ar-SA" b="1" u="sng" dirty="0">
              <a:solidFill>
                <a:schemeClr val="bg1"/>
              </a:solidFill>
            </a:endParaRPr>
          </a:p>
          <a:p>
            <a:endParaRPr lang="ar-SA" dirty="0"/>
          </a:p>
        </p:txBody>
      </p:sp>
    </p:spTree>
    <p:extLst>
      <p:ext uri="{BB962C8B-B14F-4D97-AF65-F5344CB8AC3E}">
        <p14:creationId xmlns:p14="http://schemas.microsoft.com/office/powerpoint/2010/main" val="1220986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395536" y="285728"/>
            <a:ext cx="7891240" cy="6115072"/>
          </a:xfrm>
        </p:spPr>
        <p:txBody>
          <a:bodyPr>
            <a:normAutofit/>
          </a:bodyPr>
          <a:lstStyle/>
          <a:p>
            <a:pPr marL="0" indent="0" algn="r" rtl="1">
              <a:buNone/>
            </a:pPr>
            <a:r>
              <a:rPr lang="ar-SA" dirty="0" smtClean="0">
                <a:solidFill>
                  <a:schemeClr val="bg1"/>
                </a:solidFill>
              </a:rPr>
              <a:t>وهي هيئة الأمم المتحدة للتربية والعلوم الثقافية ( </a:t>
            </a:r>
            <a:r>
              <a:rPr lang="ar-SA" b="1" dirty="0" smtClean="0">
                <a:solidFill>
                  <a:schemeClr val="bg1"/>
                </a:solidFill>
              </a:rPr>
              <a:t>اليونسكو</a:t>
            </a:r>
            <a:r>
              <a:rPr lang="ar-SA" dirty="0" smtClean="0">
                <a:solidFill>
                  <a:schemeClr val="bg1"/>
                </a:solidFill>
              </a:rPr>
              <a:t> ) حيث كان الهدف من إنشائها العمل على تنمية التعاون بين دول العالم فيما يتعلق بالتربية والتعليم والأنشطة الثقافية </a:t>
            </a:r>
          </a:p>
          <a:p>
            <a:pPr marL="0" indent="0" algn="r" rtl="1">
              <a:buNone/>
            </a:pPr>
            <a:r>
              <a:rPr lang="ar-SA" b="1" u="sng" dirty="0" smtClean="0">
                <a:solidFill>
                  <a:schemeClr val="bg1"/>
                </a:solidFill>
              </a:rPr>
              <a:t>وتهدف اليونسكو في الوقت الحالي إلى :</a:t>
            </a:r>
          </a:p>
          <a:p>
            <a:endParaRPr lang="ar-SA" sz="900" dirty="0" smtClean="0">
              <a:solidFill>
                <a:schemeClr val="bg1"/>
              </a:solidFill>
            </a:endParaRPr>
          </a:p>
          <a:p>
            <a:r>
              <a:rPr lang="ar-SA" dirty="0" smtClean="0">
                <a:solidFill>
                  <a:schemeClr val="bg1"/>
                </a:solidFill>
              </a:rPr>
              <a:t>1/ جمع وتحليل ونشر المعارف في مجالات التربية والعلوم والثقافة</a:t>
            </a:r>
          </a:p>
          <a:p>
            <a:r>
              <a:rPr lang="ar-SA" dirty="0" smtClean="0">
                <a:solidFill>
                  <a:schemeClr val="bg1"/>
                </a:solidFill>
              </a:rPr>
              <a:t> 2/ العمل على تحقيق التعاون الدولي ونشر التعليم على كافة المستويات .</a:t>
            </a:r>
          </a:p>
          <a:p>
            <a:r>
              <a:rPr lang="ar-SA" dirty="0" smtClean="0">
                <a:solidFill>
                  <a:schemeClr val="bg1"/>
                </a:solidFill>
              </a:rPr>
              <a:t>3/ محاربة الأمية في جميع بقاع العالم , وغير ذلك من أهداف ترتبط برفع المستوى الثقافي للفرد .</a:t>
            </a:r>
          </a:p>
          <a:p>
            <a:pPr marL="0" indent="0" algn="r" rtl="1">
              <a:buNone/>
            </a:pPr>
            <a:endParaRPr lang="ar-SA" sz="2800" b="1" u="sng" dirty="0">
              <a:solidFill>
                <a:schemeClr val="accent1">
                  <a:lumMod val="50000"/>
                </a:schemeClr>
              </a:solidFill>
            </a:endParaRPr>
          </a:p>
        </p:txBody>
      </p:sp>
    </p:spTree>
    <p:extLst>
      <p:ext uri="{BB962C8B-B14F-4D97-AF65-F5344CB8AC3E}">
        <p14:creationId xmlns:p14="http://schemas.microsoft.com/office/powerpoint/2010/main" val="18171474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85000" lnSpcReduction="20000"/>
          </a:bodyPr>
          <a:lstStyle/>
          <a:p>
            <a:pPr marL="0" indent="0">
              <a:buNone/>
            </a:pPr>
            <a:r>
              <a:rPr lang="ar-SA" sz="3600" b="1" u="sng" dirty="0" smtClean="0">
                <a:solidFill>
                  <a:schemeClr val="accent1">
                    <a:lumMod val="50000"/>
                  </a:schemeClr>
                </a:solidFill>
              </a:rPr>
              <a:t>  ج ) الرعاية </a:t>
            </a:r>
            <a:r>
              <a:rPr lang="ar-SA" sz="3600" b="1" u="sng" dirty="0">
                <a:solidFill>
                  <a:schemeClr val="accent1">
                    <a:lumMod val="50000"/>
                  </a:schemeClr>
                </a:solidFill>
              </a:rPr>
              <a:t>التعليمية </a:t>
            </a:r>
            <a:r>
              <a:rPr lang="ar-SA" sz="3600" b="1" u="sng" dirty="0" smtClean="0">
                <a:solidFill>
                  <a:schemeClr val="accent1">
                    <a:lumMod val="50000"/>
                  </a:schemeClr>
                </a:solidFill>
              </a:rPr>
              <a:t>هي : </a:t>
            </a:r>
            <a:endParaRPr lang="ar-SA" sz="2800" dirty="0"/>
          </a:p>
          <a:p>
            <a:r>
              <a:rPr lang="ar-SA" dirty="0">
                <a:solidFill>
                  <a:schemeClr val="bg1"/>
                </a:solidFill>
              </a:rPr>
              <a:t>إنشاء المدارس الحكومية لجميع المراحل .</a:t>
            </a:r>
          </a:p>
          <a:p>
            <a:r>
              <a:rPr lang="ar-SA" dirty="0">
                <a:solidFill>
                  <a:schemeClr val="bg1"/>
                </a:solidFill>
              </a:rPr>
              <a:t>توفير المعلمين الأكفاء والعمل على تدريب المعلمين والأشراف عليهم </a:t>
            </a:r>
          </a:p>
          <a:p>
            <a:r>
              <a:rPr lang="ar-SA" dirty="0">
                <a:solidFill>
                  <a:schemeClr val="bg1"/>
                </a:solidFill>
              </a:rPr>
              <a:t>اعتبار التعليم حتى المرحلة الابتدائية تعليماً إجبارياً.</a:t>
            </a:r>
          </a:p>
          <a:p>
            <a:r>
              <a:rPr lang="ar-SA" dirty="0">
                <a:solidFill>
                  <a:schemeClr val="bg1"/>
                </a:solidFill>
              </a:rPr>
              <a:t>توفير فرص التعليم بالمجان حتى التخرج من الجامعة .</a:t>
            </a:r>
          </a:p>
          <a:p>
            <a:r>
              <a:rPr lang="ar-SA" dirty="0">
                <a:solidFill>
                  <a:schemeClr val="bg1"/>
                </a:solidFill>
              </a:rPr>
              <a:t>تشجيع المواطنين على التعليم .</a:t>
            </a:r>
          </a:p>
          <a:p>
            <a:r>
              <a:rPr lang="ar-SA" dirty="0">
                <a:solidFill>
                  <a:schemeClr val="bg1"/>
                </a:solidFill>
              </a:rPr>
              <a:t>نشر الكتب الثقافية بأسعار مناسبة .</a:t>
            </a:r>
          </a:p>
          <a:p>
            <a:r>
              <a:rPr lang="ar-SA" dirty="0">
                <a:solidFill>
                  <a:schemeClr val="bg1"/>
                </a:solidFill>
              </a:rPr>
              <a:t>توفير سائر الخدمات الأخرى المساعدة للعمليات التعليمية كالمدن الجامعية ووسائل مواصلات للطلاب , ودعم الكتاب الجامعي والتغذية لطلاب الجامعات بأسعار رمزية .</a:t>
            </a:r>
          </a:p>
          <a:p>
            <a:r>
              <a:rPr lang="ar-SA" dirty="0">
                <a:solidFill>
                  <a:schemeClr val="bg1"/>
                </a:solidFill>
              </a:rPr>
              <a:t>توفير خدمات رعاية الطلاب الصحيحة والتعليمية في مختلف</a:t>
            </a:r>
          </a:p>
          <a:p>
            <a:pPr>
              <a:buNone/>
            </a:pPr>
            <a:r>
              <a:rPr lang="ar-SA" dirty="0">
                <a:solidFill>
                  <a:schemeClr val="bg1"/>
                </a:solidFill>
              </a:rPr>
              <a:t> مراحل التعليم .</a:t>
            </a:r>
          </a:p>
          <a:p>
            <a:r>
              <a:rPr lang="ar-SA" dirty="0">
                <a:solidFill>
                  <a:schemeClr val="bg1"/>
                </a:solidFill>
              </a:rPr>
              <a:t>تزويد المؤسسات التعليمية بالأنشطة المختلفة .</a:t>
            </a:r>
          </a:p>
          <a:p>
            <a:endParaRPr lang="ar-SA" dirty="0"/>
          </a:p>
        </p:txBody>
      </p:sp>
    </p:spTree>
    <p:extLst>
      <p:ext uri="{BB962C8B-B14F-4D97-AF65-F5344CB8AC3E}">
        <p14:creationId xmlns:p14="http://schemas.microsoft.com/office/powerpoint/2010/main" val="2619011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68760"/>
            <a:ext cx="8229600" cy="4857403"/>
          </a:xfrm>
        </p:spPr>
        <p:txBody>
          <a:bodyPr/>
          <a:lstStyle/>
          <a:p>
            <a:r>
              <a:rPr lang="ar-SA" b="1" u="sng" dirty="0">
                <a:solidFill>
                  <a:srgbClr val="00B050"/>
                </a:solidFill>
              </a:rPr>
              <a:t>صح </a:t>
            </a:r>
            <a:r>
              <a:rPr lang="ar-SA" b="1" u="sng" dirty="0" smtClean="0">
                <a:solidFill>
                  <a:srgbClr val="00B050"/>
                </a:solidFill>
              </a:rPr>
              <a:t>وخطأ</a:t>
            </a:r>
          </a:p>
          <a:p>
            <a:endParaRPr lang="en-US" u="sng" dirty="0">
              <a:solidFill>
                <a:srgbClr val="00B050"/>
              </a:solidFill>
            </a:endParaRPr>
          </a:p>
          <a:p>
            <a:pPr lvl="0"/>
            <a:r>
              <a:rPr lang="ar-SA" b="1" dirty="0">
                <a:solidFill>
                  <a:srgbClr val="00B050"/>
                </a:solidFill>
              </a:rPr>
              <a:t>الرعاية الاجتماعية  وبرامجها دور بارز في تنمية المجال الفكري</a:t>
            </a:r>
            <a:r>
              <a:rPr lang="ar-SA" dirty="0">
                <a:solidFill>
                  <a:srgbClr val="00B050"/>
                </a:solidFill>
              </a:rPr>
              <a:t> </a:t>
            </a:r>
            <a:r>
              <a:rPr lang="ar-SA" dirty="0" smtClean="0">
                <a:ln>
                  <a:solidFill>
                    <a:srgbClr val="FF0000"/>
                  </a:solidFill>
                </a:ln>
                <a:solidFill>
                  <a:srgbClr val="00B050"/>
                </a:solidFill>
              </a:rPr>
              <a:t>(</a:t>
            </a:r>
            <a:r>
              <a:rPr lang="en-US" dirty="0" smtClean="0">
                <a:ln>
                  <a:solidFill>
                    <a:srgbClr val="FF0000"/>
                  </a:solidFill>
                </a:ln>
                <a:solidFill>
                  <a:srgbClr val="00B050"/>
                </a:solidFill>
              </a:rPr>
              <a:t>√</a:t>
            </a:r>
            <a:r>
              <a:rPr lang="ar-SA" dirty="0" smtClean="0">
                <a:ln>
                  <a:solidFill>
                    <a:srgbClr val="FF0000"/>
                  </a:solidFill>
                </a:ln>
                <a:solidFill>
                  <a:srgbClr val="00B050"/>
                </a:solidFill>
              </a:rPr>
              <a:t>)</a:t>
            </a:r>
            <a:endParaRPr lang="en-US" dirty="0">
              <a:ln>
                <a:solidFill>
                  <a:srgbClr val="FF0000"/>
                </a:solidFill>
              </a:ln>
              <a:solidFill>
                <a:srgbClr val="00B050"/>
              </a:solidFill>
            </a:endParaRPr>
          </a:p>
          <a:p>
            <a:pPr lvl="0"/>
            <a:r>
              <a:rPr lang="ar-SA" dirty="0">
                <a:solidFill>
                  <a:srgbClr val="00B050"/>
                </a:solidFill>
              </a:rPr>
              <a:t>تؤدي</a:t>
            </a:r>
            <a:r>
              <a:rPr lang="ar-SA" b="1" dirty="0">
                <a:solidFill>
                  <a:srgbClr val="00B050"/>
                </a:solidFill>
              </a:rPr>
              <a:t> القوانين الخاصة بالعمل </a:t>
            </a:r>
            <a:r>
              <a:rPr lang="ar-SA" dirty="0">
                <a:solidFill>
                  <a:srgbClr val="00B050"/>
                </a:solidFill>
              </a:rPr>
              <a:t>إلى الزيادة في نفقة الإنتاج دون مقابل </a:t>
            </a:r>
            <a:r>
              <a:rPr lang="ar-SA" dirty="0" smtClean="0">
                <a:ln>
                  <a:solidFill>
                    <a:srgbClr val="FF0000"/>
                  </a:solidFill>
                </a:ln>
                <a:solidFill>
                  <a:srgbClr val="00B050"/>
                </a:solidFill>
              </a:rPr>
              <a:t>(×)</a:t>
            </a:r>
            <a:endParaRPr lang="en-US" dirty="0">
              <a:ln>
                <a:solidFill>
                  <a:srgbClr val="FF0000"/>
                </a:solidFill>
              </a:ln>
              <a:solidFill>
                <a:srgbClr val="00B050"/>
              </a:solidFill>
            </a:endParaRPr>
          </a:p>
          <a:p>
            <a:endParaRPr lang="ar-SA" dirty="0"/>
          </a:p>
        </p:txBody>
      </p:sp>
    </p:spTree>
    <p:extLst>
      <p:ext uri="{BB962C8B-B14F-4D97-AF65-F5344CB8AC3E}">
        <p14:creationId xmlns:p14="http://schemas.microsoft.com/office/powerpoint/2010/main" val="673728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a:bodyPr>
          <a:lstStyle/>
          <a:p>
            <a:r>
              <a:rPr lang="ar-SA" b="1" u="sng" dirty="0">
                <a:solidFill>
                  <a:srgbClr val="002060"/>
                </a:solidFill>
              </a:rPr>
              <a:t>لرعاية الاجتماعية دورها في (تنمية المجال الفكري) من خلال </a:t>
            </a:r>
            <a:endParaRPr lang="en-US" dirty="0">
              <a:solidFill>
                <a:srgbClr val="002060"/>
              </a:solidFill>
            </a:endParaRPr>
          </a:p>
          <a:p>
            <a:pPr lvl="0"/>
            <a:r>
              <a:rPr lang="ar-SA" u="sng" dirty="0" smtClean="0">
                <a:solidFill>
                  <a:srgbClr val="002060"/>
                </a:solidFill>
              </a:rPr>
              <a:t>أ)</a:t>
            </a:r>
            <a:r>
              <a:rPr lang="ar-SA" b="1" u="sng" dirty="0" smtClean="0">
                <a:ln>
                  <a:solidFill>
                    <a:srgbClr val="FF0000"/>
                  </a:solidFill>
                </a:ln>
                <a:solidFill>
                  <a:srgbClr val="002060"/>
                </a:solidFill>
              </a:rPr>
              <a:t>العمل </a:t>
            </a:r>
            <a:r>
              <a:rPr lang="ar-SA" b="1" u="sng" dirty="0">
                <a:ln>
                  <a:solidFill>
                    <a:srgbClr val="FF0000"/>
                  </a:solidFill>
                </a:ln>
                <a:solidFill>
                  <a:srgbClr val="002060"/>
                </a:solidFill>
              </a:rPr>
              <a:t>بمجالات كثيرة</a:t>
            </a:r>
            <a:r>
              <a:rPr lang="ar-SA" b="1" dirty="0">
                <a:ln>
                  <a:solidFill>
                    <a:srgbClr val="FF0000"/>
                  </a:solidFill>
                </a:ln>
                <a:solidFill>
                  <a:srgbClr val="002060"/>
                </a:solidFill>
              </a:rPr>
              <a:t>   </a:t>
            </a:r>
            <a:r>
              <a:rPr lang="ar-SA" dirty="0" smtClean="0">
                <a:solidFill>
                  <a:srgbClr val="002060"/>
                </a:solidFill>
              </a:rPr>
              <a:t>ب) </a:t>
            </a:r>
            <a:r>
              <a:rPr lang="ar-SA" dirty="0">
                <a:solidFill>
                  <a:srgbClr val="002060"/>
                </a:solidFill>
              </a:rPr>
              <a:t>استخدام طرق </a:t>
            </a:r>
            <a:r>
              <a:rPr lang="ar-SA" dirty="0" smtClean="0">
                <a:solidFill>
                  <a:srgbClr val="002060"/>
                </a:solidFill>
              </a:rPr>
              <a:t>متنوعة</a:t>
            </a:r>
          </a:p>
          <a:p>
            <a:pPr lvl="0"/>
            <a:r>
              <a:rPr lang="ar-SA" dirty="0" smtClean="0">
                <a:solidFill>
                  <a:srgbClr val="002060"/>
                </a:solidFill>
              </a:rPr>
              <a:t> ج) </a:t>
            </a:r>
            <a:r>
              <a:rPr lang="ar-SA" dirty="0">
                <a:solidFill>
                  <a:srgbClr val="002060"/>
                </a:solidFill>
              </a:rPr>
              <a:t>التركيز على بناء </a:t>
            </a:r>
            <a:r>
              <a:rPr lang="ar-SA" dirty="0" smtClean="0">
                <a:solidFill>
                  <a:srgbClr val="002060"/>
                </a:solidFill>
              </a:rPr>
              <a:t>المجتمع</a:t>
            </a:r>
          </a:p>
          <a:p>
            <a:pPr lvl="0"/>
            <a:r>
              <a:rPr lang="ar-SA" dirty="0" smtClean="0">
                <a:solidFill>
                  <a:srgbClr val="002060"/>
                </a:solidFill>
              </a:rPr>
              <a:t>د) حل </a:t>
            </a:r>
            <a:r>
              <a:rPr lang="ar-SA" dirty="0">
                <a:solidFill>
                  <a:srgbClr val="002060"/>
                </a:solidFill>
              </a:rPr>
              <a:t>المشكلات </a:t>
            </a:r>
            <a:r>
              <a:rPr lang="ar-SA" dirty="0" smtClean="0">
                <a:solidFill>
                  <a:srgbClr val="002060"/>
                </a:solidFill>
              </a:rPr>
              <a:t>المجتمعية</a:t>
            </a:r>
            <a:r>
              <a:rPr lang="ar-SA" dirty="0">
                <a:solidFill>
                  <a:srgbClr val="002060"/>
                </a:solidFill>
              </a:rPr>
              <a:t> </a:t>
            </a:r>
            <a:r>
              <a:rPr lang="ar-SA" dirty="0" smtClean="0">
                <a:solidFill>
                  <a:srgbClr val="002060"/>
                </a:solidFill>
              </a:rPr>
              <a:t>مجالات </a:t>
            </a:r>
            <a:r>
              <a:rPr lang="ar-SA" dirty="0">
                <a:solidFill>
                  <a:srgbClr val="002060"/>
                </a:solidFill>
              </a:rPr>
              <a:t>كثيرة</a:t>
            </a:r>
            <a:endParaRPr lang="en-US" dirty="0">
              <a:solidFill>
                <a:srgbClr val="002060"/>
              </a:solidFill>
            </a:endParaRPr>
          </a:p>
          <a:p>
            <a:pPr marL="0" indent="0">
              <a:buNone/>
            </a:pPr>
            <a:endParaRPr lang="en-US" dirty="0">
              <a:solidFill>
                <a:srgbClr val="002060"/>
              </a:solidFill>
            </a:endParaRPr>
          </a:p>
          <a:p>
            <a:r>
              <a:rPr lang="ar-SA" b="1" u="sng" dirty="0">
                <a:solidFill>
                  <a:srgbClr val="002060"/>
                </a:solidFill>
              </a:rPr>
              <a:t>تهدف اليونسكو في الوقت الحالي إلى</a:t>
            </a:r>
            <a:r>
              <a:rPr lang="ar-SA" dirty="0">
                <a:solidFill>
                  <a:srgbClr val="002060"/>
                </a:solidFill>
              </a:rPr>
              <a:t>: </a:t>
            </a:r>
            <a:endParaRPr lang="en-US" dirty="0">
              <a:solidFill>
                <a:srgbClr val="002060"/>
              </a:solidFill>
            </a:endParaRPr>
          </a:p>
          <a:p>
            <a:pPr lvl="0"/>
            <a:r>
              <a:rPr lang="ar-SA" dirty="0" smtClean="0">
                <a:solidFill>
                  <a:srgbClr val="002060"/>
                </a:solidFill>
              </a:rPr>
              <a:t>أ)التنمية </a:t>
            </a:r>
            <a:r>
              <a:rPr lang="ar-SA" dirty="0">
                <a:solidFill>
                  <a:srgbClr val="002060"/>
                </a:solidFill>
              </a:rPr>
              <a:t>الاقتصادية   </a:t>
            </a:r>
            <a:r>
              <a:rPr lang="ar-SA" dirty="0" smtClean="0">
                <a:solidFill>
                  <a:srgbClr val="002060"/>
                </a:solidFill>
              </a:rPr>
              <a:t>ب)  </a:t>
            </a:r>
            <a:r>
              <a:rPr lang="ar-SA" b="1" u="sng" dirty="0">
                <a:ln>
                  <a:solidFill>
                    <a:srgbClr val="FF0000"/>
                  </a:solidFill>
                </a:ln>
                <a:solidFill>
                  <a:srgbClr val="002060"/>
                </a:solidFill>
              </a:rPr>
              <a:t>نشر المعارف</a:t>
            </a:r>
            <a:r>
              <a:rPr lang="ar-SA" b="1" dirty="0">
                <a:ln>
                  <a:solidFill>
                    <a:srgbClr val="FF0000"/>
                  </a:solidFill>
                </a:ln>
                <a:solidFill>
                  <a:srgbClr val="002060"/>
                </a:solidFill>
              </a:rPr>
              <a:t> </a:t>
            </a:r>
            <a:endParaRPr lang="ar-SA" b="1" dirty="0" smtClean="0">
              <a:ln>
                <a:solidFill>
                  <a:srgbClr val="FF0000"/>
                </a:solidFill>
              </a:ln>
              <a:solidFill>
                <a:srgbClr val="002060"/>
              </a:solidFill>
            </a:endParaRPr>
          </a:p>
          <a:p>
            <a:pPr lvl="0"/>
            <a:r>
              <a:rPr lang="ar-SA" dirty="0" smtClean="0">
                <a:solidFill>
                  <a:srgbClr val="002060"/>
                </a:solidFill>
              </a:rPr>
              <a:t>ج)الاهتمام </a:t>
            </a:r>
            <a:r>
              <a:rPr lang="ar-SA" dirty="0">
                <a:solidFill>
                  <a:srgbClr val="002060"/>
                </a:solidFill>
              </a:rPr>
              <a:t>بوضع الخطط الاستراتيجية   </a:t>
            </a:r>
            <a:r>
              <a:rPr lang="ar-SA" dirty="0" smtClean="0">
                <a:solidFill>
                  <a:srgbClr val="002060"/>
                </a:solidFill>
              </a:rPr>
              <a:t>د) </a:t>
            </a:r>
            <a:r>
              <a:rPr lang="ar-SA" dirty="0">
                <a:solidFill>
                  <a:srgbClr val="002060"/>
                </a:solidFill>
              </a:rPr>
              <a:t>محاربة الفقر</a:t>
            </a:r>
            <a:endParaRPr lang="en-US" dirty="0">
              <a:solidFill>
                <a:srgbClr val="002060"/>
              </a:solidFill>
            </a:endParaRPr>
          </a:p>
          <a:p>
            <a:endParaRPr lang="ar-SA" dirty="0"/>
          </a:p>
        </p:txBody>
      </p:sp>
    </p:spTree>
    <p:extLst>
      <p:ext uri="{BB962C8B-B14F-4D97-AF65-F5344CB8AC3E}">
        <p14:creationId xmlns:p14="http://schemas.microsoft.com/office/powerpoint/2010/main" val="30422479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115616" y="692696"/>
            <a:ext cx="7056784" cy="5262979"/>
          </a:xfrm>
          <a:prstGeom prst="rect">
            <a:avLst/>
          </a:prstGeom>
        </p:spPr>
        <p:txBody>
          <a:bodyPr wrap="square">
            <a:spAutoFit/>
          </a:bodyPr>
          <a:lstStyle/>
          <a:p>
            <a:pPr lvl="0"/>
            <a:r>
              <a:rPr lang="ar-SA" sz="2800" b="1" u="sng" dirty="0"/>
              <a:t>مفهوم الرعاية الاجتماعية أشمل من مفهوم الخدمة الاجتماعية لان :</a:t>
            </a:r>
            <a:endParaRPr lang="en-US" sz="2800" dirty="0"/>
          </a:p>
          <a:p>
            <a:r>
              <a:rPr lang="ar-SA" sz="2800" b="1" dirty="0"/>
              <a:t>ا)  </a:t>
            </a:r>
            <a:r>
              <a:rPr lang="ar-SA" sz="2800" dirty="0"/>
              <a:t>لان الرعاية الاجتماعية عرفت بعد معرفة الخدمة  </a:t>
            </a:r>
            <a:endParaRPr lang="en-US" sz="2800" dirty="0"/>
          </a:p>
          <a:p>
            <a:r>
              <a:rPr lang="ar-SA" sz="2800" dirty="0"/>
              <a:t>ب) </a:t>
            </a:r>
            <a:r>
              <a:rPr lang="ar-SA" sz="2800" u="sng" dirty="0"/>
              <a:t>لان الخدمة تمارس في مجال الرعاية الاجتماعية</a:t>
            </a:r>
            <a:r>
              <a:rPr lang="ar-SA" sz="2800" dirty="0"/>
              <a:t> </a:t>
            </a:r>
            <a:endParaRPr lang="en-US" sz="2800" dirty="0"/>
          </a:p>
          <a:p>
            <a:r>
              <a:rPr lang="ar-SA" sz="2800" dirty="0"/>
              <a:t>ج) </a:t>
            </a:r>
            <a:r>
              <a:rPr lang="ar-SA" sz="2800" dirty="0" smtClean="0"/>
              <a:t>كلاهما </a:t>
            </a:r>
            <a:r>
              <a:rPr lang="ar-SA" sz="2800" dirty="0"/>
              <a:t>تهتم بالإنسان </a:t>
            </a:r>
            <a:endParaRPr lang="en-US" sz="2800" dirty="0"/>
          </a:p>
          <a:p>
            <a:r>
              <a:rPr lang="ar-SA" sz="2800" dirty="0"/>
              <a:t>د) لتعدد مجالات عمل الخدمة الاجتماعية</a:t>
            </a:r>
            <a:r>
              <a:rPr lang="ar-SA" sz="2800" b="1" dirty="0"/>
              <a:t> </a:t>
            </a:r>
            <a:endParaRPr lang="en-US" sz="2800" dirty="0"/>
          </a:p>
          <a:p>
            <a:pPr lvl="0"/>
            <a:r>
              <a:rPr lang="ar-SA" sz="2800" b="1" u="sng" dirty="0"/>
              <a:t>تشغل الخدمة الاجتماعية مركزاً متميزاً في نطاق الرعاية الاجتماعية: </a:t>
            </a:r>
            <a:endParaRPr lang="en-US" sz="2800" dirty="0"/>
          </a:p>
          <a:p>
            <a:pPr lvl="0"/>
            <a:r>
              <a:rPr lang="ar-SA" sz="2800" u="sng" dirty="0"/>
              <a:t>لكونها  تعمل في معظم قطاعات الرعاية الاجتماعية تقريباً</a:t>
            </a:r>
            <a:endParaRPr lang="en-US" sz="2800" dirty="0"/>
          </a:p>
          <a:p>
            <a:pPr lvl="0"/>
            <a:r>
              <a:rPr lang="ar-SA" sz="2800" dirty="0"/>
              <a:t>لأنها  هي الاساس في العمل بالمجالات المختلفة</a:t>
            </a:r>
            <a:endParaRPr lang="en-US" sz="2800" dirty="0"/>
          </a:p>
          <a:p>
            <a:r>
              <a:rPr lang="ar-SA" sz="2800" dirty="0"/>
              <a:t>ج) لان المهن الاخرى حديثة بمجال الرعاية </a:t>
            </a:r>
            <a:endParaRPr lang="en-US" sz="2800" dirty="0"/>
          </a:p>
          <a:p>
            <a:r>
              <a:rPr lang="ar-SA" sz="2800" dirty="0"/>
              <a:t>د) لحاجة فريق العمل بمجال الرعاية الى تحديد الادوار</a:t>
            </a:r>
            <a:endParaRPr lang="en-US" sz="2800" dirty="0"/>
          </a:p>
        </p:txBody>
      </p:sp>
    </p:spTree>
    <p:extLst>
      <p:ext uri="{BB962C8B-B14F-4D97-AF65-F5344CB8AC3E}">
        <p14:creationId xmlns:p14="http://schemas.microsoft.com/office/powerpoint/2010/main" val="36956392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043608" y="980728"/>
            <a:ext cx="7056784" cy="4524315"/>
          </a:xfrm>
          <a:prstGeom prst="rect">
            <a:avLst/>
          </a:prstGeom>
        </p:spPr>
        <p:txBody>
          <a:bodyPr wrap="square">
            <a:spAutoFit/>
          </a:bodyPr>
          <a:lstStyle/>
          <a:p>
            <a:r>
              <a:rPr lang="ar-SA" sz="3200" b="1" u="sng" dirty="0"/>
              <a:t>صح </a:t>
            </a:r>
            <a:r>
              <a:rPr lang="ar-SA" sz="3200" b="1" u="sng" dirty="0" smtClean="0"/>
              <a:t>ام خطأ</a:t>
            </a:r>
            <a:endParaRPr lang="en-US" sz="3200" b="1" u="sng" dirty="0"/>
          </a:p>
          <a:p>
            <a:pPr lvl="0"/>
            <a:r>
              <a:rPr lang="ar-SA" sz="3200" dirty="0" smtClean="0"/>
              <a:t>- تشغل </a:t>
            </a:r>
            <a:r>
              <a:rPr lang="ar-SA" sz="3200" dirty="0"/>
              <a:t>الخدمة الاجتماعية مكانة متميزة بين المهن العاملة في مجال الرعاية  √</a:t>
            </a:r>
            <a:endParaRPr lang="en-US" sz="3200" dirty="0"/>
          </a:p>
          <a:p>
            <a:pPr lvl="0"/>
            <a:r>
              <a:rPr lang="ar-SA" sz="3200" dirty="0" smtClean="0"/>
              <a:t>- تستهدف </a:t>
            </a:r>
            <a:r>
              <a:rPr lang="ar-SA" sz="3200" dirty="0"/>
              <a:t>الخدمة الاجتماعية بجهودها العلمية المباشرة  توفير الأرضية للتغير ×</a:t>
            </a:r>
            <a:endParaRPr lang="en-US" sz="3200" dirty="0"/>
          </a:p>
          <a:p>
            <a:pPr lvl="0"/>
            <a:r>
              <a:rPr lang="ar-SA" sz="3200" dirty="0" smtClean="0"/>
              <a:t>- للرعاية </a:t>
            </a:r>
            <a:r>
              <a:rPr lang="ar-SA" sz="3200" dirty="0"/>
              <a:t>الاجتماعية (وسيلة أو أداة ) الخدمة الاجتماعية ×</a:t>
            </a:r>
            <a:endParaRPr lang="en-US" sz="3200" dirty="0"/>
          </a:p>
          <a:p>
            <a:pPr lvl="0"/>
            <a:r>
              <a:rPr lang="ar-SA" sz="3200" dirty="0" smtClean="0"/>
              <a:t>-تتجه الخدمة الاجتماعية ( اتجاهاً مزدوجاً ) في نشاطها المهني بمجال الرعاية الاجتماعية </a:t>
            </a:r>
            <a:r>
              <a:rPr lang="en-US" dirty="0" smtClean="0"/>
              <a:t>√</a:t>
            </a:r>
            <a:endParaRPr lang="en-US" dirty="0"/>
          </a:p>
        </p:txBody>
      </p:sp>
    </p:spTree>
    <p:extLst>
      <p:ext uri="{BB962C8B-B14F-4D97-AF65-F5344CB8AC3E}">
        <p14:creationId xmlns:p14="http://schemas.microsoft.com/office/powerpoint/2010/main" val="14911197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1247371" y="2060848"/>
            <a:ext cx="6624736" cy="2062103"/>
          </a:xfrm>
          <a:prstGeom prst="rect">
            <a:avLst/>
          </a:prstGeom>
        </p:spPr>
        <p:txBody>
          <a:bodyPr wrap="square">
            <a:spAutoFit/>
          </a:bodyPr>
          <a:lstStyle/>
          <a:p>
            <a:pPr algn="ctr"/>
            <a:r>
              <a:rPr lang="ar-SA" sz="3200" b="1" u="sng" dirty="0" smtClean="0"/>
              <a:t>اسئلة مقاليه :</a:t>
            </a:r>
          </a:p>
          <a:p>
            <a:endParaRPr lang="ar-SA" sz="3200" dirty="0" smtClean="0"/>
          </a:p>
          <a:p>
            <a:r>
              <a:rPr lang="ar-SA" sz="3200" dirty="0" smtClean="0"/>
              <a:t>س : ناقش </a:t>
            </a:r>
            <a:r>
              <a:rPr lang="ar-SA" sz="3200" dirty="0"/>
              <a:t>/ ناقشي </a:t>
            </a:r>
            <a:r>
              <a:rPr lang="ar-SA" sz="3200" b="1" dirty="0"/>
              <a:t>رأي (فدر يكو) في الخدمة الاجتماعية</a:t>
            </a:r>
            <a:endParaRPr lang="ar-SA" sz="3200" dirty="0"/>
          </a:p>
        </p:txBody>
      </p:sp>
    </p:spTree>
    <p:extLst>
      <p:ext uri="{BB962C8B-B14F-4D97-AF65-F5344CB8AC3E}">
        <p14:creationId xmlns:p14="http://schemas.microsoft.com/office/powerpoint/2010/main" val="15332407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214282" y="571480"/>
            <a:ext cx="8712968" cy="6050382"/>
          </a:xfrm>
          <a:prstGeom prst="flowChartMultidocumen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nvGrpSpPr>
          <p:cNvPr id="3"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مربع نص 58"/>
          <p:cNvSpPr txBox="1"/>
          <p:nvPr/>
        </p:nvSpPr>
        <p:spPr>
          <a:xfrm>
            <a:off x="179512" y="1000108"/>
            <a:ext cx="7964388" cy="4585871"/>
          </a:xfrm>
          <a:prstGeom prst="rect">
            <a:avLst/>
          </a:prstGeom>
          <a:noFill/>
        </p:spPr>
        <p:txBody>
          <a:bodyPr wrap="square" rtlCol="1">
            <a:spAutoFit/>
          </a:bodyPr>
          <a:lstStyle/>
          <a:p>
            <a:pPr algn="ctr"/>
            <a:r>
              <a:rPr lang="ar-SA" sz="3600" b="1" u="sng" dirty="0" smtClean="0">
                <a:solidFill>
                  <a:srgbClr val="C00000"/>
                </a:solidFill>
                <a:latin typeface="Microsoft Uighur" pitchFamily="2" charset="-78"/>
                <a:cs typeface="Microsoft Uighur" pitchFamily="2" charset="-78"/>
              </a:rPr>
              <a:t>الاجابة </a:t>
            </a:r>
            <a:r>
              <a:rPr lang="ar-SA" sz="3200" b="1" u="sng" dirty="0" smtClean="0">
                <a:solidFill>
                  <a:schemeClr val="accent6">
                    <a:lumMod val="50000"/>
                  </a:schemeClr>
                </a:solidFill>
                <a:latin typeface="Microsoft Uighur" pitchFamily="2" charset="-78"/>
                <a:cs typeface="Microsoft Uighur" pitchFamily="2" charset="-78"/>
              </a:rPr>
              <a:t>:</a:t>
            </a:r>
            <a:r>
              <a:rPr lang="ar-SA" sz="3200" b="1" dirty="0" smtClean="0">
                <a:solidFill>
                  <a:schemeClr val="accent6">
                    <a:lumMod val="50000"/>
                  </a:schemeClr>
                </a:solidFill>
                <a:latin typeface="Microsoft Uighur" pitchFamily="2" charset="-78"/>
                <a:cs typeface="Microsoft Uighur" pitchFamily="2" charset="-78"/>
              </a:rPr>
              <a:t> رأي (</a:t>
            </a:r>
            <a:r>
              <a:rPr lang="ar-SA" sz="3200" b="1" dirty="0" smtClean="0">
                <a:solidFill>
                  <a:srgbClr val="C00000"/>
                </a:solidFill>
                <a:latin typeface="Microsoft Uighur" pitchFamily="2" charset="-78"/>
                <a:cs typeface="Microsoft Uighur" pitchFamily="2" charset="-78"/>
              </a:rPr>
              <a:t>فدر يكو</a:t>
            </a:r>
            <a:r>
              <a:rPr lang="ar-SA" sz="3200" b="1" dirty="0" smtClean="0">
                <a:solidFill>
                  <a:schemeClr val="accent6">
                    <a:lumMod val="50000"/>
                  </a:schemeClr>
                </a:solidFill>
                <a:latin typeface="Microsoft Uighur" pitchFamily="2" charset="-78"/>
                <a:cs typeface="Microsoft Uighur" pitchFamily="2" charset="-78"/>
              </a:rPr>
              <a:t>) في الخدمة الاجتماعية بأنها </a:t>
            </a:r>
          </a:p>
          <a:p>
            <a:pPr algn="ctr"/>
            <a:endParaRPr lang="ar-SA" sz="3200" b="1"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chemeClr val="accent6">
                    <a:lumMod val="50000"/>
                  </a:schemeClr>
                </a:solidFill>
                <a:latin typeface="Microsoft Uighur" pitchFamily="2" charset="-78"/>
                <a:cs typeface="Microsoft Uighur" pitchFamily="2" charset="-78"/>
              </a:rPr>
              <a:t>1/ أكثر مهن الرعاية الاجتماعية تعاملاً مع المواطنين بنظرة شمولية متكاملة إذ إنها تتعامل مع مجال حياة الإنسان كلياً</a:t>
            </a:r>
          </a:p>
          <a:p>
            <a:pPr algn="ctr"/>
            <a:r>
              <a:rPr lang="ar-SA" sz="3200" b="1" dirty="0" smtClean="0">
                <a:solidFill>
                  <a:schemeClr val="accent6">
                    <a:lumMod val="50000"/>
                  </a:schemeClr>
                </a:solidFill>
                <a:latin typeface="Microsoft Uighur" pitchFamily="2" charset="-78"/>
                <a:cs typeface="Microsoft Uighur" pitchFamily="2" charset="-78"/>
              </a:rPr>
              <a:t>محاولة في نفس الوقت استخدام موارد المجتمع لإشباع احتياجاته.</a:t>
            </a:r>
          </a:p>
          <a:p>
            <a:pPr algn="ctr"/>
            <a:endParaRPr lang="ar-SA" sz="3200" b="1"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chemeClr val="accent6">
                    <a:lumMod val="50000"/>
                  </a:schemeClr>
                </a:solidFill>
                <a:latin typeface="Microsoft Uighur" pitchFamily="2" charset="-78"/>
                <a:cs typeface="Microsoft Uighur" pitchFamily="2" charset="-78"/>
              </a:rPr>
              <a:t>2/كما أن الخدمة الاجتماعية تعتبر بمثابة الضمير الاجتماعي للأمة,ولذلك فإن نبض هذا الضمير هو الذي يساعد على تدعيم الرعاية الاجتماعية, كنظام اجتماعي في المجتمع المعاصر. </a:t>
            </a:r>
            <a:endParaRPr lang="ar-SA" sz="3200" b="1" dirty="0">
              <a:solidFill>
                <a:schemeClr val="accent6">
                  <a:lumMod val="50000"/>
                </a:schemeClr>
              </a:solidFill>
              <a:latin typeface="Microsoft Uighur" pitchFamily="2" charset="-78"/>
              <a:cs typeface="Microsoft Uighur" pitchFamily="2" charset="-78"/>
            </a:endParaRPr>
          </a:p>
        </p:txBody>
      </p:sp>
    </p:spTree>
    <p:extLst>
      <p:ext uri="{BB962C8B-B14F-4D97-AF65-F5344CB8AC3E}">
        <p14:creationId xmlns:p14="http://schemas.microsoft.com/office/powerpoint/2010/main" val="14786652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fade">
                                      <p:cBhvr>
                                        <p:cTn id="7" dur="2000"/>
                                        <p:tgtEl>
                                          <p:spTgt spid="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
                                            <p:txEl>
                                              <p:pRg st="2" end="2"/>
                                            </p:txEl>
                                          </p:spTgt>
                                        </p:tgtEl>
                                        <p:attrNameLst>
                                          <p:attrName>style.visibility</p:attrName>
                                        </p:attrNameLst>
                                      </p:cBhvr>
                                      <p:to>
                                        <p:strVal val="visible"/>
                                      </p:to>
                                    </p:set>
                                    <p:animEffect transition="in" filter="fade">
                                      <p:cBhvr>
                                        <p:cTn id="12" dur="2000"/>
                                        <p:tgtEl>
                                          <p:spTgt spid="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xEl>
                                              <p:pRg st="3" end="3"/>
                                            </p:txEl>
                                          </p:spTgt>
                                        </p:tgtEl>
                                        <p:attrNameLst>
                                          <p:attrName>style.visibility</p:attrName>
                                        </p:attrNameLst>
                                      </p:cBhvr>
                                      <p:to>
                                        <p:strVal val="visible"/>
                                      </p:to>
                                    </p:set>
                                    <p:animEffect transition="in" filter="fade">
                                      <p:cBhvr>
                                        <p:cTn id="17" dur="2000"/>
                                        <p:tgtEl>
                                          <p:spTgt spid="5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9">
                                            <p:txEl>
                                              <p:pRg st="5" end="5"/>
                                            </p:txEl>
                                          </p:spTgt>
                                        </p:tgtEl>
                                        <p:attrNameLst>
                                          <p:attrName>style.visibility</p:attrName>
                                        </p:attrNameLst>
                                      </p:cBhvr>
                                      <p:to>
                                        <p:strVal val="visible"/>
                                      </p:to>
                                    </p:set>
                                    <p:animEffect transition="in" filter="fade">
                                      <p:cBhvr>
                                        <p:cTn id="22" dur="2000"/>
                                        <p:tgtEl>
                                          <p:spTgt spid="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95536" y="332656"/>
            <a:ext cx="8496944" cy="583264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grpSp>
        <p:nvGrpSpPr>
          <p:cNvPr id="3" name="Group 253"/>
          <p:cNvGrpSpPr/>
          <p:nvPr/>
        </p:nvGrpSpPr>
        <p:grpSpPr>
          <a:xfrm>
            <a:off x="539552" y="332656"/>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مربع نص 58"/>
          <p:cNvSpPr txBox="1"/>
          <p:nvPr/>
        </p:nvSpPr>
        <p:spPr>
          <a:xfrm>
            <a:off x="323528" y="1124745"/>
            <a:ext cx="5112568" cy="461665"/>
          </a:xfrm>
          <a:prstGeom prst="rect">
            <a:avLst/>
          </a:prstGeom>
          <a:noFill/>
        </p:spPr>
        <p:txBody>
          <a:bodyPr wrap="square" rtlCol="1">
            <a:spAutoFit/>
          </a:bodyPr>
          <a:lstStyle/>
          <a:p>
            <a:endParaRPr lang="ar-SA" sz="2400" dirty="0">
              <a:solidFill>
                <a:schemeClr val="accent6">
                  <a:lumMod val="50000"/>
                </a:schemeClr>
              </a:solidFill>
            </a:endParaRPr>
          </a:p>
        </p:txBody>
      </p:sp>
      <p:sp>
        <p:nvSpPr>
          <p:cNvPr id="60" name="مربع نص 59"/>
          <p:cNvSpPr txBox="1"/>
          <p:nvPr/>
        </p:nvSpPr>
        <p:spPr>
          <a:xfrm>
            <a:off x="539552" y="500042"/>
            <a:ext cx="8136904" cy="6795195"/>
          </a:xfrm>
          <a:prstGeom prst="foldedCorner">
            <a:avLst/>
          </a:prstGeom>
          <a:noFill/>
        </p:spPr>
        <p:txBody>
          <a:bodyPr wrap="square" rtlCol="1">
            <a:spAutoFit/>
          </a:bodyPr>
          <a:lstStyle/>
          <a:p>
            <a:pPr algn="ctr"/>
            <a:r>
              <a:rPr lang="ar-SA" sz="2800" b="1" dirty="0" smtClean="0">
                <a:solidFill>
                  <a:schemeClr val="accent6">
                    <a:lumMod val="50000"/>
                  </a:schemeClr>
                </a:solidFill>
                <a:latin typeface="Microsoft Uighur" pitchFamily="2" charset="-78"/>
                <a:cs typeface="Microsoft Uighur" pitchFamily="2" charset="-78"/>
              </a:rPr>
              <a:t>3/ الخدمة الاجتماعية تتأثر صورتها بنظرة المجتمع للرعاية الاجتماعية </a:t>
            </a:r>
          </a:p>
          <a:p>
            <a:pPr algn="ctr"/>
            <a:endParaRPr lang="ar-SA" sz="2800" b="1" dirty="0" smtClean="0">
              <a:solidFill>
                <a:schemeClr val="accent6">
                  <a:lumMod val="50000"/>
                </a:schemeClr>
              </a:solidFill>
              <a:latin typeface="Microsoft Uighur" pitchFamily="2" charset="-78"/>
              <a:cs typeface="Microsoft Uighur" pitchFamily="2" charset="-78"/>
            </a:endParaRPr>
          </a:p>
          <a:p>
            <a:pPr algn="ctr"/>
            <a:r>
              <a:rPr lang="ar-SA" sz="2800" b="1" dirty="0" smtClean="0">
                <a:solidFill>
                  <a:schemeClr val="accent6">
                    <a:lumMod val="50000"/>
                  </a:schemeClr>
                </a:solidFill>
                <a:latin typeface="Microsoft Uighur" pitchFamily="2" charset="-78"/>
                <a:cs typeface="Microsoft Uighur" pitchFamily="2" charset="-78"/>
              </a:rPr>
              <a:t>نظراً لأنها( المهنة البؤرية لها) ومهنة الخدمة الاجتماعية تمارس في مختلف </a:t>
            </a:r>
          </a:p>
          <a:p>
            <a:pPr algn="ctr"/>
            <a:endParaRPr lang="ar-SA" sz="2800" b="1" dirty="0" smtClean="0">
              <a:solidFill>
                <a:schemeClr val="accent6">
                  <a:lumMod val="50000"/>
                </a:schemeClr>
              </a:solidFill>
              <a:latin typeface="Microsoft Uighur" pitchFamily="2" charset="-78"/>
              <a:cs typeface="Microsoft Uighur" pitchFamily="2" charset="-78"/>
            </a:endParaRPr>
          </a:p>
          <a:p>
            <a:pPr algn="ctr"/>
            <a:r>
              <a:rPr lang="ar-SA" sz="2800" b="1" dirty="0" smtClean="0">
                <a:solidFill>
                  <a:schemeClr val="accent6">
                    <a:lumMod val="50000"/>
                  </a:schemeClr>
                </a:solidFill>
                <a:latin typeface="Microsoft Uighur" pitchFamily="2" charset="-78"/>
                <a:cs typeface="Microsoft Uighur" pitchFamily="2" charset="-78"/>
              </a:rPr>
              <a:t>مجالات النشاط الإنساني,وحيث يوجد دائماً مشكلات سوء التوافق أو </a:t>
            </a:r>
          </a:p>
          <a:p>
            <a:pPr algn="ctr"/>
            <a:endParaRPr lang="ar-SA" sz="2800" b="1" dirty="0" smtClean="0">
              <a:solidFill>
                <a:schemeClr val="accent6">
                  <a:lumMod val="50000"/>
                </a:schemeClr>
              </a:solidFill>
              <a:latin typeface="Microsoft Uighur" pitchFamily="2" charset="-78"/>
              <a:cs typeface="Microsoft Uighur" pitchFamily="2" charset="-78"/>
            </a:endParaRPr>
          </a:p>
          <a:p>
            <a:pPr algn="ctr"/>
            <a:r>
              <a:rPr lang="ar-SA" sz="2800" b="1" dirty="0" smtClean="0">
                <a:solidFill>
                  <a:schemeClr val="accent6">
                    <a:lumMod val="50000"/>
                  </a:schemeClr>
                </a:solidFill>
                <a:latin typeface="Microsoft Uighur" pitchFamily="2" charset="-78"/>
                <a:cs typeface="Microsoft Uighur" pitchFamily="2" charset="-78"/>
              </a:rPr>
              <a:t>التكيف وعدم القدرة على المواءمة بين الاحتياجات والموارد,وهي تعمل </a:t>
            </a:r>
          </a:p>
          <a:p>
            <a:pPr algn="ctr"/>
            <a:endParaRPr lang="ar-SA" sz="2800" b="1" dirty="0" smtClean="0">
              <a:solidFill>
                <a:schemeClr val="accent6">
                  <a:lumMod val="50000"/>
                </a:schemeClr>
              </a:solidFill>
              <a:latin typeface="Microsoft Uighur" pitchFamily="2" charset="-78"/>
              <a:cs typeface="Microsoft Uighur" pitchFamily="2" charset="-78"/>
            </a:endParaRPr>
          </a:p>
          <a:p>
            <a:pPr algn="ctr"/>
            <a:r>
              <a:rPr lang="ar-SA" sz="2800" b="1" dirty="0" smtClean="0">
                <a:solidFill>
                  <a:schemeClr val="accent6">
                    <a:lumMod val="50000"/>
                  </a:schemeClr>
                </a:solidFill>
                <a:latin typeface="Microsoft Uighur" pitchFamily="2" charset="-78"/>
                <a:cs typeface="Microsoft Uighur" pitchFamily="2" charset="-78"/>
              </a:rPr>
              <a:t>في ميادين الرعاية الاجتماعية المختلفة وتمارس في جميع مجالاتها:  </a:t>
            </a:r>
          </a:p>
          <a:p>
            <a:pPr algn="ctr"/>
            <a:endParaRPr lang="ar-SA" sz="2800" b="1" dirty="0" smtClean="0">
              <a:solidFill>
                <a:schemeClr val="accent6">
                  <a:lumMod val="50000"/>
                </a:schemeClr>
              </a:solidFill>
              <a:latin typeface="Microsoft Uighur" pitchFamily="2" charset="-78"/>
              <a:cs typeface="Microsoft Uighur" pitchFamily="2" charset="-78"/>
            </a:endParaRPr>
          </a:p>
          <a:p>
            <a:pPr algn="ctr"/>
            <a:r>
              <a:rPr lang="ar-SA" sz="2800" b="1" dirty="0" smtClean="0">
                <a:solidFill>
                  <a:schemeClr val="accent6">
                    <a:lumMod val="50000"/>
                  </a:schemeClr>
                </a:solidFill>
                <a:latin typeface="Microsoft Uighur" pitchFamily="2" charset="-78"/>
                <a:cs typeface="Microsoft Uighur" pitchFamily="2" charset="-78"/>
              </a:rPr>
              <a:t>في مجال رعاية الاسرة والطفولة ورعاية الطلاب,ورعاية الشباب,ورعاية المرضى </a:t>
            </a:r>
          </a:p>
          <a:p>
            <a:pPr algn="ctr"/>
            <a:r>
              <a:rPr lang="ar-SA" sz="2800" b="1" dirty="0" smtClean="0">
                <a:solidFill>
                  <a:schemeClr val="accent6">
                    <a:lumMod val="50000"/>
                  </a:schemeClr>
                </a:solidFill>
                <a:latin typeface="Microsoft Uighur" pitchFamily="2" charset="-78"/>
                <a:cs typeface="Microsoft Uighur" pitchFamily="2" charset="-78"/>
              </a:rPr>
              <a:t>وذوي العاهات,ورعاية العمال,ورعاية الأحداث الجانحين </a:t>
            </a:r>
          </a:p>
          <a:p>
            <a:pPr algn="ctr"/>
            <a:r>
              <a:rPr lang="ar-SA" sz="2800" b="1" dirty="0" smtClean="0">
                <a:solidFill>
                  <a:schemeClr val="accent6">
                    <a:lumMod val="50000"/>
                  </a:schemeClr>
                </a:solidFill>
                <a:latin typeface="Microsoft Uighur" pitchFamily="2" charset="-78"/>
                <a:cs typeface="Microsoft Uighur" pitchFamily="2" charset="-78"/>
              </a:rPr>
              <a:t>وغير ذلك من المجالات.</a:t>
            </a:r>
            <a:endParaRPr lang="ar-SA" sz="2800" b="1" dirty="0">
              <a:solidFill>
                <a:schemeClr val="accent6">
                  <a:lumMod val="50000"/>
                </a:schemeClr>
              </a:solidFill>
              <a:latin typeface="Microsoft Uighur" pitchFamily="2" charset="-78"/>
              <a:cs typeface="Microsoft Uighur" pitchFamily="2" charset="-78"/>
            </a:endParaRPr>
          </a:p>
        </p:txBody>
      </p:sp>
    </p:spTree>
    <p:extLst>
      <p:ext uri="{BB962C8B-B14F-4D97-AF65-F5344CB8AC3E}">
        <p14:creationId xmlns:p14="http://schemas.microsoft.com/office/powerpoint/2010/main" val="22899667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20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
                                            <p:txEl>
                                              <p:pRg st="2" end="2"/>
                                            </p:txEl>
                                          </p:spTgt>
                                        </p:tgtEl>
                                        <p:attrNameLst>
                                          <p:attrName>style.visibility</p:attrName>
                                        </p:attrNameLst>
                                      </p:cBhvr>
                                      <p:to>
                                        <p:strVal val="visible"/>
                                      </p:to>
                                    </p:set>
                                    <p:animEffect transition="in" filter="fade">
                                      <p:cBhvr>
                                        <p:cTn id="12" dur="2000"/>
                                        <p:tgtEl>
                                          <p:spTgt spid="6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0">
                                            <p:txEl>
                                              <p:pRg st="4" end="4"/>
                                            </p:txEl>
                                          </p:spTgt>
                                        </p:tgtEl>
                                        <p:attrNameLst>
                                          <p:attrName>style.visibility</p:attrName>
                                        </p:attrNameLst>
                                      </p:cBhvr>
                                      <p:to>
                                        <p:strVal val="visible"/>
                                      </p:to>
                                    </p:set>
                                    <p:animEffect transition="in" filter="fade">
                                      <p:cBhvr>
                                        <p:cTn id="17" dur="2000"/>
                                        <p:tgtEl>
                                          <p:spTgt spid="6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0">
                                            <p:txEl>
                                              <p:pRg st="6" end="6"/>
                                            </p:txEl>
                                          </p:spTgt>
                                        </p:tgtEl>
                                        <p:attrNameLst>
                                          <p:attrName>style.visibility</p:attrName>
                                        </p:attrNameLst>
                                      </p:cBhvr>
                                      <p:to>
                                        <p:strVal val="visible"/>
                                      </p:to>
                                    </p:set>
                                    <p:animEffect transition="in" filter="fade">
                                      <p:cBhvr>
                                        <p:cTn id="22" dur="2000"/>
                                        <p:tgtEl>
                                          <p:spTgt spid="6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0">
                                            <p:txEl>
                                              <p:pRg st="8" end="8"/>
                                            </p:txEl>
                                          </p:spTgt>
                                        </p:tgtEl>
                                        <p:attrNameLst>
                                          <p:attrName>style.visibility</p:attrName>
                                        </p:attrNameLst>
                                      </p:cBhvr>
                                      <p:to>
                                        <p:strVal val="visible"/>
                                      </p:to>
                                    </p:set>
                                    <p:animEffect transition="in" filter="fade">
                                      <p:cBhvr>
                                        <p:cTn id="27" dur="2000"/>
                                        <p:tgtEl>
                                          <p:spTgt spid="60">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xEl>
                                              <p:pRg st="10" end="10"/>
                                            </p:txEl>
                                          </p:spTgt>
                                        </p:tgtEl>
                                        <p:attrNameLst>
                                          <p:attrName>style.visibility</p:attrName>
                                        </p:attrNameLst>
                                      </p:cBhvr>
                                      <p:to>
                                        <p:strVal val="visible"/>
                                      </p:to>
                                    </p:set>
                                    <p:animEffect transition="in" filter="fade">
                                      <p:cBhvr>
                                        <p:cTn id="32" dur="2000"/>
                                        <p:tgtEl>
                                          <p:spTgt spid="60">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0">
                                            <p:txEl>
                                              <p:pRg st="11" end="11"/>
                                            </p:txEl>
                                          </p:spTgt>
                                        </p:tgtEl>
                                        <p:attrNameLst>
                                          <p:attrName>style.visibility</p:attrName>
                                        </p:attrNameLst>
                                      </p:cBhvr>
                                      <p:to>
                                        <p:strVal val="visible"/>
                                      </p:to>
                                    </p:set>
                                    <p:animEffect transition="in" filter="fade">
                                      <p:cBhvr>
                                        <p:cTn id="37" dur="2000"/>
                                        <p:tgtEl>
                                          <p:spTgt spid="60">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0">
                                            <p:txEl>
                                              <p:pRg st="12" end="12"/>
                                            </p:txEl>
                                          </p:spTgt>
                                        </p:tgtEl>
                                        <p:attrNameLst>
                                          <p:attrName>style.visibility</p:attrName>
                                        </p:attrNameLst>
                                      </p:cBhvr>
                                      <p:to>
                                        <p:strVal val="visible"/>
                                      </p:to>
                                    </p:set>
                                    <p:animEffect transition="in" filter="fade">
                                      <p:cBhvr>
                                        <p:cTn id="42" dur="2000"/>
                                        <p:tgtEl>
                                          <p:spTgt spid="6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95536" y="332656"/>
            <a:ext cx="8496944" cy="5832648"/>
          </a:xfrm>
          <a:prstGeom prst="foldedCorne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grpSp>
        <p:nvGrpSpPr>
          <p:cNvPr id="3" name="Group 253"/>
          <p:cNvGrpSpPr/>
          <p:nvPr/>
        </p:nvGrpSpPr>
        <p:grpSpPr>
          <a:xfrm>
            <a:off x="539552" y="332656"/>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مربع نص 58"/>
          <p:cNvSpPr txBox="1"/>
          <p:nvPr/>
        </p:nvSpPr>
        <p:spPr>
          <a:xfrm>
            <a:off x="323528" y="1124745"/>
            <a:ext cx="5112568" cy="461665"/>
          </a:xfrm>
          <a:prstGeom prst="rect">
            <a:avLst/>
          </a:prstGeom>
          <a:noFill/>
        </p:spPr>
        <p:txBody>
          <a:bodyPr wrap="square" rtlCol="1">
            <a:spAutoFit/>
          </a:bodyPr>
          <a:lstStyle/>
          <a:p>
            <a:endParaRPr lang="ar-SA" sz="2400" dirty="0">
              <a:solidFill>
                <a:schemeClr val="accent6">
                  <a:lumMod val="50000"/>
                </a:schemeClr>
              </a:solidFill>
            </a:endParaRPr>
          </a:p>
        </p:txBody>
      </p:sp>
      <p:sp>
        <p:nvSpPr>
          <p:cNvPr id="60" name="مربع نص 59"/>
          <p:cNvSpPr txBox="1"/>
          <p:nvPr/>
        </p:nvSpPr>
        <p:spPr>
          <a:xfrm>
            <a:off x="539552" y="1412776"/>
            <a:ext cx="8136904" cy="4224040"/>
          </a:xfrm>
          <a:prstGeom prst="foldedCorner">
            <a:avLst/>
          </a:prstGeom>
          <a:noFill/>
        </p:spPr>
        <p:txBody>
          <a:bodyPr wrap="square" rtlCol="1">
            <a:spAutoFit/>
          </a:bodyPr>
          <a:lstStyle/>
          <a:p>
            <a:pPr algn="ctr"/>
            <a:r>
              <a:rPr lang="ar-SA" sz="3200" b="1" dirty="0" smtClean="0">
                <a:solidFill>
                  <a:schemeClr val="accent6">
                    <a:lumMod val="50000"/>
                  </a:schemeClr>
                </a:solidFill>
                <a:latin typeface="Microsoft Uighur" pitchFamily="2" charset="-78"/>
                <a:cs typeface="Microsoft Uighur" pitchFamily="2" charset="-78"/>
              </a:rPr>
              <a:t>4/ عندما تحدث المشكلات في المجتمع سواء اجتماعية أو اقتصادية وغيرها فإن الخدمة الاجتماعية كمهنة تعمل على معرفة الدوافع والأسباب التي تكمن وراء هذه المشكلات وتعمل على استنباط أساليب التدخل ثم وضع الخطط اللازمة للعلاج أو الوقاية أو التنمية. وهذا يتطلب علم ومهارة لدى الممارس ومن هنا ايضاً جاءت أهمية إلمام الممارس بالعلوم والمهن الأخرى,كما جاءت أهمية الإدارة في الخدمة الاجتماعية في ميادين الرعاية الاجتماعية الحكومية والأهلية.</a:t>
            </a:r>
            <a:endParaRPr lang="ar-SA" sz="3200" b="1" dirty="0">
              <a:solidFill>
                <a:schemeClr val="accent6">
                  <a:lumMod val="50000"/>
                </a:schemeClr>
              </a:solidFill>
              <a:latin typeface="Microsoft Uighur" pitchFamily="2" charset="-78"/>
              <a:cs typeface="Microsoft Uighur" pitchFamily="2" charset="-78"/>
            </a:endParaRPr>
          </a:p>
        </p:txBody>
      </p:sp>
    </p:spTree>
    <p:extLst>
      <p:ext uri="{BB962C8B-B14F-4D97-AF65-F5344CB8AC3E}">
        <p14:creationId xmlns:p14="http://schemas.microsoft.com/office/powerpoint/2010/main" val="1207405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2000"/>
                                        <p:tgtEl>
                                          <p:spTgt spid="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09"/>
          <p:cNvGrpSpPr/>
          <p:nvPr/>
        </p:nvGrpSpPr>
        <p:grpSpPr>
          <a:xfrm>
            <a:off x="0"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cstate="print">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cstate="print">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cstate="print">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23528" y="332656"/>
            <a:ext cx="8496944" cy="6192688"/>
          </a:xfrm>
          <a:prstGeom prst="flowChartTerminator">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ar-SA" dirty="0" smtClean="0"/>
          </a:p>
          <a:p>
            <a:pPr algn="ctr"/>
            <a:endParaRPr lang="en-US" dirty="0"/>
          </a:p>
        </p:txBody>
      </p:sp>
      <p:grpSp>
        <p:nvGrpSpPr>
          <p:cNvPr id="3" name="Group 253"/>
          <p:cNvGrpSpPr/>
          <p:nvPr/>
        </p:nvGrpSpPr>
        <p:grpSpPr>
          <a:xfrm>
            <a:off x="899592" y="404664"/>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مربع نص 58"/>
          <p:cNvSpPr txBox="1"/>
          <p:nvPr/>
        </p:nvSpPr>
        <p:spPr>
          <a:xfrm>
            <a:off x="323528" y="1124745"/>
            <a:ext cx="5112568" cy="461665"/>
          </a:xfrm>
          <a:prstGeom prst="rect">
            <a:avLst/>
          </a:prstGeom>
          <a:noFill/>
        </p:spPr>
        <p:txBody>
          <a:bodyPr wrap="square" rtlCol="1">
            <a:spAutoFit/>
          </a:bodyPr>
          <a:lstStyle/>
          <a:p>
            <a:endParaRPr lang="ar-SA" sz="2400" dirty="0">
              <a:solidFill>
                <a:schemeClr val="accent6">
                  <a:lumMod val="50000"/>
                </a:schemeClr>
              </a:solidFill>
            </a:endParaRPr>
          </a:p>
        </p:txBody>
      </p:sp>
      <p:sp>
        <p:nvSpPr>
          <p:cNvPr id="60" name="مربع نص 59"/>
          <p:cNvSpPr txBox="1"/>
          <p:nvPr/>
        </p:nvSpPr>
        <p:spPr>
          <a:xfrm>
            <a:off x="714348" y="428604"/>
            <a:ext cx="7746084" cy="5447645"/>
          </a:xfrm>
          <a:prstGeom prst="rect">
            <a:avLst/>
          </a:prstGeom>
          <a:noFill/>
        </p:spPr>
        <p:txBody>
          <a:bodyPr wrap="square" rtlCol="1">
            <a:spAutoFit/>
          </a:bodyPr>
          <a:lstStyle/>
          <a:p>
            <a:pPr algn="ctr"/>
            <a:endParaRPr lang="ar-SA" sz="2800"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rgbClr val="C00000"/>
                </a:solidFill>
                <a:latin typeface="Microsoft Uighur" pitchFamily="2" charset="-78"/>
                <a:cs typeface="Microsoft Uighur" pitchFamily="2" charset="-78"/>
              </a:rPr>
              <a:t>نستنتج من ذلك انه </a:t>
            </a:r>
            <a:r>
              <a:rPr lang="ar-SA" sz="3200" b="1" dirty="0" smtClean="0">
                <a:solidFill>
                  <a:schemeClr val="accent6">
                    <a:lumMod val="50000"/>
                  </a:schemeClr>
                </a:solidFill>
                <a:latin typeface="Microsoft Uighur" pitchFamily="2" charset="-78"/>
                <a:cs typeface="Microsoft Uighur" pitchFamily="2" charset="-78"/>
              </a:rPr>
              <a:t>: تعتبر الرعاية الاجتماعية (</a:t>
            </a:r>
            <a:r>
              <a:rPr lang="ar-SA" sz="3200" b="1" dirty="0" smtClean="0">
                <a:solidFill>
                  <a:srgbClr val="C00000"/>
                </a:solidFill>
                <a:latin typeface="Microsoft Uighur" pitchFamily="2" charset="-78"/>
                <a:cs typeface="Microsoft Uighur" pitchFamily="2" charset="-78"/>
              </a:rPr>
              <a:t>هدفاً</a:t>
            </a:r>
            <a:r>
              <a:rPr lang="ar-SA" sz="3200" b="1" dirty="0" smtClean="0">
                <a:solidFill>
                  <a:schemeClr val="accent6">
                    <a:lumMod val="50000"/>
                  </a:schemeClr>
                </a:solidFill>
                <a:latin typeface="Microsoft Uighur" pitchFamily="2" charset="-78"/>
                <a:cs typeface="Microsoft Uighur" pitchFamily="2" charset="-78"/>
              </a:rPr>
              <a:t> ) يسعى إلية المجتمع لتحقيق رفاهية الفرد والجماعة عن طريق تنظيم البرامج وإنشاء المؤسسات العامة والأهلية,وإصدار التشريعات التي تضمن صيانة الدخل أو تنظيم العلاقات بين فئات المجتمع المختلفة.</a:t>
            </a:r>
          </a:p>
          <a:p>
            <a:pPr algn="ctr"/>
            <a:endParaRPr lang="ar-SA" sz="3200" b="1" dirty="0" smtClean="0">
              <a:solidFill>
                <a:schemeClr val="accent6">
                  <a:lumMod val="50000"/>
                </a:schemeClr>
              </a:solidFill>
              <a:latin typeface="Microsoft Uighur" pitchFamily="2" charset="-78"/>
              <a:cs typeface="Microsoft Uighur" pitchFamily="2" charset="-78"/>
            </a:endParaRPr>
          </a:p>
          <a:p>
            <a:pPr algn="ctr"/>
            <a:r>
              <a:rPr lang="ar-SA" sz="3200" b="1" dirty="0" smtClean="0">
                <a:solidFill>
                  <a:schemeClr val="accent6">
                    <a:lumMod val="50000"/>
                  </a:schemeClr>
                </a:solidFill>
                <a:latin typeface="Microsoft Uighur" pitchFamily="2" charset="-78"/>
                <a:cs typeface="Microsoft Uighur" pitchFamily="2" charset="-78"/>
              </a:rPr>
              <a:t>أما الخدمة الاجتماعية فهي (</a:t>
            </a:r>
            <a:r>
              <a:rPr lang="ar-SA" sz="3200" b="1" dirty="0" smtClean="0">
                <a:solidFill>
                  <a:srgbClr val="C00000"/>
                </a:solidFill>
                <a:latin typeface="Microsoft Uighur" pitchFamily="2" charset="-78"/>
                <a:cs typeface="Microsoft Uighur" pitchFamily="2" charset="-78"/>
              </a:rPr>
              <a:t>منهج ) </a:t>
            </a:r>
            <a:r>
              <a:rPr lang="ar-SA" sz="3200" b="1" dirty="0" smtClean="0">
                <a:solidFill>
                  <a:schemeClr val="accent6">
                    <a:lumMod val="50000"/>
                  </a:schemeClr>
                </a:solidFill>
                <a:latin typeface="Microsoft Uighur" pitchFamily="2" charset="-78"/>
                <a:cs typeface="Microsoft Uighur" pitchFamily="2" charset="-78"/>
              </a:rPr>
              <a:t>يقوم على المهارة والعلم يستهدف تحقيق أهداف الرعاية الاجتماعية والخدمة الاجتماعية باعتبارهما (وجهين لموضوع واحد) بحيث تستهدف الرعاية الاجتماعية </a:t>
            </a:r>
          </a:p>
          <a:p>
            <a:pPr algn="ctr"/>
            <a:r>
              <a:rPr lang="ar-SA" sz="3200" b="1" dirty="0" smtClean="0">
                <a:solidFill>
                  <a:srgbClr val="C00000"/>
                </a:solidFill>
                <a:latin typeface="Microsoft Uighur" pitchFamily="2" charset="-78"/>
                <a:cs typeface="Microsoft Uighur" pitchFamily="2" charset="-78"/>
              </a:rPr>
              <a:t>توفير الأرضية للتغير</a:t>
            </a:r>
            <a:r>
              <a:rPr lang="ar-SA" sz="3200" b="1" dirty="0" smtClean="0">
                <a:solidFill>
                  <a:schemeClr val="accent6">
                    <a:lumMod val="50000"/>
                  </a:schemeClr>
                </a:solidFill>
                <a:latin typeface="Microsoft Uighur" pitchFamily="2" charset="-78"/>
                <a:cs typeface="Microsoft Uighur" pitchFamily="2" charset="-78"/>
              </a:rPr>
              <a:t>,وتستهدف الخدمة الاجتماعية بجهودها العلمية المباشرة </a:t>
            </a:r>
            <a:r>
              <a:rPr lang="ar-SA" sz="3200" b="1" dirty="0" smtClean="0">
                <a:solidFill>
                  <a:srgbClr val="C00000"/>
                </a:solidFill>
                <a:latin typeface="Microsoft Uighur" pitchFamily="2" charset="-78"/>
                <a:cs typeface="Microsoft Uighur" pitchFamily="2" charset="-78"/>
              </a:rPr>
              <a:t>تحقيق التغيير </a:t>
            </a:r>
            <a:r>
              <a:rPr lang="ar-SA" sz="3200" b="1" dirty="0" smtClean="0">
                <a:solidFill>
                  <a:schemeClr val="accent6">
                    <a:lumMod val="50000"/>
                  </a:schemeClr>
                </a:solidFill>
                <a:latin typeface="Microsoft Uighur" pitchFamily="2" charset="-78"/>
                <a:cs typeface="Microsoft Uighur" pitchFamily="2" charset="-78"/>
              </a:rPr>
              <a:t>في الاتجاهات المطلوبة.</a:t>
            </a:r>
          </a:p>
        </p:txBody>
      </p:sp>
    </p:spTree>
    <p:extLst>
      <p:ext uri="{BB962C8B-B14F-4D97-AF65-F5344CB8AC3E}">
        <p14:creationId xmlns:p14="http://schemas.microsoft.com/office/powerpoint/2010/main" val="6775154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0">
                                            <p:txEl>
                                              <p:pRg st="1" end="1"/>
                                            </p:txEl>
                                          </p:spTgt>
                                        </p:tgtEl>
                                        <p:attrNameLst>
                                          <p:attrName>style.visibility</p:attrName>
                                        </p:attrNameLst>
                                      </p:cBhvr>
                                      <p:to>
                                        <p:strVal val="visible"/>
                                      </p:to>
                                    </p:set>
                                    <p:animEffect transition="in" filter="wipe(down)">
                                      <p:cBhvr>
                                        <p:cTn id="7" dur="500"/>
                                        <p:tgtEl>
                                          <p:spTgt spid="6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0">
                                            <p:txEl>
                                              <p:pRg st="3" end="3"/>
                                            </p:txEl>
                                          </p:spTgt>
                                        </p:tgtEl>
                                        <p:attrNameLst>
                                          <p:attrName>style.visibility</p:attrName>
                                        </p:attrNameLst>
                                      </p:cBhvr>
                                      <p:to>
                                        <p:strVal val="visible"/>
                                      </p:to>
                                    </p:set>
                                    <p:animEffect transition="in" filter="wipe(down)">
                                      <p:cBhvr>
                                        <p:cTn id="12" dur="500"/>
                                        <p:tgtEl>
                                          <p:spTgt spid="6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0">
                                            <p:txEl>
                                              <p:pRg st="4" end="4"/>
                                            </p:txEl>
                                          </p:spTgt>
                                        </p:tgtEl>
                                        <p:attrNameLst>
                                          <p:attrName>style.visibility</p:attrName>
                                        </p:attrNameLst>
                                      </p:cBhvr>
                                      <p:to>
                                        <p:strVal val="visible"/>
                                      </p:to>
                                    </p:set>
                                    <p:animEffect transition="in" filter="wipe(down)">
                                      <p:cBhvr>
                                        <p:cTn id="17" dur="500"/>
                                        <p:tgtEl>
                                          <p:spTgt spid="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jpg"/>
          <p:cNvPicPr>
            <a:picLocks noChangeAspect="1"/>
          </p:cNvPicPr>
          <p:nvPr/>
        </p:nvPicPr>
        <p:blipFill>
          <a:blip r:embed="rId2" cstate="print"/>
          <a:stretch>
            <a:fillRect/>
          </a:stretch>
        </p:blipFill>
        <p:spPr>
          <a:xfrm>
            <a:off x="0" y="0"/>
            <a:ext cx="9144000" cy="6858000"/>
          </a:xfrm>
          <a:prstGeom prst="rect">
            <a:avLst/>
          </a:prstGeom>
        </p:spPr>
      </p:pic>
      <p:sp>
        <p:nvSpPr>
          <p:cNvPr id="4" name="مخطط انسيابي: مستند 3"/>
          <p:cNvSpPr/>
          <p:nvPr/>
        </p:nvSpPr>
        <p:spPr>
          <a:xfrm flipH="1">
            <a:off x="0" y="0"/>
            <a:ext cx="9144000" cy="6885384"/>
          </a:xfrm>
          <a:prstGeom prst="flowChartDocumen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5121" name="Rectangle 1"/>
          <p:cNvSpPr>
            <a:spLocks noChangeArrowheads="1"/>
          </p:cNvSpPr>
          <p:nvPr/>
        </p:nvSpPr>
        <p:spPr bwMode="auto">
          <a:xfrm>
            <a:off x="0" y="214290"/>
            <a:ext cx="9144000" cy="66437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rPr>
              <a:t>دور الخدمة الاجتماعية في المجال الصحي والطبي : ويتمثل</a:t>
            </a:r>
            <a:r>
              <a:rPr kumimoji="0" lang="ar-SA" sz="3200" b="1" i="0" u="sng" strike="noStrike" cap="none" normalizeH="0" dirty="0" smtClean="0">
                <a:ln>
                  <a:noFill/>
                </a:ln>
                <a:solidFill>
                  <a:srgbClr val="C00000"/>
                </a:solidFill>
                <a:effectLst/>
                <a:latin typeface="Times New Roman" pitchFamily="18" charset="0"/>
                <a:ea typeface="Arial Unicode MS" pitchFamily="34" charset="-128"/>
                <a:cs typeface="Times New Roman" pitchFamily="18" charset="0"/>
              </a:rPr>
              <a:t> في</a:t>
            </a:r>
            <a:endParaRPr kumimoji="0" lang="en-US" sz="3200" b="0"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  </a:t>
            </a:r>
            <a:r>
              <a:rPr lang="ar-SA" sz="2800" dirty="0" smtClean="0">
                <a:solidFill>
                  <a:srgbClr val="C00000"/>
                </a:solidFill>
                <a:latin typeface="Arial Unicode MS" pitchFamily="34" charset="-128"/>
                <a:ea typeface="Arial Unicode MS" pitchFamily="34" charset="-128"/>
                <a:cs typeface="Arial Unicode MS" pitchFamily="34" charset="-128"/>
              </a:rPr>
              <a:t>1</a:t>
            </a:r>
            <a:r>
              <a:rPr lang="ar-SA" sz="2800" dirty="0" smtClean="0">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تمكين المرضى من الاستفادة من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الفرص العلاجية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لاقصى حد ممكن والتغلب على ماخلفه المرض من اثار سيئة ووسيلة الخدمة الاجتماعية في ذلك خدمة الفرد ولكن هذا لا يمنع الاخصائي الاجتماعي من ان تمتد جهوده الى خارج نطاق الخدمة الفرد .</a:t>
            </a: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  </a:t>
            </a:r>
            <a:r>
              <a:rPr lang="ar-SA" sz="2800" dirty="0" smtClean="0">
                <a:solidFill>
                  <a:srgbClr val="C00000"/>
                </a:solidFill>
                <a:latin typeface="Arial Unicode MS" pitchFamily="34" charset="-128"/>
                <a:ea typeface="Arial Unicode MS" pitchFamily="34" charset="-128"/>
                <a:cs typeface="Arial Unicode MS" pitchFamily="34" charset="-128"/>
              </a:rPr>
              <a:t>2</a:t>
            </a:r>
            <a:r>
              <a:rPr lang="ar-SA" sz="2800" dirty="0" smtClean="0">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يهتم الأخصائي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بالتنظيم الداخلي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حيث انه المسئول امام رؤسائه من الناحيتين الطبية و الاجتماعية عن عمله الفني , وهو ايضا مسئول عن تنظيم قسم الخدمة الاجتماعية بالمستشفى او المؤسسة الطبية تنظيما يضمن وجود الامكنة لمقابلة المرضى بحيث تكفل سرية المعلومات </a:t>
            </a:r>
            <a:r>
              <a:rPr lang="ar-SA" sz="2800" dirty="0" smtClean="0">
                <a:latin typeface="Arial Unicode MS" pitchFamily="34" charset="-128"/>
                <a:ea typeface="Arial Unicode MS" pitchFamily="34" charset="-128"/>
                <a:cs typeface="Arial Unicode MS" pitchFamily="34" charset="-128"/>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r>
              <a:rPr kumimoji="0" lang="ar-SA" sz="28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3</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يجب أن يعمل الأخصائي على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تنظيم الاعمال الكتابية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بما يسهل عليه تسجيل وحفظ سجلات المرضى</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endParaRPr lang="ar-SA" sz="2800" dirty="0" smtClean="0">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solidFill>
                  <a:srgbClr val="C00000"/>
                </a:solidFill>
                <a:effectLst/>
                <a:latin typeface="Arial Unicode MS" pitchFamily="34" charset="-128"/>
                <a:ea typeface="Arial Unicode MS" pitchFamily="34" charset="-128"/>
                <a:cs typeface="Arial Unicode MS" pitchFamily="34" charset="-128"/>
              </a:rPr>
              <a:t>4</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الأخصائي مسئول عن </a:t>
            </a:r>
            <a:r>
              <a:rPr kumimoji="0" lang="ar-SA" sz="2800" b="1" i="0" u="none" strike="noStrike" cap="none" normalizeH="0" dirty="0" smtClean="0">
                <a:ln>
                  <a:noFill/>
                </a:ln>
                <a:solidFill>
                  <a:srgbClr val="002060"/>
                </a:solidFill>
                <a:effectLst/>
                <a:latin typeface="Arial Unicode MS" pitchFamily="34" charset="-128"/>
                <a:ea typeface="Arial Unicode MS" pitchFamily="34" charset="-128"/>
                <a:cs typeface="Arial Unicode MS" pitchFamily="34" charset="-128"/>
              </a:rPr>
              <a:t>تنبيه المجتمع </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إلى وجود</a:t>
            </a:r>
          </a:p>
          <a:p>
            <a:pPr marL="0" marR="0" lvl="0" indent="0" algn="r"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قسم للخدمة الاجتماعية الطبية حتى</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ت  </a:t>
            </a:r>
            <a:r>
              <a:rPr kumimoji="0" lang="ar-SA" sz="2800" b="0" i="0" u="none" strike="noStrike" cap="none" normalizeH="0" dirty="0" err="1" smtClean="0">
                <a:ln>
                  <a:noFill/>
                </a:ln>
                <a:effectLst/>
                <a:latin typeface="Arial Unicode MS" pitchFamily="34" charset="-128"/>
                <a:ea typeface="Arial Unicode MS" pitchFamily="34" charset="-128"/>
                <a:cs typeface="Arial Unicode MS" pitchFamily="34" charset="-128"/>
              </a:rPr>
              <a:t>ت</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حول له الحالات المستحقة</a:t>
            </a:r>
          </a:p>
        </p:txBody>
      </p:sp>
    </p:spTree>
    <p:extLst>
      <p:ext uri="{BB962C8B-B14F-4D97-AF65-F5344CB8AC3E}">
        <p14:creationId xmlns:p14="http://schemas.microsoft.com/office/powerpoint/2010/main" val="238297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121"/>
                                        </p:tgtEl>
                                        <p:attrNameLst>
                                          <p:attrName>style.visibility</p:attrName>
                                        </p:attrNameLst>
                                      </p:cBhvr>
                                      <p:to>
                                        <p:strVal val="visible"/>
                                      </p:to>
                                    </p:set>
                                    <p:animEffect transition="in" filter="fade">
                                      <p:cBhvr>
                                        <p:cTn id="11" dur="2000"/>
                                        <p:tgtEl>
                                          <p:spTgt spid="5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121"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مستدير الزوايا 3"/>
          <p:cNvSpPr/>
          <p:nvPr/>
        </p:nvSpPr>
        <p:spPr>
          <a:xfrm>
            <a:off x="36512" y="188640"/>
            <a:ext cx="9144000" cy="6525344"/>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4097" name="Rectangle 1"/>
          <p:cNvSpPr>
            <a:spLocks noChangeArrowheads="1"/>
          </p:cNvSpPr>
          <p:nvPr/>
        </p:nvSpPr>
        <p:spPr bwMode="auto">
          <a:xfrm>
            <a:off x="0" y="500042"/>
            <a:ext cx="8964488" cy="64017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r>
              <a:rPr kumimoji="0" lang="ar-SA" sz="2800" b="1"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فالخدمة الاجتماعية الطبية بوجه عام  هي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p>
          <a:p>
            <a:pPr marL="0" marR="0" lvl="0" indent="0"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مجموعة من المجهودات الاجتماعية الموجهة الى مساعدة الطبيب في تشخيص بعض الحالات الغامضة , وفي رسم خطة علاجية لها , والى تمكين المرضى من الانتفاع بالعلاج المقدم لهم واسترداد وظائفهم الاجتماعية , وذلك بإزالة العوائق التي تعترض طريق انتفاعهم من الفرص العلاجية المهيأة لهم , وتمهيد الظروف للانسجام  في المجتمع بعد الشفاء .</a:t>
            </a:r>
          </a:p>
          <a:p>
            <a:pPr marL="0" marR="0" lvl="0" indent="0" defTabSz="914400" rtl="1"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bg1"/>
              </a:solidFill>
              <a:effectLst/>
              <a:latin typeface="Arial Unicode MS" pitchFamily="34" charset="-128"/>
              <a:ea typeface="Arial Unicode MS" pitchFamily="34" charset="-128"/>
              <a:cs typeface="Arial Unicode MS" pitchFamily="34" charset="-128"/>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ونجد ان في المملكة العربية السعودية اهتماما كبيرا بتوفير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الاخصائيين الاجتماعيين في جميع المستشفيات الحكومية ومراكز الرعاية الصحية الاولية الا ان المستوصفات الاهلية وبعض المستشفيات الخاصة لم تهتم بتوفير الاخصائيين الاجتماعيين فيها </a:t>
            </a:r>
          </a:p>
          <a:p>
            <a:pPr marL="0" marR="0" lvl="0" indent="0"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وقد يرجع السبب في ذلك اما الجهل بدور الاخصائي الاجتماعي </a:t>
            </a:r>
          </a:p>
          <a:p>
            <a:pPr marL="0" marR="0" lvl="0" indent="0" defTabSz="914400" rtl="1" eaLnBrk="0" fontAlgn="base" latinLnBrk="0" hangingPunct="0">
              <a:lnSpc>
                <a:spcPct val="100000"/>
              </a:lnSpc>
              <a:spcBef>
                <a:spcPct val="0"/>
              </a:spcBef>
              <a:spcAft>
                <a:spcPct val="0"/>
              </a:spcAft>
              <a:buClrTx/>
              <a:buSzTx/>
              <a:buFontTx/>
              <a:buNone/>
              <a:tabLst/>
            </a:pPr>
            <a:r>
              <a:rPr lang="ar-SA" sz="2800" dirty="0" smtClean="0">
                <a:latin typeface="Arial Unicode MS" pitchFamily="34" charset="-128"/>
                <a:ea typeface="Arial Unicode MS" pitchFamily="34" charset="-128"/>
                <a:cs typeface="Arial Unicode MS" pitchFamily="34" charset="-128"/>
              </a:rPr>
              <a:t>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في المستشفى او بتناسي دوره فيها بدافع الكسب المادي</a:t>
            </a:r>
            <a:r>
              <a:rPr kumimoji="0" lang="ar-SA" sz="2800" b="0" i="0" u="none" strike="noStrike" cap="none" normalizeH="0" dirty="0" smtClean="0">
                <a:ln>
                  <a:noFill/>
                </a:ln>
                <a:effectLst/>
                <a:latin typeface="Arial Unicode MS" pitchFamily="34" charset="-128"/>
                <a:ea typeface="Arial Unicode MS" pitchFamily="34" charset="-128"/>
                <a:cs typeface="Arial Unicode MS" pitchFamily="34" charset="-128"/>
              </a:rPr>
              <a:t> .</a:t>
            </a:r>
            <a:endParaRPr kumimoji="0" lang="en-US" sz="2800" b="0" i="0" u="none" strike="noStrike" cap="none" normalizeH="0" baseline="0" dirty="0" smtClean="0">
              <a:ln>
                <a:noFill/>
              </a:ln>
              <a:solidFill>
                <a:schemeClr val="bg1"/>
              </a:solidFill>
              <a:effectLst/>
              <a:latin typeface="Arial Unicode MS" pitchFamily="34" charset="-128"/>
              <a:ea typeface="Arial Unicode MS" pitchFamily="34" charset="-128"/>
              <a:cs typeface="Arial Unicode MS" pitchFamily="34" charset="-128"/>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69905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097"/>
                                        </p:tgtEl>
                                        <p:attrNameLst>
                                          <p:attrName>style.visibility</p:attrName>
                                        </p:attrNameLst>
                                      </p:cBhvr>
                                      <p:to>
                                        <p:strVal val="visible"/>
                                      </p:to>
                                    </p:set>
                                    <p:animEffect transition="in" filter="fade">
                                      <p:cBhvr>
                                        <p:cTn id="11" dur="2000"/>
                                        <p:tgtEl>
                                          <p:spTgt spid="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97"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539552" y="2132856"/>
            <a:ext cx="8064896" cy="2554545"/>
          </a:xfrm>
          <a:prstGeom prst="rect">
            <a:avLst/>
          </a:prstGeom>
        </p:spPr>
        <p:txBody>
          <a:bodyPr wrap="square">
            <a:spAutoFit/>
          </a:bodyPr>
          <a:lstStyle/>
          <a:p>
            <a:pPr algn="ctr"/>
            <a:r>
              <a:rPr lang="ar-SA" sz="3200" b="1" u="sng" dirty="0" smtClean="0"/>
              <a:t>تابع الاسئلة المقالية</a:t>
            </a:r>
          </a:p>
          <a:p>
            <a:pPr algn="ctr"/>
            <a:endParaRPr lang="ar-SA" sz="3200" b="1" u="sng" dirty="0" smtClean="0"/>
          </a:p>
          <a:p>
            <a:r>
              <a:rPr lang="ar-SA" b="1" dirty="0" smtClean="0"/>
              <a:t>س : (</a:t>
            </a:r>
            <a:r>
              <a:rPr lang="ar-SA" sz="2400" dirty="0" smtClean="0"/>
              <a:t>حققت </a:t>
            </a:r>
            <a:r>
              <a:rPr lang="ar-SA" sz="2400" dirty="0"/>
              <a:t>الخدمة الاجتماعية في المملكة أهداف الرعاية الاجتماعية في المجال التعليمي </a:t>
            </a:r>
            <a:r>
              <a:rPr lang="ar-SA" sz="2400" b="1" dirty="0"/>
              <a:t>) اشرح / اشرحي العبارة في ضوء دراستكم للخدمات التعليمية بالمجتمع السعودي </a:t>
            </a:r>
            <a:endParaRPr lang="en-US" sz="2400" dirty="0"/>
          </a:p>
        </p:txBody>
      </p:sp>
    </p:spTree>
    <p:extLst>
      <p:ext uri="{BB962C8B-B14F-4D97-AF65-F5344CB8AC3E}">
        <p14:creationId xmlns:p14="http://schemas.microsoft.com/office/powerpoint/2010/main" val="6974062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4.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3"/>
          <p:cNvSpPr/>
          <p:nvPr/>
        </p:nvSpPr>
        <p:spPr>
          <a:xfrm>
            <a:off x="72008" y="357166"/>
            <a:ext cx="8892480" cy="6072230"/>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2049" name="Rectangle 1"/>
          <p:cNvSpPr>
            <a:spLocks noChangeArrowheads="1"/>
          </p:cNvSpPr>
          <p:nvPr/>
        </p:nvSpPr>
        <p:spPr bwMode="auto">
          <a:xfrm>
            <a:off x="-107504" y="571480"/>
            <a:ext cx="9144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600" b="1" i="0" u="sng" strike="noStrike" cap="none" normalizeH="0" dirty="0" smtClean="0">
                <a:ln>
                  <a:noFill/>
                </a:ln>
                <a:solidFill>
                  <a:srgbClr val="002060"/>
                </a:solidFill>
                <a:effectLst/>
                <a:latin typeface="Times New Roman" pitchFamily="18" charset="0"/>
                <a:ea typeface="Arial Unicode MS" pitchFamily="34" charset="-128"/>
                <a:cs typeface="Times New Roman" pitchFamily="18" charset="0"/>
              </a:rPr>
              <a:t> </a:t>
            </a:r>
            <a:r>
              <a:rPr kumimoji="0" lang="ar-SA" sz="3600" b="1" i="0" u="sng" strike="noStrike" cap="none" normalizeH="0" baseline="0" dirty="0" smtClean="0">
                <a:ln>
                  <a:noFill/>
                </a:ln>
                <a:solidFill>
                  <a:srgbClr val="002060"/>
                </a:solidFill>
                <a:effectLst/>
                <a:latin typeface="Times New Roman" pitchFamily="18" charset="0"/>
                <a:ea typeface="Arial Unicode MS" pitchFamily="34" charset="-128"/>
                <a:cs typeface="Times New Roman" pitchFamily="18" charset="0"/>
              </a:rPr>
              <a:t>الخدمات التعليمية :</a:t>
            </a:r>
            <a:endParaRPr kumimoji="0" lang="en-US" sz="2800" b="0" i="0" u="sng" strike="noStrike" cap="none" normalizeH="0" baseline="0" dirty="0" smtClean="0">
              <a:ln>
                <a:noFill/>
              </a:ln>
              <a:solidFill>
                <a:srgbClr val="0070C0"/>
              </a:solidFill>
              <a:effectLst/>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endParaRPr lang="ar-SA" sz="800" dirty="0" smtClean="0">
              <a:latin typeface="Arial Unicode MS" pitchFamily="34" charset="-128"/>
              <a:ea typeface="Arial Unicode MS" pitchFamily="34" charset="-128"/>
              <a:cs typeface="Arial Unicode MS" pitchFamily="34" charset="-12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تمثل الموارد البشرية وتنميتها في المجتمع السعودي الركيزة الاساسية لنقط التقاء الاهداف والغايات الاساسية لعملية التنمية , حيث يؤدي الارتقاء بخصائص الموارد البشرية وتحسين كفاءتها التقنية </a:t>
            </a:r>
            <a:r>
              <a:rPr kumimoji="0" lang="ar-SA" sz="2800" b="0" i="0" u="none" strike="noStrike" cap="none" normalizeH="0" baseline="0" dirty="0" err="1" smtClean="0">
                <a:ln>
                  <a:noFill/>
                </a:ln>
                <a:effectLst/>
                <a:latin typeface="Arial Unicode MS" pitchFamily="34" charset="-128"/>
                <a:ea typeface="Arial Unicode MS" pitchFamily="34" charset="-128"/>
                <a:cs typeface="Arial Unicode MS" pitchFamily="34" charset="-128"/>
              </a:rPr>
              <a:t>و</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الإنتاجية إلى (تحسين مستوى اداء العمل )والى تحقيق  (التنمية الحضارية والبشرية) ونجد ان </a:t>
            </a:r>
            <a:r>
              <a:rPr kumimoji="0" lang="ar-SA" sz="2800" b="1"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الخدمات التعليمية في المملكة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تتم من خلال قطاعات التعليم المختلفة مثل :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التعليم العام , التعليم العالي , التعليم الفني , والتدريب والعلوم التقنية .</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وتوفر الدولة التعليم العام للبنين والبنات من خلال </a:t>
            </a:r>
            <a:r>
              <a:rPr kumimoji="0" lang="ar-SA" sz="2800" b="1" i="0" u="none" strike="noStrike" cap="none" normalizeH="0" baseline="0" dirty="0" smtClean="0">
                <a:ln>
                  <a:noFill/>
                </a:ln>
                <a:solidFill>
                  <a:srgbClr val="C00000"/>
                </a:solidFill>
                <a:effectLst/>
                <a:latin typeface="Arial Unicode MS" pitchFamily="34" charset="-128"/>
                <a:ea typeface="Arial Unicode MS" pitchFamily="34" charset="-128"/>
                <a:cs typeface="Arial Unicode MS" pitchFamily="34" charset="-128"/>
              </a:rPr>
              <a:t>وزارة المعارف والرئاسة العامة</a:t>
            </a:r>
            <a:r>
              <a:rPr kumimoji="0" lang="ar-SA" sz="2800" b="0" i="0" u="none" strike="noStrike" cap="none" normalizeH="0" baseline="0" dirty="0" smtClean="0">
                <a:ln>
                  <a:noFill/>
                </a:ln>
                <a:effectLst/>
                <a:latin typeface="Arial Unicode MS" pitchFamily="34" charset="-128"/>
                <a:ea typeface="Arial Unicode MS" pitchFamily="34" charset="-128"/>
                <a:cs typeface="Arial Unicode MS" pitchFamily="34" charset="-128"/>
              </a:rPr>
              <a:t> بتوفير فرص تعليمية لفئات اجتماعية معينة مثل : </a:t>
            </a:r>
            <a:r>
              <a:rPr kumimoji="0" lang="ar-SA" sz="2800" b="1" i="0" u="none" strike="noStrike" cap="none" normalizeH="0" baseline="0" dirty="0" smtClean="0">
                <a:ln>
                  <a:noFill/>
                </a:ln>
                <a:solidFill>
                  <a:srgbClr val="002060"/>
                </a:solidFill>
                <a:effectLst/>
                <a:latin typeface="Arial Unicode MS" pitchFamily="34" charset="-128"/>
                <a:ea typeface="Arial Unicode MS" pitchFamily="34" charset="-128"/>
                <a:cs typeface="Arial Unicode MS" pitchFamily="34" charset="-128"/>
              </a:rPr>
              <a:t>التعليم الخاص  , ومحو الامية وتعليم الكبار . </a:t>
            </a:r>
          </a:p>
        </p:txBody>
      </p:sp>
    </p:spTree>
    <p:extLst>
      <p:ext uri="{BB962C8B-B14F-4D97-AF65-F5344CB8AC3E}">
        <p14:creationId xmlns:p14="http://schemas.microsoft.com/office/powerpoint/2010/main" val="4019309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049"/>
                                        </p:tgtEl>
                                        <p:attrNameLst>
                                          <p:attrName>style.visibility</p:attrName>
                                        </p:attrNameLst>
                                      </p:cBhvr>
                                      <p:to>
                                        <p:strVal val="visible"/>
                                      </p:to>
                                    </p:set>
                                    <p:animEffect transition="in" filter="randombar(horizontal)">
                                      <p:cBhvr>
                                        <p:cTn id="11"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49"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صورة 2" descr="ازرق4.jpg"/>
          <p:cNvPicPr>
            <a:picLocks noChangeAspect="1"/>
          </p:cNvPicPr>
          <p:nvPr/>
        </p:nvPicPr>
        <p:blipFill>
          <a:blip r:embed="rId2" cstate="print"/>
          <a:stretch>
            <a:fillRect/>
          </a:stretch>
        </p:blipFill>
        <p:spPr>
          <a:xfrm>
            <a:off x="0" y="0"/>
            <a:ext cx="9144000" cy="6858000"/>
          </a:xfrm>
          <a:prstGeom prst="rect">
            <a:avLst/>
          </a:prstGeom>
        </p:spPr>
      </p:pic>
      <p:sp>
        <p:nvSpPr>
          <p:cNvPr id="4" name="مستطيل 3"/>
          <p:cNvSpPr/>
          <p:nvPr/>
        </p:nvSpPr>
        <p:spPr>
          <a:xfrm>
            <a:off x="395536" y="428604"/>
            <a:ext cx="8280920" cy="6072230"/>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2" name="مستطيل 1"/>
          <p:cNvSpPr/>
          <p:nvPr/>
        </p:nvSpPr>
        <p:spPr>
          <a:xfrm>
            <a:off x="428596" y="1142984"/>
            <a:ext cx="8247860" cy="5016758"/>
          </a:xfrm>
          <a:prstGeom prst="rect">
            <a:avLst/>
          </a:prstGeom>
        </p:spPr>
        <p:txBody>
          <a:bodyPr wrap="square">
            <a:spAutoFit/>
          </a:bodyPr>
          <a:lstStyle/>
          <a:p>
            <a:r>
              <a:rPr lang="ar-SA" sz="3200" dirty="0">
                <a:latin typeface="Arial Unicode MS" pitchFamily="34" charset="-128"/>
                <a:ea typeface="Arial Unicode MS" pitchFamily="34" charset="-128"/>
                <a:cs typeface="Arial Unicode MS" pitchFamily="34" charset="-128"/>
              </a:rPr>
              <a:t>وقد حظي التعليم باهتمام الدولة ورعايتها من منطلق القناعة </a:t>
            </a:r>
            <a:r>
              <a:rPr lang="ar-SA" sz="3200" dirty="0" smtClean="0">
                <a:latin typeface="Arial Unicode MS" pitchFamily="34" charset="-128"/>
                <a:ea typeface="Arial Unicode MS" pitchFamily="34" charset="-128"/>
                <a:cs typeface="Arial Unicode MS" pitchFamily="34" charset="-128"/>
              </a:rPr>
              <a:t>بان( </a:t>
            </a:r>
            <a:r>
              <a:rPr lang="ar-SA" sz="3200" dirty="0">
                <a:latin typeface="Arial Unicode MS" pitchFamily="34" charset="-128"/>
                <a:ea typeface="Arial Unicode MS" pitchFamily="34" charset="-128"/>
                <a:cs typeface="Arial Unicode MS" pitchFamily="34" charset="-128"/>
              </a:rPr>
              <a:t>الاستثمار في تنمية العنصر البشري </a:t>
            </a:r>
            <a:r>
              <a:rPr lang="ar-SA" sz="3200" dirty="0" smtClean="0">
                <a:latin typeface="Arial Unicode MS" pitchFamily="34" charset="-128"/>
                <a:ea typeface="Arial Unicode MS" pitchFamily="34" charset="-128"/>
                <a:cs typeface="Arial Unicode MS" pitchFamily="34" charset="-128"/>
              </a:rPr>
              <a:t>)</a:t>
            </a:r>
          </a:p>
          <a:p>
            <a:r>
              <a:rPr lang="ar-SA" sz="3200" dirty="0" smtClean="0">
                <a:latin typeface="Arial Unicode MS" pitchFamily="34" charset="-128"/>
                <a:ea typeface="Arial Unicode MS" pitchFamily="34" charset="-128"/>
                <a:cs typeface="Arial Unicode MS" pitchFamily="34" charset="-128"/>
              </a:rPr>
              <a:t>يمثل </a:t>
            </a:r>
            <a:r>
              <a:rPr lang="ar-SA" sz="3200" dirty="0">
                <a:latin typeface="Arial Unicode MS" pitchFamily="34" charset="-128"/>
                <a:ea typeface="Arial Unicode MS" pitchFamily="34" charset="-128"/>
                <a:cs typeface="Arial Unicode MS" pitchFamily="34" charset="-128"/>
              </a:rPr>
              <a:t>العمود الفقري للنمو الاقتصادي والرفاهية الاجتماعية . و للذلك وفرت التعليم العالي من خلال الجامعات , والكليات </a:t>
            </a:r>
            <a:r>
              <a:rPr lang="ar-SA" sz="3200" dirty="0" smtClean="0">
                <a:latin typeface="Arial Unicode MS" pitchFamily="34" charset="-128"/>
                <a:ea typeface="Arial Unicode MS" pitchFamily="34" charset="-128"/>
                <a:cs typeface="Arial Unicode MS" pitchFamily="34" charset="-128"/>
              </a:rPr>
              <a:t>التابعة للرئاسة العامة لتعليم البنات ، والكليات </a:t>
            </a:r>
            <a:r>
              <a:rPr lang="ar-SA" sz="3200" dirty="0">
                <a:latin typeface="Arial Unicode MS" pitchFamily="34" charset="-128"/>
                <a:ea typeface="Arial Unicode MS" pitchFamily="34" charset="-128"/>
                <a:cs typeface="Arial Unicode MS" pitchFamily="34" charset="-128"/>
              </a:rPr>
              <a:t>التابعة للمؤسسة العامة للتعليم </a:t>
            </a:r>
            <a:r>
              <a:rPr lang="ar-SA" sz="3200" dirty="0" smtClean="0">
                <a:latin typeface="Arial Unicode MS" pitchFamily="34" charset="-128"/>
                <a:ea typeface="Arial Unicode MS" pitchFamily="34" charset="-128"/>
                <a:cs typeface="Arial Unicode MS" pitchFamily="34" charset="-128"/>
              </a:rPr>
              <a:t>الفني والتدريب </a:t>
            </a:r>
            <a:r>
              <a:rPr lang="ar-SA" sz="3200" dirty="0">
                <a:latin typeface="Arial Unicode MS" pitchFamily="34" charset="-128"/>
                <a:ea typeface="Arial Unicode MS" pitchFamily="34" charset="-128"/>
                <a:cs typeface="Arial Unicode MS" pitchFamily="34" charset="-128"/>
              </a:rPr>
              <a:t>المهني </a:t>
            </a:r>
            <a:r>
              <a:rPr lang="ar-SA" sz="3200" dirty="0" smtClean="0">
                <a:latin typeface="Arial Unicode MS" pitchFamily="34" charset="-128"/>
                <a:ea typeface="Arial Unicode MS" pitchFamily="34" charset="-128"/>
                <a:cs typeface="Arial Unicode MS" pitchFamily="34" charset="-128"/>
              </a:rPr>
              <a:t>. ويظهر الاهتمام بالتعليم واضحاً فيما خصص له من اعتمادات في ميزانية الدولة حيث اعتمد له خلال خطة التنمية الخامسة أكثر من ( 153 بليون ريال )</a:t>
            </a:r>
          </a:p>
        </p:txBody>
      </p:sp>
    </p:spTree>
    <p:extLst>
      <p:ext uri="{BB962C8B-B14F-4D97-AF65-F5344CB8AC3E}">
        <p14:creationId xmlns:p14="http://schemas.microsoft.com/office/powerpoint/2010/main" val="3396809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8032" y="3271624"/>
            <a:ext cx="8676456"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وبهذا فان الخدمة الاجتماعية  في المملكة قد حققت اهداف الرعاية الاجتماعية في المجال التعليمي , وذلك بما حققتة من اتاحة فرص التعليم لكل مواطن , والتركيز على تنمية القوى البشرية السعودية , اضافة الى تعيين الاخصائيين الاجتماعيين في المدارس , ايمانا بدورهم الكبير في العملية التعليمية وتحقيق اهداف التربية الحديثة .</a:t>
            </a:r>
            <a:endParaRPr kumimoji="0" lang="ar-SA" sz="4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pic>
        <p:nvPicPr>
          <p:cNvPr id="4" name="صورة 3" descr="ازرق4.jpg"/>
          <p:cNvPicPr>
            <a:picLocks noChangeAspect="1"/>
          </p:cNvPicPr>
          <p:nvPr/>
        </p:nvPicPr>
        <p:blipFill>
          <a:blip r:embed="rId2" cstate="print"/>
          <a:stretch>
            <a:fillRect/>
          </a:stretch>
        </p:blipFill>
        <p:spPr>
          <a:xfrm>
            <a:off x="0" y="0"/>
            <a:ext cx="9144000" cy="6858000"/>
          </a:xfrm>
          <a:prstGeom prst="rect">
            <a:avLst/>
          </a:prstGeom>
        </p:spPr>
      </p:pic>
      <p:sp>
        <p:nvSpPr>
          <p:cNvPr id="5" name="مستطيل 4"/>
          <p:cNvSpPr/>
          <p:nvPr/>
        </p:nvSpPr>
        <p:spPr>
          <a:xfrm>
            <a:off x="251520" y="428604"/>
            <a:ext cx="8676456" cy="5929354"/>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dirty="0"/>
          </a:p>
        </p:txBody>
      </p:sp>
      <p:sp>
        <p:nvSpPr>
          <p:cNvPr id="3" name="مستطيل 2"/>
          <p:cNvSpPr/>
          <p:nvPr/>
        </p:nvSpPr>
        <p:spPr>
          <a:xfrm>
            <a:off x="571472" y="1357298"/>
            <a:ext cx="8104984" cy="4370427"/>
          </a:xfrm>
          <a:prstGeom prst="rect">
            <a:avLst/>
          </a:prstGeom>
        </p:spPr>
        <p:txBody>
          <a:bodyPr wrap="square">
            <a:spAutoFit/>
          </a:bodyPr>
          <a:lstStyle/>
          <a:p>
            <a:pPr lvl="0" rtl="0" eaLnBrk="0" fontAlgn="base" hangingPunct="0">
              <a:spcBef>
                <a:spcPct val="0"/>
              </a:spcBef>
              <a:spcAft>
                <a:spcPct val="0"/>
              </a:spcAft>
            </a:pPr>
            <a:r>
              <a:rPr kumimoji="0" lang="ar-SA" sz="2800" b="0" i="0" u="none" strike="noStrike" cap="none" normalizeH="0" baseline="0" dirty="0" smtClean="0">
                <a:ln>
                  <a:noFill/>
                </a:ln>
                <a:solidFill>
                  <a:schemeClr val="tx1"/>
                </a:solidFill>
                <a:effectLst/>
                <a:latin typeface="Arial" pitchFamily="34" charset="0"/>
                <a:cs typeface="Arial" pitchFamily="34" charset="0"/>
              </a:rPr>
              <a:t>   وبهذا فإن (</a:t>
            </a:r>
            <a:r>
              <a:rPr kumimoji="0" lang="ar-SA" sz="3200" b="1" i="0" u="none" strike="noStrike" cap="none" normalizeH="0" baseline="0" dirty="0" smtClean="0">
                <a:ln>
                  <a:noFill/>
                </a:ln>
                <a:solidFill>
                  <a:srgbClr val="002060"/>
                </a:solidFill>
                <a:effectLst/>
                <a:latin typeface="Arial" pitchFamily="34" charset="0"/>
                <a:cs typeface="Arial" pitchFamily="34" charset="0"/>
              </a:rPr>
              <a:t>الخدمة الاجتماعية في المملكة </a:t>
            </a:r>
            <a:r>
              <a:rPr kumimoji="0" lang="ar-SA" sz="2800" b="1" i="0" u="none" strike="noStrike" cap="none" normalizeH="0" baseline="0" dirty="0" smtClean="0">
                <a:ln>
                  <a:noFill/>
                </a:ln>
                <a:solidFill>
                  <a:srgbClr val="002060"/>
                </a:solidFill>
                <a:effectLst/>
                <a:latin typeface="Arial" pitchFamily="34" charset="0"/>
                <a:cs typeface="Arial" pitchFamily="34" charset="0"/>
              </a:rPr>
              <a:t>) قد حققت أهداف الرعاية الاجتماعية </a:t>
            </a:r>
            <a:r>
              <a:rPr kumimoji="0" lang="ar-SA" sz="2800" b="1" i="0" u="none" strike="noStrike" cap="none" normalizeH="0" baseline="0" dirty="0" smtClean="0">
                <a:ln>
                  <a:noFill/>
                </a:ln>
                <a:solidFill>
                  <a:srgbClr val="C00000"/>
                </a:solidFill>
                <a:effectLst/>
                <a:latin typeface="Arial" pitchFamily="34" charset="0"/>
                <a:cs typeface="Arial" pitchFamily="34" charset="0"/>
              </a:rPr>
              <a:t>في المجال التعليمي </a:t>
            </a:r>
            <a:endParaRPr lang="ar-SA" sz="2800" dirty="0" smtClean="0">
              <a:latin typeface="Arial" pitchFamily="34" charset="0"/>
              <a:cs typeface="Arial" pitchFamily="34" charset="0"/>
            </a:endParaRPr>
          </a:p>
          <a:p>
            <a:pPr lvl="0" rtl="0" eaLnBrk="0" fontAlgn="base" hangingPunct="0">
              <a:spcBef>
                <a:spcPct val="0"/>
              </a:spcBef>
              <a:spcAft>
                <a:spcPct val="0"/>
              </a:spcAft>
            </a:pPr>
            <a:r>
              <a:rPr kumimoji="0" lang="ar-SA" sz="2800" b="0" i="0" u="none" strike="noStrike" cap="none" normalizeH="0" dirty="0" smtClean="0">
                <a:ln>
                  <a:noFill/>
                </a:ln>
                <a:solidFill>
                  <a:schemeClr val="tx1"/>
                </a:solidFill>
                <a:effectLst/>
                <a:latin typeface="Arial" pitchFamily="34" charset="0"/>
                <a:cs typeface="Arial" pitchFamily="34" charset="0"/>
              </a:rPr>
              <a:t>       </a:t>
            </a:r>
            <a:r>
              <a:rPr kumimoji="0" lang="ar-SA" sz="2800" b="1" i="0" u="none" strike="noStrike" cap="none" normalizeH="0" baseline="0" dirty="0" smtClean="0">
                <a:ln>
                  <a:noFill/>
                </a:ln>
                <a:solidFill>
                  <a:srgbClr val="002060"/>
                </a:solidFill>
                <a:effectLst/>
                <a:latin typeface="Arial" pitchFamily="34" charset="0"/>
                <a:cs typeface="Arial" pitchFamily="34" charset="0"/>
              </a:rPr>
              <a:t>وذلك </a:t>
            </a:r>
            <a:r>
              <a:rPr kumimoji="0" lang="ar-SA" sz="2800" b="1" i="0" u="sng" strike="noStrike" cap="none" normalizeH="0" baseline="0" dirty="0" smtClean="0">
                <a:ln>
                  <a:noFill/>
                </a:ln>
                <a:solidFill>
                  <a:srgbClr val="002060"/>
                </a:solidFill>
                <a:effectLst/>
                <a:latin typeface="Arial" pitchFamily="34" charset="0"/>
                <a:cs typeface="Arial" pitchFamily="34" charset="0"/>
              </a:rPr>
              <a:t>بما حققته من</a:t>
            </a:r>
            <a:r>
              <a:rPr kumimoji="0" lang="ar-SA" sz="2800" b="1" i="0" u="sng" strike="noStrike" cap="none" normalizeH="0" dirty="0" smtClean="0">
                <a:ln>
                  <a:noFill/>
                </a:ln>
                <a:solidFill>
                  <a:srgbClr val="002060"/>
                </a:solidFill>
                <a:effectLst/>
                <a:latin typeface="Arial" pitchFamily="34" charset="0"/>
                <a:cs typeface="Arial" pitchFamily="34" charset="0"/>
              </a:rPr>
              <a:t> </a:t>
            </a:r>
            <a:r>
              <a:rPr kumimoji="0" lang="ar-SA" sz="2800" b="0" i="0" u="sng" strike="noStrike" cap="none" normalizeH="0" dirty="0" smtClean="0">
                <a:ln>
                  <a:noFill/>
                </a:ln>
                <a:solidFill>
                  <a:schemeClr val="tx1"/>
                </a:solidFill>
                <a:effectLst/>
                <a:latin typeface="Arial" pitchFamily="34" charset="0"/>
                <a:cs typeface="Arial" pitchFamily="34" charset="0"/>
              </a:rPr>
              <a:t>:</a:t>
            </a:r>
            <a:r>
              <a:rPr kumimoji="0" lang="en-US" sz="2800" b="0" i="0" u="none" strike="noStrike" cap="none" normalizeH="0" baseline="0" dirty="0" smtClean="0">
                <a:ln>
                  <a:noFill/>
                </a:ln>
                <a:solidFill>
                  <a:schemeClr val="tx1"/>
                </a:solidFill>
                <a:effectLst/>
                <a:latin typeface="Arial" pitchFamily="34" charset="0"/>
                <a:cs typeface="Arial" pitchFamily="34" charset="0"/>
              </a:rPr>
              <a:t> </a:t>
            </a:r>
            <a:r>
              <a:rPr kumimoji="0" lang="ar-SA" sz="2800" b="0" i="0" u="none" strike="noStrike" cap="none" normalizeH="0" baseline="0" dirty="0" smtClean="0">
                <a:ln>
                  <a:noFill/>
                </a:ln>
                <a:solidFill>
                  <a:schemeClr val="tx1"/>
                </a:solidFill>
                <a:effectLst/>
                <a:latin typeface="Arial" pitchFamily="34" charset="0"/>
                <a:cs typeface="Arial" pitchFamily="34" charset="0"/>
              </a:rPr>
              <a:t>   </a:t>
            </a:r>
            <a:endParaRPr kumimoji="0" lang="ar-SA" sz="1000" b="0" i="0" u="none" strike="noStrike" cap="none" normalizeH="0" baseline="0" dirty="0" smtClean="0">
              <a:ln>
                <a:noFill/>
              </a:ln>
              <a:solidFill>
                <a:schemeClr val="tx1"/>
              </a:solidFill>
              <a:effectLst/>
              <a:latin typeface="Arial" pitchFamily="34" charset="0"/>
              <a:cs typeface="Arial" pitchFamily="34" charset="0"/>
            </a:endParaRPr>
          </a:p>
          <a:p>
            <a:pPr lvl="0" rtl="0" eaLnBrk="0" fontAlgn="base" hangingPunct="0">
              <a:spcBef>
                <a:spcPct val="0"/>
              </a:spcBef>
              <a:spcAft>
                <a:spcPct val="0"/>
              </a:spcAft>
            </a:pPr>
            <a:r>
              <a:rPr lang="ar-SA" sz="1000" dirty="0" smtClean="0">
                <a:latin typeface="Arial" pitchFamily="34" charset="0"/>
                <a:cs typeface="Arial" pitchFamily="34" charset="0"/>
              </a:rPr>
              <a:t>        </a:t>
            </a:r>
          </a:p>
          <a:p>
            <a:pPr lvl="0" rtl="0" eaLnBrk="0" fontAlgn="base" hangingPunct="0">
              <a:spcBef>
                <a:spcPct val="0"/>
              </a:spcBef>
              <a:spcAft>
                <a:spcPct val="0"/>
              </a:spcAft>
            </a:pPr>
            <a:r>
              <a:rPr lang="ar-SA" sz="1000" dirty="0" smtClean="0">
                <a:latin typeface="Arial" pitchFamily="34" charset="0"/>
                <a:cs typeface="Arial" pitchFamily="34" charset="0"/>
              </a:rPr>
              <a:t>           </a:t>
            </a:r>
            <a:r>
              <a:rPr kumimoji="0" lang="ar-SA" sz="3200" b="0" i="0" u="none" strike="noStrike" cap="none" normalizeH="0" baseline="0" dirty="0" smtClean="0">
                <a:ln>
                  <a:noFill/>
                </a:ln>
                <a:solidFill>
                  <a:schemeClr val="tx1"/>
                </a:solidFill>
                <a:effectLst/>
                <a:latin typeface="Arial" pitchFamily="34" charset="0"/>
                <a:cs typeface="Arial" pitchFamily="34" charset="0"/>
              </a:rPr>
              <a:t>ـ </a:t>
            </a:r>
            <a:r>
              <a:rPr kumimoji="0" lang="ar-SA" sz="3600" b="0" i="0" u="none" strike="noStrike" cap="none" normalizeH="0" baseline="0" dirty="0" smtClean="0">
                <a:ln>
                  <a:noFill/>
                </a:ln>
                <a:solidFill>
                  <a:schemeClr val="tx1"/>
                </a:solidFill>
                <a:effectLst/>
                <a:latin typeface="Arial" pitchFamily="34" charset="0"/>
                <a:cs typeface="Arial" pitchFamily="34" charset="0"/>
              </a:rPr>
              <a:t>إتاحة فرص التعليم لكل مواطن</a:t>
            </a:r>
          </a:p>
          <a:p>
            <a:pPr lvl="0" rtl="0" eaLnBrk="0" fontAlgn="base" hangingPunct="0">
              <a:spcBef>
                <a:spcPct val="0"/>
              </a:spcBef>
              <a:spcAft>
                <a:spcPct val="0"/>
              </a:spcAft>
            </a:pPr>
            <a:r>
              <a:rPr lang="ar-SA" sz="3600" dirty="0" smtClean="0">
                <a:latin typeface="Arial" pitchFamily="34" charset="0"/>
                <a:cs typeface="Arial" pitchFamily="34" charset="0"/>
              </a:rPr>
              <a:t>   ـ التركيز على تنمية القوى البشرية السعودية </a:t>
            </a:r>
          </a:p>
          <a:p>
            <a:pPr lvl="0" algn="ctr" rtl="0" eaLnBrk="0" fontAlgn="base" hangingPunct="0">
              <a:spcBef>
                <a:spcPct val="0"/>
              </a:spcBef>
              <a:spcAft>
                <a:spcPct val="0"/>
              </a:spcAft>
            </a:pPr>
            <a:r>
              <a:rPr kumimoji="0" lang="ar-SA" sz="3600" b="0" i="0" u="none" strike="noStrike" cap="none" normalizeH="0" dirty="0" smtClean="0">
                <a:ln>
                  <a:noFill/>
                </a:ln>
                <a:solidFill>
                  <a:schemeClr val="tx1"/>
                </a:solidFill>
                <a:effectLst/>
                <a:latin typeface="Arial" pitchFamily="34" charset="0"/>
                <a:cs typeface="Arial" pitchFamily="34" charset="0"/>
              </a:rPr>
              <a:t>   ـ  تعيين الأخصائيين الاجتماعيين في </a:t>
            </a:r>
            <a:r>
              <a:rPr lang="ar-SA" sz="3600" dirty="0" smtClean="0">
                <a:latin typeface="Arial" pitchFamily="34" charset="0"/>
                <a:cs typeface="Arial" pitchFamily="34" charset="0"/>
              </a:rPr>
              <a:t>المدارس وذلك   إيمانا بدورهم </a:t>
            </a:r>
            <a:r>
              <a:rPr kumimoji="0" lang="ar-SA" sz="3600" b="0" i="0" u="none" strike="noStrike" cap="none" normalizeH="0" dirty="0" smtClean="0">
                <a:ln>
                  <a:noFill/>
                </a:ln>
                <a:solidFill>
                  <a:schemeClr val="tx1"/>
                </a:solidFill>
                <a:effectLst/>
                <a:latin typeface="Arial" pitchFamily="34" charset="0"/>
                <a:cs typeface="Arial" pitchFamily="34" charset="0"/>
              </a:rPr>
              <a:t>الكبير في العملية التعليمية وتحقيق أهداف التربية الحديثة </a:t>
            </a:r>
            <a:r>
              <a:rPr kumimoji="0" lang="ar-SA" sz="3200" b="0" i="0" u="none" strike="noStrike" cap="none" normalizeH="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06744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مستطيل 1"/>
          <p:cNvSpPr/>
          <p:nvPr/>
        </p:nvSpPr>
        <p:spPr>
          <a:xfrm>
            <a:off x="539552" y="1772816"/>
            <a:ext cx="8280920" cy="2677656"/>
          </a:xfrm>
          <a:prstGeom prst="rect">
            <a:avLst/>
          </a:prstGeom>
        </p:spPr>
        <p:txBody>
          <a:bodyPr wrap="square">
            <a:spAutoFit/>
          </a:bodyPr>
          <a:lstStyle/>
          <a:p>
            <a:pPr algn="ctr"/>
            <a:r>
              <a:rPr lang="ar-SA" sz="2400" b="1" u="sng" dirty="0" smtClean="0"/>
              <a:t>اسئلة اختيار من متعدد</a:t>
            </a:r>
          </a:p>
          <a:p>
            <a:pPr algn="ctr"/>
            <a:endParaRPr lang="ar-SA" sz="2400" b="1" u="sng" dirty="0" smtClean="0"/>
          </a:p>
          <a:p>
            <a:r>
              <a:rPr lang="ar-SA" sz="2400" b="1" dirty="0" smtClean="0"/>
              <a:t>- حظي </a:t>
            </a:r>
            <a:r>
              <a:rPr lang="ar-SA" sz="2400" b="1" dirty="0"/>
              <a:t>التعليم بالمملكة بالاهتمام  والرعاية من منطلق : </a:t>
            </a:r>
            <a:endParaRPr lang="en-US" sz="2400" dirty="0"/>
          </a:p>
          <a:p>
            <a:pPr lvl="0"/>
            <a:r>
              <a:rPr lang="ar-SA" sz="2400" b="1" dirty="0" smtClean="0"/>
              <a:t>أ) </a:t>
            </a:r>
            <a:r>
              <a:rPr lang="ar-SA" sz="2400" b="1" u="sng" dirty="0" smtClean="0"/>
              <a:t>الاستثمار </a:t>
            </a:r>
            <a:r>
              <a:rPr lang="ar-SA" sz="2400" b="1" u="sng" dirty="0"/>
              <a:t>في تنمية العنصر البشري </a:t>
            </a:r>
            <a:endParaRPr lang="en-US" sz="2400" dirty="0"/>
          </a:p>
          <a:p>
            <a:pPr lvl="0"/>
            <a:r>
              <a:rPr lang="ar-SA" sz="2400" b="1" dirty="0" smtClean="0"/>
              <a:t>ب) ملاحقة </a:t>
            </a:r>
            <a:r>
              <a:rPr lang="ar-SA" sz="2400" b="1" dirty="0"/>
              <a:t>التغير السريع</a:t>
            </a:r>
            <a:endParaRPr lang="en-US" sz="2400" dirty="0"/>
          </a:p>
          <a:p>
            <a:r>
              <a:rPr lang="ar-SA" sz="2400" b="1" dirty="0"/>
              <a:t>ج) تقليد الدول المتقدمة </a:t>
            </a:r>
            <a:endParaRPr lang="en-US" sz="2400" dirty="0"/>
          </a:p>
          <a:p>
            <a:r>
              <a:rPr lang="ar-SA" sz="2400" b="1" dirty="0"/>
              <a:t>د) تطبيق </a:t>
            </a:r>
            <a:r>
              <a:rPr lang="ar-SA" sz="2400" b="1" dirty="0" smtClean="0"/>
              <a:t>التكنلوجيا </a:t>
            </a:r>
            <a:r>
              <a:rPr lang="ar-SA" sz="2400" b="1" dirty="0"/>
              <a:t>الحديثة </a:t>
            </a:r>
            <a:endParaRPr lang="en-US" sz="2400" dirty="0"/>
          </a:p>
        </p:txBody>
      </p:sp>
    </p:spTree>
    <p:extLst>
      <p:ext uri="{BB962C8B-B14F-4D97-AF65-F5344CB8AC3E}">
        <p14:creationId xmlns:p14="http://schemas.microsoft.com/office/powerpoint/2010/main" val="4222379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988840"/>
            <a:ext cx="8229600" cy="4525963"/>
          </a:xfrm>
        </p:spPr>
        <p:txBody>
          <a:bodyPr/>
          <a:lstStyle/>
          <a:p>
            <a:pPr algn="ctr"/>
            <a:r>
              <a:rPr lang="ar-SA" sz="5400" b="1" dirty="0"/>
              <a:t>( يشمل مجال راعية المسنين مجموعة من المفهومات المرتبطة بهذه المرحلة )</a:t>
            </a:r>
            <a:endParaRPr lang="en-US" sz="5400" b="1" dirty="0"/>
          </a:p>
          <a:p>
            <a:pPr algn="ctr"/>
            <a:r>
              <a:rPr lang="ar-SA" sz="5400" b="1" dirty="0"/>
              <a:t>ناقش / ناقشي هذه العبارة </a:t>
            </a:r>
            <a:endParaRPr lang="en-US" sz="5400" b="1" dirty="0"/>
          </a:p>
          <a:p>
            <a:endParaRPr lang="ar-SA" dirty="0"/>
          </a:p>
        </p:txBody>
      </p:sp>
    </p:spTree>
    <p:extLst>
      <p:ext uri="{BB962C8B-B14F-4D97-AF65-F5344CB8AC3E}">
        <p14:creationId xmlns:p14="http://schemas.microsoft.com/office/powerpoint/2010/main" val="4089219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755576" y="188640"/>
            <a:ext cx="5406954" cy="1000132"/>
          </a:xfrm>
        </p:spPr>
        <p:txBody>
          <a:bodyPr>
            <a:noAutofit/>
          </a:bodyPr>
          <a:lstStyle/>
          <a:p>
            <a:r>
              <a:rPr lang="ar-SA" dirty="0" smtClean="0">
                <a:solidFill>
                  <a:srgbClr val="C00000"/>
                </a:solidFill>
              </a:rPr>
              <a:t>2</a:t>
            </a:r>
            <a:r>
              <a:rPr lang="ar-SA" sz="6000" b="1" u="sng" dirty="0" smtClean="0">
                <a:solidFill>
                  <a:srgbClr val="C00000"/>
                </a:solidFill>
              </a:rPr>
              <a:t>)كبير السن (كهل)</a:t>
            </a:r>
            <a:endParaRPr lang="ar-SA" sz="6000" b="1" u="sng" dirty="0">
              <a:solidFill>
                <a:srgbClr val="C00000"/>
              </a:solidFill>
            </a:endParaRPr>
          </a:p>
        </p:txBody>
      </p:sp>
      <p:sp>
        <p:nvSpPr>
          <p:cNvPr id="3" name="عنصر نائب للمحتوى 2"/>
          <p:cNvSpPr>
            <a:spLocks noGrp="1"/>
          </p:cNvSpPr>
          <p:nvPr>
            <p:ph idx="1"/>
          </p:nvPr>
        </p:nvSpPr>
        <p:spPr>
          <a:xfrm>
            <a:off x="285720" y="1428736"/>
            <a:ext cx="8501122" cy="5145800"/>
          </a:xfrm>
        </p:spPr>
        <p:txBody>
          <a:bodyPr>
            <a:normAutofit lnSpcReduction="10000"/>
          </a:bodyPr>
          <a:lstStyle/>
          <a:p>
            <a:pPr>
              <a:buNone/>
            </a:pPr>
            <a:r>
              <a:rPr lang="ar-SA" sz="3600" b="1" dirty="0" smtClean="0"/>
              <a:t>يمثل حالة مرعبة ومخيفة لأصحابها,خاصة من تمتع بالنشاط منهم في مقتبل العمر,وبذلك فإن ما يدخره, </a:t>
            </a:r>
          </a:p>
          <a:p>
            <a:pPr>
              <a:buNone/>
            </a:pPr>
            <a:r>
              <a:rPr lang="ar-SA" sz="3600" b="1" dirty="0" smtClean="0"/>
              <a:t>أو الدخل المتولد لديه في شيخوخته هو الشئ الوحيد </a:t>
            </a:r>
          </a:p>
          <a:p>
            <a:pPr>
              <a:buNone/>
            </a:pPr>
            <a:r>
              <a:rPr lang="ar-SA" sz="3600" b="1" dirty="0" smtClean="0"/>
              <a:t>الذي يمكن إن يحد من مخاوفه ،هذا بشان حالة الشيخوخة وعندما </a:t>
            </a:r>
            <a:r>
              <a:rPr lang="ar-SA" sz="3600" b="1" dirty="0" smtClean="0">
                <a:solidFill>
                  <a:srgbClr val="C00000"/>
                </a:solidFill>
              </a:rPr>
              <a:t>نتحدث عن كبار السن,فإننا نقصد </a:t>
            </a:r>
          </a:p>
          <a:p>
            <a:pPr>
              <a:buNone/>
            </a:pPr>
            <a:r>
              <a:rPr lang="ar-SA" sz="3600" b="1" dirty="0" smtClean="0">
                <a:solidFill>
                  <a:srgbClr val="C00000"/>
                </a:solidFill>
              </a:rPr>
              <a:t>(</a:t>
            </a:r>
            <a:r>
              <a:rPr lang="ar-SA" sz="3600" b="1" dirty="0" smtClean="0"/>
              <a:t>أولئك الذين يعيشون بعد سن الستين، فإن كبار السن هم من طال بهم العمر أكثر من غيرهم ).</a:t>
            </a:r>
          </a:p>
          <a:p>
            <a:pPr>
              <a:buNone/>
            </a:pPr>
            <a:r>
              <a:rPr lang="ar-SA" sz="3600" b="1" dirty="0" smtClean="0"/>
              <a:t>ويستخدم هذا التعبير لتمييز الشخص الذي تخطى السن الرسمي للتقاعد .</a:t>
            </a:r>
            <a:endParaRPr lang="ar-SA" sz="3600" b="1" dirty="0"/>
          </a:p>
        </p:txBody>
      </p:sp>
    </p:spTree>
    <p:extLst>
      <p:ext uri="{BB962C8B-B14F-4D97-AF65-F5344CB8AC3E}">
        <p14:creationId xmlns:p14="http://schemas.microsoft.com/office/powerpoint/2010/main" val="40944168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857884" y="500042"/>
            <a:ext cx="2828916" cy="714380"/>
          </a:xfrm>
        </p:spPr>
        <p:txBody>
          <a:bodyPr>
            <a:normAutofit fontScale="90000"/>
          </a:bodyPr>
          <a:lstStyle/>
          <a:p>
            <a:r>
              <a:rPr lang="ar-SA" sz="4800" dirty="0" smtClean="0">
                <a:solidFill>
                  <a:srgbClr val="C00000"/>
                </a:solidFill>
              </a:rPr>
              <a:t>3</a:t>
            </a:r>
            <a:r>
              <a:rPr lang="ar-SA" sz="3600" b="1" u="sng" dirty="0" smtClean="0">
                <a:solidFill>
                  <a:srgbClr val="C00000"/>
                </a:solidFill>
              </a:rPr>
              <a:t>)الشيخوخة</a:t>
            </a:r>
            <a:endParaRPr lang="ar-SA" sz="3600" b="1" u="sng" dirty="0">
              <a:solidFill>
                <a:srgbClr val="C00000"/>
              </a:solidFill>
            </a:endParaRPr>
          </a:p>
        </p:txBody>
      </p:sp>
      <p:sp>
        <p:nvSpPr>
          <p:cNvPr id="3" name="عنصر نائب للمحتوى 2"/>
          <p:cNvSpPr>
            <a:spLocks noGrp="1"/>
          </p:cNvSpPr>
          <p:nvPr>
            <p:ph idx="1"/>
          </p:nvPr>
        </p:nvSpPr>
        <p:spPr>
          <a:xfrm>
            <a:off x="214282" y="1071546"/>
            <a:ext cx="8643998" cy="5502990"/>
          </a:xfrm>
        </p:spPr>
        <p:txBody>
          <a:bodyPr>
            <a:normAutofit/>
          </a:bodyPr>
          <a:lstStyle/>
          <a:p>
            <a:pPr>
              <a:buNone/>
            </a:pPr>
            <a:r>
              <a:rPr lang="ar-SA" sz="3200" dirty="0" smtClean="0"/>
              <a:t>إن الشعور بالشيخوخة والعجز  </a:t>
            </a:r>
            <a:r>
              <a:rPr lang="ar-SA" sz="3200" b="1" dirty="0" smtClean="0">
                <a:solidFill>
                  <a:srgbClr val="002060"/>
                </a:solidFill>
              </a:rPr>
              <a:t>من(وجهة نظر المسنين</a:t>
            </a:r>
            <a:r>
              <a:rPr lang="ar-SA" sz="3200" dirty="0" smtClean="0"/>
              <a:t>) </a:t>
            </a:r>
          </a:p>
          <a:p>
            <a:pPr>
              <a:buNone/>
            </a:pPr>
            <a:r>
              <a:rPr lang="ar-SA" sz="3200" dirty="0" smtClean="0"/>
              <a:t>  هي( الحالة التي تعترى النفس البشرية وتجعل الانسان يعزف </a:t>
            </a:r>
          </a:p>
          <a:p>
            <a:pPr>
              <a:buNone/>
            </a:pPr>
            <a:r>
              <a:rPr lang="ar-SA" sz="3200" dirty="0" smtClean="0"/>
              <a:t>       عن العمل ,النشاط او الاثنين معاً ).</a:t>
            </a:r>
          </a:p>
          <a:p>
            <a:pPr>
              <a:buNone/>
            </a:pPr>
            <a:r>
              <a:rPr lang="ar-SA" sz="3200" dirty="0" smtClean="0"/>
              <a:t>وهذه الحالة ليست قاصرة على من تعدى أرذل العمر, بل قد تصيب الشباب,حيث من فقد دوره الاجتماعي يصبح من وجهة نظر نفسه مسناً.</a:t>
            </a:r>
          </a:p>
          <a:p>
            <a:pPr>
              <a:buNone/>
            </a:pPr>
            <a:r>
              <a:rPr lang="ar-SA" sz="3200" dirty="0" smtClean="0"/>
              <a:t>وهي (حالة من الضعف والقصور الوظيفي لقدرات الإنسان الجسمية أوالسلوكية أو العقلية أو الإدراكية مرتبطة بتقدم المسن</a:t>
            </a:r>
          </a:p>
          <a:p>
            <a:pPr>
              <a:buNone/>
            </a:pPr>
            <a:r>
              <a:rPr lang="ar-SA" sz="3200" dirty="0" smtClean="0"/>
              <a:t>تعجزه عن الوفاء باحتياجاته الضرورية للحياة دون مساعده خارجية .) </a:t>
            </a:r>
            <a:endParaRPr lang="ar-SA" sz="3200" dirty="0"/>
          </a:p>
        </p:txBody>
      </p:sp>
    </p:spTree>
    <p:extLst>
      <p:ext uri="{BB962C8B-B14F-4D97-AF65-F5344CB8AC3E}">
        <p14:creationId xmlns:p14="http://schemas.microsoft.com/office/powerpoint/2010/main" val="36182570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00108"/>
            <a:ext cx="8229600" cy="5574428"/>
          </a:xfrm>
        </p:spPr>
        <p:txBody>
          <a:bodyPr>
            <a:normAutofit fontScale="92500" lnSpcReduction="10000"/>
          </a:bodyPr>
          <a:lstStyle/>
          <a:p>
            <a:pPr>
              <a:buNone/>
            </a:pPr>
            <a:r>
              <a:rPr lang="ar-SA" sz="3600" dirty="0" smtClean="0"/>
              <a:t>وهي </a:t>
            </a:r>
            <a:r>
              <a:rPr lang="ar-SA" sz="3600" dirty="0" smtClean="0">
                <a:solidFill>
                  <a:srgbClr val="C00000"/>
                </a:solidFill>
              </a:rPr>
              <a:t>مرحله طبيعيه من مراحل الحياة لا يمكن تفاديها </a:t>
            </a:r>
          </a:p>
          <a:p>
            <a:pPr>
              <a:buNone/>
            </a:pPr>
            <a:r>
              <a:rPr lang="ar-SA" sz="3600" dirty="0" smtClean="0"/>
              <a:t>وهي لا تعني تزايد سنوات العمر فقط لأنها لا تشكل تغيرات جسدية فقط ,ولكن نفسية واجتماعية أيضاًُ.</a:t>
            </a:r>
          </a:p>
          <a:p>
            <a:pPr>
              <a:buNone/>
            </a:pPr>
            <a:r>
              <a:rPr lang="ar-SA" sz="3600" dirty="0" smtClean="0"/>
              <a:t>ومن ثم ينظر (لكبر السن أو الشيخوخة ) على أنها تحول طبيعي أو تغير يطرأ عل وضع أو حالة الجسد,وهي لهذا ليست بذي مشكلة وكبر السن أو الشيخوخة تتحدد بمجموعة عوامل بيولوجية وتتسارع مع تقدم السن,وتنتهي بوفاة الكائن الحي.</a:t>
            </a:r>
          </a:p>
          <a:p>
            <a:pPr>
              <a:buNone/>
            </a:pPr>
            <a:r>
              <a:rPr lang="ar-SA" sz="3600" dirty="0" smtClean="0"/>
              <a:t>إلا إن المشكلة هنا ليست في</a:t>
            </a:r>
          </a:p>
          <a:p>
            <a:pPr>
              <a:buNone/>
            </a:pPr>
            <a:r>
              <a:rPr lang="ar-SA" sz="3600" dirty="0" smtClean="0"/>
              <a:t>    (  تدهور العمليات الحيوية للجسد  ) بقدر ما هي في </a:t>
            </a:r>
          </a:p>
          <a:p>
            <a:pPr>
              <a:buNone/>
            </a:pPr>
            <a:r>
              <a:rPr lang="ar-SA" sz="3600" dirty="0" smtClean="0">
                <a:solidFill>
                  <a:srgbClr val="C00000"/>
                </a:solidFill>
              </a:rPr>
              <a:t>   (زيادة حالة تبعية المسن على من حوله)</a:t>
            </a:r>
            <a:r>
              <a:rPr lang="ar-SA" sz="3600" dirty="0" smtClean="0"/>
              <a:t>.</a:t>
            </a:r>
          </a:p>
          <a:p>
            <a:pPr>
              <a:buNone/>
            </a:pPr>
            <a:endParaRPr lang="ar-SA" sz="3200" dirty="0"/>
          </a:p>
        </p:txBody>
      </p:sp>
    </p:spTree>
    <p:extLst>
      <p:ext uri="{BB962C8B-B14F-4D97-AF65-F5344CB8AC3E}">
        <p14:creationId xmlns:p14="http://schemas.microsoft.com/office/powerpoint/2010/main" val="316351084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00174"/>
            <a:ext cx="8229600" cy="5074362"/>
          </a:xfrm>
        </p:spPr>
        <p:txBody>
          <a:bodyPr>
            <a:normAutofit fontScale="85000" lnSpcReduction="10000"/>
          </a:bodyPr>
          <a:lstStyle/>
          <a:p>
            <a:r>
              <a:rPr lang="ar-SA" sz="4400" dirty="0" smtClean="0"/>
              <a:t>يقصد بكبار </a:t>
            </a:r>
            <a:r>
              <a:rPr lang="ar-SA" sz="4400" b="1" dirty="0" smtClean="0">
                <a:solidFill>
                  <a:srgbClr val="C00000"/>
                </a:solidFill>
              </a:rPr>
              <a:t>السن او المسنون</a:t>
            </a:r>
            <a:r>
              <a:rPr lang="ar-SA" sz="4400" dirty="0" smtClean="0"/>
              <a:t>,من تجاوز من البشر سن (الخامسة والستين ) ولا يوجد لدية مقدرة على اشباع حاجاته الشخصية الجسدية والنفسية بنفسه,</a:t>
            </a:r>
          </a:p>
          <a:p>
            <a:r>
              <a:rPr lang="ar-SA" sz="4400" dirty="0" smtClean="0"/>
              <a:t>ولا يشترط إن </a:t>
            </a:r>
            <a:r>
              <a:rPr lang="ar-SA" sz="4400" dirty="0" smtClean="0">
                <a:solidFill>
                  <a:srgbClr val="C00000"/>
                </a:solidFill>
              </a:rPr>
              <a:t>ترتبط الشيخوخة هنا بالعجز الجسدي </a:t>
            </a:r>
            <a:r>
              <a:rPr lang="ar-SA" sz="4400" dirty="0" smtClean="0"/>
              <a:t>نتيجة الاصابة بمرض مزمن ,بل هي نتيجة او </a:t>
            </a:r>
            <a:r>
              <a:rPr lang="ar-SA" sz="4400" dirty="0" smtClean="0">
                <a:solidFill>
                  <a:srgbClr val="002060"/>
                </a:solidFill>
              </a:rPr>
              <a:t>مرحلة طبيعية تمر بها الكائنات الحية </a:t>
            </a:r>
            <a:r>
              <a:rPr lang="ar-SA" sz="4400" dirty="0" smtClean="0"/>
              <a:t>.</a:t>
            </a:r>
          </a:p>
          <a:p>
            <a:r>
              <a:rPr lang="ar-SA" sz="4400" dirty="0" smtClean="0"/>
              <a:t>فقد لا يشعر الفرد بمشكلات صحية خطيرة طوال حياته  ومع ذلك فهذا لا يعفيه من المرور بحالة الشيخوخة أو كبر السن .</a:t>
            </a:r>
            <a:endParaRPr lang="ar-SA" sz="4400" dirty="0"/>
          </a:p>
        </p:txBody>
      </p:sp>
    </p:spTree>
    <p:extLst>
      <p:ext uri="{BB962C8B-B14F-4D97-AF65-F5344CB8AC3E}">
        <p14:creationId xmlns:p14="http://schemas.microsoft.com/office/powerpoint/2010/main" val="360860243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7067128" cy="6385896"/>
          </a:xfrm>
        </p:spPr>
        <p:txBody>
          <a:bodyPr>
            <a:normAutofit/>
          </a:bodyPr>
          <a:lstStyle/>
          <a:p>
            <a:pPr>
              <a:buNone/>
            </a:pPr>
            <a:r>
              <a:rPr lang="ar-SA" sz="4000" b="1" dirty="0" smtClean="0"/>
              <a:t>وهي تمثل تدهور في القدرات الجسدية والعقلية بفعل التقدم بالسن مثلا تشير الاحصاءات إن نسبة9%من كبار السن فوق الخامسة والستين يعجزون بأنفسهم عن ادارة شئون حياتهم العادية .</a:t>
            </a:r>
          </a:p>
          <a:p>
            <a:pPr>
              <a:buNone/>
            </a:pPr>
            <a:r>
              <a:rPr lang="ar-SA" sz="4000" b="1" dirty="0" smtClean="0"/>
              <a:t>11%فوق سن السبعين من العمر لا يقدرون على ممارسة حياتهم الطبيعية بطريقة عادية أي من دون مساعدة خارجية من المحيطين بهم .</a:t>
            </a:r>
            <a:endParaRPr lang="ar-SA" sz="4000" b="1" dirty="0"/>
          </a:p>
        </p:txBody>
      </p:sp>
    </p:spTree>
    <p:extLst>
      <p:ext uri="{BB962C8B-B14F-4D97-AF65-F5344CB8AC3E}">
        <p14:creationId xmlns:p14="http://schemas.microsoft.com/office/powerpoint/2010/main" val="65636728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7283152" cy="6385896"/>
          </a:xfrm>
        </p:spPr>
        <p:txBody>
          <a:bodyPr>
            <a:noAutofit/>
          </a:bodyPr>
          <a:lstStyle/>
          <a:p>
            <a:pPr>
              <a:buNone/>
            </a:pPr>
            <a:r>
              <a:rPr lang="ar-SA" sz="4000" b="1" dirty="0" smtClean="0"/>
              <a:t>الجدير بالذكر أيضا أن </a:t>
            </a:r>
            <a:r>
              <a:rPr lang="ar-SA" sz="4000" b="1" u="sng" dirty="0" smtClean="0">
                <a:solidFill>
                  <a:srgbClr val="C00000"/>
                </a:solidFill>
              </a:rPr>
              <a:t>هناك بعض الامراض العقلية </a:t>
            </a:r>
            <a:r>
              <a:rPr lang="ar-SA" sz="4000" b="1" dirty="0" smtClean="0"/>
              <a:t>التي ترتبط بالتقدم بالسن </a:t>
            </a:r>
            <a:r>
              <a:rPr lang="ar-SA" sz="4000" b="1" dirty="0" smtClean="0">
                <a:solidFill>
                  <a:srgbClr val="002060"/>
                </a:solidFill>
              </a:rPr>
              <a:t>مثل  (الزهايمر وخرف   الشيخوخة,وفقدان الذاكرة الكلي أو الجزئي </a:t>
            </a:r>
            <a:r>
              <a:rPr lang="ar-SA" sz="4000" b="1" dirty="0" smtClean="0"/>
              <a:t>) من ناحية اخرى تشير الدراسات إلى أن كبار السن من اكثر الفئات السكانية استهلاكاً لخدمات الرعاية بأنواعها المختلفة,وتتفاقم مشكلات هؤلاء المسنون خاصة مع العجز عن إدارة الشؤون الخاصة لهم ، كلما كان الفقر أو العوز من نصيب هؤلاء .</a:t>
            </a:r>
            <a:endParaRPr lang="ar-SA" sz="4000" b="1" dirty="0"/>
          </a:p>
        </p:txBody>
      </p:sp>
    </p:spTree>
    <p:extLst>
      <p:ext uri="{BB962C8B-B14F-4D97-AF65-F5344CB8AC3E}">
        <p14:creationId xmlns:p14="http://schemas.microsoft.com/office/powerpoint/2010/main" val="316772674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642918"/>
            <a:ext cx="8572560" cy="5931618"/>
          </a:xfrm>
        </p:spPr>
        <p:txBody>
          <a:bodyPr>
            <a:normAutofit fontScale="92500" lnSpcReduction="10000"/>
          </a:bodyPr>
          <a:lstStyle/>
          <a:p>
            <a:pPr>
              <a:buNone/>
            </a:pPr>
            <a:r>
              <a:rPr lang="ar-SA" sz="3200" b="1" dirty="0" smtClean="0"/>
              <a:t>وهناك أهمية للتمييز بين ( </a:t>
            </a:r>
            <a:r>
              <a:rPr lang="ar-SA" sz="3200" b="1" u="sng" dirty="0" smtClean="0">
                <a:solidFill>
                  <a:srgbClr val="002060"/>
                </a:solidFill>
              </a:rPr>
              <a:t>مفهوم المسنين ومفهوم الشيخوخة</a:t>
            </a:r>
            <a:r>
              <a:rPr lang="ar-SA" sz="3200" b="1" dirty="0" smtClean="0"/>
              <a:t>)</a:t>
            </a:r>
          </a:p>
          <a:p>
            <a:pPr>
              <a:buNone/>
            </a:pPr>
            <a:r>
              <a:rPr lang="ar-SA" sz="3200" b="1" dirty="0" smtClean="0"/>
              <a:t>حيث يشير مفهوم </a:t>
            </a:r>
            <a:r>
              <a:rPr lang="ar-SA" sz="3200" b="1" dirty="0" smtClean="0">
                <a:solidFill>
                  <a:srgbClr val="C00000"/>
                </a:solidFill>
              </a:rPr>
              <a:t>الشيخوخة</a:t>
            </a:r>
            <a:r>
              <a:rPr lang="ar-SA" sz="3200" b="1" dirty="0" smtClean="0"/>
              <a:t> إلى ( حالة من الوهن والضعف البدني والنفسي والاجتماعي التي تعتري الإنسان في مراحل متقدمة من العمر ) </a:t>
            </a:r>
          </a:p>
          <a:p>
            <a:pPr>
              <a:buNone/>
            </a:pPr>
            <a:r>
              <a:rPr lang="ar-SA" sz="3200" b="1" dirty="0" smtClean="0"/>
              <a:t>ونجد أن مفهوم </a:t>
            </a:r>
            <a:r>
              <a:rPr lang="ar-SA" sz="3200" b="1" dirty="0" smtClean="0">
                <a:solidFill>
                  <a:srgbClr val="C00000"/>
                </a:solidFill>
              </a:rPr>
              <a:t>المسنين</a:t>
            </a:r>
            <a:r>
              <a:rPr lang="ar-SA" sz="3200" b="1" dirty="0" smtClean="0"/>
              <a:t> يعد مفهوماً اشمل من هذه الناحية حيث يجمع من هم في كامل نضجهم واعتمادهم على أنفسهم </a:t>
            </a:r>
          </a:p>
          <a:p>
            <a:pPr>
              <a:buNone/>
            </a:pPr>
            <a:r>
              <a:rPr lang="ar-SA" sz="3200" b="1" dirty="0" smtClean="0"/>
              <a:t>وأولئك الذين في اشد العجز والاحتياج للغير.</a:t>
            </a:r>
          </a:p>
          <a:p>
            <a:pPr>
              <a:buNone/>
            </a:pPr>
            <a:r>
              <a:rPr lang="ar-SA" sz="3200" b="1" dirty="0" smtClean="0"/>
              <a:t>كما يجب </a:t>
            </a:r>
            <a:r>
              <a:rPr lang="ar-SA" sz="3200" b="1" dirty="0" smtClean="0">
                <a:solidFill>
                  <a:srgbClr val="C00000"/>
                </a:solidFill>
              </a:rPr>
              <a:t>عدم الخلط </a:t>
            </a:r>
            <a:r>
              <a:rPr lang="ar-SA" sz="3200" b="1" dirty="0" smtClean="0"/>
              <a:t>بين مفهوم كبر السن (التقدم في العمر )</a:t>
            </a:r>
          </a:p>
          <a:p>
            <a:pPr>
              <a:buNone/>
            </a:pPr>
            <a:r>
              <a:rPr lang="ar-SA" sz="3200" b="1" dirty="0" smtClean="0"/>
              <a:t>الذي يعني الزيادة في العمر </a:t>
            </a:r>
          </a:p>
          <a:p>
            <a:pPr>
              <a:buNone/>
            </a:pPr>
            <a:r>
              <a:rPr lang="ar-SA" sz="3200" b="1" dirty="0" smtClean="0"/>
              <a:t>ومفهوم الشيخوخة الذي يعني الأعراض أو التغيرات البيولوجية والفسيولوجية التي تصاحب التقدم في العمر.</a:t>
            </a:r>
          </a:p>
          <a:p>
            <a:pPr>
              <a:buNone/>
            </a:pPr>
            <a:r>
              <a:rPr lang="ar-SA" sz="3200" b="1" dirty="0" smtClean="0">
                <a:solidFill>
                  <a:srgbClr val="C00000"/>
                </a:solidFill>
              </a:rPr>
              <a:t>معنى ذلك </a:t>
            </a:r>
            <a:r>
              <a:rPr lang="ar-SA" sz="3200" b="1" dirty="0" smtClean="0"/>
              <a:t>أن معظم كبار السن ليسوا في حالة شيخوخة</a:t>
            </a:r>
            <a:r>
              <a:rPr lang="ar-SA" sz="3200" dirty="0" smtClean="0"/>
              <a:t>. </a:t>
            </a:r>
            <a:endParaRPr lang="ar-SA" sz="3200" dirty="0"/>
          </a:p>
        </p:txBody>
      </p:sp>
    </p:spTree>
    <p:extLst>
      <p:ext uri="{BB962C8B-B14F-4D97-AF65-F5344CB8AC3E}">
        <p14:creationId xmlns:p14="http://schemas.microsoft.com/office/powerpoint/2010/main" val="228963144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1026" name="Picture 2" descr="C:\Users\aasaleh\Pictures\img_girls-ly1365612266_7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688"/>
            <a:ext cx="7668344" cy="5472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isometricOffAxis2Left"/>
            <a:lightRig rig="twoPt" dir="t">
              <a:rot lat="0" lon="0" rev="7200000"/>
            </a:lightRig>
          </a:scene3d>
          <a:sp3d>
            <a:bevelT w="25400" h="19050"/>
            <a:contourClr>
              <a:srgbClr val="FFFFFF"/>
            </a:contourClr>
          </a:sp3d>
          <a:extLst/>
        </p:spPr>
      </p:pic>
      <p:sp>
        <p:nvSpPr>
          <p:cNvPr id="2" name="مربع نص 1"/>
          <p:cNvSpPr txBox="1"/>
          <p:nvPr/>
        </p:nvSpPr>
        <p:spPr>
          <a:xfrm>
            <a:off x="1043608" y="2924944"/>
            <a:ext cx="792088" cy="369332"/>
          </a:xfrm>
          <a:prstGeom prst="rect">
            <a:avLst/>
          </a:prstGeom>
          <a:noFill/>
        </p:spPr>
        <p:txBody>
          <a:bodyPr wrap="square" rtlCol="1">
            <a:spAutoFit/>
          </a:bodyPr>
          <a:lstStyle/>
          <a:p>
            <a:r>
              <a:rPr lang="ar-SA" smtClean="0"/>
              <a:t>م</a:t>
            </a:r>
            <a:endParaRPr lang="ar-SA" dirty="0"/>
          </a:p>
        </p:txBody>
      </p:sp>
    </p:spTree>
    <p:extLst>
      <p:ext uri="{BB962C8B-B14F-4D97-AF65-F5344CB8AC3E}">
        <p14:creationId xmlns:p14="http://schemas.microsoft.com/office/powerpoint/2010/main" val="406989697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29848</Words>
  <Application>Microsoft Office PowerPoint</Application>
  <PresentationFormat>عرض على الشاشة (3:4)‏</PresentationFormat>
  <Paragraphs>1800</Paragraphs>
  <Slides>85</Slides>
  <Notes>8</Notes>
  <HiddenSlides>0</HiddenSlides>
  <MMClips>0</MMClips>
  <ScaleCrop>false</ScaleCrop>
  <HeadingPairs>
    <vt:vector size="4" baseType="variant">
      <vt:variant>
        <vt:lpstr>نسق</vt:lpstr>
      </vt:variant>
      <vt:variant>
        <vt:i4>1</vt:i4>
      </vt:variant>
      <vt:variant>
        <vt:lpstr>عناوين الشرائح</vt:lpstr>
      </vt:variant>
      <vt:variant>
        <vt:i4>85</vt:i4>
      </vt:variant>
    </vt:vector>
  </HeadingPairs>
  <TitlesOfParts>
    <vt:vector size="86" baseType="lpstr">
      <vt:lpstr>نسق Office</vt:lpstr>
      <vt:lpstr>المحاضرة الخامسة عشر </vt:lpstr>
      <vt:lpstr>المحاضرة السابعة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المجال الاجتماعي :</vt:lpstr>
      <vt:lpstr>المحاضرة الثامنة </vt:lpstr>
      <vt:lpstr>عرض تقديمي في PowerPoint</vt:lpstr>
      <vt:lpstr>عرض تقديمي في PowerPoint</vt:lpstr>
      <vt:lpstr>عرض تقديمي في PowerPoint</vt:lpstr>
      <vt:lpstr>عرض تقديمي في PowerPoint</vt:lpstr>
      <vt:lpstr> المجال المهنـي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العاشرة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التخطيط للسياسة الاجتماعية لرعاية المسنين</vt:lpstr>
      <vt:lpstr>لتخطيط السياسة الاجتماعية لرعاية المسنين </vt:lpstr>
      <vt:lpstr>أهداف الرعاية الرسمية للمسنين:</vt:lpstr>
      <vt:lpstr>إسهامات كبار السن في المجتمع</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2)كبير السن (كهل)</vt:lpstr>
      <vt:lpstr>3)الشيخوخة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عشر </dc:title>
  <dc:creator>Asmaa A. Saleh</dc:creator>
  <cp:lastModifiedBy>Asmaa A. Saleh</cp:lastModifiedBy>
  <cp:revision>4</cp:revision>
  <dcterms:created xsi:type="dcterms:W3CDTF">2015-04-25T19:14:26Z</dcterms:created>
  <dcterms:modified xsi:type="dcterms:W3CDTF">2015-04-29T21:40:27Z</dcterms:modified>
</cp:coreProperties>
</file>