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81"/>
  </p:notesMasterIdLst>
  <p:sldIdLst>
    <p:sldId id="356" r:id="rId2"/>
    <p:sldId id="358" r:id="rId3"/>
    <p:sldId id="357" r:id="rId4"/>
    <p:sldId id="308" r:id="rId5"/>
    <p:sldId id="257" r:id="rId6"/>
    <p:sldId id="258" r:id="rId7"/>
    <p:sldId id="259" r:id="rId8"/>
    <p:sldId id="260" r:id="rId9"/>
    <p:sldId id="262" r:id="rId10"/>
    <p:sldId id="263" r:id="rId11"/>
    <p:sldId id="264" r:id="rId12"/>
    <p:sldId id="265" r:id="rId13"/>
    <p:sldId id="266" r:id="rId14"/>
    <p:sldId id="267" r:id="rId15"/>
    <p:sldId id="268" r:id="rId16"/>
    <p:sldId id="269" r:id="rId17"/>
    <p:sldId id="270" r:id="rId18"/>
    <p:sldId id="271" r:id="rId19"/>
    <p:sldId id="272"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309" r:id="rId35"/>
    <p:sldId id="311" r:id="rId36"/>
    <p:sldId id="312" r:id="rId37"/>
    <p:sldId id="313" r:id="rId38"/>
    <p:sldId id="314" r:id="rId39"/>
    <p:sldId id="315" r:id="rId40"/>
    <p:sldId id="316" r:id="rId41"/>
    <p:sldId id="317" r:id="rId42"/>
    <p:sldId id="318" r:id="rId43"/>
    <p:sldId id="319" r:id="rId44"/>
    <p:sldId id="320" r:id="rId45"/>
    <p:sldId id="321" r:id="rId46"/>
    <p:sldId id="322" r:id="rId47"/>
    <p:sldId id="323" r:id="rId48"/>
    <p:sldId id="324" r:id="rId49"/>
    <p:sldId id="325" r:id="rId50"/>
    <p:sldId id="326" r:id="rId51"/>
    <p:sldId id="327" r:id="rId52"/>
    <p:sldId id="328" r:id="rId53"/>
    <p:sldId id="329" r:id="rId54"/>
    <p:sldId id="330" r:id="rId55"/>
    <p:sldId id="331" r:id="rId56"/>
    <p:sldId id="332" r:id="rId57"/>
    <p:sldId id="310" r:id="rId58"/>
    <p:sldId id="333" r:id="rId59"/>
    <p:sldId id="334" r:id="rId60"/>
    <p:sldId id="335" r:id="rId61"/>
    <p:sldId id="336" r:id="rId62"/>
    <p:sldId id="337" r:id="rId63"/>
    <p:sldId id="338" r:id="rId64"/>
    <p:sldId id="339" r:id="rId65"/>
    <p:sldId id="340" r:id="rId66"/>
    <p:sldId id="341" r:id="rId67"/>
    <p:sldId id="343" r:id="rId68"/>
    <p:sldId id="344" r:id="rId69"/>
    <p:sldId id="345" r:id="rId70"/>
    <p:sldId id="346" r:id="rId71"/>
    <p:sldId id="347" r:id="rId72"/>
    <p:sldId id="348" r:id="rId73"/>
    <p:sldId id="349" r:id="rId74"/>
    <p:sldId id="350" r:id="rId75"/>
    <p:sldId id="351" r:id="rId76"/>
    <p:sldId id="352" r:id="rId77"/>
    <p:sldId id="353" r:id="rId78"/>
    <p:sldId id="354" r:id="rId79"/>
    <p:sldId id="355" r:id="rId8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2362" autoAdjust="0"/>
  </p:normalViewPr>
  <p:slideViewPr>
    <p:cSldViewPr>
      <p:cViewPr>
        <p:scale>
          <a:sx n="75" d="100"/>
          <a:sy n="75" d="100"/>
        </p:scale>
        <p:origin x="-1224"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0C8BDB-9F16-4062-8595-6206B3427860}" type="doc">
      <dgm:prSet loTypeId="urn:microsoft.com/office/officeart/2005/8/layout/radial3" loCatId="cycle" qsTypeId="urn:microsoft.com/office/officeart/2005/8/quickstyle/simple1" qsCatId="simple" csTypeId="urn:microsoft.com/office/officeart/2005/8/colors/accent1_2" csCatId="accent1" phldr="1"/>
      <dgm:spPr/>
      <dgm:t>
        <a:bodyPr/>
        <a:lstStyle/>
        <a:p>
          <a:pPr rtl="1"/>
          <a:endParaRPr lang="ar-EG"/>
        </a:p>
      </dgm:t>
    </dgm:pt>
    <dgm:pt modelId="{AF6C217D-802D-40EC-8819-B079AC145485}">
      <dgm:prSet phldrT="[Text]"/>
      <dgm:spPr/>
      <dgm:t>
        <a:bodyPr/>
        <a:lstStyle/>
        <a:p>
          <a:pPr rtl="1"/>
          <a:r>
            <a:rPr lang="ar-EG" dirty="0" smtClean="0"/>
            <a:t>الجماهير الخارجية للمنشأة</a:t>
          </a:r>
          <a:endParaRPr lang="ar-EG" dirty="0"/>
        </a:p>
      </dgm:t>
    </dgm:pt>
    <dgm:pt modelId="{27A9256A-D8D3-42C2-9E76-B6D03E808A94}" type="parTrans" cxnId="{276E6799-07C2-4C25-B19E-E8FC07D5B3AA}">
      <dgm:prSet/>
      <dgm:spPr/>
      <dgm:t>
        <a:bodyPr/>
        <a:lstStyle/>
        <a:p>
          <a:pPr rtl="1"/>
          <a:endParaRPr lang="ar-EG"/>
        </a:p>
      </dgm:t>
    </dgm:pt>
    <dgm:pt modelId="{7051F800-BC66-42B7-B8D6-DE54200AB582}" type="sibTrans" cxnId="{276E6799-07C2-4C25-B19E-E8FC07D5B3AA}">
      <dgm:prSet/>
      <dgm:spPr/>
      <dgm:t>
        <a:bodyPr/>
        <a:lstStyle/>
        <a:p>
          <a:pPr rtl="1"/>
          <a:endParaRPr lang="ar-EG"/>
        </a:p>
      </dgm:t>
    </dgm:pt>
    <dgm:pt modelId="{7B046BFF-F22E-4B17-A42F-9E9F6DB449C7}">
      <dgm:prSet phldrT="[Text]"/>
      <dgm:spPr/>
      <dgm:t>
        <a:bodyPr/>
        <a:lstStyle/>
        <a:p>
          <a:pPr rtl="1"/>
          <a:r>
            <a:rPr lang="ar-EG" dirty="0" smtClean="0"/>
            <a:t>الموردين</a:t>
          </a:r>
          <a:endParaRPr lang="ar-EG" dirty="0"/>
        </a:p>
      </dgm:t>
    </dgm:pt>
    <dgm:pt modelId="{1306AA14-F764-4F12-8E44-6DC874E0D106}" type="parTrans" cxnId="{D4810B6F-6FB3-489C-8954-A6FDF8F0073B}">
      <dgm:prSet/>
      <dgm:spPr/>
      <dgm:t>
        <a:bodyPr/>
        <a:lstStyle/>
        <a:p>
          <a:pPr rtl="1"/>
          <a:endParaRPr lang="ar-EG"/>
        </a:p>
      </dgm:t>
    </dgm:pt>
    <dgm:pt modelId="{AB3F8783-F1B9-4FCB-B328-8B816EBC8BBA}" type="sibTrans" cxnId="{D4810B6F-6FB3-489C-8954-A6FDF8F0073B}">
      <dgm:prSet/>
      <dgm:spPr/>
      <dgm:t>
        <a:bodyPr/>
        <a:lstStyle/>
        <a:p>
          <a:pPr rtl="1"/>
          <a:endParaRPr lang="ar-EG"/>
        </a:p>
      </dgm:t>
    </dgm:pt>
    <dgm:pt modelId="{68294562-5E18-4C26-9DA5-3EE263DA338F}">
      <dgm:prSet phldrT="[Text]"/>
      <dgm:spPr/>
      <dgm:t>
        <a:bodyPr/>
        <a:lstStyle/>
        <a:p>
          <a:pPr rtl="1"/>
          <a:r>
            <a:rPr lang="ar-EG" dirty="0" smtClean="0"/>
            <a:t>العملاء</a:t>
          </a:r>
          <a:endParaRPr lang="ar-EG" dirty="0"/>
        </a:p>
      </dgm:t>
    </dgm:pt>
    <dgm:pt modelId="{3EF986D7-9080-410C-A08A-26ED4C5D5920}" type="parTrans" cxnId="{B346EFF6-946E-45BC-A70D-F8B42D377114}">
      <dgm:prSet/>
      <dgm:spPr/>
      <dgm:t>
        <a:bodyPr/>
        <a:lstStyle/>
        <a:p>
          <a:pPr rtl="1"/>
          <a:endParaRPr lang="ar-EG"/>
        </a:p>
      </dgm:t>
    </dgm:pt>
    <dgm:pt modelId="{D534F306-40BA-4645-9DF7-CD846BDD64BD}" type="sibTrans" cxnId="{B346EFF6-946E-45BC-A70D-F8B42D377114}">
      <dgm:prSet/>
      <dgm:spPr/>
      <dgm:t>
        <a:bodyPr/>
        <a:lstStyle/>
        <a:p>
          <a:pPr rtl="1"/>
          <a:endParaRPr lang="ar-EG"/>
        </a:p>
      </dgm:t>
    </dgm:pt>
    <dgm:pt modelId="{A8DBCD3E-1210-4D6A-B48C-3FEBBBE07AFD}">
      <dgm:prSet phldrT="[Text]"/>
      <dgm:spPr/>
      <dgm:t>
        <a:bodyPr/>
        <a:lstStyle/>
        <a:p>
          <a:pPr rtl="1"/>
          <a:r>
            <a:rPr lang="ar-EG" dirty="0" smtClean="0"/>
            <a:t>المجتمع المحلي </a:t>
          </a:r>
          <a:endParaRPr lang="ar-EG" dirty="0"/>
        </a:p>
      </dgm:t>
    </dgm:pt>
    <dgm:pt modelId="{0F7A8546-EFCD-4715-994E-FB8FE30C7375}" type="parTrans" cxnId="{ECF707DB-1BA3-4AAB-BA7E-7DACE7A6E2BB}">
      <dgm:prSet/>
      <dgm:spPr/>
      <dgm:t>
        <a:bodyPr/>
        <a:lstStyle/>
        <a:p>
          <a:pPr rtl="1"/>
          <a:endParaRPr lang="ar-EG"/>
        </a:p>
      </dgm:t>
    </dgm:pt>
    <dgm:pt modelId="{51155B9F-ED9A-4D70-9585-6CD295D95673}" type="sibTrans" cxnId="{ECF707DB-1BA3-4AAB-BA7E-7DACE7A6E2BB}">
      <dgm:prSet/>
      <dgm:spPr/>
      <dgm:t>
        <a:bodyPr/>
        <a:lstStyle/>
        <a:p>
          <a:pPr rtl="1"/>
          <a:endParaRPr lang="ar-EG"/>
        </a:p>
      </dgm:t>
    </dgm:pt>
    <dgm:pt modelId="{5AC03FB1-4B48-496C-AFA2-26C5FE5E52E4}">
      <dgm:prSet phldrT="[Text]"/>
      <dgm:spPr/>
      <dgm:t>
        <a:bodyPr/>
        <a:lstStyle/>
        <a:p>
          <a:pPr rtl="1"/>
          <a:r>
            <a:rPr lang="ar-EG" dirty="0" smtClean="0"/>
            <a:t>وسائل الاعلام </a:t>
          </a:r>
          <a:endParaRPr lang="ar-EG" dirty="0"/>
        </a:p>
      </dgm:t>
    </dgm:pt>
    <dgm:pt modelId="{9ACFA2FD-6F18-4A3C-AA17-3D120E13272E}" type="parTrans" cxnId="{C588E6BE-0371-41B2-885B-D8D28AA18B3E}">
      <dgm:prSet/>
      <dgm:spPr/>
      <dgm:t>
        <a:bodyPr/>
        <a:lstStyle/>
        <a:p>
          <a:pPr rtl="1"/>
          <a:endParaRPr lang="ar-EG"/>
        </a:p>
      </dgm:t>
    </dgm:pt>
    <dgm:pt modelId="{29B981C5-9589-4CDE-95DC-8E9D9455AADC}" type="sibTrans" cxnId="{C588E6BE-0371-41B2-885B-D8D28AA18B3E}">
      <dgm:prSet/>
      <dgm:spPr/>
      <dgm:t>
        <a:bodyPr/>
        <a:lstStyle/>
        <a:p>
          <a:pPr rtl="1"/>
          <a:endParaRPr lang="ar-EG"/>
        </a:p>
      </dgm:t>
    </dgm:pt>
    <dgm:pt modelId="{155B16B4-A50A-4C17-BC92-793D46DF3FCF}">
      <dgm:prSet/>
      <dgm:spPr/>
      <dgm:t>
        <a:bodyPr/>
        <a:lstStyle/>
        <a:p>
          <a:r>
            <a:rPr lang="ar-SA" dirty="0" smtClean="0"/>
            <a:t>الاجهزة الحكومية </a:t>
          </a:r>
          <a:endParaRPr lang="en-US" dirty="0"/>
        </a:p>
      </dgm:t>
    </dgm:pt>
    <dgm:pt modelId="{53A5D1F4-8852-4819-A3A7-1AC393F361A4}" type="parTrans" cxnId="{C1148D5B-2B40-46AD-837B-60FDC32E8B35}">
      <dgm:prSet/>
      <dgm:spPr/>
      <dgm:t>
        <a:bodyPr/>
        <a:lstStyle/>
        <a:p>
          <a:endParaRPr lang="en-US"/>
        </a:p>
      </dgm:t>
    </dgm:pt>
    <dgm:pt modelId="{21C65F81-B453-4D8B-A4BF-5FD6B8F3DF6E}" type="sibTrans" cxnId="{C1148D5B-2B40-46AD-837B-60FDC32E8B35}">
      <dgm:prSet/>
      <dgm:spPr/>
      <dgm:t>
        <a:bodyPr/>
        <a:lstStyle/>
        <a:p>
          <a:endParaRPr lang="en-US"/>
        </a:p>
      </dgm:t>
    </dgm:pt>
    <dgm:pt modelId="{9BE20C9B-E39E-48C9-8812-27D25BCD27C1}" type="pres">
      <dgm:prSet presAssocID="{D00C8BDB-9F16-4062-8595-6206B3427860}" presName="composite" presStyleCnt="0">
        <dgm:presLayoutVars>
          <dgm:chMax val="1"/>
          <dgm:dir/>
          <dgm:resizeHandles val="exact"/>
        </dgm:presLayoutVars>
      </dgm:prSet>
      <dgm:spPr/>
      <dgm:t>
        <a:bodyPr/>
        <a:lstStyle/>
        <a:p>
          <a:pPr rtl="1"/>
          <a:endParaRPr lang="ar-EG"/>
        </a:p>
      </dgm:t>
    </dgm:pt>
    <dgm:pt modelId="{90012586-D330-4C8B-8CD2-331FAB466F19}" type="pres">
      <dgm:prSet presAssocID="{D00C8BDB-9F16-4062-8595-6206B3427860}" presName="radial" presStyleCnt="0">
        <dgm:presLayoutVars>
          <dgm:animLvl val="ctr"/>
        </dgm:presLayoutVars>
      </dgm:prSet>
      <dgm:spPr/>
    </dgm:pt>
    <dgm:pt modelId="{CF9B4FCC-0DA7-4816-BB0B-227C54E3E9E7}" type="pres">
      <dgm:prSet presAssocID="{AF6C217D-802D-40EC-8819-B079AC145485}" presName="centerShape" presStyleLbl="vennNode1" presStyleIdx="0" presStyleCnt="6"/>
      <dgm:spPr/>
      <dgm:t>
        <a:bodyPr/>
        <a:lstStyle/>
        <a:p>
          <a:pPr rtl="1"/>
          <a:endParaRPr lang="ar-EG"/>
        </a:p>
      </dgm:t>
    </dgm:pt>
    <dgm:pt modelId="{4E1F0E7E-6CEC-48D1-B28B-41B2B7A2703D}" type="pres">
      <dgm:prSet presAssocID="{7B046BFF-F22E-4B17-A42F-9E9F6DB449C7}" presName="node" presStyleLbl="vennNode1" presStyleIdx="1" presStyleCnt="6">
        <dgm:presLayoutVars>
          <dgm:bulletEnabled val="1"/>
        </dgm:presLayoutVars>
      </dgm:prSet>
      <dgm:spPr/>
      <dgm:t>
        <a:bodyPr/>
        <a:lstStyle/>
        <a:p>
          <a:pPr rtl="1"/>
          <a:endParaRPr lang="ar-EG"/>
        </a:p>
      </dgm:t>
    </dgm:pt>
    <dgm:pt modelId="{5D67FB47-185B-4CAE-9085-30A58E544731}" type="pres">
      <dgm:prSet presAssocID="{68294562-5E18-4C26-9DA5-3EE263DA338F}" presName="node" presStyleLbl="vennNode1" presStyleIdx="2" presStyleCnt="6">
        <dgm:presLayoutVars>
          <dgm:bulletEnabled val="1"/>
        </dgm:presLayoutVars>
      </dgm:prSet>
      <dgm:spPr/>
      <dgm:t>
        <a:bodyPr/>
        <a:lstStyle/>
        <a:p>
          <a:pPr rtl="1"/>
          <a:endParaRPr lang="ar-EG"/>
        </a:p>
      </dgm:t>
    </dgm:pt>
    <dgm:pt modelId="{67C1478F-3E66-46E4-95B5-362ED36AE188}" type="pres">
      <dgm:prSet presAssocID="{155B16B4-A50A-4C17-BC92-793D46DF3FCF}" presName="node" presStyleLbl="vennNode1" presStyleIdx="3" presStyleCnt="6">
        <dgm:presLayoutVars>
          <dgm:bulletEnabled val="1"/>
        </dgm:presLayoutVars>
      </dgm:prSet>
      <dgm:spPr/>
      <dgm:t>
        <a:bodyPr/>
        <a:lstStyle/>
        <a:p>
          <a:endParaRPr lang="en-US"/>
        </a:p>
      </dgm:t>
    </dgm:pt>
    <dgm:pt modelId="{73F5C08C-1A55-46F1-BDC6-3E03A6005590}" type="pres">
      <dgm:prSet presAssocID="{A8DBCD3E-1210-4D6A-B48C-3FEBBBE07AFD}" presName="node" presStyleLbl="vennNode1" presStyleIdx="4" presStyleCnt="6">
        <dgm:presLayoutVars>
          <dgm:bulletEnabled val="1"/>
        </dgm:presLayoutVars>
      </dgm:prSet>
      <dgm:spPr/>
      <dgm:t>
        <a:bodyPr/>
        <a:lstStyle/>
        <a:p>
          <a:pPr rtl="1"/>
          <a:endParaRPr lang="ar-EG"/>
        </a:p>
      </dgm:t>
    </dgm:pt>
    <dgm:pt modelId="{0011CEF0-574C-4F9D-B140-9F2685AEE149}" type="pres">
      <dgm:prSet presAssocID="{5AC03FB1-4B48-496C-AFA2-26C5FE5E52E4}" presName="node" presStyleLbl="vennNode1" presStyleIdx="5" presStyleCnt="6">
        <dgm:presLayoutVars>
          <dgm:bulletEnabled val="1"/>
        </dgm:presLayoutVars>
      </dgm:prSet>
      <dgm:spPr/>
      <dgm:t>
        <a:bodyPr/>
        <a:lstStyle/>
        <a:p>
          <a:pPr rtl="1"/>
          <a:endParaRPr lang="ar-EG"/>
        </a:p>
      </dgm:t>
    </dgm:pt>
  </dgm:ptLst>
  <dgm:cxnLst>
    <dgm:cxn modelId="{C588E6BE-0371-41B2-885B-D8D28AA18B3E}" srcId="{AF6C217D-802D-40EC-8819-B079AC145485}" destId="{5AC03FB1-4B48-496C-AFA2-26C5FE5E52E4}" srcOrd="4" destOrd="0" parTransId="{9ACFA2FD-6F18-4A3C-AA17-3D120E13272E}" sibTransId="{29B981C5-9589-4CDE-95DC-8E9D9455AADC}"/>
    <dgm:cxn modelId="{ECF707DB-1BA3-4AAB-BA7E-7DACE7A6E2BB}" srcId="{AF6C217D-802D-40EC-8819-B079AC145485}" destId="{A8DBCD3E-1210-4D6A-B48C-3FEBBBE07AFD}" srcOrd="3" destOrd="0" parTransId="{0F7A8546-EFCD-4715-994E-FB8FE30C7375}" sibTransId="{51155B9F-ED9A-4D70-9585-6CD295D95673}"/>
    <dgm:cxn modelId="{B346EFF6-946E-45BC-A70D-F8B42D377114}" srcId="{AF6C217D-802D-40EC-8819-B079AC145485}" destId="{68294562-5E18-4C26-9DA5-3EE263DA338F}" srcOrd="1" destOrd="0" parTransId="{3EF986D7-9080-410C-A08A-26ED4C5D5920}" sibTransId="{D534F306-40BA-4645-9DF7-CD846BDD64BD}"/>
    <dgm:cxn modelId="{B36F83A3-5AAC-4F04-BA79-76BA3D42885E}" type="presOf" srcId="{AF6C217D-802D-40EC-8819-B079AC145485}" destId="{CF9B4FCC-0DA7-4816-BB0B-227C54E3E9E7}" srcOrd="0" destOrd="0" presId="urn:microsoft.com/office/officeart/2005/8/layout/radial3"/>
    <dgm:cxn modelId="{C1148D5B-2B40-46AD-837B-60FDC32E8B35}" srcId="{AF6C217D-802D-40EC-8819-B079AC145485}" destId="{155B16B4-A50A-4C17-BC92-793D46DF3FCF}" srcOrd="2" destOrd="0" parTransId="{53A5D1F4-8852-4819-A3A7-1AC393F361A4}" sibTransId="{21C65F81-B453-4D8B-A4BF-5FD6B8F3DF6E}"/>
    <dgm:cxn modelId="{896B2384-694C-400A-864F-299DD7F703FA}" type="presOf" srcId="{5AC03FB1-4B48-496C-AFA2-26C5FE5E52E4}" destId="{0011CEF0-574C-4F9D-B140-9F2685AEE149}" srcOrd="0" destOrd="0" presId="urn:microsoft.com/office/officeart/2005/8/layout/radial3"/>
    <dgm:cxn modelId="{276E6799-07C2-4C25-B19E-E8FC07D5B3AA}" srcId="{D00C8BDB-9F16-4062-8595-6206B3427860}" destId="{AF6C217D-802D-40EC-8819-B079AC145485}" srcOrd="0" destOrd="0" parTransId="{27A9256A-D8D3-42C2-9E76-B6D03E808A94}" sibTransId="{7051F800-BC66-42B7-B8D6-DE54200AB582}"/>
    <dgm:cxn modelId="{8328055F-A6BD-4BC8-BE4A-81100AAA78DB}" type="presOf" srcId="{D00C8BDB-9F16-4062-8595-6206B3427860}" destId="{9BE20C9B-E39E-48C9-8812-27D25BCD27C1}" srcOrd="0" destOrd="0" presId="urn:microsoft.com/office/officeart/2005/8/layout/radial3"/>
    <dgm:cxn modelId="{D4810B6F-6FB3-489C-8954-A6FDF8F0073B}" srcId="{AF6C217D-802D-40EC-8819-B079AC145485}" destId="{7B046BFF-F22E-4B17-A42F-9E9F6DB449C7}" srcOrd="0" destOrd="0" parTransId="{1306AA14-F764-4F12-8E44-6DC874E0D106}" sibTransId="{AB3F8783-F1B9-4FCB-B328-8B816EBC8BBA}"/>
    <dgm:cxn modelId="{76FCEB41-8DBA-4D0F-8F1C-E66EC5FE5C88}" type="presOf" srcId="{68294562-5E18-4C26-9DA5-3EE263DA338F}" destId="{5D67FB47-185B-4CAE-9085-30A58E544731}" srcOrd="0" destOrd="0" presId="urn:microsoft.com/office/officeart/2005/8/layout/radial3"/>
    <dgm:cxn modelId="{A42C8C11-0807-4C94-8E29-0F3223CB356A}" type="presOf" srcId="{7B046BFF-F22E-4B17-A42F-9E9F6DB449C7}" destId="{4E1F0E7E-6CEC-48D1-B28B-41B2B7A2703D}" srcOrd="0" destOrd="0" presId="urn:microsoft.com/office/officeart/2005/8/layout/radial3"/>
    <dgm:cxn modelId="{3EADACF0-F2CE-458D-9D47-EB6E6304CDF7}" type="presOf" srcId="{155B16B4-A50A-4C17-BC92-793D46DF3FCF}" destId="{67C1478F-3E66-46E4-95B5-362ED36AE188}" srcOrd="0" destOrd="0" presId="urn:microsoft.com/office/officeart/2005/8/layout/radial3"/>
    <dgm:cxn modelId="{954BB5C2-AA87-455C-B671-DED00BAEC70A}" type="presOf" srcId="{A8DBCD3E-1210-4D6A-B48C-3FEBBBE07AFD}" destId="{73F5C08C-1A55-46F1-BDC6-3E03A6005590}" srcOrd="0" destOrd="0" presId="urn:microsoft.com/office/officeart/2005/8/layout/radial3"/>
    <dgm:cxn modelId="{525E14D9-9942-41E6-990A-DBD04926BAE1}" type="presParOf" srcId="{9BE20C9B-E39E-48C9-8812-27D25BCD27C1}" destId="{90012586-D330-4C8B-8CD2-331FAB466F19}" srcOrd="0" destOrd="0" presId="urn:microsoft.com/office/officeart/2005/8/layout/radial3"/>
    <dgm:cxn modelId="{2611890E-BC4D-4DE6-A583-DE5D9D7556DD}" type="presParOf" srcId="{90012586-D330-4C8B-8CD2-331FAB466F19}" destId="{CF9B4FCC-0DA7-4816-BB0B-227C54E3E9E7}" srcOrd="0" destOrd="0" presId="urn:microsoft.com/office/officeart/2005/8/layout/radial3"/>
    <dgm:cxn modelId="{7BC04B05-BC05-42EB-A90B-6BC3A679289B}" type="presParOf" srcId="{90012586-D330-4C8B-8CD2-331FAB466F19}" destId="{4E1F0E7E-6CEC-48D1-B28B-41B2B7A2703D}" srcOrd="1" destOrd="0" presId="urn:microsoft.com/office/officeart/2005/8/layout/radial3"/>
    <dgm:cxn modelId="{96BCA8DF-4516-406D-9B4F-D37C81E648E0}" type="presParOf" srcId="{90012586-D330-4C8B-8CD2-331FAB466F19}" destId="{5D67FB47-185B-4CAE-9085-30A58E544731}" srcOrd="2" destOrd="0" presId="urn:microsoft.com/office/officeart/2005/8/layout/radial3"/>
    <dgm:cxn modelId="{5C6CDE75-A7E8-4E5F-A48D-ED20CC684EE4}" type="presParOf" srcId="{90012586-D330-4C8B-8CD2-331FAB466F19}" destId="{67C1478F-3E66-46E4-95B5-362ED36AE188}" srcOrd="3" destOrd="0" presId="urn:microsoft.com/office/officeart/2005/8/layout/radial3"/>
    <dgm:cxn modelId="{E58484EE-CAC5-44FC-A619-485249E43068}" type="presParOf" srcId="{90012586-D330-4C8B-8CD2-331FAB466F19}" destId="{73F5C08C-1A55-46F1-BDC6-3E03A6005590}" srcOrd="4" destOrd="0" presId="urn:microsoft.com/office/officeart/2005/8/layout/radial3"/>
    <dgm:cxn modelId="{FACAB713-AAAA-4E79-9814-7D7BA18AA084}" type="presParOf" srcId="{90012586-D330-4C8B-8CD2-331FAB466F19}" destId="{0011CEF0-574C-4F9D-B140-9F2685AEE149}" srcOrd="5"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9C59F4-813A-4E40-9CEA-37C43AF45815}" type="datetimeFigureOut">
              <a:rPr lang="en-US" smtClean="0"/>
              <a:t>5/17/2015</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0D37466-3200-40F0-8A49-00415C226DCA}" type="slidenum">
              <a:rPr lang="en-US" smtClean="0"/>
              <a:t>‹#›</a:t>
            </a:fld>
            <a:endParaRPr lang="en-US"/>
          </a:p>
        </p:txBody>
      </p:sp>
    </p:spTree>
    <p:extLst>
      <p:ext uri="{BB962C8B-B14F-4D97-AF65-F5344CB8AC3E}">
        <p14:creationId xmlns:p14="http://schemas.microsoft.com/office/powerpoint/2010/main" val="3276824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3200">
                <a:solidFill>
                  <a:schemeClr val="tx1"/>
                </a:solidFill>
                <a:latin typeface="Arial" charset="0"/>
                <a:cs typeface="Arial" charset="0"/>
              </a:defRPr>
            </a:lvl1pPr>
            <a:lvl2pPr marL="742950" indent="-285750" eaLnBrk="0" hangingPunct="0">
              <a:defRPr sz="3200">
                <a:solidFill>
                  <a:schemeClr val="tx1"/>
                </a:solidFill>
                <a:latin typeface="Arial" charset="0"/>
                <a:cs typeface="Arial" charset="0"/>
              </a:defRPr>
            </a:lvl2pPr>
            <a:lvl3pPr marL="1143000" indent="-228600" eaLnBrk="0" hangingPunct="0">
              <a:defRPr sz="3200">
                <a:solidFill>
                  <a:schemeClr val="tx1"/>
                </a:solidFill>
                <a:latin typeface="Arial" charset="0"/>
                <a:cs typeface="Arial" charset="0"/>
              </a:defRPr>
            </a:lvl3pPr>
            <a:lvl4pPr marL="1600200" indent="-228600" eaLnBrk="0" hangingPunct="0">
              <a:defRPr sz="3200">
                <a:solidFill>
                  <a:schemeClr val="tx1"/>
                </a:solidFill>
                <a:latin typeface="Arial" charset="0"/>
                <a:cs typeface="Arial" charset="0"/>
              </a:defRPr>
            </a:lvl4pPr>
            <a:lvl5pPr marL="2057400" indent="-228600" eaLnBrk="0" hangingPunct="0">
              <a:defRPr sz="3200">
                <a:solidFill>
                  <a:schemeClr val="tx1"/>
                </a:solidFill>
                <a:latin typeface="Arial" charset="0"/>
                <a:cs typeface="Arial" charset="0"/>
              </a:defRPr>
            </a:lvl5pPr>
            <a:lvl6pPr marL="2514600" indent="-228600" algn="r" rtl="1" eaLnBrk="0" fontAlgn="base" hangingPunct="0">
              <a:spcBef>
                <a:spcPct val="20000"/>
              </a:spcBef>
              <a:spcAft>
                <a:spcPct val="0"/>
              </a:spcAft>
              <a:buChar char="-"/>
              <a:defRPr sz="3200">
                <a:solidFill>
                  <a:schemeClr val="tx1"/>
                </a:solidFill>
                <a:latin typeface="Arial" charset="0"/>
                <a:cs typeface="Arial" charset="0"/>
              </a:defRPr>
            </a:lvl6pPr>
            <a:lvl7pPr marL="2971800" indent="-228600" algn="r" rtl="1" eaLnBrk="0" fontAlgn="base" hangingPunct="0">
              <a:spcBef>
                <a:spcPct val="20000"/>
              </a:spcBef>
              <a:spcAft>
                <a:spcPct val="0"/>
              </a:spcAft>
              <a:buChar char="-"/>
              <a:defRPr sz="3200">
                <a:solidFill>
                  <a:schemeClr val="tx1"/>
                </a:solidFill>
                <a:latin typeface="Arial" charset="0"/>
                <a:cs typeface="Arial" charset="0"/>
              </a:defRPr>
            </a:lvl7pPr>
            <a:lvl8pPr marL="3429000" indent="-228600" algn="r" rtl="1" eaLnBrk="0" fontAlgn="base" hangingPunct="0">
              <a:spcBef>
                <a:spcPct val="20000"/>
              </a:spcBef>
              <a:spcAft>
                <a:spcPct val="0"/>
              </a:spcAft>
              <a:buChar char="-"/>
              <a:defRPr sz="3200">
                <a:solidFill>
                  <a:schemeClr val="tx1"/>
                </a:solidFill>
                <a:latin typeface="Arial" charset="0"/>
                <a:cs typeface="Arial" charset="0"/>
              </a:defRPr>
            </a:lvl8pPr>
            <a:lvl9pPr marL="3886200" indent="-228600" algn="r" rtl="1" eaLnBrk="0" fontAlgn="base" hangingPunct="0">
              <a:spcBef>
                <a:spcPct val="20000"/>
              </a:spcBef>
              <a:spcAft>
                <a:spcPct val="0"/>
              </a:spcAft>
              <a:buChar char="-"/>
              <a:defRPr sz="3200">
                <a:solidFill>
                  <a:schemeClr val="tx1"/>
                </a:solidFill>
                <a:latin typeface="Arial" charset="0"/>
                <a:cs typeface="Arial" charset="0"/>
              </a:defRPr>
            </a:lvl9pPr>
          </a:lstStyle>
          <a:p>
            <a:pPr eaLnBrk="1" hangingPunct="1"/>
            <a:fld id="{5DAEFD09-DC09-4854-89C0-ECE6FDBEC64F}" type="slidenum">
              <a:rPr lang="ar-SA" sz="1200" smtClean="0"/>
              <a:pPr eaLnBrk="1" hangingPunct="1"/>
              <a:t>1</a:t>
            </a:fld>
            <a:endParaRPr lang="en-US" sz="1200" smtClean="0"/>
          </a:p>
        </p:txBody>
      </p:sp>
      <p:sp>
        <p:nvSpPr>
          <p:cNvPr id="798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29/07/36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29/07/36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29/07/36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29/07/36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29/07/36</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29/07/36</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29/07/36</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29/07/36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29/07/36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29/07/36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29/07/36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29/07/36</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gif"/><Relationship Id="rId4" Type="http://schemas.openxmlformats.org/officeDocument/2006/relationships/hyperlink" Target="http://www.yzeeed.com/vb/member.php?s=ae2625147450fddd47a1e463e029f1fb&amp;u=1"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8" descr="570067580wa"/>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759298" y="214313"/>
            <a:ext cx="5072062" cy="288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Picture 9" descr="الصورة الرمزية أبو يزيد">
            <a:hlinkClick r:id="rId4"/>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5251004" y="3095625"/>
            <a:ext cx="3892996"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WordArt 12"/>
          <p:cNvSpPr>
            <a:spLocks noChangeArrowheads="1" noChangeShapeType="1" noTextEdit="1"/>
          </p:cNvSpPr>
          <p:nvPr/>
        </p:nvSpPr>
        <p:spPr bwMode="auto">
          <a:xfrm>
            <a:off x="323528" y="3284984"/>
            <a:ext cx="6048672" cy="3573016"/>
          </a:xfrm>
          <a:prstGeom prst="rect">
            <a:avLst/>
          </a:prstGeom>
        </p:spPr>
        <p:txBody>
          <a:bodyPr wrap="none" fromWordArt="1">
            <a:prstTxWarp prst="textCurveDown">
              <a:avLst>
                <a:gd name="adj" fmla="val 42278"/>
              </a:avLst>
            </a:prstTxWarp>
          </a:bodyPr>
          <a:lstStyle/>
          <a:p>
            <a:pPr algn="ctr">
              <a:defRPr/>
            </a:pPr>
            <a:r>
              <a:rPr lang="ar-SA" sz="3600" b="1" kern="10" dirty="0" smtClean="0">
                <a:ln w="9525">
                  <a:solidFill>
                    <a:srgbClr val="000000"/>
                  </a:solidFill>
                  <a:round/>
                  <a:headEnd/>
                  <a:tailEnd/>
                </a:ln>
                <a:gradFill rotWithShape="1">
                  <a:gsLst>
                    <a:gs pos="0">
                      <a:srgbClr val="000000"/>
                    </a:gs>
                    <a:gs pos="100000">
                      <a:srgbClr val="CC0066"/>
                    </a:gs>
                  </a:gsLst>
                  <a:lin ang="5400000" scaled="1"/>
                </a:gradFill>
                <a:latin typeface="Arial"/>
                <a:cs typeface="Arial"/>
              </a:rPr>
              <a:t>المحاضرة الرابعة عشر من مقرر العلاقات العامة </a:t>
            </a:r>
            <a:endParaRPr lang="ar-SA" sz="3600" b="1" kern="10" dirty="0">
              <a:ln w="9525">
                <a:solidFill>
                  <a:srgbClr val="000000"/>
                </a:solidFill>
                <a:round/>
                <a:headEnd/>
                <a:tailEnd/>
              </a:ln>
              <a:gradFill rotWithShape="1">
                <a:gsLst>
                  <a:gs pos="0">
                    <a:srgbClr val="000000"/>
                  </a:gs>
                  <a:gs pos="100000">
                    <a:srgbClr val="CC0066"/>
                  </a:gs>
                </a:gsLst>
                <a:lin ang="5400000" scaled="1"/>
              </a:gradFill>
              <a:latin typeface="Arial"/>
              <a:cs typeface="Arial"/>
            </a:endParaRPr>
          </a:p>
        </p:txBody>
      </p:sp>
      <p:sp>
        <p:nvSpPr>
          <p:cNvPr id="7" name="عنصر نائب لرقم الشريحة 6"/>
          <p:cNvSpPr>
            <a:spLocks noGrp="1"/>
          </p:cNvSpPr>
          <p:nvPr>
            <p:ph type="sldNum" sz="quarter" idx="11"/>
          </p:nvPr>
        </p:nvSpPr>
        <p:spPr/>
        <p:txBody>
          <a:bodyPr/>
          <a:lstStyle/>
          <a:p>
            <a:pPr>
              <a:defRPr/>
            </a:pPr>
            <a:fld id="{EFB90EBB-C173-4EB1-9DB7-CC29E0F00A50}" type="slidenum">
              <a:rPr lang="ar-SA" smtClean="0"/>
              <a:pPr>
                <a:defRPr/>
              </a:pPr>
              <a:t>1</a:t>
            </a:fld>
            <a:endParaRPr lang="en-US" dirty="0"/>
          </a:p>
        </p:txBody>
      </p:sp>
    </p:spTree>
    <p:extLst>
      <p:ext uri="{BB962C8B-B14F-4D97-AF65-F5344CB8AC3E}">
        <p14:creationId xmlns:p14="http://schemas.microsoft.com/office/powerpoint/2010/main" val="29692815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9" fill="hold" nodeType="withEffect">
                                  <p:stCondLst>
                                    <p:cond delay="0"/>
                                  </p:stCondLst>
                                  <p:childTnLst>
                                    <p:set>
                                      <p:cBhvr>
                                        <p:cTn id="6" dur="1" fill="hold">
                                          <p:stCondLst>
                                            <p:cond delay="0"/>
                                          </p:stCondLst>
                                        </p:cTn>
                                        <p:tgtEl>
                                          <p:spTgt spid="11269"/>
                                        </p:tgtEl>
                                        <p:attrNameLst>
                                          <p:attrName>style.visibility</p:attrName>
                                        </p:attrNameLst>
                                      </p:cBhvr>
                                      <p:to>
                                        <p:strVal val="visible"/>
                                      </p:to>
                                    </p:set>
                                    <p:animEffect transition="in" filter="strips(upLeft)">
                                      <p:cBhvr>
                                        <p:cTn id="7" dur="1000"/>
                                        <p:tgtEl>
                                          <p:spTgt spid="11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Users\MR.PC\Downloads\الطاقة الشمسية\0_555cd_d2c2a1f6_L.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6064"/>
            <a:ext cx="9156708" cy="6867531"/>
          </a:xfrm>
          <a:prstGeom prst="rect">
            <a:avLst/>
          </a:prstGeom>
          <a:noFill/>
          <a:extLst>
            <a:ext uri="{909E8E84-426E-40DD-AFC4-6F175D3DCCD1}">
              <a14:hiddenFill xmlns:a14="http://schemas.microsoft.com/office/drawing/2010/main">
                <a:solidFill>
                  <a:srgbClr val="FFFFFF"/>
                </a:solidFill>
              </a14:hiddenFill>
            </a:ext>
          </a:extLst>
        </p:spPr>
      </p:pic>
      <p:sp>
        <p:nvSpPr>
          <p:cNvPr id="2" name="عنوان 1"/>
          <p:cNvSpPr>
            <a:spLocks noGrp="1"/>
          </p:cNvSpPr>
          <p:nvPr>
            <p:ph type="title"/>
          </p:nvPr>
        </p:nvSpPr>
        <p:spPr>
          <a:xfrm>
            <a:off x="2590800" y="2590800"/>
            <a:ext cx="5029200" cy="1143000"/>
          </a:xfrm>
        </p:spPr>
        <p:txBody>
          <a:bodyPr>
            <a:noAutofit/>
          </a:bodyPr>
          <a:lstStyle/>
          <a:p>
            <a:r>
              <a:rPr lang="ar-SA" sz="5400" dirty="0" smtClean="0">
                <a:ln w="18415" cmpd="sng">
                  <a:solidFill>
                    <a:srgbClr val="FFFFFF"/>
                  </a:solidFill>
                  <a:prstDash val="solid"/>
                </a:ln>
                <a:solidFill>
                  <a:srgbClr val="FF0000"/>
                </a:solidFill>
                <a:effectLst>
                  <a:glow rad="139700">
                    <a:schemeClr val="accent2">
                      <a:satMod val="175000"/>
                      <a:alpha val="40000"/>
                    </a:schemeClr>
                  </a:glow>
                  <a:outerShdw blurRad="63500" dir="3600000" algn="tl" rotWithShape="0">
                    <a:srgbClr val="000000">
                      <a:alpha val="70000"/>
                    </a:srgbClr>
                  </a:outerShdw>
                </a:effectLst>
              </a:rPr>
              <a:t>بعنوان </a:t>
            </a:r>
            <a:br>
              <a:rPr lang="ar-SA" sz="5400" dirty="0" smtClean="0">
                <a:ln w="18415" cmpd="sng">
                  <a:solidFill>
                    <a:srgbClr val="FFFFFF"/>
                  </a:solidFill>
                  <a:prstDash val="solid"/>
                </a:ln>
                <a:solidFill>
                  <a:srgbClr val="FF0000"/>
                </a:solidFill>
                <a:effectLst>
                  <a:glow rad="139700">
                    <a:schemeClr val="accent2">
                      <a:satMod val="175000"/>
                      <a:alpha val="40000"/>
                    </a:schemeClr>
                  </a:glow>
                  <a:outerShdw blurRad="63500" dir="3600000" algn="tl" rotWithShape="0">
                    <a:srgbClr val="000000">
                      <a:alpha val="70000"/>
                    </a:srgbClr>
                  </a:outerShdw>
                </a:effectLst>
              </a:rPr>
            </a:br>
            <a:r>
              <a:rPr lang="ar-SA" sz="5400" dirty="0" smtClean="0">
                <a:ln w="18415" cmpd="sng">
                  <a:solidFill>
                    <a:srgbClr val="FFFFFF"/>
                  </a:solidFill>
                  <a:prstDash val="solid"/>
                </a:ln>
                <a:solidFill>
                  <a:srgbClr val="FF0000"/>
                </a:solidFill>
                <a:effectLst>
                  <a:glow rad="139700">
                    <a:schemeClr val="accent2">
                      <a:satMod val="175000"/>
                      <a:alpha val="40000"/>
                    </a:schemeClr>
                  </a:glow>
                  <a:outerShdw blurRad="63500" dir="3600000" algn="tl" rotWithShape="0">
                    <a:srgbClr val="000000">
                      <a:alpha val="70000"/>
                    </a:srgbClr>
                  </a:outerShdw>
                </a:effectLst>
              </a:rPr>
              <a:t>مراجعه عامة </a:t>
            </a:r>
            <a:br>
              <a:rPr lang="ar-SA" sz="5400" dirty="0" smtClean="0">
                <a:ln w="18415" cmpd="sng">
                  <a:solidFill>
                    <a:srgbClr val="FFFFFF"/>
                  </a:solidFill>
                  <a:prstDash val="solid"/>
                </a:ln>
                <a:solidFill>
                  <a:srgbClr val="FF0000"/>
                </a:solidFill>
                <a:effectLst>
                  <a:glow rad="139700">
                    <a:schemeClr val="accent2">
                      <a:satMod val="175000"/>
                      <a:alpha val="40000"/>
                    </a:schemeClr>
                  </a:glow>
                  <a:outerShdw blurRad="63500" dir="3600000" algn="tl" rotWithShape="0">
                    <a:srgbClr val="000000">
                      <a:alpha val="70000"/>
                    </a:srgbClr>
                  </a:outerShdw>
                </a:effectLst>
              </a:rPr>
            </a:br>
            <a:r>
              <a:rPr lang="ar-SA" sz="5400" dirty="0" smtClean="0">
                <a:ln w="18415" cmpd="sng">
                  <a:solidFill>
                    <a:srgbClr val="FFFFFF"/>
                  </a:solidFill>
                  <a:prstDash val="solid"/>
                </a:ln>
                <a:solidFill>
                  <a:srgbClr val="FF0000"/>
                </a:solidFill>
                <a:effectLst>
                  <a:glow rad="139700">
                    <a:schemeClr val="accent2">
                      <a:satMod val="175000"/>
                      <a:alpha val="40000"/>
                    </a:schemeClr>
                  </a:glow>
                  <a:outerShdw blurRad="63500" dir="3600000" algn="tl" rotWithShape="0">
                    <a:srgbClr val="000000">
                      <a:alpha val="70000"/>
                    </a:srgbClr>
                  </a:outerShdw>
                </a:effectLst>
              </a:rPr>
              <a:t>إعداد </a:t>
            </a:r>
            <a:br>
              <a:rPr lang="ar-SA" sz="5400" dirty="0" smtClean="0">
                <a:ln w="18415" cmpd="sng">
                  <a:solidFill>
                    <a:srgbClr val="FFFFFF"/>
                  </a:solidFill>
                  <a:prstDash val="solid"/>
                </a:ln>
                <a:solidFill>
                  <a:srgbClr val="FF0000"/>
                </a:solidFill>
                <a:effectLst>
                  <a:glow rad="139700">
                    <a:schemeClr val="accent2">
                      <a:satMod val="175000"/>
                      <a:alpha val="40000"/>
                    </a:schemeClr>
                  </a:glow>
                  <a:outerShdw blurRad="63500" dir="3600000" algn="tl" rotWithShape="0">
                    <a:srgbClr val="000000">
                      <a:alpha val="70000"/>
                    </a:srgbClr>
                  </a:outerShdw>
                </a:effectLst>
              </a:rPr>
            </a:br>
            <a:r>
              <a:rPr lang="ar-SA" sz="5400" dirty="0" smtClean="0">
                <a:ln w="18415" cmpd="sng">
                  <a:solidFill>
                    <a:srgbClr val="FFFFFF"/>
                  </a:solidFill>
                  <a:prstDash val="solid"/>
                </a:ln>
                <a:solidFill>
                  <a:srgbClr val="FF0000"/>
                </a:solidFill>
                <a:effectLst>
                  <a:glow rad="139700">
                    <a:schemeClr val="accent2">
                      <a:satMod val="175000"/>
                      <a:alpha val="40000"/>
                    </a:schemeClr>
                  </a:glow>
                  <a:outerShdw blurRad="63500" dir="3600000" algn="tl" rotWithShape="0">
                    <a:srgbClr val="000000">
                      <a:alpha val="70000"/>
                    </a:srgbClr>
                  </a:outerShdw>
                </a:effectLst>
              </a:rPr>
              <a:t>د\ أسماء عمران</a:t>
            </a:r>
            <a:endParaRPr lang="en-US" sz="5400" dirty="0">
              <a:ln w="18415" cmpd="sng">
                <a:solidFill>
                  <a:srgbClr val="FFFFFF"/>
                </a:solidFill>
                <a:prstDash val="solid"/>
              </a:ln>
              <a:solidFill>
                <a:srgbClr val="FF0000"/>
              </a:solidFill>
              <a:effectLst>
                <a:glow rad="139700">
                  <a:schemeClr val="accent2">
                    <a:satMod val="175000"/>
                    <a:alpha val="40000"/>
                  </a:schemeClr>
                </a:glow>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35088201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MR.PC\Documents\ملفات الفلاشة\الطاقة الشمسية\0_555d1_ff71b127_L.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عنوان 1"/>
          <p:cNvSpPr>
            <a:spLocks noGrp="1"/>
          </p:cNvSpPr>
          <p:nvPr>
            <p:ph type="ctrTitle"/>
          </p:nvPr>
        </p:nvSpPr>
        <p:spPr>
          <a:xfrm>
            <a:off x="4788024" y="1844824"/>
            <a:ext cx="3384376" cy="2304256"/>
          </a:xfrm>
        </p:spPr>
        <p:txBody>
          <a:bodyPr>
            <a:normAutofit/>
          </a:bodyPr>
          <a:lstStyle/>
          <a:p>
            <a:r>
              <a:rPr lang="ar-SA" sz="7200" dirty="0" smtClean="0">
                <a:ln w="18415" cmpd="sng">
                  <a:solidFill>
                    <a:srgbClr val="FFFFFF"/>
                  </a:solidFill>
                  <a:prstDash val="solid"/>
                </a:ln>
                <a:solidFill>
                  <a:srgbClr val="FF0000"/>
                </a:solidFill>
                <a:effectLst>
                  <a:outerShdw blurRad="63500" dir="3600000" algn="tl" rotWithShape="0">
                    <a:srgbClr val="000000">
                      <a:alpha val="70000"/>
                    </a:srgbClr>
                  </a:outerShdw>
                </a:effectLst>
              </a:rPr>
              <a:t>أهداف المحاضرة</a:t>
            </a:r>
            <a:r>
              <a:rPr lang="ar-SA" sz="7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endParaRPr lang="en-US" sz="72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5" name="مربع نص 4"/>
          <p:cNvSpPr txBox="1"/>
          <p:nvPr/>
        </p:nvSpPr>
        <p:spPr>
          <a:xfrm>
            <a:off x="1043608" y="2490519"/>
            <a:ext cx="3096344" cy="2800767"/>
          </a:xfrm>
          <a:prstGeom prst="rect">
            <a:avLst/>
          </a:prstGeom>
          <a:noFill/>
        </p:spPr>
        <p:txBody>
          <a:bodyPr wrap="square" rtlCol="1">
            <a:spAutoFit/>
          </a:bodyPr>
          <a:lstStyle/>
          <a:p>
            <a:pPr algn="ctr" rtl="1"/>
            <a:r>
              <a:rPr lang="ar-SA" sz="4400" dirty="0" smtClean="0">
                <a:ln w="18415" cmpd="sng">
                  <a:solidFill>
                    <a:srgbClr val="FFFFFF"/>
                  </a:solidFill>
                  <a:prstDash val="solid"/>
                </a:ln>
                <a:solidFill>
                  <a:srgbClr val="FF0000"/>
                </a:solidFill>
                <a:effectLst>
                  <a:glow rad="101600">
                    <a:schemeClr val="accent3">
                      <a:satMod val="175000"/>
                      <a:alpha val="40000"/>
                    </a:schemeClr>
                  </a:glow>
                  <a:outerShdw blurRad="63500" dir="3600000" algn="tl" rotWithShape="0">
                    <a:srgbClr val="000000">
                      <a:alpha val="70000"/>
                    </a:srgbClr>
                  </a:outerShdw>
                </a:effectLst>
              </a:rPr>
              <a:t>مراجعه عامة عن كل ما سبق دراسته في المقرر</a:t>
            </a:r>
            <a:endParaRPr lang="ar-SA" sz="4400" dirty="0">
              <a:ln w="18415" cmpd="sng">
                <a:solidFill>
                  <a:srgbClr val="FFFFFF"/>
                </a:solidFill>
                <a:prstDash val="solid"/>
              </a:ln>
              <a:solidFill>
                <a:srgbClr val="FF0000"/>
              </a:solidFill>
              <a:effectLst>
                <a:glow rad="101600">
                  <a:schemeClr val="accent3">
                    <a:satMod val="175000"/>
                    <a:alpha val="40000"/>
                  </a:schemeClr>
                </a:glow>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335058532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80">
                                          <p:stCondLst>
                                            <p:cond delay="0"/>
                                          </p:stCondLst>
                                        </p:cTn>
                                        <p:tgtEl>
                                          <p:spTgt spid="5"/>
                                        </p:tgtEl>
                                      </p:cBhvr>
                                    </p:animEffect>
                                    <p:anim calcmode="lin" valueType="num">
                                      <p:cBhvr>
                                        <p:cTn id="2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9" dur="26">
                                          <p:stCondLst>
                                            <p:cond delay="650"/>
                                          </p:stCondLst>
                                        </p:cTn>
                                        <p:tgtEl>
                                          <p:spTgt spid="5"/>
                                        </p:tgtEl>
                                      </p:cBhvr>
                                      <p:to x="100000" y="60000"/>
                                    </p:animScale>
                                    <p:animScale>
                                      <p:cBhvr>
                                        <p:cTn id="30" dur="166" decel="50000">
                                          <p:stCondLst>
                                            <p:cond delay="676"/>
                                          </p:stCondLst>
                                        </p:cTn>
                                        <p:tgtEl>
                                          <p:spTgt spid="5"/>
                                        </p:tgtEl>
                                      </p:cBhvr>
                                      <p:to x="100000" y="100000"/>
                                    </p:animScale>
                                    <p:animScale>
                                      <p:cBhvr>
                                        <p:cTn id="31" dur="26">
                                          <p:stCondLst>
                                            <p:cond delay="1312"/>
                                          </p:stCondLst>
                                        </p:cTn>
                                        <p:tgtEl>
                                          <p:spTgt spid="5"/>
                                        </p:tgtEl>
                                      </p:cBhvr>
                                      <p:to x="100000" y="80000"/>
                                    </p:animScale>
                                    <p:animScale>
                                      <p:cBhvr>
                                        <p:cTn id="32" dur="166" decel="50000">
                                          <p:stCondLst>
                                            <p:cond delay="1338"/>
                                          </p:stCondLst>
                                        </p:cTn>
                                        <p:tgtEl>
                                          <p:spTgt spid="5"/>
                                        </p:tgtEl>
                                      </p:cBhvr>
                                      <p:to x="100000" y="100000"/>
                                    </p:animScale>
                                    <p:animScale>
                                      <p:cBhvr>
                                        <p:cTn id="33" dur="26">
                                          <p:stCondLst>
                                            <p:cond delay="1642"/>
                                          </p:stCondLst>
                                        </p:cTn>
                                        <p:tgtEl>
                                          <p:spTgt spid="5"/>
                                        </p:tgtEl>
                                      </p:cBhvr>
                                      <p:to x="100000" y="90000"/>
                                    </p:animScale>
                                    <p:animScale>
                                      <p:cBhvr>
                                        <p:cTn id="34" dur="166" decel="50000">
                                          <p:stCondLst>
                                            <p:cond delay="1668"/>
                                          </p:stCondLst>
                                        </p:cTn>
                                        <p:tgtEl>
                                          <p:spTgt spid="5"/>
                                        </p:tgtEl>
                                      </p:cBhvr>
                                      <p:to x="100000" y="100000"/>
                                    </p:animScale>
                                    <p:animScale>
                                      <p:cBhvr>
                                        <p:cTn id="35" dur="26">
                                          <p:stCondLst>
                                            <p:cond delay="1808"/>
                                          </p:stCondLst>
                                        </p:cTn>
                                        <p:tgtEl>
                                          <p:spTgt spid="5"/>
                                        </p:tgtEl>
                                      </p:cBhvr>
                                      <p:to x="100000" y="95000"/>
                                    </p:animScale>
                                    <p:animScale>
                                      <p:cBhvr>
                                        <p:cTn id="36"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3"/>
          </a:solidFill>
        </p:spPr>
        <p:txBody>
          <a:bodyPr/>
          <a:lstStyle/>
          <a:p>
            <a:r>
              <a:rPr lang="ar-SA" b="1" dirty="0" smtClean="0"/>
              <a:t>عناصر المحاضرة :- </a:t>
            </a:r>
            <a:endParaRPr lang="en-US" b="1" dirty="0"/>
          </a:p>
        </p:txBody>
      </p:sp>
      <p:sp>
        <p:nvSpPr>
          <p:cNvPr id="3" name="عنصر نائب للمحتوى 2"/>
          <p:cNvSpPr>
            <a:spLocks noGrp="1"/>
          </p:cNvSpPr>
          <p:nvPr>
            <p:ph idx="1"/>
          </p:nvPr>
        </p:nvSpPr>
        <p:spPr>
          <a:solidFill>
            <a:schemeClr val="accent1">
              <a:lumMod val="20000"/>
              <a:lumOff val="80000"/>
            </a:schemeClr>
          </a:solidFill>
        </p:spPr>
        <p:txBody>
          <a:bodyPr/>
          <a:lstStyle/>
          <a:p>
            <a:r>
              <a:rPr lang="ar-SA" b="1" dirty="0" smtClean="0">
                <a:solidFill>
                  <a:schemeClr val="accent1"/>
                </a:solidFill>
              </a:rPr>
              <a:t> 1- مراجعه عامة على المفاهيم بمقرر العلاقات العامة . </a:t>
            </a:r>
          </a:p>
          <a:p>
            <a:r>
              <a:rPr lang="ar-SA" b="1" dirty="0" smtClean="0">
                <a:solidFill>
                  <a:schemeClr val="accent1"/>
                </a:solidFill>
              </a:rPr>
              <a:t>2- مراجعه عامة على الجماهير الخاصة بالمنظمة .</a:t>
            </a:r>
          </a:p>
          <a:p>
            <a:r>
              <a:rPr lang="ar-SA" b="1" dirty="0" smtClean="0">
                <a:solidFill>
                  <a:schemeClr val="accent1"/>
                </a:solidFill>
              </a:rPr>
              <a:t>3- مراجعه على نظريات العلاقات العامة .</a:t>
            </a:r>
          </a:p>
          <a:p>
            <a:r>
              <a:rPr lang="ar-SA" b="1" dirty="0" smtClean="0">
                <a:solidFill>
                  <a:schemeClr val="accent1"/>
                </a:solidFill>
              </a:rPr>
              <a:t>4- نظام المعلومات والعلاقات العامة . </a:t>
            </a:r>
            <a:endParaRPr lang="en-US" b="1" dirty="0">
              <a:solidFill>
                <a:schemeClr val="accent1"/>
              </a:solidFill>
            </a:endParaRPr>
          </a:p>
        </p:txBody>
      </p:sp>
    </p:spTree>
    <p:extLst>
      <p:ext uri="{BB962C8B-B14F-4D97-AF65-F5344CB8AC3E}">
        <p14:creationId xmlns:p14="http://schemas.microsoft.com/office/powerpoint/2010/main" val="17788685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tx2">
              <a:lumMod val="20000"/>
              <a:lumOff val="80000"/>
            </a:schemeClr>
          </a:solidFill>
        </p:spPr>
        <p:txBody>
          <a:bodyPr/>
          <a:lstStyle/>
          <a:p>
            <a:r>
              <a:rPr lang="ar-SA" b="1" dirty="0" smtClean="0"/>
              <a:t>مفاهيم في مقرر العلاقات العامة :-</a:t>
            </a:r>
            <a:endParaRPr lang="en-US" b="1" dirty="0"/>
          </a:p>
        </p:txBody>
      </p:sp>
      <p:sp>
        <p:nvSpPr>
          <p:cNvPr id="3" name="عنصر نائب للمحتوى 2"/>
          <p:cNvSpPr>
            <a:spLocks noGrp="1"/>
          </p:cNvSpPr>
          <p:nvPr>
            <p:ph idx="1"/>
          </p:nvPr>
        </p:nvSpPr>
        <p:spPr>
          <a:solidFill>
            <a:schemeClr val="accent3">
              <a:lumMod val="40000"/>
              <a:lumOff val="60000"/>
            </a:schemeClr>
          </a:solidFill>
        </p:spPr>
        <p:txBody>
          <a:bodyPr>
            <a:normAutofit fontScale="77500" lnSpcReduction="20000"/>
          </a:bodyPr>
          <a:lstStyle/>
          <a:p>
            <a:pPr>
              <a:buNone/>
            </a:pPr>
            <a:r>
              <a:rPr lang="ar-EG" sz="2800" b="1" dirty="0">
                <a:solidFill>
                  <a:srgbClr val="FF0000"/>
                </a:solidFill>
              </a:rPr>
              <a:t>اولاً: مفهوم العلاقات العامة : </a:t>
            </a:r>
            <a:endParaRPr lang="ar-EG" b="1" dirty="0">
              <a:solidFill>
                <a:srgbClr val="FF0000"/>
              </a:solidFill>
            </a:endParaRPr>
          </a:p>
          <a:p>
            <a:pPr>
              <a:buNone/>
            </a:pPr>
            <a:r>
              <a:rPr lang="ar-EG" b="1" dirty="0"/>
              <a:t>يمكننا تصور مفهوم العلاقات العامة </a:t>
            </a:r>
            <a:r>
              <a:rPr lang="en-US" b="1" dirty="0"/>
              <a:t>public relations</a:t>
            </a:r>
            <a:r>
              <a:rPr lang="ar-EG" b="1" dirty="0"/>
              <a:t> من واقع التعريفات الكثيرة التي ذكرها الباحثون المتخصصون في مجال العلاقات العامة (   باحثون – جهات – منظمات معنية )  </a:t>
            </a:r>
          </a:p>
          <a:p>
            <a:pPr>
              <a:buNone/>
            </a:pPr>
            <a:r>
              <a:rPr lang="ar-EG" b="1" dirty="0">
                <a:solidFill>
                  <a:srgbClr val="FF0000"/>
                </a:solidFill>
              </a:rPr>
              <a:t>معهد العلاقات العامة البريطاني </a:t>
            </a:r>
            <a:r>
              <a:rPr lang="ar-EG" b="1" dirty="0"/>
              <a:t>يعرفها : الجهود </a:t>
            </a:r>
            <a:r>
              <a:rPr lang="ar-EG" b="1" dirty="0" smtClean="0"/>
              <a:t>الا</a:t>
            </a:r>
            <a:r>
              <a:rPr lang="ar-SA" b="1" dirty="0" smtClean="0"/>
              <a:t>ا</a:t>
            </a:r>
            <a:r>
              <a:rPr lang="ar-EG" b="1" dirty="0" smtClean="0"/>
              <a:t>درية </a:t>
            </a:r>
            <a:r>
              <a:rPr lang="ar-EG" b="1" dirty="0"/>
              <a:t>المخططة والمستمرة التي تهدف الي تعزيز التفاهم المتبادل بين المنشأة </a:t>
            </a:r>
            <a:r>
              <a:rPr lang="ar-EG" b="1" dirty="0" smtClean="0"/>
              <a:t>وجمهورها </a:t>
            </a:r>
            <a:endParaRPr lang="ar-EG" b="1" dirty="0"/>
          </a:p>
          <a:p>
            <a:pPr>
              <a:buNone/>
            </a:pPr>
            <a:r>
              <a:rPr lang="ar-EG" b="1" dirty="0">
                <a:solidFill>
                  <a:srgbClr val="FF0000"/>
                </a:solidFill>
              </a:rPr>
              <a:t>جمعية العلاقات العامة الامريكية </a:t>
            </a:r>
            <a:r>
              <a:rPr lang="ar-EG" b="1" dirty="0"/>
              <a:t>: بانها نشاط ( صناعة – هيئة – مهن – حكومة )</a:t>
            </a:r>
          </a:p>
          <a:p>
            <a:pPr>
              <a:buNone/>
            </a:pPr>
            <a:r>
              <a:rPr lang="ar-EG" b="1" dirty="0"/>
              <a:t>في انشاء </a:t>
            </a:r>
            <a:r>
              <a:rPr lang="ar-EG" b="1" dirty="0" smtClean="0"/>
              <a:t>وتعزيز</a:t>
            </a:r>
            <a:r>
              <a:rPr lang="en-US" b="1" dirty="0" smtClean="0"/>
              <a:t> </a:t>
            </a:r>
            <a:r>
              <a:rPr lang="ar-EG" b="1" dirty="0" smtClean="0"/>
              <a:t>علاقات </a:t>
            </a:r>
            <a:r>
              <a:rPr lang="ar-EG" b="1" dirty="0"/>
              <a:t>جيدة بينها وبين جمهورها العملاء والموظفين والمساهمين والجمهور العام </a:t>
            </a:r>
          </a:p>
          <a:p>
            <a:pPr>
              <a:buNone/>
            </a:pPr>
            <a:r>
              <a:rPr lang="ar-EG" b="1" dirty="0"/>
              <a:t>ومن هنا نؤكد علي ان العلاقات العامة لا تقتصر علي علاقات المنظمة مع جماهيرها الخارجية بل تمتد لتشمل جماهيرها الداخلية .</a:t>
            </a:r>
          </a:p>
          <a:p>
            <a:endParaRPr lang="en-US" dirty="0"/>
          </a:p>
        </p:txBody>
      </p:sp>
    </p:spTree>
    <p:extLst>
      <p:ext uri="{BB962C8B-B14F-4D97-AF65-F5344CB8AC3E}">
        <p14:creationId xmlns:p14="http://schemas.microsoft.com/office/powerpoint/2010/main" val="36271905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1">
              <a:lumMod val="20000"/>
              <a:lumOff val="80000"/>
            </a:schemeClr>
          </a:solidFill>
        </p:spPr>
        <p:txBody>
          <a:bodyPr/>
          <a:lstStyle/>
          <a:p>
            <a:r>
              <a:rPr lang="ar-SA" b="1" dirty="0" smtClean="0"/>
              <a:t>ثانياً : مفهوم التسويق </a:t>
            </a:r>
            <a:endParaRPr lang="en-US" b="1" dirty="0"/>
          </a:p>
        </p:txBody>
      </p:sp>
      <p:sp>
        <p:nvSpPr>
          <p:cNvPr id="3" name="عنصر نائب للمحتوى 2"/>
          <p:cNvSpPr>
            <a:spLocks noGrp="1"/>
          </p:cNvSpPr>
          <p:nvPr>
            <p:ph idx="1"/>
          </p:nvPr>
        </p:nvSpPr>
        <p:spPr>
          <a:solidFill>
            <a:schemeClr val="accent3">
              <a:lumMod val="40000"/>
              <a:lumOff val="60000"/>
            </a:schemeClr>
          </a:solidFill>
        </p:spPr>
        <p:txBody>
          <a:bodyPr/>
          <a:lstStyle/>
          <a:p>
            <a:r>
              <a:rPr lang="ar-SA" b="1" dirty="0"/>
              <a:t>تعريف التسويق : هو مجموعة من الأنشطة والأعمال المتكاملة تهدف إلى توفير السلعة أو الخدمة للعميل بالكميات والمواصفات المطلوبة وفي الزمان والمكان المناسب وبأقل تكلفة ممكنة. </a:t>
            </a:r>
          </a:p>
        </p:txBody>
      </p:sp>
    </p:spTree>
    <p:extLst>
      <p:ext uri="{BB962C8B-B14F-4D97-AF65-F5344CB8AC3E}">
        <p14:creationId xmlns:p14="http://schemas.microsoft.com/office/powerpoint/2010/main" val="20722397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4">
              <a:lumMod val="20000"/>
              <a:lumOff val="80000"/>
            </a:schemeClr>
          </a:solidFill>
        </p:spPr>
        <p:txBody>
          <a:bodyPr/>
          <a:lstStyle/>
          <a:p>
            <a:r>
              <a:rPr lang="ar-SA" b="1" dirty="0" smtClean="0"/>
              <a:t>ثالثاً : الدعاية </a:t>
            </a:r>
            <a:endParaRPr lang="en-US" b="1" dirty="0"/>
          </a:p>
        </p:txBody>
      </p:sp>
      <p:sp>
        <p:nvSpPr>
          <p:cNvPr id="3" name="عنصر نائب للمحتوى 2"/>
          <p:cNvSpPr>
            <a:spLocks noGrp="1"/>
          </p:cNvSpPr>
          <p:nvPr>
            <p:ph idx="1"/>
          </p:nvPr>
        </p:nvSpPr>
        <p:spPr>
          <a:solidFill>
            <a:schemeClr val="accent2">
              <a:lumMod val="20000"/>
              <a:lumOff val="80000"/>
            </a:schemeClr>
          </a:solidFill>
        </p:spPr>
        <p:txBody>
          <a:bodyPr/>
          <a:lstStyle/>
          <a:p>
            <a:r>
              <a:rPr lang="ar-SA" b="1" dirty="0"/>
              <a:t>الدعاية هي محاولة لتعريف الرأي العام برأي معين أو فكرة محددة لأجل خدمة مصالح ذاتية، حيث تحاول فئة معينة السيطرة على عقول الجماهير أو جعلها تسلك مسلكا معينا بخدم أهداف الجهة القائمة بالدعاية</a:t>
            </a:r>
            <a:r>
              <a:rPr lang="ar-SA" b="1" dirty="0" smtClean="0"/>
              <a:t>.</a:t>
            </a:r>
          </a:p>
          <a:p>
            <a:r>
              <a:rPr lang="ar-SA" b="1" dirty="0">
                <a:solidFill>
                  <a:srgbClr val="C00000"/>
                </a:solidFill>
              </a:rPr>
              <a:t>هي تلك الجهود المقصودة للتأثير في التغير بفكرة أو رأي أو كسب تأييده لقضية أو شخص أو منظمة أو تغيير الآراء والاتجاهات السائدة نحو قضية معينة.</a:t>
            </a:r>
            <a:endParaRPr lang="ar-SA" sz="2800" b="1" dirty="0">
              <a:solidFill>
                <a:srgbClr val="C00000"/>
              </a:solidFill>
            </a:endParaRPr>
          </a:p>
          <a:p>
            <a:endParaRPr lang="ar-SA" b="1" dirty="0"/>
          </a:p>
        </p:txBody>
      </p:sp>
    </p:spTree>
    <p:extLst>
      <p:ext uri="{BB962C8B-B14F-4D97-AF65-F5344CB8AC3E}">
        <p14:creationId xmlns:p14="http://schemas.microsoft.com/office/powerpoint/2010/main" val="6554006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interview-graphic.gif"/>
          <p:cNvPicPr>
            <a:picLocks noChangeAspect="1"/>
          </p:cNvPicPr>
          <p:nvPr/>
        </p:nvPicPr>
        <p:blipFill>
          <a:blip r:embed="rId2" cstate="print"/>
          <a:stretch>
            <a:fillRect/>
          </a:stretch>
        </p:blipFill>
        <p:spPr>
          <a:xfrm>
            <a:off x="3500430" y="4819679"/>
            <a:ext cx="2637827" cy="2038321"/>
          </a:xfrm>
          <a:prstGeom prst="rect">
            <a:avLst/>
          </a:prstGeom>
        </p:spPr>
      </p:pic>
      <p:sp>
        <p:nvSpPr>
          <p:cNvPr id="2" name="مستطيل 1"/>
          <p:cNvSpPr/>
          <p:nvPr/>
        </p:nvSpPr>
        <p:spPr>
          <a:xfrm>
            <a:off x="2071670" y="642918"/>
            <a:ext cx="4786346" cy="523220"/>
          </a:xfrm>
          <a:prstGeom prst="rect">
            <a:avLst/>
          </a:prstGeom>
        </p:spPr>
        <p:txBody>
          <a:bodyPr wrap="square">
            <a:spAutoFit/>
          </a:bodyPr>
          <a:lstStyle/>
          <a:p>
            <a:r>
              <a:rPr lang="ar-SA" sz="2800" b="1" dirty="0" smtClean="0">
                <a:solidFill>
                  <a:srgbClr val="0070C0"/>
                </a:solidFill>
              </a:rPr>
              <a:t> رابعاً : الاعلام </a:t>
            </a:r>
          </a:p>
        </p:txBody>
      </p:sp>
      <p:sp>
        <p:nvSpPr>
          <p:cNvPr id="3" name="مربع نص 2"/>
          <p:cNvSpPr txBox="1"/>
          <p:nvPr/>
        </p:nvSpPr>
        <p:spPr>
          <a:xfrm>
            <a:off x="500034" y="1428736"/>
            <a:ext cx="8429684" cy="2677656"/>
          </a:xfrm>
          <a:prstGeom prst="rect">
            <a:avLst/>
          </a:prstGeom>
          <a:noFill/>
        </p:spPr>
        <p:txBody>
          <a:bodyPr wrap="square" rtlCol="1">
            <a:spAutoFit/>
          </a:bodyPr>
          <a:lstStyle/>
          <a:p>
            <a:r>
              <a:rPr lang="ar-SA" sz="2400" b="1" dirty="0" smtClean="0"/>
              <a:t>الإعلام: هو نشاط الاتصالي الهادف إلى تزويد الجمهور بالحقائق فقط عن الأمور والقضايا المعلنة وبدون أي زيادة أو مبالغة مما يساهم في نهاية بخلق رأي عام واعي محيط بجميع الأبعاد والزوايا. </a:t>
            </a:r>
          </a:p>
          <a:p>
            <a:endParaRPr lang="ar-SA" sz="2400" b="1" dirty="0" smtClean="0"/>
          </a:p>
          <a:p>
            <a:r>
              <a:rPr lang="ar-SA" sz="2400" b="1" dirty="0" smtClean="0"/>
              <a:t>والأعلام هو تزويد الناس بالأخبار الصادقة التي تساعدهم على تكوين آراء صائبة ورشيدة إزاء مشكلة أو قضية معينة أي ان الهدف النهائي لأعلام هو مساعدة الناس على تكوين آراء صائبة ورشيدة. </a:t>
            </a:r>
          </a:p>
        </p:txBody>
      </p:sp>
      <p:sp>
        <p:nvSpPr>
          <p:cNvPr id="4" name="مربع نص 3"/>
          <p:cNvSpPr txBox="1"/>
          <p:nvPr/>
        </p:nvSpPr>
        <p:spPr>
          <a:xfrm>
            <a:off x="3571868" y="4143380"/>
            <a:ext cx="5572132" cy="954107"/>
          </a:xfrm>
          <a:prstGeom prst="rect">
            <a:avLst/>
          </a:prstGeom>
          <a:noFill/>
        </p:spPr>
        <p:txBody>
          <a:bodyPr wrap="square" rtlCol="1">
            <a:spAutoFit/>
          </a:bodyPr>
          <a:lstStyle/>
          <a:p>
            <a:r>
              <a:rPr lang="ar-SA" sz="2800" b="1" dirty="0" smtClean="0"/>
              <a:t>الأعلام </a:t>
            </a:r>
            <a:r>
              <a:rPr lang="ar-SA" sz="2800" b="1" u="sng" dirty="0" smtClean="0">
                <a:solidFill>
                  <a:srgbClr val="C00000"/>
                </a:solidFill>
              </a:rPr>
              <a:t>أحد وظائف الأساسية </a:t>
            </a:r>
            <a:r>
              <a:rPr lang="ar-SA" sz="2800" b="1" dirty="0" smtClean="0"/>
              <a:t>للعلاقات العامة .</a:t>
            </a:r>
          </a:p>
          <a:p>
            <a:r>
              <a:rPr lang="ar-SA" sz="2800" b="1" dirty="0" smtClean="0"/>
              <a:t>وهو </a:t>
            </a:r>
            <a:r>
              <a:rPr lang="ar-SA" sz="2800" b="1" u="sng" dirty="0" smtClean="0">
                <a:solidFill>
                  <a:srgbClr val="0070C0"/>
                </a:solidFill>
              </a:rPr>
              <a:t>جزء من أنشطة </a:t>
            </a:r>
            <a:r>
              <a:rPr lang="ar-SA" sz="2800" b="1" dirty="0" smtClean="0"/>
              <a:t>العلاقات العامة.</a:t>
            </a:r>
            <a:endParaRPr lang="ar-SA" sz="3200" b="1" dirty="0"/>
          </a:p>
        </p:txBody>
      </p:sp>
    </p:spTree>
    <p:extLst>
      <p:ext uri="{BB962C8B-B14F-4D97-AF65-F5344CB8AC3E}">
        <p14:creationId xmlns:p14="http://schemas.microsoft.com/office/powerpoint/2010/main" val="27766479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مستطيل 6"/>
          <p:cNvSpPr/>
          <p:nvPr/>
        </p:nvSpPr>
        <p:spPr>
          <a:xfrm>
            <a:off x="245232" y="476672"/>
            <a:ext cx="8575240" cy="3600400"/>
          </a:xfrm>
          <a:prstGeom prst="rect">
            <a:avLst/>
          </a:prstGeom>
        </p:spPr>
        <p:style>
          <a:lnRef idx="1">
            <a:schemeClr val="dk1"/>
          </a:lnRef>
          <a:fillRef idx="2">
            <a:schemeClr val="dk1"/>
          </a:fillRef>
          <a:effectRef idx="1">
            <a:schemeClr val="dk1"/>
          </a:effectRef>
          <a:fontRef idx="minor">
            <a:schemeClr val="dk1"/>
          </a:fontRef>
        </p:style>
        <p:txBody>
          <a:bodyPr rtlCol="1" anchor="ctr"/>
          <a:lstStyle/>
          <a:p>
            <a:pPr algn="ctr"/>
            <a:r>
              <a:rPr lang="ar-SA" b="1" dirty="0">
                <a:solidFill>
                  <a:srgbClr val="C00000"/>
                </a:solidFill>
              </a:rPr>
              <a:t>كلمة الجمهور في مجال العلاقات العامة تعني </a:t>
            </a:r>
            <a:r>
              <a:rPr lang="ar-SA" b="1" dirty="0" smtClean="0">
                <a:solidFill>
                  <a:srgbClr val="C00000"/>
                </a:solidFill>
              </a:rPr>
              <a:t>:</a:t>
            </a:r>
          </a:p>
          <a:p>
            <a:pPr algn="ctr"/>
            <a:r>
              <a:rPr lang="ar-SA" b="1" dirty="0" smtClean="0"/>
              <a:t>مجموعة </a:t>
            </a:r>
            <a:r>
              <a:rPr lang="ar-SA" b="1" dirty="0"/>
              <a:t>من الافراد تجمعهم مصلحة مشتركة أو يؤلف بينهم اهتمام مشترك </a:t>
            </a:r>
            <a:r>
              <a:rPr lang="ar-SA" b="1" dirty="0" smtClean="0"/>
              <a:t>.</a:t>
            </a:r>
          </a:p>
          <a:p>
            <a:pPr algn="ctr"/>
            <a:r>
              <a:rPr lang="ar-SA" b="1" dirty="0" smtClean="0"/>
              <a:t>من </a:t>
            </a:r>
            <a:r>
              <a:rPr lang="ar-SA" b="1" dirty="0"/>
              <a:t>هنالك عدة جماهير من وجهة نظر المنشأة </a:t>
            </a:r>
            <a:r>
              <a:rPr lang="ar-SA" b="1" dirty="0">
                <a:solidFill>
                  <a:schemeClr val="bg1">
                    <a:lumMod val="50000"/>
                  </a:schemeClr>
                </a:solidFill>
              </a:rPr>
              <a:t>وَ ليس جمهوراً واحداً </a:t>
            </a:r>
            <a:r>
              <a:rPr lang="ar-SA" b="1" dirty="0" smtClean="0"/>
              <a:t>.</a:t>
            </a:r>
          </a:p>
          <a:p>
            <a:pPr algn="ctr"/>
            <a:r>
              <a:rPr lang="ar-SA" b="1" dirty="0" smtClean="0"/>
              <a:t>وَ </a:t>
            </a:r>
            <a:r>
              <a:rPr lang="ar-SA" b="1" dirty="0"/>
              <a:t>يبين الشكل التالي في الشريحة التالية جماهير المنشأة التي يمكن أن تتعامل معها وَ هي مذكورة على سبيل المثال وَ ليس الحصر . </a:t>
            </a:r>
            <a:endParaRPr lang="ar-SA" b="1" dirty="0" smtClean="0"/>
          </a:p>
          <a:p>
            <a:pPr algn="ctr"/>
            <a:endParaRPr lang="ar-SA" b="1" dirty="0"/>
          </a:p>
          <a:p>
            <a:pPr algn="ctr"/>
            <a:endParaRPr lang="ar-SA" b="1" dirty="0"/>
          </a:p>
        </p:txBody>
      </p:sp>
    </p:spTree>
    <p:extLst>
      <p:ext uri="{BB962C8B-B14F-4D97-AF65-F5344CB8AC3E}">
        <p14:creationId xmlns:p14="http://schemas.microsoft.com/office/powerpoint/2010/main" val="277624685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wipe(down)">
                                      <p:cBhvr>
                                        <p:cTn id="10" dur="500"/>
                                        <p:tgtEl>
                                          <p:spTgt spid="7">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wipe(down)">
                                      <p:cBhvr>
                                        <p:cTn id="13" dur="500"/>
                                        <p:tgtEl>
                                          <p:spTgt spid="7">
                                            <p:txEl>
                                              <p:pRg st="2" end="2"/>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wipe(down)">
                                      <p:cBhvr>
                                        <p:cTn id="16"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1">
              <a:lumMod val="85000"/>
            </a:schemeClr>
          </a:solidFill>
        </p:spPr>
        <p:txBody>
          <a:bodyPr/>
          <a:lstStyle/>
          <a:p>
            <a:r>
              <a:rPr lang="ar-SA" b="1" dirty="0" smtClean="0"/>
              <a:t>النقابات العمالية </a:t>
            </a:r>
            <a:endParaRPr lang="en-US" b="1" dirty="0"/>
          </a:p>
        </p:txBody>
      </p:sp>
      <p:sp>
        <p:nvSpPr>
          <p:cNvPr id="3" name="عنصر نائب للمحتوى 2"/>
          <p:cNvSpPr>
            <a:spLocks noGrp="1"/>
          </p:cNvSpPr>
          <p:nvPr>
            <p:ph idx="1"/>
          </p:nvPr>
        </p:nvSpPr>
        <p:spPr>
          <a:solidFill>
            <a:schemeClr val="accent1">
              <a:lumMod val="20000"/>
              <a:lumOff val="80000"/>
            </a:schemeClr>
          </a:solidFill>
        </p:spPr>
        <p:txBody>
          <a:bodyPr/>
          <a:lstStyle/>
          <a:p>
            <a:pPr marL="285750" indent="-285750" algn="ctr">
              <a:buFontTx/>
              <a:buChar char="-"/>
            </a:pPr>
            <a:endParaRPr lang="ar-SA" b="1" dirty="0"/>
          </a:p>
          <a:p>
            <a:pPr algn="ctr"/>
            <a:r>
              <a:rPr lang="ar-SA" b="1" dirty="0"/>
              <a:t>لقد انشأت النقابات وَ ازدادت اعداد منسبيها ثم استطاعت ان تأخذ الاعتراف الرسمي بها من قبل الحكومات وَ كذلك من قبل رجال الاعمال .</a:t>
            </a:r>
          </a:p>
          <a:p>
            <a:pPr algn="ctr"/>
            <a:r>
              <a:rPr lang="ar-SA" b="1" dirty="0"/>
              <a:t>وَ النقابات ترمي إلى رعاية مصالح اعضائها وَ الدفاع عن حقوقهم من حيث مستوى الاجور وَ ساعات العمل وَ ظروف العمل الأخرى .</a:t>
            </a:r>
          </a:p>
          <a:p>
            <a:endParaRPr lang="en-US" dirty="0"/>
          </a:p>
        </p:txBody>
      </p:sp>
    </p:spTree>
    <p:extLst>
      <p:ext uri="{BB962C8B-B14F-4D97-AF65-F5344CB8AC3E}">
        <p14:creationId xmlns:p14="http://schemas.microsoft.com/office/powerpoint/2010/main" val="14775928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tx2">
              <a:lumMod val="20000"/>
              <a:lumOff val="80000"/>
            </a:schemeClr>
          </a:solidFill>
        </p:spPr>
        <p:txBody>
          <a:bodyPr/>
          <a:lstStyle/>
          <a:p>
            <a:r>
              <a:rPr lang="ar-SA" b="1" dirty="0" smtClean="0"/>
              <a:t>المسئولية الاجتماعية :-</a:t>
            </a:r>
            <a:endParaRPr lang="en-US" b="1" dirty="0"/>
          </a:p>
        </p:txBody>
      </p:sp>
      <p:sp>
        <p:nvSpPr>
          <p:cNvPr id="3" name="عنصر نائب للمحتوى 2"/>
          <p:cNvSpPr>
            <a:spLocks noGrp="1"/>
          </p:cNvSpPr>
          <p:nvPr>
            <p:ph idx="1"/>
          </p:nvPr>
        </p:nvSpPr>
        <p:spPr>
          <a:solidFill>
            <a:schemeClr val="bg1">
              <a:lumMod val="85000"/>
            </a:schemeClr>
          </a:solidFill>
        </p:spPr>
        <p:txBody>
          <a:bodyPr/>
          <a:lstStyle/>
          <a:p>
            <a:r>
              <a:rPr lang="ar-SA" b="1" dirty="0"/>
              <a:t>((  المسئولية الاجتماعية  )))): </a:t>
            </a:r>
          </a:p>
          <a:p>
            <a:r>
              <a:rPr lang="ar-SA" b="1" dirty="0"/>
              <a:t>والتي تعتبر من اهم مداخل العلاقات العامة الجيدة مع المجتمع وموضوع المسئولية الاجتماعية يعتبر من المواضيع </a:t>
            </a:r>
            <a:r>
              <a:rPr lang="ar-SA" b="1" dirty="0" smtClean="0"/>
              <a:t>الحساسة </a:t>
            </a:r>
            <a:r>
              <a:rPr lang="ar-SA" b="1" dirty="0"/>
              <a:t>والمهمة جداً في علاقة المنشأة بالمجتمع . </a:t>
            </a:r>
          </a:p>
          <a:p>
            <a:r>
              <a:rPr lang="ar-SA" b="1" dirty="0"/>
              <a:t>وهناك عدة تعريفات للمسئولية الاجتماعية ، لكنها بالمعنى العام تعني ان منشأة خاصة تقع عليها </a:t>
            </a:r>
            <a:r>
              <a:rPr lang="ar-SA" b="1" dirty="0" smtClean="0"/>
              <a:t>مسؤوليات </a:t>
            </a:r>
            <a:r>
              <a:rPr lang="ar-SA" b="1" dirty="0"/>
              <a:t>تجاه المجتمع الذي تعيش فيه . </a:t>
            </a:r>
          </a:p>
          <a:p>
            <a:endParaRPr lang="en-US" dirty="0"/>
          </a:p>
        </p:txBody>
      </p:sp>
    </p:spTree>
    <p:extLst>
      <p:ext uri="{BB962C8B-B14F-4D97-AF65-F5344CB8AC3E}">
        <p14:creationId xmlns:p14="http://schemas.microsoft.com/office/powerpoint/2010/main" val="17959587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2">
              <a:lumMod val="20000"/>
              <a:lumOff val="80000"/>
            </a:schemeClr>
          </a:solidFill>
        </p:spPr>
        <p:txBody>
          <a:bodyPr/>
          <a:lstStyle/>
          <a:p>
            <a:r>
              <a:rPr lang="ar-SA" b="1" dirty="0" smtClean="0"/>
              <a:t>الموظف العام الجيد :</a:t>
            </a:r>
            <a:endParaRPr lang="en-US" b="1" dirty="0"/>
          </a:p>
        </p:txBody>
      </p:sp>
      <p:sp>
        <p:nvSpPr>
          <p:cNvPr id="3" name="عنصر نائب للمحتوى 2"/>
          <p:cNvSpPr>
            <a:spLocks noGrp="1"/>
          </p:cNvSpPr>
          <p:nvPr>
            <p:ph idx="1"/>
          </p:nvPr>
        </p:nvSpPr>
        <p:spPr>
          <a:solidFill>
            <a:schemeClr val="tx2">
              <a:lumMod val="20000"/>
              <a:lumOff val="80000"/>
            </a:schemeClr>
          </a:solidFill>
        </p:spPr>
        <p:txBody>
          <a:bodyPr/>
          <a:lstStyle/>
          <a:p>
            <a:r>
              <a:rPr lang="ar-EG" b="1" dirty="0"/>
              <a:t>فالموظف العام الجيد هو الذي يؤدي واجباته الوظيفية بشكل دقيق وسريع ويتعامل مع المواطن باعتباره خادما له وليس سيدا له ويعتبر وظيفته تكليفا وليس تشريفا وينبغي علي الموظف ان يلتزم </a:t>
            </a:r>
            <a:r>
              <a:rPr lang="ar-EG" b="1" dirty="0" smtClean="0"/>
              <a:t>بالأخلاق </a:t>
            </a:r>
            <a:r>
              <a:rPr lang="ar-EG" b="1" dirty="0"/>
              <a:t>الحميدة كالصدق </a:t>
            </a:r>
            <a:r>
              <a:rPr lang="ar-EG" b="1" dirty="0" smtClean="0"/>
              <a:t>والأمانة </a:t>
            </a:r>
            <a:r>
              <a:rPr lang="ar-EG" b="1" dirty="0"/>
              <a:t>والمساواة في المعاملة</a:t>
            </a:r>
            <a:r>
              <a:rPr lang="ar-SA" b="1" dirty="0"/>
              <a:t>.</a:t>
            </a:r>
            <a:endParaRPr lang="en-US" b="1" dirty="0"/>
          </a:p>
          <a:p>
            <a:endParaRPr lang="en-US" dirty="0"/>
          </a:p>
        </p:txBody>
      </p:sp>
    </p:spTree>
    <p:extLst>
      <p:ext uri="{BB962C8B-B14F-4D97-AF65-F5344CB8AC3E}">
        <p14:creationId xmlns:p14="http://schemas.microsoft.com/office/powerpoint/2010/main" val="4494721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2"/>
          </a:solidFill>
        </p:spPr>
        <p:txBody>
          <a:bodyPr/>
          <a:lstStyle/>
          <a:p>
            <a:r>
              <a:rPr lang="ar-SA" b="1" dirty="0" smtClean="0"/>
              <a:t>الادارة العامة :-</a:t>
            </a:r>
            <a:endParaRPr lang="en-US" b="1" dirty="0"/>
          </a:p>
        </p:txBody>
      </p:sp>
      <p:sp>
        <p:nvSpPr>
          <p:cNvPr id="3" name="عنصر نائب للمحتوى 2"/>
          <p:cNvSpPr>
            <a:spLocks noGrp="1"/>
          </p:cNvSpPr>
          <p:nvPr>
            <p:ph idx="1"/>
          </p:nvPr>
        </p:nvSpPr>
        <p:spPr>
          <a:solidFill>
            <a:schemeClr val="accent2">
              <a:lumMod val="20000"/>
              <a:lumOff val="80000"/>
            </a:schemeClr>
          </a:solidFill>
        </p:spPr>
        <p:txBody>
          <a:bodyPr/>
          <a:lstStyle/>
          <a:p>
            <a:r>
              <a:rPr lang="ar-EG" b="1" dirty="0"/>
              <a:t>الادارة العامة :     هي تلك الانشطة الادارية التي يؤديها موظفو الدولة فيما يتعلق </a:t>
            </a:r>
            <a:r>
              <a:rPr lang="ar-EG" b="1" dirty="0" smtClean="0"/>
              <a:t>بالإنتاج </a:t>
            </a:r>
            <a:r>
              <a:rPr lang="ar-EG" b="1" dirty="0"/>
              <a:t>الحكومي من السلع والخدمات بهدف تحقيق المصلحة </a:t>
            </a:r>
            <a:r>
              <a:rPr lang="ar-EG" b="1" dirty="0" smtClean="0"/>
              <a:t>العامة</a:t>
            </a:r>
            <a:r>
              <a:rPr lang="ar-SA" b="1" dirty="0" smtClean="0"/>
              <a:t> .</a:t>
            </a:r>
            <a:endParaRPr lang="en-US" dirty="0"/>
          </a:p>
        </p:txBody>
      </p:sp>
    </p:spTree>
    <p:extLst>
      <p:ext uri="{BB962C8B-B14F-4D97-AF65-F5344CB8AC3E}">
        <p14:creationId xmlns:p14="http://schemas.microsoft.com/office/powerpoint/2010/main" val="41909622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4">
              <a:lumMod val="20000"/>
              <a:lumOff val="80000"/>
            </a:schemeClr>
          </a:solidFill>
        </p:spPr>
        <p:txBody>
          <a:bodyPr/>
          <a:lstStyle/>
          <a:p>
            <a:r>
              <a:rPr lang="ar-SA" b="1" dirty="0" smtClean="0"/>
              <a:t>البيروقراطية :-</a:t>
            </a:r>
            <a:endParaRPr lang="en-US" b="1" dirty="0"/>
          </a:p>
        </p:txBody>
      </p:sp>
      <p:sp>
        <p:nvSpPr>
          <p:cNvPr id="3" name="عنصر نائب للمحتوى 2"/>
          <p:cNvSpPr>
            <a:spLocks noGrp="1"/>
          </p:cNvSpPr>
          <p:nvPr>
            <p:ph idx="1"/>
          </p:nvPr>
        </p:nvSpPr>
        <p:spPr>
          <a:solidFill>
            <a:schemeClr val="bg2"/>
          </a:solidFill>
        </p:spPr>
        <p:txBody>
          <a:bodyPr/>
          <a:lstStyle/>
          <a:p>
            <a:r>
              <a:rPr lang="ar-SA" b="1" dirty="0"/>
              <a:t>البيروقراطية هي الانتظار في طوابير طويلة وتحويل المراجع الى من مكتب الى اخر وبالتالي فان المنظمات التي لديها ميل قوي للبيروقراطية اصبحت جامدة وغير مرنه وتتصف بعد تجاوبها مع متطلبات البيئة </a:t>
            </a:r>
            <a:r>
              <a:rPr lang="ar-SA" b="1" dirty="0" smtClean="0"/>
              <a:t>وتأثيرها </a:t>
            </a:r>
            <a:r>
              <a:rPr lang="ar-SA" b="1" dirty="0"/>
              <a:t>. </a:t>
            </a:r>
          </a:p>
          <a:p>
            <a:r>
              <a:rPr lang="ar-SA" b="1" dirty="0"/>
              <a:t>والبيروقراطية بالإضافة الى انها تساهم في تعطيل مصالح الجمهور فإنها لاشك تقف عائقاً امام تطوير الموظف نفسه وتحد من قدراته على الابداع والابتكار . </a:t>
            </a:r>
          </a:p>
          <a:p>
            <a:endParaRPr lang="en-US" dirty="0"/>
          </a:p>
        </p:txBody>
      </p:sp>
    </p:spTree>
    <p:extLst>
      <p:ext uri="{BB962C8B-B14F-4D97-AF65-F5344CB8AC3E}">
        <p14:creationId xmlns:p14="http://schemas.microsoft.com/office/powerpoint/2010/main" val="13069656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4">
              <a:lumMod val="40000"/>
              <a:lumOff val="60000"/>
            </a:schemeClr>
          </a:solidFill>
        </p:spPr>
        <p:txBody>
          <a:bodyPr/>
          <a:lstStyle/>
          <a:p>
            <a:r>
              <a:rPr lang="ar-SA" b="1" dirty="0" smtClean="0"/>
              <a:t>الموظف العام :-</a:t>
            </a:r>
            <a:endParaRPr lang="en-US" b="1" dirty="0"/>
          </a:p>
        </p:txBody>
      </p:sp>
      <p:sp>
        <p:nvSpPr>
          <p:cNvPr id="3" name="عنصر نائب للمحتوى 2"/>
          <p:cNvSpPr>
            <a:spLocks noGrp="1"/>
          </p:cNvSpPr>
          <p:nvPr>
            <p:ph idx="1"/>
          </p:nvPr>
        </p:nvSpPr>
        <p:spPr>
          <a:solidFill>
            <a:schemeClr val="accent4">
              <a:lumMod val="20000"/>
              <a:lumOff val="80000"/>
            </a:schemeClr>
          </a:solidFill>
        </p:spPr>
        <p:txBody>
          <a:bodyPr/>
          <a:lstStyle/>
          <a:p>
            <a:r>
              <a:rPr lang="ar-EG" b="1" dirty="0"/>
              <a:t>الموظف العام ينبغي ان يكون ملما </a:t>
            </a:r>
            <a:r>
              <a:rPr lang="ar-EG" b="1" dirty="0" smtClean="0"/>
              <a:t>بأهداف </a:t>
            </a:r>
            <a:r>
              <a:rPr lang="ar-EG" b="1" dirty="0"/>
              <a:t>الدائرة الحكومية التي يعمل بها ومقتنعا برسالتها وفلسفتها ، حيث يساهم ذلك في رفع مستوي اداء الموظف العام </a:t>
            </a:r>
            <a:r>
              <a:rPr lang="ar-SA" b="1" dirty="0"/>
              <a:t>وزيادة درجة انتمائه واخلاصه لدائرته مما يؤثر على في اعطاء الانطباع الجيد والصورة الذهنية المشرقة لدى المواطنين عن الدائرة وسياستها وادارتها والموظفين العامين فيها .</a:t>
            </a:r>
            <a:endParaRPr lang="en-US" dirty="0"/>
          </a:p>
        </p:txBody>
      </p:sp>
    </p:spTree>
    <p:extLst>
      <p:ext uri="{BB962C8B-B14F-4D97-AF65-F5344CB8AC3E}">
        <p14:creationId xmlns:p14="http://schemas.microsoft.com/office/powerpoint/2010/main" val="35825526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4">
              <a:lumMod val="40000"/>
              <a:lumOff val="60000"/>
            </a:schemeClr>
          </a:solidFill>
        </p:spPr>
        <p:txBody>
          <a:bodyPr/>
          <a:lstStyle/>
          <a:p>
            <a:r>
              <a:rPr lang="ar-SA" b="1" dirty="0" smtClean="0"/>
              <a:t>الجمهور الخارجي المحلي :-</a:t>
            </a:r>
            <a:endParaRPr lang="en-US" b="1" dirty="0"/>
          </a:p>
        </p:txBody>
      </p:sp>
      <p:sp>
        <p:nvSpPr>
          <p:cNvPr id="3" name="عنصر نائب للمحتوى 2"/>
          <p:cNvSpPr>
            <a:spLocks noGrp="1"/>
          </p:cNvSpPr>
          <p:nvPr>
            <p:ph idx="1"/>
          </p:nvPr>
        </p:nvSpPr>
        <p:spPr>
          <a:solidFill>
            <a:schemeClr val="accent2">
              <a:lumMod val="20000"/>
              <a:lumOff val="80000"/>
            </a:schemeClr>
          </a:solidFill>
        </p:spPr>
        <p:txBody>
          <a:bodyPr/>
          <a:lstStyle/>
          <a:p>
            <a:r>
              <a:rPr lang="ar-EG" b="1" dirty="0"/>
              <a:t>الجمهور الخارجي المحلي : ويتمثل في الجمهور الذي يكون موقعه في داخل الدولة كالمراجعين ، وسائل الاعلام </a:t>
            </a:r>
            <a:r>
              <a:rPr lang="ar-SA" b="1" dirty="0"/>
              <a:t>وهنا يجب التأكيد على ان التعامل مع هذه الجماهير يعتمد ايضاً على الصدق وابراز الحقائق لان ذلك هو الطريق الافضل لكسب ثقتهم وبقاء العلاقات الجيدة معهم . </a:t>
            </a:r>
            <a:endParaRPr lang="ar-EG" b="1" dirty="0"/>
          </a:p>
          <a:p>
            <a:endParaRPr lang="en-US" dirty="0"/>
          </a:p>
        </p:txBody>
      </p:sp>
    </p:spTree>
    <p:extLst>
      <p:ext uri="{BB962C8B-B14F-4D97-AF65-F5344CB8AC3E}">
        <p14:creationId xmlns:p14="http://schemas.microsoft.com/office/powerpoint/2010/main" val="34174359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2">
              <a:lumMod val="20000"/>
              <a:lumOff val="80000"/>
            </a:schemeClr>
          </a:solidFill>
        </p:spPr>
        <p:txBody>
          <a:bodyPr/>
          <a:lstStyle/>
          <a:p>
            <a:r>
              <a:rPr lang="ar-SA" b="1" dirty="0" smtClean="0"/>
              <a:t>الجمهور الخارجي الدولي:-</a:t>
            </a:r>
            <a:endParaRPr lang="en-US" b="1" dirty="0"/>
          </a:p>
        </p:txBody>
      </p:sp>
      <p:sp>
        <p:nvSpPr>
          <p:cNvPr id="3" name="عنصر نائب للمحتوى 2"/>
          <p:cNvSpPr>
            <a:spLocks noGrp="1"/>
          </p:cNvSpPr>
          <p:nvPr>
            <p:ph idx="1"/>
          </p:nvPr>
        </p:nvSpPr>
        <p:spPr>
          <a:solidFill>
            <a:schemeClr val="accent4">
              <a:lumMod val="20000"/>
              <a:lumOff val="80000"/>
            </a:schemeClr>
          </a:solidFill>
        </p:spPr>
        <p:txBody>
          <a:bodyPr/>
          <a:lstStyle/>
          <a:p>
            <a:r>
              <a:rPr lang="ar-EG" b="1" dirty="0"/>
              <a:t>الجمهور الخارجي الدولي :  ويتمثل في الجمهور الذي موقعه خارج الدولة مثل المنظمات الدولية التي لها علاقة مباشرة مع الدوائر الحكومية كاليونيسيف ، اليونسكو وجامعة الدول العربية .</a:t>
            </a:r>
            <a:endParaRPr lang="en-US" dirty="0"/>
          </a:p>
        </p:txBody>
      </p:sp>
    </p:spTree>
    <p:extLst>
      <p:ext uri="{BB962C8B-B14F-4D97-AF65-F5344CB8AC3E}">
        <p14:creationId xmlns:p14="http://schemas.microsoft.com/office/powerpoint/2010/main" val="21827785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5">
              <a:lumMod val="20000"/>
              <a:lumOff val="80000"/>
            </a:schemeClr>
          </a:solidFill>
        </p:spPr>
        <p:txBody>
          <a:bodyPr/>
          <a:lstStyle/>
          <a:p>
            <a:r>
              <a:rPr lang="ar-SA" b="1" dirty="0" smtClean="0"/>
              <a:t>التخطيط :-</a:t>
            </a:r>
            <a:endParaRPr lang="en-US" b="1" dirty="0"/>
          </a:p>
        </p:txBody>
      </p:sp>
      <p:sp>
        <p:nvSpPr>
          <p:cNvPr id="3" name="عنصر نائب للمحتوى 2"/>
          <p:cNvSpPr>
            <a:spLocks noGrp="1"/>
          </p:cNvSpPr>
          <p:nvPr>
            <p:ph idx="1"/>
          </p:nvPr>
        </p:nvSpPr>
        <p:spPr>
          <a:solidFill>
            <a:schemeClr val="accent3">
              <a:lumMod val="60000"/>
              <a:lumOff val="40000"/>
            </a:schemeClr>
          </a:solidFill>
        </p:spPr>
        <p:txBody>
          <a:bodyPr>
            <a:normAutofit fontScale="92500" lnSpcReduction="10000"/>
          </a:bodyPr>
          <a:lstStyle/>
          <a:p>
            <a:r>
              <a:rPr lang="ar-EG" b="1" dirty="0"/>
              <a:t>يعتبر التخطيط احد الوظائف الرئيسية لمدير العلاقات العامة والذي يقوم بموجبه بتحديد الطريق الذي يجب ان يلتزم به موظفو العلاقات العامة خلال الفترة التي تغطيها عملية التخطيط لتحقيق الاهداف </a:t>
            </a:r>
            <a:r>
              <a:rPr lang="ar-EG" b="1" dirty="0" smtClean="0"/>
              <a:t>ال</a:t>
            </a:r>
            <a:r>
              <a:rPr lang="ar-SA" b="1" dirty="0" smtClean="0"/>
              <a:t>موضوعه</a:t>
            </a:r>
            <a:r>
              <a:rPr lang="ar-EG" b="1" dirty="0" smtClean="0"/>
              <a:t> </a:t>
            </a:r>
            <a:r>
              <a:rPr lang="ar-EG" b="1" dirty="0"/>
              <a:t>.</a:t>
            </a:r>
          </a:p>
          <a:p>
            <a:r>
              <a:rPr lang="ar-EG" b="1" dirty="0"/>
              <a:t>دافيد و بون </a:t>
            </a:r>
            <a:r>
              <a:rPr lang="en-US" b="1" dirty="0"/>
              <a:t>boon and </a:t>
            </a:r>
            <a:r>
              <a:rPr lang="en-US" b="1" dirty="0" err="1"/>
              <a:t>david</a:t>
            </a:r>
            <a:r>
              <a:rPr lang="en-US" b="1" dirty="0"/>
              <a:t> </a:t>
            </a:r>
            <a:r>
              <a:rPr lang="ar-EG" b="1" dirty="0"/>
              <a:t>  يعرف التخطيط بانه : العملية التي يحدد من خلالها المدراء اهدافهم ، ويتنبأوا بالمستقبل </a:t>
            </a:r>
            <a:r>
              <a:rPr lang="ar-EG" b="1" dirty="0" smtClean="0"/>
              <a:t>ويرسموا </a:t>
            </a:r>
            <a:r>
              <a:rPr lang="ar-EG" b="1" dirty="0"/>
              <a:t>الطريق لتحقيق هذه الاهداف </a:t>
            </a:r>
          </a:p>
          <a:p>
            <a:r>
              <a:rPr lang="ar-EG" b="1" dirty="0"/>
              <a:t>اما جون وزملائه فيرون ان التخطيط : يتضمن كافة الانشطة التي تؤدي الي تحديد  الاهداف والي اقرار الطريق المناسب لتحقيق هذه </a:t>
            </a:r>
            <a:r>
              <a:rPr lang="ar-EG" b="1" dirty="0" smtClean="0"/>
              <a:t>الاهداف</a:t>
            </a:r>
            <a:r>
              <a:rPr lang="ar-SA" b="1" dirty="0" smtClean="0"/>
              <a:t>  .</a:t>
            </a:r>
            <a:endParaRPr lang="en-US" dirty="0"/>
          </a:p>
        </p:txBody>
      </p:sp>
    </p:spTree>
    <p:extLst>
      <p:ext uri="{BB962C8B-B14F-4D97-AF65-F5344CB8AC3E}">
        <p14:creationId xmlns:p14="http://schemas.microsoft.com/office/powerpoint/2010/main" val="21578012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4">
              <a:lumMod val="20000"/>
              <a:lumOff val="80000"/>
            </a:schemeClr>
          </a:solidFill>
        </p:spPr>
        <p:txBody>
          <a:bodyPr/>
          <a:lstStyle/>
          <a:p>
            <a:r>
              <a:rPr lang="ar-SA" b="1" dirty="0" smtClean="0"/>
              <a:t>الانترنت:-</a:t>
            </a:r>
            <a:endParaRPr lang="en-US" b="1" dirty="0"/>
          </a:p>
        </p:txBody>
      </p:sp>
      <p:sp>
        <p:nvSpPr>
          <p:cNvPr id="3" name="عنصر نائب للمحتوى 2"/>
          <p:cNvSpPr>
            <a:spLocks noGrp="1"/>
          </p:cNvSpPr>
          <p:nvPr>
            <p:ph idx="1"/>
          </p:nvPr>
        </p:nvSpPr>
        <p:spPr>
          <a:solidFill>
            <a:schemeClr val="accent5">
              <a:lumMod val="20000"/>
              <a:lumOff val="80000"/>
            </a:schemeClr>
          </a:solidFill>
        </p:spPr>
        <p:txBody>
          <a:bodyPr/>
          <a:lstStyle/>
          <a:p>
            <a:r>
              <a:rPr lang="ar-SA" b="1" dirty="0">
                <a:solidFill>
                  <a:schemeClr val="bg1">
                    <a:lumMod val="50000"/>
                  </a:schemeClr>
                </a:solidFill>
              </a:rPr>
              <a:t>الانترنت بكل بساطة هو : </a:t>
            </a:r>
            <a:r>
              <a:rPr lang="ar-SA" b="1" dirty="0">
                <a:solidFill>
                  <a:srgbClr val="0070C0"/>
                </a:solidFill>
              </a:rPr>
              <a:t>عبارة عن عدد كبير من </a:t>
            </a:r>
            <a:r>
              <a:rPr lang="ar-SA" b="1" dirty="0">
                <a:solidFill>
                  <a:srgbClr val="00B0F0"/>
                </a:solidFill>
              </a:rPr>
              <a:t>أجهزة الحاسوب </a:t>
            </a:r>
            <a:r>
              <a:rPr lang="ar-SA" b="1" dirty="0">
                <a:solidFill>
                  <a:srgbClr val="0070C0"/>
                </a:solidFill>
              </a:rPr>
              <a:t>المتصلة مع بعضها </a:t>
            </a:r>
            <a:r>
              <a:rPr lang="ar-SA" b="1" u="sng" dirty="0">
                <a:solidFill>
                  <a:srgbClr val="0070C0"/>
                </a:solidFill>
              </a:rPr>
              <a:t>بهدف تبادل المعلومات وإجراء الاتصالات </a:t>
            </a:r>
            <a:r>
              <a:rPr lang="ar-SA" b="1" dirty="0">
                <a:solidFill>
                  <a:srgbClr val="0070C0"/>
                </a:solidFill>
              </a:rPr>
              <a:t>. </a:t>
            </a:r>
          </a:p>
          <a:p>
            <a:r>
              <a:rPr lang="ar-EG" b="1" dirty="0"/>
              <a:t>ان هذا العصر يلقب بانه عصر الانترنت وذلك بسبب الطاقات الهائلة التي تملكها الشبكة العالمية علي نقل المعلومات والتفاعل معها . </a:t>
            </a:r>
          </a:p>
          <a:p>
            <a:endParaRPr lang="en-US" dirty="0"/>
          </a:p>
        </p:txBody>
      </p:sp>
    </p:spTree>
    <p:extLst>
      <p:ext uri="{BB962C8B-B14F-4D97-AF65-F5344CB8AC3E}">
        <p14:creationId xmlns:p14="http://schemas.microsoft.com/office/powerpoint/2010/main" val="27572686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صورة 7" descr="13.png"/>
          <p:cNvPicPr>
            <a:picLocks noChangeAspect="1"/>
          </p:cNvPicPr>
          <p:nvPr/>
        </p:nvPicPr>
        <p:blipFill>
          <a:blip r:embed="rId2" cstate="print"/>
          <a:stretch>
            <a:fillRect/>
          </a:stretch>
        </p:blipFill>
        <p:spPr>
          <a:xfrm>
            <a:off x="8191619" y="0"/>
            <a:ext cx="952381" cy="6858000"/>
          </a:xfrm>
          <a:prstGeom prst="rect">
            <a:avLst/>
          </a:prstGeom>
        </p:spPr>
      </p:pic>
      <p:sp>
        <p:nvSpPr>
          <p:cNvPr id="4" name="مستطيل 3"/>
          <p:cNvSpPr/>
          <p:nvPr/>
        </p:nvSpPr>
        <p:spPr>
          <a:xfrm>
            <a:off x="0" y="260648"/>
            <a:ext cx="6300192" cy="3046988"/>
          </a:xfrm>
          <a:prstGeom prst="rect">
            <a:avLst/>
          </a:prstGeom>
        </p:spPr>
        <p:txBody>
          <a:bodyPr wrap="square">
            <a:spAutoFit/>
          </a:bodyPr>
          <a:lstStyle/>
          <a:p>
            <a:pPr algn="just"/>
            <a:r>
              <a:rPr lang="ar-SA" sz="2400" dirty="0" smtClean="0">
                <a:solidFill>
                  <a:schemeClr val="accent3">
                    <a:lumMod val="75000"/>
                  </a:schemeClr>
                </a:solidFill>
              </a:rPr>
              <a:t>الانترانت</a:t>
            </a:r>
            <a:r>
              <a:rPr lang="ar-SA" sz="2400" dirty="0" err="1" smtClean="0">
                <a:solidFill>
                  <a:schemeClr val="accent3">
                    <a:lumMod val="75000"/>
                  </a:schemeClr>
                </a:solidFill>
              </a:rPr>
              <a:t>:</a:t>
            </a:r>
            <a:r>
              <a:rPr lang="ar-SA" sz="2400" dirty="0" smtClean="0">
                <a:solidFill>
                  <a:schemeClr val="accent3">
                    <a:lumMod val="75000"/>
                  </a:schemeClr>
                </a:solidFill>
              </a:rPr>
              <a:t> </a:t>
            </a:r>
          </a:p>
          <a:p>
            <a:pPr algn="just"/>
            <a:endParaRPr lang="ar-SA" sz="2400" dirty="0" smtClean="0"/>
          </a:p>
          <a:p>
            <a:pPr algn="just"/>
            <a:r>
              <a:rPr lang="ar-SA" sz="2400" dirty="0" smtClean="0">
                <a:solidFill>
                  <a:schemeClr val="accent6">
                    <a:lumMod val="75000"/>
                  </a:schemeClr>
                </a:solidFill>
              </a:rPr>
              <a:t>هي </a:t>
            </a:r>
            <a:r>
              <a:rPr lang="ar-SA" sz="2400" dirty="0" smtClean="0">
                <a:solidFill>
                  <a:schemeClr val="accent3"/>
                </a:solidFill>
              </a:rPr>
              <a:t>شبكة داخلية</a:t>
            </a:r>
            <a:r>
              <a:rPr lang="ar-SA" sz="2400" dirty="0" smtClean="0">
                <a:solidFill>
                  <a:schemeClr val="accent6">
                    <a:lumMod val="75000"/>
                  </a:schemeClr>
                </a:solidFill>
              </a:rPr>
              <a:t> مثلا ضمن شركة أو مؤسسة، </a:t>
            </a:r>
            <a:r>
              <a:rPr lang="ar-SA" sz="2400" u="sng" dirty="0" smtClean="0">
                <a:solidFill>
                  <a:srgbClr val="669900"/>
                </a:solidFill>
              </a:rPr>
              <a:t>هدفها الرئيسي </a:t>
            </a:r>
            <a:r>
              <a:rPr lang="ar-SA" sz="2400" dirty="0" smtClean="0">
                <a:solidFill>
                  <a:schemeClr val="accent3"/>
                </a:solidFill>
              </a:rPr>
              <a:t>هو </a:t>
            </a:r>
            <a:r>
              <a:rPr lang="ar-SA" sz="2400" u="sng" dirty="0" smtClean="0">
                <a:solidFill>
                  <a:schemeClr val="accent6">
                    <a:lumMod val="75000"/>
                  </a:schemeClr>
                </a:solidFill>
              </a:rPr>
              <a:t>مشاركة معلومات وموارد الشركة بين الموظفين</a:t>
            </a:r>
            <a:r>
              <a:rPr lang="ar-SA" sz="2400" dirty="0" smtClean="0">
                <a:solidFill>
                  <a:schemeClr val="accent6">
                    <a:lumMod val="75000"/>
                  </a:schemeClr>
                </a:solidFill>
              </a:rPr>
              <a:t>. غالباً ما يكون نظام </a:t>
            </a:r>
            <a:r>
              <a:rPr lang="ar-SA" sz="2400" dirty="0" smtClean="0">
                <a:solidFill>
                  <a:srgbClr val="99CC00"/>
                </a:solidFill>
              </a:rPr>
              <a:t>البريد الالكتروني </a:t>
            </a:r>
            <a:r>
              <a:rPr lang="ar-SA" sz="2400" dirty="0" smtClean="0">
                <a:solidFill>
                  <a:schemeClr val="accent6">
                    <a:lumMod val="75000"/>
                  </a:schemeClr>
                </a:solidFill>
              </a:rPr>
              <a:t>الداخلي </a:t>
            </a:r>
            <a:r>
              <a:rPr lang="ar-SA" sz="2400" dirty="0" smtClean="0">
                <a:solidFill>
                  <a:srgbClr val="336600"/>
                </a:solidFill>
              </a:rPr>
              <a:t>جزءاً من الانترانت</a:t>
            </a:r>
            <a:r>
              <a:rPr lang="ar-SA" sz="2400" dirty="0" smtClean="0">
                <a:solidFill>
                  <a:schemeClr val="accent6">
                    <a:lumMod val="75000"/>
                  </a:schemeClr>
                </a:solidFill>
              </a:rPr>
              <a:t>. الذين يستطيعون الوصول الى الانترانت هم فقط الأشخاص </a:t>
            </a:r>
            <a:r>
              <a:rPr lang="ar-SA" sz="2400" dirty="0" smtClean="0">
                <a:solidFill>
                  <a:srgbClr val="FF0000"/>
                </a:solidFill>
              </a:rPr>
              <a:t>الأعضاء بنفس الشركة أو المؤسسة</a:t>
            </a:r>
            <a:r>
              <a:rPr lang="ar-SA" sz="2400" dirty="0" smtClean="0">
                <a:solidFill>
                  <a:schemeClr val="accent6">
                    <a:lumMod val="75000"/>
                  </a:schemeClr>
                </a:solidFill>
              </a:rPr>
              <a:t>.</a:t>
            </a:r>
          </a:p>
          <a:p>
            <a:pPr algn="just"/>
            <a:endParaRPr lang="en-US" sz="2400" dirty="0"/>
          </a:p>
        </p:txBody>
      </p:sp>
      <p:pic>
        <p:nvPicPr>
          <p:cNvPr id="35842" name="Picture 2" descr="http://www.offclick.com/images/intranet-diagram.jpg"/>
          <p:cNvPicPr>
            <a:picLocks noChangeAspect="1" noChangeArrowheads="1"/>
          </p:cNvPicPr>
          <p:nvPr/>
        </p:nvPicPr>
        <p:blipFill>
          <a:blip r:embed="rId3" cstate="print"/>
          <a:srcRect/>
          <a:stretch>
            <a:fillRect/>
          </a:stretch>
        </p:blipFill>
        <p:spPr bwMode="auto">
          <a:xfrm>
            <a:off x="3024336" y="3356992"/>
            <a:ext cx="3203848" cy="3212976"/>
          </a:xfrm>
          <a:prstGeom prst="rect">
            <a:avLst/>
          </a:prstGeom>
          <a:ln>
            <a:solidFill>
              <a:srgbClr val="336600"/>
            </a:solidFill>
          </a:ln>
        </p:spPr>
        <p:style>
          <a:lnRef idx="2">
            <a:schemeClr val="dk1">
              <a:shade val="50000"/>
            </a:schemeClr>
          </a:lnRef>
          <a:fillRef idx="1">
            <a:schemeClr val="dk1"/>
          </a:fillRef>
          <a:effectRef idx="0">
            <a:schemeClr val="dk1"/>
          </a:effectRef>
          <a:fontRef idx="minor">
            <a:schemeClr val="lt1"/>
          </a:fontRef>
        </p:style>
      </p:pic>
      <p:pic>
        <p:nvPicPr>
          <p:cNvPr id="7" name="صورة 6" descr="saba%202.jpg"/>
          <p:cNvPicPr>
            <a:picLocks noChangeAspect="1"/>
          </p:cNvPicPr>
          <p:nvPr/>
        </p:nvPicPr>
        <p:blipFill>
          <a:blip r:embed="rId4" cstate="print"/>
          <a:stretch>
            <a:fillRect/>
          </a:stretch>
        </p:blipFill>
        <p:spPr>
          <a:xfrm>
            <a:off x="144016" y="3356992"/>
            <a:ext cx="2788816" cy="3168352"/>
          </a:xfrm>
          <a:prstGeom prst="rect">
            <a:avLst/>
          </a:prstGeom>
          <a:ln>
            <a:solidFill>
              <a:srgbClr val="336600"/>
            </a:solidFill>
          </a:ln>
        </p:spPr>
        <p:style>
          <a:lnRef idx="2">
            <a:schemeClr val="dk1">
              <a:shade val="50000"/>
            </a:schemeClr>
          </a:lnRef>
          <a:fillRef idx="1">
            <a:schemeClr val="dk1"/>
          </a:fillRef>
          <a:effectRef idx="0">
            <a:schemeClr val="dk1"/>
          </a:effectRef>
          <a:fontRef idx="minor">
            <a:schemeClr val="lt1"/>
          </a:fontRef>
        </p:style>
      </p:pic>
      <p:pic>
        <p:nvPicPr>
          <p:cNvPr id="9" name="صورة 8" descr="13.png"/>
          <p:cNvPicPr>
            <a:picLocks noChangeAspect="1"/>
          </p:cNvPicPr>
          <p:nvPr/>
        </p:nvPicPr>
        <p:blipFill>
          <a:blip r:embed="rId2" cstate="print"/>
          <a:stretch>
            <a:fillRect/>
          </a:stretch>
        </p:blipFill>
        <p:spPr>
          <a:xfrm>
            <a:off x="7308304" y="1"/>
            <a:ext cx="952381" cy="6858000"/>
          </a:xfrm>
          <a:prstGeom prst="rect">
            <a:avLst/>
          </a:prstGeom>
        </p:spPr>
      </p:pic>
      <p:pic>
        <p:nvPicPr>
          <p:cNvPr id="10" name="صورة 9" descr="13.png"/>
          <p:cNvPicPr>
            <a:picLocks noChangeAspect="1"/>
          </p:cNvPicPr>
          <p:nvPr/>
        </p:nvPicPr>
        <p:blipFill>
          <a:blip r:embed="rId2" cstate="print"/>
          <a:stretch>
            <a:fillRect/>
          </a:stretch>
        </p:blipFill>
        <p:spPr>
          <a:xfrm>
            <a:off x="6355923" y="0"/>
            <a:ext cx="952381" cy="6885384"/>
          </a:xfrm>
          <a:prstGeom prst="rect">
            <a:avLst/>
          </a:prstGeom>
        </p:spPr>
      </p:pic>
    </p:spTree>
    <p:extLst>
      <p:ext uri="{BB962C8B-B14F-4D97-AF65-F5344CB8AC3E}">
        <p14:creationId xmlns:p14="http://schemas.microsoft.com/office/powerpoint/2010/main" val="3681244064"/>
      </p:ext>
    </p:extLst>
  </p:cSld>
  <p:clrMapOvr>
    <a:masterClrMapping/>
  </p:clrMapOvr>
  <p:transition>
    <p:strips/>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صورة 6" descr="25.jpg"/>
          <p:cNvPicPr>
            <a:picLocks noChangeAspect="1"/>
          </p:cNvPicPr>
          <p:nvPr/>
        </p:nvPicPr>
        <p:blipFill>
          <a:blip r:embed="rId2" cstate="print"/>
          <a:stretch>
            <a:fillRect/>
          </a:stretch>
        </p:blipFill>
        <p:spPr>
          <a:xfrm>
            <a:off x="3131840" y="0"/>
            <a:ext cx="6012160" cy="6828580"/>
          </a:xfrm>
          <a:prstGeom prst="rect">
            <a:avLst/>
          </a:prstGeom>
        </p:spPr>
      </p:pic>
      <p:sp>
        <p:nvSpPr>
          <p:cNvPr id="8" name="مستطيل مستدير الزوايا 7"/>
          <p:cNvSpPr/>
          <p:nvPr/>
        </p:nvSpPr>
        <p:spPr>
          <a:xfrm>
            <a:off x="3275856" y="404664"/>
            <a:ext cx="5688632" cy="6264696"/>
          </a:xfrm>
          <a:prstGeom prst="roundRect">
            <a:avLst/>
          </a:prstGeom>
          <a:gradFill flip="none" rotWithShape="1">
            <a:gsLst>
              <a:gs pos="0">
                <a:schemeClr val="accent3">
                  <a:tint val="50000"/>
                  <a:satMod val="300000"/>
                </a:schemeClr>
              </a:gs>
              <a:gs pos="35000">
                <a:schemeClr val="accent3">
                  <a:tint val="37000"/>
                  <a:satMod val="300000"/>
                </a:schemeClr>
              </a:gs>
              <a:gs pos="100000">
                <a:schemeClr val="accent3">
                  <a:tint val="15000"/>
                  <a:satMod val="350000"/>
                </a:schemeClr>
              </a:gs>
            </a:gsLst>
            <a:path path="circle">
              <a:fillToRect l="50000" t="50000" r="50000" b="50000"/>
            </a:path>
            <a:tileRect/>
          </a:gradFill>
          <a:ln>
            <a:solidFill>
              <a:srgbClr val="669900"/>
            </a:solidFill>
          </a:ln>
        </p:spPr>
        <p:style>
          <a:lnRef idx="1">
            <a:schemeClr val="accent3"/>
          </a:lnRef>
          <a:fillRef idx="2">
            <a:schemeClr val="accent3"/>
          </a:fillRef>
          <a:effectRef idx="1">
            <a:schemeClr val="accent3"/>
          </a:effectRef>
          <a:fontRef idx="minor">
            <a:schemeClr val="dk1"/>
          </a:fontRef>
        </p:style>
        <p:txBody>
          <a:bodyPr rtlCol="1" anchor="ctr"/>
          <a:lstStyle/>
          <a:p>
            <a:pPr algn="ctr"/>
            <a:endParaRPr lang="ar-SA"/>
          </a:p>
        </p:txBody>
      </p:sp>
      <p:sp>
        <p:nvSpPr>
          <p:cNvPr id="2" name="Rectangle 9"/>
          <p:cNvSpPr>
            <a:spLocks noChangeArrowheads="1"/>
          </p:cNvSpPr>
          <p:nvPr/>
        </p:nvSpPr>
        <p:spPr bwMode="auto">
          <a:xfrm>
            <a:off x="2699792" y="4572008"/>
            <a:ext cx="5148064"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ctr" defTabSz="914400" rtl="1" eaLnBrk="1" fontAlgn="base" latinLnBrk="0" hangingPunct="1">
              <a:lnSpc>
                <a:spcPct val="100000"/>
              </a:lnSpc>
              <a:spcBef>
                <a:spcPct val="0"/>
              </a:spcBef>
              <a:spcAft>
                <a:spcPct val="0"/>
              </a:spcAft>
              <a:buClrTx/>
              <a:buSzTx/>
              <a:buFontTx/>
              <a:buNone/>
              <a:tabLst/>
            </a:pPr>
            <a:endParaRPr lang="en-US" dirty="0" smtClean="0">
              <a:latin typeface="Calibri" pitchFamily="34" charset="0"/>
              <a:ea typeface="Calibri" pitchFamily="34" charset="0"/>
              <a:cs typeface="Arial" pitchFamily="34" charset="0"/>
            </a:endParaRPr>
          </a:p>
          <a:p>
            <a:pPr marL="0" marR="0" lvl="0" indent="0" algn="ctr" defTabSz="914400" rtl="1"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ctr" defTabSz="914400" rtl="1" eaLnBrk="1" fontAlgn="base" latinLnBrk="0" hangingPunct="1">
              <a:lnSpc>
                <a:spcPct val="100000"/>
              </a:lnSpc>
              <a:spcBef>
                <a:spcPct val="0"/>
              </a:spcBef>
              <a:spcAft>
                <a:spcPct val="0"/>
              </a:spcAft>
              <a:buClrTx/>
              <a:buSzTx/>
              <a:buFontTx/>
              <a:buNone/>
              <a:tabLst/>
            </a:pPr>
            <a:endParaRPr lang="en-US" dirty="0" smtClean="0">
              <a:latin typeface="Calibri" pitchFamily="34" charset="0"/>
              <a:ea typeface="Calibri" pitchFamily="34" charset="0"/>
              <a:cs typeface="Arial" pitchFamily="34" charset="0"/>
            </a:endParaRPr>
          </a:p>
          <a:p>
            <a:pPr marL="0" marR="0" lvl="0" indent="0" algn="ctr" defTabSz="914400" rtl="1"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ctr" defTabSz="914400" rtl="1" eaLnBrk="1" fontAlgn="base" latinLnBrk="0" hangingPunct="1">
              <a:lnSpc>
                <a:spcPct val="100000"/>
              </a:lnSpc>
              <a:spcBef>
                <a:spcPct val="0"/>
              </a:spcBef>
              <a:spcAft>
                <a:spcPct val="0"/>
              </a:spcAft>
              <a:buClrTx/>
              <a:buSzTx/>
              <a:buFontTx/>
              <a:buNone/>
              <a:tabLst/>
            </a:pPr>
            <a:endParaRPr lang="en-US" dirty="0" smtClean="0">
              <a:latin typeface="Calibri" pitchFamily="34" charset="0"/>
              <a:ea typeface="Calibri" pitchFamily="34" charset="0"/>
              <a:cs typeface="Arial" pitchFamily="34" charset="0"/>
            </a:endParaRPr>
          </a:p>
          <a:p>
            <a:pPr marL="0" marR="0" lvl="0" indent="0" algn="ctr" defTabSz="914400" rtl="1" eaLnBrk="1" fontAlgn="base" latinLnBrk="0" hangingPunct="1">
              <a:lnSpc>
                <a:spcPct val="100000"/>
              </a:lnSpc>
              <a:spcBef>
                <a:spcPct val="0"/>
              </a:spcBef>
              <a:spcAft>
                <a:spcPct val="0"/>
              </a:spcAft>
              <a:buClrTx/>
              <a:buSzTx/>
              <a:buFontTx/>
              <a:buNone/>
              <a:tabLst/>
            </a:pPr>
            <a:endParaRPr lang="en-US" dirty="0" smtClean="0">
              <a:latin typeface="Calibri" pitchFamily="34" charset="0"/>
              <a:ea typeface="Calibri" pitchFamily="34" charset="0"/>
              <a:cs typeface="Arial" pitchFamily="34" charset="0"/>
            </a:endParaRPr>
          </a:p>
          <a:p>
            <a:pPr marL="0" marR="0" lvl="0" indent="0" algn="ctr" defTabSz="914400" rtl="1"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pic>
        <p:nvPicPr>
          <p:cNvPr id="3" name="صورة 3" descr="extranet.png"/>
          <p:cNvPicPr>
            <a:picLocks noChangeAspect="1" noChangeArrowheads="1"/>
          </p:cNvPicPr>
          <p:nvPr/>
        </p:nvPicPr>
        <p:blipFill>
          <a:blip r:embed="rId3" cstate="print"/>
          <a:srcRect/>
          <a:stretch>
            <a:fillRect/>
          </a:stretch>
        </p:blipFill>
        <p:spPr bwMode="auto">
          <a:xfrm>
            <a:off x="0" y="0"/>
            <a:ext cx="3131840" cy="6858000"/>
          </a:xfrm>
          <a:prstGeom prst="rect">
            <a:avLst/>
          </a:prstGeom>
          <a:ln>
            <a:solidFill>
              <a:srgbClr val="99CC00"/>
            </a:solidFill>
          </a:ln>
        </p:spPr>
        <p:style>
          <a:lnRef idx="2">
            <a:schemeClr val="dk1">
              <a:shade val="50000"/>
            </a:schemeClr>
          </a:lnRef>
          <a:fillRef idx="1">
            <a:schemeClr val="dk1"/>
          </a:fillRef>
          <a:effectRef idx="0">
            <a:schemeClr val="dk1"/>
          </a:effectRef>
          <a:fontRef idx="minor">
            <a:schemeClr val="lt1"/>
          </a:fontRef>
        </p:style>
      </p:pic>
      <p:sp>
        <p:nvSpPr>
          <p:cNvPr id="5" name="مستطيل 4"/>
          <p:cNvSpPr/>
          <p:nvPr/>
        </p:nvSpPr>
        <p:spPr>
          <a:xfrm>
            <a:off x="3347864" y="733921"/>
            <a:ext cx="5365260" cy="3847207"/>
          </a:xfrm>
          <a:prstGeom prst="rect">
            <a:avLst/>
          </a:prstGeom>
        </p:spPr>
        <p:txBody>
          <a:bodyPr wrap="square">
            <a:spAutoFit/>
          </a:bodyPr>
          <a:lstStyle/>
          <a:p>
            <a:pPr algn="just"/>
            <a:r>
              <a:rPr lang="ar-SA" sz="2400" b="1" dirty="0" err="1" smtClean="0">
                <a:solidFill>
                  <a:srgbClr val="FF0000"/>
                </a:solidFill>
              </a:rPr>
              <a:t>الاكسترانت:</a:t>
            </a:r>
            <a:r>
              <a:rPr lang="ar-SA" sz="2400" b="1" dirty="0" smtClean="0">
                <a:solidFill>
                  <a:srgbClr val="FF0000"/>
                </a:solidFill>
              </a:rPr>
              <a:t> </a:t>
            </a:r>
            <a:endParaRPr lang="en-US" sz="2400" b="1" dirty="0" smtClean="0">
              <a:solidFill>
                <a:srgbClr val="FF0000"/>
              </a:solidFill>
            </a:endParaRPr>
          </a:p>
          <a:p>
            <a:pPr algn="just"/>
            <a:r>
              <a:rPr lang="ar-SA" sz="2000" b="1" dirty="0" smtClean="0">
                <a:solidFill>
                  <a:srgbClr val="336600"/>
                </a:solidFill>
              </a:rPr>
              <a:t>هي </a:t>
            </a:r>
            <a:r>
              <a:rPr lang="ar-SA" sz="2000" b="1" dirty="0" smtClean="0">
                <a:solidFill>
                  <a:schemeClr val="accent6">
                    <a:lumMod val="75000"/>
                  </a:schemeClr>
                </a:solidFill>
              </a:rPr>
              <a:t>مشابهة</a:t>
            </a:r>
            <a:r>
              <a:rPr lang="ar-SA" sz="2000" b="1" dirty="0" smtClean="0">
                <a:solidFill>
                  <a:srgbClr val="336600"/>
                </a:solidFill>
              </a:rPr>
              <a:t> ل</a:t>
            </a:r>
            <a:r>
              <a:rPr lang="ar-SA" sz="2000" b="1" u="sng" dirty="0" smtClean="0">
                <a:solidFill>
                  <a:srgbClr val="336600"/>
                </a:solidFill>
              </a:rPr>
              <a:t>لانترانت</a:t>
            </a:r>
            <a:r>
              <a:rPr lang="ar-SA" sz="2000" b="1" dirty="0" smtClean="0">
                <a:solidFill>
                  <a:srgbClr val="336600"/>
                </a:solidFill>
              </a:rPr>
              <a:t>، لكنها </a:t>
            </a:r>
            <a:r>
              <a:rPr lang="ar-SA" sz="2000" b="1" dirty="0" smtClean="0">
                <a:solidFill>
                  <a:schemeClr val="accent6">
                    <a:lumMod val="75000"/>
                  </a:schemeClr>
                </a:solidFill>
              </a:rPr>
              <a:t>تتيح مشاركة جزء من معلومات الشركة أو المؤسسة مع وكالات خارجية كالموردين </a:t>
            </a:r>
            <a:r>
              <a:rPr lang="ar-SA" sz="2000" b="1" dirty="0" err="1" smtClean="0">
                <a:solidFill>
                  <a:schemeClr val="accent6">
                    <a:lumMod val="75000"/>
                  </a:schemeClr>
                </a:solidFill>
              </a:rPr>
              <a:t>او</a:t>
            </a:r>
            <a:r>
              <a:rPr lang="ar-SA" sz="2000" b="1" dirty="0" smtClean="0">
                <a:solidFill>
                  <a:schemeClr val="accent6">
                    <a:lumMod val="75000"/>
                  </a:schemeClr>
                </a:solidFill>
              </a:rPr>
              <a:t> الشركاء </a:t>
            </a:r>
            <a:r>
              <a:rPr lang="ar-SA" sz="2000" b="1" dirty="0" err="1" smtClean="0">
                <a:solidFill>
                  <a:schemeClr val="accent6">
                    <a:lumMod val="75000"/>
                  </a:schemeClr>
                </a:solidFill>
              </a:rPr>
              <a:t>او</a:t>
            </a:r>
            <a:r>
              <a:rPr lang="ar-SA" sz="2000" b="1" dirty="0" smtClean="0">
                <a:solidFill>
                  <a:schemeClr val="accent6">
                    <a:lumMod val="75000"/>
                  </a:schemeClr>
                </a:solidFill>
              </a:rPr>
              <a:t> الزبائن </a:t>
            </a:r>
            <a:r>
              <a:rPr lang="ar-SA" sz="2000" b="1" dirty="0" err="1" smtClean="0">
                <a:solidFill>
                  <a:schemeClr val="accent6">
                    <a:lumMod val="75000"/>
                  </a:schemeClr>
                </a:solidFill>
              </a:rPr>
              <a:t>او</a:t>
            </a:r>
            <a:r>
              <a:rPr lang="ar-SA" sz="2000" b="1" dirty="0" smtClean="0">
                <a:solidFill>
                  <a:schemeClr val="accent6">
                    <a:lumMod val="75000"/>
                  </a:schemeClr>
                </a:solidFill>
              </a:rPr>
              <a:t> الشركات </a:t>
            </a:r>
            <a:r>
              <a:rPr lang="ar-SA" sz="2000" b="1" dirty="0" err="1" smtClean="0">
                <a:solidFill>
                  <a:schemeClr val="accent6">
                    <a:lumMod val="75000"/>
                  </a:schemeClr>
                </a:solidFill>
              </a:rPr>
              <a:t>الاخرى</a:t>
            </a:r>
            <a:r>
              <a:rPr lang="ar-SA" sz="2000" b="1" dirty="0" smtClean="0">
                <a:solidFill>
                  <a:srgbClr val="336600"/>
                </a:solidFill>
              </a:rPr>
              <a:t>. يمكن اعتبارها </a:t>
            </a:r>
            <a:r>
              <a:rPr lang="ar-SA" sz="2000" b="1" dirty="0" err="1" smtClean="0">
                <a:solidFill>
                  <a:srgbClr val="336600"/>
                </a:solidFill>
              </a:rPr>
              <a:t>كأمتداد</a:t>
            </a:r>
            <a:r>
              <a:rPr lang="ar-SA" sz="2000" b="1" dirty="0" smtClean="0">
                <a:solidFill>
                  <a:srgbClr val="336600"/>
                </a:solidFill>
              </a:rPr>
              <a:t> </a:t>
            </a:r>
            <a:r>
              <a:rPr lang="ar-SA" sz="2000" b="1" dirty="0" err="1" smtClean="0">
                <a:solidFill>
                  <a:srgbClr val="336600"/>
                </a:solidFill>
              </a:rPr>
              <a:t>للانترانت</a:t>
            </a:r>
            <a:r>
              <a:rPr lang="ar-SA" sz="2000" b="1" dirty="0" smtClean="0">
                <a:solidFill>
                  <a:srgbClr val="336600"/>
                </a:solidFill>
              </a:rPr>
              <a:t> الشركة الى مستخدمين خارجيين. يمكن أعطاء الجهات الخارجية </a:t>
            </a:r>
            <a:r>
              <a:rPr lang="ar-SA" sz="2000" b="1" u="sng" dirty="0" smtClean="0">
                <a:solidFill>
                  <a:schemeClr val="accent6">
                    <a:lumMod val="75000"/>
                  </a:schemeClr>
                </a:solidFill>
              </a:rPr>
              <a:t>مستويات وصول مختلفة</a:t>
            </a:r>
            <a:r>
              <a:rPr lang="ar-SA" sz="2000" b="1" dirty="0" smtClean="0">
                <a:solidFill>
                  <a:srgbClr val="336600"/>
                </a:solidFill>
              </a:rPr>
              <a:t>.</a:t>
            </a:r>
          </a:p>
          <a:p>
            <a:pPr algn="just"/>
            <a:r>
              <a:rPr lang="ar-SA" sz="2000" b="1" dirty="0" smtClean="0">
                <a:solidFill>
                  <a:srgbClr val="336600"/>
                </a:solidFill>
              </a:rPr>
              <a:t> </a:t>
            </a:r>
            <a:br>
              <a:rPr lang="ar-SA" sz="2000" b="1" dirty="0" smtClean="0">
                <a:solidFill>
                  <a:srgbClr val="336600"/>
                </a:solidFill>
              </a:rPr>
            </a:br>
            <a:r>
              <a:rPr lang="ar-SA" sz="2000" b="1" dirty="0" smtClean="0">
                <a:solidFill>
                  <a:srgbClr val="336600"/>
                </a:solidFill>
              </a:rPr>
              <a:t>تتزايد شعبة </a:t>
            </a:r>
            <a:r>
              <a:rPr lang="ar-SA" sz="2000" b="1" dirty="0" err="1" smtClean="0">
                <a:solidFill>
                  <a:srgbClr val="336600"/>
                </a:solidFill>
              </a:rPr>
              <a:t>الاكسترانت</a:t>
            </a:r>
            <a:r>
              <a:rPr lang="ar-SA" sz="2000" b="1" dirty="0" smtClean="0">
                <a:solidFill>
                  <a:srgbClr val="336600"/>
                </a:solidFill>
              </a:rPr>
              <a:t> </a:t>
            </a:r>
            <a:r>
              <a:rPr lang="ar-SA" sz="2000" b="1" u="sng" dirty="0" smtClean="0">
                <a:solidFill>
                  <a:srgbClr val="336600"/>
                </a:solidFill>
              </a:rPr>
              <a:t>ك</a:t>
            </a:r>
            <a:r>
              <a:rPr lang="ar-SA" sz="2000" b="1" u="sng" dirty="0" smtClean="0">
                <a:solidFill>
                  <a:schemeClr val="accent6">
                    <a:lumMod val="75000"/>
                  </a:schemeClr>
                </a:solidFill>
              </a:rPr>
              <a:t>وسيلة</a:t>
            </a:r>
            <a:r>
              <a:rPr lang="ar-SA" sz="2000" b="1" u="sng" dirty="0" smtClean="0">
                <a:solidFill>
                  <a:srgbClr val="336600"/>
                </a:solidFill>
              </a:rPr>
              <a:t> لتبادل الشركاء معلومات فيما</a:t>
            </a:r>
          </a:p>
          <a:p>
            <a:pPr algn="just"/>
            <a:r>
              <a:rPr lang="ar-SA" sz="2000" b="1" u="sng" dirty="0" smtClean="0">
                <a:solidFill>
                  <a:srgbClr val="336600"/>
                </a:solidFill>
              </a:rPr>
              <a:t> بينهم</a:t>
            </a:r>
            <a:r>
              <a:rPr lang="ar-SA" sz="2000" b="1" dirty="0" smtClean="0">
                <a:solidFill>
                  <a:srgbClr val="336600"/>
                </a:solidFill>
              </a:rPr>
              <a:t>. انها </a:t>
            </a:r>
            <a:r>
              <a:rPr lang="ar-SA" sz="2000" b="1" dirty="0" smtClean="0">
                <a:solidFill>
                  <a:schemeClr val="accent6">
                    <a:lumMod val="75000"/>
                  </a:schemeClr>
                </a:solidFill>
              </a:rPr>
              <a:t>تتيح للشركات مشاركة كتالوجات المنتجات مع اخرين يعملون في نفس المجال</a:t>
            </a:r>
            <a:r>
              <a:rPr lang="ar-SA" sz="2000" b="1" dirty="0" smtClean="0">
                <a:solidFill>
                  <a:srgbClr val="336600"/>
                </a:solidFill>
              </a:rPr>
              <a:t>، و</a:t>
            </a:r>
            <a:r>
              <a:rPr lang="ar-SA" sz="2000" b="1" dirty="0" smtClean="0">
                <a:solidFill>
                  <a:schemeClr val="accent6">
                    <a:lumMod val="75000"/>
                  </a:schemeClr>
                </a:solidFill>
              </a:rPr>
              <a:t>ال</a:t>
            </a:r>
            <a:r>
              <a:rPr lang="ar-SA" sz="2000" b="1" u="sng" dirty="0" smtClean="0">
                <a:solidFill>
                  <a:schemeClr val="accent6">
                    <a:lumMod val="75000"/>
                  </a:schemeClr>
                </a:solidFill>
              </a:rPr>
              <a:t>تعاون</a:t>
            </a:r>
            <a:r>
              <a:rPr lang="ar-SA" sz="2000" b="1" u="sng" dirty="0" smtClean="0">
                <a:solidFill>
                  <a:srgbClr val="336600"/>
                </a:solidFill>
              </a:rPr>
              <a:t> مع شركات أخرى على مشاريع مشتركة وبرامج تدريب</a:t>
            </a:r>
            <a:r>
              <a:rPr lang="ar-SA" sz="2000" b="1" dirty="0" smtClean="0">
                <a:solidFill>
                  <a:srgbClr val="336600"/>
                </a:solidFill>
              </a:rPr>
              <a:t>، </a:t>
            </a:r>
            <a:r>
              <a:rPr lang="ar-SA" sz="2000" b="1" dirty="0" smtClean="0">
                <a:solidFill>
                  <a:schemeClr val="accent6">
                    <a:lumMod val="75000"/>
                  </a:schemeClr>
                </a:solidFill>
              </a:rPr>
              <a:t>والوصول الى خدمات تقدمها شركة واحدة لمجموعة من الشركات الأخرى.</a:t>
            </a:r>
          </a:p>
        </p:txBody>
      </p:sp>
      <p:sp>
        <p:nvSpPr>
          <p:cNvPr id="6" name="مستطيل 5"/>
          <p:cNvSpPr/>
          <p:nvPr/>
        </p:nvSpPr>
        <p:spPr>
          <a:xfrm>
            <a:off x="3814112" y="4586352"/>
            <a:ext cx="4934352" cy="1938992"/>
          </a:xfrm>
          <a:prstGeom prst="rect">
            <a:avLst/>
          </a:prstGeom>
        </p:spPr>
        <p:txBody>
          <a:bodyPr wrap="square">
            <a:spAutoFit/>
          </a:bodyPr>
          <a:lstStyle/>
          <a:p>
            <a:pPr lvl="0" fontAlgn="base">
              <a:spcBef>
                <a:spcPct val="0"/>
              </a:spcBef>
              <a:spcAft>
                <a:spcPct val="0"/>
              </a:spcAft>
            </a:pPr>
            <a:r>
              <a:rPr lang="ar-SA" b="1" dirty="0" smtClean="0">
                <a:solidFill>
                  <a:srgbClr val="FF0000"/>
                </a:solidFill>
                <a:latin typeface="Calibri" pitchFamily="34" charset="0"/>
                <a:ea typeface="Calibri" pitchFamily="34" charset="0"/>
                <a:cs typeface="Arial" pitchFamily="34" charset="0"/>
              </a:rPr>
              <a:t> </a:t>
            </a:r>
            <a:r>
              <a:rPr lang="ar-SA" sz="2000" b="1" dirty="0" smtClean="0">
                <a:solidFill>
                  <a:srgbClr val="FF0000"/>
                </a:solidFill>
                <a:latin typeface="Calibri" pitchFamily="34" charset="0"/>
                <a:ea typeface="Calibri" pitchFamily="34" charset="0"/>
                <a:cs typeface="Arial" pitchFamily="34" charset="0"/>
              </a:rPr>
              <a:t>بعض المجالات التي يمكن أن تستخدم فيها </a:t>
            </a:r>
            <a:r>
              <a:rPr lang="ar-SA" sz="2000" b="1" dirty="0" err="1" smtClean="0">
                <a:solidFill>
                  <a:srgbClr val="FF0000"/>
                </a:solidFill>
                <a:latin typeface="Calibri" pitchFamily="34" charset="0"/>
                <a:ea typeface="Calibri" pitchFamily="34" charset="0"/>
                <a:cs typeface="Arial" pitchFamily="34" charset="0"/>
              </a:rPr>
              <a:t>الإكسترانت</a:t>
            </a:r>
            <a:r>
              <a:rPr lang="ar-SA" sz="2000" b="1" dirty="0" smtClean="0">
                <a:solidFill>
                  <a:srgbClr val="FF0000"/>
                </a:solidFill>
                <a:latin typeface="Calibri" pitchFamily="34" charset="0"/>
                <a:ea typeface="Calibri" pitchFamily="34" charset="0"/>
                <a:cs typeface="Arial" pitchFamily="34" charset="0"/>
              </a:rPr>
              <a:t> لتحسين العمل مثل</a:t>
            </a:r>
            <a:r>
              <a:rPr lang="en-US" sz="2000" b="1" dirty="0" smtClean="0">
                <a:solidFill>
                  <a:srgbClr val="FF0000"/>
                </a:solidFill>
                <a:latin typeface="Calibri" pitchFamily="34" charset="0"/>
                <a:ea typeface="Calibri" pitchFamily="34" charset="0"/>
                <a:cs typeface="Arial" pitchFamily="34" charset="0"/>
              </a:rPr>
              <a:t>: </a:t>
            </a:r>
            <a:r>
              <a:rPr lang="en-US" sz="2000" b="1" dirty="0" smtClean="0">
                <a:latin typeface="Calibri" pitchFamily="34" charset="0"/>
                <a:ea typeface="Calibri" pitchFamily="34" charset="0"/>
                <a:cs typeface="Arial" pitchFamily="34" charset="0"/>
              </a:rPr>
              <a:t/>
            </a:r>
            <a:br>
              <a:rPr lang="en-US" sz="2000" b="1" dirty="0" smtClean="0">
                <a:latin typeface="Calibri" pitchFamily="34" charset="0"/>
                <a:ea typeface="Calibri" pitchFamily="34" charset="0"/>
                <a:cs typeface="Arial" pitchFamily="34" charset="0"/>
              </a:rPr>
            </a:br>
            <a:r>
              <a:rPr lang="en-US" sz="2000" b="1" dirty="0" smtClean="0">
                <a:latin typeface="Calibri" pitchFamily="34" charset="0"/>
                <a:ea typeface="Calibri" pitchFamily="34" charset="0"/>
                <a:cs typeface="Arial" pitchFamily="34" charset="0"/>
              </a:rPr>
              <a:t>     </a:t>
            </a:r>
            <a:r>
              <a:rPr lang="ar-SA" sz="2000" b="1" dirty="0" smtClean="0">
                <a:latin typeface="Calibri" pitchFamily="34" charset="0"/>
                <a:ea typeface="Calibri" pitchFamily="34" charset="0"/>
                <a:cs typeface="Arial" pitchFamily="34" charset="0"/>
              </a:rPr>
              <a:t>    </a:t>
            </a:r>
            <a:r>
              <a:rPr lang="ar-SA" sz="2000" b="1" dirty="0" smtClean="0">
                <a:solidFill>
                  <a:srgbClr val="336600"/>
                </a:solidFill>
                <a:latin typeface="Calibri" pitchFamily="34" charset="0"/>
                <a:ea typeface="Calibri" pitchFamily="34" charset="0"/>
                <a:cs typeface="Arial" pitchFamily="34" charset="0"/>
              </a:rPr>
              <a:t>تسهيل عمليات الشراء في الشركات</a:t>
            </a:r>
            <a:r>
              <a:rPr lang="en-US" sz="2000" b="1" dirty="0" smtClean="0">
                <a:solidFill>
                  <a:srgbClr val="336600"/>
                </a:solidFill>
                <a:latin typeface="Calibri" pitchFamily="34" charset="0"/>
                <a:ea typeface="Calibri" pitchFamily="34" charset="0"/>
                <a:cs typeface="Arial" pitchFamily="34" charset="0"/>
              </a:rPr>
              <a:t/>
            </a:r>
            <a:br>
              <a:rPr lang="en-US" sz="2000" b="1" dirty="0" smtClean="0">
                <a:solidFill>
                  <a:srgbClr val="336600"/>
                </a:solidFill>
                <a:latin typeface="Calibri" pitchFamily="34" charset="0"/>
                <a:ea typeface="Calibri" pitchFamily="34" charset="0"/>
                <a:cs typeface="Arial" pitchFamily="34" charset="0"/>
              </a:rPr>
            </a:br>
            <a:r>
              <a:rPr lang="ar-SA" sz="2000" b="1" dirty="0" smtClean="0">
                <a:solidFill>
                  <a:srgbClr val="336600"/>
                </a:solidFill>
                <a:latin typeface="Calibri" pitchFamily="34" charset="0"/>
                <a:ea typeface="Calibri" pitchFamily="34" charset="0"/>
                <a:cs typeface="Arial" pitchFamily="34" charset="0"/>
              </a:rPr>
              <a:t>   </a:t>
            </a:r>
            <a:r>
              <a:rPr lang="en-US" sz="2000" b="1" dirty="0" smtClean="0">
                <a:solidFill>
                  <a:srgbClr val="336600"/>
                </a:solidFill>
                <a:latin typeface="Calibri" pitchFamily="34" charset="0"/>
                <a:ea typeface="Calibri" pitchFamily="34" charset="0"/>
                <a:cs typeface="Arial" pitchFamily="34" charset="0"/>
              </a:rPr>
              <a:t>      </a:t>
            </a:r>
            <a:r>
              <a:rPr lang="ar-SA" sz="2000" b="1" dirty="0" smtClean="0">
                <a:solidFill>
                  <a:srgbClr val="336600"/>
                </a:solidFill>
                <a:latin typeface="Calibri" pitchFamily="34" charset="0"/>
                <a:ea typeface="Calibri" pitchFamily="34" charset="0"/>
                <a:cs typeface="Arial" pitchFamily="34" charset="0"/>
              </a:rPr>
              <a:t>متابعة الفواتير</a:t>
            </a:r>
            <a:r>
              <a:rPr lang="en-US" sz="2000" b="1" dirty="0" smtClean="0">
                <a:solidFill>
                  <a:srgbClr val="336600"/>
                </a:solidFill>
                <a:latin typeface="Calibri" pitchFamily="34" charset="0"/>
                <a:ea typeface="Calibri" pitchFamily="34" charset="0"/>
                <a:cs typeface="Arial" pitchFamily="34" charset="0"/>
              </a:rPr>
              <a:t/>
            </a:r>
            <a:br>
              <a:rPr lang="en-US" sz="2000" b="1" dirty="0" smtClean="0">
                <a:solidFill>
                  <a:srgbClr val="336600"/>
                </a:solidFill>
                <a:latin typeface="Calibri" pitchFamily="34" charset="0"/>
                <a:ea typeface="Calibri" pitchFamily="34" charset="0"/>
                <a:cs typeface="Arial" pitchFamily="34" charset="0"/>
              </a:rPr>
            </a:br>
            <a:r>
              <a:rPr lang="ar-SA" sz="2000" b="1" dirty="0" smtClean="0">
                <a:solidFill>
                  <a:srgbClr val="336600"/>
                </a:solidFill>
                <a:latin typeface="Calibri" pitchFamily="34" charset="0"/>
                <a:ea typeface="Calibri" pitchFamily="34" charset="0"/>
                <a:cs typeface="Arial" pitchFamily="34" charset="0"/>
              </a:rPr>
              <a:t>     </a:t>
            </a:r>
            <a:r>
              <a:rPr lang="en-US" sz="2000" b="1" dirty="0" smtClean="0">
                <a:solidFill>
                  <a:srgbClr val="336600"/>
                </a:solidFill>
                <a:latin typeface="Calibri" pitchFamily="34" charset="0"/>
                <a:ea typeface="Calibri" pitchFamily="34" charset="0"/>
                <a:cs typeface="Arial" pitchFamily="34" charset="0"/>
              </a:rPr>
              <a:t> </a:t>
            </a:r>
            <a:r>
              <a:rPr lang="ar-SA" sz="2000" b="1" dirty="0" smtClean="0">
                <a:solidFill>
                  <a:srgbClr val="336600"/>
                </a:solidFill>
                <a:latin typeface="Calibri" pitchFamily="34" charset="0"/>
                <a:ea typeface="Calibri" pitchFamily="34" charset="0"/>
                <a:cs typeface="Arial" pitchFamily="34" charset="0"/>
              </a:rPr>
              <a:t>  خدمات التوظيف</a:t>
            </a:r>
            <a:r>
              <a:rPr lang="en-US" sz="2000" b="1" dirty="0" smtClean="0">
                <a:solidFill>
                  <a:srgbClr val="336600"/>
                </a:solidFill>
                <a:latin typeface="Calibri" pitchFamily="34" charset="0"/>
                <a:ea typeface="Calibri" pitchFamily="34" charset="0"/>
                <a:cs typeface="Arial" pitchFamily="34" charset="0"/>
              </a:rPr>
              <a:t/>
            </a:r>
            <a:br>
              <a:rPr lang="en-US" sz="2000" b="1" dirty="0" smtClean="0">
                <a:solidFill>
                  <a:srgbClr val="336600"/>
                </a:solidFill>
                <a:latin typeface="Calibri" pitchFamily="34" charset="0"/>
                <a:ea typeface="Calibri" pitchFamily="34" charset="0"/>
                <a:cs typeface="Arial" pitchFamily="34" charset="0"/>
              </a:rPr>
            </a:br>
            <a:r>
              <a:rPr lang="ar-SA" sz="2000" b="1" dirty="0" smtClean="0">
                <a:solidFill>
                  <a:srgbClr val="336600"/>
                </a:solidFill>
                <a:latin typeface="Calibri" pitchFamily="34" charset="0"/>
                <a:ea typeface="Calibri" pitchFamily="34" charset="0"/>
                <a:cs typeface="Arial" pitchFamily="34" charset="0"/>
              </a:rPr>
              <a:t>       </a:t>
            </a:r>
            <a:r>
              <a:rPr lang="en-US" sz="2000" b="1" dirty="0" smtClean="0">
                <a:solidFill>
                  <a:srgbClr val="336600"/>
                </a:solidFill>
                <a:latin typeface="Calibri" pitchFamily="34" charset="0"/>
                <a:ea typeface="Calibri" pitchFamily="34" charset="0"/>
                <a:cs typeface="Arial" pitchFamily="34" charset="0"/>
              </a:rPr>
              <a:t> </a:t>
            </a:r>
            <a:r>
              <a:rPr lang="ar-SA" sz="2000" b="1" dirty="0" smtClean="0">
                <a:solidFill>
                  <a:srgbClr val="336600"/>
                </a:solidFill>
                <a:latin typeface="Calibri" pitchFamily="34" charset="0"/>
                <a:ea typeface="Calibri" pitchFamily="34" charset="0"/>
                <a:cs typeface="Arial" pitchFamily="34" charset="0"/>
              </a:rPr>
              <a:t>تواصل شبكات توزيع البضائع</a:t>
            </a:r>
            <a:endParaRPr lang="en-US" sz="2000" b="1" dirty="0" smtClean="0">
              <a:solidFill>
                <a:srgbClr val="336600"/>
              </a:solidFill>
              <a:latin typeface="Arial" pitchFamily="34" charset="0"/>
              <a:cs typeface="Arial" pitchFamily="34" charset="0"/>
            </a:endParaRPr>
          </a:p>
        </p:txBody>
      </p:sp>
    </p:spTree>
    <p:extLst>
      <p:ext uri="{BB962C8B-B14F-4D97-AF65-F5344CB8AC3E}">
        <p14:creationId xmlns:p14="http://schemas.microsoft.com/office/powerpoint/2010/main" val="4292351831"/>
      </p:ext>
    </p:extLst>
  </p:cSld>
  <p:clrMapOvr>
    <a:masterClrMapping/>
  </p:clrMapOvr>
  <p:transition>
    <p:wheel spokes="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1">
              <a:lumMod val="20000"/>
              <a:lumOff val="80000"/>
            </a:schemeClr>
          </a:solidFill>
        </p:spPr>
        <p:txBody>
          <a:bodyPr/>
          <a:lstStyle/>
          <a:p>
            <a:r>
              <a:rPr lang="ar-SA" b="1" dirty="0" smtClean="0"/>
              <a:t>الصحف:-</a:t>
            </a:r>
            <a:endParaRPr lang="en-US" b="1" dirty="0"/>
          </a:p>
        </p:txBody>
      </p:sp>
      <p:sp>
        <p:nvSpPr>
          <p:cNvPr id="3" name="عنصر نائب للمحتوى 2"/>
          <p:cNvSpPr>
            <a:spLocks noGrp="1"/>
          </p:cNvSpPr>
          <p:nvPr>
            <p:ph idx="1"/>
          </p:nvPr>
        </p:nvSpPr>
        <p:spPr>
          <a:solidFill>
            <a:schemeClr val="accent4">
              <a:lumMod val="40000"/>
              <a:lumOff val="60000"/>
            </a:schemeClr>
          </a:solidFill>
        </p:spPr>
        <p:txBody>
          <a:bodyPr/>
          <a:lstStyle/>
          <a:p>
            <a:r>
              <a:rPr lang="ar-SA" b="1" dirty="0" smtClean="0">
                <a:solidFill>
                  <a:schemeClr val="accent1"/>
                </a:solidFill>
              </a:rPr>
              <a:t> الصحف </a:t>
            </a:r>
            <a:r>
              <a:rPr lang="en-US" b="1" dirty="0" smtClean="0"/>
              <a:t> </a:t>
            </a:r>
            <a:r>
              <a:rPr lang="en-US" b="1" dirty="0">
                <a:solidFill>
                  <a:schemeClr val="accent3"/>
                </a:solidFill>
              </a:rPr>
              <a:t>NEWS </a:t>
            </a:r>
            <a:r>
              <a:rPr lang="en-US" b="1" dirty="0" smtClean="0">
                <a:solidFill>
                  <a:schemeClr val="accent3"/>
                </a:solidFill>
              </a:rPr>
              <a:t>PAPERS</a:t>
            </a:r>
            <a:endParaRPr lang="ar-SA" b="1" dirty="0" smtClean="0">
              <a:solidFill>
                <a:schemeClr val="accent3"/>
              </a:solidFill>
            </a:endParaRPr>
          </a:p>
          <a:p>
            <a:r>
              <a:rPr lang="ar-SA" b="1" dirty="0"/>
              <a:t>الصحف تلعب دوراً هاماً في تكوين الراي العام ، حتى ام البعض لقب الصحافة بالسلطة الرابعة أي انها </a:t>
            </a:r>
            <a:r>
              <a:rPr lang="ar-SA" b="1" dirty="0" smtClean="0"/>
              <a:t>تأتي </a:t>
            </a:r>
            <a:r>
              <a:rPr lang="ar-SA" b="1" dirty="0"/>
              <a:t>بعد السلطات الثلاثة ( التشريعية والقانونية والتنفيذية ) وذلك دلالة على اهميتها في حياة الناس وعلى قدرتها على </a:t>
            </a:r>
            <a:r>
              <a:rPr lang="ar-SA" b="1" dirty="0" smtClean="0"/>
              <a:t>التأثير </a:t>
            </a:r>
            <a:r>
              <a:rPr lang="ar-SA" b="1" dirty="0"/>
              <a:t>في الراي العام . </a:t>
            </a:r>
            <a:endParaRPr lang="en-US" b="1" dirty="0"/>
          </a:p>
          <a:p>
            <a:endParaRPr lang="ar-SA" b="1" dirty="0">
              <a:solidFill>
                <a:schemeClr val="accent3"/>
              </a:solidFill>
            </a:endParaRPr>
          </a:p>
          <a:p>
            <a:endParaRPr lang="ar-SA" b="1" dirty="0">
              <a:solidFill>
                <a:schemeClr val="accent3"/>
              </a:solidFill>
            </a:endParaRPr>
          </a:p>
        </p:txBody>
      </p:sp>
    </p:spTree>
    <p:extLst>
      <p:ext uri="{BB962C8B-B14F-4D97-AF65-F5344CB8AC3E}">
        <p14:creationId xmlns:p14="http://schemas.microsoft.com/office/powerpoint/2010/main" val="16764686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a:solidFill>
                  <a:srgbClr val="FF0000"/>
                </a:solidFill>
              </a:rPr>
              <a:t>المؤتمرات الصحفية </a:t>
            </a:r>
            <a:r>
              <a:rPr lang="en-US" b="1" dirty="0">
                <a:solidFill>
                  <a:schemeClr val="accent3">
                    <a:lumMod val="60000"/>
                    <a:lumOff val="40000"/>
                  </a:schemeClr>
                </a:solidFill>
              </a:rPr>
              <a:t>PRESS CONFERENCES</a:t>
            </a:r>
            <a:endParaRPr lang="en-US" dirty="0"/>
          </a:p>
        </p:txBody>
      </p:sp>
      <p:sp>
        <p:nvSpPr>
          <p:cNvPr id="3" name="عنصر نائب للمحتوى 2"/>
          <p:cNvSpPr>
            <a:spLocks noGrp="1"/>
          </p:cNvSpPr>
          <p:nvPr>
            <p:ph idx="1"/>
          </p:nvPr>
        </p:nvSpPr>
        <p:spPr>
          <a:solidFill>
            <a:schemeClr val="accent4">
              <a:lumMod val="20000"/>
              <a:lumOff val="80000"/>
            </a:schemeClr>
          </a:solidFill>
        </p:spPr>
        <p:txBody>
          <a:bodyPr/>
          <a:lstStyle/>
          <a:p>
            <a:r>
              <a:rPr lang="ar-SA" b="1" dirty="0"/>
              <a:t>يمكن استخدام الصحف لأغراض العلاقات العامة فعندما يكون هناك اخبار لدى المنشاة تود عرضها على الراي العام ، فإنها تقوم بالاتصال بالصحافة لدعوتها لحضور المؤتمر الصحفي . </a:t>
            </a:r>
          </a:p>
          <a:p>
            <a:r>
              <a:rPr lang="ar-SA" b="1" dirty="0"/>
              <a:t>هذا ويجب التخطيط جيداً للمؤتمر الصحفي لان المؤتمرات غير المخطط لها يمكن ان تسئ الى سمعة الشركة وصورتها امام الصحافة . </a:t>
            </a:r>
          </a:p>
          <a:p>
            <a:endParaRPr lang="en-US" dirty="0"/>
          </a:p>
        </p:txBody>
      </p:sp>
    </p:spTree>
    <p:extLst>
      <p:ext uri="{BB962C8B-B14F-4D97-AF65-F5344CB8AC3E}">
        <p14:creationId xmlns:p14="http://schemas.microsoft.com/office/powerpoint/2010/main" val="4925298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5">
              <a:lumMod val="20000"/>
              <a:lumOff val="80000"/>
            </a:schemeClr>
          </a:solidFill>
        </p:spPr>
        <p:txBody>
          <a:bodyPr/>
          <a:lstStyle/>
          <a:p>
            <a:r>
              <a:rPr lang="ar-SA" b="1" dirty="0">
                <a:solidFill>
                  <a:srgbClr val="FF0000"/>
                </a:solidFill>
              </a:rPr>
              <a:t>الراديو </a:t>
            </a:r>
            <a:r>
              <a:rPr lang="en-US" b="1" dirty="0">
                <a:solidFill>
                  <a:srgbClr val="FF0000"/>
                </a:solidFill>
              </a:rPr>
              <a:t>radio</a:t>
            </a:r>
            <a:endParaRPr lang="en-US" dirty="0"/>
          </a:p>
        </p:txBody>
      </p:sp>
      <p:sp>
        <p:nvSpPr>
          <p:cNvPr id="3" name="عنصر نائب للمحتوى 2"/>
          <p:cNvSpPr>
            <a:spLocks noGrp="1"/>
          </p:cNvSpPr>
          <p:nvPr>
            <p:ph idx="1"/>
          </p:nvPr>
        </p:nvSpPr>
        <p:spPr>
          <a:solidFill>
            <a:schemeClr val="accent4">
              <a:lumMod val="20000"/>
              <a:lumOff val="80000"/>
            </a:schemeClr>
          </a:solidFill>
        </p:spPr>
        <p:txBody>
          <a:bodyPr/>
          <a:lstStyle/>
          <a:p>
            <a:r>
              <a:rPr lang="ar-SA" b="1" dirty="0"/>
              <a:t>يعتبر الراديو وسيلة من وسائل الاتصال المسموعة ، ولا يكاد يخلو بيت من وجود راديو فيه وقد كان الراديو منذ فترة ليست بعيدة هو الوسيلة الاكثر استعمالاً من بين وسائل الاتصال ، الا انه بعد اختراع التلفزيون اصبح الراديو اقل استعمالا عن ذي قبل . </a:t>
            </a:r>
          </a:p>
          <a:p>
            <a:endParaRPr lang="en-US" dirty="0"/>
          </a:p>
        </p:txBody>
      </p:sp>
    </p:spTree>
    <p:extLst>
      <p:ext uri="{BB962C8B-B14F-4D97-AF65-F5344CB8AC3E}">
        <p14:creationId xmlns:p14="http://schemas.microsoft.com/office/powerpoint/2010/main" val="27938771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3">
              <a:lumMod val="20000"/>
              <a:lumOff val="80000"/>
            </a:schemeClr>
          </a:solidFill>
        </p:spPr>
        <p:txBody>
          <a:bodyPr/>
          <a:lstStyle/>
          <a:p>
            <a:r>
              <a:rPr lang="ar-SA" b="1" dirty="0">
                <a:solidFill>
                  <a:srgbClr val="FF0000"/>
                </a:solidFill>
              </a:rPr>
              <a:t> التلفزيون </a:t>
            </a:r>
            <a:r>
              <a:rPr lang="ar-SA" b="1" dirty="0" smtClean="0">
                <a:solidFill>
                  <a:srgbClr val="FF0000"/>
                </a:solidFill>
              </a:rPr>
              <a:t>:-</a:t>
            </a:r>
            <a:endParaRPr lang="en-US" dirty="0"/>
          </a:p>
        </p:txBody>
      </p:sp>
      <p:sp>
        <p:nvSpPr>
          <p:cNvPr id="3" name="عنصر نائب للمحتوى 2"/>
          <p:cNvSpPr>
            <a:spLocks noGrp="1"/>
          </p:cNvSpPr>
          <p:nvPr>
            <p:ph idx="1"/>
          </p:nvPr>
        </p:nvSpPr>
        <p:spPr>
          <a:solidFill>
            <a:schemeClr val="accent5">
              <a:lumMod val="20000"/>
              <a:lumOff val="80000"/>
            </a:schemeClr>
          </a:solidFill>
        </p:spPr>
        <p:txBody>
          <a:bodyPr>
            <a:normAutofit lnSpcReduction="10000"/>
          </a:bodyPr>
          <a:lstStyle/>
          <a:p>
            <a:r>
              <a:rPr lang="ar-SA" b="1" dirty="0"/>
              <a:t>يعتبر التلفزيون من وسائل الاتصال السمعية والمرئية في نفس الوقت حيث انه يجمع بين الصوت والصورة المتحركة وبالتالي فهو اكثر تأثيرا في النفس البشرية من وسائل اخرى كالصحف والمجلات وغيرها .</a:t>
            </a:r>
          </a:p>
          <a:p>
            <a:r>
              <a:rPr lang="ar-SA" b="1" dirty="0"/>
              <a:t>ويعتبر التلفزيون من المصادر الهامة والموثوق بها للأخبار وللاستمتاع بالبرامج الثقافية والاجتماعية والسياسية والرياضية . </a:t>
            </a:r>
          </a:p>
          <a:p>
            <a:r>
              <a:rPr lang="ar-SA" b="1" dirty="0"/>
              <a:t>والواقع ان الكاميرا تصور الاوضاع الحقيقية كما هي دون مبالغة او تضخيم </a:t>
            </a:r>
            <a:r>
              <a:rPr lang="ar-SA" b="1" dirty="0" smtClean="0"/>
              <a:t>.</a:t>
            </a:r>
            <a:endParaRPr lang="en-US" b="1" dirty="0"/>
          </a:p>
          <a:p>
            <a:endParaRPr lang="en-US" dirty="0"/>
          </a:p>
        </p:txBody>
      </p:sp>
    </p:spTree>
    <p:extLst>
      <p:ext uri="{BB962C8B-B14F-4D97-AF65-F5344CB8AC3E}">
        <p14:creationId xmlns:p14="http://schemas.microsoft.com/office/powerpoint/2010/main" val="4499140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2">
              <a:lumMod val="20000"/>
              <a:lumOff val="80000"/>
            </a:schemeClr>
          </a:solidFill>
        </p:spPr>
        <p:txBody>
          <a:bodyPr/>
          <a:lstStyle/>
          <a:p>
            <a:r>
              <a:rPr lang="ar-SA" b="1" dirty="0" smtClean="0">
                <a:solidFill>
                  <a:srgbClr val="FF0000"/>
                </a:solidFill>
              </a:rPr>
              <a:t>المعارض:-</a:t>
            </a:r>
            <a:endParaRPr lang="en-US" dirty="0"/>
          </a:p>
        </p:txBody>
      </p:sp>
      <p:sp>
        <p:nvSpPr>
          <p:cNvPr id="3" name="عنصر نائب للمحتوى 2"/>
          <p:cNvSpPr>
            <a:spLocks noGrp="1"/>
          </p:cNvSpPr>
          <p:nvPr>
            <p:ph idx="1"/>
          </p:nvPr>
        </p:nvSpPr>
        <p:spPr>
          <a:solidFill>
            <a:schemeClr val="accent3">
              <a:lumMod val="20000"/>
              <a:lumOff val="80000"/>
            </a:schemeClr>
          </a:solidFill>
        </p:spPr>
        <p:txBody>
          <a:bodyPr>
            <a:normAutofit fontScale="92500" lnSpcReduction="10000"/>
          </a:bodyPr>
          <a:lstStyle/>
          <a:p>
            <a:r>
              <a:rPr lang="ar-SA" b="1" dirty="0"/>
              <a:t>تعتبر المعارض وسيلة اتصال هامة بالجماهير حيث تقوم الشركات بعرض منتجاتها او نماذج لخدماتها معززه برسوم بيانية واشكال واحصائيات ووسائل ايضاح وكذلك يمكن تدعيم اسم الشركة وتحسين صورتها امام الجمهور عن طريق عرض وتفسير سياسة المنظمة وانجازاتها واهدافها . </a:t>
            </a:r>
          </a:p>
          <a:p>
            <a:r>
              <a:rPr lang="ar-SA" b="1" dirty="0"/>
              <a:t>وقد تقوم الشركة بتخصيص مساحة معينه داخل مكاتبها او مواقعها لاستخدامها كعرض دائم او مؤقت لها وذلك لعرض منتجاتها الجديدة التي تقدمها او لتمكن الزوار من مشاهدة تطورات عملياتها وتقدم انشطتها من خلال الصور والرسوم البيانية والاحصائيات . </a:t>
            </a:r>
            <a:endParaRPr lang="en-US" b="1" dirty="0"/>
          </a:p>
          <a:p>
            <a:endParaRPr lang="en-US" dirty="0"/>
          </a:p>
        </p:txBody>
      </p:sp>
    </p:spTree>
    <p:extLst>
      <p:ext uri="{BB962C8B-B14F-4D97-AF65-F5344CB8AC3E}">
        <p14:creationId xmlns:p14="http://schemas.microsoft.com/office/powerpoint/2010/main" val="5056725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4">
              <a:lumMod val="40000"/>
              <a:lumOff val="60000"/>
            </a:schemeClr>
          </a:solidFill>
        </p:spPr>
        <p:txBody>
          <a:bodyPr/>
          <a:lstStyle/>
          <a:p>
            <a:r>
              <a:rPr lang="ar-SA" b="1" dirty="0" smtClean="0"/>
              <a:t>لوحة الاعلانات الداخلية :</a:t>
            </a:r>
            <a:endParaRPr lang="en-US" b="1" dirty="0"/>
          </a:p>
        </p:txBody>
      </p:sp>
      <p:sp>
        <p:nvSpPr>
          <p:cNvPr id="3" name="عنصر نائب للمحتوى 2"/>
          <p:cNvSpPr>
            <a:spLocks noGrp="1"/>
          </p:cNvSpPr>
          <p:nvPr>
            <p:ph idx="1"/>
          </p:nvPr>
        </p:nvSpPr>
        <p:spPr>
          <a:solidFill>
            <a:schemeClr val="accent2">
              <a:lumMod val="20000"/>
              <a:lumOff val="80000"/>
            </a:schemeClr>
          </a:solidFill>
        </p:spPr>
        <p:txBody>
          <a:bodyPr>
            <a:normAutofit fontScale="85000" lnSpcReduction="10000"/>
          </a:bodyPr>
          <a:lstStyle/>
          <a:p>
            <a:r>
              <a:rPr lang="ar-SA" b="1" dirty="0"/>
              <a:t>وهذه الوسيلة من وسائل الاتصال المقروءة والموجهة الى الجمهور الداخلي للشركة وتوضع عادة في مكان بارز في الشركة أي بالقرب من الاستقبال او في الممرات التي تكثر عليها حركة الموظفين . </a:t>
            </a:r>
          </a:p>
          <a:p>
            <a:r>
              <a:rPr lang="ar-SA" b="1" dirty="0"/>
              <a:t>وقد تكون لوحة الاعلانات على شكل مستطيل او مربع او دائرة ويركب عليها اطار زجاجي لعدم التلاعب بمحتوياتها وتشمل عادة الموضوعات التي تتناول شرح لقوانين الشركة او تعليماتها ، اعلانات النقابة ، اخبار الموظفين من توظيفات جديدة او ترقيات وتنقلات .</a:t>
            </a:r>
          </a:p>
          <a:p>
            <a:r>
              <a:rPr lang="ar-SA" b="1" dirty="0"/>
              <a:t>ودائماً تكون دائرة العلاقات العامة هي المسئولة عن فتح واغلاق لوحة الاعلانات وكذلك عن أي اوراق جديدة تضاف اليها او أي اوراق تلغى منها . </a:t>
            </a:r>
            <a:endParaRPr lang="en-US" b="1" dirty="0"/>
          </a:p>
          <a:p>
            <a:endParaRPr lang="en-US" dirty="0"/>
          </a:p>
        </p:txBody>
      </p:sp>
    </p:spTree>
    <p:extLst>
      <p:ext uri="{BB962C8B-B14F-4D97-AF65-F5344CB8AC3E}">
        <p14:creationId xmlns:p14="http://schemas.microsoft.com/office/powerpoint/2010/main" val="35748295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3">
              <a:lumMod val="20000"/>
              <a:lumOff val="80000"/>
            </a:schemeClr>
          </a:solidFill>
        </p:spPr>
        <p:txBody>
          <a:bodyPr/>
          <a:lstStyle/>
          <a:p>
            <a:r>
              <a:rPr lang="ar-SA" b="1" dirty="0" smtClean="0"/>
              <a:t>المنظمات :-</a:t>
            </a:r>
            <a:endParaRPr lang="en-US" b="1" dirty="0"/>
          </a:p>
        </p:txBody>
      </p:sp>
      <p:sp>
        <p:nvSpPr>
          <p:cNvPr id="3" name="عنصر نائب للمحتوى 2"/>
          <p:cNvSpPr>
            <a:spLocks noGrp="1"/>
          </p:cNvSpPr>
          <p:nvPr>
            <p:ph idx="1"/>
          </p:nvPr>
        </p:nvSpPr>
        <p:spPr>
          <a:solidFill>
            <a:schemeClr val="accent1">
              <a:lumMod val="20000"/>
              <a:lumOff val="80000"/>
            </a:schemeClr>
          </a:solidFill>
        </p:spPr>
        <p:txBody>
          <a:bodyPr>
            <a:normAutofit fontScale="92500" lnSpcReduction="20000"/>
          </a:bodyPr>
          <a:lstStyle/>
          <a:p>
            <a:r>
              <a:rPr lang="ar-EG" b="1" dirty="0"/>
              <a:t>وتعد المنظمات نتاج مجتمعي بمعني انها نتاج اصلا هو </a:t>
            </a:r>
            <a:r>
              <a:rPr lang="ar-EG" b="1" dirty="0" err="1"/>
              <a:t>استجابه</a:t>
            </a:r>
            <a:r>
              <a:rPr lang="ar-EG" b="1" dirty="0"/>
              <a:t> لحاجة او تحقيق هدف معين في المجتمع وبالتالي نشاطها جزء من قطاع يضم قطاعات اخري من نوعية خاصة تعمل في نشاطات مرتبطة وهذا القطاع بدوره جزء من المجتمع الكلي . </a:t>
            </a:r>
          </a:p>
          <a:p>
            <a:r>
              <a:rPr lang="ar-EG" b="1" dirty="0"/>
              <a:t>تحدد المنظمات الاجتماعية : بانها مؤسسات انشات خصيصا </a:t>
            </a:r>
            <a:r>
              <a:rPr lang="ar-EG" b="1" dirty="0" err="1"/>
              <a:t>لاشباع</a:t>
            </a:r>
            <a:r>
              <a:rPr lang="ar-EG" b="1" dirty="0"/>
              <a:t>  حاجات معينة والمساهمة في احداث التغير المقصود لصلاح المجتمعات </a:t>
            </a:r>
          </a:p>
          <a:p>
            <a:r>
              <a:rPr lang="ar-EG" b="1" dirty="0"/>
              <a:t>وحدات اجتماعية او تجمعات انسانية مكونة لتحقيق اهداف ادارية علي نطاق واسع من خلال ترابط واتصال افراد كثيرين بطريقة تسلسلية انتظامية . </a:t>
            </a:r>
          </a:p>
          <a:p>
            <a:endParaRPr lang="en-US" dirty="0"/>
          </a:p>
        </p:txBody>
      </p:sp>
    </p:spTree>
    <p:extLst>
      <p:ext uri="{BB962C8B-B14F-4D97-AF65-F5344CB8AC3E}">
        <p14:creationId xmlns:p14="http://schemas.microsoft.com/office/powerpoint/2010/main" val="55178882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5">
              <a:lumMod val="20000"/>
              <a:lumOff val="80000"/>
            </a:schemeClr>
          </a:solidFill>
        </p:spPr>
        <p:txBody>
          <a:bodyPr/>
          <a:lstStyle/>
          <a:p>
            <a:r>
              <a:rPr lang="ar-SA" b="1" dirty="0" smtClean="0"/>
              <a:t>ادارة المنظمات الاجتماعية :-</a:t>
            </a:r>
            <a:endParaRPr lang="en-US" b="1" dirty="0"/>
          </a:p>
        </p:txBody>
      </p:sp>
      <p:sp>
        <p:nvSpPr>
          <p:cNvPr id="3" name="عنصر نائب للمحتوى 2"/>
          <p:cNvSpPr>
            <a:spLocks noGrp="1"/>
          </p:cNvSpPr>
          <p:nvPr>
            <p:ph idx="1"/>
          </p:nvPr>
        </p:nvSpPr>
        <p:spPr>
          <a:solidFill>
            <a:schemeClr val="accent3">
              <a:lumMod val="20000"/>
              <a:lumOff val="80000"/>
            </a:schemeClr>
          </a:solidFill>
        </p:spPr>
        <p:txBody>
          <a:bodyPr>
            <a:normAutofit fontScale="92500"/>
          </a:bodyPr>
          <a:lstStyle/>
          <a:p>
            <a:r>
              <a:rPr lang="ar-EG" b="1" dirty="0"/>
              <a:t>يقصد </a:t>
            </a:r>
            <a:r>
              <a:rPr lang="ar-EG" b="1" dirty="0" smtClean="0"/>
              <a:t>بإدارة </a:t>
            </a:r>
            <a:r>
              <a:rPr lang="ar-EG" b="1" dirty="0"/>
              <a:t>المنظمات الاجتماعية بانها ( طريقة وعملية يتم بها تحويل اهداف المؤسسة الي حقائق ملموسة عن طريق اقامة بناء تنظيمي وباستخدام عمليات تيسر اداء العمل في تناسق وكذا توطيد الجهود للسير نحو تحقيق الهدف المنشود  . </a:t>
            </a:r>
          </a:p>
          <a:p>
            <a:r>
              <a:rPr lang="ar-EG" b="1" dirty="0"/>
              <a:t>وهي تعرف بانها عملية تامين وتحويل الموارد المجتمعية ( البشرية – المادية )  في برامجها المختلفة مع ضمان المشاركة النشطة بين كل من المجلس المسئول عن رسم السياسة في المنظمة والمدير المنفذ والموظفين الفنيين والجماهير او عملاء المنظمة وذلك بدرجات متفاوتة . </a:t>
            </a:r>
          </a:p>
          <a:p>
            <a:endParaRPr lang="en-US" dirty="0"/>
          </a:p>
        </p:txBody>
      </p:sp>
    </p:spTree>
    <p:extLst>
      <p:ext uri="{BB962C8B-B14F-4D97-AF65-F5344CB8AC3E}">
        <p14:creationId xmlns:p14="http://schemas.microsoft.com/office/powerpoint/2010/main" val="1715774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2">
              <a:lumMod val="20000"/>
              <a:lumOff val="80000"/>
            </a:schemeClr>
          </a:solidFill>
        </p:spPr>
        <p:txBody>
          <a:bodyPr/>
          <a:lstStyle/>
          <a:p>
            <a:r>
              <a:rPr lang="ar-SA" b="1" dirty="0" smtClean="0">
                <a:solidFill>
                  <a:srgbClr val="FF0000"/>
                </a:solidFill>
              </a:rPr>
              <a:t>ادارة الاستعلامات :</a:t>
            </a:r>
            <a:endParaRPr lang="en-US" b="1" dirty="0">
              <a:solidFill>
                <a:srgbClr val="FF0000"/>
              </a:solidFill>
            </a:endParaRPr>
          </a:p>
        </p:txBody>
      </p:sp>
      <p:sp>
        <p:nvSpPr>
          <p:cNvPr id="3" name="عنصر نائب للمحتوى 2"/>
          <p:cNvSpPr>
            <a:spLocks noGrp="1"/>
          </p:cNvSpPr>
          <p:nvPr>
            <p:ph idx="1"/>
          </p:nvPr>
        </p:nvSpPr>
        <p:spPr>
          <a:solidFill>
            <a:schemeClr val="accent5">
              <a:lumMod val="20000"/>
              <a:lumOff val="80000"/>
            </a:schemeClr>
          </a:solidFill>
        </p:spPr>
        <p:txBody>
          <a:bodyPr/>
          <a:lstStyle/>
          <a:p>
            <a:r>
              <a:rPr lang="ar-EG" b="1" dirty="0"/>
              <a:t>هي حلقة الاتصال بين وزارة التربية والتعليم وسائر الوزارات والمصالح والمؤسسات ذات الصلة بشئون التربية والتعليم ، فتبادلها الراي بكل ما يتعلق بهذه الشئون ، وهي التي تزود الهيئات التعليمية والثقافية الاجنبية في الجمهورية . </a:t>
            </a:r>
          </a:p>
          <a:p>
            <a:endParaRPr lang="en-US" dirty="0"/>
          </a:p>
        </p:txBody>
      </p:sp>
    </p:spTree>
    <p:extLst>
      <p:ext uri="{BB962C8B-B14F-4D97-AF65-F5344CB8AC3E}">
        <p14:creationId xmlns:p14="http://schemas.microsoft.com/office/powerpoint/2010/main" val="15838388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1">
              <a:lumMod val="20000"/>
              <a:lumOff val="80000"/>
            </a:schemeClr>
          </a:solidFill>
        </p:spPr>
        <p:txBody>
          <a:bodyPr/>
          <a:lstStyle/>
          <a:p>
            <a:r>
              <a:rPr lang="ar-SA" b="1" dirty="0" smtClean="0"/>
              <a:t>نظام معلومات العلاقات العامة :-</a:t>
            </a:r>
            <a:endParaRPr lang="en-US" b="1" dirty="0"/>
          </a:p>
        </p:txBody>
      </p:sp>
      <p:sp>
        <p:nvSpPr>
          <p:cNvPr id="3" name="عنصر نائب للمحتوى 2"/>
          <p:cNvSpPr>
            <a:spLocks noGrp="1"/>
          </p:cNvSpPr>
          <p:nvPr>
            <p:ph idx="1"/>
          </p:nvPr>
        </p:nvSpPr>
        <p:spPr>
          <a:solidFill>
            <a:schemeClr val="accent2">
              <a:lumMod val="20000"/>
              <a:lumOff val="80000"/>
            </a:schemeClr>
          </a:solidFill>
        </p:spPr>
        <p:txBody>
          <a:bodyPr>
            <a:normAutofit fontScale="85000" lnSpcReduction="10000"/>
          </a:bodyPr>
          <a:lstStyle/>
          <a:p>
            <a:r>
              <a:rPr lang="ar-EG" b="1" dirty="0"/>
              <a:t> يعتبر نظام معلومات العلاقات العامة اح الانظمة الوظيفية الفرعية داخل المنظمة حيث يهدف الى تجميع البيانات ومعالجتها وتوفيرها </a:t>
            </a:r>
            <a:r>
              <a:rPr lang="ar-EG" b="1" dirty="0" smtClean="0"/>
              <a:t>لمديري</a:t>
            </a:r>
            <a:r>
              <a:rPr lang="ar-SA" b="1" dirty="0" smtClean="0"/>
              <a:t> </a:t>
            </a:r>
            <a:r>
              <a:rPr lang="ar-EG" b="1" dirty="0" smtClean="0"/>
              <a:t> وموظفي </a:t>
            </a:r>
            <a:r>
              <a:rPr lang="ar-EG" b="1" dirty="0"/>
              <a:t>العلاقات العامة </a:t>
            </a:r>
            <a:r>
              <a:rPr lang="ar-EG" b="1" dirty="0" smtClean="0"/>
              <a:t>لأجل</a:t>
            </a:r>
            <a:endParaRPr lang="ar-EG" b="1" dirty="0"/>
          </a:p>
          <a:p>
            <a:r>
              <a:rPr lang="ar-EG" dirty="0"/>
              <a:t> </a:t>
            </a:r>
            <a:r>
              <a:rPr lang="ar-EG" b="1" dirty="0"/>
              <a:t>الاستفادة منها فى تخطيط وتنظيم وتوجيه ورقابة وظائف ونشاطات العلاقات العامة</a:t>
            </a:r>
            <a:r>
              <a:rPr lang="ar-SA" b="1" dirty="0"/>
              <a:t> </a:t>
            </a:r>
            <a:endParaRPr lang="ar-SA" b="1" dirty="0" smtClean="0"/>
          </a:p>
          <a:p>
            <a:pPr>
              <a:buNone/>
            </a:pPr>
            <a:r>
              <a:rPr lang="ar-EG" b="1" dirty="0"/>
              <a:t>ومما يجدر الاشارة اليه ان نظام معلومات العلاقات العامة لا يعمل بشكل منعزل عن الانظمة الوظيفية الفرعية الاخرى </a:t>
            </a:r>
          </a:p>
          <a:p>
            <a:pPr>
              <a:buNone/>
            </a:pPr>
            <a:r>
              <a:rPr lang="ar-EG" b="1" dirty="0"/>
              <a:t>   فهو يعتبر مكملا لها ومتفاعلا معها فمخرجات نظم المعلومات في التسويق والافراد والمالية والانتاج مثلا تعتبر مدخلات لنظام معلومات العلاقات العامة والعكس صحيح</a:t>
            </a:r>
            <a:r>
              <a:rPr lang="ar-SA" b="1" dirty="0"/>
              <a:t> </a:t>
            </a:r>
            <a:r>
              <a:rPr lang="ar-EG" b="1" dirty="0"/>
              <a:t> فمخرجات نظام معلومات العلاقات العامة تعتبر مدخلات لنظم معلومات التسويق والافراد والمالية والانتاج </a:t>
            </a:r>
            <a:r>
              <a:rPr lang="ar-SA" dirty="0"/>
              <a:t> </a:t>
            </a:r>
            <a:endParaRPr lang="ar-EG" dirty="0"/>
          </a:p>
          <a:p>
            <a:endParaRPr lang="en-US" dirty="0"/>
          </a:p>
        </p:txBody>
      </p:sp>
    </p:spTree>
    <p:extLst>
      <p:ext uri="{BB962C8B-B14F-4D97-AF65-F5344CB8AC3E}">
        <p14:creationId xmlns:p14="http://schemas.microsoft.com/office/powerpoint/2010/main" val="120678782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3">
              <a:lumMod val="40000"/>
              <a:lumOff val="60000"/>
            </a:schemeClr>
          </a:solidFill>
        </p:spPr>
        <p:txBody>
          <a:bodyPr/>
          <a:lstStyle/>
          <a:p>
            <a:r>
              <a:rPr lang="ar-SA" b="1" dirty="0" smtClean="0">
                <a:solidFill>
                  <a:srgbClr val="FF0000"/>
                </a:solidFill>
              </a:rPr>
              <a:t>الرأي العام :-</a:t>
            </a:r>
            <a:endParaRPr lang="en-US" b="1" dirty="0">
              <a:solidFill>
                <a:srgbClr val="FF0000"/>
              </a:solidFill>
            </a:endParaRPr>
          </a:p>
        </p:txBody>
      </p:sp>
      <p:sp>
        <p:nvSpPr>
          <p:cNvPr id="3" name="عنصر نائب للمحتوى 2"/>
          <p:cNvSpPr>
            <a:spLocks noGrp="1"/>
          </p:cNvSpPr>
          <p:nvPr>
            <p:ph idx="1"/>
          </p:nvPr>
        </p:nvSpPr>
        <p:spPr>
          <a:solidFill>
            <a:schemeClr val="accent1">
              <a:lumMod val="20000"/>
              <a:lumOff val="80000"/>
            </a:schemeClr>
          </a:solidFill>
        </p:spPr>
        <p:txBody>
          <a:bodyPr/>
          <a:lstStyle/>
          <a:p>
            <a:r>
              <a:rPr lang="ar-SA" b="1" dirty="0"/>
              <a:t>الراي العام ظاهرة اجتماعية يتشكل به السلوك الجماعي فيتحدد في اطاره الضوابط والتنظيمات الاجتماعية . </a:t>
            </a:r>
          </a:p>
          <a:p>
            <a:r>
              <a:rPr lang="ar-SA" b="1" dirty="0"/>
              <a:t>ويعتبر الراي العام هو ثمرة تفاعل الافكار في احد المواقف التي تمر بها جماعه من الجماعات . </a:t>
            </a:r>
          </a:p>
          <a:p>
            <a:r>
              <a:rPr lang="ar-SA" b="1" dirty="0"/>
              <a:t>ويمكننا ان نقول ان الراي العام هو نتيجة لاتفاق غالبية المجتمع حول موضوع معين او مشكلة معينه ، فالراي العام لا يمثل اجماعا تاما بل يعتمد في كثير من المظاهر على الاغلبية من افراد المجتمع .  </a:t>
            </a:r>
            <a:endParaRPr lang="en-US" b="1" dirty="0"/>
          </a:p>
          <a:p>
            <a:endParaRPr lang="en-US" dirty="0"/>
          </a:p>
        </p:txBody>
      </p:sp>
    </p:spTree>
    <p:extLst>
      <p:ext uri="{BB962C8B-B14F-4D97-AF65-F5344CB8AC3E}">
        <p14:creationId xmlns:p14="http://schemas.microsoft.com/office/powerpoint/2010/main" val="34812720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3">
              <a:lumMod val="40000"/>
              <a:lumOff val="60000"/>
            </a:schemeClr>
          </a:solidFill>
        </p:spPr>
        <p:txBody>
          <a:bodyPr/>
          <a:lstStyle/>
          <a:p>
            <a:r>
              <a:rPr lang="ar-SA" b="1" dirty="0" smtClean="0">
                <a:solidFill>
                  <a:srgbClr val="FF0000"/>
                </a:solidFill>
              </a:rPr>
              <a:t>تابع</a:t>
            </a:r>
            <a:endParaRPr lang="en-US" b="1" dirty="0">
              <a:solidFill>
                <a:srgbClr val="FF0000"/>
              </a:solidFill>
            </a:endParaRPr>
          </a:p>
        </p:txBody>
      </p:sp>
      <p:sp>
        <p:nvSpPr>
          <p:cNvPr id="3" name="عنصر نائب للمحتوى 2"/>
          <p:cNvSpPr>
            <a:spLocks noGrp="1"/>
          </p:cNvSpPr>
          <p:nvPr>
            <p:ph idx="1"/>
          </p:nvPr>
        </p:nvSpPr>
        <p:spPr>
          <a:solidFill>
            <a:schemeClr val="accent3">
              <a:lumMod val="40000"/>
              <a:lumOff val="60000"/>
            </a:schemeClr>
          </a:solidFill>
        </p:spPr>
        <p:txBody>
          <a:bodyPr>
            <a:normAutofit fontScale="92500" lnSpcReduction="10000"/>
          </a:bodyPr>
          <a:lstStyle/>
          <a:p>
            <a:r>
              <a:rPr lang="ar-SA" b="1" dirty="0"/>
              <a:t>هو المادة الخام التي يقوم باحث العلاقات العامة بدراستها بغية تحليلها ومحاولة التأثير فيها . </a:t>
            </a:r>
          </a:p>
          <a:p>
            <a:r>
              <a:rPr lang="ar-SA" b="1" dirty="0"/>
              <a:t>والراي العام بالنسبة لخبير العلاقات العامة هو الفكرة السائدة بين جمهور من الناس تربطهم مصلحة مشتركة . </a:t>
            </a:r>
          </a:p>
          <a:p>
            <a:r>
              <a:rPr lang="ar-SA" b="1" dirty="0"/>
              <a:t>ولقد زادت اهمية الراي العام في المجتمع الدولي المعاصر نتيجة لظروفه الاجتماعية والاقتصادية والسياسية وتقدم العلم والمعرفة . </a:t>
            </a:r>
          </a:p>
          <a:p>
            <a:r>
              <a:rPr lang="ar-SA" b="1" dirty="0"/>
              <a:t>يعرف الراي العام : مجموعه اراء جمهور معين او هو الجماعة التي يشترك اعضاؤها في بعض الاهتمامات او الآراء العامة </a:t>
            </a:r>
            <a:r>
              <a:rPr lang="ar-SA" dirty="0"/>
              <a:t>.</a:t>
            </a:r>
            <a:endParaRPr lang="en-US" dirty="0"/>
          </a:p>
          <a:p>
            <a:endParaRPr lang="en-US" dirty="0"/>
          </a:p>
        </p:txBody>
      </p:sp>
    </p:spTree>
    <p:extLst>
      <p:ext uri="{BB962C8B-B14F-4D97-AF65-F5344CB8AC3E}">
        <p14:creationId xmlns:p14="http://schemas.microsoft.com/office/powerpoint/2010/main" val="116667749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170586"/>
          </a:xfrm>
          <a:solidFill>
            <a:schemeClr val="accent3"/>
          </a:solidFill>
        </p:spPr>
        <p:txBody>
          <a:bodyPr/>
          <a:lstStyle/>
          <a:p>
            <a:r>
              <a:rPr lang="ar-SA" b="1" dirty="0" smtClean="0"/>
              <a:t>الجماهير الخاصة بالمنظمة </a:t>
            </a:r>
            <a:endParaRPr lang="en-US" b="1" dirty="0"/>
          </a:p>
        </p:txBody>
      </p:sp>
    </p:spTree>
    <p:extLst>
      <p:ext uri="{BB962C8B-B14F-4D97-AF65-F5344CB8AC3E}">
        <p14:creationId xmlns:p14="http://schemas.microsoft.com/office/powerpoint/2010/main" val="326618046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صورة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6164639"/>
      </p:ext>
    </p:extLst>
  </p:cSld>
  <p:clrMapOvr>
    <a:masterClrMapping/>
  </p:clrMapOvr>
  <p:transition spd="slow">
    <p:pull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صورة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مستطيل 7"/>
          <p:cNvSpPr/>
          <p:nvPr/>
        </p:nvSpPr>
        <p:spPr>
          <a:xfrm>
            <a:off x="251520" y="548680"/>
            <a:ext cx="8496944" cy="3240360"/>
          </a:xfrm>
          <a:prstGeom prst="rect">
            <a:avLst/>
          </a:prstGeom>
        </p:spPr>
        <p:style>
          <a:lnRef idx="1">
            <a:schemeClr val="dk1"/>
          </a:lnRef>
          <a:fillRef idx="2">
            <a:schemeClr val="dk1"/>
          </a:fillRef>
          <a:effectRef idx="1">
            <a:schemeClr val="dk1"/>
          </a:effectRef>
          <a:fontRef idx="minor">
            <a:schemeClr val="dk1"/>
          </a:fontRef>
        </p:style>
        <p:txBody>
          <a:bodyPr rtlCol="1" anchor="ctr"/>
          <a:lstStyle/>
          <a:p>
            <a:pPr lvl="0" algn="ctr"/>
            <a:r>
              <a:rPr lang="ar-SA" b="1" dirty="0">
                <a:solidFill>
                  <a:srgbClr val="C00000"/>
                </a:solidFill>
              </a:rPr>
              <a:t>أولا – العلاقات مع الموظفين :</a:t>
            </a:r>
          </a:p>
          <a:p>
            <a:pPr lvl="0" algn="ctr"/>
            <a:r>
              <a:rPr lang="ar-SA" b="1" dirty="0"/>
              <a:t>الإنسان هو الوحدة الاساسية التي تتكون منها المنشأة وهو ليس مجرد آلة تعمل وَ تنتج ثم تتوقف عن الانتاج وفق اهواء وَ امزجة اصحاب العمل . </a:t>
            </a:r>
          </a:p>
          <a:p>
            <a:pPr lvl="0" algn="ctr"/>
            <a:r>
              <a:rPr lang="ar-SA" b="1" dirty="0"/>
              <a:t>لقد كان العامل قبل الثروة الصناعية يعيش في ظروف عمل سيئة حيث كان يعمل ساعات طويلة تصل في بعض الاحيان إلى أكثر 14 ساعه في اليوم تحت الاوامر المزاجية لصاحب العمل ، وَ كانت النساء تعمل ساعات طويلة حتى أثناء العمل .</a:t>
            </a:r>
          </a:p>
          <a:p>
            <a:pPr lvl="0" algn="ctr"/>
            <a:r>
              <a:rPr lang="ar-SA" b="1" dirty="0"/>
              <a:t>وَ كان الاطفال يعملون في المصانع مقابل اجور زهيدة وَ هكذا لم يكن في تلك الفترة أي حقوق للعامل .</a:t>
            </a:r>
          </a:p>
          <a:p>
            <a:pPr lvl="0" algn="ctr"/>
            <a:r>
              <a:rPr lang="ar-SA" b="1" dirty="0">
                <a:solidFill>
                  <a:schemeClr val="bg1">
                    <a:lumMod val="50000"/>
                  </a:schemeClr>
                </a:solidFill>
              </a:rPr>
              <a:t>أما في بداية هذا القرن فقد تغيرت النظرة إلى العامل الانساني وَ أصبح هنالك اهتمام كبير لإرضائه وَ إيجاد علاقة جيده معه وَ كانت بداية هذا التحول في النظرة إلى العامل ظهور حركة العلاقات الانسانية في العشرينات من هذا القرن وَ التي كانت اللبنة الأولى لظهور نظرية العلاقات الانسانية .</a:t>
            </a:r>
          </a:p>
          <a:p>
            <a:pPr lvl="0" algn="ctr"/>
            <a:endParaRPr lang="en-US" b="1" dirty="0"/>
          </a:p>
        </p:txBody>
      </p:sp>
    </p:spTree>
    <p:extLst>
      <p:ext uri="{BB962C8B-B14F-4D97-AF65-F5344CB8AC3E}">
        <p14:creationId xmlns:p14="http://schemas.microsoft.com/office/powerpoint/2010/main" val="1971240778"/>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p:cTn id="7" dur="1000" fill="hold"/>
                                        <p:tgtEl>
                                          <p:spTgt spid="8">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8">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8">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8">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p:cTn id="13" dur="1000" fill="hold"/>
                                        <p:tgtEl>
                                          <p:spTgt spid="8">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8">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8">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8">
                                            <p:txEl>
                                              <p:pRg st="1" end="1"/>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p:cTn id="19" dur="1000" fill="hold"/>
                                        <p:tgtEl>
                                          <p:spTgt spid="8">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8">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8">
                                            <p:txEl>
                                              <p:pRg st="2" end="2"/>
                                            </p:txEl>
                                          </p:spTgt>
                                        </p:tgtEl>
                                        <p:attrNameLst>
                                          <p:attrName>style.rotation</p:attrName>
                                        </p:attrNameLst>
                                      </p:cBhvr>
                                      <p:tavLst>
                                        <p:tav tm="0">
                                          <p:val>
                                            <p:fltVal val="90"/>
                                          </p:val>
                                        </p:tav>
                                        <p:tav tm="100000">
                                          <p:val>
                                            <p:fltVal val="0"/>
                                          </p:val>
                                        </p:tav>
                                      </p:tavLst>
                                    </p:anim>
                                    <p:animEffect transition="in" filter="fade">
                                      <p:cBhvr>
                                        <p:cTn id="22" dur="1000"/>
                                        <p:tgtEl>
                                          <p:spTgt spid="8">
                                            <p:txEl>
                                              <p:pRg st="2" end="2"/>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anim calcmode="lin" valueType="num">
                                      <p:cBhvr>
                                        <p:cTn id="25" dur="1000" fill="hold"/>
                                        <p:tgtEl>
                                          <p:spTgt spid="8">
                                            <p:txEl>
                                              <p:pRg st="3" end="3"/>
                                            </p:txEl>
                                          </p:spTgt>
                                        </p:tgtEl>
                                        <p:attrNameLst>
                                          <p:attrName>ppt_w</p:attrName>
                                        </p:attrNameLst>
                                      </p:cBhvr>
                                      <p:tavLst>
                                        <p:tav tm="0">
                                          <p:val>
                                            <p:fltVal val="0"/>
                                          </p:val>
                                        </p:tav>
                                        <p:tav tm="100000">
                                          <p:val>
                                            <p:strVal val="#ppt_w"/>
                                          </p:val>
                                        </p:tav>
                                      </p:tavLst>
                                    </p:anim>
                                    <p:anim calcmode="lin" valueType="num">
                                      <p:cBhvr>
                                        <p:cTn id="26" dur="1000" fill="hold"/>
                                        <p:tgtEl>
                                          <p:spTgt spid="8">
                                            <p:txEl>
                                              <p:pRg st="3" end="3"/>
                                            </p:txEl>
                                          </p:spTgt>
                                        </p:tgtEl>
                                        <p:attrNameLst>
                                          <p:attrName>ppt_h</p:attrName>
                                        </p:attrNameLst>
                                      </p:cBhvr>
                                      <p:tavLst>
                                        <p:tav tm="0">
                                          <p:val>
                                            <p:fltVal val="0"/>
                                          </p:val>
                                        </p:tav>
                                        <p:tav tm="100000">
                                          <p:val>
                                            <p:strVal val="#ppt_h"/>
                                          </p:val>
                                        </p:tav>
                                      </p:tavLst>
                                    </p:anim>
                                    <p:anim calcmode="lin" valueType="num">
                                      <p:cBhvr>
                                        <p:cTn id="27" dur="1000" fill="hold"/>
                                        <p:tgtEl>
                                          <p:spTgt spid="8">
                                            <p:txEl>
                                              <p:pRg st="3" end="3"/>
                                            </p:txEl>
                                          </p:spTgt>
                                        </p:tgtEl>
                                        <p:attrNameLst>
                                          <p:attrName>style.rotation</p:attrName>
                                        </p:attrNameLst>
                                      </p:cBhvr>
                                      <p:tavLst>
                                        <p:tav tm="0">
                                          <p:val>
                                            <p:fltVal val="90"/>
                                          </p:val>
                                        </p:tav>
                                        <p:tav tm="100000">
                                          <p:val>
                                            <p:fltVal val="0"/>
                                          </p:val>
                                        </p:tav>
                                      </p:tavLst>
                                    </p:anim>
                                    <p:animEffect transition="in" filter="fade">
                                      <p:cBhvr>
                                        <p:cTn id="28" dur="1000"/>
                                        <p:tgtEl>
                                          <p:spTgt spid="8">
                                            <p:txEl>
                                              <p:pRg st="3" end="3"/>
                                            </p:txEl>
                                          </p:spTgt>
                                        </p:tgtEl>
                                      </p:cBhvr>
                                    </p:animEffect>
                                  </p:childTnLst>
                                </p:cTn>
                              </p:par>
                              <p:par>
                                <p:cTn id="29" presetID="31" presetClass="entr" presetSubtype="0" fill="hold" nodeType="withEffect">
                                  <p:stCondLst>
                                    <p:cond delay="0"/>
                                  </p:stCondLst>
                                  <p:childTnLst>
                                    <p:set>
                                      <p:cBhvr>
                                        <p:cTn id="30" dur="1" fill="hold">
                                          <p:stCondLst>
                                            <p:cond delay="0"/>
                                          </p:stCondLst>
                                        </p:cTn>
                                        <p:tgtEl>
                                          <p:spTgt spid="8">
                                            <p:txEl>
                                              <p:pRg st="4" end="4"/>
                                            </p:txEl>
                                          </p:spTgt>
                                        </p:tgtEl>
                                        <p:attrNameLst>
                                          <p:attrName>style.visibility</p:attrName>
                                        </p:attrNameLst>
                                      </p:cBhvr>
                                      <p:to>
                                        <p:strVal val="visible"/>
                                      </p:to>
                                    </p:set>
                                    <p:anim calcmode="lin" valueType="num">
                                      <p:cBhvr>
                                        <p:cTn id="31" dur="1000" fill="hold"/>
                                        <p:tgtEl>
                                          <p:spTgt spid="8">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8">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8">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صورة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7" name="صورة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مستطيل مخدوش من كلا الطرفين 7"/>
          <p:cNvSpPr/>
          <p:nvPr/>
        </p:nvSpPr>
        <p:spPr>
          <a:xfrm>
            <a:off x="2267744" y="260648"/>
            <a:ext cx="6480720" cy="6336704"/>
          </a:xfrm>
          <a:prstGeom prst="snip2Same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SA" b="1" dirty="0" smtClean="0">
                <a:solidFill>
                  <a:schemeClr val="bg1">
                    <a:lumMod val="50000"/>
                  </a:schemeClr>
                </a:solidFill>
              </a:rPr>
              <a:t>أهم العوامل التي ساهمت في تغيير النظرة إلى العامل :</a:t>
            </a:r>
          </a:p>
          <a:p>
            <a:pPr algn="ctr"/>
            <a:endParaRPr lang="ar-SA" b="1" dirty="0" smtClean="0"/>
          </a:p>
          <a:p>
            <a:pPr algn="ctr"/>
            <a:r>
              <a:rPr lang="ar-SA" b="1" dirty="0" smtClean="0"/>
              <a:t>1- ظهور القوانين المنظمة لأمور العمل وَ التي نظمت العلاقة بين صاحب العمل وَ العمال وَ حددت واجبات العامل وَ حقوقه مثل الاجازات وَ تحديد ساعات العمل وَ تحديد الحد الأدنى للأجور .</a:t>
            </a:r>
          </a:p>
          <a:p>
            <a:pPr algn="ctr"/>
            <a:endParaRPr lang="ar-SA" b="1" dirty="0" smtClean="0"/>
          </a:p>
          <a:p>
            <a:pPr algn="ctr"/>
            <a:r>
              <a:rPr lang="ar-SA" b="1" dirty="0" smtClean="0"/>
              <a:t>2- بروز النقابات العمالية وَ التي أصحبت قوة لا يستهان بها للدفاع عن حقوق العمال وَ ممارسة الضغوط على اصحاب العمل لتحصيل هذه الحقوق .</a:t>
            </a:r>
          </a:p>
          <a:p>
            <a:pPr algn="ctr"/>
            <a:endParaRPr lang="ar-SA" b="1" dirty="0" smtClean="0"/>
          </a:p>
          <a:p>
            <a:pPr algn="ctr"/>
            <a:r>
              <a:rPr lang="ar-SA" b="1" dirty="0" smtClean="0"/>
              <a:t>3- ازدياد وعي العامل بحقوقه وَ واجباته ، فلا شك أن وعي العامل في التسعينات من هذا القرن يختلف عن وعيه في الخمسينات ، وقد أصبح العامل الآن يطالب بحقوقه بشكل أكثر إصرارا لأنه أصبح أكثر وعياً بها .</a:t>
            </a:r>
          </a:p>
          <a:p>
            <a:pPr algn="ctr"/>
            <a:endParaRPr lang="ar-SA" b="1" dirty="0" smtClean="0"/>
          </a:p>
          <a:p>
            <a:pPr algn="ctr"/>
            <a:r>
              <a:rPr lang="ar-SA" b="1" dirty="0" smtClean="0"/>
              <a:t>4- ظهور النظريات وَ الأبحاث وَ الدراسات التي ساهمت إلى حد كبير في تعزيز النظرة إلى العامل بالإضافة إلى ظهور العلوم الادارية كالعلاقات العامة وَ إدارة الموارد البشرية كعلوم منفصله عن العلوم الأخرى .</a:t>
            </a:r>
          </a:p>
          <a:p>
            <a:pPr algn="ctr"/>
            <a:endParaRPr lang="ar-SA" b="1" dirty="0"/>
          </a:p>
          <a:p>
            <a:pPr algn="ctr"/>
            <a:endParaRPr lang="ar-SA" b="1" dirty="0" smtClean="0"/>
          </a:p>
          <a:p>
            <a:pPr algn="ctr"/>
            <a:r>
              <a:rPr lang="ar-SA" b="1" dirty="0" smtClean="0"/>
              <a:t> </a:t>
            </a:r>
            <a:endParaRPr lang="ar-SA" b="1" dirty="0"/>
          </a:p>
        </p:txBody>
      </p:sp>
    </p:spTree>
    <p:extLst>
      <p:ext uri="{BB962C8B-B14F-4D97-AF65-F5344CB8AC3E}">
        <p14:creationId xmlns:p14="http://schemas.microsoft.com/office/powerpoint/2010/main" val="4194287576"/>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down)">
                                      <p:cBhvr>
                                        <p:cTn id="7" dur="580">
                                          <p:stCondLst>
                                            <p:cond delay="0"/>
                                          </p:stCondLst>
                                        </p:cTn>
                                        <p:tgtEl>
                                          <p:spTgt spid="8">
                                            <p:txEl>
                                              <p:pRg st="0" end="0"/>
                                            </p:txEl>
                                          </p:spTgt>
                                        </p:tgtEl>
                                      </p:cBhvr>
                                    </p:animEffect>
                                    <p:anim calcmode="lin" valueType="num">
                                      <p:cBhvr>
                                        <p:cTn id="8" dur="1822" tmFilter="0,0; 0.14,0.36; 0.43,0.73; 0.71,0.91; 1.0,1.0">
                                          <p:stCondLst>
                                            <p:cond delay="0"/>
                                          </p:stCondLst>
                                        </p:cTn>
                                        <p:tgtEl>
                                          <p:spTgt spid="8">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xEl>
                                              <p:pRg st="0" end="0"/>
                                            </p:txEl>
                                          </p:spTgt>
                                        </p:tgtEl>
                                      </p:cBhvr>
                                      <p:to x="100000" y="60000"/>
                                    </p:animScale>
                                    <p:animScale>
                                      <p:cBhvr>
                                        <p:cTn id="14" dur="166" decel="50000">
                                          <p:stCondLst>
                                            <p:cond delay="676"/>
                                          </p:stCondLst>
                                        </p:cTn>
                                        <p:tgtEl>
                                          <p:spTgt spid="8">
                                            <p:txEl>
                                              <p:pRg st="0" end="0"/>
                                            </p:txEl>
                                          </p:spTgt>
                                        </p:tgtEl>
                                      </p:cBhvr>
                                      <p:to x="100000" y="100000"/>
                                    </p:animScale>
                                    <p:animScale>
                                      <p:cBhvr>
                                        <p:cTn id="15" dur="26">
                                          <p:stCondLst>
                                            <p:cond delay="1312"/>
                                          </p:stCondLst>
                                        </p:cTn>
                                        <p:tgtEl>
                                          <p:spTgt spid="8">
                                            <p:txEl>
                                              <p:pRg st="0" end="0"/>
                                            </p:txEl>
                                          </p:spTgt>
                                        </p:tgtEl>
                                      </p:cBhvr>
                                      <p:to x="100000" y="80000"/>
                                    </p:animScale>
                                    <p:animScale>
                                      <p:cBhvr>
                                        <p:cTn id="16" dur="166" decel="50000">
                                          <p:stCondLst>
                                            <p:cond delay="1338"/>
                                          </p:stCondLst>
                                        </p:cTn>
                                        <p:tgtEl>
                                          <p:spTgt spid="8">
                                            <p:txEl>
                                              <p:pRg st="0" end="0"/>
                                            </p:txEl>
                                          </p:spTgt>
                                        </p:tgtEl>
                                      </p:cBhvr>
                                      <p:to x="100000" y="100000"/>
                                    </p:animScale>
                                    <p:animScale>
                                      <p:cBhvr>
                                        <p:cTn id="17" dur="26">
                                          <p:stCondLst>
                                            <p:cond delay="1642"/>
                                          </p:stCondLst>
                                        </p:cTn>
                                        <p:tgtEl>
                                          <p:spTgt spid="8">
                                            <p:txEl>
                                              <p:pRg st="0" end="0"/>
                                            </p:txEl>
                                          </p:spTgt>
                                        </p:tgtEl>
                                      </p:cBhvr>
                                      <p:to x="100000" y="90000"/>
                                    </p:animScale>
                                    <p:animScale>
                                      <p:cBhvr>
                                        <p:cTn id="18" dur="166" decel="50000">
                                          <p:stCondLst>
                                            <p:cond delay="1668"/>
                                          </p:stCondLst>
                                        </p:cTn>
                                        <p:tgtEl>
                                          <p:spTgt spid="8">
                                            <p:txEl>
                                              <p:pRg st="0" end="0"/>
                                            </p:txEl>
                                          </p:spTgt>
                                        </p:tgtEl>
                                      </p:cBhvr>
                                      <p:to x="100000" y="100000"/>
                                    </p:animScale>
                                    <p:animScale>
                                      <p:cBhvr>
                                        <p:cTn id="19" dur="26">
                                          <p:stCondLst>
                                            <p:cond delay="1808"/>
                                          </p:stCondLst>
                                        </p:cTn>
                                        <p:tgtEl>
                                          <p:spTgt spid="8">
                                            <p:txEl>
                                              <p:pRg st="0" end="0"/>
                                            </p:txEl>
                                          </p:spTgt>
                                        </p:tgtEl>
                                      </p:cBhvr>
                                      <p:to x="100000" y="95000"/>
                                    </p:animScale>
                                    <p:animScale>
                                      <p:cBhvr>
                                        <p:cTn id="20" dur="166" decel="50000">
                                          <p:stCondLst>
                                            <p:cond delay="1834"/>
                                          </p:stCondLst>
                                        </p:cTn>
                                        <p:tgtEl>
                                          <p:spTgt spid="8">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animEffect transition="in" filter="wipe(down)">
                                      <p:cBhvr>
                                        <p:cTn id="23" dur="580">
                                          <p:stCondLst>
                                            <p:cond delay="0"/>
                                          </p:stCondLst>
                                        </p:cTn>
                                        <p:tgtEl>
                                          <p:spTgt spid="8">
                                            <p:txEl>
                                              <p:pRg st="2" end="2"/>
                                            </p:txEl>
                                          </p:spTgt>
                                        </p:tgtEl>
                                      </p:cBhvr>
                                    </p:animEffect>
                                    <p:anim calcmode="lin" valueType="num">
                                      <p:cBhvr>
                                        <p:cTn id="24" dur="1822" tmFilter="0,0; 0.14,0.36; 0.43,0.73; 0.71,0.91; 1.0,1.0">
                                          <p:stCondLst>
                                            <p:cond delay="0"/>
                                          </p:stCondLst>
                                        </p:cTn>
                                        <p:tgtEl>
                                          <p:spTgt spid="8">
                                            <p:txEl>
                                              <p:pRg st="2" end="2"/>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8">
                                            <p:txEl>
                                              <p:pRg st="2" end="2"/>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8">
                                            <p:txEl>
                                              <p:pRg st="2" end="2"/>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8">
                                            <p:txEl>
                                              <p:pRg st="2" end="2"/>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8">
                                            <p:txEl>
                                              <p:pRg st="2" end="2"/>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8">
                                            <p:txEl>
                                              <p:pRg st="2" end="2"/>
                                            </p:txEl>
                                          </p:spTgt>
                                        </p:tgtEl>
                                      </p:cBhvr>
                                      <p:to x="100000" y="60000"/>
                                    </p:animScale>
                                    <p:animScale>
                                      <p:cBhvr>
                                        <p:cTn id="30" dur="166" decel="50000">
                                          <p:stCondLst>
                                            <p:cond delay="676"/>
                                          </p:stCondLst>
                                        </p:cTn>
                                        <p:tgtEl>
                                          <p:spTgt spid="8">
                                            <p:txEl>
                                              <p:pRg st="2" end="2"/>
                                            </p:txEl>
                                          </p:spTgt>
                                        </p:tgtEl>
                                      </p:cBhvr>
                                      <p:to x="100000" y="100000"/>
                                    </p:animScale>
                                    <p:animScale>
                                      <p:cBhvr>
                                        <p:cTn id="31" dur="26">
                                          <p:stCondLst>
                                            <p:cond delay="1312"/>
                                          </p:stCondLst>
                                        </p:cTn>
                                        <p:tgtEl>
                                          <p:spTgt spid="8">
                                            <p:txEl>
                                              <p:pRg st="2" end="2"/>
                                            </p:txEl>
                                          </p:spTgt>
                                        </p:tgtEl>
                                      </p:cBhvr>
                                      <p:to x="100000" y="80000"/>
                                    </p:animScale>
                                    <p:animScale>
                                      <p:cBhvr>
                                        <p:cTn id="32" dur="166" decel="50000">
                                          <p:stCondLst>
                                            <p:cond delay="1338"/>
                                          </p:stCondLst>
                                        </p:cTn>
                                        <p:tgtEl>
                                          <p:spTgt spid="8">
                                            <p:txEl>
                                              <p:pRg st="2" end="2"/>
                                            </p:txEl>
                                          </p:spTgt>
                                        </p:tgtEl>
                                      </p:cBhvr>
                                      <p:to x="100000" y="100000"/>
                                    </p:animScale>
                                    <p:animScale>
                                      <p:cBhvr>
                                        <p:cTn id="33" dur="26">
                                          <p:stCondLst>
                                            <p:cond delay="1642"/>
                                          </p:stCondLst>
                                        </p:cTn>
                                        <p:tgtEl>
                                          <p:spTgt spid="8">
                                            <p:txEl>
                                              <p:pRg st="2" end="2"/>
                                            </p:txEl>
                                          </p:spTgt>
                                        </p:tgtEl>
                                      </p:cBhvr>
                                      <p:to x="100000" y="90000"/>
                                    </p:animScale>
                                    <p:animScale>
                                      <p:cBhvr>
                                        <p:cTn id="34" dur="166" decel="50000">
                                          <p:stCondLst>
                                            <p:cond delay="1668"/>
                                          </p:stCondLst>
                                        </p:cTn>
                                        <p:tgtEl>
                                          <p:spTgt spid="8">
                                            <p:txEl>
                                              <p:pRg st="2" end="2"/>
                                            </p:txEl>
                                          </p:spTgt>
                                        </p:tgtEl>
                                      </p:cBhvr>
                                      <p:to x="100000" y="100000"/>
                                    </p:animScale>
                                    <p:animScale>
                                      <p:cBhvr>
                                        <p:cTn id="35" dur="26">
                                          <p:stCondLst>
                                            <p:cond delay="1808"/>
                                          </p:stCondLst>
                                        </p:cTn>
                                        <p:tgtEl>
                                          <p:spTgt spid="8">
                                            <p:txEl>
                                              <p:pRg st="2" end="2"/>
                                            </p:txEl>
                                          </p:spTgt>
                                        </p:tgtEl>
                                      </p:cBhvr>
                                      <p:to x="100000" y="95000"/>
                                    </p:animScale>
                                    <p:animScale>
                                      <p:cBhvr>
                                        <p:cTn id="36" dur="166" decel="50000">
                                          <p:stCondLst>
                                            <p:cond delay="1834"/>
                                          </p:stCondLst>
                                        </p:cTn>
                                        <p:tgtEl>
                                          <p:spTgt spid="8">
                                            <p:txEl>
                                              <p:pRg st="2" end="2"/>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8">
                                            <p:txEl>
                                              <p:pRg st="4" end="4"/>
                                            </p:txEl>
                                          </p:spTgt>
                                        </p:tgtEl>
                                        <p:attrNameLst>
                                          <p:attrName>style.visibility</p:attrName>
                                        </p:attrNameLst>
                                      </p:cBhvr>
                                      <p:to>
                                        <p:strVal val="visible"/>
                                      </p:to>
                                    </p:set>
                                    <p:animEffect transition="in" filter="wipe(down)">
                                      <p:cBhvr>
                                        <p:cTn id="39" dur="580">
                                          <p:stCondLst>
                                            <p:cond delay="0"/>
                                          </p:stCondLst>
                                        </p:cTn>
                                        <p:tgtEl>
                                          <p:spTgt spid="8">
                                            <p:txEl>
                                              <p:pRg st="4" end="4"/>
                                            </p:txEl>
                                          </p:spTgt>
                                        </p:tgtEl>
                                      </p:cBhvr>
                                    </p:animEffect>
                                    <p:anim calcmode="lin" valueType="num">
                                      <p:cBhvr>
                                        <p:cTn id="40" dur="1822" tmFilter="0,0; 0.14,0.36; 0.43,0.73; 0.71,0.91; 1.0,1.0">
                                          <p:stCondLst>
                                            <p:cond delay="0"/>
                                          </p:stCondLst>
                                        </p:cTn>
                                        <p:tgtEl>
                                          <p:spTgt spid="8">
                                            <p:txEl>
                                              <p:pRg st="4" end="4"/>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8">
                                            <p:txEl>
                                              <p:pRg st="4" end="4"/>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8">
                                            <p:txEl>
                                              <p:pRg st="4" end="4"/>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8">
                                            <p:txEl>
                                              <p:pRg st="4" end="4"/>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8">
                                            <p:txEl>
                                              <p:pRg st="4" end="4"/>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8">
                                            <p:txEl>
                                              <p:pRg st="4" end="4"/>
                                            </p:txEl>
                                          </p:spTgt>
                                        </p:tgtEl>
                                      </p:cBhvr>
                                      <p:to x="100000" y="60000"/>
                                    </p:animScale>
                                    <p:animScale>
                                      <p:cBhvr>
                                        <p:cTn id="46" dur="166" decel="50000">
                                          <p:stCondLst>
                                            <p:cond delay="676"/>
                                          </p:stCondLst>
                                        </p:cTn>
                                        <p:tgtEl>
                                          <p:spTgt spid="8">
                                            <p:txEl>
                                              <p:pRg st="4" end="4"/>
                                            </p:txEl>
                                          </p:spTgt>
                                        </p:tgtEl>
                                      </p:cBhvr>
                                      <p:to x="100000" y="100000"/>
                                    </p:animScale>
                                    <p:animScale>
                                      <p:cBhvr>
                                        <p:cTn id="47" dur="26">
                                          <p:stCondLst>
                                            <p:cond delay="1312"/>
                                          </p:stCondLst>
                                        </p:cTn>
                                        <p:tgtEl>
                                          <p:spTgt spid="8">
                                            <p:txEl>
                                              <p:pRg st="4" end="4"/>
                                            </p:txEl>
                                          </p:spTgt>
                                        </p:tgtEl>
                                      </p:cBhvr>
                                      <p:to x="100000" y="80000"/>
                                    </p:animScale>
                                    <p:animScale>
                                      <p:cBhvr>
                                        <p:cTn id="48" dur="166" decel="50000">
                                          <p:stCondLst>
                                            <p:cond delay="1338"/>
                                          </p:stCondLst>
                                        </p:cTn>
                                        <p:tgtEl>
                                          <p:spTgt spid="8">
                                            <p:txEl>
                                              <p:pRg st="4" end="4"/>
                                            </p:txEl>
                                          </p:spTgt>
                                        </p:tgtEl>
                                      </p:cBhvr>
                                      <p:to x="100000" y="100000"/>
                                    </p:animScale>
                                    <p:animScale>
                                      <p:cBhvr>
                                        <p:cTn id="49" dur="26">
                                          <p:stCondLst>
                                            <p:cond delay="1642"/>
                                          </p:stCondLst>
                                        </p:cTn>
                                        <p:tgtEl>
                                          <p:spTgt spid="8">
                                            <p:txEl>
                                              <p:pRg st="4" end="4"/>
                                            </p:txEl>
                                          </p:spTgt>
                                        </p:tgtEl>
                                      </p:cBhvr>
                                      <p:to x="100000" y="90000"/>
                                    </p:animScale>
                                    <p:animScale>
                                      <p:cBhvr>
                                        <p:cTn id="50" dur="166" decel="50000">
                                          <p:stCondLst>
                                            <p:cond delay="1668"/>
                                          </p:stCondLst>
                                        </p:cTn>
                                        <p:tgtEl>
                                          <p:spTgt spid="8">
                                            <p:txEl>
                                              <p:pRg st="4" end="4"/>
                                            </p:txEl>
                                          </p:spTgt>
                                        </p:tgtEl>
                                      </p:cBhvr>
                                      <p:to x="100000" y="100000"/>
                                    </p:animScale>
                                    <p:animScale>
                                      <p:cBhvr>
                                        <p:cTn id="51" dur="26">
                                          <p:stCondLst>
                                            <p:cond delay="1808"/>
                                          </p:stCondLst>
                                        </p:cTn>
                                        <p:tgtEl>
                                          <p:spTgt spid="8">
                                            <p:txEl>
                                              <p:pRg st="4" end="4"/>
                                            </p:txEl>
                                          </p:spTgt>
                                        </p:tgtEl>
                                      </p:cBhvr>
                                      <p:to x="100000" y="95000"/>
                                    </p:animScale>
                                    <p:animScale>
                                      <p:cBhvr>
                                        <p:cTn id="52" dur="166" decel="50000">
                                          <p:stCondLst>
                                            <p:cond delay="1834"/>
                                          </p:stCondLst>
                                        </p:cTn>
                                        <p:tgtEl>
                                          <p:spTgt spid="8">
                                            <p:txEl>
                                              <p:pRg st="4" end="4"/>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8">
                                            <p:txEl>
                                              <p:pRg st="6" end="6"/>
                                            </p:txEl>
                                          </p:spTgt>
                                        </p:tgtEl>
                                        <p:attrNameLst>
                                          <p:attrName>style.visibility</p:attrName>
                                        </p:attrNameLst>
                                      </p:cBhvr>
                                      <p:to>
                                        <p:strVal val="visible"/>
                                      </p:to>
                                    </p:set>
                                    <p:animEffect transition="in" filter="wipe(down)">
                                      <p:cBhvr>
                                        <p:cTn id="55" dur="580">
                                          <p:stCondLst>
                                            <p:cond delay="0"/>
                                          </p:stCondLst>
                                        </p:cTn>
                                        <p:tgtEl>
                                          <p:spTgt spid="8">
                                            <p:txEl>
                                              <p:pRg st="6" end="6"/>
                                            </p:txEl>
                                          </p:spTgt>
                                        </p:tgtEl>
                                      </p:cBhvr>
                                    </p:animEffect>
                                    <p:anim calcmode="lin" valueType="num">
                                      <p:cBhvr>
                                        <p:cTn id="56" dur="1822" tmFilter="0,0; 0.14,0.36; 0.43,0.73; 0.71,0.91; 1.0,1.0">
                                          <p:stCondLst>
                                            <p:cond delay="0"/>
                                          </p:stCondLst>
                                        </p:cTn>
                                        <p:tgtEl>
                                          <p:spTgt spid="8">
                                            <p:txEl>
                                              <p:pRg st="6" end="6"/>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8">
                                            <p:txEl>
                                              <p:pRg st="6" end="6"/>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8">
                                            <p:txEl>
                                              <p:pRg st="6" end="6"/>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8">
                                            <p:txEl>
                                              <p:pRg st="6" end="6"/>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8">
                                            <p:txEl>
                                              <p:pRg st="6" end="6"/>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8">
                                            <p:txEl>
                                              <p:pRg st="6" end="6"/>
                                            </p:txEl>
                                          </p:spTgt>
                                        </p:tgtEl>
                                      </p:cBhvr>
                                      <p:to x="100000" y="60000"/>
                                    </p:animScale>
                                    <p:animScale>
                                      <p:cBhvr>
                                        <p:cTn id="62" dur="166" decel="50000">
                                          <p:stCondLst>
                                            <p:cond delay="676"/>
                                          </p:stCondLst>
                                        </p:cTn>
                                        <p:tgtEl>
                                          <p:spTgt spid="8">
                                            <p:txEl>
                                              <p:pRg st="6" end="6"/>
                                            </p:txEl>
                                          </p:spTgt>
                                        </p:tgtEl>
                                      </p:cBhvr>
                                      <p:to x="100000" y="100000"/>
                                    </p:animScale>
                                    <p:animScale>
                                      <p:cBhvr>
                                        <p:cTn id="63" dur="26">
                                          <p:stCondLst>
                                            <p:cond delay="1312"/>
                                          </p:stCondLst>
                                        </p:cTn>
                                        <p:tgtEl>
                                          <p:spTgt spid="8">
                                            <p:txEl>
                                              <p:pRg st="6" end="6"/>
                                            </p:txEl>
                                          </p:spTgt>
                                        </p:tgtEl>
                                      </p:cBhvr>
                                      <p:to x="100000" y="80000"/>
                                    </p:animScale>
                                    <p:animScale>
                                      <p:cBhvr>
                                        <p:cTn id="64" dur="166" decel="50000">
                                          <p:stCondLst>
                                            <p:cond delay="1338"/>
                                          </p:stCondLst>
                                        </p:cTn>
                                        <p:tgtEl>
                                          <p:spTgt spid="8">
                                            <p:txEl>
                                              <p:pRg st="6" end="6"/>
                                            </p:txEl>
                                          </p:spTgt>
                                        </p:tgtEl>
                                      </p:cBhvr>
                                      <p:to x="100000" y="100000"/>
                                    </p:animScale>
                                    <p:animScale>
                                      <p:cBhvr>
                                        <p:cTn id="65" dur="26">
                                          <p:stCondLst>
                                            <p:cond delay="1642"/>
                                          </p:stCondLst>
                                        </p:cTn>
                                        <p:tgtEl>
                                          <p:spTgt spid="8">
                                            <p:txEl>
                                              <p:pRg st="6" end="6"/>
                                            </p:txEl>
                                          </p:spTgt>
                                        </p:tgtEl>
                                      </p:cBhvr>
                                      <p:to x="100000" y="90000"/>
                                    </p:animScale>
                                    <p:animScale>
                                      <p:cBhvr>
                                        <p:cTn id="66" dur="166" decel="50000">
                                          <p:stCondLst>
                                            <p:cond delay="1668"/>
                                          </p:stCondLst>
                                        </p:cTn>
                                        <p:tgtEl>
                                          <p:spTgt spid="8">
                                            <p:txEl>
                                              <p:pRg st="6" end="6"/>
                                            </p:txEl>
                                          </p:spTgt>
                                        </p:tgtEl>
                                      </p:cBhvr>
                                      <p:to x="100000" y="100000"/>
                                    </p:animScale>
                                    <p:animScale>
                                      <p:cBhvr>
                                        <p:cTn id="67" dur="26">
                                          <p:stCondLst>
                                            <p:cond delay="1808"/>
                                          </p:stCondLst>
                                        </p:cTn>
                                        <p:tgtEl>
                                          <p:spTgt spid="8">
                                            <p:txEl>
                                              <p:pRg st="6" end="6"/>
                                            </p:txEl>
                                          </p:spTgt>
                                        </p:tgtEl>
                                      </p:cBhvr>
                                      <p:to x="100000" y="95000"/>
                                    </p:animScale>
                                    <p:animScale>
                                      <p:cBhvr>
                                        <p:cTn id="68" dur="166" decel="50000">
                                          <p:stCondLst>
                                            <p:cond delay="1834"/>
                                          </p:stCondLst>
                                        </p:cTn>
                                        <p:tgtEl>
                                          <p:spTgt spid="8">
                                            <p:txEl>
                                              <p:pRg st="6" end="6"/>
                                            </p:txEl>
                                          </p:spTgt>
                                        </p:tgtEl>
                                      </p:cBhvr>
                                      <p:to x="100000" y="100000"/>
                                    </p:animScale>
                                  </p:childTnLst>
                                </p:cTn>
                              </p:par>
                              <p:par>
                                <p:cTn id="69" presetID="26" presetClass="entr" presetSubtype="0" fill="hold" nodeType="withEffect">
                                  <p:stCondLst>
                                    <p:cond delay="0"/>
                                  </p:stCondLst>
                                  <p:childTnLst>
                                    <p:set>
                                      <p:cBhvr>
                                        <p:cTn id="70" dur="1" fill="hold">
                                          <p:stCondLst>
                                            <p:cond delay="0"/>
                                          </p:stCondLst>
                                        </p:cTn>
                                        <p:tgtEl>
                                          <p:spTgt spid="8">
                                            <p:txEl>
                                              <p:pRg st="8" end="8"/>
                                            </p:txEl>
                                          </p:spTgt>
                                        </p:tgtEl>
                                        <p:attrNameLst>
                                          <p:attrName>style.visibility</p:attrName>
                                        </p:attrNameLst>
                                      </p:cBhvr>
                                      <p:to>
                                        <p:strVal val="visible"/>
                                      </p:to>
                                    </p:set>
                                    <p:animEffect transition="in" filter="wipe(down)">
                                      <p:cBhvr>
                                        <p:cTn id="71" dur="580">
                                          <p:stCondLst>
                                            <p:cond delay="0"/>
                                          </p:stCondLst>
                                        </p:cTn>
                                        <p:tgtEl>
                                          <p:spTgt spid="8">
                                            <p:txEl>
                                              <p:pRg st="8" end="8"/>
                                            </p:txEl>
                                          </p:spTgt>
                                        </p:tgtEl>
                                      </p:cBhvr>
                                    </p:animEffect>
                                    <p:anim calcmode="lin" valueType="num">
                                      <p:cBhvr>
                                        <p:cTn id="72" dur="1822" tmFilter="0,0; 0.14,0.36; 0.43,0.73; 0.71,0.91; 1.0,1.0">
                                          <p:stCondLst>
                                            <p:cond delay="0"/>
                                          </p:stCondLst>
                                        </p:cTn>
                                        <p:tgtEl>
                                          <p:spTgt spid="8">
                                            <p:txEl>
                                              <p:pRg st="8" end="8"/>
                                            </p:txEl>
                                          </p:spTgt>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8">
                                            <p:txEl>
                                              <p:pRg st="8" end="8"/>
                                            </p:txEl>
                                          </p:spTgt>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8">
                                            <p:txEl>
                                              <p:pRg st="8" end="8"/>
                                            </p:txEl>
                                          </p:spTgt>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8">
                                            <p:txEl>
                                              <p:pRg st="8" end="8"/>
                                            </p:txEl>
                                          </p:spTgt>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8">
                                            <p:txEl>
                                              <p:pRg st="8" end="8"/>
                                            </p:txEl>
                                          </p:spTgt>
                                        </p:tgtEl>
                                        <p:attrNameLst>
                                          <p:attrName>ppt_y</p:attrName>
                                        </p:attrNameLst>
                                      </p:cBhvr>
                                      <p:tavLst>
                                        <p:tav tm="0" fmla="#ppt_y-sin(pi*$)/81">
                                          <p:val>
                                            <p:fltVal val="0"/>
                                          </p:val>
                                        </p:tav>
                                        <p:tav tm="100000">
                                          <p:val>
                                            <p:fltVal val="1"/>
                                          </p:val>
                                        </p:tav>
                                      </p:tavLst>
                                    </p:anim>
                                    <p:animScale>
                                      <p:cBhvr>
                                        <p:cTn id="77" dur="26">
                                          <p:stCondLst>
                                            <p:cond delay="650"/>
                                          </p:stCondLst>
                                        </p:cTn>
                                        <p:tgtEl>
                                          <p:spTgt spid="8">
                                            <p:txEl>
                                              <p:pRg st="8" end="8"/>
                                            </p:txEl>
                                          </p:spTgt>
                                        </p:tgtEl>
                                      </p:cBhvr>
                                      <p:to x="100000" y="60000"/>
                                    </p:animScale>
                                    <p:animScale>
                                      <p:cBhvr>
                                        <p:cTn id="78" dur="166" decel="50000">
                                          <p:stCondLst>
                                            <p:cond delay="676"/>
                                          </p:stCondLst>
                                        </p:cTn>
                                        <p:tgtEl>
                                          <p:spTgt spid="8">
                                            <p:txEl>
                                              <p:pRg st="8" end="8"/>
                                            </p:txEl>
                                          </p:spTgt>
                                        </p:tgtEl>
                                      </p:cBhvr>
                                      <p:to x="100000" y="100000"/>
                                    </p:animScale>
                                    <p:animScale>
                                      <p:cBhvr>
                                        <p:cTn id="79" dur="26">
                                          <p:stCondLst>
                                            <p:cond delay="1312"/>
                                          </p:stCondLst>
                                        </p:cTn>
                                        <p:tgtEl>
                                          <p:spTgt spid="8">
                                            <p:txEl>
                                              <p:pRg st="8" end="8"/>
                                            </p:txEl>
                                          </p:spTgt>
                                        </p:tgtEl>
                                      </p:cBhvr>
                                      <p:to x="100000" y="80000"/>
                                    </p:animScale>
                                    <p:animScale>
                                      <p:cBhvr>
                                        <p:cTn id="80" dur="166" decel="50000">
                                          <p:stCondLst>
                                            <p:cond delay="1338"/>
                                          </p:stCondLst>
                                        </p:cTn>
                                        <p:tgtEl>
                                          <p:spTgt spid="8">
                                            <p:txEl>
                                              <p:pRg st="8" end="8"/>
                                            </p:txEl>
                                          </p:spTgt>
                                        </p:tgtEl>
                                      </p:cBhvr>
                                      <p:to x="100000" y="100000"/>
                                    </p:animScale>
                                    <p:animScale>
                                      <p:cBhvr>
                                        <p:cTn id="81" dur="26">
                                          <p:stCondLst>
                                            <p:cond delay="1642"/>
                                          </p:stCondLst>
                                        </p:cTn>
                                        <p:tgtEl>
                                          <p:spTgt spid="8">
                                            <p:txEl>
                                              <p:pRg st="8" end="8"/>
                                            </p:txEl>
                                          </p:spTgt>
                                        </p:tgtEl>
                                      </p:cBhvr>
                                      <p:to x="100000" y="90000"/>
                                    </p:animScale>
                                    <p:animScale>
                                      <p:cBhvr>
                                        <p:cTn id="82" dur="166" decel="50000">
                                          <p:stCondLst>
                                            <p:cond delay="1668"/>
                                          </p:stCondLst>
                                        </p:cTn>
                                        <p:tgtEl>
                                          <p:spTgt spid="8">
                                            <p:txEl>
                                              <p:pRg st="8" end="8"/>
                                            </p:txEl>
                                          </p:spTgt>
                                        </p:tgtEl>
                                      </p:cBhvr>
                                      <p:to x="100000" y="100000"/>
                                    </p:animScale>
                                    <p:animScale>
                                      <p:cBhvr>
                                        <p:cTn id="83" dur="26">
                                          <p:stCondLst>
                                            <p:cond delay="1808"/>
                                          </p:stCondLst>
                                        </p:cTn>
                                        <p:tgtEl>
                                          <p:spTgt spid="8">
                                            <p:txEl>
                                              <p:pRg st="8" end="8"/>
                                            </p:txEl>
                                          </p:spTgt>
                                        </p:tgtEl>
                                      </p:cBhvr>
                                      <p:to x="100000" y="95000"/>
                                    </p:animScale>
                                    <p:animScale>
                                      <p:cBhvr>
                                        <p:cTn id="84" dur="166" decel="50000">
                                          <p:stCondLst>
                                            <p:cond delay="1834"/>
                                          </p:stCondLst>
                                        </p:cTn>
                                        <p:tgtEl>
                                          <p:spTgt spid="8">
                                            <p:txEl>
                                              <p:pRg st="8" end="8"/>
                                            </p:txEl>
                                          </p:spTgt>
                                        </p:tgtEl>
                                      </p:cBhvr>
                                      <p:to x="100000" y="100000"/>
                                    </p:animScale>
                                  </p:childTnLst>
                                </p:cTn>
                              </p:par>
                              <p:par>
                                <p:cTn id="85" presetID="26" presetClass="entr" presetSubtype="0" fill="hold" nodeType="withEffect">
                                  <p:stCondLst>
                                    <p:cond delay="0"/>
                                  </p:stCondLst>
                                  <p:childTnLst>
                                    <p:set>
                                      <p:cBhvr>
                                        <p:cTn id="86" dur="1" fill="hold">
                                          <p:stCondLst>
                                            <p:cond delay="0"/>
                                          </p:stCondLst>
                                        </p:cTn>
                                        <p:tgtEl>
                                          <p:spTgt spid="8">
                                            <p:txEl>
                                              <p:pRg st="11" end="11"/>
                                            </p:txEl>
                                          </p:spTgt>
                                        </p:tgtEl>
                                        <p:attrNameLst>
                                          <p:attrName>style.visibility</p:attrName>
                                        </p:attrNameLst>
                                      </p:cBhvr>
                                      <p:to>
                                        <p:strVal val="visible"/>
                                      </p:to>
                                    </p:set>
                                    <p:animEffect transition="in" filter="wipe(down)">
                                      <p:cBhvr>
                                        <p:cTn id="87" dur="580">
                                          <p:stCondLst>
                                            <p:cond delay="0"/>
                                          </p:stCondLst>
                                        </p:cTn>
                                        <p:tgtEl>
                                          <p:spTgt spid="8">
                                            <p:txEl>
                                              <p:pRg st="11" end="11"/>
                                            </p:txEl>
                                          </p:spTgt>
                                        </p:tgtEl>
                                      </p:cBhvr>
                                    </p:animEffect>
                                    <p:anim calcmode="lin" valueType="num">
                                      <p:cBhvr>
                                        <p:cTn id="88" dur="1822" tmFilter="0,0; 0.14,0.36; 0.43,0.73; 0.71,0.91; 1.0,1.0">
                                          <p:stCondLst>
                                            <p:cond delay="0"/>
                                          </p:stCondLst>
                                        </p:cTn>
                                        <p:tgtEl>
                                          <p:spTgt spid="8">
                                            <p:txEl>
                                              <p:pRg st="11" end="11"/>
                                            </p:txEl>
                                          </p:spTgt>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8">
                                            <p:txEl>
                                              <p:pRg st="11" end="11"/>
                                            </p:txEl>
                                          </p:spTgt>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8">
                                            <p:txEl>
                                              <p:pRg st="11" end="11"/>
                                            </p:txEl>
                                          </p:spTgt>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8">
                                            <p:txEl>
                                              <p:pRg st="11" end="11"/>
                                            </p:txEl>
                                          </p:spTgt>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8">
                                            <p:txEl>
                                              <p:pRg st="11" end="11"/>
                                            </p:txEl>
                                          </p:spTgt>
                                        </p:tgtEl>
                                        <p:attrNameLst>
                                          <p:attrName>ppt_y</p:attrName>
                                        </p:attrNameLst>
                                      </p:cBhvr>
                                      <p:tavLst>
                                        <p:tav tm="0" fmla="#ppt_y-sin(pi*$)/81">
                                          <p:val>
                                            <p:fltVal val="0"/>
                                          </p:val>
                                        </p:tav>
                                        <p:tav tm="100000">
                                          <p:val>
                                            <p:fltVal val="1"/>
                                          </p:val>
                                        </p:tav>
                                      </p:tavLst>
                                    </p:anim>
                                    <p:animScale>
                                      <p:cBhvr>
                                        <p:cTn id="93" dur="26">
                                          <p:stCondLst>
                                            <p:cond delay="650"/>
                                          </p:stCondLst>
                                        </p:cTn>
                                        <p:tgtEl>
                                          <p:spTgt spid="8">
                                            <p:txEl>
                                              <p:pRg st="11" end="11"/>
                                            </p:txEl>
                                          </p:spTgt>
                                        </p:tgtEl>
                                      </p:cBhvr>
                                      <p:to x="100000" y="60000"/>
                                    </p:animScale>
                                    <p:animScale>
                                      <p:cBhvr>
                                        <p:cTn id="94" dur="166" decel="50000">
                                          <p:stCondLst>
                                            <p:cond delay="676"/>
                                          </p:stCondLst>
                                        </p:cTn>
                                        <p:tgtEl>
                                          <p:spTgt spid="8">
                                            <p:txEl>
                                              <p:pRg st="11" end="11"/>
                                            </p:txEl>
                                          </p:spTgt>
                                        </p:tgtEl>
                                      </p:cBhvr>
                                      <p:to x="100000" y="100000"/>
                                    </p:animScale>
                                    <p:animScale>
                                      <p:cBhvr>
                                        <p:cTn id="95" dur="26">
                                          <p:stCondLst>
                                            <p:cond delay="1312"/>
                                          </p:stCondLst>
                                        </p:cTn>
                                        <p:tgtEl>
                                          <p:spTgt spid="8">
                                            <p:txEl>
                                              <p:pRg st="11" end="11"/>
                                            </p:txEl>
                                          </p:spTgt>
                                        </p:tgtEl>
                                      </p:cBhvr>
                                      <p:to x="100000" y="80000"/>
                                    </p:animScale>
                                    <p:animScale>
                                      <p:cBhvr>
                                        <p:cTn id="96" dur="166" decel="50000">
                                          <p:stCondLst>
                                            <p:cond delay="1338"/>
                                          </p:stCondLst>
                                        </p:cTn>
                                        <p:tgtEl>
                                          <p:spTgt spid="8">
                                            <p:txEl>
                                              <p:pRg st="11" end="11"/>
                                            </p:txEl>
                                          </p:spTgt>
                                        </p:tgtEl>
                                      </p:cBhvr>
                                      <p:to x="100000" y="100000"/>
                                    </p:animScale>
                                    <p:animScale>
                                      <p:cBhvr>
                                        <p:cTn id="97" dur="26">
                                          <p:stCondLst>
                                            <p:cond delay="1642"/>
                                          </p:stCondLst>
                                        </p:cTn>
                                        <p:tgtEl>
                                          <p:spTgt spid="8">
                                            <p:txEl>
                                              <p:pRg st="11" end="11"/>
                                            </p:txEl>
                                          </p:spTgt>
                                        </p:tgtEl>
                                      </p:cBhvr>
                                      <p:to x="100000" y="90000"/>
                                    </p:animScale>
                                    <p:animScale>
                                      <p:cBhvr>
                                        <p:cTn id="98" dur="166" decel="50000">
                                          <p:stCondLst>
                                            <p:cond delay="1668"/>
                                          </p:stCondLst>
                                        </p:cTn>
                                        <p:tgtEl>
                                          <p:spTgt spid="8">
                                            <p:txEl>
                                              <p:pRg st="11" end="11"/>
                                            </p:txEl>
                                          </p:spTgt>
                                        </p:tgtEl>
                                      </p:cBhvr>
                                      <p:to x="100000" y="100000"/>
                                    </p:animScale>
                                    <p:animScale>
                                      <p:cBhvr>
                                        <p:cTn id="99" dur="26">
                                          <p:stCondLst>
                                            <p:cond delay="1808"/>
                                          </p:stCondLst>
                                        </p:cTn>
                                        <p:tgtEl>
                                          <p:spTgt spid="8">
                                            <p:txEl>
                                              <p:pRg st="11" end="11"/>
                                            </p:txEl>
                                          </p:spTgt>
                                        </p:tgtEl>
                                      </p:cBhvr>
                                      <p:to x="100000" y="95000"/>
                                    </p:animScale>
                                    <p:animScale>
                                      <p:cBhvr>
                                        <p:cTn id="100" dur="166" decel="50000">
                                          <p:stCondLst>
                                            <p:cond delay="1834"/>
                                          </p:stCondLst>
                                        </p:cTn>
                                        <p:tgtEl>
                                          <p:spTgt spid="8">
                                            <p:txEl>
                                              <p:pRg st="11" end="1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pic>
        <p:nvPicPr>
          <p:cNvPr id="12" name="صورة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3" name="مستطيل مستدير الزوايا 12"/>
          <p:cNvSpPr/>
          <p:nvPr/>
        </p:nvSpPr>
        <p:spPr>
          <a:xfrm>
            <a:off x="539552" y="332656"/>
            <a:ext cx="8280920" cy="4320480"/>
          </a:xfrm>
          <a:prstGeom prst="roundRect">
            <a:avLst/>
          </a:prstGeom>
        </p:spPr>
        <p:style>
          <a:lnRef idx="1">
            <a:schemeClr val="dk1"/>
          </a:lnRef>
          <a:fillRef idx="2">
            <a:schemeClr val="dk1"/>
          </a:fillRef>
          <a:effectRef idx="1">
            <a:schemeClr val="dk1"/>
          </a:effectRef>
          <a:fontRef idx="minor">
            <a:schemeClr val="dk1"/>
          </a:fontRef>
        </p:style>
        <p:txBody>
          <a:bodyPr rtlCol="1" anchor="ctr"/>
          <a:lstStyle/>
          <a:p>
            <a:pPr algn="ctr"/>
            <a:r>
              <a:rPr lang="ar-SA" b="1" dirty="0" smtClean="0">
                <a:solidFill>
                  <a:srgbClr val="C00000"/>
                </a:solidFill>
              </a:rPr>
              <a:t>- اتصال </a:t>
            </a:r>
            <a:r>
              <a:rPr lang="ar-SA" b="1" dirty="0">
                <a:solidFill>
                  <a:srgbClr val="C00000"/>
                </a:solidFill>
              </a:rPr>
              <a:t>العلاقات العامة بالموظفين :</a:t>
            </a:r>
          </a:p>
          <a:p>
            <a:pPr algn="ctr"/>
            <a:r>
              <a:rPr lang="ar-SA" b="1" dirty="0">
                <a:solidFill>
                  <a:schemeClr val="bg1">
                    <a:lumMod val="50000"/>
                  </a:schemeClr>
                </a:solidFill>
              </a:rPr>
              <a:t> </a:t>
            </a:r>
          </a:p>
          <a:p>
            <a:pPr marL="285750" indent="-285750" algn="ctr">
              <a:buFont typeface="Courier New" pitchFamily="49" charset="0"/>
              <a:buChar char="o"/>
            </a:pPr>
            <a:r>
              <a:rPr lang="ar-SA" b="1" dirty="0" smtClean="0">
                <a:solidFill>
                  <a:schemeClr val="bg1">
                    <a:lumMod val="50000"/>
                  </a:schemeClr>
                </a:solidFill>
              </a:rPr>
              <a:t>تجري </a:t>
            </a:r>
            <a:r>
              <a:rPr lang="ar-SA" b="1" dirty="0">
                <a:solidFill>
                  <a:schemeClr val="bg1">
                    <a:lumMod val="50000"/>
                  </a:schemeClr>
                </a:solidFill>
              </a:rPr>
              <a:t>اتصالات العلاقات العامة بالموظفين لتحقيق عدة أهداف أهمها :-</a:t>
            </a:r>
          </a:p>
          <a:p>
            <a:pPr algn="ctr"/>
            <a:r>
              <a:rPr lang="ar-SA" b="1" dirty="0"/>
              <a:t> </a:t>
            </a:r>
          </a:p>
          <a:p>
            <a:pPr algn="ctr"/>
            <a:r>
              <a:rPr lang="ar-SA" b="1" dirty="0"/>
              <a:t>1- شرح سياسات </a:t>
            </a:r>
            <a:r>
              <a:rPr lang="ar-SA" b="1" dirty="0" smtClean="0"/>
              <a:t>وَ اجراءاتها وَ تفسير </a:t>
            </a:r>
            <a:r>
              <a:rPr lang="ar-SA" b="1" dirty="0"/>
              <a:t>القوانين </a:t>
            </a:r>
            <a:r>
              <a:rPr lang="ar-SA" b="1" dirty="0" smtClean="0"/>
              <a:t>وَ اللوائح </a:t>
            </a:r>
            <a:r>
              <a:rPr lang="ar-SA" b="1" dirty="0"/>
              <a:t>الجديدة المتعلقة بسير العمل .</a:t>
            </a:r>
          </a:p>
          <a:p>
            <a:pPr algn="ctr"/>
            <a:r>
              <a:rPr lang="ar-SA" b="1" dirty="0"/>
              <a:t>2- اقناع العمال بأن مصلحة الادارة </a:t>
            </a:r>
            <a:r>
              <a:rPr lang="ar-SA" b="1" dirty="0" smtClean="0"/>
              <a:t>وَ مصلحتهم </a:t>
            </a:r>
            <a:r>
              <a:rPr lang="ar-SA" b="1" dirty="0"/>
              <a:t>واحدة </a:t>
            </a:r>
            <a:r>
              <a:rPr lang="ar-SA" b="1" dirty="0" smtClean="0"/>
              <a:t>وَ غير متعارضة بتالي </a:t>
            </a:r>
            <a:r>
              <a:rPr lang="ar-SA" b="1" dirty="0"/>
              <a:t>فتعاونهم مع الادارة سوف يؤدي الى زيادة </a:t>
            </a:r>
            <a:r>
              <a:rPr lang="ar-SA" b="1" dirty="0" smtClean="0"/>
              <a:t>ارباح الشركة من </a:t>
            </a:r>
            <a:r>
              <a:rPr lang="ar-SA" b="1" dirty="0"/>
              <a:t>ثم زيادة الحوافز </a:t>
            </a:r>
            <a:r>
              <a:rPr lang="ar-SA" b="1" dirty="0" smtClean="0"/>
              <a:t>وَ المكافئات اليهم .</a:t>
            </a:r>
            <a:endParaRPr lang="ar-SA" b="1" dirty="0"/>
          </a:p>
          <a:p>
            <a:pPr algn="ctr"/>
            <a:r>
              <a:rPr lang="ar-SA" b="1" dirty="0"/>
              <a:t>3- رفع الروح المعنوية للموظفين مما يؤدي الى تقليل معدلات التغيب </a:t>
            </a:r>
            <a:r>
              <a:rPr lang="ar-SA" b="1" dirty="0" smtClean="0"/>
              <a:t>عن </a:t>
            </a:r>
            <a:r>
              <a:rPr lang="ar-SA" b="1" dirty="0"/>
              <a:t>العمل </a:t>
            </a:r>
            <a:r>
              <a:rPr lang="ar-SA" b="1" dirty="0" smtClean="0"/>
              <a:t>وَ الى </a:t>
            </a:r>
            <a:r>
              <a:rPr lang="ar-SA" b="1" dirty="0"/>
              <a:t>زيادة انتاجية الموظف </a:t>
            </a:r>
            <a:r>
              <a:rPr lang="ar-SA" b="1" dirty="0" smtClean="0"/>
              <a:t>وَ انتماؤه للشركة .</a:t>
            </a:r>
            <a:endParaRPr lang="ar-SA" b="1" dirty="0"/>
          </a:p>
          <a:p>
            <a:pPr algn="ctr"/>
            <a:r>
              <a:rPr lang="ar-SA" b="1" dirty="0"/>
              <a:t>4- محاولة اجتذاب الموظفين </a:t>
            </a:r>
            <a:r>
              <a:rPr lang="ar-SA" b="1" dirty="0" smtClean="0"/>
              <a:t>المؤهلين وَ المدربين </a:t>
            </a:r>
            <a:r>
              <a:rPr lang="ar-SA" b="1" dirty="0"/>
              <a:t>جيدا للعمل في الشركة .</a:t>
            </a:r>
          </a:p>
          <a:p>
            <a:pPr algn="ctr"/>
            <a:r>
              <a:rPr lang="ar-SA" b="1" dirty="0"/>
              <a:t>5- خلق روح </a:t>
            </a:r>
            <a:r>
              <a:rPr lang="ar-SA" b="1" dirty="0" smtClean="0"/>
              <a:t>الاعتزاز </a:t>
            </a:r>
            <a:r>
              <a:rPr lang="ar-SA" b="1" dirty="0"/>
              <a:t>لدى الموظف بشركته .</a:t>
            </a:r>
          </a:p>
          <a:p>
            <a:pPr algn="ctr"/>
            <a:r>
              <a:rPr lang="ar-SA" b="1" dirty="0"/>
              <a:t>6- الاعتراف </a:t>
            </a:r>
            <a:r>
              <a:rPr lang="ar-SA" b="1" dirty="0" smtClean="0"/>
              <a:t>بإنجازات </a:t>
            </a:r>
            <a:r>
              <a:rPr lang="ar-SA" b="1" dirty="0"/>
              <a:t>الموظفين </a:t>
            </a:r>
            <a:r>
              <a:rPr lang="ar-SA" b="1" dirty="0" smtClean="0"/>
              <a:t>وَ مساهماتهم </a:t>
            </a:r>
            <a:r>
              <a:rPr lang="ar-SA" b="1" dirty="0"/>
              <a:t>في مجال </a:t>
            </a:r>
            <a:r>
              <a:rPr lang="ar-SA" b="1" dirty="0" smtClean="0"/>
              <a:t>العمل مما </a:t>
            </a:r>
            <a:r>
              <a:rPr lang="ar-SA" b="1" dirty="0"/>
              <a:t>يساعد على اشباع حاجات الموظف.</a:t>
            </a:r>
          </a:p>
          <a:p>
            <a:pPr algn="ctr"/>
            <a:r>
              <a:rPr lang="ar-SA" b="1" dirty="0"/>
              <a:t>7- تشجيع الموظف على التعبير عن آرائه </a:t>
            </a:r>
            <a:r>
              <a:rPr lang="ar-SA" b="1" dirty="0" smtClean="0"/>
              <a:t>وَ اتجاهاته وَ ذلك </a:t>
            </a:r>
            <a:r>
              <a:rPr lang="ar-SA" b="1" dirty="0"/>
              <a:t>بتطبيق نظام الاتصالات ذا الاتجاهيين .</a:t>
            </a:r>
          </a:p>
        </p:txBody>
      </p:sp>
    </p:spTree>
    <p:extLst>
      <p:ext uri="{BB962C8B-B14F-4D97-AF65-F5344CB8AC3E}">
        <p14:creationId xmlns:p14="http://schemas.microsoft.com/office/powerpoint/2010/main" val="1334258251"/>
      </p:ext>
    </p:extLst>
  </p:cSld>
  <p:clrMapOvr>
    <a:masterClrMapping/>
  </p:clrMapOvr>
  <mc:AlternateContent xmlns:mc="http://schemas.openxmlformats.org/markup-compatibility/2006" xmlns:p14="http://schemas.microsoft.com/office/powerpoint/2010/main">
    <mc:Choice Requires="p14">
      <p:transition spd="slow" p14:dur="39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13">
                                            <p:txEl>
                                              <p:pRg st="0" end="0"/>
                                            </p:txEl>
                                          </p:spTgt>
                                        </p:tgtEl>
                                        <p:attrNameLst>
                                          <p:attrName>r</p:attrName>
                                        </p:attrNameLst>
                                      </p:cBhvr>
                                    </p:animRot>
                                    <p:animRot by="-240000">
                                      <p:cBhvr>
                                        <p:cTn id="7" dur="200" fill="hold">
                                          <p:stCondLst>
                                            <p:cond delay="200"/>
                                          </p:stCondLst>
                                        </p:cTn>
                                        <p:tgtEl>
                                          <p:spTgt spid="13">
                                            <p:txEl>
                                              <p:pRg st="0" end="0"/>
                                            </p:txEl>
                                          </p:spTgt>
                                        </p:tgtEl>
                                        <p:attrNameLst>
                                          <p:attrName>r</p:attrName>
                                        </p:attrNameLst>
                                      </p:cBhvr>
                                    </p:animRot>
                                    <p:animRot by="240000">
                                      <p:cBhvr>
                                        <p:cTn id="8" dur="200" fill="hold">
                                          <p:stCondLst>
                                            <p:cond delay="400"/>
                                          </p:stCondLst>
                                        </p:cTn>
                                        <p:tgtEl>
                                          <p:spTgt spid="13">
                                            <p:txEl>
                                              <p:pRg st="0" end="0"/>
                                            </p:txEl>
                                          </p:spTgt>
                                        </p:tgtEl>
                                        <p:attrNameLst>
                                          <p:attrName>r</p:attrName>
                                        </p:attrNameLst>
                                      </p:cBhvr>
                                    </p:animRot>
                                    <p:animRot by="-240000">
                                      <p:cBhvr>
                                        <p:cTn id="9" dur="200" fill="hold">
                                          <p:stCondLst>
                                            <p:cond delay="600"/>
                                          </p:stCondLst>
                                        </p:cTn>
                                        <p:tgtEl>
                                          <p:spTgt spid="13">
                                            <p:txEl>
                                              <p:pRg st="0" end="0"/>
                                            </p:txEl>
                                          </p:spTgt>
                                        </p:tgtEl>
                                        <p:attrNameLst>
                                          <p:attrName>r</p:attrName>
                                        </p:attrNameLst>
                                      </p:cBhvr>
                                    </p:animRot>
                                    <p:animRot by="120000">
                                      <p:cBhvr>
                                        <p:cTn id="10" dur="200" fill="hold">
                                          <p:stCondLst>
                                            <p:cond delay="800"/>
                                          </p:stCondLst>
                                        </p:cTn>
                                        <p:tgtEl>
                                          <p:spTgt spid="13">
                                            <p:txEl>
                                              <p:pRg st="0" end="0"/>
                                            </p:txEl>
                                          </p:spTgt>
                                        </p:tgtEl>
                                        <p:attrNameLst>
                                          <p:attrName>r</p:attrName>
                                        </p:attrNameLst>
                                      </p:cBhvr>
                                    </p:animRot>
                                  </p:childTnLst>
                                </p:cTn>
                              </p:par>
                              <p:par>
                                <p:cTn id="11" presetID="32" presetClass="emph" presetSubtype="0" fill="hold" nodeType="withEffect">
                                  <p:stCondLst>
                                    <p:cond delay="0"/>
                                  </p:stCondLst>
                                  <p:childTnLst>
                                    <p:animRot by="120000">
                                      <p:cBhvr>
                                        <p:cTn id="12" dur="100" fill="hold">
                                          <p:stCondLst>
                                            <p:cond delay="0"/>
                                          </p:stCondLst>
                                        </p:cTn>
                                        <p:tgtEl>
                                          <p:spTgt spid="13">
                                            <p:txEl>
                                              <p:pRg st="1" end="1"/>
                                            </p:txEl>
                                          </p:spTgt>
                                        </p:tgtEl>
                                        <p:attrNameLst>
                                          <p:attrName>r</p:attrName>
                                        </p:attrNameLst>
                                      </p:cBhvr>
                                    </p:animRot>
                                    <p:animRot by="-240000">
                                      <p:cBhvr>
                                        <p:cTn id="13" dur="200" fill="hold">
                                          <p:stCondLst>
                                            <p:cond delay="200"/>
                                          </p:stCondLst>
                                        </p:cTn>
                                        <p:tgtEl>
                                          <p:spTgt spid="13">
                                            <p:txEl>
                                              <p:pRg st="1" end="1"/>
                                            </p:txEl>
                                          </p:spTgt>
                                        </p:tgtEl>
                                        <p:attrNameLst>
                                          <p:attrName>r</p:attrName>
                                        </p:attrNameLst>
                                      </p:cBhvr>
                                    </p:animRot>
                                    <p:animRot by="240000">
                                      <p:cBhvr>
                                        <p:cTn id="14" dur="200" fill="hold">
                                          <p:stCondLst>
                                            <p:cond delay="400"/>
                                          </p:stCondLst>
                                        </p:cTn>
                                        <p:tgtEl>
                                          <p:spTgt spid="13">
                                            <p:txEl>
                                              <p:pRg st="1" end="1"/>
                                            </p:txEl>
                                          </p:spTgt>
                                        </p:tgtEl>
                                        <p:attrNameLst>
                                          <p:attrName>r</p:attrName>
                                        </p:attrNameLst>
                                      </p:cBhvr>
                                    </p:animRot>
                                    <p:animRot by="-240000">
                                      <p:cBhvr>
                                        <p:cTn id="15" dur="200" fill="hold">
                                          <p:stCondLst>
                                            <p:cond delay="600"/>
                                          </p:stCondLst>
                                        </p:cTn>
                                        <p:tgtEl>
                                          <p:spTgt spid="13">
                                            <p:txEl>
                                              <p:pRg st="1" end="1"/>
                                            </p:txEl>
                                          </p:spTgt>
                                        </p:tgtEl>
                                        <p:attrNameLst>
                                          <p:attrName>r</p:attrName>
                                        </p:attrNameLst>
                                      </p:cBhvr>
                                    </p:animRot>
                                    <p:animRot by="120000">
                                      <p:cBhvr>
                                        <p:cTn id="16" dur="200" fill="hold">
                                          <p:stCondLst>
                                            <p:cond delay="800"/>
                                          </p:stCondLst>
                                        </p:cTn>
                                        <p:tgtEl>
                                          <p:spTgt spid="13">
                                            <p:txEl>
                                              <p:pRg st="1" end="1"/>
                                            </p:txEl>
                                          </p:spTgt>
                                        </p:tgtEl>
                                        <p:attrNameLst>
                                          <p:attrName>r</p:attrName>
                                        </p:attrNameLst>
                                      </p:cBhvr>
                                    </p:animRot>
                                  </p:childTnLst>
                                </p:cTn>
                              </p:par>
                              <p:par>
                                <p:cTn id="17" presetID="32" presetClass="emph" presetSubtype="0" fill="hold" nodeType="withEffect">
                                  <p:stCondLst>
                                    <p:cond delay="0"/>
                                  </p:stCondLst>
                                  <p:childTnLst>
                                    <p:animRot by="120000">
                                      <p:cBhvr>
                                        <p:cTn id="18" dur="100" fill="hold">
                                          <p:stCondLst>
                                            <p:cond delay="0"/>
                                          </p:stCondLst>
                                        </p:cTn>
                                        <p:tgtEl>
                                          <p:spTgt spid="13">
                                            <p:txEl>
                                              <p:pRg st="2" end="2"/>
                                            </p:txEl>
                                          </p:spTgt>
                                        </p:tgtEl>
                                        <p:attrNameLst>
                                          <p:attrName>r</p:attrName>
                                        </p:attrNameLst>
                                      </p:cBhvr>
                                    </p:animRot>
                                    <p:animRot by="-240000">
                                      <p:cBhvr>
                                        <p:cTn id="19" dur="200" fill="hold">
                                          <p:stCondLst>
                                            <p:cond delay="200"/>
                                          </p:stCondLst>
                                        </p:cTn>
                                        <p:tgtEl>
                                          <p:spTgt spid="13">
                                            <p:txEl>
                                              <p:pRg st="2" end="2"/>
                                            </p:txEl>
                                          </p:spTgt>
                                        </p:tgtEl>
                                        <p:attrNameLst>
                                          <p:attrName>r</p:attrName>
                                        </p:attrNameLst>
                                      </p:cBhvr>
                                    </p:animRot>
                                    <p:animRot by="240000">
                                      <p:cBhvr>
                                        <p:cTn id="20" dur="200" fill="hold">
                                          <p:stCondLst>
                                            <p:cond delay="400"/>
                                          </p:stCondLst>
                                        </p:cTn>
                                        <p:tgtEl>
                                          <p:spTgt spid="13">
                                            <p:txEl>
                                              <p:pRg st="2" end="2"/>
                                            </p:txEl>
                                          </p:spTgt>
                                        </p:tgtEl>
                                        <p:attrNameLst>
                                          <p:attrName>r</p:attrName>
                                        </p:attrNameLst>
                                      </p:cBhvr>
                                    </p:animRot>
                                    <p:animRot by="-240000">
                                      <p:cBhvr>
                                        <p:cTn id="21" dur="200" fill="hold">
                                          <p:stCondLst>
                                            <p:cond delay="600"/>
                                          </p:stCondLst>
                                        </p:cTn>
                                        <p:tgtEl>
                                          <p:spTgt spid="13">
                                            <p:txEl>
                                              <p:pRg st="2" end="2"/>
                                            </p:txEl>
                                          </p:spTgt>
                                        </p:tgtEl>
                                        <p:attrNameLst>
                                          <p:attrName>r</p:attrName>
                                        </p:attrNameLst>
                                      </p:cBhvr>
                                    </p:animRot>
                                    <p:animRot by="120000">
                                      <p:cBhvr>
                                        <p:cTn id="22" dur="200" fill="hold">
                                          <p:stCondLst>
                                            <p:cond delay="800"/>
                                          </p:stCondLst>
                                        </p:cTn>
                                        <p:tgtEl>
                                          <p:spTgt spid="13">
                                            <p:txEl>
                                              <p:pRg st="2" end="2"/>
                                            </p:txEl>
                                          </p:spTgt>
                                        </p:tgtEl>
                                        <p:attrNameLst>
                                          <p:attrName>r</p:attrName>
                                        </p:attrNameLst>
                                      </p:cBhvr>
                                    </p:animRot>
                                  </p:childTnLst>
                                </p:cTn>
                              </p:par>
                              <p:par>
                                <p:cTn id="23" presetID="32" presetClass="emph" presetSubtype="0" fill="hold" nodeType="withEffect">
                                  <p:stCondLst>
                                    <p:cond delay="0"/>
                                  </p:stCondLst>
                                  <p:childTnLst>
                                    <p:animRot by="120000">
                                      <p:cBhvr>
                                        <p:cTn id="24" dur="100" fill="hold">
                                          <p:stCondLst>
                                            <p:cond delay="0"/>
                                          </p:stCondLst>
                                        </p:cTn>
                                        <p:tgtEl>
                                          <p:spTgt spid="13">
                                            <p:txEl>
                                              <p:pRg st="3" end="3"/>
                                            </p:txEl>
                                          </p:spTgt>
                                        </p:tgtEl>
                                        <p:attrNameLst>
                                          <p:attrName>r</p:attrName>
                                        </p:attrNameLst>
                                      </p:cBhvr>
                                    </p:animRot>
                                    <p:animRot by="-240000">
                                      <p:cBhvr>
                                        <p:cTn id="25" dur="200" fill="hold">
                                          <p:stCondLst>
                                            <p:cond delay="200"/>
                                          </p:stCondLst>
                                        </p:cTn>
                                        <p:tgtEl>
                                          <p:spTgt spid="13">
                                            <p:txEl>
                                              <p:pRg st="3" end="3"/>
                                            </p:txEl>
                                          </p:spTgt>
                                        </p:tgtEl>
                                        <p:attrNameLst>
                                          <p:attrName>r</p:attrName>
                                        </p:attrNameLst>
                                      </p:cBhvr>
                                    </p:animRot>
                                    <p:animRot by="240000">
                                      <p:cBhvr>
                                        <p:cTn id="26" dur="200" fill="hold">
                                          <p:stCondLst>
                                            <p:cond delay="400"/>
                                          </p:stCondLst>
                                        </p:cTn>
                                        <p:tgtEl>
                                          <p:spTgt spid="13">
                                            <p:txEl>
                                              <p:pRg st="3" end="3"/>
                                            </p:txEl>
                                          </p:spTgt>
                                        </p:tgtEl>
                                        <p:attrNameLst>
                                          <p:attrName>r</p:attrName>
                                        </p:attrNameLst>
                                      </p:cBhvr>
                                    </p:animRot>
                                    <p:animRot by="-240000">
                                      <p:cBhvr>
                                        <p:cTn id="27" dur="200" fill="hold">
                                          <p:stCondLst>
                                            <p:cond delay="600"/>
                                          </p:stCondLst>
                                        </p:cTn>
                                        <p:tgtEl>
                                          <p:spTgt spid="13">
                                            <p:txEl>
                                              <p:pRg st="3" end="3"/>
                                            </p:txEl>
                                          </p:spTgt>
                                        </p:tgtEl>
                                        <p:attrNameLst>
                                          <p:attrName>r</p:attrName>
                                        </p:attrNameLst>
                                      </p:cBhvr>
                                    </p:animRot>
                                    <p:animRot by="120000">
                                      <p:cBhvr>
                                        <p:cTn id="28" dur="200" fill="hold">
                                          <p:stCondLst>
                                            <p:cond delay="800"/>
                                          </p:stCondLst>
                                        </p:cTn>
                                        <p:tgtEl>
                                          <p:spTgt spid="13">
                                            <p:txEl>
                                              <p:pRg st="3" end="3"/>
                                            </p:txEl>
                                          </p:spTgt>
                                        </p:tgtEl>
                                        <p:attrNameLst>
                                          <p:attrName>r</p:attrName>
                                        </p:attrNameLst>
                                      </p:cBhvr>
                                    </p:animRot>
                                  </p:childTnLst>
                                </p:cTn>
                              </p:par>
                              <p:par>
                                <p:cTn id="29" presetID="32" presetClass="emph" presetSubtype="0" fill="hold" nodeType="withEffect">
                                  <p:stCondLst>
                                    <p:cond delay="0"/>
                                  </p:stCondLst>
                                  <p:childTnLst>
                                    <p:animRot by="120000">
                                      <p:cBhvr>
                                        <p:cTn id="30" dur="100" fill="hold">
                                          <p:stCondLst>
                                            <p:cond delay="0"/>
                                          </p:stCondLst>
                                        </p:cTn>
                                        <p:tgtEl>
                                          <p:spTgt spid="13">
                                            <p:txEl>
                                              <p:pRg st="4" end="4"/>
                                            </p:txEl>
                                          </p:spTgt>
                                        </p:tgtEl>
                                        <p:attrNameLst>
                                          <p:attrName>r</p:attrName>
                                        </p:attrNameLst>
                                      </p:cBhvr>
                                    </p:animRot>
                                    <p:animRot by="-240000">
                                      <p:cBhvr>
                                        <p:cTn id="31" dur="200" fill="hold">
                                          <p:stCondLst>
                                            <p:cond delay="200"/>
                                          </p:stCondLst>
                                        </p:cTn>
                                        <p:tgtEl>
                                          <p:spTgt spid="13">
                                            <p:txEl>
                                              <p:pRg st="4" end="4"/>
                                            </p:txEl>
                                          </p:spTgt>
                                        </p:tgtEl>
                                        <p:attrNameLst>
                                          <p:attrName>r</p:attrName>
                                        </p:attrNameLst>
                                      </p:cBhvr>
                                    </p:animRot>
                                    <p:animRot by="240000">
                                      <p:cBhvr>
                                        <p:cTn id="32" dur="200" fill="hold">
                                          <p:stCondLst>
                                            <p:cond delay="400"/>
                                          </p:stCondLst>
                                        </p:cTn>
                                        <p:tgtEl>
                                          <p:spTgt spid="13">
                                            <p:txEl>
                                              <p:pRg st="4" end="4"/>
                                            </p:txEl>
                                          </p:spTgt>
                                        </p:tgtEl>
                                        <p:attrNameLst>
                                          <p:attrName>r</p:attrName>
                                        </p:attrNameLst>
                                      </p:cBhvr>
                                    </p:animRot>
                                    <p:animRot by="-240000">
                                      <p:cBhvr>
                                        <p:cTn id="33" dur="200" fill="hold">
                                          <p:stCondLst>
                                            <p:cond delay="600"/>
                                          </p:stCondLst>
                                        </p:cTn>
                                        <p:tgtEl>
                                          <p:spTgt spid="13">
                                            <p:txEl>
                                              <p:pRg st="4" end="4"/>
                                            </p:txEl>
                                          </p:spTgt>
                                        </p:tgtEl>
                                        <p:attrNameLst>
                                          <p:attrName>r</p:attrName>
                                        </p:attrNameLst>
                                      </p:cBhvr>
                                    </p:animRot>
                                    <p:animRot by="120000">
                                      <p:cBhvr>
                                        <p:cTn id="34" dur="200" fill="hold">
                                          <p:stCondLst>
                                            <p:cond delay="800"/>
                                          </p:stCondLst>
                                        </p:cTn>
                                        <p:tgtEl>
                                          <p:spTgt spid="13">
                                            <p:txEl>
                                              <p:pRg st="4" end="4"/>
                                            </p:txEl>
                                          </p:spTgt>
                                        </p:tgtEl>
                                        <p:attrNameLst>
                                          <p:attrName>r</p:attrName>
                                        </p:attrNameLst>
                                      </p:cBhvr>
                                    </p:animRot>
                                  </p:childTnLst>
                                </p:cTn>
                              </p:par>
                              <p:par>
                                <p:cTn id="35" presetID="32" presetClass="emph" presetSubtype="0" fill="hold" nodeType="withEffect">
                                  <p:stCondLst>
                                    <p:cond delay="0"/>
                                  </p:stCondLst>
                                  <p:childTnLst>
                                    <p:animRot by="120000">
                                      <p:cBhvr>
                                        <p:cTn id="36" dur="100" fill="hold">
                                          <p:stCondLst>
                                            <p:cond delay="0"/>
                                          </p:stCondLst>
                                        </p:cTn>
                                        <p:tgtEl>
                                          <p:spTgt spid="13">
                                            <p:txEl>
                                              <p:pRg st="5" end="5"/>
                                            </p:txEl>
                                          </p:spTgt>
                                        </p:tgtEl>
                                        <p:attrNameLst>
                                          <p:attrName>r</p:attrName>
                                        </p:attrNameLst>
                                      </p:cBhvr>
                                    </p:animRot>
                                    <p:animRot by="-240000">
                                      <p:cBhvr>
                                        <p:cTn id="37" dur="200" fill="hold">
                                          <p:stCondLst>
                                            <p:cond delay="200"/>
                                          </p:stCondLst>
                                        </p:cTn>
                                        <p:tgtEl>
                                          <p:spTgt spid="13">
                                            <p:txEl>
                                              <p:pRg st="5" end="5"/>
                                            </p:txEl>
                                          </p:spTgt>
                                        </p:tgtEl>
                                        <p:attrNameLst>
                                          <p:attrName>r</p:attrName>
                                        </p:attrNameLst>
                                      </p:cBhvr>
                                    </p:animRot>
                                    <p:animRot by="240000">
                                      <p:cBhvr>
                                        <p:cTn id="38" dur="200" fill="hold">
                                          <p:stCondLst>
                                            <p:cond delay="400"/>
                                          </p:stCondLst>
                                        </p:cTn>
                                        <p:tgtEl>
                                          <p:spTgt spid="13">
                                            <p:txEl>
                                              <p:pRg st="5" end="5"/>
                                            </p:txEl>
                                          </p:spTgt>
                                        </p:tgtEl>
                                        <p:attrNameLst>
                                          <p:attrName>r</p:attrName>
                                        </p:attrNameLst>
                                      </p:cBhvr>
                                    </p:animRot>
                                    <p:animRot by="-240000">
                                      <p:cBhvr>
                                        <p:cTn id="39" dur="200" fill="hold">
                                          <p:stCondLst>
                                            <p:cond delay="600"/>
                                          </p:stCondLst>
                                        </p:cTn>
                                        <p:tgtEl>
                                          <p:spTgt spid="13">
                                            <p:txEl>
                                              <p:pRg st="5" end="5"/>
                                            </p:txEl>
                                          </p:spTgt>
                                        </p:tgtEl>
                                        <p:attrNameLst>
                                          <p:attrName>r</p:attrName>
                                        </p:attrNameLst>
                                      </p:cBhvr>
                                    </p:animRot>
                                    <p:animRot by="120000">
                                      <p:cBhvr>
                                        <p:cTn id="40" dur="200" fill="hold">
                                          <p:stCondLst>
                                            <p:cond delay="800"/>
                                          </p:stCondLst>
                                        </p:cTn>
                                        <p:tgtEl>
                                          <p:spTgt spid="13">
                                            <p:txEl>
                                              <p:pRg st="5" end="5"/>
                                            </p:txEl>
                                          </p:spTgt>
                                        </p:tgtEl>
                                        <p:attrNameLst>
                                          <p:attrName>r</p:attrName>
                                        </p:attrNameLst>
                                      </p:cBhvr>
                                    </p:animRot>
                                  </p:childTnLst>
                                </p:cTn>
                              </p:par>
                              <p:par>
                                <p:cTn id="41" presetID="32" presetClass="emph" presetSubtype="0" fill="hold" nodeType="withEffect">
                                  <p:stCondLst>
                                    <p:cond delay="0"/>
                                  </p:stCondLst>
                                  <p:childTnLst>
                                    <p:animRot by="120000">
                                      <p:cBhvr>
                                        <p:cTn id="42" dur="100" fill="hold">
                                          <p:stCondLst>
                                            <p:cond delay="0"/>
                                          </p:stCondLst>
                                        </p:cTn>
                                        <p:tgtEl>
                                          <p:spTgt spid="13">
                                            <p:txEl>
                                              <p:pRg st="6" end="6"/>
                                            </p:txEl>
                                          </p:spTgt>
                                        </p:tgtEl>
                                        <p:attrNameLst>
                                          <p:attrName>r</p:attrName>
                                        </p:attrNameLst>
                                      </p:cBhvr>
                                    </p:animRot>
                                    <p:animRot by="-240000">
                                      <p:cBhvr>
                                        <p:cTn id="43" dur="200" fill="hold">
                                          <p:stCondLst>
                                            <p:cond delay="200"/>
                                          </p:stCondLst>
                                        </p:cTn>
                                        <p:tgtEl>
                                          <p:spTgt spid="13">
                                            <p:txEl>
                                              <p:pRg st="6" end="6"/>
                                            </p:txEl>
                                          </p:spTgt>
                                        </p:tgtEl>
                                        <p:attrNameLst>
                                          <p:attrName>r</p:attrName>
                                        </p:attrNameLst>
                                      </p:cBhvr>
                                    </p:animRot>
                                    <p:animRot by="240000">
                                      <p:cBhvr>
                                        <p:cTn id="44" dur="200" fill="hold">
                                          <p:stCondLst>
                                            <p:cond delay="400"/>
                                          </p:stCondLst>
                                        </p:cTn>
                                        <p:tgtEl>
                                          <p:spTgt spid="13">
                                            <p:txEl>
                                              <p:pRg st="6" end="6"/>
                                            </p:txEl>
                                          </p:spTgt>
                                        </p:tgtEl>
                                        <p:attrNameLst>
                                          <p:attrName>r</p:attrName>
                                        </p:attrNameLst>
                                      </p:cBhvr>
                                    </p:animRot>
                                    <p:animRot by="-240000">
                                      <p:cBhvr>
                                        <p:cTn id="45" dur="200" fill="hold">
                                          <p:stCondLst>
                                            <p:cond delay="600"/>
                                          </p:stCondLst>
                                        </p:cTn>
                                        <p:tgtEl>
                                          <p:spTgt spid="13">
                                            <p:txEl>
                                              <p:pRg st="6" end="6"/>
                                            </p:txEl>
                                          </p:spTgt>
                                        </p:tgtEl>
                                        <p:attrNameLst>
                                          <p:attrName>r</p:attrName>
                                        </p:attrNameLst>
                                      </p:cBhvr>
                                    </p:animRot>
                                    <p:animRot by="120000">
                                      <p:cBhvr>
                                        <p:cTn id="46" dur="200" fill="hold">
                                          <p:stCondLst>
                                            <p:cond delay="800"/>
                                          </p:stCondLst>
                                        </p:cTn>
                                        <p:tgtEl>
                                          <p:spTgt spid="13">
                                            <p:txEl>
                                              <p:pRg st="6" end="6"/>
                                            </p:txEl>
                                          </p:spTgt>
                                        </p:tgtEl>
                                        <p:attrNameLst>
                                          <p:attrName>r</p:attrName>
                                        </p:attrNameLst>
                                      </p:cBhvr>
                                    </p:animRot>
                                  </p:childTnLst>
                                </p:cTn>
                              </p:par>
                              <p:par>
                                <p:cTn id="47" presetID="32" presetClass="emph" presetSubtype="0" fill="hold" nodeType="withEffect">
                                  <p:stCondLst>
                                    <p:cond delay="0"/>
                                  </p:stCondLst>
                                  <p:childTnLst>
                                    <p:animRot by="120000">
                                      <p:cBhvr>
                                        <p:cTn id="48" dur="100" fill="hold">
                                          <p:stCondLst>
                                            <p:cond delay="0"/>
                                          </p:stCondLst>
                                        </p:cTn>
                                        <p:tgtEl>
                                          <p:spTgt spid="13">
                                            <p:txEl>
                                              <p:pRg st="7" end="7"/>
                                            </p:txEl>
                                          </p:spTgt>
                                        </p:tgtEl>
                                        <p:attrNameLst>
                                          <p:attrName>r</p:attrName>
                                        </p:attrNameLst>
                                      </p:cBhvr>
                                    </p:animRot>
                                    <p:animRot by="-240000">
                                      <p:cBhvr>
                                        <p:cTn id="49" dur="200" fill="hold">
                                          <p:stCondLst>
                                            <p:cond delay="200"/>
                                          </p:stCondLst>
                                        </p:cTn>
                                        <p:tgtEl>
                                          <p:spTgt spid="13">
                                            <p:txEl>
                                              <p:pRg st="7" end="7"/>
                                            </p:txEl>
                                          </p:spTgt>
                                        </p:tgtEl>
                                        <p:attrNameLst>
                                          <p:attrName>r</p:attrName>
                                        </p:attrNameLst>
                                      </p:cBhvr>
                                    </p:animRot>
                                    <p:animRot by="240000">
                                      <p:cBhvr>
                                        <p:cTn id="50" dur="200" fill="hold">
                                          <p:stCondLst>
                                            <p:cond delay="400"/>
                                          </p:stCondLst>
                                        </p:cTn>
                                        <p:tgtEl>
                                          <p:spTgt spid="13">
                                            <p:txEl>
                                              <p:pRg st="7" end="7"/>
                                            </p:txEl>
                                          </p:spTgt>
                                        </p:tgtEl>
                                        <p:attrNameLst>
                                          <p:attrName>r</p:attrName>
                                        </p:attrNameLst>
                                      </p:cBhvr>
                                    </p:animRot>
                                    <p:animRot by="-240000">
                                      <p:cBhvr>
                                        <p:cTn id="51" dur="200" fill="hold">
                                          <p:stCondLst>
                                            <p:cond delay="600"/>
                                          </p:stCondLst>
                                        </p:cTn>
                                        <p:tgtEl>
                                          <p:spTgt spid="13">
                                            <p:txEl>
                                              <p:pRg st="7" end="7"/>
                                            </p:txEl>
                                          </p:spTgt>
                                        </p:tgtEl>
                                        <p:attrNameLst>
                                          <p:attrName>r</p:attrName>
                                        </p:attrNameLst>
                                      </p:cBhvr>
                                    </p:animRot>
                                    <p:animRot by="120000">
                                      <p:cBhvr>
                                        <p:cTn id="52" dur="200" fill="hold">
                                          <p:stCondLst>
                                            <p:cond delay="800"/>
                                          </p:stCondLst>
                                        </p:cTn>
                                        <p:tgtEl>
                                          <p:spTgt spid="13">
                                            <p:txEl>
                                              <p:pRg st="7" end="7"/>
                                            </p:txEl>
                                          </p:spTgt>
                                        </p:tgtEl>
                                        <p:attrNameLst>
                                          <p:attrName>r</p:attrName>
                                        </p:attrNameLst>
                                      </p:cBhvr>
                                    </p:animRot>
                                  </p:childTnLst>
                                </p:cTn>
                              </p:par>
                              <p:par>
                                <p:cTn id="53" presetID="32" presetClass="emph" presetSubtype="0" fill="hold" nodeType="withEffect">
                                  <p:stCondLst>
                                    <p:cond delay="0"/>
                                  </p:stCondLst>
                                  <p:childTnLst>
                                    <p:animRot by="120000">
                                      <p:cBhvr>
                                        <p:cTn id="54" dur="100" fill="hold">
                                          <p:stCondLst>
                                            <p:cond delay="0"/>
                                          </p:stCondLst>
                                        </p:cTn>
                                        <p:tgtEl>
                                          <p:spTgt spid="13">
                                            <p:txEl>
                                              <p:pRg st="8" end="8"/>
                                            </p:txEl>
                                          </p:spTgt>
                                        </p:tgtEl>
                                        <p:attrNameLst>
                                          <p:attrName>r</p:attrName>
                                        </p:attrNameLst>
                                      </p:cBhvr>
                                    </p:animRot>
                                    <p:animRot by="-240000">
                                      <p:cBhvr>
                                        <p:cTn id="55" dur="200" fill="hold">
                                          <p:stCondLst>
                                            <p:cond delay="200"/>
                                          </p:stCondLst>
                                        </p:cTn>
                                        <p:tgtEl>
                                          <p:spTgt spid="13">
                                            <p:txEl>
                                              <p:pRg st="8" end="8"/>
                                            </p:txEl>
                                          </p:spTgt>
                                        </p:tgtEl>
                                        <p:attrNameLst>
                                          <p:attrName>r</p:attrName>
                                        </p:attrNameLst>
                                      </p:cBhvr>
                                    </p:animRot>
                                    <p:animRot by="240000">
                                      <p:cBhvr>
                                        <p:cTn id="56" dur="200" fill="hold">
                                          <p:stCondLst>
                                            <p:cond delay="400"/>
                                          </p:stCondLst>
                                        </p:cTn>
                                        <p:tgtEl>
                                          <p:spTgt spid="13">
                                            <p:txEl>
                                              <p:pRg st="8" end="8"/>
                                            </p:txEl>
                                          </p:spTgt>
                                        </p:tgtEl>
                                        <p:attrNameLst>
                                          <p:attrName>r</p:attrName>
                                        </p:attrNameLst>
                                      </p:cBhvr>
                                    </p:animRot>
                                    <p:animRot by="-240000">
                                      <p:cBhvr>
                                        <p:cTn id="57" dur="200" fill="hold">
                                          <p:stCondLst>
                                            <p:cond delay="600"/>
                                          </p:stCondLst>
                                        </p:cTn>
                                        <p:tgtEl>
                                          <p:spTgt spid="13">
                                            <p:txEl>
                                              <p:pRg st="8" end="8"/>
                                            </p:txEl>
                                          </p:spTgt>
                                        </p:tgtEl>
                                        <p:attrNameLst>
                                          <p:attrName>r</p:attrName>
                                        </p:attrNameLst>
                                      </p:cBhvr>
                                    </p:animRot>
                                    <p:animRot by="120000">
                                      <p:cBhvr>
                                        <p:cTn id="58" dur="200" fill="hold">
                                          <p:stCondLst>
                                            <p:cond delay="800"/>
                                          </p:stCondLst>
                                        </p:cTn>
                                        <p:tgtEl>
                                          <p:spTgt spid="13">
                                            <p:txEl>
                                              <p:pRg st="8" end="8"/>
                                            </p:txEl>
                                          </p:spTgt>
                                        </p:tgtEl>
                                        <p:attrNameLst>
                                          <p:attrName>r</p:attrName>
                                        </p:attrNameLst>
                                      </p:cBhvr>
                                    </p:animRot>
                                  </p:childTnLst>
                                </p:cTn>
                              </p:par>
                              <p:par>
                                <p:cTn id="59" presetID="32" presetClass="emph" presetSubtype="0" fill="hold" nodeType="withEffect">
                                  <p:stCondLst>
                                    <p:cond delay="0"/>
                                  </p:stCondLst>
                                  <p:childTnLst>
                                    <p:animRot by="120000">
                                      <p:cBhvr>
                                        <p:cTn id="60" dur="100" fill="hold">
                                          <p:stCondLst>
                                            <p:cond delay="0"/>
                                          </p:stCondLst>
                                        </p:cTn>
                                        <p:tgtEl>
                                          <p:spTgt spid="13">
                                            <p:txEl>
                                              <p:pRg st="9" end="9"/>
                                            </p:txEl>
                                          </p:spTgt>
                                        </p:tgtEl>
                                        <p:attrNameLst>
                                          <p:attrName>r</p:attrName>
                                        </p:attrNameLst>
                                      </p:cBhvr>
                                    </p:animRot>
                                    <p:animRot by="-240000">
                                      <p:cBhvr>
                                        <p:cTn id="61" dur="200" fill="hold">
                                          <p:stCondLst>
                                            <p:cond delay="200"/>
                                          </p:stCondLst>
                                        </p:cTn>
                                        <p:tgtEl>
                                          <p:spTgt spid="13">
                                            <p:txEl>
                                              <p:pRg st="9" end="9"/>
                                            </p:txEl>
                                          </p:spTgt>
                                        </p:tgtEl>
                                        <p:attrNameLst>
                                          <p:attrName>r</p:attrName>
                                        </p:attrNameLst>
                                      </p:cBhvr>
                                    </p:animRot>
                                    <p:animRot by="240000">
                                      <p:cBhvr>
                                        <p:cTn id="62" dur="200" fill="hold">
                                          <p:stCondLst>
                                            <p:cond delay="400"/>
                                          </p:stCondLst>
                                        </p:cTn>
                                        <p:tgtEl>
                                          <p:spTgt spid="13">
                                            <p:txEl>
                                              <p:pRg st="9" end="9"/>
                                            </p:txEl>
                                          </p:spTgt>
                                        </p:tgtEl>
                                        <p:attrNameLst>
                                          <p:attrName>r</p:attrName>
                                        </p:attrNameLst>
                                      </p:cBhvr>
                                    </p:animRot>
                                    <p:animRot by="-240000">
                                      <p:cBhvr>
                                        <p:cTn id="63" dur="200" fill="hold">
                                          <p:stCondLst>
                                            <p:cond delay="600"/>
                                          </p:stCondLst>
                                        </p:cTn>
                                        <p:tgtEl>
                                          <p:spTgt spid="13">
                                            <p:txEl>
                                              <p:pRg st="9" end="9"/>
                                            </p:txEl>
                                          </p:spTgt>
                                        </p:tgtEl>
                                        <p:attrNameLst>
                                          <p:attrName>r</p:attrName>
                                        </p:attrNameLst>
                                      </p:cBhvr>
                                    </p:animRot>
                                    <p:animRot by="120000">
                                      <p:cBhvr>
                                        <p:cTn id="64" dur="200" fill="hold">
                                          <p:stCondLst>
                                            <p:cond delay="800"/>
                                          </p:stCondLst>
                                        </p:cTn>
                                        <p:tgtEl>
                                          <p:spTgt spid="13">
                                            <p:txEl>
                                              <p:pRg st="9" end="9"/>
                                            </p:txEl>
                                          </p:spTgt>
                                        </p:tgtEl>
                                        <p:attrNameLst>
                                          <p:attrName>r</p:attrName>
                                        </p:attrNameLst>
                                      </p:cBhvr>
                                    </p:animRot>
                                  </p:childTnLst>
                                </p:cTn>
                              </p:par>
                              <p:par>
                                <p:cTn id="65" presetID="32" presetClass="emph" presetSubtype="0" fill="hold" nodeType="withEffect">
                                  <p:stCondLst>
                                    <p:cond delay="0"/>
                                  </p:stCondLst>
                                  <p:childTnLst>
                                    <p:animRot by="120000">
                                      <p:cBhvr>
                                        <p:cTn id="66" dur="100" fill="hold">
                                          <p:stCondLst>
                                            <p:cond delay="0"/>
                                          </p:stCondLst>
                                        </p:cTn>
                                        <p:tgtEl>
                                          <p:spTgt spid="13">
                                            <p:txEl>
                                              <p:pRg st="10" end="10"/>
                                            </p:txEl>
                                          </p:spTgt>
                                        </p:tgtEl>
                                        <p:attrNameLst>
                                          <p:attrName>r</p:attrName>
                                        </p:attrNameLst>
                                      </p:cBhvr>
                                    </p:animRot>
                                    <p:animRot by="-240000">
                                      <p:cBhvr>
                                        <p:cTn id="67" dur="200" fill="hold">
                                          <p:stCondLst>
                                            <p:cond delay="200"/>
                                          </p:stCondLst>
                                        </p:cTn>
                                        <p:tgtEl>
                                          <p:spTgt spid="13">
                                            <p:txEl>
                                              <p:pRg st="10" end="10"/>
                                            </p:txEl>
                                          </p:spTgt>
                                        </p:tgtEl>
                                        <p:attrNameLst>
                                          <p:attrName>r</p:attrName>
                                        </p:attrNameLst>
                                      </p:cBhvr>
                                    </p:animRot>
                                    <p:animRot by="240000">
                                      <p:cBhvr>
                                        <p:cTn id="68" dur="200" fill="hold">
                                          <p:stCondLst>
                                            <p:cond delay="400"/>
                                          </p:stCondLst>
                                        </p:cTn>
                                        <p:tgtEl>
                                          <p:spTgt spid="13">
                                            <p:txEl>
                                              <p:pRg st="10" end="10"/>
                                            </p:txEl>
                                          </p:spTgt>
                                        </p:tgtEl>
                                        <p:attrNameLst>
                                          <p:attrName>r</p:attrName>
                                        </p:attrNameLst>
                                      </p:cBhvr>
                                    </p:animRot>
                                    <p:animRot by="-240000">
                                      <p:cBhvr>
                                        <p:cTn id="69" dur="200" fill="hold">
                                          <p:stCondLst>
                                            <p:cond delay="600"/>
                                          </p:stCondLst>
                                        </p:cTn>
                                        <p:tgtEl>
                                          <p:spTgt spid="13">
                                            <p:txEl>
                                              <p:pRg st="10" end="10"/>
                                            </p:txEl>
                                          </p:spTgt>
                                        </p:tgtEl>
                                        <p:attrNameLst>
                                          <p:attrName>r</p:attrName>
                                        </p:attrNameLst>
                                      </p:cBhvr>
                                    </p:animRot>
                                    <p:animRot by="120000">
                                      <p:cBhvr>
                                        <p:cTn id="70" dur="200" fill="hold">
                                          <p:stCondLst>
                                            <p:cond delay="800"/>
                                          </p:stCondLst>
                                        </p:cTn>
                                        <p:tgtEl>
                                          <p:spTgt spid="13">
                                            <p:txEl>
                                              <p:pRg st="10" end="1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مربع نص 4"/>
          <p:cNvSpPr txBox="1"/>
          <p:nvPr/>
        </p:nvSpPr>
        <p:spPr>
          <a:xfrm>
            <a:off x="395536" y="548680"/>
            <a:ext cx="8208912" cy="4801314"/>
          </a:xfrm>
          <a:prstGeom prst="rect">
            <a:avLst/>
          </a:prstGeom>
          <a:noFill/>
        </p:spPr>
        <p:txBody>
          <a:bodyPr wrap="square" rtlCol="1">
            <a:spAutoFit/>
          </a:bodyPr>
          <a:lstStyle/>
          <a:p>
            <a:pPr marL="285750" indent="-285750" algn="ctr">
              <a:buFontTx/>
              <a:buChar char="-"/>
            </a:pPr>
            <a:r>
              <a:rPr lang="ar-SA" b="1" dirty="0" smtClean="0">
                <a:solidFill>
                  <a:srgbClr val="C00000"/>
                </a:solidFill>
              </a:rPr>
              <a:t>ثانيا : العلاقات مع النقابات العمالية :</a:t>
            </a:r>
          </a:p>
          <a:p>
            <a:pPr marL="285750" indent="-285750" algn="ctr">
              <a:buFontTx/>
              <a:buChar char="-"/>
            </a:pPr>
            <a:r>
              <a:rPr lang="ar-SA" b="1" dirty="0" smtClean="0">
                <a:solidFill>
                  <a:schemeClr val="bg1">
                    <a:lumMod val="50000"/>
                  </a:schemeClr>
                </a:solidFill>
              </a:rPr>
              <a:t>اتصال العلاقات العامة بالنقابات :</a:t>
            </a:r>
          </a:p>
          <a:p>
            <a:pPr marL="285750" indent="-285750" algn="ctr">
              <a:buFontTx/>
              <a:buChar char="-"/>
            </a:pPr>
            <a:endParaRPr lang="ar-SA" b="1" dirty="0"/>
          </a:p>
          <a:p>
            <a:pPr algn="ctr"/>
            <a:r>
              <a:rPr lang="ar-SA" b="1" dirty="0" smtClean="0"/>
              <a:t>لقد انشأت النقابات وَ ازدادت اعداد منسبيها ثم استطاعت ان تأخذ الاعتراف الرسمي بها من قبل الحكومات وَ كذلك من قبل رجال الاعمال .</a:t>
            </a:r>
          </a:p>
          <a:p>
            <a:pPr algn="ctr"/>
            <a:r>
              <a:rPr lang="ar-SA" b="1" dirty="0" smtClean="0"/>
              <a:t>وَ النقابات ترمي إلى رعاية مصالح اعضائها وَ الدفاع عن حقوقهم من حيث مستوى الاجور وَ ساعات العمل وَ ظروف العمل الأخرى .</a:t>
            </a:r>
          </a:p>
          <a:p>
            <a:pPr algn="ctr"/>
            <a:endParaRPr lang="ar-SA" b="1" dirty="0"/>
          </a:p>
          <a:p>
            <a:pPr algn="ctr"/>
            <a:r>
              <a:rPr lang="ar-SA" b="1" dirty="0" smtClean="0">
                <a:solidFill>
                  <a:schemeClr val="tx1">
                    <a:lumMod val="50000"/>
                    <a:lumOff val="50000"/>
                  </a:schemeClr>
                </a:solidFill>
              </a:rPr>
              <a:t>وَ تجري اتصالات العلاقات العامة بالنقابات العمالية لتحقيق عدة أهداف :</a:t>
            </a:r>
          </a:p>
          <a:p>
            <a:pPr algn="ctr"/>
            <a:r>
              <a:rPr lang="ar-SA" b="1" dirty="0" smtClean="0"/>
              <a:t> </a:t>
            </a:r>
            <a:endParaRPr lang="ar-SA" b="1" dirty="0"/>
          </a:p>
          <a:p>
            <a:pPr algn="ctr"/>
            <a:r>
              <a:rPr lang="ar-SA" b="1" dirty="0" smtClean="0"/>
              <a:t>1- معرفه </a:t>
            </a:r>
            <a:r>
              <a:rPr lang="ar-SA" b="1" dirty="0"/>
              <a:t>سياسه النقابة تجاه الشركة </a:t>
            </a:r>
            <a:r>
              <a:rPr lang="ar-SA" b="1" dirty="0" smtClean="0"/>
              <a:t>وَ نواياها </a:t>
            </a:r>
            <a:r>
              <a:rPr lang="ar-SA" b="1" dirty="0"/>
              <a:t>لحل النزعات </a:t>
            </a:r>
            <a:r>
              <a:rPr lang="ar-SA" b="1" dirty="0" smtClean="0"/>
              <a:t>القائمة .</a:t>
            </a:r>
            <a:endParaRPr lang="en-US" b="1" dirty="0"/>
          </a:p>
          <a:p>
            <a:pPr algn="ctr"/>
            <a:r>
              <a:rPr lang="ar-SA" b="1" dirty="0" smtClean="0"/>
              <a:t>2- المحافظة </a:t>
            </a:r>
            <a:r>
              <a:rPr lang="ar-SA" b="1" dirty="0"/>
              <a:t>على علاقات جيده مع اعضاء </a:t>
            </a:r>
            <a:r>
              <a:rPr lang="ar-SA" b="1" dirty="0" smtClean="0"/>
              <a:t>النقابة .</a:t>
            </a:r>
            <a:endParaRPr lang="en-US" b="1" dirty="0"/>
          </a:p>
          <a:p>
            <a:pPr algn="ctr"/>
            <a:r>
              <a:rPr lang="ar-SA" b="1" dirty="0" smtClean="0"/>
              <a:t>3- شرح </a:t>
            </a:r>
            <a:r>
              <a:rPr lang="ar-SA" b="1" dirty="0"/>
              <a:t>سياسات </a:t>
            </a:r>
            <a:r>
              <a:rPr lang="ar-SA" b="1" dirty="0" smtClean="0"/>
              <a:t>الشركة وَ تفسير </a:t>
            </a:r>
            <a:r>
              <a:rPr lang="ar-SA" b="1" dirty="0"/>
              <a:t>القوانين </a:t>
            </a:r>
            <a:r>
              <a:rPr lang="ar-SA" b="1" dirty="0" smtClean="0"/>
              <a:t>الجديدة .</a:t>
            </a:r>
            <a:endParaRPr lang="en-US" b="1" dirty="0"/>
          </a:p>
          <a:p>
            <a:pPr algn="ctr"/>
            <a:r>
              <a:rPr lang="ar-SA" b="1" dirty="0" smtClean="0"/>
              <a:t>4- اقناع النقابة </a:t>
            </a:r>
            <a:r>
              <a:rPr lang="ar-SA" b="1" dirty="0"/>
              <a:t>بان مصلحة </a:t>
            </a:r>
            <a:r>
              <a:rPr lang="ar-SA" b="1" dirty="0" smtClean="0"/>
              <a:t>الشركة وَ مصلحة </a:t>
            </a:r>
            <a:r>
              <a:rPr lang="ar-SA" b="1" dirty="0"/>
              <a:t>الاعضاء النقابة مشتركه </a:t>
            </a:r>
            <a:r>
              <a:rPr lang="ar-SA" b="1" dirty="0" smtClean="0"/>
              <a:t>وَ متعارضه .</a:t>
            </a:r>
            <a:endParaRPr lang="en-US" b="1" dirty="0"/>
          </a:p>
          <a:p>
            <a:pPr algn="ctr"/>
            <a:r>
              <a:rPr lang="ar-SA" b="1" dirty="0" smtClean="0"/>
              <a:t>5- العمل </a:t>
            </a:r>
            <a:r>
              <a:rPr lang="ar-SA" b="1" dirty="0"/>
              <a:t>على اتصال المستمر بالنقابة </a:t>
            </a:r>
            <a:r>
              <a:rPr lang="ar-SA" b="1" dirty="0" smtClean="0"/>
              <a:t>وَ ليس </a:t>
            </a:r>
            <a:r>
              <a:rPr lang="ar-SA" b="1" dirty="0"/>
              <a:t>فقط الاتصال فقط وقت النزاعات </a:t>
            </a:r>
            <a:r>
              <a:rPr lang="ar-SA" b="1" dirty="0" smtClean="0"/>
              <a:t>.</a:t>
            </a:r>
            <a:endParaRPr lang="en-US" b="1" dirty="0"/>
          </a:p>
          <a:p>
            <a:pPr algn="ctr"/>
            <a:r>
              <a:rPr lang="ar-SA" b="1" dirty="0" smtClean="0"/>
              <a:t>6- كسب </a:t>
            </a:r>
            <a:r>
              <a:rPr lang="ar-SA" b="1" dirty="0"/>
              <a:t>ثقه </a:t>
            </a:r>
            <a:r>
              <a:rPr lang="ar-SA" b="1" dirty="0" smtClean="0"/>
              <a:t>النقابة </a:t>
            </a:r>
            <a:r>
              <a:rPr lang="ar-SA" b="1" dirty="0"/>
              <a:t>عن طريق تطبيق عادل للقوانين </a:t>
            </a:r>
            <a:r>
              <a:rPr lang="ar-SA" b="1" dirty="0" smtClean="0"/>
              <a:t>الموضوعة .</a:t>
            </a:r>
            <a:endParaRPr lang="en-US" b="1" dirty="0"/>
          </a:p>
          <a:p>
            <a:pPr algn="ctr"/>
            <a:r>
              <a:rPr lang="ar-SA" b="1" dirty="0" smtClean="0"/>
              <a:t>7- تزويد </a:t>
            </a:r>
            <a:r>
              <a:rPr lang="ar-SA" b="1" dirty="0"/>
              <a:t>النقابات بكل ما يهمها من معلومات </a:t>
            </a:r>
            <a:r>
              <a:rPr lang="ar-SA" b="1" dirty="0" smtClean="0"/>
              <a:t>وَ بيانات وَ إحصائية </a:t>
            </a:r>
            <a:r>
              <a:rPr lang="ar-SA" b="1" dirty="0"/>
              <a:t>القوى </a:t>
            </a:r>
            <a:r>
              <a:rPr lang="ar-SA" b="1" dirty="0" smtClean="0"/>
              <a:t>العاملة </a:t>
            </a:r>
            <a:r>
              <a:rPr lang="ar-SA" b="1" dirty="0"/>
              <a:t>لديها </a:t>
            </a:r>
            <a:r>
              <a:rPr lang="ar-SA" b="1" dirty="0" smtClean="0"/>
              <a:t>.</a:t>
            </a:r>
            <a:endParaRPr lang="en-US" b="1" dirty="0"/>
          </a:p>
        </p:txBody>
      </p:sp>
    </p:spTree>
    <p:extLst>
      <p:ext uri="{BB962C8B-B14F-4D97-AF65-F5344CB8AC3E}">
        <p14:creationId xmlns:p14="http://schemas.microsoft.com/office/powerpoint/2010/main" val="3288997639"/>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barn(inVertical)">
                                      <p:cBhvr>
                                        <p:cTn id="10" dur="500"/>
                                        <p:tgtEl>
                                          <p:spTgt spid="5">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animEffect transition="in" filter="barn(inVertical)">
                                      <p:cBhvr>
                                        <p:cTn id="13" dur="500"/>
                                        <p:tgtEl>
                                          <p:spTgt spid="5">
                                            <p:txEl>
                                              <p:pRg st="3" end="3"/>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5">
                                            <p:txEl>
                                              <p:pRg st="4" end="4"/>
                                            </p:txEl>
                                          </p:spTgt>
                                        </p:tgtEl>
                                        <p:attrNameLst>
                                          <p:attrName>style.visibility</p:attrName>
                                        </p:attrNameLst>
                                      </p:cBhvr>
                                      <p:to>
                                        <p:strVal val="visible"/>
                                      </p:to>
                                    </p:set>
                                    <p:animEffect transition="in" filter="barn(inVertical)">
                                      <p:cBhvr>
                                        <p:cTn id="16" dur="500"/>
                                        <p:tgtEl>
                                          <p:spTgt spid="5">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nodeType="click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animEffect transition="in" filter="wipe(down)">
                                      <p:cBhvr>
                                        <p:cTn id="21" dur="580">
                                          <p:stCondLst>
                                            <p:cond delay="0"/>
                                          </p:stCondLst>
                                        </p:cTn>
                                        <p:tgtEl>
                                          <p:spTgt spid="5">
                                            <p:txEl>
                                              <p:pRg st="6" end="6"/>
                                            </p:txEl>
                                          </p:spTgt>
                                        </p:tgtEl>
                                      </p:cBhvr>
                                    </p:animEffect>
                                    <p:anim calcmode="lin" valueType="num">
                                      <p:cBhvr>
                                        <p:cTn id="22" dur="1822" tmFilter="0,0; 0.14,0.36; 0.43,0.73; 0.71,0.91; 1.0,1.0">
                                          <p:stCondLst>
                                            <p:cond delay="0"/>
                                          </p:stCondLst>
                                        </p:cTn>
                                        <p:tgtEl>
                                          <p:spTgt spid="5">
                                            <p:txEl>
                                              <p:pRg st="6" end="6"/>
                                            </p:txEl>
                                          </p:spTgt>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5">
                                            <p:txEl>
                                              <p:pRg st="6" end="6"/>
                                            </p:txEl>
                                          </p:spTgt>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5">
                                            <p:txEl>
                                              <p:pRg st="6" end="6"/>
                                            </p:txEl>
                                          </p:spTgt>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5">
                                            <p:txEl>
                                              <p:pRg st="6" end="6"/>
                                            </p:txEl>
                                          </p:spTgt>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5">
                                            <p:txEl>
                                              <p:pRg st="6" end="6"/>
                                            </p:txEl>
                                          </p:spTgt>
                                        </p:tgtEl>
                                        <p:attrNameLst>
                                          <p:attrName>ppt_y</p:attrName>
                                        </p:attrNameLst>
                                      </p:cBhvr>
                                      <p:tavLst>
                                        <p:tav tm="0" fmla="#ppt_y-sin(pi*$)/81">
                                          <p:val>
                                            <p:fltVal val="0"/>
                                          </p:val>
                                        </p:tav>
                                        <p:tav tm="100000">
                                          <p:val>
                                            <p:fltVal val="1"/>
                                          </p:val>
                                        </p:tav>
                                      </p:tavLst>
                                    </p:anim>
                                    <p:animScale>
                                      <p:cBhvr>
                                        <p:cTn id="27" dur="26">
                                          <p:stCondLst>
                                            <p:cond delay="650"/>
                                          </p:stCondLst>
                                        </p:cTn>
                                        <p:tgtEl>
                                          <p:spTgt spid="5">
                                            <p:txEl>
                                              <p:pRg st="6" end="6"/>
                                            </p:txEl>
                                          </p:spTgt>
                                        </p:tgtEl>
                                      </p:cBhvr>
                                      <p:to x="100000" y="60000"/>
                                    </p:animScale>
                                    <p:animScale>
                                      <p:cBhvr>
                                        <p:cTn id="28" dur="166" decel="50000">
                                          <p:stCondLst>
                                            <p:cond delay="676"/>
                                          </p:stCondLst>
                                        </p:cTn>
                                        <p:tgtEl>
                                          <p:spTgt spid="5">
                                            <p:txEl>
                                              <p:pRg st="6" end="6"/>
                                            </p:txEl>
                                          </p:spTgt>
                                        </p:tgtEl>
                                      </p:cBhvr>
                                      <p:to x="100000" y="100000"/>
                                    </p:animScale>
                                    <p:animScale>
                                      <p:cBhvr>
                                        <p:cTn id="29" dur="26">
                                          <p:stCondLst>
                                            <p:cond delay="1312"/>
                                          </p:stCondLst>
                                        </p:cTn>
                                        <p:tgtEl>
                                          <p:spTgt spid="5">
                                            <p:txEl>
                                              <p:pRg st="6" end="6"/>
                                            </p:txEl>
                                          </p:spTgt>
                                        </p:tgtEl>
                                      </p:cBhvr>
                                      <p:to x="100000" y="80000"/>
                                    </p:animScale>
                                    <p:animScale>
                                      <p:cBhvr>
                                        <p:cTn id="30" dur="166" decel="50000">
                                          <p:stCondLst>
                                            <p:cond delay="1338"/>
                                          </p:stCondLst>
                                        </p:cTn>
                                        <p:tgtEl>
                                          <p:spTgt spid="5">
                                            <p:txEl>
                                              <p:pRg st="6" end="6"/>
                                            </p:txEl>
                                          </p:spTgt>
                                        </p:tgtEl>
                                      </p:cBhvr>
                                      <p:to x="100000" y="100000"/>
                                    </p:animScale>
                                    <p:animScale>
                                      <p:cBhvr>
                                        <p:cTn id="31" dur="26">
                                          <p:stCondLst>
                                            <p:cond delay="1642"/>
                                          </p:stCondLst>
                                        </p:cTn>
                                        <p:tgtEl>
                                          <p:spTgt spid="5">
                                            <p:txEl>
                                              <p:pRg st="6" end="6"/>
                                            </p:txEl>
                                          </p:spTgt>
                                        </p:tgtEl>
                                      </p:cBhvr>
                                      <p:to x="100000" y="90000"/>
                                    </p:animScale>
                                    <p:animScale>
                                      <p:cBhvr>
                                        <p:cTn id="32" dur="166" decel="50000">
                                          <p:stCondLst>
                                            <p:cond delay="1668"/>
                                          </p:stCondLst>
                                        </p:cTn>
                                        <p:tgtEl>
                                          <p:spTgt spid="5">
                                            <p:txEl>
                                              <p:pRg st="6" end="6"/>
                                            </p:txEl>
                                          </p:spTgt>
                                        </p:tgtEl>
                                      </p:cBhvr>
                                      <p:to x="100000" y="100000"/>
                                    </p:animScale>
                                    <p:animScale>
                                      <p:cBhvr>
                                        <p:cTn id="33" dur="26">
                                          <p:stCondLst>
                                            <p:cond delay="1808"/>
                                          </p:stCondLst>
                                        </p:cTn>
                                        <p:tgtEl>
                                          <p:spTgt spid="5">
                                            <p:txEl>
                                              <p:pRg st="6" end="6"/>
                                            </p:txEl>
                                          </p:spTgt>
                                        </p:tgtEl>
                                      </p:cBhvr>
                                      <p:to x="100000" y="95000"/>
                                    </p:animScale>
                                    <p:animScale>
                                      <p:cBhvr>
                                        <p:cTn id="34" dur="166" decel="50000">
                                          <p:stCondLst>
                                            <p:cond delay="1834"/>
                                          </p:stCondLst>
                                        </p:cTn>
                                        <p:tgtEl>
                                          <p:spTgt spid="5">
                                            <p:txEl>
                                              <p:pRg st="6" end="6"/>
                                            </p:txEl>
                                          </p:spTgt>
                                        </p:tgtEl>
                                      </p:cBhvr>
                                      <p:to x="100000" y="100000"/>
                                    </p:animScale>
                                  </p:childTnLst>
                                </p:cTn>
                              </p:par>
                              <p:par>
                                <p:cTn id="35" presetID="26" presetClass="entr" presetSubtype="0" fill="hold" nodeType="with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animEffect transition="in" filter="wipe(down)">
                                      <p:cBhvr>
                                        <p:cTn id="37" dur="580">
                                          <p:stCondLst>
                                            <p:cond delay="0"/>
                                          </p:stCondLst>
                                        </p:cTn>
                                        <p:tgtEl>
                                          <p:spTgt spid="5">
                                            <p:txEl>
                                              <p:pRg st="7" end="7"/>
                                            </p:txEl>
                                          </p:spTgt>
                                        </p:tgtEl>
                                      </p:cBhvr>
                                    </p:animEffect>
                                    <p:anim calcmode="lin" valueType="num">
                                      <p:cBhvr>
                                        <p:cTn id="38" dur="1822" tmFilter="0,0; 0.14,0.36; 0.43,0.73; 0.71,0.91; 1.0,1.0">
                                          <p:stCondLst>
                                            <p:cond delay="0"/>
                                          </p:stCondLst>
                                        </p:cTn>
                                        <p:tgtEl>
                                          <p:spTgt spid="5">
                                            <p:txEl>
                                              <p:pRg st="7" end="7"/>
                                            </p:txEl>
                                          </p:spTgt>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5">
                                            <p:txEl>
                                              <p:pRg st="7" end="7"/>
                                            </p:txEl>
                                          </p:spTgt>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5">
                                            <p:txEl>
                                              <p:pRg st="7" end="7"/>
                                            </p:txEl>
                                          </p:spTgt>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5">
                                            <p:txEl>
                                              <p:pRg st="7" end="7"/>
                                            </p:txEl>
                                          </p:spTgt>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5">
                                            <p:txEl>
                                              <p:pRg st="7" end="7"/>
                                            </p:txEl>
                                          </p:spTgt>
                                        </p:tgtEl>
                                        <p:attrNameLst>
                                          <p:attrName>ppt_y</p:attrName>
                                        </p:attrNameLst>
                                      </p:cBhvr>
                                      <p:tavLst>
                                        <p:tav tm="0" fmla="#ppt_y-sin(pi*$)/81">
                                          <p:val>
                                            <p:fltVal val="0"/>
                                          </p:val>
                                        </p:tav>
                                        <p:tav tm="100000">
                                          <p:val>
                                            <p:fltVal val="1"/>
                                          </p:val>
                                        </p:tav>
                                      </p:tavLst>
                                    </p:anim>
                                    <p:animScale>
                                      <p:cBhvr>
                                        <p:cTn id="43" dur="26">
                                          <p:stCondLst>
                                            <p:cond delay="650"/>
                                          </p:stCondLst>
                                        </p:cTn>
                                        <p:tgtEl>
                                          <p:spTgt spid="5">
                                            <p:txEl>
                                              <p:pRg st="7" end="7"/>
                                            </p:txEl>
                                          </p:spTgt>
                                        </p:tgtEl>
                                      </p:cBhvr>
                                      <p:to x="100000" y="60000"/>
                                    </p:animScale>
                                    <p:animScale>
                                      <p:cBhvr>
                                        <p:cTn id="44" dur="166" decel="50000">
                                          <p:stCondLst>
                                            <p:cond delay="676"/>
                                          </p:stCondLst>
                                        </p:cTn>
                                        <p:tgtEl>
                                          <p:spTgt spid="5">
                                            <p:txEl>
                                              <p:pRg st="7" end="7"/>
                                            </p:txEl>
                                          </p:spTgt>
                                        </p:tgtEl>
                                      </p:cBhvr>
                                      <p:to x="100000" y="100000"/>
                                    </p:animScale>
                                    <p:animScale>
                                      <p:cBhvr>
                                        <p:cTn id="45" dur="26">
                                          <p:stCondLst>
                                            <p:cond delay="1312"/>
                                          </p:stCondLst>
                                        </p:cTn>
                                        <p:tgtEl>
                                          <p:spTgt spid="5">
                                            <p:txEl>
                                              <p:pRg st="7" end="7"/>
                                            </p:txEl>
                                          </p:spTgt>
                                        </p:tgtEl>
                                      </p:cBhvr>
                                      <p:to x="100000" y="80000"/>
                                    </p:animScale>
                                    <p:animScale>
                                      <p:cBhvr>
                                        <p:cTn id="46" dur="166" decel="50000">
                                          <p:stCondLst>
                                            <p:cond delay="1338"/>
                                          </p:stCondLst>
                                        </p:cTn>
                                        <p:tgtEl>
                                          <p:spTgt spid="5">
                                            <p:txEl>
                                              <p:pRg st="7" end="7"/>
                                            </p:txEl>
                                          </p:spTgt>
                                        </p:tgtEl>
                                      </p:cBhvr>
                                      <p:to x="100000" y="100000"/>
                                    </p:animScale>
                                    <p:animScale>
                                      <p:cBhvr>
                                        <p:cTn id="47" dur="26">
                                          <p:stCondLst>
                                            <p:cond delay="1642"/>
                                          </p:stCondLst>
                                        </p:cTn>
                                        <p:tgtEl>
                                          <p:spTgt spid="5">
                                            <p:txEl>
                                              <p:pRg st="7" end="7"/>
                                            </p:txEl>
                                          </p:spTgt>
                                        </p:tgtEl>
                                      </p:cBhvr>
                                      <p:to x="100000" y="90000"/>
                                    </p:animScale>
                                    <p:animScale>
                                      <p:cBhvr>
                                        <p:cTn id="48" dur="166" decel="50000">
                                          <p:stCondLst>
                                            <p:cond delay="1668"/>
                                          </p:stCondLst>
                                        </p:cTn>
                                        <p:tgtEl>
                                          <p:spTgt spid="5">
                                            <p:txEl>
                                              <p:pRg st="7" end="7"/>
                                            </p:txEl>
                                          </p:spTgt>
                                        </p:tgtEl>
                                      </p:cBhvr>
                                      <p:to x="100000" y="100000"/>
                                    </p:animScale>
                                    <p:animScale>
                                      <p:cBhvr>
                                        <p:cTn id="49" dur="26">
                                          <p:stCondLst>
                                            <p:cond delay="1808"/>
                                          </p:stCondLst>
                                        </p:cTn>
                                        <p:tgtEl>
                                          <p:spTgt spid="5">
                                            <p:txEl>
                                              <p:pRg st="7" end="7"/>
                                            </p:txEl>
                                          </p:spTgt>
                                        </p:tgtEl>
                                      </p:cBhvr>
                                      <p:to x="100000" y="95000"/>
                                    </p:animScale>
                                    <p:animScale>
                                      <p:cBhvr>
                                        <p:cTn id="50" dur="166" decel="50000">
                                          <p:stCondLst>
                                            <p:cond delay="1834"/>
                                          </p:stCondLst>
                                        </p:cTn>
                                        <p:tgtEl>
                                          <p:spTgt spid="5">
                                            <p:txEl>
                                              <p:pRg st="7" end="7"/>
                                            </p:txEl>
                                          </p:spTgt>
                                        </p:tgtEl>
                                      </p:cBhvr>
                                      <p:to x="100000" y="100000"/>
                                    </p:animScale>
                                  </p:childTnLst>
                                </p:cTn>
                              </p:par>
                              <p:par>
                                <p:cTn id="51" presetID="26" presetClass="entr" presetSubtype="0" fill="hold" nodeType="withEffect">
                                  <p:stCondLst>
                                    <p:cond delay="0"/>
                                  </p:stCondLst>
                                  <p:childTnLst>
                                    <p:set>
                                      <p:cBhvr>
                                        <p:cTn id="52" dur="1" fill="hold">
                                          <p:stCondLst>
                                            <p:cond delay="0"/>
                                          </p:stCondLst>
                                        </p:cTn>
                                        <p:tgtEl>
                                          <p:spTgt spid="5">
                                            <p:txEl>
                                              <p:pRg st="8" end="8"/>
                                            </p:txEl>
                                          </p:spTgt>
                                        </p:tgtEl>
                                        <p:attrNameLst>
                                          <p:attrName>style.visibility</p:attrName>
                                        </p:attrNameLst>
                                      </p:cBhvr>
                                      <p:to>
                                        <p:strVal val="visible"/>
                                      </p:to>
                                    </p:set>
                                    <p:animEffect transition="in" filter="wipe(down)">
                                      <p:cBhvr>
                                        <p:cTn id="53" dur="580">
                                          <p:stCondLst>
                                            <p:cond delay="0"/>
                                          </p:stCondLst>
                                        </p:cTn>
                                        <p:tgtEl>
                                          <p:spTgt spid="5">
                                            <p:txEl>
                                              <p:pRg st="8" end="8"/>
                                            </p:txEl>
                                          </p:spTgt>
                                        </p:tgtEl>
                                      </p:cBhvr>
                                    </p:animEffect>
                                    <p:anim calcmode="lin" valueType="num">
                                      <p:cBhvr>
                                        <p:cTn id="54" dur="1822" tmFilter="0,0; 0.14,0.36; 0.43,0.73; 0.71,0.91; 1.0,1.0">
                                          <p:stCondLst>
                                            <p:cond delay="0"/>
                                          </p:stCondLst>
                                        </p:cTn>
                                        <p:tgtEl>
                                          <p:spTgt spid="5">
                                            <p:txEl>
                                              <p:pRg st="8" end="8"/>
                                            </p:txEl>
                                          </p:spTgt>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5">
                                            <p:txEl>
                                              <p:pRg st="8" end="8"/>
                                            </p:txEl>
                                          </p:spTgt>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5">
                                            <p:txEl>
                                              <p:pRg st="8" end="8"/>
                                            </p:txEl>
                                          </p:spTgt>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5">
                                            <p:txEl>
                                              <p:pRg st="8" end="8"/>
                                            </p:txEl>
                                          </p:spTgt>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5">
                                            <p:txEl>
                                              <p:pRg st="8" end="8"/>
                                            </p:txEl>
                                          </p:spTgt>
                                        </p:tgtEl>
                                        <p:attrNameLst>
                                          <p:attrName>ppt_y</p:attrName>
                                        </p:attrNameLst>
                                      </p:cBhvr>
                                      <p:tavLst>
                                        <p:tav tm="0" fmla="#ppt_y-sin(pi*$)/81">
                                          <p:val>
                                            <p:fltVal val="0"/>
                                          </p:val>
                                        </p:tav>
                                        <p:tav tm="100000">
                                          <p:val>
                                            <p:fltVal val="1"/>
                                          </p:val>
                                        </p:tav>
                                      </p:tavLst>
                                    </p:anim>
                                    <p:animScale>
                                      <p:cBhvr>
                                        <p:cTn id="59" dur="26">
                                          <p:stCondLst>
                                            <p:cond delay="650"/>
                                          </p:stCondLst>
                                        </p:cTn>
                                        <p:tgtEl>
                                          <p:spTgt spid="5">
                                            <p:txEl>
                                              <p:pRg st="8" end="8"/>
                                            </p:txEl>
                                          </p:spTgt>
                                        </p:tgtEl>
                                      </p:cBhvr>
                                      <p:to x="100000" y="60000"/>
                                    </p:animScale>
                                    <p:animScale>
                                      <p:cBhvr>
                                        <p:cTn id="60" dur="166" decel="50000">
                                          <p:stCondLst>
                                            <p:cond delay="676"/>
                                          </p:stCondLst>
                                        </p:cTn>
                                        <p:tgtEl>
                                          <p:spTgt spid="5">
                                            <p:txEl>
                                              <p:pRg st="8" end="8"/>
                                            </p:txEl>
                                          </p:spTgt>
                                        </p:tgtEl>
                                      </p:cBhvr>
                                      <p:to x="100000" y="100000"/>
                                    </p:animScale>
                                    <p:animScale>
                                      <p:cBhvr>
                                        <p:cTn id="61" dur="26">
                                          <p:stCondLst>
                                            <p:cond delay="1312"/>
                                          </p:stCondLst>
                                        </p:cTn>
                                        <p:tgtEl>
                                          <p:spTgt spid="5">
                                            <p:txEl>
                                              <p:pRg st="8" end="8"/>
                                            </p:txEl>
                                          </p:spTgt>
                                        </p:tgtEl>
                                      </p:cBhvr>
                                      <p:to x="100000" y="80000"/>
                                    </p:animScale>
                                    <p:animScale>
                                      <p:cBhvr>
                                        <p:cTn id="62" dur="166" decel="50000">
                                          <p:stCondLst>
                                            <p:cond delay="1338"/>
                                          </p:stCondLst>
                                        </p:cTn>
                                        <p:tgtEl>
                                          <p:spTgt spid="5">
                                            <p:txEl>
                                              <p:pRg st="8" end="8"/>
                                            </p:txEl>
                                          </p:spTgt>
                                        </p:tgtEl>
                                      </p:cBhvr>
                                      <p:to x="100000" y="100000"/>
                                    </p:animScale>
                                    <p:animScale>
                                      <p:cBhvr>
                                        <p:cTn id="63" dur="26">
                                          <p:stCondLst>
                                            <p:cond delay="1642"/>
                                          </p:stCondLst>
                                        </p:cTn>
                                        <p:tgtEl>
                                          <p:spTgt spid="5">
                                            <p:txEl>
                                              <p:pRg st="8" end="8"/>
                                            </p:txEl>
                                          </p:spTgt>
                                        </p:tgtEl>
                                      </p:cBhvr>
                                      <p:to x="100000" y="90000"/>
                                    </p:animScale>
                                    <p:animScale>
                                      <p:cBhvr>
                                        <p:cTn id="64" dur="166" decel="50000">
                                          <p:stCondLst>
                                            <p:cond delay="1668"/>
                                          </p:stCondLst>
                                        </p:cTn>
                                        <p:tgtEl>
                                          <p:spTgt spid="5">
                                            <p:txEl>
                                              <p:pRg st="8" end="8"/>
                                            </p:txEl>
                                          </p:spTgt>
                                        </p:tgtEl>
                                      </p:cBhvr>
                                      <p:to x="100000" y="100000"/>
                                    </p:animScale>
                                    <p:animScale>
                                      <p:cBhvr>
                                        <p:cTn id="65" dur="26">
                                          <p:stCondLst>
                                            <p:cond delay="1808"/>
                                          </p:stCondLst>
                                        </p:cTn>
                                        <p:tgtEl>
                                          <p:spTgt spid="5">
                                            <p:txEl>
                                              <p:pRg st="8" end="8"/>
                                            </p:txEl>
                                          </p:spTgt>
                                        </p:tgtEl>
                                      </p:cBhvr>
                                      <p:to x="100000" y="95000"/>
                                    </p:animScale>
                                    <p:animScale>
                                      <p:cBhvr>
                                        <p:cTn id="66" dur="166" decel="50000">
                                          <p:stCondLst>
                                            <p:cond delay="1834"/>
                                          </p:stCondLst>
                                        </p:cTn>
                                        <p:tgtEl>
                                          <p:spTgt spid="5">
                                            <p:txEl>
                                              <p:pRg st="8" end="8"/>
                                            </p:txEl>
                                          </p:spTgt>
                                        </p:tgtEl>
                                      </p:cBhvr>
                                      <p:to x="100000" y="100000"/>
                                    </p:animScale>
                                  </p:childTnLst>
                                </p:cTn>
                              </p:par>
                              <p:par>
                                <p:cTn id="67" presetID="26" presetClass="entr" presetSubtype="0" fill="hold" nodeType="withEffect">
                                  <p:stCondLst>
                                    <p:cond delay="0"/>
                                  </p:stCondLst>
                                  <p:childTnLst>
                                    <p:set>
                                      <p:cBhvr>
                                        <p:cTn id="68" dur="1" fill="hold">
                                          <p:stCondLst>
                                            <p:cond delay="0"/>
                                          </p:stCondLst>
                                        </p:cTn>
                                        <p:tgtEl>
                                          <p:spTgt spid="5">
                                            <p:txEl>
                                              <p:pRg st="9" end="9"/>
                                            </p:txEl>
                                          </p:spTgt>
                                        </p:tgtEl>
                                        <p:attrNameLst>
                                          <p:attrName>style.visibility</p:attrName>
                                        </p:attrNameLst>
                                      </p:cBhvr>
                                      <p:to>
                                        <p:strVal val="visible"/>
                                      </p:to>
                                    </p:set>
                                    <p:animEffect transition="in" filter="wipe(down)">
                                      <p:cBhvr>
                                        <p:cTn id="69" dur="580">
                                          <p:stCondLst>
                                            <p:cond delay="0"/>
                                          </p:stCondLst>
                                        </p:cTn>
                                        <p:tgtEl>
                                          <p:spTgt spid="5">
                                            <p:txEl>
                                              <p:pRg st="9" end="9"/>
                                            </p:txEl>
                                          </p:spTgt>
                                        </p:tgtEl>
                                      </p:cBhvr>
                                    </p:animEffect>
                                    <p:anim calcmode="lin" valueType="num">
                                      <p:cBhvr>
                                        <p:cTn id="70" dur="1822" tmFilter="0,0; 0.14,0.36; 0.43,0.73; 0.71,0.91; 1.0,1.0">
                                          <p:stCondLst>
                                            <p:cond delay="0"/>
                                          </p:stCondLst>
                                        </p:cTn>
                                        <p:tgtEl>
                                          <p:spTgt spid="5">
                                            <p:txEl>
                                              <p:pRg st="9" end="9"/>
                                            </p:txEl>
                                          </p:spTgt>
                                        </p:tgtEl>
                                        <p:attrNameLst>
                                          <p:attrName>ppt_x</p:attrName>
                                        </p:attrNameLst>
                                      </p:cBhvr>
                                      <p:tavLst>
                                        <p:tav tm="0">
                                          <p:val>
                                            <p:strVal val="#ppt_x-0.25"/>
                                          </p:val>
                                        </p:tav>
                                        <p:tav tm="100000">
                                          <p:val>
                                            <p:strVal val="#ppt_x"/>
                                          </p:val>
                                        </p:tav>
                                      </p:tavLst>
                                    </p:anim>
                                    <p:anim calcmode="lin" valueType="num">
                                      <p:cBhvr>
                                        <p:cTn id="71" dur="664" tmFilter="0.0,0.0; 0.25,0.07; 0.50,0.2; 0.75,0.467; 1.0,1.0">
                                          <p:stCondLst>
                                            <p:cond delay="0"/>
                                          </p:stCondLst>
                                        </p:cTn>
                                        <p:tgtEl>
                                          <p:spTgt spid="5">
                                            <p:txEl>
                                              <p:pRg st="9" end="9"/>
                                            </p:txEl>
                                          </p:spTgt>
                                        </p:tgtEl>
                                        <p:attrNameLst>
                                          <p:attrName>ppt_y</p:attrName>
                                        </p:attrNameLst>
                                      </p:cBhvr>
                                      <p:tavLst>
                                        <p:tav tm="0" fmla="#ppt_y-sin(pi*$)/3">
                                          <p:val>
                                            <p:fltVal val="0.5"/>
                                          </p:val>
                                        </p:tav>
                                        <p:tav tm="100000">
                                          <p:val>
                                            <p:fltVal val="1"/>
                                          </p:val>
                                        </p:tav>
                                      </p:tavLst>
                                    </p:anim>
                                    <p:anim calcmode="lin" valueType="num">
                                      <p:cBhvr>
                                        <p:cTn id="72" dur="664" tmFilter="0, 0; 0.125,0.2665; 0.25,0.4; 0.375,0.465; 0.5,0.5;  0.625,0.535; 0.75,0.6; 0.875,0.7335; 1,1">
                                          <p:stCondLst>
                                            <p:cond delay="664"/>
                                          </p:stCondLst>
                                        </p:cTn>
                                        <p:tgtEl>
                                          <p:spTgt spid="5">
                                            <p:txEl>
                                              <p:pRg st="9" end="9"/>
                                            </p:txEl>
                                          </p:spTgt>
                                        </p:tgtEl>
                                        <p:attrNameLst>
                                          <p:attrName>ppt_y</p:attrName>
                                        </p:attrNameLst>
                                      </p:cBhvr>
                                      <p:tavLst>
                                        <p:tav tm="0" fmla="#ppt_y-sin(pi*$)/9">
                                          <p:val>
                                            <p:fltVal val="0"/>
                                          </p:val>
                                        </p:tav>
                                        <p:tav tm="100000">
                                          <p:val>
                                            <p:fltVal val="1"/>
                                          </p:val>
                                        </p:tav>
                                      </p:tavLst>
                                    </p:anim>
                                    <p:anim calcmode="lin" valueType="num">
                                      <p:cBhvr>
                                        <p:cTn id="73" dur="332" tmFilter="0, 0; 0.125,0.2665; 0.25,0.4; 0.375,0.465; 0.5,0.5;  0.625,0.535; 0.75,0.6; 0.875,0.7335; 1,1">
                                          <p:stCondLst>
                                            <p:cond delay="1324"/>
                                          </p:stCondLst>
                                        </p:cTn>
                                        <p:tgtEl>
                                          <p:spTgt spid="5">
                                            <p:txEl>
                                              <p:pRg st="9" end="9"/>
                                            </p:txEl>
                                          </p:spTgt>
                                        </p:tgtEl>
                                        <p:attrNameLst>
                                          <p:attrName>ppt_y</p:attrName>
                                        </p:attrNameLst>
                                      </p:cBhvr>
                                      <p:tavLst>
                                        <p:tav tm="0" fmla="#ppt_y-sin(pi*$)/27">
                                          <p:val>
                                            <p:fltVal val="0"/>
                                          </p:val>
                                        </p:tav>
                                        <p:tav tm="100000">
                                          <p:val>
                                            <p:fltVal val="1"/>
                                          </p:val>
                                        </p:tav>
                                      </p:tavLst>
                                    </p:anim>
                                    <p:anim calcmode="lin" valueType="num">
                                      <p:cBhvr>
                                        <p:cTn id="74" dur="164" tmFilter="0, 0; 0.125,0.2665; 0.25,0.4; 0.375,0.465; 0.5,0.5;  0.625,0.535; 0.75,0.6; 0.875,0.7335; 1,1">
                                          <p:stCondLst>
                                            <p:cond delay="1656"/>
                                          </p:stCondLst>
                                        </p:cTn>
                                        <p:tgtEl>
                                          <p:spTgt spid="5">
                                            <p:txEl>
                                              <p:pRg st="9" end="9"/>
                                            </p:txEl>
                                          </p:spTgt>
                                        </p:tgtEl>
                                        <p:attrNameLst>
                                          <p:attrName>ppt_y</p:attrName>
                                        </p:attrNameLst>
                                      </p:cBhvr>
                                      <p:tavLst>
                                        <p:tav tm="0" fmla="#ppt_y-sin(pi*$)/81">
                                          <p:val>
                                            <p:fltVal val="0"/>
                                          </p:val>
                                        </p:tav>
                                        <p:tav tm="100000">
                                          <p:val>
                                            <p:fltVal val="1"/>
                                          </p:val>
                                        </p:tav>
                                      </p:tavLst>
                                    </p:anim>
                                    <p:animScale>
                                      <p:cBhvr>
                                        <p:cTn id="75" dur="26">
                                          <p:stCondLst>
                                            <p:cond delay="650"/>
                                          </p:stCondLst>
                                        </p:cTn>
                                        <p:tgtEl>
                                          <p:spTgt spid="5">
                                            <p:txEl>
                                              <p:pRg st="9" end="9"/>
                                            </p:txEl>
                                          </p:spTgt>
                                        </p:tgtEl>
                                      </p:cBhvr>
                                      <p:to x="100000" y="60000"/>
                                    </p:animScale>
                                    <p:animScale>
                                      <p:cBhvr>
                                        <p:cTn id="76" dur="166" decel="50000">
                                          <p:stCondLst>
                                            <p:cond delay="676"/>
                                          </p:stCondLst>
                                        </p:cTn>
                                        <p:tgtEl>
                                          <p:spTgt spid="5">
                                            <p:txEl>
                                              <p:pRg st="9" end="9"/>
                                            </p:txEl>
                                          </p:spTgt>
                                        </p:tgtEl>
                                      </p:cBhvr>
                                      <p:to x="100000" y="100000"/>
                                    </p:animScale>
                                    <p:animScale>
                                      <p:cBhvr>
                                        <p:cTn id="77" dur="26">
                                          <p:stCondLst>
                                            <p:cond delay="1312"/>
                                          </p:stCondLst>
                                        </p:cTn>
                                        <p:tgtEl>
                                          <p:spTgt spid="5">
                                            <p:txEl>
                                              <p:pRg st="9" end="9"/>
                                            </p:txEl>
                                          </p:spTgt>
                                        </p:tgtEl>
                                      </p:cBhvr>
                                      <p:to x="100000" y="80000"/>
                                    </p:animScale>
                                    <p:animScale>
                                      <p:cBhvr>
                                        <p:cTn id="78" dur="166" decel="50000">
                                          <p:stCondLst>
                                            <p:cond delay="1338"/>
                                          </p:stCondLst>
                                        </p:cTn>
                                        <p:tgtEl>
                                          <p:spTgt spid="5">
                                            <p:txEl>
                                              <p:pRg st="9" end="9"/>
                                            </p:txEl>
                                          </p:spTgt>
                                        </p:tgtEl>
                                      </p:cBhvr>
                                      <p:to x="100000" y="100000"/>
                                    </p:animScale>
                                    <p:animScale>
                                      <p:cBhvr>
                                        <p:cTn id="79" dur="26">
                                          <p:stCondLst>
                                            <p:cond delay="1642"/>
                                          </p:stCondLst>
                                        </p:cTn>
                                        <p:tgtEl>
                                          <p:spTgt spid="5">
                                            <p:txEl>
                                              <p:pRg st="9" end="9"/>
                                            </p:txEl>
                                          </p:spTgt>
                                        </p:tgtEl>
                                      </p:cBhvr>
                                      <p:to x="100000" y="90000"/>
                                    </p:animScale>
                                    <p:animScale>
                                      <p:cBhvr>
                                        <p:cTn id="80" dur="166" decel="50000">
                                          <p:stCondLst>
                                            <p:cond delay="1668"/>
                                          </p:stCondLst>
                                        </p:cTn>
                                        <p:tgtEl>
                                          <p:spTgt spid="5">
                                            <p:txEl>
                                              <p:pRg st="9" end="9"/>
                                            </p:txEl>
                                          </p:spTgt>
                                        </p:tgtEl>
                                      </p:cBhvr>
                                      <p:to x="100000" y="100000"/>
                                    </p:animScale>
                                    <p:animScale>
                                      <p:cBhvr>
                                        <p:cTn id="81" dur="26">
                                          <p:stCondLst>
                                            <p:cond delay="1808"/>
                                          </p:stCondLst>
                                        </p:cTn>
                                        <p:tgtEl>
                                          <p:spTgt spid="5">
                                            <p:txEl>
                                              <p:pRg st="9" end="9"/>
                                            </p:txEl>
                                          </p:spTgt>
                                        </p:tgtEl>
                                      </p:cBhvr>
                                      <p:to x="100000" y="95000"/>
                                    </p:animScale>
                                    <p:animScale>
                                      <p:cBhvr>
                                        <p:cTn id="82" dur="166" decel="50000">
                                          <p:stCondLst>
                                            <p:cond delay="1834"/>
                                          </p:stCondLst>
                                        </p:cTn>
                                        <p:tgtEl>
                                          <p:spTgt spid="5">
                                            <p:txEl>
                                              <p:pRg st="9" end="9"/>
                                            </p:txEl>
                                          </p:spTgt>
                                        </p:tgtEl>
                                      </p:cBhvr>
                                      <p:to x="100000" y="100000"/>
                                    </p:animScale>
                                  </p:childTnLst>
                                </p:cTn>
                              </p:par>
                              <p:par>
                                <p:cTn id="83" presetID="26" presetClass="entr" presetSubtype="0" fill="hold" nodeType="withEffect">
                                  <p:stCondLst>
                                    <p:cond delay="0"/>
                                  </p:stCondLst>
                                  <p:childTnLst>
                                    <p:set>
                                      <p:cBhvr>
                                        <p:cTn id="84" dur="1" fill="hold">
                                          <p:stCondLst>
                                            <p:cond delay="0"/>
                                          </p:stCondLst>
                                        </p:cTn>
                                        <p:tgtEl>
                                          <p:spTgt spid="5">
                                            <p:txEl>
                                              <p:pRg st="10" end="10"/>
                                            </p:txEl>
                                          </p:spTgt>
                                        </p:tgtEl>
                                        <p:attrNameLst>
                                          <p:attrName>style.visibility</p:attrName>
                                        </p:attrNameLst>
                                      </p:cBhvr>
                                      <p:to>
                                        <p:strVal val="visible"/>
                                      </p:to>
                                    </p:set>
                                    <p:animEffect transition="in" filter="wipe(down)">
                                      <p:cBhvr>
                                        <p:cTn id="85" dur="580">
                                          <p:stCondLst>
                                            <p:cond delay="0"/>
                                          </p:stCondLst>
                                        </p:cTn>
                                        <p:tgtEl>
                                          <p:spTgt spid="5">
                                            <p:txEl>
                                              <p:pRg st="10" end="10"/>
                                            </p:txEl>
                                          </p:spTgt>
                                        </p:tgtEl>
                                      </p:cBhvr>
                                    </p:animEffect>
                                    <p:anim calcmode="lin" valueType="num">
                                      <p:cBhvr>
                                        <p:cTn id="86" dur="1822" tmFilter="0,0; 0.14,0.36; 0.43,0.73; 0.71,0.91; 1.0,1.0">
                                          <p:stCondLst>
                                            <p:cond delay="0"/>
                                          </p:stCondLst>
                                        </p:cTn>
                                        <p:tgtEl>
                                          <p:spTgt spid="5">
                                            <p:txEl>
                                              <p:pRg st="10" end="10"/>
                                            </p:txEl>
                                          </p:spTgt>
                                        </p:tgtEl>
                                        <p:attrNameLst>
                                          <p:attrName>ppt_x</p:attrName>
                                        </p:attrNameLst>
                                      </p:cBhvr>
                                      <p:tavLst>
                                        <p:tav tm="0">
                                          <p:val>
                                            <p:strVal val="#ppt_x-0.25"/>
                                          </p:val>
                                        </p:tav>
                                        <p:tav tm="100000">
                                          <p:val>
                                            <p:strVal val="#ppt_x"/>
                                          </p:val>
                                        </p:tav>
                                      </p:tavLst>
                                    </p:anim>
                                    <p:anim calcmode="lin" valueType="num">
                                      <p:cBhvr>
                                        <p:cTn id="87" dur="664" tmFilter="0.0,0.0; 0.25,0.07; 0.50,0.2; 0.75,0.467; 1.0,1.0">
                                          <p:stCondLst>
                                            <p:cond delay="0"/>
                                          </p:stCondLst>
                                        </p:cTn>
                                        <p:tgtEl>
                                          <p:spTgt spid="5">
                                            <p:txEl>
                                              <p:pRg st="10" end="10"/>
                                            </p:txEl>
                                          </p:spTgt>
                                        </p:tgtEl>
                                        <p:attrNameLst>
                                          <p:attrName>ppt_y</p:attrName>
                                        </p:attrNameLst>
                                      </p:cBhvr>
                                      <p:tavLst>
                                        <p:tav tm="0" fmla="#ppt_y-sin(pi*$)/3">
                                          <p:val>
                                            <p:fltVal val="0.5"/>
                                          </p:val>
                                        </p:tav>
                                        <p:tav tm="100000">
                                          <p:val>
                                            <p:fltVal val="1"/>
                                          </p:val>
                                        </p:tav>
                                      </p:tavLst>
                                    </p:anim>
                                    <p:anim calcmode="lin" valueType="num">
                                      <p:cBhvr>
                                        <p:cTn id="88" dur="664" tmFilter="0, 0; 0.125,0.2665; 0.25,0.4; 0.375,0.465; 0.5,0.5;  0.625,0.535; 0.75,0.6; 0.875,0.7335; 1,1">
                                          <p:stCondLst>
                                            <p:cond delay="664"/>
                                          </p:stCondLst>
                                        </p:cTn>
                                        <p:tgtEl>
                                          <p:spTgt spid="5">
                                            <p:txEl>
                                              <p:pRg st="10" end="10"/>
                                            </p:txEl>
                                          </p:spTgt>
                                        </p:tgtEl>
                                        <p:attrNameLst>
                                          <p:attrName>ppt_y</p:attrName>
                                        </p:attrNameLst>
                                      </p:cBhvr>
                                      <p:tavLst>
                                        <p:tav tm="0" fmla="#ppt_y-sin(pi*$)/9">
                                          <p:val>
                                            <p:fltVal val="0"/>
                                          </p:val>
                                        </p:tav>
                                        <p:tav tm="100000">
                                          <p:val>
                                            <p:fltVal val="1"/>
                                          </p:val>
                                        </p:tav>
                                      </p:tavLst>
                                    </p:anim>
                                    <p:anim calcmode="lin" valueType="num">
                                      <p:cBhvr>
                                        <p:cTn id="89" dur="332" tmFilter="0, 0; 0.125,0.2665; 0.25,0.4; 0.375,0.465; 0.5,0.5;  0.625,0.535; 0.75,0.6; 0.875,0.7335; 1,1">
                                          <p:stCondLst>
                                            <p:cond delay="1324"/>
                                          </p:stCondLst>
                                        </p:cTn>
                                        <p:tgtEl>
                                          <p:spTgt spid="5">
                                            <p:txEl>
                                              <p:pRg st="10" end="10"/>
                                            </p:txEl>
                                          </p:spTgt>
                                        </p:tgtEl>
                                        <p:attrNameLst>
                                          <p:attrName>ppt_y</p:attrName>
                                        </p:attrNameLst>
                                      </p:cBhvr>
                                      <p:tavLst>
                                        <p:tav tm="0" fmla="#ppt_y-sin(pi*$)/27">
                                          <p:val>
                                            <p:fltVal val="0"/>
                                          </p:val>
                                        </p:tav>
                                        <p:tav tm="100000">
                                          <p:val>
                                            <p:fltVal val="1"/>
                                          </p:val>
                                        </p:tav>
                                      </p:tavLst>
                                    </p:anim>
                                    <p:anim calcmode="lin" valueType="num">
                                      <p:cBhvr>
                                        <p:cTn id="90" dur="164" tmFilter="0, 0; 0.125,0.2665; 0.25,0.4; 0.375,0.465; 0.5,0.5;  0.625,0.535; 0.75,0.6; 0.875,0.7335; 1,1">
                                          <p:stCondLst>
                                            <p:cond delay="1656"/>
                                          </p:stCondLst>
                                        </p:cTn>
                                        <p:tgtEl>
                                          <p:spTgt spid="5">
                                            <p:txEl>
                                              <p:pRg st="10" end="10"/>
                                            </p:txEl>
                                          </p:spTgt>
                                        </p:tgtEl>
                                        <p:attrNameLst>
                                          <p:attrName>ppt_y</p:attrName>
                                        </p:attrNameLst>
                                      </p:cBhvr>
                                      <p:tavLst>
                                        <p:tav tm="0" fmla="#ppt_y-sin(pi*$)/81">
                                          <p:val>
                                            <p:fltVal val="0"/>
                                          </p:val>
                                        </p:tav>
                                        <p:tav tm="100000">
                                          <p:val>
                                            <p:fltVal val="1"/>
                                          </p:val>
                                        </p:tav>
                                      </p:tavLst>
                                    </p:anim>
                                    <p:animScale>
                                      <p:cBhvr>
                                        <p:cTn id="91" dur="26">
                                          <p:stCondLst>
                                            <p:cond delay="650"/>
                                          </p:stCondLst>
                                        </p:cTn>
                                        <p:tgtEl>
                                          <p:spTgt spid="5">
                                            <p:txEl>
                                              <p:pRg st="10" end="10"/>
                                            </p:txEl>
                                          </p:spTgt>
                                        </p:tgtEl>
                                      </p:cBhvr>
                                      <p:to x="100000" y="60000"/>
                                    </p:animScale>
                                    <p:animScale>
                                      <p:cBhvr>
                                        <p:cTn id="92" dur="166" decel="50000">
                                          <p:stCondLst>
                                            <p:cond delay="676"/>
                                          </p:stCondLst>
                                        </p:cTn>
                                        <p:tgtEl>
                                          <p:spTgt spid="5">
                                            <p:txEl>
                                              <p:pRg st="10" end="10"/>
                                            </p:txEl>
                                          </p:spTgt>
                                        </p:tgtEl>
                                      </p:cBhvr>
                                      <p:to x="100000" y="100000"/>
                                    </p:animScale>
                                    <p:animScale>
                                      <p:cBhvr>
                                        <p:cTn id="93" dur="26">
                                          <p:stCondLst>
                                            <p:cond delay="1312"/>
                                          </p:stCondLst>
                                        </p:cTn>
                                        <p:tgtEl>
                                          <p:spTgt spid="5">
                                            <p:txEl>
                                              <p:pRg st="10" end="10"/>
                                            </p:txEl>
                                          </p:spTgt>
                                        </p:tgtEl>
                                      </p:cBhvr>
                                      <p:to x="100000" y="80000"/>
                                    </p:animScale>
                                    <p:animScale>
                                      <p:cBhvr>
                                        <p:cTn id="94" dur="166" decel="50000">
                                          <p:stCondLst>
                                            <p:cond delay="1338"/>
                                          </p:stCondLst>
                                        </p:cTn>
                                        <p:tgtEl>
                                          <p:spTgt spid="5">
                                            <p:txEl>
                                              <p:pRg st="10" end="10"/>
                                            </p:txEl>
                                          </p:spTgt>
                                        </p:tgtEl>
                                      </p:cBhvr>
                                      <p:to x="100000" y="100000"/>
                                    </p:animScale>
                                    <p:animScale>
                                      <p:cBhvr>
                                        <p:cTn id="95" dur="26">
                                          <p:stCondLst>
                                            <p:cond delay="1642"/>
                                          </p:stCondLst>
                                        </p:cTn>
                                        <p:tgtEl>
                                          <p:spTgt spid="5">
                                            <p:txEl>
                                              <p:pRg st="10" end="10"/>
                                            </p:txEl>
                                          </p:spTgt>
                                        </p:tgtEl>
                                      </p:cBhvr>
                                      <p:to x="100000" y="90000"/>
                                    </p:animScale>
                                    <p:animScale>
                                      <p:cBhvr>
                                        <p:cTn id="96" dur="166" decel="50000">
                                          <p:stCondLst>
                                            <p:cond delay="1668"/>
                                          </p:stCondLst>
                                        </p:cTn>
                                        <p:tgtEl>
                                          <p:spTgt spid="5">
                                            <p:txEl>
                                              <p:pRg st="10" end="10"/>
                                            </p:txEl>
                                          </p:spTgt>
                                        </p:tgtEl>
                                      </p:cBhvr>
                                      <p:to x="100000" y="100000"/>
                                    </p:animScale>
                                    <p:animScale>
                                      <p:cBhvr>
                                        <p:cTn id="97" dur="26">
                                          <p:stCondLst>
                                            <p:cond delay="1808"/>
                                          </p:stCondLst>
                                        </p:cTn>
                                        <p:tgtEl>
                                          <p:spTgt spid="5">
                                            <p:txEl>
                                              <p:pRg st="10" end="10"/>
                                            </p:txEl>
                                          </p:spTgt>
                                        </p:tgtEl>
                                      </p:cBhvr>
                                      <p:to x="100000" y="95000"/>
                                    </p:animScale>
                                    <p:animScale>
                                      <p:cBhvr>
                                        <p:cTn id="98" dur="166" decel="50000">
                                          <p:stCondLst>
                                            <p:cond delay="1834"/>
                                          </p:stCondLst>
                                        </p:cTn>
                                        <p:tgtEl>
                                          <p:spTgt spid="5">
                                            <p:txEl>
                                              <p:pRg st="10" end="10"/>
                                            </p:txEl>
                                          </p:spTgt>
                                        </p:tgtEl>
                                      </p:cBhvr>
                                      <p:to x="100000" y="100000"/>
                                    </p:animScale>
                                  </p:childTnLst>
                                </p:cTn>
                              </p:par>
                              <p:par>
                                <p:cTn id="99" presetID="26" presetClass="entr" presetSubtype="0" fill="hold" nodeType="withEffect">
                                  <p:stCondLst>
                                    <p:cond delay="0"/>
                                  </p:stCondLst>
                                  <p:childTnLst>
                                    <p:set>
                                      <p:cBhvr>
                                        <p:cTn id="100" dur="1" fill="hold">
                                          <p:stCondLst>
                                            <p:cond delay="0"/>
                                          </p:stCondLst>
                                        </p:cTn>
                                        <p:tgtEl>
                                          <p:spTgt spid="5">
                                            <p:txEl>
                                              <p:pRg st="11" end="11"/>
                                            </p:txEl>
                                          </p:spTgt>
                                        </p:tgtEl>
                                        <p:attrNameLst>
                                          <p:attrName>style.visibility</p:attrName>
                                        </p:attrNameLst>
                                      </p:cBhvr>
                                      <p:to>
                                        <p:strVal val="visible"/>
                                      </p:to>
                                    </p:set>
                                    <p:animEffect transition="in" filter="wipe(down)">
                                      <p:cBhvr>
                                        <p:cTn id="101" dur="580">
                                          <p:stCondLst>
                                            <p:cond delay="0"/>
                                          </p:stCondLst>
                                        </p:cTn>
                                        <p:tgtEl>
                                          <p:spTgt spid="5">
                                            <p:txEl>
                                              <p:pRg st="11" end="11"/>
                                            </p:txEl>
                                          </p:spTgt>
                                        </p:tgtEl>
                                      </p:cBhvr>
                                    </p:animEffect>
                                    <p:anim calcmode="lin" valueType="num">
                                      <p:cBhvr>
                                        <p:cTn id="102" dur="1822" tmFilter="0,0; 0.14,0.36; 0.43,0.73; 0.71,0.91; 1.0,1.0">
                                          <p:stCondLst>
                                            <p:cond delay="0"/>
                                          </p:stCondLst>
                                        </p:cTn>
                                        <p:tgtEl>
                                          <p:spTgt spid="5">
                                            <p:txEl>
                                              <p:pRg st="11" end="11"/>
                                            </p:txEl>
                                          </p:spTgt>
                                        </p:tgtEl>
                                        <p:attrNameLst>
                                          <p:attrName>ppt_x</p:attrName>
                                        </p:attrNameLst>
                                      </p:cBhvr>
                                      <p:tavLst>
                                        <p:tav tm="0">
                                          <p:val>
                                            <p:strVal val="#ppt_x-0.25"/>
                                          </p:val>
                                        </p:tav>
                                        <p:tav tm="100000">
                                          <p:val>
                                            <p:strVal val="#ppt_x"/>
                                          </p:val>
                                        </p:tav>
                                      </p:tavLst>
                                    </p:anim>
                                    <p:anim calcmode="lin" valueType="num">
                                      <p:cBhvr>
                                        <p:cTn id="103" dur="664" tmFilter="0.0,0.0; 0.25,0.07; 0.50,0.2; 0.75,0.467; 1.0,1.0">
                                          <p:stCondLst>
                                            <p:cond delay="0"/>
                                          </p:stCondLst>
                                        </p:cTn>
                                        <p:tgtEl>
                                          <p:spTgt spid="5">
                                            <p:txEl>
                                              <p:pRg st="11" end="11"/>
                                            </p:txEl>
                                          </p:spTgt>
                                        </p:tgtEl>
                                        <p:attrNameLst>
                                          <p:attrName>ppt_y</p:attrName>
                                        </p:attrNameLst>
                                      </p:cBhvr>
                                      <p:tavLst>
                                        <p:tav tm="0" fmla="#ppt_y-sin(pi*$)/3">
                                          <p:val>
                                            <p:fltVal val="0.5"/>
                                          </p:val>
                                        </p:tav>
                                        <p:tav tm="100000">
                                          <p:val>
                                            <p:fltVal val="1"/>
                                          </p:val>
                                        </p:tav>
                                      </p:tavLst>
                                    </p:anim>
                                    <p:anim calcmode="lin" valueType="num">
                                      <p:cBhvr>
                                        <p:cTn id="104" dur="664" tmFilter="0, 0; 0.125,0.2665; 0.25,0.4; 0.375,0.465; 0.5,0.5;  0.625,0.535; 0.75,0.6; 0.875,0.7335; 1,1">
                                          <p:stCondLst>
                                            <p:cond delay="664"/>
                                          </p:stCondLst>
                                        </p:cTn>
                                        <p:tgtEl>
                                          <p:spTgt spid="5">
                                            <p:txEl>
                                              <p:pRg st="11" end="11"/>
                                            </p:txEl>
                                          </p:spTgt>
                                        </p:tgtEl>
                                        <p:attrNameLst>
                                          <p:attrName>ppt_y</p:attrName>
                                        </p:attrNameLst>
                                      </p:cBhvr>
                                      <p:tavLst>
                                        <p:tav tm="0" fmla="#ppt_y-sin(pi*$)/9">
                                          <p:val>
                                            <p:fltVal val="0"/>
                                          </p:val>
                                        </p:tav>
                                        <p:tav tm="100000">
                                          <p:val>
                                            <p:fltVal val="1"/>
                                          </p:val>
                                        </p:tav>
                                      </p:tavLst>
                                    </p:anim>
                                    <p:anim calcmode="lin" valueType="num">
                                      <p:cBhvr>
                                        <p:cTn id="105" dur="332" tmFilter="0, 0; 0.125,0.2665; 0.25,0.4; 0.375,0.465; 0.5,0.5;  0.625,0.535; 0.75,0.6; 0.875,0.7335; 1,1">
                                          <p:stCondLst>
                                            <p:cond delay="1324"/>
                                          </p:stCondLst>
                                        </p:cTn>
                                        <p:tgtEl>
                                          <p:spTgt spid="5">
                                            <p:txEl>
                                              <p:pRg st="11" end="11"/>
                                            </p:txEl>
                                          </p:spTgt>
                                        </p:tgtEl>
                                        <p:attrNameLst>
                                          <p:attrName>ppt_y</p:attrName>
                                        </p:attrNameLst>
                                      </p:cBhvr>
                                      <p:tavLst>
                                        <p:tav tm="0" fmla="#ppt_y-sin(pi*$)/27">
                                          <p:val>
                                            <p:fltVal val="0"/>
                                          </p:val>
                                        </p:tav>
                                        <p:tav tm="100000">
                                          <p:val>
                                            <p:fltVal val="1"/>
                                          </p:val>
                                        </p:tav>
                                      </p:tavLst>
                                    </p:anim>
                                    <p:anim calcmode="lin" valueType="num">
                                      <p:cBhvr>
                                        <p:cTn id="106" dur="164" tmFilter="0, 0; 0.125,0.2665; 0.25,0.4; 0.375,0.465; 0.5,0.5;  0.625,0.535; 0.75,0.6; 0.875,0.7335; 1,1">
                                          <p:stCondLst>
                                            <p:cond delay="1656"/>
                                          </p:stCondLst>
                                        </p:cTn>
                                        <p:tgtEl>
                                          <p:spTgt spid="5">
                                            <p:txEl>
                                              <p:pRg st="11" end="11"/>
                                            </p:txEl>
                                          </p:spTgt>
                                        </p:tgtEl>
                                        <p:attrNameLst>
                                          <p:attrName>ppt_y</p:attrName>
                                        </p:attrNameLst>
                                      </p:cBhvr>
                                      <p:tavLst>
                                        <p:tav tm="0" fmla="#ppt_y-sin(pi*$)/81">
                                          <p:val>
                                            <p:fltVal val="0"/>
                                          </p:val>
                                        </p:tav>
                                        <p:tav tm="100000">
                                          <p:val>
                                            <p:fltVal val="1"/>
                                          </p:val>
                                        </p:tav>
                                      </p:tavLst>
                                    </p:anim>
                                    <p:animScale>
                                      <p:cBhvr>
                                        <p:cTn id="107" dur="26">
                                          <p:stCondLst>
                                            <p:cond delay="650"/>
                                          </p:stCondLst>
                                        </p:cTn>
                                        <p:tgtEl>
                                          <p:spTgt spid="5">
                                            <p:txEl>
                                              <p:pRg st="11" end="11"/>
                                            </p:txEl>
                                          </p:spTgt>
                                        </p:tgtEl>
                                      </p:cBhvr>
                                      <p:to x="100000" y="60000"/>
                                    </p:animScale>
                                    <p:animScale>
                                      <p:cBhvr>
                                        <p:cTn id="108" dur="166" decel="50000">
                                          <p:stCondLst>
                                            <p:cond delay="676"/>
                                          </p:stCondLst>
                                        </p:cTn>
                                        <p:tgtEl>
                                          <p:spTgt spid="5">
                                            <p:txEl>
                                              <p:pRg st="11" end="11"/>
                                            </p:txEl>
                                          </p:spTgt>
                                        </p:tgtEl>
                                      </p:cBhvr>
                                      <p:to x="100000" y="100000"/>
                                    </p:animScale>
                                    <p:animScale>
                                      <p:cBhvr>
                                        <p:cTn id="109" dur="26">
                                          <p:stCondLst>
                                            <p:cond delay="1312"/>
                                          </p:stCondLst>
                                        </p:cTn>
                                        <p:tgtEl>
                                          <p:spTgt spid="5">
                                            <p:txEl>
                                              <p:pRg st="11" end="11"/>
                                            </p:txEl>
                                          </p:spTgt>
                                        </p:tgtEl>
                                      </p:cBhvr>
                                      <p:to x="100000" y="80000"/>
                                    </p:animScale>
                                    <p:animScale>
                                      <p:cBhvr>
                                        <p:cTn id="110" dur="166" decel="50000">
                                          <p:stCondLst>
                                            <p:cond delay="1338"/>
                                          </p:stCondLst>
                                        </p:cTn>
                                        <p:tgtEl>
                                          <p:spTgt spid="5">
                                            <p:txEl>
                                              <p:pRg st="11" end="11"/>
                                            </p:txEl>
                                          </p:spTgt>
                                        </p:tgtEl>
                                      </p:cBhvr>
                                      <p:to x="100000" y="100000"/>
                                    </p:animScale>
                                    <p:animScale>
                                      <p:cBhvr>
                                        <p:cTn id="111" dur="26">
                                          <p:stCondLst>
                                            <p:cond delay="1642"/>
                                          </p:stCondLst>
                                        </p:cTn>
                                        <p:tgtEl>
                                          <p:spTgt spid="5">
                                            <p:txEl>
                                              <p:pRg st="11" end="11"/>
                                            </p:txEl>
                                          </p:spTgt>
                                        </p:tgtEl>
                                      </p:cBhvr>
                                      <p:to x="100000" y="90000"/>
                                    </p:animScale>
                                    <p:animScale>
                                      <p:cBhvr>
                                        <p:cTn id="112" dur="166" decel="50000">
                                          <p:stCondLst>
                                            <p:cond delay="1668"/>
                                          </p:stCondLst>
                                        </p:cTn>
                                        <p:tgtEl>
                                          <p:spTgt spid="5">
                                            <p:txEl>
                                              <p:pRg st="11" end="11"/>
                                            </p:txEl>
                                          </p:spTgt>
                                        </p:tgtEl>
                                      </p:cBhvr>
                                      <p:to x="100000" y="100000"/>
                                    </p:animScale>
                                    <p:animScale>
                                      <p:cBhvr>
                                        <p:cTn id="113" dur="26">
                                          <p:stCondLst>
                                            <p:cond delay="1808"/>
                                          </p:stCondLst>
                                        </p:cTn>
                                        <p:tgtEl>
                                          <p:spTgt spid="5">
                                            <p:txEl>
                                              <p:pRg st="11" end="11"/>
                                            </p:txEl>
                                          </p:spTgt>
                                        </p:tgtEl>
                                      </p:cBhvr>
                                      <p:to x="100000" y="95000"/>
                                    </p:animScale>
                                    <p:animScale>
                                      <p:cBhvr>
                                        <p:cTn id="114" dur="166" decel="50000">
                                          <p:stCondLst>
                                            <p:cond delay="1834"/>
                                          </p:stCondLst>
                                        </p:cTn>
                                        <p:tgtEl>
                                          <p:spTgt spid="5">
                                            <p:txEl>
                                              <p:pRg st="11" end="11"/>
                                            </p:txEl>
                                          </p:spTgt>
                                        </p:tgtEl>
                                      </p:cBhvr>
                                      <p:to x="100000" y="100000"/>
                                    </p:animScale>
                                  </p:childTnLst>
                                </p:cTn>
                              </p:par>
                              <p:par>
                                <p:cTn id="115" presetID="26" presetClass="entr" presetSubtype="0" fill="hold" nodeType="withEffect">
                                  <p:stCondLst>
                                    <p:cond delay="0"/>
                                  </p:stCondLst>
                                  <p:childTnLst>
                                    <p:set>
                                      <p:cBhvr>
                                        <p:cTn id="116" dur="1" fill="hold">
                                          <p:stCondLst>
                                            <p:cond delay="0"/>
                                          </p:stCondLst>
                                        </p:cTn>
                                        <p:tgtEl>
                                          <p:spTgt spid="5">
                                            <p:txEl>
                                              <p:pRg st="12" end="12"/>
                                            </p:txEl>
                                          </p:spTgt>
                                        </p:tgtEl>
                                        <p:attrNameLst>
                                          <p:attrName>style.visibility</p:attrName>
                                        </p:attrNameLst>
                                      </p:cBhvr>
                                      <p:to>
                                        <p:strVal val="visible"/>
                                      </p:to>
                                    </p:set>
                                    <p:animEffect transition="in" filter="wipe(down)">
                                      <p:cBhvr>
                                        <p:cTn id="117" dur="580">
                                          <p:stCondLst>
                                            <p:cond delay="0"/>
                                          </p:stCondLst>
                                        </p:cTn>
                                        <p:tgtEl>
                                          <p:spTgt spid="5">
                                            <p:txEl>
                                              <p:pRg st="12" end="12"/>
                                            </p:txEl>
                                          </p:spTgt>
                                        </p:tgtEl>
                                      </p:cBhvr>
                                    </p:animEffect>
                                    <p:anim calcmode="lin" valueType="num">
                                      <p:cBhvr>
                                        <p:cTn id="118" dur="1822" tmFilter="0,0; 0.14,0.36; 0.43,0.73; 0.71,0.91; 1.0,1.0">
                                          <p:stCondLst>
                                            <p:cond delay="0"/>
                                          </p:stCondLst>
                                        </p:cTn>
                                        <p:tgtEl>
                                          <p:spTgt spid="5">
                                            <p:txEl>
                                              <p:pRg st="12" end="12"/>
                                            </p:txEl>
                                          </p:spTgt>
                                        </p:tgtEl>
                                        <p:attrNameLst>
                                          <p:attrName>ppt_x</p:attrName>
                                        </p:attrNameLst>
                                      </p:cBhvr>
                                      <p:tavLst>
                                        <p:tav tm="0">
                                          <p:val>
                                            <p:strVal val="#ppt_x-0.25"/>
                                          </p:val>
                                        </p:tav>
                                        <p:tav tm="100000">
                                          <p:val>
                                            <p:strVal val="#ppt_x"/>
                                          </p:val>
                                        </p:tav>
                                      </p:tavLst>
                                    </p:anim>
                                    <p:anim calcmode="lin" valueType="num">
                                      <p:cBhvr>
                                        <p:cTn id="119" dur="664" tmFilter="0.0,0.0; 0.25,0.07; 0.50,0.2; 0.75,0.467; 1.0,1.0">
                                          <p:stCondLst>
                                            <p:cond delay="0"/>
                                          </p:stCondLst>
                                        </p:cTn>
                                        <p:tgtEl>
                                          <p:spTgt spid="5">
                                            <p:txEl>
                                              <p:pRg st="12" end="12"/>
                                            </p:txEl>
                                          </p:spTgt>
                                        </p:tgtEl>
                                        <p:attrNameLst>
                                          <p:attrName>ppt_y</p:attrName>
                                        </p:attrNameLst>
                                      </p:cBhvr>
                                      <p:tavLst>
                                        <p:tav tm="0" fmla="#ppt_y-sin(pi*$)/3">
                                          <p:val>
                                            <p:fltVal val="0.5"/>
                                          </p:val>
                                        </p:tav>
                                        <p:tav tm="100000">
                                          <p:val>
                                            <p:fltVal val="1"/>
                                          </p:val>
                                        </p:tav>
                                      </p:tavLst>
                                    </p:anim>
                                    <p:anim calcmode="lin" valueType="num">
                                      <p:cBhvr>
                                        <p:cTn id="120" dur="664" tmFilter="0, 0; 0.125,0.2665; 0.25,0.4; 0.375,0.465; 0.5,0.5;  0.625,0.535; 0.75,0.6; 0.875,0.7335; 1,1">
                                          <p:stCondLst>
                                            <p:cond delay="664"/>
                                          </p:stCondLst>
                                        </p:cTn>
                                        <p:tgtEl>
                                          <p:spTgt spid="5">
                                            <p:txEl>
                                              <p:pRg st="12" end="12"/>
                                            </p:txEl>
                                          </p:spTgt>
                                        </p:tgtEl>
                                        <p:attrNameLst>
                                          <p:attrName>ppt_y</p:attrName>
                                        </p:attrNameLst>
                                      </p:cBhvr>
                                      <p:tavLst>
                                        <p:tav tm="0" fmla="#ppt_y-sin(pi*$)/9">
                                          <p:val>
                                            <p:fltVal val="0"/>
                                          </p:val>
                                        </p:tav>
                                        <p:tav tm="100000">
                                          <p:val>
                                            <p:fltVal val="1"/>
                                          </p:val>
                                        </p:tav>
                                      </p:tavLst>
                                    </p:anim>
                                    <p:anim calcmode="lin" valueType="num">
                                      <p:cBhvr>
                                        <p:cTn id="121" dur="332" tmFilter="0, 0; 0.125,0.2665; 0.25,0.4; 0.375,0.465; 0.5,0.5;  0.625,0.535; 0.75,0.6; 0.875,0.7335; 1,1">
                                          <p:stCondLst>
                                            <p:cond delay="1324"/>
                                          </p:stCondLst>
                                        </p:cTn>
                                        <p:tgtEl>
                                          <p:spTgt spid="5">
                                            <p:txEl>
                                              <p:pRg st="12" end="12"/>
                                            </p:txEl>
                                          </p:spTgt>
                                        </p:tgtEl>
                                        <p:attrNameLst>
                                          <p:attrName>ppt_y</p:attrName>
                                        </p:attrNameLst>
                                      </p:cBhvr>
                                      <p:tavLst>
                                        <p:tav tm="0" fmla="#ppt_y-sin(pi*$)/27">
                                          <p:val>
                                            <p:fltVal val="0"/>
                                          </p:val>
                                        </p:tav>
                                        <p:tav tm="100000">
                                          <p:val>
                                            <p:fltVal val="1"/>
                                          </p:val>
                                        </p:tav>
                                      </p:tavLst>
                                    </p:anim>
                                    <p:anim calcmode="lin" valueType="num">
                                      <p:cBhvr>
                                        <p:cTn id="122" dur="164" tmFilter="0, 0; 0.125,0.2665; 0.25,0.4; 0.375,0.465; 0.5,0.5;  0.625,0.535; 0.75,0.6; 0.875,0.7335; 1,1">
                                          <p:stCondLst>
                                            <p:cond delay="1656"/>
                                          </p:stCondLst>
                                        </p:cTn>
                                        <p:tgtEl>
                                          <p:spTgt spid="5">
                                            <p:txEl>
                                              <p:pRg st="12" end="12"/>
                                            </p:txEl>
                                          </p:spTgt>
                                        </p:tgtEl>
                                        <p:attrNameLst>
                                          <p:attrName>ppt_y</p:attrName>
                                        </p:attrNameLst>
                                      </p:cBhvr>
                                      <p:tavLst>
                                        <p:tav tm="0" fmla="#ppt_y-sin(pi*$)/81">
                                          <p:val>
                                            <p:fltVal val="0"/>
                                          </p:val>
                                        </p:tav>
                                        <p:tav tm="100000">
                                          <p:val>
                                            <p:fltVal val="1"/>
                                          </p:val>
                                        </p:tav>
                                      </p:tavLst>
                                    </p:anim>
                                    <p:animScale>
                                      <p:cBhvr>
                                        <p:cTn id="123" dur="26">
                                          <p:stCondLst>
                                            <p:cond delay="650"/>
                                          </p:stCondLst>
                                        </p:cTn>
                                        <p:tgtEl>
                                          <p:spTgt spid="5">
                                            <p:txEl>
                                              <p:pRg st="12" end="12"/>
                                            </p:txEl>
                                          </p:spTgt>
                                        </p:tgtEl>
                                      </p:cBhvr>
                                      <p:to x="100000" y="60000"/>
                                    </p:animScale>
                                    <p:animScale>
                                      <p:cBhvr>
                                        <p:cTn id="124" dur="166" decel="50000">
                                          <p:stCondLst>
                                            <p:cond delay="676"/>
                                          </p:stCondLst>
                                        </p:cTn>
                                        <p:tgtEl>
                                          <p:spTgt spid="5">
                                            <p:txEl>
                                              <p:pRg st="12" end="12"/>
                                            </p:txEl>
                                          </p:spTgt>
                                        </p:tgtEl>
                                      </p:cBhvr>
                                      <p:to x="100000" y="100000"/>
                                    </p:animScale>
                                    <p:animScale>
                                      <p:cBhvr>
                                        <p:cTn id="125" dur="26">
                                          <p:stCondLst>
                                            <p:cond delay="1312"/>
                                          </p:stCondLst>
                                        </p:cTn>
                                        <p:tgtEl>
                                          <p:spTgt spid="5">
                                            <p:txEl>
                                              <p:pRg st="12" end="12"/>
                                            </p:txEl>
                                          </p:spTgt>
                                        </p:tgtEl>
                                      </p:cBhvr>
                                      <p:to x="100000" y="80000"/>
                                    </p:animScale>
                                    <p:animScale>
                                      <p:cBhvr>
                                        <p:cTn id="126" dur="166" decel="50000">
                                          <p:stCondLst>
                                            <p:cond delay="1338"/>
                                          </p:stCondLst>
                                        </p:cTn>
                                        <p:tgtEl>
                                          <p:spTgt spid="5">
                                            <p:txEl>
                                              <p:pRg st="12" end="12"/>
                                            </p:txEl>
                                          </p:spTgt>
                                        </p:tgtEl>
                                      </p:cBhvr>
                                      <p:to x="100000" y="100000"/>
                                    </p:animScale>
                                    <p:animScale>
                                      <p:cBhvr>
                                        <p:cTn id="127" dur="26">
                                          <p:stCondLst>
                                            <p:cond delay="1642"/>
                                          </p:stCondLst>
                                        </p:cTn>
                                        <p:tgtEl>
                                          <p:spTgt spid="5">
                                            <p:txEl>
                                              <p:pRg st="12" end="12"/>
                                            </p:txEl>
                                          </p:spTgt>
                                        </p:tgtEl>
                                      </p:cBhvr>
                                      <p:to x="100000" y="90000"/>
                                    </p:animScale>
                                    <p:animScale>
                                      <p:cBhvr>
                                        <p:cTn id="128" dur="166" decel="50000">
                                          <p:stCondLst>
                                            <p:cond delay="1668"/>
                                          </p:stCondLst>
                                        </p:cTn>
                                        <p:tgtEl>
                                          <p:spTgt spid="5">
                                            <p:txEl>
                                              <p:pRg st="12" end="12"/>
                                            </p:txEl>
                                          </p:spTgt>
                                        </p:tgtEl>
                                      </p:cBhvr>
                                      <p:to x="100000" y="100000"/>
                                    </p:animScale>
                                    <p:animScale>
                                      <p:cBhvr>
                                        <p:cTn id="129" dur="26">
                                          <p:stCondLst>
                                            <p:cond delay="1808"/>
                                          </p:stCondLst>
                                        </p:cTn>
                                        <p:tgtEl>
                                          <p:spTgt spid="5">
                                            <p:txEl>
                                              <p:pRg st="12" end="12"/>
                                            </p:txEl>
                                          </p:spTgt>
                                        </p:tgtEl>
                                      </p:cBhvr>
                                      <p:to x="100000" y="95000"/>
                                    </p:animScale>
                                    <p:animScale>
                                      <p:cBhvr>
                                        <p:cTn id="130" dur="166" decel="50000">
                                          <p:stCondLst>
                                            <p:cond delay="1834"/>
                                          </p:stCondLst>
                                        </p:cTn>
                                        <p:tgtEl>
                                          <p:spTgt spid="5">
                                            <p:txEl>
                                              <p:pRg st="12" end="12"/>
                                            </p:txEl>
                                          </p:spTgt>
                                        </p:tgtEl>
                                      </p:cBhvr>
                                      <p:to x="100000" y="100000"/>
                                    </p:animScale>
                                  </p:childTnLst>
                                </p:cTn>
                              </p:par>
                              <p:par>
                                <p:cTn id="131" presetID="26" presetClass="entr" presetSubtype="0" fill="hold" nodeType="withEffect">
                                  <p:stCondLst>
                                    <p:cond delay="0"/>
                                  </p:stCondLst>
                                  <p:childTnLst>
                                    <p:set>
                                      <p:cBhvr>
                                        <p:cTn id="132" dur="1" fill="hold">
                                          <p:stCondLst>
                                            <p:cond delay="0"/>
                                          </p:stCondLst>
                                        </p:cTn>
                                        <p:tgtEl>
                                          <p:spTgt spid="5">
                                            <p:txEl>
                                              <p:pRg st="13" end="13"/>
                                            </p:txEl>
                                          </p:spTgt>
                                        </p:tgtEl>
                                        <p:attrNameLst>
                                          <p:attrName>style.visibility</p:attrName>
                                        </p:attrNameLst>
                                      </p:cBhvr>
                                      <p:to>
                                        <p:strVal val="visible"/>
                                      </p:to>
                                    </p:set>
                                    <p:animEffect transition="in" filter="wipe(down)">
                                      <p:cBhvr>
                                        <p:cTn id="133" dur="580">
                                          <p:stCondLst>
                                            <p:cond delay="0"/>
                                          </p:stCondLst>
                                        </p:cTn>
                                        <p:tgtEl>
                                          <p:spTgt spid="5">
                                            <p:txEl>
                                              <p:pRg st="13" end="13"/>
                                            </p:txEl>
                                          </p:spTgt>
                                        </p:tgtEl>
                                      </p:cBhvr>
                                    </p:animEffect>
                                    <p:anim calcmode="lin" valueType="num">
                                      <p:cBhvr>
                                        <p:cTn id="134" dur="1822" tmFilter="0,0; 0.14,0.36; 0.43,0.73; 0.71,0.91; 1.0,1.0">
                                          <p:stCondLst>
                                            <p:cond delay="0"/>
                                          </p:stCondLst>
                                        </p:cTn>
                                        <p:tgtEl>
                                          <p:spTgt spid="5">
                                            <p:txEl>
                                              <p:pRg st="13" end="13"/>
                                            </p:txEl>
                                          </p:spTgt>
                                        </p:tgtEl>
                                        <p:attrNameLst>
                                          <p:attrName>ppt_x</p:attrName>
                                        </p:attrNameLst>
                                      </p:cBhvr>
                                      <p:tavLst>
                                        <p:tav tm="0">
                                          <p:val>
                                            <p:strVal val="#ppt_x-0.25"/>
                                          </p:val>
                                        </p:tav>
                                        <p:tav tm="100000">
                                          <p:val>
                                            <p:strVal val="#ppt_x"/>
                                          </p:val>
                                        </p:tav>
                                      </p:tavLst>
                                    </p:anim>
                                    <p:anim calcmode="lin" valueType="num">
                                      <p:cBhvr>
                                        <p:cTn id="135" dur="664" tmFilter="0.0,0.0; 0.25,0.07; 0.50,0.2; 0.75,0.467; 1.0,1.0">
                                          <p:stCondLst>
                                            <p:cond delay="0"/>
                                          </p:stCondLst>
                                        </p:cTn>
                                        <p:tgtEl>
                                          <p:spTgt spid="5">
                                            <p:txEl>
                                              <p:pRg st="13" end="13"/>
                                            </p:txEl>
                                          </p:spTgt>
                                        </p:tgtEl>
                                        <p:attrNameLst>
                                          <p:attrName>ppt_y</p:attrName>
                                        </p:attrNameLst>
                                      </p:cBhvr>
                                      <p:tavLst>
                                        <p:tav tm="0" fmla="#ppt_y-sin(pi*$)/3">
                                          <p:val>
                                            <p:fltVal val="0.5"/>
                                          </p:val>
                                        </p:tav>
                                        <p:tav tm="100000">
                                          <p:val>
                                            <p:fltVal val="1"/>
                                          </p:val>
                                        </p:tav>
                                      </p:tavLst>
                                    </p:anim>
                                    <p:anim calcmode="lin" valueType="num">
                                      <p:cBhvr>
                                        <p:cTn id="136" dur="664" tmFilter="0, 0; 0.125,0.2665; 0.25,0.4; 0.375,0.465; 0.5,0.5;  0.625,0.535; 0.75,0.6; 0.875,0.7335; 1,1">
                                          <p:stCondLst>
                                            <p:cond delay="664"/>
                                          </p:stCondLst>
                                        </p:cTn>
                                        <p:tgtEl>
                                          <p:spTgt spid="5">
                                            <p:txEl>
                                              <p:pRg st="13" end="13"/>
                                            </p:txEl>
                                          </p:spTgt>
                                        </p:tgtEl>
                                        <p:attrNameLst>
                                          <p:attrName>ppt_y</p:attrName>
                                        </p:attrNameLst>
                                      </p:cBhvr>
                                      <p:tavLst>
                                        <p:tav tm="0" fmla="#ppt_y-sin(pi*$)/9">
                                          <p:val>
                                            <p:fltVal val="0"/>
                                          </p:val>
                                        </p:tav>
                                        <p:tav tm="100000">
                                          <p:val>
                                            <p:fltVal val="1"/>
                                          </p:val>
                                        </p:tav>
                                      </p:tavLst>
                                    </p:anim>
                                    <p:anim calcmode="lin" valueType="num">
                                      <p:cBhvr>
                                        <p:cTn id="137" dur="332" tmFilter="0, 0; 0.125,0.2665; 0.25,0.4; 0.375,0.465; 0.5,0.5;  0.625,0.535; 0.75,0.6; 0.875,0.7335; 1,1">
                                          <p:stCondLst>
                                            <p:cond delay="1324"/>
                                          </p:stCondLst>
                                        </p:cTn>
                                        <p:tgtEl>
                                          <p:spTgt spid="5">
                                            <p:txEl>
                                              <p:pRg st="13" end="13"/>
                                            </p:txEl>
                                          </p:spTgt>
                                        </p:tgtEl>
                                        <p:attrNameLst>
                                          <p:attrName>ppt_y</p:attrName>
                                        </p:attrNameLst>
                                      </p:cBhvr>
                                      <p:tavLst>
                                        <p:tav tm="0" fmla="#ppt_y-sin(pi*$)/27">
                                          <p:val>
                                            <p:fltVal val="0"/>
                                          </p:val>
                                        </p:tav>
                                        <p:tav tm="100000">
                                          <p:val>
                                            <p:fltVal val="1"/>
                                          </p:val>
                                        </p:tav>
                                      </p:tavLst>
                                    </p:anim>
                                    <p:anim calcmode="lin" valueType="num">
                                      <p:cBhvr>
                                        <p:cTn id="138" dur="164" tmFilter="0, 0; 0.125,0.2665; 0.25,0.4; 0.375,0.465; 0.5,0.5;  0.625,0.535; 0.75,0.6; 0.875,0.7335; 1,1">
                                          <p:stCondLst>
                                            <p:cond delay="1656"/>
                                          </p:stCondLst>
                                        </p:cTn>
                                        <p:tgtEl>
                                          <p:spTgt spid="5">
                                            <p:txEl>
                                              <p:pRg st="13" end="13"/>
                                            </p:txEl>
                                          </p:spTgt>
                                        </p:tgtEl>
                                        <p:attrNameLst>
                                          <p:attrName>ppt_y</p:attrName>
                                        </p:attrNameLst>
                                      </p:cBhvr>
                                      <p:tavLst>
                                        <p:tav tm="0" fmla="#ppt_y-sin(pi*$)/81">
                                          <p:val>
                                            <p:fltVal val="0"/>
                                          </p:val>
                                        </p:tav>
                                        <p:tav tm="100000">
                                          <p:val>
                                            <p:fltVal val="1"/>
                                          </p:val>
                                        </p:tav>
                                      </p:tavLst>
                                    </p:anim>
                                    <p:animScale>
                                      <p:cBhvr>
                                        <p:cTn id="139" dur="26">
                                          <p:stCondLst>
                                            <p:cond delay="650"/>
                                          </p:stCondLst>
                                        </p:cTn>
                                        <p:tgtEl>
                                          <p:spTgt spid="5">
                                            <p:txEl>
                                              <p:pRg st="13" end="13"/>
                                            </p:txEl>
                                          </p:spTgt>
                                        </p:tgtEl>
                                      </p:cBhvr>
                                      <p:to x="100000" y="60000"/>
                                    </p:animScale>
                                    <p:animScale>
                                      <p:cBhvr>
                                        <p:cTn id="140" dur="166" decel="50000">
                                          <p:stCondLst>
                                            <p:cond delay="676"/>
                                          </p:stCondLst>
                                        </p:cTn>
                                        <p:tgtEl>
                                          <p:spTgt spid="5">
                                            <p:txEl>
                                              <p:pRg st="13" end="13"/>
                                            </p:txEl>
                                          </p:spTgt>
                                        </p:tgtEl>
                                      </p:cBhvr>
                                      <p:to x="100000" y="100000"/>
                                    </p:animScale>
                                    <p:animScale>
                                      <p:cBhvr>
                                        <p:cTn id="141" dur="26">
                                          <p:stCondLst>
                                            <p:cond delay="1312"/>
                                          </p:stCondLst>
                                        </p:cTn>
                                        <p:tgtEl>
                                          <p:spTgt spid="5">
                                            <p:txEl>
                                              <p:pRg st="13" end="13"/>
                                            </p:txEl>
                                          </p:spTgt>
                                        </p:tgtEl>
                                      </p:cBhvr>
                                      <p:to x="100000" y="80000"/>
                                    </p:animScale>
                                    <p:animScale>
                                      <p:cBhvr>
                                        <p:cTn id="142" dur="166" decel="50000">
                                          <p:stCondLst>
                                            <p:cond delay="1338"/>
                                          </p:stCondLst>
                                        </p:cTn>
                                        <p:tgtEl>
                                          <p:spTgt spid="5">
                                            <p:txEl>
                                              <p:pRg st="13" end="13"/>
                                            </p:txEl>
                                          </p:spTgt>
                                        </p:tgtEl>
                                      </p:cBhvr>
                                      <p:to x="100000" y="100000"/>
                                    </p:animScale>
                                    <p:animScale>
                                      <p:cBhvr>
                                        <p:cTn id="143" dur="26">
                                          <p:stCondLst>
                                            <p:cond delay="1642"/>
                                          </p:stCondLst>
                                        </p:cTn>
                                        <p:tgtEl>
                                          <p:spTgt spid="5">
                                            <p:txEl>
                                              <p:pRg st="13" end="13"/>
                                            </p:txEl>
                                          </p:spTgt>
                                        </p:tgtEl>
                                      </p:cBhvr>
                                      <p:to x="100000" y="90000"/>
                                    </p:animScale>
                                    <p:animScale>
                                      <p:cBhvr>
                                        <p:cTn id="144" dur="166" decel="50000">
                                          <p:stCondLst>
                                            <p:cond delay="1668"/>
                                          </p:stCondLst>
                                        </p:cTn>
                                        <p:tgtEl>
                                          <p:spTgt spid="5">
                                            <p:txEl>
                                              <p:pRg st="13" end="13"/>
                                            </p:txEl>
                                          </p:spTgt>
                                        </p:tgtEl>
                                      </p:cBhvr>
                                      <p:to x="100000" y="100000"/>
                                    </p:animScale>
                                    <p:animScale>
                                      <p:cBhvr>
                                        <p:cTn id="145" dur="26">
                                          <p:stCondLst>
                                            <p:cond delay="1808"/>
                                          </p:stCondLst>
                                        </p:cTn>
                                        <p:tgtEl>
                                          <p:spTgt spid="5">
                                            <p:txEl>
                                              <p:pRg st="13" end="13"/>
                                            </p:txEl>
                                          </p:spTgt>
                                        </p:tgtEl>
                                      </p:cBhvr>
                                      <p:to x="100000" y="95000"/>
                                    </p:animScale>
                                    <p:animScale>
                                      <p:cBhvr>
                                        <p:cTn id="146" dur="166" decel="50000">
                                          <p:stCondLst>
                                            <p:cond delay="1834"/>
                                          </p:stCondLst>
                                        </p:cTn>
                                        <p:tgtEl>
                                          <p:spTgt spid="5">
                                            <p:txEl>
                                              <p:pRg st="13" end="13"/>
                                            </p:txEl>
                                          </p:spTgt>
                                        </p:tgtEl>
                                      </p:cBhvr>
                                      <p:to x="100000" y="100000"/>
                                    </p:animScale>
                                  </p:childTnLst>
                                </p:cTn>
                              </p:par>
                              <p:par>
                                <p:cTn id="147" presetID="26" presetClass="entr" presetSubtype="0" fill="hold" nodeType="withEffect">
                                  <p:stCondLst>
                                    <p:cond delay="0"/>
                                  </p:stCondLst>
                                  <p:childTnLst>
                                    <p:set>
                                      <p:cBhvr>
                                        <p:cTn id="148" dur="1" fill="hold">
                                          <p:stCondLst>
                                            <p:cond delay="0"/>
                                          </p:stCondLst>
                                        </p:cTn>
                                        <p:tgtEl>
                                          <p:spTgt spid="5">
                                            <p:txEl>
                                              <p:pRg st="14" end="14"/>
                                            </p:txEl>
                                          </p:spTgt>
                                        </p:tgtEl>
                                        <p:attrNameLst>
                                          <p:attrName>style.visibility</p:attrName>
                                        </p:attrNameLst>
                                      </p:cBhvr>
                                      <p:to>
                                        <p:strVal val="visible"/>
                                      </p:to>
                                    </p:set>
                                    <p:animEffect transition="in" filter="wipe(down)">
                                      <p:cBhvr>
                                        <p:cTn id="149" dur="580">
                                          <p:stCondLst>
                                            <p:cond delay="0"/>
                                          </p:stCondLst>
                                        </p:cTn>
                                        <p:tgtEl>
                                          <p:spTgt spid="5">
                                            <p:txEl>
                                              <p:pRg st="14" end="14"/>
                                            </p:txEl>
                                          </p:spTgt>
                                        </p:tgtEl>
                                      </p:cBhvr>
                                    </p:animEffect>
                                    <p:anim calcmode="lin" valueType="num">
                                      <p:cBhvr>
                                        <p:cTn id="150" dur="1822" tmFilter="0,0; 0.14,0.36; 0.43,0.73; 0.71,0.91; 1.0,1.0">
                                          <p:stCondLst>
                                            <p:cond delay="0"/>
                                          </p:stCondLst>
                                        </p:cTn>
                                        <p:tgtEl>
                                          <p:spTgt spid="5">
                                            <p:txEl>
                                              <p:pRg st="14" end="14"/>
                                            </p:txEl>
                                          </p:spTgt>
                                        </p:tgtEl>
                                        <p:attrNameLst>
                                          <p:attrName>ppt_x</p:attrName>
                                        </p:attrNameLst>
                                      </p:cBhvr>
                                      <p:tavLst>
                                        <p:tav tm="0">
                                          <p:val>
                                            <p:strVal val="#ppt_x-0.25"/>
                                          </p:val>
                                        </p:tav>
                                        <p:tav tm="100000">
                                          <p:val>
                                            <p:strVal val="#ppt_x"/>
                                          </p:val>
                                        </p:tav>
                                      </p:tavLst>
                                    </p:anim>
                                    <p:anim calcmode="lin" valueType="num">
                                      <p:cBhvr>
                                        <p:cTn id="151" dur="664" tmFilter="0.0,0.0; 0.25,0.07; 0.50,0.2; 0.75,0.467; 1.0,1.0">
                                          <p:stCondLst>
                                            <p:cond delay="0"/>
                                          </p:stCondLst>
                                        </p:cTn>
                                        <p:tgtEl>
                                          <p:spTgt spid="5">
                                            <p:txEl>
                                              <p:pRg st="14" end="14"/>
                                            </p:txEl>
                                          </p:spTgt>
                                        </p:tgtEl>
                                        <p:attrNameLst>
                                          <p:attrName>ppt_y</p:attrName>
                                        </p:attrNameLst>
                                      </p:cBhvr>
                                      <p:tavLst>
                                        <p:tav tm="0" fmla="#ppt_y-sin(pi*$)/3">
                                          <p:val>
                                            <p:fltVal val="0.5"/>
                                          </p:val>
                                        </p:tav>
                                        <p:tav tm="100000">
                                          <p:val>
                                            <p:fltVal val="1"/>
                                          </p:val>
                                        </p:tav>
                                      </p:tavLst>
                                    </p:anim>
                                    <p:anim calcmode="lin" valueType="num">
                                      <p:cBhvr>
                                        <p:cTn id="152" dur="664" tmFilter="0, 0; 0.125,0.2665; 0.25,0.4; 0.375,0.465; 0.5,0.5;  0.625,0.535; 0.75,0.6; 0.875,0.7335; 1,1">
                                          <p:stCondLst>
                                            <p:cond delay="664"/>
                                          </p:stCondLst>
                                        </p:cTn>
                                        <p:tgtEl>
                                          <p:spTgt spid="5">
                                            <p:txEl>
                                              <p:pRg st="14" end="14"/>
                                            </p:txEl>
                                          </p:spTgt>
                                        </p:tgtEl>
                                        <p:attrNameLst>
                                          <p:attrName>ppt_y</p:attrName>
                                        </p:attrNameLst>
                                      </p:cBhvr>
                                      <p:tavLst>
                                        <p:tav tm="0" fmla="#ppt_y-sin(pi*$)/9">
                                          <p:val>
                                            <p:fltVal val="0"/>
                                          </p:val>
                                        </p:tav>
                                        <p:tav tm="100000">
                                          <p:val>
                                            <p:fltVal val="1"/>
                                          </p:val>
                                        </p:tav>
                                      </p:tavLst>
                                    </p:anim>
                                    <p:anim calcmode="lin" valueType="num">
                                      <p:cBhvr>
                                        <p:cTn id="153" dur="332" tmFilter="0, 0; 0.125,0.2665; 0.25,0.4; 0.375,0.465; 0.5,0.5;  0.625,0.535; 0.75,0.6; 0.875,0.7335; 1,1">
                                          <p:stCondLst>
                                            <p:cond delay="1324"/>
                                          </p:stCondLst>
                                        </p:cTn>
                                        <p:tgtEl>
                                          <p:spTgt spid="5">
                                            <p:txEl>
                                              <p:pRg st="14" end="14"/>
                                            </p:txEl>
                                          </p:spTgt>
                                        </p:tgtEl>
                                        <p:attrNameLst>
                                          <p:attrName>ppt_y</p:attrName>
                                        </p:attrNameLst>
                                      </p:cBhvr>
                                      <p:tavLst>
                                        <p:tav tm="0" fmla="#ppt_y-sin(pi*$)/27">
                                          <p:val>
                                            <p:fltVal val="0"/>
                                          </p:val>
                                        </p:tav>
                                        <p:tav tm="100000">
                                          <p:val>
                                            <p:fltVal val="1"/>
                                          </p:val>
                                        </p:tav>
                                      </p:tavLst>
                                    </p:anim>
                                    <p:anim calcmode="lin" valueType="num">
                                      <p:cBhvr>
                                        <p:cTn id="154" dur="164" tmFilter="0, 0; 0.125,0.2665; 0.25,0.4; 0.375,0.465; 0.5,0.5;  0.625,0.535; 0.75,0.6; 0.875,0.7335; 1,1">
                                          <p:stCondLst>
                                            <p:cond delay="1656"/>
                                          </p:stCondLst>
                                        </p:cTn>
                                        <p:tgtEl>
                                          <p:spTgt spid="5">
                                            <p:txEl>
                                              <p:pRg st="14" end="14"/>
                                            </p:txEl>
                                          </p:spTgt>
                                        </p:tgtEl>
                                        <p:attrNameLst>
                                          <p:attrName>ppt_y</p:attrName>
                                        </p:attrNameLst>
                                      </p:cBhvr>
                                      <p:tavLst>
                                        <p:tav tm="0" fmla="#ppt_y-sin(pi*$)/81">
                                          <p:val>
                                            <p:fltVal val="0"/>
                                          </p:val>
                                        </p:tav>
                                        <p:tav tm="100000">
                                          <p:val>
                                            <p:fltVal val="1"/>
                                          </p:val>
                                        </p:tav>
                                      </p:tavLst>
                                    </p:anim>
                                    <p:animScale>
                                      <p:cBhvr>
                                        <p:cTn id="155" dur="26">
                                          <p:stCondLst>
                                            <p:cond delay="650"/>
                                          </p:stCondLst>
                                        </p:cTn>
                                        <p:tgtEl>
                                          <p:spTgt spid="5">
                                            <p:txEl>
                                              <p:pRg st="14" end="14"/>
                                            </p:txEl>
                                          </p:spTgt>
                                        </p:tgtEl>
                                      </p:cBhvr>
                                      <p:to x="100000" y="60000"/>
                                    </p:animScale>
                                    <p:animScale>
                                      <p:cBhvr>
                                        <p:cTn id="156" dur="166" decel="50000">
                                          <p:stCondLst>
                                            <p:cond delay="676"/>
                                          </p:stCondLst>
                                        </p:cTn>
                                        <p:tgtEl>
                                          <p:spTgt spid="5">
                                            <p:txEl>
                                              <p:pRg st="14" end="14"/>
                                            </p:txEl>
                                          </p:spTgt>
                                        </p:tgtEl>
                                      </p:cBhvr>
                                      <p:to x="100000" y="100000"/>
                                    </p:animScale>
                                    <p:animScale>
                                      <p:cBhvr>
                                        <p:cTn id="157" dur="26">
                                          <p:stCondLst>
                                            <p:cond delay="1312"/>
                                          </p:stCondLst>
                                        </p:cTn>
                                        <p:tgtEl>
                                          <p:spTgt spid="5">
                                            <p:txEl>
                                              <p:pRg st="14" end="14"/>
                                            </p:txEl>
                                          </p:spTgt>
                                        </p:tgtEl>
                                      </p:cBhvr>
                                      <p:to x="100000" y="80000"/>
                                    </p:animScale>
                                    <p:animScale>
                                      <p:cBhvr>
                                        <p:cTn id="158" dur="166" decel="50000">
                                          <p:stCondLst>
                                            <p:cond delay="1338"/>
                                          </p:stCondLst>
                                        </p:cTn>
                                        <p:tgtEl>
                                          <p:spTgt spid="5">
                                            <p:txEl>
                                              <p:pRg st="14" end="14"/>
                                            </p:txEl>
                                          </p:spTgt>
                                        </p:tgtEl>
                                      </p:cBhvr>
                                      <p:to x="100000" y="100000"/>
                                    </p:animScale>
                                    <p:animScale>
                                      <p:cBhvr>
                                        <p:cTn id="159" dur="26">
                                          <p:stCondLst>
                                            <p:cond delay="1642"/>
                                          </p:stCondLst>
                                        </p:cTn>
                                        <p:tgtEl>
                                          <p:spTgt spid="5">
                                            <p:txEl>
                                              <p:pRg st="14" end="14"/>
                                            </p:txEl>
                                          </p:spTgt>
                                        </p:tgtEl>
                                      </p:cBhvr>
                                      <p:to x="100000" y="90000"/>
                                    </p:animScale>
                                    <p:animScale>
                                      <p:cBhvr>
                                        <p:cTn id="160" dur="166" decel="50000">
                                          <p:stCondLst>
                                            <p:cond delay="1668"/>
                                          </p:stCondLst>
                                        </p:cTn>
                                        <p:tgtEl>
                                          <p:spTgt spid="5">
                                            <p:txEl>
                                              <p:pRg st="14" end="14"/>
                                            </p:txEl>
                                          </p:spTgt>
                                        </p:tgtEl>
                                      </p:cBhvr>
                                      <p:to x="100000" y="100000"/>
                                    </p:animScale>
                                    <p:animScale>
                                      <p:cBhvr>
                                        <p:cTn id="161" dur="26">
                                          <p:stCondLst>
                                            <p:cond delay="1808"/>
                                          </p:stCondLst>
                                        </p:cTn>
                                        <p:tgtEl>
                                          <p:spTgt spid="5">
                                            <p:txEl>
                                              <p:pRg st="14" end="14"/>
                                            </p:txEl>
                                          </p:spTgt>
                                        </p:tgtEl>
                                      </p:cBhvr>
                                      <p:to x="100000" y="95000"/>
                                    </p:animScale>
                                    <p:animScale>
                                      <p:cBhvr>
                                        <p:cTn id="162" dur="166" decel="50000">
                                          <p:stCondLst>
                                            <p:cond delay="1834"/>
                                          </p:stCondLst>
                                        </p:cTn>
                                        <p:tgtEl>
                                          <p:spTgt spid="5">
                                            <p:txEl>
                                              <p:pRg st="14" end="1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sp>
        <p:nvSpPr>
          <p:cNvPr id="5" name="مربع نص 4"/>
          <p:cNvSpPr txBox="1"/>
          <p:nvPr/>
        </p:nvSpPr>
        <p:spPr>
          <a:xfrm>
            <a:off x="395536" y="548680"/>
            <a:ext cx="8208912" cy="4801314"/>
          </a:xfrm>
          <a:prstGeom prst="rect">
            <a:avLst/>
          </a:prstGeom>
          <a:noFill/>
        </p:spPr>
        <p:txBody>
          <a:bodyPr wrap="square" rtlCol="1">
            <a:spAutoFit/>
          </a:bodyPr>
          <a:lstStyle/>
          <a:p>
            <a:pPr marL="285750" indent="-285750" algn="ctr">
              <a:buFontTx/>
              <a:buChar char="-"/>
            </a:pPr>
            <a:r>
              <a:rPr lang="ar-SA" b="1" dirty="0" smtClean="0">
                <a:solidFill>
                  <a:srgbClr val="C00000"/>
                </a:solidFill>
              </a:rPr>
              <a:t>ثانيا : العلاقات مع النقابات العمالية :</a:t>
            </a:r>
          </a:p>
          <a:p>
            <a:pPr marL="285750" indent="-285750" algn="ctr">
              <a:buFontTx/>
              <a:buChar char="-"/>
            </a:pPr>
            <a:r>
              <a:rPr lang="ar-SA" b="1" dirty="0" smtClean="0">
                <a:solidFill>
                  <a:schemeClr val="bg1">
                    <a:lumMod val="50000"/>
                  </a:schemeClr>
                </a:solidFill>
              </a:rPr>
              <a:t>اتصال العلاقات العامة بالنقابات :</a:t>
            </a:r>
          </a:p>
          <a:p>
            <a:pPr marL="285750" indent="-285750" algn="ctr">
              <a:buFontTx/>
              <a:buChar char="-"/>
            </a:pPr>
            <a:endParaRPr lang="ar-SA" b="1" dirty="0"/>
          </a:p>
          <a:p>
            <a:pPr algn="ctr"/>
            <a:r>
              <a:rPr lang="ar-SA" b="1" dirty="0" smtClean="0"/>
              <a:t>لقد انشأت النقابات وَ ازدادت اعداد منسبيها ثم استطاعت ان تأخذ الاعتراف الرسمي بها من قبل الحكومات وَ كذلك من قبل رجال الاعمال .</a:t>
            </a:r>
          </a:p>
          <a:p>
            <a:pPr algn="ctr"/>
            <a:r>
              <a:rPr lang="ar-SA" b="1" dirty="0" smtClean="0"/>
              <a:t>وَ النقابات ترمي إلى رعاية مصالح اعضائها وَ الدفاع عن حقوقهم من حيث مستوى الاجور وَ ساعات العمل وَ ظروف العمل الأخرى .</a:t>
            </a:r>
          </a:p>
          <a:p>
            <a:pPr algn="ctr"/>
            <a:endParaRPr lang="ar-SA" b="1" dirty="0"/>
          </a:p>
          <a:p>
            <a:pPr algn="ctr"/>
            <a:r>
              <a:rPr lang="ar-SA" b="1" dirty="0" smtClean="0">
                <a:solidFill>
                  <a:schemeClr val="tx1">
                    <a:lumMod val="50000"/>
                    <a:lumOff val="50000"/>
                  </a:schemeClr>
                </a:solidFill>
              </a:rPr>
              <a:t>وَ تجري اتصالات العلاقات العامة بالنقابات العمالية لتحقيق عدة أهداف :</a:t>
            </a:r>
          </a:p>
          <a:p>
            <a:pPr algn="ctr"/>
            <a:r>
              <a:rPr lang="ar-SA" b="1" dirty="0" smtClean="0"/>
              <a:t> </a:t>
            </a:r>
            <a:endParaRPr lang="ar-SA" b="1" dirty="0"/>
          </a:p>
          <a:p>
            <a:pPr algn="ctr"/>
            <a:r>
              <a:rPr lang="ar-SA" b="1" dirty="0" smtClean="0"/>
              <a:t>1- معرفه </a:t>
            </a:r>
            <a:r>
              <a:rPr lang="ar-SA" b="1" dirty="0"/>
              <a:t>سياسه النقابة تجاه الشركة </a:t>
            </a:r>
            <a:r>
              <a:rPr lang="ar-SA" b="1" dirty="0" smtClean="0"/>
              <a:t>وَ نواياها </a:t>
            </a:r>
            <a:r>
              <a:rPr lang="ar-SA" b="1" dirty="0"/>
              <a:t>لحل النزعات </a:t>
            </a:r>
            <a:r>
              <a:rPr lang="ar-SA" b="1" dirty="0" smtClean="0"/>
              <a:t>القائمة .</a:t>
            </a:r>
            <a:endParaRPr lang="en-US" b="1" dirty="0"/>
          </a:p>
          <a:p>
            <a:pPr algn="ctr"/>
            <a:r>
              <a:rPr lang="ar-SA" b="1" dirty="0" smtClean="0"/>
              <a:t>2- المحافظة </a:t>
            </a:r>
            <a:r>
              <a:rPr lang="ar-SA" b="1" dirty="0"/>
              <a:t>على علاقات جيده مع اعضاء </a:t>
            </a:r>
            <a:r>
              <a:rPr lang="ar-SA" b="1" dirty="0" smtClean="0"/>
              <a:t>النقابة .</a:t>
            </a:r>
            <a:endParaRPr lang="en-US" b="1" dirty="0"/>
          </a:p>
          <a:p>
            <a:pPr algn="ctr"/>
            <a:r>
              <a:rPr lang="ar-SA" b="1" dirty="0" smtClean="0"/>
              <a:t>3- شرح </a:t>
            </a:r>
            <a:r>
              <a:rPr lang="ar-SA" b="1" dirty="0"/>
              <a:t>سياسات </a:t>
            </a:r>
            <a:r>
              <a:rPr lang="ar-SA" b="1" dirty="0" smtClean="0"/>
              <a:t>الشركة وَ تفسير </a:t>
            </a:r>
            <a:r>
              <a:rPr lang="ar-SA" b="1" dirty="0"/>
              <a:t>القوانين </a:t>
            </a:r>
            <a:r>
              <a:rPr lang="ar-SA" b="1" dirty="0" smtClean="0"/>
              <a:t>الجديدة .</a:t>
            </a:r>
            <a:endParaRPr lang="en-US" b="1" dirty="0"/>
          </a:p>
          <a:p>
            <a:pPr algn="ctr"/>
            <a:r>
              <a:rPr lang="ar-SA" b="1" dirty="0" smtClean="0"/>
              <a:t>4- اقناع النقابة </a:t>
            </a:r>
            <a:r>
              <a:rPr lang="ar-SA" b="1" dirty="0"/>
              <a:t>بان مصلحة </a:t>
            </a:r>
            <a:r>
              <a:rPr lang="ar-SA" b="1" dirty="0" smtClean="0"/>
              <a:t>الشركة وَ مصلحة </a:t>
            </a:r>
            <a:r>
              <a:rPr lang="ar-SA" b="1" dirty="0"/>
              <a:t>الاعضاء النقابة مشتركه </a:t>
            </a:r>
            <a:r>
              <a:rPr lang="ar-SA" b="1" dirty="0" smtClean="0"/>
              <a:t>وَ متعارضه .</a:t>
            </a:r>
            <a:endParaRPr lang="en-US" b="1" dirty="0"/>
          </a:p>
          <a:p>
            <a:pPr algn="ctr"/>
            <a:r>
              <a:rPr lang="ar-SA" b="1" dirty="0" smtClean="0"/>
              <a:t>5- العمل </a:t>
            </a:r>
            <a:r>
              <a:rPr lang="ar-SA" b="1" dirty="0"/>
              <a:t>على اتصال المستمر بالنقابة </a:t>
            </a:r>
            <a:r>
              <a:rPr lang="ar-SA" b="1" dirty="0" smtClean="0"/>
              <a:t>وَ ليس </a:t>
            </a:r>
            <a:r>
              <a:rPr lang="ar-SA" b="1" dirty="0"/>
              <a:t>فقط الاتصال فقط وقت النزاعات </a:t>
            </a:r>
            <a:r>
              <a:rPr lang="ar-SA" b="1" dirty="0" smtClean="0"/>
              <a:t>.</a:t>
            </a:r>
            <a:endParaRPr lang="en-US" b="1" dirty="0"/>
          </a:p>
          <a:p>
            <a:pPr algn="ctr"/>
            <a:r>
              <a:rPr lang="ar-SA" b="1" dirty="0" smtClean="0"/>
              <a:t>6- كسب </a:t>
            </a:r>
            <a:r>
              <a:rPr lang="ar-SA" b="1" dirty="0"/>
              <a:t>ثقه </a:t>
            </a:r>
            <a:r>
              <a:rPr lang="ar-SA" b="1" dirty="0" smtClean="0"/>
              <a:t>النقابة </a:t>
            </a:r>
            <a:r>
              <a:rPr lang="ar-SA" b="1" dirty="0"/>
              <a:t>عن طريق تطبيق عادل للقوانين </a:t>
            </a:r>
            <a:r>
              <a:rPr lang="ar-SA" b="1" dirty="0" smtClean="0"/>
              <a:t>الموضوعة .</a:t>
            </a:r>
            <a:endParaRPr lang="en-US" b="1" dirty="0"/>
          </a:p>
          <a:p>
            <a:pPr algn="ctr"/>
            <a:r>
              <a:rPr lang="ar-SA" b="1" dirty="0" smtClean="0"/>
              <a:t>7- تزويد </a:t>
            </a:r>
            <a:r>
              <a:rPr lang="ar-SA" b="1" dirty="0"/>
              <a:t>النقابات بكل ما يهمها من معلومات </a:t>
            </a:r>
            <a:r>
              <a:rPr lang="ar-SA" b="1" dirty="0" smtClean="0"/>
              <a:t>وَ بيانات وَ إحصائية </a:t>
            </a:r>
            <a:r>
              <a:rPr lang="ar-SA" b="1" dirty="0"/>
              <a:t>القوى </a:t>
            </a:r>
            <a:r>
              <a:rPr lang="ar-SA" b="1" dirty="0" smtClean="0"/>
              <a:t>العاملة </a:t>
            </a:r>
            <a:r>
              <a:rPr lang="ar-SA" b="1" dirty="0"/>
              <a:t>لديها </a:t>
            </a:r>
            <a:r>
              <a:rPr lang="ar-SA" b="1" dirty="0" smtClean="0"/>
              <a:t>.</a:t>
            </a:r>
            <a:endParaRPr lang="en-US" b="1" dirty="0"/>
          </a:p>
        </p:txBody>
      </p:sp>
      <p:pic>
        <p:nvPicPr>
          <p:cNvPr id="7" name="صورة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مستطيل مستدير الزوايا 7"/>
          <p:cNvSpPr/>
          <p:nvPr/>
        </p:nvSpPr>
        <p:spPr>
          <a:xfrm>
            <a:off x="539552" y="332656"/>
            <a:ext cx="8280920" cy="5256584"/>
          </a:xfrm>
          <a:prstGeom prst="roundRect">
            <a:avLst/>
          </a:prstGeom>
        </p:spPr>
        <p:style>
          <a:lnRef idx="1">
            <a:schemeClr val="dk1"/>
          </a:lnRef>
          <a:fillRef idx="2">
            <a:schemeClr val="dk1"/>
          </a:fillRef>
          <a:effectRef idx="1">
            <a:schemeClr val="dk1"/>
          </a:effectRef>
          <a:fontRef idx="minor">
            <a:schemeClr val="dk1"/>
          </a:fontRef>
        </p:style>
        <p:txBody>
          <a:bodyPr rtlCol="1" anchor="ctr"/>
          <a:lstStyle/>
          <a:p>
            <a:pPr algn="ctr"/>
            <a:r>
              <a:rPr lang="ar-SA" b="1" dirty="0">
                <a:solidFill>
                  <a:srgbClr val="C00000"/>
                </a:solidFill>
              </a:rPr>
              <a:t> </a:t>
            </a:r>
            <a:endParaRPr lang="en-US" b="1" dirty="0">
              <a:solidFill>
                <a:srgbClr val="C00000"/>
              </a:solidFill>
            </a:endParaRPr>
          </a:p>
          <a:p>
            <a:pPr lvl="0" algn="ctr"/>
            <a:r>
              <a:rPr lang="ar-SA" b="1" dirty="0">
                <a:solidFill>
                  <a:srgbClr val="C00000"/>
                </a:solidFill>
              </a:rPr>
              <a:t>ثالثا : العلاقات مع المساهمين </a:t>
            </a:r>
            <a:r>
              <a:rPr lang="ar-SA" b="1" dirty="0" smtClean="0">
                <a:solidFill>
                  <a:srgbClr val="C00000"/>
                </a:solidFill>
              </a:rPr>
              <a:t>:</a:t>
            </a:r>
          </a:p>
          <a:p>
            <a:pPr lvl="0" algn="ctr"/>
            <a:endParaRPr lang="en-US" b="1" dirty="0"/>
          </a:p>
          <a:p>
            <a:pPr algn="ctr"/>
            <a:r>
              <a:rPr lang="ar-SA" b="1" dirty="0">
                <a:solidFill>
                  <a:schemeClr val="bg1">
                    <a:lumMod val="50000"/>
                  </a:schemeClr>
                </a:solidFill>
              </a:rPr>
              <a:t>يقسم راس مال الشركة المساهمة العامة الى اسهم أي اجزاء متساوية في القيمة </a:t>
            </a:r>
            <a:r>
              <a:rPr lang="ar-SA" b="1" dirty="0" smtClean="0">
                <a:solidFill>
                  <a:schemeClr val="bg1">
                    <a:lumMod val="50000"/>
                  </a:schemeClr>
                </a:solidFill>
              </a:rPr>
              <a:t>وَ الحقوق وَ الواجبات وَ التي </a:t>
            </a:r>
            <a:r>
              <a:rPr lang="ar-SA" b="1" dirty="0">
                <a:solidFill>
                  <a:schemeClr val="bg1">
                    <a:lumMod val="50000"/>
                  </a:schemeClr>
                </a:solidFill>
              </a:rPr>
              <a:t>يتم التعامل بها ( أي شراء وبيع </a:t>
            </a:r>
            <a:r>
              <a:rPr lang="ar-SA" b="1" dirty="0" smtClean="0">
                <a:solidFill>
                  <a:schemeClr val="bg1">
                    <a:lumMod val="50000"/>
                  </a:schemeClr>
                </a:solidFill>
              </a:rPr>
              <a:t>) من خلال السوق المالي وَ يتولى إدارة الشركة المساهمة مجلس ادارة يتم انتخابه من قبل الهيئة العامة للمساهمين .</a:t>
            </a:r>
            <a:endParaRPr lang="en-US" b="1" dirty="0">
              <a:solidFill>
                <a:schemeClr val="bg1">
                  <a:lumMod val="50000"/>
                </a:schemeClr>
              </a:solidFill>
            </a:endParaRPr>
          </a:p>
          <a:p>
            <a:pPr algn="ctr"/>
            <a:r>
              <a:rPr lang="ar-SA" b="1" dirty="0"/>
              <a:t> </a:t>
            </a:r>
            <a:endParaRPr lang="ar-SA" b="1" dirty="0" smtClean="0"/>
          </a:p>
          <a:p>
            <a:pPr algn="ctr"/>
            <a:r>
              <a:rPr lang="ar-SA" b="1" dirty="0" smtClean="0">
                <a:solidFill>
                  <a:srgbClr val="C00000"/>
                </a:solidFill>
              </a:rPr>
              <a:t>- وَ تجري </a:t>
            </a:r>
            <a:r>
              <a:rPr lang="ar-SA" b="1" dirty="0">
                <a:solidFill>
                  <a:srgbClr val="C00000"/>
                </a:solidFill>
              </a:rPr>
              <a:t>اتصالات العلاقات العامة بالمساهمين لتحقيق عدة اهداف منها :</a:t>
            </a:r>
            <a:endParaRPr lang="en-US" b="1" dirty="0">
              <a:solidFill>
                <a:srgbClr val="C00000"/>
              </a:solidFill>
            </a:endParaRPr>
          </a:p>
          <a:p>
            <a:pPr algn="ctr"/>
            <a:r>
              <a:rPr lang="ar-SA" b="1" dirty="0"/>
              <a:t>1/ ايجاد التفاهم بين المساهمين </a:t>
            </a:r>
            <a:r>
              <a:rPr lang="ar-SA" b="1" dirty="0" smtClean="0"/>
              <a:t>وَ </a:t>
            </a:r>
            <a:r>
              <a:rPr lang="ar-SA" b="1" dirty="0"/>
              <a:t>ادارة الشركة </a:t>
            </a:r>
            <a:r>
              <a:rPr lang="ar-SA" b="1" dirty="0" smtClean="0"/>
              <a:t>.</a:t>
            </a:r>
            <a:endParaRPr lang="en-US" b="1" dirty="0"/>
          </a:p>
          <a:p>
            <a:pPr algn="ctr"/>
            <a:r>
              <a:rPr lang="ar-SA" b="1" dirty="0"/>
              <a:t>2/ خلق الاهتمام لدى المساهمين بالشركة </a:t>
            </a:r>
            <a:r>
              <a:rPr lang="ar-SA" b="1" dirty="0" smtClean="0"/>
              <a:t>.</a:t>
            </a:r>
            <a:endParaRPr lang="en-US" b="1" dirty="0"/>
          </a:p>
          <a:p>
            <a:pPr algn="ctr"/>
            <a:r>
              <a:rPr lang="ar-SA" b="1" dirty="0"/>
              <a:t>3/ الترويج لمنتجات الشركة لدى المساهمين </a:t>
            </a:r>
            <a:r>
              <a:rPr lang="ar-SA" b="1" dirty="0" smtClean="0"/>
              <a:t>وَ بيع </a:t>
            </a:r>
            <a:r>
              <a:rPr lang="ar-SA" b="1" dirty="0"/>
              <a:t>هذه المنتجات اليهم فهم اولى الناس </a:t>
            </a:r>
            <a:r>
              <a:rPr lang="ar-SA" b="1" dirty="0" smtClean="0"/>
              <a:t>بشرائها .</a:t>
            </a:r>
            <a:endParaRPr lang="en-US" b="1" dirty="0"/>
          </a:p>
          <a:p>
            <a:pPr algn="ctr"/>
            <a:r>
              <a:rPr lang="ar-SA" b="1" dirty="0"/>
              <a:t>4/ كسب تأييد المساهمين لا ادارة الشركة </a:t>
            </a:r>
            <a:r>
              <a:rPr lang="ar-SA" b="1" dirty="0" smtClean="0"/>
              <a:t>وَ ذلك </a:t>
            </a:r>
            <a:r>
              <a:rPr lang="ar-SA" b="1" dirty="0"/>
              <a:t>لأجل اعادة انتخاب مجلس الادارة </a:t>
            </a:r>
            <a:r>
              <a:rPr lang="ar-SA" b="1" dirty="0" smtClean="0"/>
              <a:t>لما </a:t>
            </a:r>
            <a:r>
              <a:rPr lang="ar-SA" b="1" dirty="0"/>
              <a:t>لذلك تأثير على استمرارية </a:t>
            </a:r>
            <a:r>
              <a:rPr lang="ar-SA" b="1" dirty="0" smtClean="0"/>
              <a:t>السياسات وَ البرامج .</a:t>
            </a:r>
            <a:endParaRPr lang="en-US" b="1" dirty="0"/>
          </a:p>
          <a:p>
            <a:pPr algn="ctr"/>
            <a:r>
              <a:rPr lang="ar-SA" b="1" dirty="0"/>
              <a:t>5/ ايجاد الثقة المتبادلة بين المساهمين </a:t>
            </a:r>
            <a:r>
              <a:rPr lang="ar-SA" b="1" dirty="0" smtClean="0"/>
              <a:t>وَ </a:t>
            </a:r>
            <a:r>
              <a:rPr lang="ar-SA" b="1" dirty="0"/>
              <a:t>ادارة الشركة </a:t>
            </a:r>
            <a:r>
              <a:rPr lang="ar-SA" b="1" dirty="0" smtClean="0"/>
              <a:t>وَ ذلك </a:t>
            </a:r>
            <a:r>
              <a:rPr lang="ar-SA" b="1" dirty="0"/>
              <a:t>لتشجيع المساهمين على الاحتفاظ بما لديهم من اسهم في الشركة </a:t>
            </a:r>
            <a:r>
              <a:rPr lang="ar-SA" b="1" dirty="0" smtClean="0"/>
              <a:t>.</a:t>
            </a:r>
            <a:endParaRPr lang="en-US" b="1" dirty="0"/>
          </a:p>
          <a:p>
            <a:pPr algn="ctr"/>
            <a:r>
              <a:rPr lang="ar-SA" b="1" dirty="0"/>
              <a:t>6/ تحسين صورة الشركة امام المساهمين الحاليين </a:t>
            </a:r>
            <a:r>
              <a:rPr lang="ar-SA" b="1" dirty="0" smtClean="0"/>
              <a:t>وَ ذلك </a:t>
            </a:r>
            <a:r>
              <a:rPr lang="ar-SA" b="1" dirty="0"/>
              <a:t>لضمان اكتتابهم في اسهم الشركة عن قرار زيادة راس المال </a:t>
            </a:r>
            <a:r>
              <a:rPr lang="ar-SA" b="1" dirty="0" smtClean="0"/>
              <a:t>.</a:t>
            </a:r>
            <a:endParaRPr lang="en-US" b="1" dirty="0"/>
          </a:p>
          <a:p>
            <a:pPr algn="ctr"/>
            <a:r>
              <a:rPr lang="ar-SA" b="1" dirty="0"/>
              <a:t>7/ تحسين صورة الشركة امام المساهمين المتوقعين لضمان شراءهم لأسهم الشركة </a:t>
            </a:r>
            <a:r>
              <a:rPr lang="ar-SA" b="1" dirty="0" smtClean="0"/>
              <a:t>مستقبلاً .</a:t>
            </a:r>
            <a:endParaRPr lang="en-US" b="1" dirty="0"/>
          </a:p>
        </p:txBody>
      </p:sp>
    </p:spTree>
    <p:extLst>
      <p:ext uri="{BB962C8B-B14F-4D97-AF65-F5344CB8AC3E}">
        <p14:creationId xmlns:p14="http://schemas.microsoft.com/office/powerpoint/2010/main" val="413008559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8">
                                            <p:txEl>
                                              <p:pRg st="1" end="1"/>
                                            </p:txEl>
                                          </p:spTgt>
                                        </p:tgtEl>
                                        <p:attrNameLst>
                                          <p:attrName>r</p:attrName>
                                        </p:attrNameLst>
                                      </p:cBhvr>
                                    </p:animRot>
                                    <p:animRot by="-240000">
                                      <p:cBhvr>
                                        <p:cTn id="7" dur="200" fill="hold">
                                          <p:stCondLst>
                                            <p:cond delay="200"/>
                                          </p:stCondLst>
                                        </p:cTn>
                                        <p:tgtEl>
                                          <p:spTgt spid="8">
                                            <p:txEl>
                                              <p:pRg st="1" end="1"/>
                                            </p:txEl>
                                          </p:spTgt>
                                        </p:tgtEl>
                                        <p:attrNameLst>
                                          <p:attrName>r</p:attrName>
                                        </p:attrNameLst>
                                      </p:cBhvr>
                                    </p:animRot>
                                    <p:animRot by="240000">
                                      <p:cBhvr>
                                        <p:cTn id="8" dur="200" fill="hold">
                                          <p:stCondLst>
                                            <p:cond delay="400"/>
                                          </p:stCondLst>
                                        </p:cTn>
                                        <p:tgtEl>
                                          <p:spTgt spid="8">
                                            <p:txEl>
                                              <p:pRg st="1" end="1"/>
                                            </p:txEl>
                                          </p:spTgt>
                                        </p:tgtEl>
                                        <p:attrNameLst>
                                          <p:attrName>r</p:attrName>
                                        </p:attrNameLst>
                                      </p:cBhvr>
                                    </p:animRot>
                                    <p:animRot by="-240000">
                                      <p:cBhvr>
                                        <p:cTn id="9" dur="200" fill="hold">
                                          <p:stCondLst>
                                            <p:cond delay="600"/>
                                          </p:stCondLst>
                                        </p:cTn>
                                        <p:tgtEl>
                                          <p:spTgt spid="8">
                                            <p:txEl>
                                              <p:pRg st="1" end="1"/>
                                            </p:txEl>
                                          </p:spTgt>
                                        </p:tgtEl>
                                        <p:attrNameLst>
                                          <p:attrName>r</p:attrName>
                                        </p:attrNameLst>
                                      </p:cBhvr>
                                    </p:animRot>
                                    <p:animRot by="120000">
                                      <p:cBhvr>
                                        <p:cTn id="10" dur="200" fill="hold">
                                          <p:stCondLst>
                                            <p:cond delay="800"/>
                                          </p:stCondLst>
                                        </p:cTn>
                                        <p:tgtEl>
                                          <p:spTgt spid="8">
                                            <p:txEl>
                                              <p:pRg st="1" end="1"/>
                                            </p:txEl>
                                          </p:spTgt>
                                        </p:tgtEl>
                                        <p:attrNameLst>
                                          <p:attrName>r</p:attrName>
                                        </p:attrNameLst>
                                      </p:cBhvr>
                                    </p:animRot>
                                  </p:childTnLst>
                                </p:cTn>
                              </p:par>
                              <p:par>
                                <p:cTn id="11" presetID="32" presetClass="emph" presetSubtype="0" fill="hold" nodeType="withEffect">
                                  <p:stCondLst>
                                    <p:cond delay="0"/>
                                  </p:stCondLst>
                                  <p:childTnLst>
                                    <p:animRot by="120000">
                                      <p:cBhvr>
                                        <p:cTn id="12" dur="100" fill="hold">
                                          <p:stCondLst>
                                            <p:cond delay="0"/>
                                          </p:stCondLst>
                                        </p:cTn>
                                        <p:tgtEl>
                                          <p:spTgt spid="8">
                                            <p:txEl>
                                              <p:pRg st="3" end="3"/>
                                            </p:txEl>
                                          </p:spTgt>
                                        </p:tgtEl>
                                        <p:attrNameLst>
                                          <p:attrName>r</p:attrName>
                                        </p:attrNameLst>
                                      </p:cBhvr>
                                    </p:animRot>
                                    <p:animRot by="-240000">
                                      <p:cBhvr>
                                        <p:cTn id="13" dur="200" fill="hold">
                                          <p:stCondLst>
                                            <p:cond delay="200"/>
                                          </p:stCondLst>
                                        </p:cTn>
                                        <p:tgtEl>
                                          <p:spTgt spid="8">
                                            <p:txEl>
                                              <p:pRg st="3" end="3"/>
                                            </p:txEl>
                                          </p:spTgt>
                                        </p:tgtEl>
                                        <p:attrNameLst>
                                          <p:attrName>r</p:attrName>
                                        </p:attrNameLst>
                                      </p:cBhvr>
                                    </p:animRot>
                                    <p:animRot by="240000">
                                      <p:cBhvr>
                                        <p:cTn id="14" dur="200" fill="hold">
                                          <p:stCondLst>
                                            <p:cond delay="400"/>
                                          </p:stCondLst>
                                        </p:cTn>
                                        <p:tgtEl>
                                          <p:spTgt spid="8">
                                            <p:txEl>
                                              <p:pRg st="3" end="3"/>
                                            </p:txEl>
                                          </p:spTgt>
                                        </p:tgtEl>
                                        <p:attrNameLst>
                                          <p:attrName>r</p:attrName>
                                        </p:attrNameLst>
                                      </p:cBhvr>
                                    </p:animRot>
                                    <p:animRot by="-240000">
                                      <p:cBhvr>
                                        <p:cTn id="15" dur="200" fill="hold">
                                          <p:stCondLst>
                                            <p:cond delay="600"/>
                                          </p:stCondLst>
                                        </p:cTn>
                                        <p:tgtEl>
                                          <p:spTgt spid="8">
                                            <p:txEl>
                                              <p:pRg st="3" end="3"/>
                                            </p:txEl>
                                          </p:spTgt>
                                        </p:tgtEl>
                                        <p:attrNameLst>
                                          <p:attrName>r</p:attrName>
                                        </p:attrNameLst>
                                      </p:cBhvr>
                                    </p:animRot>
                                    <p:animRot by="120000">
                                      <p:cBhvr>
                                        <p:cTn id="16" dur="200" fill="hold">
                                          <p:stCondLst>
                                            <p:cond delay="800"/>
                                          </p:stCondLst>
                                        </p:cTn>
                                        <p:tgtEl>
                                          <p:spTgt spid="8">
                                            <p:txEl>
                                              <p:pRg st="3" end="3"/>
                                            </p:txEl>
                                          </p:spTgt>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anim calcmode="lin" valueType="num">
                                      <p:cBhvr additive="base">
                                        <p:cTn id="21"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8">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8">
                                            <p:txEl>
                                              <p:pRg st="6" end="6"/>
                                            </p:txEl>
                                          </p:spTgt>
                                        </p:tgtEl>
                                        <p:attrNameLst>
                                          <p:attrName>style.visibility</p:attrName>
                                        </p:attrNameLst>
                                      </p:cBhvr>
                                      <p:to>
                                        <p:strVal val="visible"/>
                                      </p:to>
                                    </p:set>
                                    <p:anim calcmode="lin" valueType="num">
                                      <p:cBhvr additive="base">
                                        <p:cTn id="25"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8">
                                            <p:txEl>
                                              <p:pRg st="7" end="7"/>
                                            </p:txEl>
                                          </p:spTgt>
                                        </p:tgtEl>
                                        <p:attrNameLst>
                                          <p:attrName>style.visibility</p:attrName>
                                        </p:attrNameLst>
                                      </p:cBhvr>
                                      <p:to>
                                        <p:strVal val="visible"/>
                                      </p:to>
                                    </p:set>
                                    <p:anim calcmode="lin" valueType="num">
                                      <p:cBhvr additive="base">
                                        <p:cTn id="29"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8">
                                            <p:txEl>
                                              <p:pRg st="7" end="7"/>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8">
                                            <p:txEl>
                                              <p:pRg st="8" end="8"/>
                                            </p:txEl>
                                          </p:spTgt>
                                        </p:tgtEl>
                                        <p:attrNameLst>
                                          <p:attrName>style.visibility</p:attrName>
                                        </p:attrNameLst>
                                      </p:cBhvr>
                                      <p:to>
                                        <p:strVal val="visible"/>
                                      </p:to>
                                    </p:set>
                                    <p:anim calcmode="lin" valueType="num">
                                      <p:cBhvr additive="base">
                                        <p:cTn id="33" dur="5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8">
                                            <p:txEl>
                                              <p:pRg st="8" end="8"/>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8">
                                            <p:txEl>
                                              <p:pRg st="9" end="9"/>
                                            </p:txEl>
                                          </p:spTgt>
                                        </p:tgtEl>
                                        <p:attrNameLst>
                                          <p:attrName>style.visibility</p:attrName>
                                        </p:attrNameLst>
                                      </p:cBhvr>
                                      <p:to>
                                        <p:strVal val="visible"/>
                                      </p:to>
                                    </p:set>
                                    <p:anim calcmode="lin" valueType="num">
                                      <p:cBhvr additive="base">
                                        <p:cTn id="37" dur="500" fill="hold"/>
                                        <p:tgtEl>
                                          <p:spTgt spid="8">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
                                            <p:txEl>
                                              <p:pRg st="9" end="9"/>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8">
                                            <p:txEl>
                                              <p:pRg st="10" end="10"/>
                                            </p:txEl>
                                          </p:spTgt>
                                        </p:tgtEl>
                                        <p:attrNameLst>
                                          <p:attrName>style.visibility</p:attrName>
                                        </p:attrNameLst>
                                      </p:cBhvr>
                                      <p:to>
                                        <p:strVal val="visible"/>
                                      </p:to>
                                    </p:set>
                                    <p:anim calcmode="lin" valueType="num">
                                      <p:cBhvr additive="base">
                                        <p:cTn id="41" dur="500" fill="hold"/>
                                        <p:tgtEl>
                                          <p:spTgt spid="8">
                                            <p:txEl>
                                              <p:pRg st="10" end="1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8">
                                            <p:txEl>
                                              <p:pRg st="10" end="10"/>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8">
                                            <p:txEl>
                                              <p:pRg st="11" end="11"/>
                                            </p:txEl>
                                          </p:spTgt>
                                        </p:tgtEl>
                                        <p:attrNameLst>
                                          <p:attrName>style.visibility</p:attrName>
                                        </p:attrNameLst>
                                      </p:cBhvr>
                                      <p:to>
                                        <p:strVal val="visible"/>
                                      </p:to>
                                    </p:set>
                                    <p:anim calcmode="lin" valueType="num">
                                      <p:cBhvr additive="base">
                                        <p:cTn id="45" dur="500" fill="hold"/>
                                        <p:tgtEl>
                                          <p:spTgt spid="8">
                                            <p:txEl>
                                              <p:pRg st="11" end="1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8">
                                            <p:txEl>
                                              <p:pRg st="11" end="11"/>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8">
                                            <p:txEl>
                                              <p:pRg st="12" end="12"/>
                                            </p:txEl>
                                          </p:spTgt>
                                        </p:tgtEl>
                                        <p:attrNameLst>
                                          <p:attrName>style.visibility</p:attrName>
                                        </p:attrNameLst>
                                      </p:cBhvr>
                                      <p:to>
                                        <p:strVal val="visible"/>
                                      </p:to>
                                    </p:set>
                                    <p:anim calcmode="lin" valueType="num">
                                      <p:cBhvr additive="base">
                                        <p:cTn id="49" dur="500" fill="hold"/>
                                        <p:tgtEl>
                                          <p:spTgt spid="8">
                                            <p:txEl>
                                              <p:pRg st="12" end="1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8">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solidFill>
        </p:spPr>
        <p:txBody>
          <a:bodyPr/>
          <a:lstStyle/>
          <a:p>
            <a:r>
              <a:rPr lang="ar-EG" b="1" dirty="0" smtClean="0"/>
              <a:t>العلاقات العامة مع الجماهير الخارجية : </a:t>
            </a:r>
            <a:endParaRPr lang="ar-EG"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74529857"/>
              </p:ext>
            </p:extLst>
          </p:nvPr>
        </p:nvGraphicFramePr>
        <p:xfrm>
          <a:off x="457200" y="1646238"/>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51095637"/>
      </p:ext>
    </p:extLst>
  </p:cSld>
  <p:clrMapOvr>
    <a:masterClrMapping/>
  </p:clrMapOvr>
  <p:transition spd="slow">
    <p:newsflash/>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solidFill>
        </p:spPr>
        <p:txBody>
          <a:bodyPr/>
          <a:lstStyle/>
          <a:p>
            <a:r>
              <a:rPr lang="ar-EG" dirty="0" smtClean="0"/>
              <a:t>1</a:t>
            </a:r>
            <a:r>
              <a:rPr lang="ar-EG" b="1" dirty="0" smtClean="0"/>
              <a:t>- العلاقات العامة مع العملاء :- </a:t>
            </a:r>
            <a:endParaRPr lang="ar-EG" b="1" dirty="0"/>
          </a:p>
        </p:txBody>
      </p:sp>
      <p:sp>
        <p:nvSpPr>
          <p:cNvPr id="3" name="Content Placeholder 2"/>
          <p:cNvSpPr>
            <a:spLocks noGrp="1"/>
          </p:cNvSpPr>
          <p:nvPr>
            <p:ph idx="1"/>
          </p:nvPr>
        </p:nvSpPr>
        <p:spPr>
          <a:solidFill>
            <a:schemeClr val="accent1">
              <a:lumMod val="40000"/>
              <a:lumOff val="60000"/>
            </a:schemeClr>
          </a:solidFill>
        </p:spPr>
        <p:txBody>
          <a:bodyPr>
            <a:normAutofit fontScale="92500" lnSpcReduction="10000"/>
          </a:bodyPr>
          <a:lstStyle/>
          <a:p>
            <a:r>
              <a:rPr lang="ar-EG" b="1" dirty="0" smtClean="0"/>
              <a:t>يتوقف نجاح الشركة او فشلها علي طبيعة علاقتها مع عملائها ، ففي اي مجال عمل تقوم به  الشركة سواء كان بيع سلع او خدمات فان العميل هو مفتاح النجاح . </a:t>
            </a:r>
          </a:p>
          <a:p>
            <a:r>
              <a:rPr lang="ar-SA" b="1" dirty="0" smtClean="0"/>
              <a:t> لقد كانت المشكلة الرئيسية التي </a:t>
            </a:r>
            <a:r>
              <a:rPr lang="ar-SA" b="1" dirty="0" err="1" smtClean="0"/>
              <a:t>يواجهها</a:t>
            </a:r>
            <a:r>
              <a:rPr lang="ar-SA" b="1" dirty="0" smtClean="0"/>
              <a:t> المنتج قبل الثورة الصناعية هي كيف يمكن ان يزيد من انتاجه ، الا انه الان اصبحت مشكلته كيف يوزع ويسوق ما تنتجه مصانعة ، ومن هنا اصبح هناك تنافس شديد بين الشركات للحصول على رضا العميل وكسب ولاءه للسلعة سواء كان ذلك عن طريق تقديم السلعة ذات الجودة العالية او بيعها اليه </a:t>
            </a:r>
            <a:r>
              <a:rPr lang="ar-SA" b="1" dirty="0" err="1" smtClean="0"/>
              <a:t>بارخص</a:t>
            </a:r>
            <a:r>
              <a:rPr lang="ar-SA" b="1" dirty="0" smtClean="0"/>
              <a:t> الاسعار او توصيلها اليه في المكتان المناسب والوقت المناسب </a:t>
            </a:r>
            <a:r>
              <a:rPr lang="ar-SA" dirty="0" smtClean="0"/>
              <a:t>. </a:t>
            </a:r>
            <a:endParaRPr lang="ar-EG" dirty="0"/>
          </a:p>
        </p:txBody>
      </p:sp>
    </p:spTree>
    <p:extLst>
      <p:ext uri="{BB962C8B-B14F-4D97-AF65-F5344CB8AC3E}">
        <p14:creationId xmlns:p14="http://schemas.microsoft.com/office/powerpoint/2010/main" val="4235758439"/>
      </p:ext>
    </p:extLst>
  </p:cSld>
  <p:clrMapOvr>
    <a:masterClrMapping/>
  </p:clrMapOvr>
  <p:transition spd="slow">
    <p:pull dir="d"/>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124744"/>
            <a:ext cx="8229600" cy="5047773"/>
          </a:xfrm>
          <a:solidFill>
            <a:schemeClr val="accent1">
              <a:lumMod val="40000"/>
              <a:lumOff val="60000"/>
            </a:schemeClr>
          </a:solidFill>
        </p:spPr>
        <p:txBody>
          <a:bodyPr>
            <a:normAutofit fontScale="92500"/>
          </a:bodyPr>
          <a:lstStyle/>
          <a:p>
            <a:r>
              <a:rPr lang="ar-SA" dirty="0" smtClean="0"/>
              <a:t>  </a:t>
            </a:r>
            <a:r>
              <a:rPr lang="ar-SA" b="1" dirty="0" smtClean="0"/>
              <a:t>ان العميل لا  يستطي</a:t>
            </a:r>
            <a:r>
              <a:rPr lang="ar-SA" b="1" dirty="0"/>
              <a:t>ع</a:t>
            </a:r>
            <a:r>
              <a:rPr lang="ar-SA" b="1" dirty="0" smtClean="0"/>
              <a:t> تحمل الاعلانات المضللة او المخادعة وبالتالي فإننا نجد ان كثيراً من القوانين والتشريعات قد وقفت لتحمي العميل من كافة الممارسات التي تؤدي الى خداعة . </a:t>
            </a:r>
          </a:p>
          <a:p>
            <a:r>
              <a:rPr lang="ar-SA" b="1" dirty="0" smtClean="0"/>
              <a:t>فالتشريعات في الولايات المتحدة على سبيل المثال اجبرت المنتج على وضع ملصق على السلعة التي يبيعها ليبين فيها مكونات السلعة او أي كفالة عليها ان وجدت او أي تحذيرات بالنسبة للسلع التي تكون خطرة على حياة الفرد وعلى صحته ولا يفوتنا هنا الدور التي تقوم به جمعيات حماية المستهلك في جميع انحاء العالم وذلك بهدف حماية المستهلك من أي اضرار قد تلحقه نتيجة أي ممارسات من قبل المنتجين والبائعين . </a:t>
            </a:r>
          </a:p>
        </p:txBody>
      </p:sp>
    </p:spTree>
    <p:extLst>
      <p:ext uri="{BB962C8B-B14F-4D97-AF65-F5344CB8AC3E}">
        <p14:creationId xmlns:p14="http://schemas.microsoft.com/office/powerpoint/2010/main" val="114744600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3"/>
          </a:solidFill>
        </p:spPr>
        <p:txBody>
          <a:bodyPr/>
          <a:lstStyle/>
          <a:p>
            <a:r>
              <a:rPr lang="ar-SA" dirty="0" smtClean="0"/>
              <a:t>  </a:t>
            </a:r>
            <a:r>
              <a:rPr lang="ar-SA" b="1" dirty="0" smtClean="0"/>
              <a:t>اتصال العلاقات العامة بالعملاء :-</a:t>
            </a:r>
            <a:endParaRPr lang="en-US" b="1" dirty="0"/>
          </a:p>
        </p:txBody>
      </p:sp>
      <p:sp>
        <p:nvSpPr>
          <p:cNvPr id="3" name="عنصر نائب للمحتوى 2"/>
          <p:cNvSpPr>
            <a:spLocks noGrp="1"/>
          </p:cNvSpPr>
          <p:nvPr>
            <p:ph idx="1"/>
          </p:nvPr>
        </p:nvSpPr>
        <p:spPr>
          <a:solidFill>
            <a:schemeClr val="accent1">
              <a:lumMod val="40000"/>
              <a:lumOff val="60000"/>
            </a:schemeClr>
          </a:solidFill>
        </p:spPr>
        <p:txBody>
          <a:bodyPr>
            <a:normAutofit fontScale="92500" lnSpcReduction="10000"/>
          </a:bodyPr>
          <a:lstStyle/>
          <a:p>
            <a:r>
              <a:rPr lang="ar-SA" b="1" dirty="0" smtClean="0"/>
              <a:t>      </a:t>
            </a:r>
            <a:endParaRPr lang="ar-EG" b="1" dirty="0"/>
          </a:p>
          <a:p>
            <a:r>
              <a:rPr lang="ar-EG" b="1" dirty="0"/>
              <a:t>ثقة العميل بالمنشاة لها اكبر الاثر علي نجاح هذه المنشاة ولذلك من الاهمية بمكان الحفاظ علي علاقات جيدة مع العملاء وكسب </a:t>
            </a:r>
            <a:r>
              <a:rPr lang="ar-EG" b="1" dirty="0" err="1"/>
              <a:t>تاييدهم</a:t>
            </a:r>
            <a:r>
              <a:rPr lang="ar-EG" b="1" dirty="0"/>
              <a:t> . </a:t>
            </a:r>
          </a:p>
          <a:p>
            <a:r>
              <a:rPr lang="ar-EG" b="1" dirty="0"/>
              <a:t>واهداف اجراء الاتصالات مع العملاء يمكن ايجازها فيما يلي : </a:t>
            </a:r>
          </a:p>
          <a:p>
            <a:r>
              <a:rPr lang="ar-EG" b="1" dirty="0"/>
              <a:t>1- كسب ثقة العملاء الحاليين والحفاظ عليهم . </a:t>
            </a:r>
          </a:p>
          <a:p>
            <a:r>
              <a:rPr lang="ar-EG" b="1" dirty="0"/>
              <a:t>2- اجتذاب عملاء جدد الي المنشأة . </a:t>
            </a:r>
          </a:p>
          <a:p>
            <a:r>
              <a:rPr lang="ar-EG" b="1" dirty="0"/>
              <a:t>3- الحصول علي اكبر حصة في السوق .</a:t>
            </a:r>
          </a:p>
          <a:p>
            <a:r>
              <a:rPr lang="ar-EG" b="1" dirty="0"/>
              <a:t>4- التعرف علي اراء العملاء واتجاهاتهم . </a:t>
            </a:r>
          </a:p>
          <a:p>
            <a:endParaRPr lang="en-US" dirty="0"/>
          </a:p>
        </p:txBody>
      </p:sp>
    </p:spTree>
    <p:extLst>
      <p:ext uri="{BB962C8B-B14F-4D97-AF65-F5344CB8AC3E}">
        <p14:creationId xmlns:p14="http://schemas.microsoft.com/office/powerpoint/2010/main" val="24884964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تابع </a:t>
            </a:r>
            <a:endParaRPr lang="ar-EG" dirty="0"/>
          </a:p>
        </p:txBody>
      </p:sp>
      <p:sp>
        <p:nvSpPr>
          <p:cNvPr id="3" name="Content Placeholder 2"/>
          <p:cNvSpPr>
            <a:spLocks noGrp="1"/>
          </p:cNvSpPr>
          <p:nvPr>
            <p:ph idx="1"/>
          </p:nvPr>
        </p:nvSpPr>
        <p:spPr>
          <a:solidFill>
            <a:schemeClr val="accent1">
              <a:lumMod val="20000"/>
              <a:lumOff val="80000"/>
            </a:schemeClr>
          </a:solidFill>
        </p:spPr>
        <p:txBody>
          <a:bodyPr>
            <a:normAutofit fontScale="70000" lnSpcReduction="20000"/>
          </a:bodyPr>
          <a:lstStyle/>
          <a:p>
            <a:r>
              <a:rPr lang="ar-EG" b="1" dirty="0" smtClean="0"/>
              <a:t>5- تزويد العملاء بمعلومات عن المنشأة فيما يتعلق بسياستها وتاريخها . </a:t>
            </a:r>
          </a:p>
          <a:p>
            <a:r>
              <a:rPr lang="ar-EG" b="1" dirty="0" smtClean="0"/>
              <a:t>6- تخفيض شكاوي العملاء الي اقل حد ممكن والاسراع بحل مشكلاتهم . </a:t>
            </a:r>
          </a:p>
          <a:p>
            <a:r>
              <a:rPr lang="ar-EG" b="1" dirty="0" smtClean="0"/>
              <a:t>7- مساعدة دائرة التسويق في تعديل سياستها . </a:t>
            </a:r>
          </a:p>
          <a:p>
            <a:pPr>
              <a:buNone/>
            </a:pPr>
            <a:r>
              <a:rPr lang="ar-EG" b="1" dirty="0" smtClean="0"/>
              <a:t>ونظراً لاهمية العملاء بالنسبة للشركة ، فاننا نورد برنامج فعالا للحفاظ عليهم وضمان ولائهم للشركة :   </a:t>
            </a:r>
          </a:p>
          <a:p>
            <a:pPr>
              <a:buFontTx/>
              <a:buChar char="-"/>
            </a:pPr>
            <a:r>
              <a:rPr lang="ar-EG" b="1" dirty="0" smtClean="0"/>
              <a:t>اجراء استقصاء دوري بين العملاء للتعرف علي اتجاهاتهم ازاء سياسات الشركة . </a:t>
            </a:r>
          </a:p>
          <a:p>
            <a:pPr>
              <a:buFontTx/>
              <a:buChar char="-"/>
            </a:pPr>
            <a:r>
              <a:rPr lang="ar-EG" b="1" dirty="0" smtClean="0"/>
              <a:t>تخصيص احد العاملين لاستقبال العملاء الجدد وارشادهم ويجب ان يكون هذا العامل علي درجة من الكياسة واللباقة والخبرة بنشاط الشركة واجراءات العمل بها . </a:t>
            </a:r>
          </a:p>
          <a:p>
            <a:pPr>
              <a:buFontTx/>
              <a:buChar char="-"/>
            </a:pPr>
            <a:r>
              <a:rPr lang="ar-EG" b="1" dirty="0" smtClean="0"/>
              <a:t>تحقيق سياسة الباب المفتوح امام العملاء ، ذلك بان يتاح لهم تقديم مقترحاتهم .</a:t>
            </a:r>
          </a:p>
          <a:p>
            <a:pPr>
              <a:buNone/>
            </a:pPr>
            <a:r>
              <a:rPr lang="ar-EG" b="1" dirty="0" smtClean="0"/>
              <a:t>- مشاركة العميل في شتي مناسباته افراحة واتراحة سواء تم ذلك عن طريق ايفاد احد العاملين اليه ، او عن طريق الاتصال الهاتفي او البريدي . </a:t>
            </a:r>
            <a:endParaRPr lang="ar-EG" b="1" dirty="0"/>
          </a:p>
        </p:txBody>
      </p:sp>
    </p:spTree>
    <p:extLst>
      <p:ext uri="{BB962C8B-B14F-4D97-AF65-F5344CB8AC3E}">
        <p14:creationId xmlns:p14="http://schemas.microsoft.com/office/powerpoint/2010/main" val="1171022138"/>
      </p:ext>
    </p:extLst>
  </p:cSld>
  <p:clrMapOvr>
    <a:masterClrMapping/>
  </p:clrMapOvr>
  <p:transition spd="slow">
    <p:wipe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solidFill>
        </p:spPr>
        <p:txBody>
          <a:bodyPr/>
          <a:lstStyle/>
          <a:p>
            <a:r>
              <a:rPr lang="ar-EG" b="1" dirty="0" smtClean="0"/>
              <a:t>2- العلاقات مع الموردين : </a:t>
            </a:r>
            <a:endParaRPr lang="ar-EG" b="1" dirty="0"/>
          </a:p>
        </p:txBody>
      </p:sp>
      <p:sp>
        <p:nvSpPr>
          <p:cNvPr id="3" name="Content Placeholder 2"/>
          <p:cNvSpPr>
            <a:spLocks noGrp="1"/>
          </p:cNvSpPr>
          <p:nvPr>
            <p:ph idx="1"/>
          </p:nvPr>
        </p:nvSpPr>
        <p:spPr>
          <a:solidFill>
            <a:schemeClr val="accent1">
              <a:lumMod val="20000"/>
              <a:lumOff val="80000"/>
            </a:schemeClr>
          </a:solidFill>
        </p:spPr>
        <p:txBody>
          <a:bodyPr>
            <a:normAutofit fontScale="62500" lnSpcReduction="20000"/>
          </a:bodyPr>
          <a:lstStyle/>
          <a:p>
            <a:r>
              <a:rPr lang="ar-EG" b="1" dirty="0" smtClean="0"/>
              <a:t>تعتمد المنشاة سواء كانت صناعية او تجارية او زراعية او خدمية علي الموردين في الحصول علي ما تحتاجة من مواد خام وادوات وقرطاسية وطاقة ومعدات ، ولذلك فالمنشاة بحاجة الي المحافظة علي علاقات وثيقة مع الموردين وجذب ثقتهم فيها وتاييدهم لسياستها حتي تتمكن المنشاة من الحصول علي المواد المطلوبة المكان المناسب والوقت المتفق علية وبالكمية المطلوبه .اتصال العلاقات العامة مع الموردين :   </a:t>
            </a:r>
          </a:p>
          <a:p>
            <a:r>
              <a:rPr lang="ar-EG" b="1" dirty="0" smtClean="0"/>
              <a:t>ويجري تحسين العلاقات مع الموردين عن طريق اتباع سياسة عادلة للشراء وعدم استغلالهم ودفع مستحقاتهم في الوقت المحدد</a:t>
            </a:r>
          </a:p>
          <a:p>
            <a:r>
              <a:rPr lang="ar-EG" b="1" dirty="0" smtClean="0"/>
              <a:t>ويمكن تلخيص توقعات الموردين وغباتهم كما يلي :  </a:t>
            </a:r>
          </a:p>
          <a:p>
            <a:pPr>
              <a:buNone/>
            </a:pPr>
            <a:r>
              <a:rPr lang="ar-EG" b="1" dirty="0" smtClean="0"/>
              <a:t>1- اتباع سياسة عادلة للشراء مبنية علي اسس واضحة وموضوعية . </a:t>
            </a:r>
          </a:p>
          <a:p>
            <a:pPr>
              <a:buNone/>
            </a:pPr>
            <a:r>
              <a:rPr lang="ar-EG" b="1" dirty="0" smtClean="0"/>
              <a:t>2- الصدق في معاملة الموردين . </a:t>
            </a:r>
          </a:p>
          <a:p>
            <a:pPr>
              <a:buNone/>
            </a:pPr>
            <a:r>
              <a:rPr lang="ar-EG" b="1" dirty="0" smtClean="0"/>
              <a:t>3- اتاحة الفرصة للموردين لابداء رايهم واقتراحاتهم ووجهات نظرهم . </a:t>
            </a:r>
          </a:p>
          <a:p>
            <a:pPr>
              <a:buNone/>
            </a:pPr>
            <a:r>
              <a:rPr lang="ar-EG" b="1" dirty="0" smtClean="0"/>
              <a:t>4- الاستمرارية في التعامل مع المورد واستلام طلبات بصفة منتظمة . </a:t>
            </a:r>
          </a:p>
          <a:p>
            <a:pPr>
              <a:buNone/>
            </a:pPr>
            <a:r>
              <a:rPr lang="ar-EG" b="1" dirty="0" smtClean="0"/>
              <a:t>5-  دفع فاتورة المشتريات في الوقت المحدد . </a:t>
            </a:r>
          </a:p>
          <a:p>
            <a:pPr>
              <a:buNone/>
            </a:pPr>
            <a:r>
              <a:rPr lang="ar-EG" b="1" dirty="0" smtClean="0"/>
              <a:t>6- معالجة الشكاوي المقدمة من الموردين بالسرعة الممكنة .  </a:t>
            </a:r>
            <a:endParaRPr lang="ar-EG" b="1" dirty="0"/>
          </a:p>
        </p:txBody>
      </p:sp>
    </p:spTree>
    <p:extLst>
      <p:ext uri="{BB962C8B-B14F-4D97-AF65-F5344CB8AC3E}">
        <p14:creationId xmlns:p14="http://schemas.microsoft.com/office/powerpoint/2010/main" val="96754824"/>
      </p:ext>
    </p:extLst>
  </p:cSld>
  <p:clrMapOvr>
    <a:masterClrMapping/>
  </p:clrMapOvr>
  <p:transition spd="slow">
    <p:checke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solidFill>
        </p:spPr>
        <p:txBody>
          <a:bodyPr/>
          <a:lstStyle/>
          <a:p>
            <a:r>
              <a:rPr lang="ar-EG" b="1" dirty="0" smtClean="0"/>
              <a:t>اهداف العلاقات العامة مع الموردين </a:t>
            </a:r>
            <a:r>
              <a:rPr lang="ar-EG" dirty="0" smtClean="0"/>
              <a:t>: </a:t>
            </a:r>
            <a:endParaRPr lang="ar-EG" dirty="0"/>
          </a:p>
        </p:txBody>
      </p:sp>
      <p:sp>
        <p:nvSpPr>
          <p:cNvPr id="3" name="Content Placeholder 2"/>
          <p:cNvSpPr>
            <a:spLocks noGrp="1"/>
          </p:cNvSpPr>
          <p:nvPr>
            <p:ph idx="1"/>
          </p:nvPr>
        </p:nvSpPr>
        <p:spPr>
          <a:solidFill>
            <a:schemeClr val="accent1">
              <a:lumMod val="20000"/>
              <a:lumOff val="80000"/>
            </a:schemeClr>
          </a:solidFill>
        </p:spPr>
        <p:txBody>
          <a:bodyPr/>
          <a:lstStyle/>
          <a:p>
            <a:r>
              <a:rPr lang="ar-EG" b="1" dirty="0" smtClean="0"/>
              <a:t>***** الحصول علي طلبيات المنشأة في الوقت المحدد والمكان المحددد وبافضل جودة واقل الاسعار بالاضافة الي الاستمرارية في الحصول علي هذه الطلبيات وكذلك ايجاد الثقة والتعاون بين المنشأة وبين الموردين . </a:t>
            </a:r>
          </a:p>
          <a:p>
            <a:r>
              <a:rPr lang="ar-EG" b="1" dirty="0" smtClean="0"/>
              <a:t>***** اما بالنسبة الي اساليب الاتصال بالموردين فتتم من خلال المقابلات الشخصية بينهم وبين المدراء وكذلك يتم الاتصال بهم من خلال المطبوعات والنشرات التي تصدرها المنشأة </a:t>
            </a:r>
            <a:r>
              <a:rPr lang="ar-EG" dirty="0" smtClean="0"/>
              <a:t>. </a:t>
            </a:r>
            <a:endParaRPr lang="ar-EG" dirty="0"/>
          </a:p>
        </p:txBody>
      </p:sp>
    </p:spTree>
    <p:extLst>
      <p:ext uri="{BB962C8B-B14F-4D97-AF65-F5344CB8AC3E}">
        <p14:creationId xmlns:p14="http://schemas.microsoft.com/office/powerpoint/2010/main" val="3641889167"/>
      </p:ext>
    </p:extLst>
  </p:cSld>
  <p:clrMapOvr>
    <a:masterClrMapping/>
  </p:clrMapOvr>
  <p:transition spd="slow">
    <p:blinds dir="vert"/>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solidFill>
        </p:spPr>
        <p:txBody>
          <a:bodyPr/>
          <a:lstStyle/>
          <a:p>
            <a:r>
              <a:rPr lang="ar-EG" b="1" dirty="0" smtClean="0"/>
              <a:t>3- العلاقات مع وسائل الاعلام </a:t>
            </a:r>
            <a:r>
              <a:rPr lang="ar-EG" dirty="0" smtClean="0"/>
              <a:t>: </a:t>
            </a:r>
            <a:endParaRPr lang="ar-EG" dirty="0"/>
          </a:p>
        </p:txBody>
      </p:sp>
      <p:sp>
        <p:nvSpPr>
          <p:cNvPr id="3" name="Content Placeholder 2"/>
          <p:cNvSpPr>
            <a:spLocks noGrp="1"/>
          </p:cNvSpPr>
          <p:nvPr>
            <p:ph idx="1"/>
          </p:nvPr>
        </p:nvSpPr>
        <p:spPr>
          <a:solidFill>
            <a:schemeClr val="accent1">
              <a:lumMod val="20000"/>
              <a:lumOff val="80000"/>
            </a:schemeClr>
          </a:solidFill>
        </p:spPr>
        <p:txBody>
          <a:bodyPr>
            <a:normAutofit fontScale="92500" lnSpcReduction="10000"/>
          </a:bodyPr>
          <a:lstStyle/>
          <a:p>
            <a:r>
              <a:rPr lang="ar-EG" b="1" dirty="0" smtClean="0"/>
              <a:t>يقصد بها العلاقات مع المحررين الصحفيين والناشرين ومراسلي الصحف والمجلات ووكالات الانباء ومعلقي الاذاعة والتليفزيون .</a:t>
            </a:r>
          </a:p>
          <a:p>
            <a:r>
              <a:rPr lang="ar-EG" b="1" dirty="0" smtClean="0"/>
              <a:t>والعلاقات العامة مع وسائل الاعلام من الضروري ان تبني علي اساس من الصدق والدقة في اعطاء المعلومات حتي تستطيع المنشأة ان تحصل علي ثقتهم </a:t>
            </a:r>
            <a:r>
              <a:rPr lang="ar-SA" b="1" dirty="0" smtClean="0"/>
              <a:t>وتعاونهم الدائم مما يؤدي الى وقوفهم بجانب المنظمة في اوقات الازمات وسرعة تفهمهم لهذه الازمات وقت وقوعها . </a:t>
            </a:r>
            <a:r>
              <a:rPr lang="ar-EG" b="1" dirty="0" smtClean="0"/>
              <a:t> </a:t>
            </a:r>
            <a:endParaRPr lang="ar-SA" b="1" dirty="0" smtClean="0"/>
          </a:p>
          <a:p>
            <a:endParaRPr lang="ar-EG" dirty="0" smtClean="0"/>
          </a:p>
          <a:p>
            <a:r>
              <a:rPr lang="ar-SA" dirty="0" smtClean="0"/>
              <a:t> </a:t>
            </a:r>
            <a:endParaRPr lang="ar-EG" dirty="0"/>
          </a:p>
        </p:txBody>
      </p:sp>
    </p:spTree>
    <p:extLst>
      <p:ext uri="{BB962C8B-B14F-4D97-AF65-F5344CB8AC3E}">
        <p14:creationId xmlns:p14="http://schemas.microsoft.com/office/powerpoint/2010/main" val="3772848540"/>
      </p:ext>
    </p:extLst>
  </p:cSld>
  <p:clrMapOvr>
    <a:masterClrMapping/>
  </p:clrMapOvr>
  <p:transition spd="slow">
    <p:randomBar dir="vert"/>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chemeClr val="tx2">
              <a:lumMod val="20000"/>
              <a:lumOff val="80000"/>
            </a:schemeClr>
          </a:solidFill>
        </p:spPr>
        <p:txBody>
          <a:bodyPr>
            <a:normAutofit fontScale="70000" lnSpcReduction="20000"/>
          </a:bodyPr>
          <a:lstStyle/>
          <a:p>
            <a:endParaRPr lang="ar-SA" b="1" dirty="0" smtClean="0"/>
          </a:p>
          <a:p>
            <a:r>
              <a:rPr lang="ar-EG" b="1" dirty="0"/>
              <a:t>ويمكن تلخيص توقعات وسائل الاعلام : </a:t>
            </a:r>
          </a:p>
          <a:p>
            <a:r>
              <a:rPr lang="ar-EG" b="1" dirty="0"/>
              <a:t>1- الاستجابة بسرعة وامانه الي الاستفسارات من جانب ممثلو وسائل الاعلام . </a:t>
            </a:r>
          </a:p>
          <a:p>
            <a:r>
              <a:rPr lang="ar-EG" b="1" dirty="0"/>
              <a:t>2- الالتزام بالمواعيد المحددة في ارسال النشرة الاخبارية او القصة الخبرية . </a:t>
            </a:r>
          </a:p>
          <a:p>
            <a:r>
              <a:rPr lang="ar-EG" b="1" dirty="0"/>
              <a:t>3- </a:t>
            </a:r>
            <a:r>
              <a:rPr lang="ar-EG" b="1" dirty="0" err="1"/>
              <a:t>العداله</a:t>
            </a:r>
            <a:r>
              <a:rPr lang="ar-EG" b="1" dirty="0"/>
              <a:t> في التعامل مع مختلف وسائل الاعلام دائما .</a:t>
            </a:r>
          </a:p>
          <a:p>
            <a:r>
              <a:rPr lang="ar-EG" b="1" dirty="0"/>
              <a:t>4- توفير التسهيلات اللازمة والتعاون مع ممثلي وسائل الاعلام . </a:t>
            </a:r>
          </a:p>
          <a:p>
            <a:r>
              <a:rPr lang="ar-EG" b="1" dirty="0"/>
              <a:t>5- الاستماع الي اراء ومقترحات رجال الصحافة والاعلام . </a:t>
            </a:r>
          </a:p>
          <a:p>
            <a:pPr>
              <a:buNone/>
            </a:pPr>
            <a:r>
              <a:rPr lang="ar-EG" b="1" dirty="0"/>
              <a:t>اما من حيث اساليب الاتصال بوسائل الاعلام فقد تشمل الاتصالات الشخصية والاجتماعات والمؤتمرات الصحفية والمقابلات الشخصية وترتيب زيارات الي المنشاة واعداد النشرات الاخبارية والتي تعدها دائرة العلاقات العامة </a:t>
            </a:r>
            <a:r>
              <a:rPr lang="ar-EG" b="1" dirty="0" smtClean="0"/>
              <a:t>بالمنشاة</a:t>
            </a:r>
            <a:r>
              <a:rPr lang="ar-SA" b="1" dirty="0" smtClean="0"/>
              <a:t> وتتضمن معلومات معينة عن قصة خبرية تهم جمهور محدد او الجمهور العام ومن ثم يتم ارسالها الى الصحف ووسائل الاعلام الاخرى لنشرها . </a:t>
            </a:r>
            <a:endParaRPr lang="en-US" b="1" dirty="0"/>
          </a:p>
        </p:txBody>
      </p:sp>
    </p:spTree>
    <p:extLst>
      <p:ext uri="{BB962C8B-B14F-4D97-AF65-F5344CB8AC3E}">
        <p14:creationId xmlns:p14="http://schemas.microsoft.com/office/powerpoint/2010/main" val="10913965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3"/>
          </a:solidFill>
        </p:spPr>
        <p:txBody>
          <a:bodyPr/>
          <a:lstStyle/>
          <a:p>
            <a:r>
              <a:rPr lang="ar-SA" dirty="0" smtClean="0"/>
              <a:t> </a:t>
            </a:r>
            <a:r>
              <a:rPr lang="ar-SA" b="1" dirty="0" smtClean="0"/>
              <a:t>العلاقات العامة مع الجهات الحكومية :-</a:t>
            </a:r>
            <a:endParaRPr lang="en-US" b="1" dirty="0"/>
          </a:p>
        </p:txBody>
      </p:sp>
      <p:sp>
        <p:nvSpPr>
          <p:cNvPr id="3" name="عنصر نائب للمحتوى 2"/>
          <p:cNvSpPr>
            <a:spLocks noGrp="1"/>
          </p:cNvSpPr>
          <p:nvPr>
            <p:ph idx="1"/>
          </p:nvPr>
        </p:nvSpPr>
        <p:spPr>
          <a:solidFill>
            <a:schemeClr val="tx2">
              <a:lumMod val="20000"/>
              <a:lumOff val="80000"/>
            </a:schemeClr>
          </a:solidFill>
        </p:spPr>
        <p:txBody>
          <a:bodyPr/>
          <a:lstStyle/>
          <a:p>
            <a:r>
              <a:rPr lang="ar-SA" b="1" dirty="0" smtClean="0"/>
              <a:t>اهمية وطبيعة العلاقات العامة مع الجهات الحكومية :- </a:t>
            </a:r>
          </a:p>
          <a:p>
            <a:r>
              <a:rPr lang="ar-SA" b="1" dirty="0" smtClean="0"/>
              <a:t>كان دور الحكومة في الأزمنة  القديمة دور الحارس على اموال وحقوق الناس من أي معتد خارجي . </a:t>
            </a:r>
          </a:p>
          <a:p>
            <a:r>
              <a:rPr lang="ar-SA" b="1" dirty="0" smtClean="0"/>
              <a:t>اما هذه الايام دورها يشمل وظائف اخري اضافية الى الوظائف السابقة ؟، فازداد تدخل الدولة في الانشطة الاقتصادية سواء عن طريق اصدار القوانين المنظمة لها او عن طريق التدخل المباشر والقيام بتنفيذ المشاريع الكبيرة الانتاجية او الخدمية . </a:t>
            </a:r>
          </a:p>
          <a:p>
            <a:endParaRPr lang="en-US" dirty="0"/>
          </a:p>
        </p:txBody>
      </p:sp>
    </p:spTree>
    <p:extLst>
      <p:ext uri="{BB962C8B-B14F-4D97-AF65-F5344CB8AC3E}">
        <p14:creationId xmlns:p14="http://schemas.microsoft.com/office/powerpoint/2010/main" val="86104273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chemeClr val="tx2">
              <a:lumMod val="20000"/>
              <a:lumOff val="80000"/>
            </a:schemeClr>
          </a:solidFill>
        </p:spPr>
        <p:txBody>
          <a:bodyPr>
            <a:normAutofit fontScale="92500" lnSpcReduction="10000"/>
          </a:bodyPr>
          <a:lstStyle/>
          <a:p>
            <a:r>
              <a:rPr lang="ar-SA" b="1" dirty="0" smtClean="0"/>
              <a:t>ودور الدولة معروف في مراقبة الائتمان ومراقبة الاسعار وتحديد المعايير والمقاييس وغيرها وتبذل المنشأة جهدها لتوثيق علاقتها بالدوائر الحكومية وذلك من اجل ايجاد جو من التعاون والثقة بينهم . </a:t>
            </a:r>
          </a:p>
          <a:p>
            <a:r>
              <a:rPr lang="ar-SA" b="1" dirty="0" smtClean="0"/>
              <a:t>وهناك عدة اهداف رئيسية للعلاقات العامة من اتصالها بالجهات الحكومية ( سيتم تناولها لاحقاً ) . </a:t>
            </a:r>
          </a:p>
          <a:p>
            <a:r>
              <a:rPr lang="ar-SA" b="1" dirty="0" smtClean="0"/>
              <a:t>اما بالنسبة لأساليب اتصال العلاقات العامة بالجهات الحكومية فيمكن ان تتم عن طريق الاتصال الشخصي بالمسئولين او دعوتهم لزيارة المنشاة لمناقشتهم واطلاعهم على منتجات الشركة وانجازاتها . </a:t>
            </a:r>
            <a:endParaRPr lang="en-US" b="1" dirty="0"/>
          </a:p>
        </p:txBody>
      </p:sp>
    </p:spTree>
    <p:extLst>
      <p:ext uri="{BB962C8B-B14F-4D97-AF65-F5344CB8AC3E}">
        <p14:creationId xmlns:p14="http://schemas.microsoft.com/office/powerpoint/2010/main" val="37817451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solidFill>
        </p:spPr>
        <p:txBody>
          <a:bodyPr/>
          <a:lstStyle/>
          <a:p>
            <a:r>
              <a:rPr lang="ar-EG" dirty="0" smtClean="0"/>
              <a:t>4</a:t>
            </a:r>
            <a:r>
              <a:rPr lang="ar-EG" b="1" dirty="0" smtClean="0"/>
              <a:t>- العلاقات العام مع المجتمع المحلي </a:t>
            </a:r>
            <a:r>
              <a:rPr lang="ar-EG" dirty="0" smtClean="0"/>
              <a:t>: </a:t>
            </a:r>
            <a:endParaRPr lang="ar-EG" dirty="0"/>
          </a:p>
        </p:txBody>
      </p:sp>
      <p:sp>
        <p:nvSpPr>
          <p:cNvPr id="3" name="Content Placeholder 2"/>
          <p:cNvSpPr>
            <a:spLocks noGrp="1"/>
          </p:cNvSpPr>
          <p:nvPr>
            <p:ph idx="1"/>
          </p:nvPr>
        </p:nvSpPr>
        <p:spPr>
          <a:solidFill>
            <a:schemeClr val="tx2">
              <a:lumMod val="20000"/>
              <a:lumOff val="80000"/>
            </a:schemeClr>
          </a:solidFill>
        </p:spPr>
        <p:txBody>
          <a:bodyPr>
            <a:normAutofit/>
          </a:bodyPr>
          <a:lstStyle/>
          <a:p>
            <a:r>
              <a:rPr lang="ar-EG" b="1" dirty="0" smtClean="0"/>
              <a:t>المنشاة لا تعيش بمعزل عن المجتمع الذي حولها فهي تحصل منه علي احتياجاتها من العمال والموظفين وتبيعه منتجاتها من السلع والخدمات وتستفيد المنشاة من الخدمات والمرافق العامة في المجتمع مثل مرافق الكهرباء والماء والغاز والمواصلات </a:t>
            </a:r>
            <a:r>
              <a:rPr lang="ar-SA" b="1" dirty="0" smtClean="0"/>
              <a:t>ولهذا يجب المحافظة على علاقات جيدة دائماً مع المجتمع المحلي ورموزه والمستفيدين منه . </a:t>
            </a:r>
          </a:p>
          <a:p>
            <a:r>
              <a:rPr lang="ar-SA" dirty="0" smtClean="0"/>
              <a:t> </a:t>
            </a:r>
            <a:endParaRPr lang="ar-EG" dirty="0" smtClean="0"/>
          </a:p>
        </p:txBody>
      </p:sp>
    </p:spTree>
    <p:extLst>
      <p:ext uri="{BB962C8B-B14F-4D97-AF65-F5344CB8AC3E}">
        <p14:creationId xmlns:p14="http://schemas.microsoft.com/office/powerpoint/2010/main" val="2756414416"/>
      </p:ext>
    </p:extLst>
  </p:cSld>
  <p:clrMapOvr>
    <a:masterClrMapping/>
  </p:clrMapOvr>
  <p:transition spd="slow">
    <p:newsflash/>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chemeClr val="accent1">
              <a:lumMod val="20000"/>
              <a:lumOff val="80000"/>
            </a:schemeClr>
          </a:solidFill>
        </p:spPr>
        <p:txBody>
          <a:bodyPr/>
          <a:lstStyle/>
          <a:p>
            <a:endParaRPr lang="ar-SA" b="1" dirty="0" smtClean="0"/>
          </a:p>
          <a:p>
            <a:r>
              <a:rPr lang="ar-SA" b="1" dirty="0"/>
              <a:t> </a:t>
            </a:r>
            <a:r>
              <a:rPr lang="ar-SA" b="1" dirty="0" smtClean="0"/>
              <a:t> </a:t>
            </a:r>
            <a:r>
              <a:rPr lang="ar-SA" b="1" dirty="0"/>
              <a:t>فقادة الراي لهم الدور الاساسي في تكوين الراي العام لذى المجتمع المحلي ، اذ انهم يؤثرون على تفكير المجتمع بسبب سلطتهم الواضحة ، ويشمل قادة الراي الاباء والمدرسين والسياسيون ومسئولي النقابات وموظفي الحكومات و الصحفيون وغيرهم . </a:t>
            </a:r>
            <a:endParaRPr lang="ar-EG" b="1" dirty="0"/>
          </a:p>
          <a:p>
            <a:endParaRPr lang="en-US" dirty="0"/>
          </a:p>
        </p:txBody>
      </p:sp>
    </p:spTree>
    <p:extLst>
      <p:ext uri="{BB962C8B-B14F-4D97-AF65-F5344CB8AC3E}">
        <p14:creationId xmlns:p14="http://schemas.microsoft.com/office/powerpoint/2010/main" val="59556099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chemeClr val="accent1">
              <a:lumMod val="20000"/>
              <a:lumOff val="80000"/>
            </a:schemeClr>
          </a:solidFill>
        </p:spPr>
        <p:txBody>
          <a:bodyPr>
            <a:normAutofit fontScale="85000" lnSpcReduction="20000"/>
          </a:bodyPr>
          <a:lstStyle/>
          <a:p>
            <a:r>
              <a:rPr lang="ar-SA" b="1" dirty="0" smtClean="0"/>
              <a:t>  </a:t>
            </a:r>
            <a:r>
              <a:rPr lang="ar-EG" b="1" dirty="0">
                <a:solidFill>
                  <a:srgbClr val="FF0000"/>
                </a:solidFill>
              </a:rPr>
              <a:t>اتصالات العلاقات العامة مع المجتمع المحلي :  </a:t>
            </a:r>
          </a:p>
          <a:p>
            <a:r>
              <a:rPr lang="ar-EG" b="1" dirty="0"/>
              <a:t>1- تزويد المجتمع </a:t>
            </a:r>
            <a:r>
              <a:rPr lang="ar-EG" b="1" dirty="0" smtClean="0"/>
              <a:t>بأخبار </a:t>
            </a:r>
            <a:r>
              <a:rPr lang="ar-EG" b="1" dirty="0"/>
              <a:t>المؤسسة وسياستها وانظمتها . </a:t>
            </a:r>
          </a:p>
          <a:p>
            <a:r>
              <a:rPr lang="ar-EG" b="1" dirty="0"/>
              <a:t>2- المحافظة علي العلاقات الجيدة . </a:t>
            </a:r>
          </a:p>
          <a:p>
            <a:r>
              <a:rPr lang="ar-EG" b="1" dirty="0"/>
              <a:t>3- دعم البرامج الثقافية والصحية والاجتماعية وذلك </a:t>
            </a:r>
            <a:r>
              <a:rPr lang="ar-EG" b="1" dirty="0" smtClean="0"/>
              <a:t>لأجل </a:t>
            </a:r>
            <a:r>
              <a:rPr lang="ar-EG" b="1" dirty="0"/>
              <a:t>مساهمة في رفاهية المجتمع . </a:t>
            </a:r>
          </a:p>
          <a:p>
            <a:r>
              <a:rPr lang="ar-EG" b="1" dirty="0"/>
              <a:t>4- التحقيق في اي شكاوي ترد من افراد المجتمع ومحاولة حلها بسرعة </a:t>
            </a:r>
          </a:p>
          <a:p>
            <a:r>
              <a:rPr lang="ar-EG" b="1" dirty="0"/>
              <a:t>5-  التعرف علي اراء افراد المجتمع واتجاهاته عن طريق البحوث . </a:t>
            </a:r>
          </a:p>
          <a:p>
            <a:r>
              <a:rPr lang="ar-EG" b="1" dirty="0"/>
              <a:t>6- اجراء تصحيح المعلومات الخاطئة التي قد تكون تشكلت في ذهن افراد المجتمع </a:t>
            </a:r>
            <a:r>
              <a:rPr lang="ar-EG" b="1" dirty="0" smtClean="0"/>
              <a:t>لأجل </a:t>
            </a:r>
            <a:r>
              <a:rPr lang="ar-EG" b="1" dirty="0"/>
              <a:t>تحسين الصورة الذهنية للمنشأة . </a:t>
            </a:r>
          </a:p>
          <a:p>
            <a:r>
              <a:rPr lang="ar-EG" b="1" dirty="0"/>
              <a:t>7- الترويج لمنتجات الشركة وبيعها </a:t>
            </a:r>
            <a:r>
              <a:rPr lang="ar-EG" b="1" dirty="0" smtClean="0"/>
              <a:t>لأفراد </a:t>
            </a:r>
            <a:r>
              <a:rPr lang="ar-EG" b="1" dirty="0"/>
              <a:t>المجتمع المحلي . </a:t>
            </a:r>
          </a:p>
          <a:p>
            <a:endParaRPr lang="en-US" dirty="0"/>
          </a:p>
        </p:txBody>
      </p:sp>
    </p:spTree>
    <p:extLst>
      <p:ext uri="{BB962C8B-B14F-4D97-AF65-F5344CB8AC3E}">
        <p14:creationId xmlns:p14="http://schemas.microsoft.com/office/powerpoint/2010/main" val="28085134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chemeClr val="accent1">
              <a:lumMod val="20000"/>
              <a:lumOff val="80000"/>
            </a:schemeClr>
          </a:solidFill>
        </p:spPr>
        <p:txBody>
          <a:bodyPr>
            <a:normAutofit fontScale="92500" lnSpcReduction="20000"/>
          </a:bodyPr>
          <a:lstStyle/>
          <a:p>
            <a:r>
              <a:rPr lang="ar-SA" b="1" dirty="0" smtClean="0"/>
              <a:t> ان من مهام جهاز العلاقات العامة ايجاد صلات قوية بين الشركة والمجتمع المحلي الذي تعيش فيه ، وبالتالي </a:t>
            </a:r>
            <a:r>
              <a:rPr lang="ar-SA" b="1" dirty="0" err="1" smtClean="0"/>
              <a:t>فاننا</a:t>
            </a:r>
            <a:r>
              <a:rPr lang="ar-SA" b="1" dirty="0" smtClean="0"/>
              <a:t> سنورد فيما يلي برنامج فعالا للحفاظ على هذه العلاقات الجيدة مع المجتمع المحلي :- </a:t>
            </a:r>
          </a:p>
          <a:p>
            <a:r>
              <a:rPr lang="ar-SA" b="1" dirty="0" smtClean="0"/>
              <a:t>* تخصيص منح عالمية للمتفوقين من طلبة الجامعات والمعاهد والمدارس في مجالات معينه وتقدم هذه المنح باسم الشركة بعد الاعلان عنها . </a:t>
            </a:r>
          </a:p>
          <a:p>
            <a:r>
              <a:rPr lang="ar-SA" b="1" dirty="0" smtClean="0"/>
              <a:t>* الاشتراك في المناسبات الهامة بوسائل اكثر ايجابية من مجرد نشر التهاني في الجرائد والمجلات ومن امثلة ذلك ان تقوم الشركة بعلاج عدد من المواطنين او تقدم تبرعاً لمن اصابتهم كارثة او تهدي سيارة اسعاف لمستوصف خيري . </a:t>
            </a:r>
            <a:endParaRPr lang="en-US" b="1" dirty="0"/>
          </a:p>
        </p:txBody>
      </p:sp>
    </p:spTree>
    <p:extLst>
      <p:ext uri="{BB962C8B-B14F-4D97-AF65-F5344CB8AC3E}">
        <p14:creationId xmlns:p14="http://schemas.microsoft.com/office/powerpoint/2010/main" val="36731251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chemeClr val="accent1">
              <a:lumMod val="20000"/>
              <a:lumOff val="80000"/>
            </a:schemeClr>
          </a:solidFill>
        </p:spPr>
        <p:txBody>
          <a:bodyPr>
            <a:normAutofit fontScale="92500" lnSpcReduction="10000"/>
          </a:bodyPr>
          <a:lstStyle/>
          <a:p>
            <a:r>
              <a:rPr lang="ar-SA" b="1" dirty="0" smtClean="0"/>
              <a:t>* تخصيص عامل او اكثر للاتصال بالأجهزة الحكومية ويقوم هذا العامل بتوثيق الصلة الشخصية مع القائمين على هذه الاجهزة وبذلك يسهل التفاهم والتنسيق معهم . </a:t>
            </a:r>
          </a:p>
          <a:p>
            <a:r>
              <a:rPr lang="ar-SA" b="1" dirty="0" smtClean="0"/>
              <a:t>* الاشتراك في المؤتمرات الهامة التي تتصل بنشاط الشركة وتنظيم الدورات الثقافية والندوات الاذاعية والتليفزيونية . </a:t>
            </a:r>
          </a:p>
          <a:p>
            <a:r>
              <a:rPr lang="ar-SA" b="1" dirty="0" smtClean="0"/>
              <a:t>* مد الصحافة والاذاعة بالمعلومات التي يهتم بها جمهور القراء والمستمعين مما يتصل بنشاط الشركة وطبيعة عملها . </a:t>
            </a:r>
          </a:p>
          <a:p>
            <a:r>
              <a:rPr lang="ar-SA" b="1" dirty="0" smtClean="0"/>
              <a:t>* اعداد الكتيبات الايضاحية والنشرات الدورية التي تتناول الشركة واخبارها واخبار العاملين والعملاء الحاليين والمرتقبين . </a:t>
            </a:r>
            <a:endParaRPr lang="en-US" b="1" dirty="0"/>
          </a:p>
        </p:txBody>
      </p:sp>
    </p:spTree>
    <p:extLst>
      <p:ext uri="{BB962C8B-B14F-4D97-AF65-F5344CB8AC3E}">
        <p14:creationId xmlns:p14="http://schemas.microsoft.com/office/powerpoint/2010/main" val="23191499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4666530"/>
          </a:xfrm>
          <a:solidFill>
            <a:schemeClr val="accent3"/>
          </a:solidFill>
        </p:spPr>
        <p:txBody>
          <a:bodyPr/>
          <a:lstStyle/>
          <a:p>
            <a:r>
              <a:rPr lang="ar-SA" b="1" dirty="0" smtClean="0"/>
              <a:t>نظريات العلاقات العامة </a:t>
            </a:r>
            <a:endParaRPr lang="en-US" b="1" dirty="0"/>
          </a:p>
        </p:txBody>
      </p:sp>
    </p:spTree>
    <p:extLst>
      <p:ext uri="{BB962C8B-B14F-4D97-AF65-F5344CB8AC3E}">
        <p14:creationId xmlns:p14="http://schemas.microsoft.com/office/powerpoint/2010/main" val="71503920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6"/>
          </a:solidFill>
        </p:spPr>
        <p:txBody>
          <a:bodyPr/>
          <a:lstStyle/>
          <a:p>
            <a:r>
              <a:rPr lang="ar-SA" b="1" dirty="0" smtClean="0"/>
              <a:t>نظريات العلاقات العامة :</a:t>
            </a:r>
            <a:endParaRPr lang="en-US" b="1" dirty="0"/>
          </a:p>
        </p:txBody>
      </p:sp>
      <p:sp>
        <p:nvSpPr>
          <p:cNvPr id="3" name="عنصر نائب للمحتوى 2"/>
          <p:cNvSpPr>
            <a:spLocks noGrp="1"/>
          </p:cNvSpPr>
          <p:nvPr>
            <p:ph idx="1"/>
          </p:nvPr>
        </p:nvSpPr>
        <p:spPr>
          <a:solidFill>
            <a:schemeClr val="accent3"/>
          </a:solidFill>
        </p:spPr>
        <p:txBody>
          <a:bodyPr/>
          <a:lstStyle/>
          <a:p>
            <a:endParaRPr lang="ar-SA" dirty="0" smtClean="0"/>
          </a:p>
          <a:p>
            <a:r>
              <a:rPr lang="ar-MA" b="1" u="sng" dirty="0"/>
              <a:t>نظرية النظم:</a:t>
            </a:r>
            <a:endParaRPr lang="en-US" b="1" dirty="0"/>
          </a:p>
          <a:p>
            <a:r>
              <a:rPr lang="ar-MA" b="1" dirty="0"/>
              <a:t>تعتبر منطق النظم أساسي لدراسة أي تنظيم، وهي تقوم على تحليل المتغيرات وتأثيراتها المتبادلة، فالنظم البشرية تحتوي على عدد كبير من المتغيرات المرتبطة يبعضها، وبالتالي منهج التحليل انتقل إلى مستوى أعلى مما كان عليه في النظرية الكلاسيكية والسلوكية إذ تعتمد على أجزاء يرتبط بعضها ببعض</a:t>
            </a:r>
            <a:endParaRPr lang="en-US" b="1" dirty="0"/>
          </a:p>
        </p:txBody>
      </p:sp>
    </p:spTree>
    <p:extLst>
      <p:ext uri="{BB962C8B-B14F-4D97-AF65-F5344CB8AC3E}">
        <p14:creationId xmlns:p14="http://schemas.microsoft.com/office/powerpoint/2010/main" val="335261881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chemeClr val="accent2">
              <a:lumMod val="40000"/>
              <a:lumOff val="60000"/>
            </a:schemeClr>
          </a:solidFill>
        </p:spPr>
        <p:txBody>
          <a:bodyPr>
            <a:normAutofit lnSpcReduction="10000"/>
          </a:bodyPr>
          <a:lstStyle/>
          <a:p>
            <a:r>
              <a:rPr lang="ar-SA" b="1" dirty="0"/>
              <a:t>-        </a:t>
            </a:r>
            <a:r>
              <a:rPr lang="ar-MA" b="1" dirty="0"/>
              <a:t>الفرد ( المسؤول)  تعالج هذه النظرية حوافز الفرد واتجاهاته وميوله واتجاهاته وبصفة عامة سيكولوجيته وهيكل الشخصية الذي يحضر معه في المنظمة.</a:t>
            </a:r>
            <a:endParaRPr lang="en-US" b="1" dirty="0"/>
          </a:p>
          <a:p>
            <a:r>
              <a:rPr lang="ar-SA" b="1" dirty="0"/>
              <a:t>-        </a:t>
            </a:r>
            <a:r>
              <a:rPr lang="ar-MA" b="1" dirty="0"/>
              <a:t>الهيكل التنظيمي أو الترتيب الرسمي وما يتبعه من مناصب.</a:t>
            </a:r>
            <a:endParaRPr lang="en-US" b="1" dirty="0"/>
          </a:p>
          <a:p>
            <a:r>
              <a:rPr lang="ar-SA" b="1" dirty="0"/>
              <a:t>-        </a:t>
            </a:r>
            <a:r>
              <a:rPr lang="ar-MA" b="1" dirty="0"/>
              <a:t>أنماط العلاقات بين المجموعات أي العلاقات غير الرسمية المتبادلة وما ينتج عنها من تفاعل.</a:t>
            </a:r>
            <a:endParaRPr lang="en-US" b="1" dirty="0"/>
          </a:p>
          <a:p>
            <a:r>
              <a:rPr lang="ar-SA" b="1" dirty="0"/>
              <a:t>-        </a:t>
            </a:r>
            <a:r>
              <a:rPr lang="ar-MA" b="1" dirty="0"/>
              <a:t>تكنولوجيا العمل ومتطلباتها، فوسائل العمل يجب أن تتماشى مع احتياجات العاملين الفسيولوجية والسيكولوجية.</a:t>
            </a:r>
            <a:endParaRPr lang="en-US" b="1" dirty="0"/>
          </a:p>
          <a:p>
            <a:endParaRPr lang="en-US" dirty="0"/>
          </a:p>
        </p:txBody>
      </p:sp>
    </p:spTree>
    <p:extLst>
      <p:ext uri="{BB962C8B-B14F-4D97-AF65-F5344CB8AC3E}">
        <p14:creationId xmlns:p14="http://schemas.microsoft.com/office/powerpoint/2010/main" val="36118433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chemeClr val="tx2">
              <a:lumMod val="20000"/>
              <a:lumOff val="80000"/>
            </a:schemeClr>
          </a:solidFill>
        </p:spPr>
        <p:txBody>
          <a:bodyPr/>
          <a:lstStyle/>
          <a:p>
            <a:r>
              <a:rPr lang="ar-MA" b="1" u="sng" dirty="0"/>
              <a:t>نظرية التكيف والتوافق</a:t>
            </a:r>
            <a:endParaRPr lang="en-US" b="1" dirty="0"/>
          </a:p>
          <a:p>
            <a:r>
              <a:rPr lang="ar-MA" b="1" dirty="0"/>
              <a:t>وتعتمد على مدى توافق الفرد مع البيئة التي يعمل فيها وانسجام العامل في يجسد شعوره بالرضا والقناعة والاستقرار مما يحفزه على العطاء والبدل في المهام التي يقوم بها</a:t>
            </a:r>
            <a:endParaRPr lang="en-US" b="1" dirty="0"/>
          </a:p>
          <a:p>
            <a:endParaRPr lang="en-US" dirty="0"/>
          </a:p>
        </p:txBody>
      </p:sp>
    </p:spTree>
    <p:extLst>
      <p:ext uri="{BB962C8B-B14F-4D97-AF65-F5344CB8AC3E}">
        <p14:creationId xmlns:p14="http://schemas.microsoft.com/office/powerpoint/2010/main" val="20445526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chemeClr val="accent2">
              <a:lumMod val="40000"/>
              <a:lumOff val="60000"/>
            </a:schemeClr>
          </a:solidFill>
        </p:spPr>
        <p:txBody>
          <a:bodyPr>
            <a:normAutofit lnSpcReduction="10000"/>
          </a:bodyPr>
          <a:lstStyle/>
          <a:p>
            <a:r>
              <a:rPr lang="ar-MA" b="1" u="sng" dirty="0">
                <a:solidFill>
                  <a:srgbClr val="FF0000"/>
                </a:solidFill>
              </a:rPr>
              <a:t>نظرية التأثير</a:t>
            </a:r>
            <a:endParaRPr lang="en-US" b="1" dirty="0">
              <a:solidFill>
                <a:srgbClr val="FF0000"/>
              </a:solidFill>
            </a:endParaRPr>
          </a:p>
          <a:p>
            <a:r>
              <a:rPr lang="ar-MA" b="1" dirty="0"/>
              <a:t>وتقوم على الفرق بين ما يريده الفرد في عمله وبين ما هو كائن بالفعل، وكلما اتسعت الهوة بين الطرفين، كلما انخفض التأثير التفاعلي </a:t>
            </a:r>
            <a:endParaRPr lang="en-US" b="1" dirty="0"/>
          </a:p>
          <a:p>
            <a:r>
              <a:rPr lang="ar-SA" b="1" dirty="0"/>
              <a:t> </a:t>
            </a:r>
            <a:r>
              <a:rPr lang="ar-MA" b="1" u="sng" dirty="0" smtClean="0">
                <a:solidFill>
                  <a:srgbClr val="FF0000"/>
                </a:solidFill>
              </a:rPr>
              <a:t>نظرية </a:t>
            </a:r>
            <a:r>
              <a:rPr lang="ar-MA" b="1" u="sng" dirty="0">
                <a:solidFill>
                  <a:srgbClr val="FF0000"/>
                </a:solidFill>
              </a:rPr>
              <a:t>الميول</a:t>
            </a:r>
            <a:r>
              <a:rPr lang="ar-MA" b="1" u="sng" dirty="0"/>
              <a:t>   </a:t>
            </a:r>
            <a:endParaRPr lang="en-US" b="1" dirty="0"/>
          </a:p>
          <a:p>
            <a:r>
              <a:rPr lang="ar-MA" b="1" dirty="0"/>
              <a:t>وتعتمد على أن الناس لديهم تصرفات فطرية تسبب لديهم ميول نحو تحقيق مستوى معين من الارتياح وهي نظرية تميل إلى أن تكون مستقرة على مر الزمن وعبر المهن والوظائف</a:t>
            </a:r>
            <a:endParaRPr lang="en-US" b="1" dirty="0"/>
          </a:p>
          <a:p>
            <a:endParaRPr lang="en-US" dirty="0"/>
          </a:p>
        </p:txBody>
      </p:sp>
    </p:spTree>
    <p:extLst>
      <p:ext uri="{BB962C8B-B14F-4D97-AF65-F5344CB8AC3E}">
        <p14:creationId xmlns:p14="http://schemas.microsoft.com/office/powerpoint/2010/main" val="38539739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chemeClr val="accent2">
              <a:lumMod val="40000"/>
              <a:lumOff val="60000"/>
            </a:schemeClr>
          </a:solidFill>
        </p:spPr>
        <p:txBody>
          <a:bodyPr>
            <a:normAutofit fontScale="85000" lnSpcReduction="10000"/>
          </a:bodyPr>
          <a:lstStyle/>
          <a:p>
            <a:r>
              <a:rPr lang="ar-MA" b="1" i="1" u="sng" dirty="0">
                <a:solidFill>
                  <a:srgbClr val="FF0000"/>
                </a:solidFill>
              </a:rPr>
              <a:t>نظرية القيادة</a:t>
            </a:r>
            <a:endParaRPr lang="en-US" b="1" i="1" u="sng" dirty="0">
              <a:solidFill>
                <a:srgbClr val="FF0000"/>
              </a:solidFill>
            </a:endParaRPr>
          </a:p>
          <a:p>
            <a:r>
              <a:rPr lang="ar-MA" b="1" dirty="0"/>
              <a:t>تعتمد على مداخل رئيسية منها:</a:t>
            </a:r>
            <a:endParaRPr lang="en-US" b="1" dirty="0"/>
          </a:p>
          <a:p>
            <a:r>
              <a:rPr lang="ar-MA" b="1" dirty="0"/>
              <a:t>              ° مدخل السمات : هو يقوم على افتراض أن المسؤول </a:t>
            </a:r>
            <a:endParaRPr lang="en-US" b="1" dirty="0"/>
          </a:p>
          <a:p>
            <a:r>
              <a:rPr lang="ar-MA" b="1" dirty="0"/>
              <a:t>                أو القائد يولد ولا يصنع ( الرجل العظيم )</a:t>
            </a:r>
            <a:endParaRPr lang="en-US" b="1" dirty="0"/>
          </a:p>
          <a:p>
            <a:r>
              <a:rPr lang="ar-MA" b="1" dirty="0"/>
              <a:t>              ° المدخل السلوكي وتعتمد على بعدين: الأول ( اهتمام </a:t>
            </a:r>
            <a:endParaRPr lang="en-US" b="1" dirty="0"/>
          </a:p>
          <a:p>
            <a:r>
              <a:rPr lang="ar-MA" b="1" dirty="0"/>
              <a:t>                 المسؤول بالعمل ) والثاني ( اهتمام المسؤول بالعاملين)</a:t>
            </a:r>
            <a:endParaRPr lang="en-US" b="1" dirty="0"/>
          </a:p>
          <a:p>
            <a:r>
              <a:rPr lang="ar-MA" b="1" dirty="0"/>
              <a:t>              ° المدخل الظرفي أو </a:t>
            </a:r>
            <a:r>
              <a:rPr lang="ar-MA" b="1" dirty="0" err="1"/>
              <a:t>الموقفي</a:t>
            </a:r>
            <a:r>
              <a:rPr lang="ar-MA" b="1" dirty="0"/>
              <a:t> الذي أضاف بعدا أخرا إلى </a:t>
            </a:r>
            <a:endParaRPr lang="en-US" b="1" dirty="0"/>
          </a:p>
          <a:p>
            <a:r>
              <a:rPr lang="ar-MA" b="1" dirty="0"/>
              <a:t>                 جانب البعدين الآخرين وهو الظرف الذي يشتغل فيه </a:t>
            </a:r>
            <a:endParaRPr lang="en-US" b="1" dirty="0"/>
          </a:p>
          <a:p>
            <a:r>
              <a:rPr lang="ar-MA" b="1" dirty="0"/>
              <a:t>                 القائد والعاملين</a:t>
            </a:r>
            <a:endParaRPr lang="en-US" b="1" dirty="0"/>
          </a:p>
          <a:p>
            <a:endParaRPr lang="en-US" dirty="0"/>
          </a:p>
        </p:txBody>
      </p:sp>
    </p:spTree>
    <p:extLst>
      <p:ext uri="{BB962C8B-B14F-4D97-AF65-F5344CB8AC3E}">
        <p14:creationId xmlns:p14="http://schemas.microsoft.com/office/powerpoint/2010/main" val="307288285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988839"/>
            <a:ext cx="8229600" cy="3168353"/>
          </a:xfrm>
          <a:solidFill>
            <a:schemeClr val="accent2">
              <a:lumMod val="40000"/>
              <a:lumOff val="60000"/>
            </a:schemeClr>
          </a:solidFill>
        </p:spPr>
        <p:txBody>
          <a:bodyPr/>
          <a:lstStyle/>
          <a:p>
            <a:endParaRPr lang="ar-SA" dirty="0" smtClean="0"/>
          </a:p>
          <a:p>
            <a:endParaRPr lang="ar-SA" dirty="0"/>
          </a:p>
          <a:p>
            <a:r>
              <a:rPr lang="ar-MA" dirty="0"/>
              <a:t>° </a:t>
            </a:r>
            <a:r>
              <a:rPr lang="ar-MA" b="1" dirty="0"/>
              <a:t>المدخل الحديث وهو يؤكد على القيادة الغير تقليدية </a:t>
            </a:r>
            <a:endParaRPr lang="en-US" b="1" dirty="0"/>
          </a:p>
          <a:p>
            <a:pPr marL="0" indent="0">
              <a:buNone/>
            </a:pPr>
            <a:r>
              <a:rPr lang="ar-MA" b="1" dirty="0" smtClean="0"/>
              <a:t>والخصائص </a:t>
            </a:r>
            <a:r>
              <a:rPr lang="ar-MA" b="1" dirty="0"/>
              <a:t>الكاريزماتية للشخص التي تعد ذات أهمية </a:t>
            </a:r>
            <a:r>
              <a:rPr lang="ar-MA" b="1" dirty="0" smtClean="0"/>
              <a:t>خاصة </a:t>
            </a:r>
            <a:r>
              <a:rPr lang="ar-MA" b="1" dirty="0"/>
              <a:t>في تغيير وتحويل المنظمات والأفراد لمواكبة </a:t>
            </a:r>
            <a:r>
              <a:rPr lang="ar-MA" b="1" dirty="0" smtClean="0"/>
              <a:t>المتغيرات</a:t>
            </a:r>
            <a:endParaRPr lang="en-US" b="1" dirty="0"/>
          </a:p>
          <a:p>
            <a:endParaRPr lang="en-US" dirty="0"/>
          </a:p>
        </p:txBody>
      </p:sp>
    </p:spTree>
    <p:extLst>
      <p:ext uri="{BB962C8B-B14F-4D97-AF65-F5344CB8AC3E}">
        <p14:creationId xmlns:p14="http://schemas.microsoft.com/office/powerpoint/2010/main" val="346329895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rgbClr val="92D050"/>
          </a:solidFill>
        </p:spPr>
        <p:txBody>
          <a:bodyPr>
            <a:normAutofit lnSpcReduction="10000"/>
          </a:bodyPr>
          <a:lstStyle/>
          <a:p>
            <a:r>
              <a:rPr lang="ar-MA" b="1" u="sng" dirty="0"/>
              <a:t>نظرية </a:t>
            </a:r>
            <a:r>
              <a:rPr lang="ar-MA" b="1" u="sng" dirty="0" err="1"/>
              <a:t>ماسلو</a:t>
            </a:r>
            <a:r>
              <a:rPr lang="ar-MA" b="1" u="sng" dirty="0"/>
              <a:t> </a:t>
            </a:r>
            <a:endParaRPr lang="en-US" b="1" dirty="0"/>
          </a:p>
          <a:p>
            <a:r>
              <a:rPr lang="ar-MA" b="1" dirty="0"/>
              <a:t>تعتمد على الحاجة التي يميل إليها الفرد ليكرس نفسه إلى شيء ما مثل العمل، الهواية، الرياضة...واعتمادا على  الدرجة التي يشبع بها الفرد حاجاته المختلفة من البيئة ، فإنه يصل إلى درجات مختلفة من الإثارة والاهتمام، وتكون من المستوى الأول لحاجاتنا البيولوجية الأساسية مثل:</a:t>
            </a:r>
            <a:endParaRPr lang="en-US" b="1" dirty="0"/>
          </a:p>
          <a:p>
            <a:r>
              <a:rPr lang="ar-MA" b="1" dirty="0"/>
              <a:t>الأمن، الطعام الإنجاب....وبعد ذلك يطلع نحو مستويات أعلى مثل خطوات الدرج</a:t>
            </a:r>
            <a:endParaRPr lang="en-US" b="1" dirty="0"/>
          </a:p>
          <a:p>
            <a:endParaRPr lang="en-US" dirty="0"/>
          </a:p>
        </p:txBody>
      </p:sp>
    </p:spTree>
    <p:extLst>
      <p:ext uri="{BB962C8B-B14F-4D97-AF65-F5344CB8AC3E}">
        <p14:creationId xmlns:p14="http://schemas.microsoft.com/office/powerpoint/2010/main" val="12049944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chemeClr val="accent4">
              <a:lumMod val="40000"/>
              <a:lumOff val="60000"/>
            </a:schemeClr>
          </a:solidFill>
        </p:spPr>
        <p:txBody>
          <a:bodyPr/>
          <a:lstStyle/>
          <a:p>
            <a:r>
              <a:rPr lang="ar-MA" b="1" dirty="0">
                <a:solidFill>
                  <a:schemeClr val="accent1"/>
                </a:solidFill>
              </a:rPr>
              <a:t>بالإضافة إلى هذه النظريات هناك:</a:t>
            </a:r>
            <a:endParaRPr lang="en-US" b="1" dirty="0">
              <a:solidFill>
                <a:schemeClr val="accent1"/>
              </a:solidFill>
            </a:endParaRPr>
          </a:p>
          <a:p>
            <a:r>
              <a:rPr lang="ar-MA" b="1" dirty="0"/>
              <a:t>  نظرية الإعلان و نظرية الاتصال وتستمد أهم أسسها من هذه المجالات ومن مدى المعرفة بها، ونفس الشيء بالنسبة لنظريات علم النفس وعلم الاجتماع وباقي النظريات التي تهم العلاقات العامة وتنتمي إلى مجالات مختلفة.</a:t>
            </a:r>
            <a:endParaRPr lang="en-US" b="1" dirty="0"/>
          </a:p>
        </p:txBody>
      </p:sp>
    </p:spTree>
    <p:extLst>
      <p:ext uri="{BB962C8B-B14F-4D97-AF65-F5344CB8AC3E}">
        <p14:creationId xmlns:p14="http://schemas.microsoft.com/office/powerpoint/2010/main" val="259302008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chemeClr val="accent2">
              <a:lumMod val="20000"/>
              <a:lumOff val="80000"/>
            </a:schemeClr>
          </a:solidFill>
        </p:spPr>
        <p:txBody>
          <a:bodyPr>
            <a:normAutofit lnSpcReduction="10000"/>
          </a:bodyPr>
          <a:lstStyle/>
          <a:p>
            <a:r>
              <a:rPr lang="ar-SA" b="1" dirty="0" smtClean="0"/>
              <a:t>ان العلاقات العامة قد استفادت كثيرا من الفرضيات والنماذج التي افرزتها بحوث الاتصال وتجاربه العملية خلال المرحلة السابقة في تكوين نظرية فرعية تعكس تقليدية النموذج المستخدم من حيث تصوره لمفهوم الاتصال والعلاقات العامة وتشمل هذه النظريات الفرعية ما يلي :- </a:t>
            </a:r>
          </a:p>
          <a:p>
            <a:r>
              <a:rPr lang="ar-SA" b="1" dirty="0" smtClean="0">
                <a:solidFill>
                  <a:schemeClr val="accent2"/>
                </a:solidFill>
              </a:rPr>
              <a:t>- نظرية ( ديسييل ) او الارتفاع الصوتي .</a:t>
            </a:r>
          </a:p>
          <a:p>
            <a:r>
              <a:rPr lang="ar-SA" b="1" dirty="0" smtClean="0">
                <a:solidFill>
                  <a:schemeClr val="accent2"/>
                </a:solidFill>
              </a:rPr>
              <a:t>- نظرية البيع . </a:t>
            </a:r>
          </a:p>
          <a:p>
            <a:r>
              <a:rPr lang="ar-SA" b="1" dirty="0" smtClean="0">
                <a:solidFill>
                  <a:schemeClr val="accent2"/>
                </a:solidFill>
              </a:rPr>
              <a:t>- نظرية المعلومات المتناقضة . </a:t>
            </a:r>
          </a:p>
          <a:p>
            <a:r>
              <a:rPr lang="ar-SA" b="1" dirty="0">
                <a:solidFill>
                  <a:schemeClr val="accent2"/>
                </a:solidFill>
              </a:rPr>
              <a:t>- نموذج نظرية النظم . </a:t>
            </a:r>
          </a:p>
          <a:p>
            <a:endParaRPr lang="en-US" dirty="0"/>
          </a:p>
        </p:txBody>
      </p:sp>
    </p:spTree>
    <p:extLst>
      <p:ext uri="{BB962C8B-B14F-4D97-AF65-F5344CB8AC3E}">
        <p14:creationId xmlns:p14="http://schemas.microsoft.com/office/powerpoint/2010/main" val="33930858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hangingPunct="1"/>
            <a:r>
              <a:rPr lang="ar-EG" b="1" smtClean="0">
                <a:solidFill>
                  <a:srgbClr val="FF0000"/>
                </a:solidFill>
              </a:rPr>
              <a:t>نظم معلومات العلاقات العامة</a:t>
            </a:r>
          </a:p>
        </p:txBody>
      </p:sp>
      <p:sp>
        <p:nvSpPr>
          <p:cNvPr id="4099" name="Content Placeholder 2"/>
          <p:cNvSpPr>
            <a:spLocks noGrp="1"/>
          </p:cNvSpPr>
          <p:nvPr>
            <p:ph idx="1"/>
          </p:nvPr>
        </p:nvSpPr>
        <p:spPr>
          <a:xfrm>
            <a:off x="457200" y="1600200"/>
            <a:ext cx="8229600" cy="5029200"/>
          </a:xfrm>
          <a:solidFill>
            <a:srgbClr val="FFFF00"/>
          </a:solidFill>
        </p:spPr>
        <p:txBody>
          <a:bodyPr>
            <a:normAutofit lnSpcReduction="10000"/>
          </a:bodyPr>
          <a:lstStyle/>
          <a:p>
            <a:pPr eaLnBrk="1" hangingPunct="1"/>
            <a:r>
              <a:rPr lang="ar-EG" b="1" smtClean="0"/>
              <a:t>مقدمة :</a:t>
            </a:r>
          </a:p>
          <a:p>
            <a:pPr eaLnBrk="1" hangingPunct="1">
              <a:buFontTx/>
              <a:buNone/>
            </a:pPr>
            <a:r>
              <a:rPr lang="ar-EG" b="1" smtClean="0"/>
              <a:t>   من الضرورى توفىر المعلومات اللازمة لمن يحتاجها بالخصائص المطلوبة من حيث التوقيت والدقة والصحة والكلفة والموثوقية</a:t>
            </a:r>
            <a:r>
              <a:rPr lang="en-US" b="1" smtClean="0"/>
              <a:t> </a:t>
            </a:r>
            <a:r>
              <a:rPr lang="ar-EG" b="1" smtClean="0"/>
              <a:t> وبالتالى على المنظمة توفير نظام معلومات معين يمكن مديرو وموظفو المنظمة من الوصول الى المعلومات التى يحتاجونها</a:t>
            </a:r>
            <a:r>
              <a:rPr lang="en-US" b="1" smtClean="0"/>
              <a:t> </a:t>
            </a:r>
            <a:r>
              <a:rPr lang="ar-EG" b="1" smtClean="0"/>
              <a:t> كل وفق طبيعة عمله</a:t>
            </a:r>
            <a:r>
              <a:rPr lang="en-US" b="1" smtClean="0"/>
              <a:t> </a:t>
            </a:r>
            <a:endParaRPr lang="ar-EG" b="1" smtClean="0"/>
          </a:p>
          <a:p>
            <a:pPr eaLnBrk="1" hangingPunct="1">
              <a:buFontTx/>
              <a:buNone/>
            </a:pPr>
            <a:r>
              <a:rPr lang="ar-EG" b="1" smtClean="0"/>
              <a:t>  هذا النظام الذى يسمى بنظام المعلومات هو عبارة عن شبكت مترابطة من المعلومات يتم اعدادها ومعالجتها من اجل استخدامها لمساعدة الموظفين المستفيدين منها لانجاز اعمالهم</a:t>
            </a:r>
          </a:p>
        </p:txBody>
      </p:sp>
    </p:spTree>
    <p:extLst>
      <p:ext uri="{BB962C8B-B14F-4D97-AF65-F5344CB8AC3E}">
        <p14:creationId xmlns:p14="http://schemas.microsoft.com/office/powerpoint/2010/main" val="67766358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Content Placeholder 2"/>
          <p:cNvSpPr>
            <a:spLocks noGrp="1"/>
          </p:cNvSpPr>
          <p:nvPr>
            <p:ph idx="1"/>
          </p:nvPr>
        </p:nvSpPr>
        <p:spPr>
          <a:solidFill>
            <a:srgbClr val="FFFF00"/>
          </a:solidFill>
        </p:spPr>
        <p:txBody>
          <a:bodyPr>
            <a:normAutofit lnSpcReduction="10000"/>
          </a:bodyPr>
          <a:lstStyle/>
          <a:p>
            <a:pPr eaLnBrk="1" hangingPunct="1">
              <a:buFontTx/>
              <a:buNone/>
            </a:pPr>
            <a:r>
              <a:rPr lang="ar-EG" smtClean="0"/>
              <a:t>   </a:t>
            </a:r>
            <a:r>
              <a:rPr lang="ar-EG" b="1" smtClean="0"/>
              <a:t>فالهدف الاساسى اذن من نظام المعلومات الادارية هو توفير المعلومات اللازمة والتى قد يحتاجها المديرون اثناء تادية اعمالهم فى التخطيط والتنظيم والتوجيه والرقابة</a:t>
            </a:r>
            <a:r>
              <a:rPr lang="en-US" b="1" smtClean="0"/>
              <a:t> </a:t>
            </a:r>
            <a:endParaRPr lang="ar-EG" b="1" smtClean="0"/>
          </a:p>
          <a:p>
            <a:pPr eaLnBrk="1" hangingPunct="1">
              <a:buFontTx/>
              <a:buNone/>
            </a:pPr>
            <a:r>
              <a:rPr lang="ar-EG" b="1" smtClean="0"/>
              <a:t>     ويتم تجزئة نظام المعلومات فى اى منظمة الى مجموعة من الانظمة الفرعية فيكون هنالك نظام معلومات لكل وظيفة او نشاط من نشاطات المنظمة</a:t>
            </a:r>
            <a:r>
              <a:rPr lang="en-US" b="1" smtClean="0"/>
              <a:t> </a:t>
            </a:r>
            <a:r>
              <a:rPr lang="ar-EG" b="1" smtClean="0"/>
              <a:t> وينبغى التاكيد هنا على ان هذه الانظمة الفرعية تتفاعل مع بعضها وتكون متكاملة</a:t>
            </a:r>
            <a:r>
              <a:rPr lang="en-US" b="1" smtClean="0"/>
              <a:t> </a:t>
            </a:r>
            <a:endParaRPr lang="ar-EG" b="1" smtClean="0"/>
          </a:p>
          <a:p>
            <a:pPr eaLnBrk="1" hangingPunct="1">
              <a:buFontTx/>
              <a:buNone/>
            </a:pPr>
            <a:r>
              <a:rPr lang="ar-EG" b="1" smtClean="0"/>
              <a:t>   وفى هذا المجال يقول د</a:t>
            </a:r>
            <a:r>
              <a:rPr lang="en-US" b="1" smtClean="0"/>
              <a:t> </a:t>
            </a:r>
            <a:r>
              <a:rPr lang="ar-EG" b="1" smtClean="0"/>
              <a:t>تيسير العجارمة وزميله ان التكامل بين الانظمة الفرعية يمكن ان يتحقق بطرق مختلفة</a:t>
            </a:r>
            <a:r>
              <a:rPr lang="en-US" b="1" smtClean="0"/>
              <a:t> </a:t>
            </a:r>
            <a:endParaRPr lang="ar-EG" b="1" smtClean="0"/>
          </a:p>
        </p:txBody>
      </p:sp>
    </p:spTree>
    <p:extLst>
      <p:ext uri="{BB962C8B-B14F-4D97-AF65-F5344CB8AC3E}">
        <p14:creationId xmlns:p14="http://schemas.microsoft.com/office/powerpoint/2010/main" val="380373378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Content Placeholder 2"/>
          <p:cNvSpPr>
            <a:spLocks noGrp="1"/>
          </p:cNvSpPr>
          <p:nvPr>
            <p:ph idx="1"/>
          </p:nvPr>
        </p:nvSpPr>
        <p:spPr>
          <a:solidFill>
            <a:srgbClr val="FFFF00"/>
          </a:solidFill>
        </p:spPr>
        <p:txBody>
          <a:bodyPr/>
          <a:lstStyle/>
          <a:p>
            <a:pPr eaLnBrk="1" hangingPunct="1">
              <a:buFontTx/>
              <a:buNone/>
            </a:pPr>
            <a:r>
              <a:rPr lang="ar-EG" b="1" smtClean="0"/>
              <a:t>   واحدة من هذه الطرق تتمثل فى التدفق الفعلى او المحتمل للمعلومات فيما بينها فالتدفق يعد مهما جدا خاصة عندما تكون هذه المعلومات والموجودة فى نظام فرعى معين مطلوبة من نظام فرعى ثانى ان مخرجات نظام فرعى معين من المعلومات المعالجة سوف تشكل بيانات( المادة الخام) النظام الفرعى الاخر</a:t>
            </a:r>
            <a:r>
              <a:rPr lang="en-US" b="1" smtClean="0"/>
              <a:t> </a:t>
            </a:r>
            <a:r>
              <a:rPr lang="ar-EG" b="1" smtClean="0"/>
              <a:t> ومن طرق التكامل بين انظمة المعلومات الفرعية الحالة التى يشترك فيها اكثر من نظام معلومات فرعى فى ايجاد نوع من المعلومات تلبية لاحتياجات نظام معلومات فرعى ثالث بحيث يتعذرايجاد </a:t>
            </a:r>
            <a:r>
              <a:rPr lang="ar-EG" smtClean="0"/>
              <a:t>-</a:t>
            </a:r>
          </a:p>
        </p:txBody>
      </p:sp>
    </p:spTree>
    <p:extLst>
      <p:ext uri="{BB962C8B-B14F-4D97-AF65-F5344CB8AC3E}">
        <p14:creationId xmlns:p14="http://schemas.microsoft.com/office/powerpoint/2010/main" val="54042371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solidFill>
            <a:srgbClr val="FFFF00"/>
          </a:solidFill>
        </p:spPr>
        <p:txBody>
          <a:bodyPr>
            <a:normAutofit lnSpcReduction="10000"/>
          </a:bodyPr>
          <a:lstStyle/>
          <a:p>
            <a:pPr eaLnBrk="1" hangingPunct="1">
              <a:buFontTx/>
              <a:buNone/>
            </a:pPr>
            <a:r>
              <a:rPr lang="ar-EG" b="1" smtClean="0"/>
              <a:t>   مثل هذه المعلومات او يتعذر الاستفادة منه الا فى حالة تحقيق المشاركة بين النظامين الفرعيين كاشتراك نظام المعلومات المالية ونظام معلومات الانتاج فى ايجاد المعلومات الخاصة بتكلفة السلعة التى تعتمد كاساس فى تحديد السعر لاحقا </a:t>
            </a:r>
            <a:r>
              <a:rPr lang="en-US" b="1" smtClean="0"/>
              <a:t> </a:t>
            </a:r>
            <a:endParaRPr lang="ar-EG" b="1" smtClean="0"/>
          </a:p>
          <a:p>
            <a:pPr eaLnBrk="1" hangingPunct="1">
              <a:buFontTx/>
              <a:buNone/>
            </a:pPr>
            <a:r>
              <a:rPr lang="ar-EG" b="1" smtClean="0"/>
              <a:t> - </a:t>
            </a:r>
            <a:r>
              <a:rPr lang="ar-EG" b="1" i="1" smtClean="0">
                <a:solidFill>
                  <a:srgbClr val="FF0000"/>
                </a:solidFill>
              </a:rPr>
              <a:t>مفهوم نظام معلوم</a:t>
            </a:r>
            <a:r>
              <a:rPr lang="ar-SA" b="1" i="1" smtClean="0">
                <a:solidFill>
                  <a:srgbClr val="FF0000"/>
                </a:solidFill>
              </a:rPr>
              <a:t>ا</a:t>
            </a:r>
            <a:r>
              <a:rPr lang="ar-EG" b="1" i="1" smtClean="0">
                <a:solidFill>
                  <a:srgbClr val="FF0000"/>
                </a:solidFill>
              </a:rPr>
              <a:t>ت العلاقات العامة :</a:t>
            </a:r>
          </a:p>
          <a:p>
            <a:pPr eaLnBrk="1" hangingPunct="1">
              <a:buFontTx/>
              <a:buNone/>
            </a:pPr>
            <a:r>
              <a:rPr lang="ar-EG" b="1" smtClean="0"/>
              <a:t>   يعتبر نظام معلومات العلاقات العامة اح الانظمة الوظيفية الفرعية داخل المنظمة حيث يهدف الى تجميع البيانات ومعالجتها وتوفيرها لمديرى وموظفى العلاقات العامة لاجل</a:t>
            </a:r>
          </a:p>
        </p:txBody>
      </p:sp>
    </p:spTree>
    <p:extLst>
      <p:ext uri="{BB962C8B-B14F-4D97-AF65-F5344CB8AC3E}">
        <p14:creationId xmlns:p14="http://schemas.microsoft.com/office/powerpoint/2010/main" val="352845862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ontent Placeholder 2"/>
          <p:cNvSpPr>
            <a:spLocks noGrp="1"/>
          </p:cNvSpPr>
          <p:nvPr>
            <p:ph idx="1"/>
          </p:nvPr>
        </p:nvSpPr>
        <p:spPr>
          <a:solidFill>
            <a:srgbClr val="FFFF00"/>
          </a:solidFill>
        </p:spPr>
        <p:txBody>
          <a:bodyPr>
            <a:normAutofit lnSpcReduction="10000"/>
          </a:bodyPr>
          <a:lstStyle/>
          <a:p>
            <a:pPr eaLnBrk="1" hangingPunct="1">
              <a:buFontTx/>
              <a:buNone/>
            </a:pPr>
            <a:r>
              <a:rPr lang="ar-EG" smtClean="0"/>
              <a:t>   </a:t>
            </a:r>
            <a:r>
              <a:rPr lang="ar-EG" b="1" smtClean="0"/>
              <a:t>الاستفادة منها فى تخطيط وتنظيم وتوجيه ورقابة وظائف ونشاطات العلاقات العامة</a:t>
            </a:r>
            <a:r>
              <a:rPr lang="ar-SA" b="1" smtClean="0"/>
              <a:t> </a:t>
            </a:r>
            <a:endParaRPr lang="ar-EG" b="1" smtClean="0"/>
          </a:p>
          <a:p>
            <a:pPr eaLnBrk="1" hangingPunct="1">
              <a:buFontTx/>
              <a:buNone/>
            </a:pPr>
            <a:r>
              <a:rPr lang="ar-EG" b="1" smtClean="0"/>
              <a:t>   ومما يجدر الاشارة اليه ان نظام معلومات العلاقات العامة لا يعمل بشكل منعزل عن الانظمة الوظيفية الفرعية الاخرى </a:t>
            </a:r>
          </a:p>
          <a:p>
            <a:pPr eaLnBrk="1" hangingPunct="1">
              <a:buFontTx/>
              <a:buNone/>
            </a:pPr>
            <a:r>
              <a:rPr lang="ar-EG" b="1" smtClean="0"/>
              <a:t>   فهو يعتبر مكملا لها ومتفاعلا معها فمخرجات نظم المعلومات في التسويق والافراد والمالية والانتاج مثلا تعتبر مدخلات لنظام معلومات العلاقات العامة والعكس صحيح</a:t>
            </a:r>
            <a:r>
              <a:rPr lang="ar-SA" b="1" smtClean="0"/>
              <a:t> </a:t>
            </a:r>
            <a:r>
              <a:rPr lang="ar-EG" b="1" smtClean="0"/>
              <a:t> فمخرجات نظام معلومات العلاقات العامة تعتبر مدخلات لنظم معلومات التسويق والافراد والمالية والانتاج </a:t>
            </a:r>
            <a:r>
              <a:rPr lang="ar-SA" smtClean="0"/>
              <a:t> </a:t>
            </a:r>
            <a:endParaRPr lang="ar-EG" smtClean="0"/>
          </a:p>
        </p:txBody>
      </p:sp>
    </p:spTree>
    <p:extLst>
      <p:ext uri="{BB962C8B-B14F-4D97-AF65-F5344CB8AC3E}">
        <p14:creationId xmlns:p14="http://schemas.microsoft.com/office/powerpoint/2010/main" val="146319671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ontent Placeholder 2"/>
          <p:cNvSpPr>
            <a:spLocks noGrp="1"/>
          </p:cNvSpPr>
          <p:nvPr>
            <p:ph idx="1"/>
          </p:nvPr>
        </p:nvSpPr>
        <p:spPr>
          <a:xfrm>
            <a:off x="381000" y="1600200"/>
            <a:ext cx="8229600" cy="4800600"/>
          </a:xfrm>
          <a:solidFill>
            <a:srgbClr val="FFFF00"/>
          </a:solidFill>
        </p:spPr>
        <p:txBody>
          <a:bodyPr>
            <a:normAutofit lnSpcReduction="10000"/>
          </a:bodyPr>
          <a:lstStyle/>
          <a:p>
            <a:pPr eaLnBrk="1" hangingPunct="1"/>
            <a:r>
              <a:rPr lang="ar-EG" b="1" smtClean="0"/>
              <a:t>وحتى تكون المعلومات التى تم جمعها وتجهيزها مهمة وذات جدوى فانه ينبغى ان تتوفر فيها الصفات التالية :-</a:t>
            </a:r>
          </a:p>
          <a:p>
            <a:pPr eaLnBrk="1" hangingPunct="1">
              <a:buFontTx/>
              <a:buNone/>
            </a:pPr>
            <a:r>
              <a:rPr lang="ar-EG" b="1" smtClean="0">
                <a:solidFill>
                  <a:srgbClr val="FF0000"/>
                </a:solidFill>
              </a:rPr>
              <a:t> 1- الوضوح : </a:t>
            </a:r>
            <a:r>
              <a:rPr lang="ar-EG" b="1" smtClean="0"/>
              <a:t>تعتبر المعلومات الواضحة والمحددة اكثر فائدة</a:t>
            </a:r>
          </a:p>
          <a:p>
            <a:pPr eaLnBrk="1" hangingPunct="1">
              <a:buFontTx/>
              <a:buNone/>
            </a:pPr>
            <a:r>
              <a:rPr lang="ar-EG" b="1" smtClean="0"/>
              <a:t> 2</a:t>
            </a:r>
            <a:r>
              <a:rPr lang="ar-EG" b="1" smtClean="0">
                <a:solidFill>
                  <a:srgbClr val="FF0000"/>
                </a:solidFill>
              </a:rPr>
              <a:t>- الصحة : </a:t>
            </a:r>
            <a:r>
              <a:rPr lang="ar-EG" b="1" smtClean="0"/>
              <a:t>اي الصدق فى ايراد المعلومات وعدم المبالغة    فيها او التقليل من اهميتها</a:t>
            </a:r>
            <a:r>
              <a:rPr lang="ar-SA" b="1" smtClean="0"/>
              <a:t> </a:t>
            </a:r>
            <a:endParaRPr lang="ar-EG" b="1" smtClean="0"/>
          </a:p>
          <a:p>
            <a:pPr eaLnBrk="1" hangingPunct="1">
              <a:buFontTx/>
              <a:buNone/>
            </a:pPr>
            <a:r>
              <a:rPr lang="ar-EG" b="1" smtClean="0">
                <a:solidFill>
                  <a:srgbClr val="FF0000"/>
                </a:solidFill>
              </a:rPr>
              <a:t> 3- الدقة </a:t>
            </a:r>
            <a:r>
              <a:rPr lang="ar-EG" b="1" smtClean="0"/>
              <a:t>:ينبغى توخى الدقة وخاصة فى تسجيل الارقام والاعداد والمبالغ النقدية </a:t>
            </a:r>
            <a:r>
              <a:rPr lang="ar-SA" b="1" smtClean="0"/>
              <a:t> </a:t>
            </a:r>
            <a:endParaRPr lang="ar-EG" b="1" smtClean="0"/>
          </a:p>
          <a:p>
            <a:pPr eaLnBrk="1" hangingPunct="1">
              <a:buFontTx/>
              <a:buNone/>
            </a:pPr>
            <a:r>
              <a:rPr lang="ar-EG" b="1" smtClean="0"/>
              <a:t> </a:t>
            </a:r>
            <a:r>
              <a:rPr lang="ar-EG" b="1" smtClean="0">
                <a:solidFill>
                  <a:srgbClr val="FF0000"/>
                </a:solidFill>
              </a:rPr>
              <a:t>4- التوثيق </a:t>
            </a:r>
            <a:r>
              <a:rPr lang="ar-EG" b="1" smtClean="0"/>
              <a:t>:من الضرورى ان تكون المعلومات مكتوبة وموثقة</a:t>
            </a:r>
          </a:p>
        </p:txBody>
      </p:sp>
    </p:spTree>
    <p:extLst>
      <p:ext uri="{BB962C8B-B14F-4D97-AF65-F5344CB8AC3E}">
        <p14:creationId xmlns:p14="http://schemas.microsoft.com/office/powerpoint/2010/main" val="318807620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ontent Placeholder 2"/>
          <p:cNvSpPr>
            <a:spLocks noGrp="1"/>
          </p:cNvSpPr>
          <p:nvPr>
            <p:ph idx="1"/>
          </p:nvPr>
        </p:nvSpPr>
        <p:spPr>
          <a:xfrm>
            <a:off x="457200" y="685800"/>
            <a:ext cx="8229600" cy="6172200"/>
          </a:xfrm>
          <a:solidFill>
            <a:srgbClr val="FFFF00"/>
          </a:solidFill>
        </p:spPr>
        <p:txBody>
          <a:bodyPr/>
          <a:lstStyle/>
          <a:p>
            <a:pPr eaLnBrk="1" hangingPunct="1">
              <a:buFontTx/>
              <a:buNone/>
            </a:pPr>
            <a:r>
              <a:rPr lang="ar-EG" smtClean="0"/>
              <a:t>  </a:t>
            </a:r>
            <a:r>
              <a:rPr lang="ar-EG" b="1" smtClean="0"/>
              <a:t>5- </a:t>
            </a:r>
            <a:r>
              <a:rPr lang="ar-EG" b="1" smtClean="0">
                <a:solidFill>
                  <a:srgbClr val="FF0000"/>
                </a:solidFill>
              </a:rPr>
              <a:t>التوقيت : </a:t>
            </a:r>
            <a:r>
              <a:rPr lang="ar-EG" b="1" smtClean="0"/>
              <a:t>يجب ان تصل المعلومات الى المستفيدين فى الوقت المناسب </a:t>
            </a:r>
            <a:r>
              <a:rPr lang="ar-SA" b="1" smtClean="0"/>
              <a:t> </a:t>
            </a:r>
            <a:endParaRPr lang="ar-EG" b="1" smtClean="0"/>
          </a:p>
          <a:p>
            <a:pPr eaLnBrk="1" hangingPunct="1">
              <a:buFontTx/>
              <a:buNone/>
            </a:pPr>
            <a:r>
              <a:rPr lang="ar-EG" b="1" smtClean="0"/>
              <a:t>  6- </a:t>
            </a:r>
            <a:r>
              <a:rPr lang="ar-EG" b="1" smtClean="0">
                <a:solidFill>
                  <a:srgbClr val="FF0000"/>
                </a:solidFill>
              </a:rPr>
              <a:t>الكم المناسب </a:t>
            </a:r>
            <a:r>
              <a:rPr lang="ar-EG" b="1" smtClean="0"/>
              <a:t>: يجب ان تتوفر المعلومات التى تكون ذات صلة بالموضوع المراد اتخاذ القرار فيه او معالجته وبنفس القدر المطلوب </a:t>
            </a:r>
            <a:r>
              <a:rPr lang="ar-SA" b="1" smtClean="0"/>
              <a:t> </a:t>
            </a:r>
            <a:endParaRPr lang="ar-EG" b="1" smtClean="0"/>
          </a:p>
          <a:p>
            <a:pPr eaLnBrk="1" hangingPunct="1">
              <a:buFontTx/>
              <a:buNone/>
            </a:pPr>
            <a:r>
              <a:rPr lang="ar-EG" b="1" smtClean="0"/>
              <a:t>  7-ا</a:t>
            </a:r>
            <a:r>
              <a:rPr lang="ar-EG" b="1" smtClean="0">
                <a:solidFill>
                  <a:srgbClr val="FF0000"/>
                </a:solidFill>
              </a:rPr>
              <a:t>لكلفة/العائد</a:t>
            </a:r>
            <a:r>
              <a:rPr lang="ar-EG" b="1" smtClean="0"/>
              <a:t> : يفترض ان يكون العائد المتوقع من جمع المعلومات وتحليلها وترتيبها وتجهيزها اكبر من الكلفة المصاحبة لذلك </a:t>
            </a:r>
            <a:r>
              <a:rPr lang="ar-SA" b="1" smtClean="0"/>
              <a:t> </a:t>
            </a:r>
            <a:endParaRPr lang="ar-EG" b="1" smtClean="0"/>
          </a:p>
          <a:p>
            <a:pPr eaLnBrk="1" hangingPunct="1">
              <a:buFontTx/>
              <a:buNone/>
            </a:pPr>
            <a:r>
              <a:rPr lang="ar-EG" b="1" smtClean="0"/>
              <a:t>  -هذا وينبغى ان تتوفر السرية والامن فى المعلومات المهمة التى يتم تجهيزها </a:t>
            </a:r>
            <a:r>
              <a:rPr lang="ar-SA" smtClean="0"/>
              <a:t> </a:t>
            </a:r>
            <a:endParaRPr lang="ar-EG" smtClean="0"/>
          </a:p>
        </p:txBody>
      </p:sp>
    </p:spTree>
    <p:extLst>
      <p:ext uri="{BB962C8B-B14F-4D97-AF65-F5344CB8AC3E}">
        <p14:creationId xmlns:p14="http://schemas.microsoft.com/office/powerpoint/2010/main" val="64470585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ar-EG" b="1" smtClean="0">
                <a:solidFill>
                  <a:srgbClr val="FF0000"/>
                </a:solidFill>
              </a:rPr>
              <a:t>فوائد نظام معلومات العلاقات العامة</a:t>
            </a:r>
          </a:p>
        </p:txBody>
      </p:sp>
      <p:sp>
        <p:nvSpPr>
          <p:cNvPr id="11267" name="Content Placeholder 2"/>
          <p:cNvSpPr>
            <a:spLocks noGrp="1"/>
          </p:cNvSpPr>
          <p:nvPr>
            <p:ph idx="1"/>
          </p:nvPr>
        </p:nvSpPr>
        <p:spPr>
          <a:solidFill>
            <a:srgbClr val="FFFF00"/>
          </a:solidFill>
        </p:spPr>
        <p:txBody>
          <a:bodyPr/>
          <a:lstStyle/>
          <a:p>
            <a:pPr eaLnBrk="1" hangingPunct="1">
              <a:buFontTx/>
              <a:buNone/>
            </a:pPr>
            <a:r>
              <a:rPr lang="ar-EG" b="1" smtClean="0"/>
              <a:t> تحتاج المنظمة الى نظام معلومات كفؤ يساعد ادارتها في تحقيق اهدافها وبالتالى فوجود نظام معلومات جيد للعلاقات العامة يحقق الفوائد التالية :-</a:t>
            </a:r>
          </a:p>
          <a:p>
            <a:pPr eaLnBrk="1" hangingPunct="1">
              <a:buFontTx/>
              <a:buNone/>
            </a:pPr>
            <a:r>
              <a:rPr lang="ar-EG" b="1" smtClean="0"/>
              <a:t> 1- توفير المعلومات الصحيحة والارقام الدقيقة لكافة مديرو وموظفو العلاقات العامة فى الوقت المناسب</a:t>
            </a:r>
            <a:r>
              <a:rPr lang="ar-SA" b="1" smtClean="0"/>
              <a:t> </a:t>
            </a:r>
            <a:endParaRPr lang="ar-EG" b="1" smtClean="0"/>
          </a:p>
          <a:p>
            <a:pPr eaLnBrk="1" hangingPunct="1">
              <a:buFontTx/>
              <a:buNone/>
            </a:pPr>
            <a:r>
              <a:rPr lang="ar-EG" b="1" smtClean="0"/>
              <a:t> 2-دعم ادارة العلاقات العامة فى اتخاذ القرار الرشيد فكلما كانت المعلومات كافية ودقيقة كلما ادى ذلك الى زيادة درجة رشد القرار </a:t>
            </a:r>
            <a:r>
              <a:rPr lang="ar-SA" b="1" smtClean="0"/>
              <a:t> </a:t>
            </a:r>
            <a:r>
              <a:rPr lang="ar-SA" smtClean="0"/>
              <a:t> </a:t>
            </a:r>
            <a:endParaRPr lang="ar-EG" smtClean="0"/>
          </a:p>
        </p:txBody>
      </p:sp>
    </p:spTree>
    <p:extLst>
      <p:ext uri="{BB962C8B-B14F-4D97-AF65-F5344CB8AC3E}">
        <p14:creationId xmlns:p14="http://schemas.microsoft.com/office/powerpoint/2010/main" val="257995866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idx="1"/>
          </p:nvPr>
        </p:nvSpPr>
        <p:spPr>
          <a:solidFill>
            <a:srgbClr val="FFFF00"/>
          </a:solidFill>
        </p:spPr>
        <p:txBody>
          <a:bodyPr/>
          <a:lstStyle/>
          <a:p>
            <a:pPr eaLnBrk="1" hangingPunct="1">
              <a:buFontTx/>
              <a:buNone/>
            </a:pPr>
            <a:r>
              <a:rPr lang="ar-EG" smtClean="0"/>
              <a:t> </a:t>
            </a:r>
            <a:r>
              <a:rPr lang="ar-EG" b="1" smtClean="0"/>
              <a:t>3- ريادة قدرة الادارة على متابعة وتقييم نشاطات العلاقات</a:t>
            </a:r>
          </a:p>
          <a:p>
            <a:pPr eaLnBrk="1" hangingPunct="1">
              <a:buFontTx/>
              <a:buNone/>
            </a:pPr>
            <a:r>
              <a:rPr lang="ar-EG" b="1" smtClean="0"/>
              <a:t>     العامة وذلك من خلال توفير المعلومات اللازمة عن تنفيذ الخطط وتشبه انجاز المهام المخطط لها </a:t>
            </a:r>
            <a:r>
              <a:rPr lang="ar-SA" b="1" smtClean="0"/>
              <a:t> </a:t>
            </a:r>
            <a:endParaRPr lang="ar-EG" b="1" smtClean="0"/>
          </a:p>
          <a:p>
            <a:pPr eaLnBrk="1" hangingPunct="1">
              <a:buFontTx/>
              <a:buNone/>
            </a:pPr>
            <a:r>
              <a:rPr lang="ar-EG" b="1" smtClean="0"/>
              <a:t> 4- تحفيز موظفى العلاقات العامة من خلال ابلاغهم بارقام      التنفيذ الفعلى للخطط ومدى التقدم الذى يحققونه فى هذا المجال </a:t>
            </a:r>
            <a:r>
              <a:rPr lang="ar-SA" b="1" smtClean="0"/>
              <a:t> </a:t>
            </a:r>
            <a:endParaRPr lang="ar-EG" b="1" smtClean="0"/>
          </a:p>
          <a:p>
            <a:pPr eaLnBrk="1" hangingPunct="1">
              <a:buFontTx/>
              <a:buNone/>
            </a:pPr>
            <a:r>
              <a:rPr lang="ar-EG" b="1" smtClean="0"/>
              <a:t> 5- توثيق المعلومات الضرورية والكافية واسترجاعها عند الحاجة لذلك </a:t>
            </a:r>
            <a:r>
              <a:rPr lang="ar-SA" smtClean="0"/>
              <a:t> </a:t>
            </a:r>
            <a:endParaRPr lang="ar-EG" smtClean="0"/>
          </a:p>
        </p:txBody>
      </p:sp>
    </p:spTree>
    <p:extLst>
      <p:ext uri="{BB962C8B-B14F-4D97-AF65-F5344CB8AC3E}">
        <p14:creationId xmlns:p14="http://schemas.microsoft.com/office/powerpoint/2010/main" val="10338900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2"/>
          <p:cNvSpPr>
            <a:spLocks noGrp="1"/>
          </p:cNvSpPr>
          <p:nvPr>
            <p:ph idx="1"/>
          </p:nvPr>
        </p:nvSpPr>
        <p:spPr>
          <a:xfrm>
            <a:off x="381000" y="1600200"/>
            <a:ext cx="8229600" cy="4525963"/>
          </a:xfrm>
          <a:solidFill>
            <a:srgbClr val="FFFF00"/>
          </a:solidFill>
        </p:spPr>
        <p:txBody>
          <a:bodyPr/>
          <a:lstStyle/>
          <a:p>
            <a:pPr eaLnBrk="1" hangingPunct="1">
              <a:buFontTx/>
              <a:buNone/>
            </a:pPr>
            <a:r>
              <a:rPr lang="ar-EG" smtClean="0"/>
              <a:t> 6</a:t>
            </a:r>
            <a:r>
              <a:rPr lang="ar-EG" b="1" smtClean="0"/>
              <a:t>- مساعدة موظفى العلاقات العامة عند الرد على استفسارات الجماهير وكذلك عند الاهتمام بمشاكل وشكاوى الجماهير ومحاولة حلها </a:t>
            </a:r>
            <a:r>
              <a:rPr lang="ar-SA" b="1" smtClean="0"/>
              <a:t> </a:t>
            </a:r>
            <a:endParaRPr lang="ar-EG" b="1" smtClean="0"/>
          </a:p>
          <a:p>
            <a:pPr eaLnBrk="1" hangingPunct="1">
              <a:buFontTx/>
              <a:buNone/>
            </a:pPr>
            <a:r>
              <a:rPr lang="ar-EG" b="1" smtClean="0"/>
              <a:t> 7- مساعدة ادارة العلاقات العامة بتوفير المعلومات اللازمة عند اجراء المؤتمرات الصحفية او المقابلات التليفزيونية </a:t>
            </a:r>
            <a:r>
              <a:rPr lang="ar-SA" b="1" smtClean="0"/>
              <a:t> </a:t>
            </a:r>
            <a:endParaRPr lang="ar-EG" b="1" smtClean="0"/>
          </a:p>
        </p:txBody>
      </p:sp>
    </p:spTree>
    <p:extLst>
      <p:ext uri="{BB962C8B-B14F-4D97-AF65-F5344CB8AC3E}">
        <p14:creationId xmlns:p14="http://schemas.microsoft.com/office/powerpoint/2010/main" val="346987616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ar-EG" b="1" smtClean="0">
                <a:solidFill>
                  <a:srgbClr val="FF0000"/>
                </a:solidFill>
              </a:rPr>
              <a:t>مكونات نظام معلومات العلاقات العامة </a:t>
            </a:r>
          </a:p>
        </p:txBody>
      </p:sp>
      <p:sp>
        <p:nvSpPr>
          <p:cNvPr id="23555" name="Content Placeholder 2"/>
          <p:cNvSpPr>
            <a:spLocks noGrp="1"/>
          </p:cNvSpPr>
          <p:nvPr>
            <p:ph idx="1"/>
          </p:nvPr>
        </p:nvSpPr>
        <p:spPr>
          <a:xfrm>
            <a:off x="457200" y="1371600"/>
            <a:ext cx="8229600" cy="5334000"/>
          </a:xfrm>
          <a:solidFill>
            <a:srgbClr val="FFFF00"/>
          </a:solidFill>
        </p:spPr>
        <p:txBody>
          <a:bodyPr/>
          <a:lstStyle/>
          <a:p>
            <a:r>
              <a:rPr lang="ar-EG" b="1" smtClean="0"/>
              <a:t>هنالك العديد من المستلزمات الضرورية لنظام معلومات العلاقات العامة من اهمها :-</a:t>
            </a:r>
          </a:p>
          <a:p>
            <a:pPr>
              <a:buFontTx/>
              <a:buNone/>
            </a:pPr>
            <a:r>
              <a:rPr lang="ar-EG" b="1" smtClean="0"/>
              <a:t>   1-مورد المعدات: تتكون الاجهزة والمعدات الضرورية لنظام المعلومات اساسا من جهاز الحاسوب وما يتبعه من المكونات المادية والمودم ولوحة المفاتيح والشاشة وغيرها </a:t>
            </a:r>
            <a:r>
              <a:rPr lang="ar-SA" b="1" smtClean="0"/>
              <a:t> </a:t>
            </a:r>
            <a:endParaRPr lang="ar-EG" b="1" smtClean="0"/>
          </a:p>
          <a:p>
            <a:pPr>
              <a:buFontTx/>
              <a:buNone/>
            </a:pPr>
            <a:r>
              <a:rPr lang="ar-EG" b="1" smtClean="0"/>
              <a:t>  2-مورد البرامج:تتضمن البرامج الرئيسية المتعلقة بنظام التشغيل ونظام ادارة قواعد البيانات </a:t>
            </a:r>
            <a:r>
              <a:rPr lang="ar-SA" b="1" smtClean="0"/>
              <a:t> </a:t>
            </a:r>
            <a:endParaRPr lang="ar-EG" b="1" smtClean="0"/>
          </a:p>
          <a:p>
            <a:pPr>
              <a:buFontTx/>
              <a:buNone/>
            </a:pPr>
            <a:r>
              <a:rPr lang="ar-EG" b="1" smtClean="0"/>
              <a:t>  3-الاجراءات : تعتبر الاجراءات الدليل الذى يبين تسلسل خطوات العمل ذمنيا </a:t>
            </a:r>
            <a:r>
              <a:rPr lang="ar-SA" smtClean="0"/>
              <a:t> </a:t>
            </a:r>
            <a:endParaRPr lang="ar-EG" smtClean="0"/>
          </a:p>
        </p:txBody>
      </p:sp>
    </p:spTree>
    <p:extLst>
      <p:ext uri="{BB962C8B-B14F-4D97-AF65-F5344CB8AC3E}">
        <p14:creationId xmlns:p14="http://schemas.microsoft.com/office/powerpoint/2010/main" val="206500906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solidFill>
            <a:srgbClr val="FFFF00"/>
          </a:solidFill>
        </p:spPr>
        <p:txBody>
          <a:bodyPr/>
          <a:lstStyle/>
          <a:p>
            <a:pPr>
              <a:buFontTx/>
              <a:buNone/>
            </a:pPr>
            <a:r>
              <a:rPr lang="ar-EG" smtClean="0"/>
              <a:t> </a:t>
            </a:r>
            <a:r>
              <a:rPr lang="ar-EG" b="1" smtClean="0"/>
              <a:t>4- الاتصالات والشبكات : لابد من وجود مجموعة من مراكز المعلومات تتعاون فيما بينها لاجل تبادل المعلومات بشكل يتيح تدفق الخبرات </a:t>
            </a:r>
            <a:r>
              <a:rPr lang="ar-SA" b="1" smtClean="0"/>
              <a:t> </a:t>
            </a:r>
            <a:endParaRPr lang="ar-EG" b="1" smtClean="0"/>
          </a:p>
          <a:p>
            <a:pPr>
              <a:buFontTx/>
              <a:buNone/>
            </a:pPr>
            <a:r>
              <a:rPr lang="ar-EG" b="1" smtClean="0"/>
              <a:t> 5-الافراد : يعتبرالعاملون مكون اساسي من مكونات اى نظام معلومات </a:t>
            </a:r>
            <a:r>
              <a:rPr lang="ar-SA" smtClean="0"/>
              <a:t> </a:t>
            </a:r>
            <a:endParaRPr lang="ar-EG" smtClean="0"/>
          </a:p>
          <a:p>
            <a:pPr>
              <a:buFontTx/>
              <a:buNone/>
            </a:pPr>
            <a:endParaRPr lang="ar-EG" smtClean="0"/>
          </a:p>
        </p:txBody>
      </p:sp>
    </p:spTree>
    <p:extLst>
      <p:ext uri="{BB962C8B-B14F-4D97-AF65-F5344CB8AC3E}">
        <p14:creationId xmlns:p14="http://schemas.microsoft.com/office/powerpoint/2010/main" val="328139901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3514036246"/>
      </p:ext>
    </p:extLst>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TotalTime>
  <Words>4863</Words>
  <Application>Microsoft Office PowerPoint</Application>
  <PresentationFormat>عرض على الشاشة (3:4)‏</PresentationFormat>
  <Paragraphs>350</Paragraphs>
  <Slides>79</Slides>
  <Notes>1</Notes>
  <HiddenSlides>0</HiddenSlides>
  <MMClips>0</MMClips>
  <ScaleCrop>false</ScaleCrop>
  <HeadingPairs>
    <vt:vector size="4" baseType="variant">
      <vt:variant>
        <vt:lpstr>نسق</vt:lpstr>
      </vt:variant>
      <vt:variant>
        <vt:i4>1</vt:i4>
      </vt:variant>
      <vt:variant>
        <vt:lpstr>عناوين الشرائح</vt:lpstr>
      </vt:variant>
      <vt:variant>
        <vt:i4>79</vt:i4>
      </vt:variant>
    </vt:vector>
  </HeadingPairs>
  <TitlesOfParts>
    <vt:vector size="80" baseType="lpstr">
      <vt:lpstr>سمة Office</vt:lpstr>
      <vt:lpstr>عرض تقديمي في PowerPoint</vt:lpstr>
      <vt:lpstr>بعنوان  مراجعه عامة  إعداد  د\ أسماء عمران</vt:lpstr>
      <vt:lpstr>أهداف المحاضرة </vt:lpstr>
      <vt:lpstr>عناصر المحاضرة :- </vt:lpstr>
      <vt:lpstr>مفاهيم في مقرر العلاقات العامة :-</vt:lpstr>
      <vt:lpstr>ثانياً : مفهوم التسويق </vt:lpstr>
      <vt:lpstr>ثالثاً : الدعاية </vt:lpstr>
      <vt:lpstr>عرض تقديمي في PowerPoint</vt:lpstr>
      <vt:lpstr>عرض تقديمي في PowerPoint</vt:lpstr>
      <vt:lpstr>النقابات العمالية </vt:lpstr>
      <vt:lpstr>المسئولية الاجتماعية :-</vt:lpstr>
      <vt:lpstr>الموظف العام الجيد :</vt:lpstr>
      <vt:lpstr>الادارة العامة :-</vt:lpstr>
      <vt:lpstr>البيروقراطية :-</vt:lpstr>
      <vt:lpstr>الموظف العام :-</vt:lpstr>
      <vt:lpstr>الجمهور الخارجي المحلي :-</vt:lpstr>
      <vt:lpstr>الجمهور الخارجي الدولي:-</vt:lpstr>
      <vt:lpstr>التخطيط :-</vt:lpstr>
      <vt:lpstr>الانترنت:-</vt:lpstr>
      <vt:lpstr>عرض تقديمي في PowerPoint</vt:lpstr>
      <vt:lpstr>عرض تقديمي في PowerPoint</vt:lpstr>
      <vt:lpstr>الصحف:-</vt:lpstr>
      <vt:lpstr>المؤتمرات الصحفية PRESS CONFERENCES</vt:lpstr>
      <vt:lpstr>الراديو radio</vt:lpstr>
      <vt:lpstr> التلفزيون :-</vt:lpstr>
      <vt:lpstr>المعارض:-</vt:lpstr>
      <vt:lpstr>لوحة الاعلانات الداخلية :</vt:lpstr>
      <vt:lpstr>المنظمات :-</vt:lpstr>
      <vt:lpstr>ادارة المنظمات الاجتماعية :-</vt:lpstr>
      <vt:lpstr>ادارة الاستعلامات :</vt:lpstr>
      <vt:lpstr>نظام معلومات العلاقات العامة :-</vt:lpstr>
      <vt:lpstr>الرأي العام :-</vt:lpstr>
      <vt:lpstr>تابع</vt:lpstr>
      <vt:lpstr>الجماهير الخاصة بالمنظمة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العلاقات العامة مع الجماهير الخارجية : </vt:lpstr>
      <vt:lpstr>1- العلاقات العامة مع العملاء :- </vt:lpstr>
      <vt:lpstr>عرض تقديمي في PowerPoint</vt:lpstr>
      <vt:lpstr>  اتصال العلاقات العامة بالعملاء :-</vt:lpstr>
      <vt:lpstr>تابع </vt:lpstr>
      <vt:lpstr>2- العلاقات مع الموردين : </vt:lpstr>
      <vt:lpstr>اهداف العلاقات العامة مع الموردين : </vt:lpstr>
      <vt:lpstr>3- العلاقات مع وسائل الاعلام : </vt:lpstr>
      <vt:lpstr>عرض تقديمي في PowerPoint</vt:lpstr>
      <vt:lpstr> العلاقات العامة مع الجهات الحكومية :-</vt:lpstr>
      <vt:lpstr>عرض تقديمي في PowerPoint</vt:lpstr>
      <vt:lpstr>4- العلاقات العام مع المجتمع المحلي : </vt:lpstr>
      <vt:lpstr>عرض تقديمي في PowerPoint</vt:lpstr>
      <vt:lpstr>عرض تقديمي في PowerPoint</vt:lpstr>
      <vt:lpstr>عرض تقديمي في PowerPoint</vt:lpstr>
      <vt:lpstr>عرض تقديمي في PowerPoint</vt:lpstr>
      <vt:lpstr>نظريات العلاقات العامة </vt:lpstr>
      <vt:lpstr>نظريات العلاقات العامة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نظم معلومات العلاقات العامة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فوائد نظام معلومات العلاقات العامة</vt:lpstr>
      <vt:lpstr>عرض تقديمي في PowerPoint</vt:lpstr>
      <vt:lpstr>عرض تقديمي في PowerPoint</vt:lpstr>
      <vt:lpstr>مكونات نظام معلومات العلاقات العامة </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الرابعة عشر من مقرر العلاقات العامة</dc:title>
  <dc:creator>user</dc:creator>
  <cp:lastModifiedBy>User</cp:lastModifiedBy>
  <cp:revision>27</cp:revision>
  <dcterms:created xsi:type="dcterms:W3CDTF">2014-04-25T06:53:11Z</dcterms:created>
  <dcterms:modified xsi:type="dcterms:W3CDTF">2015-05-17T19:04:29Z</dcterms:modified>
</cp:coreProperties>
</file>