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318" r:id="rId3"/>
    <p:sldId id="308" r:id="rId4"/>
    <p:sldId id="309" r:id="rId5"/>
    <p:sldId id="310" r:id="rId6"/>
    <p:sldId id="311" r:id="rId7"/>
    <p:sldId id="312" r:id="rId8"/>
    <p:sldId id="313" r:id="rId9"/>
    <p:sldId id="314" r:id="rId10"/>
    <p:sldId id="315" r:id="rId11"/>
    <p:sldId id="316" r:id="rId12"/>
    <p:sldId id="317" r:id="rId13"/>
    <p:sldId id="267" r:id="rId14"/>
    <p:sldId id="268" r:id="rId15"/>
    <p:sldId id="269" r:id="rId16"/>
    <p:sldId id="270" r:id="rId17"/>
    <p:sldId id="271" r:id="rId18"/>
    <p:sldId id="272"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9" d="100"/>
          <a:sy n="69" d="100"/>
        </p:scale>
        <p:origin x="-140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4B2248-A8B1-4057-8918-364E62FF2B8A}" type="doc">
      <dgm:prSet loTypeId="urn:microsoft.com/office/officeart/2005/8/layout/cycle7" loCatId="cycle" qsTypeId="urn:microsoft.com/office/officeart/2005/8/quickstyle/simple3" qsCatId="simple" csTypeId="urn:microsoft.com/office/officeart/2005/8/colors/accent0_2" csCatId="mainScheme" phldr="1"/>
      <dgm:spPr/>
    </dgm:pt>
    <dgm:pt modelId="{905B5AB6-53F1-4F16-B454-E93F47B96D8F}">
      <dgm:prSet phldrT="[نص]" custT="1"/>
      <dgm:spPr/>
      <dgm:t>
        <a:bodyPr/>
        <a:lstStyle/>
        <a:p>
          <a:pPr rtl="1"/>
          <a:r>
            <a:rPr lang="ar-SA" sz="3600" dirty="0" smtClean="0"/>
            <a:t>العلاقات العامة </a:t>
          </a:r>
          <a:r>
            <a:rPr lang="ar-SA" sz="3600" dirty="0" err="1" smtClean="0"/>
            <a:t>و</a:t>
          </a:r>
          <a:r>
            <a:rPr lang="ar-SA" sz="3600" dirty="0" smtClean="0"/>
            <a:t> الإعلام </a:t>
          </a:r>
          <a:endParaRPr lang="ar-SA" sz="3600" dirty="0"/>
        </a:p>
      </dgm:t>
    </dgm:pt>
    <dgm:pt modelId="{3ED2DE18-3490-452B-A6B6-42B05C4590FF}" type="parTrans" cxnId="{A7410A6F-87A6-4FD9-AA60-1D90A0CFAC3C}">
      <dgm:prSet/>
      <dgm:spPr/>
      <dgm:t>
        <a:bodyPr/>
        <a:lstStyle/>
        <a:p>
          <a:pPr rtl="1"/>
          <a:endParaRPr lang="ar-SA"/>
        </a:p>
      </dgm:t>
    </dgm:pt>
    <dgm:pt modelId="{A7EE3468-6497-44AB-99A3-25EC1DC67CF9}" type="sibTrans" cxnId="{A7410A6F-87A6-4FD9-AA60-1D90A0CFAC3C}">
      <dgm:prSet/>
      <dgm:spPr>
        <a:solidFill>
          <a:srgbClr val="BD92DE"/>
        </a:solidFill>
      </dgm:spPr>
      <dgm:t>
        <a:bodyPr/>
        <a:lstStyle/>
        <a:p>
          <a:pPr rtl="1"/>
          <a:endParaRPr lang="ar-SA"/>
        </a:p>
      </dgm:t>
    </dgm:pt>
    <dgm:pt modelId="{03DBF989-089A-412D-A833-8ECB27B6AA18}">
      <dgm:prSet phldrT="[نص]" custT="1"/>
      <dgm:spPr/>
      <dgm:t>
        <a:bodyPr/>
        <a:lstStyle/>
        <a:p>
          <a:pPr rtl="1"/>
          <a:r>
            <a:rPr lang="ar-SA" sz="3600" dirty="0" smtClean="0"/>
            <a:t>العلاقات العامة والدعاية</a:t>
          </a:r>
          <a:endParaRPr lang="ar-SA" sz="3600" dirty="0"/>
        </a:p>
      </dgm:t>
    </dgm:pt>
    <dgm:pt modelId="{51938978-317E-4CF8-BF47-E4E9524F1775}" type="parTrans" cxnId="{AB483751-57B1-475B-8E4A-1F95276A60E5}">
      <dgm:prSet/>
      <dgm:spPr/>
      <dgm:t>
        <a:bodyPr/>
        <a:lstStyle/>
        <a:p>
          <a:pPr rtl="1"/>
          <a:endParaRPr lang="ar-SA"/>
        </a:p>
      </dgm:t>
    </dgm:pt>
    <dgm:pt modelId="{7781D2BC-E61E-45A0-8724-9C166603F39D}" type="sibTrans" cxnId="{AB483751-57B1-475B-8E4A-1F95276A60E5}">
      <dgm:prSet/>
      <dgm:spPr>
        <a:solidFill>
          <a:srgbClr val="BD92DE"/>
        </a:solidFill>
      </dgm:spPr>
      <dgm:t>
        <a:bodyPr/>
        <a:lstStyle/>
        <a:p>
          <a:pPr rtl="1"/>
          <a:endParaRPr lang="ar-SA"/>
        </a:p>
      </dgm:t>
    </dgm:pt>
    <dgm:pt modelId="{7078CD33-B3AF-465D-A701-A640D6ECB051}">
      <dgm:prSet phldrT="[نص]" custT="1"/>
      <dgm:spPr/>
      <dgm:t>
        <a:bodyPr/>
        <a:lstStyle/>
        <a:p>
          <a:pPr rtl="1"/>
          <a:r>
            <a:rPr lang="ar-SA" sz="3600" dirty="0" smtClean="0"/>
            <a:t>العلاقات العامة والتسويق</a:t>
          </a:r>
          <a:endParaRPr lang="ar-SA" sz="3600" dirty="0"/>
        </a:p>
      </dgm:t>
    </dgm:pt>
    <dgm:pt modelId="{5DFEDE60-A4F1-48E1-8D8F-146A2C3017EE}" type="parTrans" cxnId="{F5BD386E-D9FD-4433-9C66-9344D1D676D7}">
      <dgm:prSet/>
      <dgm:spPr/>
      <dgm:t>
        <a:bodyPr/>
        <a:lstStyle/>
        <a:p>
          <a:pPr rtl="1"/>
          <a:endParaRPr lang="ar-SA"/>
        </a:p>
      </dgm:t>
    </dgm:pt>
    <dgm:pt modelId="{3A103563-8A6A-4075-A44F-CC108B71003E}" type="sibTrans" cxnId="{F5BD386E-D9FD-4433-9C66-9344D1D676D7}">
      <dgm:prSet/>
      <dgm:spPr>
        <a:solidFill>
          <a:srgbClr val="BD92DE"/>
        </a:solidFill>
      </dgm:spPr>
      <dgm:t>
        <a:bodyPr/>
        <a:lstStyle/>
        <a:p>
          <a:pPr rtl="1"/>
          <a:endParaRPr lang="ar-SA"/>
        </a:p>
      </dgm:t>
    </dgm:pt>
    <dgm:pt modelId="{FBE05413-E8D9-44CC-915C-4B3B06A306B6}" type="pres">
      <dgm:prSet presAssocID="{DC4B2248-A8B1-4057-8918-364E62FF2B8A}" presName="Name0" presStyleCnt="0">
        <dgm:presLayoutVars>
          <dgm:dir/>
          <dgm:resizeHandles val="exact"/>
        </dgm:presLayoutVars>
      </dgm:prSet>
      <dgm:spPr/>
    </dgm:pt>
    <dgm:pt modelId="{675A513C-5DCA-4C47-94CD-52C82CBED5AC}" type="pres">
      <dgm:prSet presAssocID="{905B5AB6-53F1-4F16-B454-E93F47B96D8F}" presName="node" presStyleLbl="node1" presStyleIdx="0" presStyleCnt="3" custRadScaleRad="81645" custRadScaleInc="-198">
        <dgm:presLayoutVars>
          <dgm:bulletEnabled val="1"/>
        </dgm:presLayoutVars>
      </dgm:prSet>
      <dgm:spPr/>
      <dgm:t>
        <a:bodyPr/>
        <a:lstStyle/>
        <a:p>
          <a:pPr rtl="1"/>
          <a:endParaRPr lang="ar-SA"/>
        </a:p>
      </dgm:t>
    </dgm:pt>
    <dgm:pt modelId="{E80C2FC1-EF55-42F9-BEA9-8C6983E65016}" type="pres">
      <dgm:prSet presAssocID="{A7EE3468-6497-44AB-99A3-25EC1DC67CF9}" presName="sibTrans" presStyleLbl="sibTrans2D1" presStyleIdx="0" presStyleCnt="3"/>
      <dgm:spPr/>
      <dgm:t>
        <a:bodyPr/>
        <a:lstStyle/>
        <a:p>
          <a:pPr rtl="1"/>
          <a:endParaRPr lang="ar-SA"/>
        </a:p>
      </dgm:t>
    </dgm:pt>
    <dgm:pt modelId="{B04D03B3-189A-4B9C-BABB-810637F24465}" type="pres">
      <dgm:prSet presAssocID="{A7EE3468-6497-44AB-99A3-25EC1DC67CF9}" presName="connectorText" presStyleLbl="sibTrans2D1" presStyleIdx="0" presStyleCnt="3"/>
      <dgm:spPr/>
      <dgm:t>
        <a:bodyPr/>
        <a:lstStyle/>
        <a:p>
          <a:pPr rtl="1"/>
          <a:endParaRPr lang="ar-SA"/>
        </a:p>
      </dgm:t>
    </dgm:pt>
    <dgm:pt modelId="{4395E165-69AD-46A2-A1E0-D887967C6563}" type="pres">
      <dgm:prSet presAssocID="{03DBF989-089A-412D-A833-8ECB27B6AA18}" presName="node" presStyleLbl="node1" presStyleIdx="1" presStyleCnt="3" custRadScaleRad="94109" custRadScaleInc="-11705">
        <dgm:presLayoutVars>
          <dgm:bulletEnabled val="1"/>
        </dgm:presLayoutVars>
      </dgm:prSet>
      <dgm:spPr/>
      <dgm:t>
        <a:bodyPr/>
        <a:lstStyle/>
        <a:p>
          <a:pPr rtl="1"/>
          <a:endParaRPr lang="ar-SA"/>
        </a:p>
      </dgm:t>
    </dgm:pt>
    <dgm:pt modelId="{F7669C97-49F4-47A0-8936-2CFB9D6DD820}" type="pres">
      <dgm:prSet presAssocID="{7781D2BC-E61E-45A0-8724-9C166603F39D}" presName="sibTrans" presStyleLbl="sibTrans2D1" presStyleIdx="1" presStyleCnt="3"/>
      <dgm:spPr/>
      <dgm:t>
        <a:bodyPr/>
        <a:lstStyle/>
        <a:p>
          <a:pPr rtl="1"/>
          <a:endParaRPr lang="ar-SA"/>
        </a:p>
      </dgm:t>
    </dgm:pt>
    <dgm:pt modelId="{0FF367F4-B018-41F3-A6E7-F621385ED5BA}" type="pres">
      <dgm:prSet presAssocID="{7781D2BC-E61E-45A0-8724-9C166603F39D}" presName="connectorText" presStyleLbl="sibTrans2D1" presStyleIdx="1" presStyleCnt="3"/>
      <dgm:spPr/>
      <dgm:t>
        <a:bodyPr/>
        <a:lstStyle/>
        <a:p>
          <a:pPr rtl="1"/>
          <a:endParaRPr lang="ar-SA"/>
        </a:p>
      </dgm:t>
    </dgm:pt>
    <dgm:pt modelId="{4CEAEF87-862B-40F1-AC89-137D59A86395}" type="pres">
      <dgm:prSet presAssocID="{7078CD33-B3AF-465D-A701-A640D6ECB051}" presName="node" presStyleLbl="node1" presStyleIdx="2" presStyleCnt="3" custRadScaleRad="94422" custRadScaleInc="11839">
        <dgm:presLayoutVars>
          <dgm:bulletEnabled val="1"/>
        </dgm:presLayoutVars>
      </dgm:prSet>
      <dgm:spPr/>
      <dgm:t>
        <a:bodyPr/>
        <a:lstStyle/>
        <a:p>
          <a:pPr rtl="1"/>
          <a:endParaRPr lang="ar-SA"/>
        </a:p>
      </dgm:t>
    </dgm:pt>
    <dgm:pt modelId="{16897EC5-EEE2-4910-B110-4243414D1870}" type="pres">
      <dgm:prSet presAssocID="{3A103563-8A6A-4075-A44F-CC108B71003E}" presName="sibTrans" presStyleLbl="sibTrans2D1" presStyleIdx="2" presStyleCnt="3"/>
      <dgm:spPr/>
      <dgm:t>
        <a:bodyPr/>
        <a:lstStyle/>
        <a:p>
          <a:pPr rtl="1"/>
          <a:endParaRPr lang="ar-SA"/>
        </a:p>
      </dgm:t>
    </dgm:pt>
    <dgm:pt modelId="{70FA6822-EFB7-4B1A-8C1E-9120496D9E72}" type="pres">
      <dgm:prSet presAssocID="{3A103563-8A6A-4075-A44F-CC108B71003E}" presName="connectorText" presStyleLbl="sibTrans2D1" presStyleIdx="2" presStyleCnt="3"/>
      <dgm:spPr/>
      <dgm:t>
        <a:bodyPr/>
        <a:lstStyle/>
        <a:p>
          <a:pPr rtl="1"/>
          <a:endParaRPr lang="ar-SA"/>
        </a:p>
      </dgm:t>
    </dgm:pt>
  </dgm:ptLst>
  <dgm:cxnLst>
    <dgm:cxn modelId="{32637DA8-6D32-47C6-B0A7-8D7F9B3BEB7C}" type="presOf" srcId="{7078CD33-B3AF-465D-A701-A640D6ECB051}" destId="{4CEAEF87-862B-40F1-AC89-137D59A86395}" srcOrd="0" destOrd="0" presId="urn:microsoft.com/office/officeart/2005/8/layout/cycle7"/>
    <dgm:cxn modelId="{A7410A6F-87A6-4FD9-AA60-1D90A0CFAC3C}" srcId="{DC4B2248-A8B1-4057-8918-364E62FF2B8A}" destId="{905B5AB6-53F1-4F16-B454-E93F47B96D8F}" srcOrd="0" destOrd="0" parTransId="{3ED2DE18-3490-452B-A6B6-42B05C4590FF}" sibTransId="{A7EE3468-6497-44AB-99A3-25EC1DC67CF9}"/>
    <dgm:cxn modelId="{6FD6E698-4BEC-4892-B535-C5C8CBF33BF0}" type="presOf" srcId="{DC4B2248-A8B1-4057-8918-364E62FF2B8A}" destId="{FBE05413-E8D9-44CC-915C-4B3B06A306B6}" srcOrd="0" destOrd="0" presId="urn:microsoft.com/office/officeart/2005/8/layout/cycle7"/>
    <dgm:cxn modelId="{6AC8A4FF-F09F-4256-B36B-3E0343B4ABE7}" type="presOf" srcId="{3A103563-8A6A-4075-A44F-CC108B71003E}" destId="{16897EC5-EEE2-4910-B110-4243414D1870}" srcOrd="0" destOrd="0" presId="urn:microsoft.com/office/officeart/2005/8/layout/cycle7"/>
    <dgm:cxn modelId="{AB483751-57B1-475B-8E4A-1F95276A60E5}" srcId="{DC4B2248-A8B1-4057-8918-364E62FF2B8A}" destId="{03DBF989-089A-412D-A833-8ECB27B6AA18}" srcOrd="1" destOrd="0" parTransId="{51938978-317E-4CF8-BF47-E4E9524F1775}" sibTransId="{7781D2BC-E61E-45A0-8724-9C166603F39D}"/>
    <dgm:cxn modelId="{989FE694-1B91-4549-B49B-3BAE8A0B5D3B}" type="presOf" srcId="{A7EE3468-6497-44AB-99A3-25EC1DC67CF9}" destId="{E80C2FC1-EF55-42F9-BEA9-8C6983E65016}" srcOrd="0" destOrd="0" presId="urn:microsoft.com/office/officeart/2005/8/layout/cycle7"/>
    <dgm:cxn modelId="{8F853935-81D8-4822-9BBA-772A72730AA7}" type="presOf" srcId="{3A103563-8A6A-4075-A44F-CC108B71003E}" destId="{70FA6822-EFB7-4B1A-8C1E-9120496D9E72}" srcOrd="1" destOrd="0" presId="urn:microsoft.com/office/officeart/2005/8/layout/cycle7"/>
    <dgm:cxn modelId="{34B24C2D-D1BE-4405-9F50-15BA9F231201}" type="presOf" srcId="{7781D2BC-E61E-45A0-8724-9C166603F39D}" destId="{0FF367F4-B018-41F3-A6E7-F621385ED5BA}" srcOrd="1" destOrd="0" presId="urn:microsoft.com/office/officeart/2005/8/layout/cycle7"/>
    <dgm:cxn modelId="{1B3FF3FE-705B-4150-94F4-080B58745926}" type="presOf" srcId="{A7EE3468-6497-44AB-99A3-25EC1DC67CF9}" destId="{B04D03B3-189A-4B9C-BABB-810637F24465}" srcOrd="1" destOrd="0" presId="urn:microsoft.com/office/officeart/2005/8/layout/cycle7"/>
    <dgm:cxn modelId="{790A8D1D-07C9-4134-A900-E0EA0EFB67B6}" type="presOf" srcId="{905B5AB6-53F1-4F16-B454-E93F47B96D8F}" destId="{675A513C-5DCA-4C47-94CD-52C82CBED5AC}" srcOrd="0" destOrd="0" presId="urn:microsoft.com/office/officeart/2005/8/layout/cycle7"/>
    <dgm:cxn modelId="{F44079A1-6417-43FC-90D3-0D07F447753D}" type="presOf" srcId="{03DBF989-089A-412D-A833-8ECB27B6AA18}" destId="{4395E165-69AD-46A2-A1E0-D887967C6563}" srcOrd="0" destOrd="0" presId="urn:microsoft.com/office/officeart/2005/8/layout/cycle7"/>
    <dgm:cxn modelId="{E9B72652-FD79-4029-9C8C-2194D0329CBF}" type="presOf" srcId="{7781D2BC-E61E-45A0-8724-9C166603F39D}" destId="{F7669C97-49F4-47A0-8936-2CFB9D6DD820}" srcOrd="0" destOrd="0" presId="urn:microsoft.com/office/officeart/2005/8/layout/cycle7"/>
    <dgm:cxn modelId="{F5BD386E-D9FD-4433-9C66-9344D1D676D7}" srcId="{DC4B2248-A8B1-4057-8918-364E62FF2B8A}" destId="{7078CD33-B3AF-465D-A701-A640D6ECB051}" srcOrd="2" destOrd="0" parTransId="{5DFEDE60-A4F1-48E1-8D8F-146A2C3017EE}" sibTransId="{3A103563-8A6A-4075-A44F-CC108B71003E}"/>
    <dgm:cxn modelId="{553E12BB-A477-4822-B26D-9343208008C7}" type="presParOf" srcId="{FBE05413-E8D9-44CC-915C-4B3B06A306B6}" destId="{675A513C-5DCA-4C47-94CD-52C82CBED5AC}" srcOrd="0" destOrd="0" presId="urn:microsoft.com/office/officeart/2005/8/layout/cycle7"/>
    <dgm:cxn modelId="{7896AD65-DC3E-4D52-A063-3D3B93C37A40}" type="presParOf" srcId="{FBE05413-E8D9-44CC-915C-4B3B06A306B6}" destId="{E80C2FC1-EF55-42F9-BEA9-8C6983E65016}" srcOrd="1" destOrd="0" presId="urn:microsoft.com/office/officeart/2005/8/layout/cycle7"/>
    <dgm:cxn modelId="{662777EC-E9F5-4402-B0F2-03A40F3A299C}" type="presParOf" srcId="{E80C2FC1-EF55-42F9-BEA9-8C6983E65016}" destId="{B04D03B3-189A-4B9C-BABB-810637F24465}" srcOrd="0" destOrd="0" presId="urn:microsoft.com/office/officeart/2005/8/layout/cycle7"/>
    <dgm:cxn modelId="{ACBBAB19-FCEE-4784-95F2-62E0F125B331}" type="presParOf" srcId="{FBE05413-E8D9-44CC-915C-4B3B06A306B6}" destId="{4395E165-69AD-46A2-A1E0-D887967C6563}" srcOrd="2" destOrd="0" presId="urn:microsoft.com/office/officeart/2005/8/layout/cycle7"/>
    <dgm:cxn modelId="{A21BF6BC-7F00-470D-865A-1794279A48E1}" type="presParOf" srcId="{FBE05413-E8D9-44CC-915C-4B3B06A306B6}" destId="{F7669C97-49F4-47A0-8936-2CFB9D6DD820}" srcOrd="3" destOrd="0" presId="urn:microsoft.com/office/officeart/2005/8/layout/cycle7"/>
    <dgm:cxn modelId="{BA74B65B-FDDB-4E51-9841-3CC776C46CE1}" type="presParOf" srcId="{F7669C97-49F4-47A0-8936-2CFB9D6DD820}" destId="{0FF367F4-B018-41F3-A6E7-F621385ED5BA}" srcOrd="0" destOrd="0" presId="urn:microsoft.com/office/officeart/2005/8/layout/cycle7"/>
    <dgm:cxn modelId="{BF97AC90-6862-4338-92ED-9F063CC0F6CC}" type="presParOf" srcId="{FBE05413-E8D9-44CC-915C-4B3B06A306B6}" destId="{4CEAEF87-862B-40F1-AC89-137D59A86395}" srcOrd="4" destOrd="0" presId="urn:microsoft.com/office/officeart/2005/8/layout/cycle7"/>
    <dgm:cxn modelId="{E8CC1749-C31A-43B7-9888-F437DC224213}" type="presParOf" srcId="{FBE05413-E8D9-44CC-915C-4B3B06A306B6}" destId="{16897EC5-EEE2-4910-B110-4243414D1870}" srcOrd="5" destOrd="0" presId="urn:microsoft.com/office/officeart/2005/8/layout/cycle7"/>
    <dgm:cxn modelId="{51EDA678-C774-4A98-A866-312BF445A2C3}" type="presParOf" srcId="{16897EC5-EEE2-4910-B110-4243414D1870}" destId="{70FA6822-EFB7-4B1A-8C1E-9120496D9E72}"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C66E2C4-035E-404E-A295-ED954AC18A92}" type="doc">
      <dgm:prSet loTypeId="urn:microsoft.com/office/officeart/2005/8/layout/hList3" loCatId="list" qsTypeId="urn:microsoft.com/office/officeart/2005/8/quickstyle/simple1" qsCatId="simple" csTypeId="urn:microsoft.com/office/officeart/2005/8/colors/accent1_2" csCatId="accent1" phldr="1"/>
      <dgm:spPr/>
      <dgm:t>
        <a:bodyPr/>
        <a:lstStyle/>
        <a:p>
          <a:pPr rtl="1"/>
          <a:endParaRPr lang="ar-SA"/>
        </a:p>
      </dgm:t>
    </dgm:pt>
    <dgm:pt modelId="{9FB39E73-004D-4FF2-B1C0-FA895CC69E09}">
      <dgm:prSet phldrT="[نص]" custT="1"/>
      <dgm:spPr>
        <a:solidFill>
          <a:schemeClr val="bg2">
            <a:lumMod val="90000"/>
          </a:schemeClr>
        </a:solidFill>
      </dgm:spPr>
      <dgm:t>
        <a:bodyPr/>
        <a:lstStyle/>
        <a:p>
          <a:pPr rtl="1"/>
          <a:r>
            <a:rPr lang="ar-SA" sz="2800" b="1" dirty="0" smtClean="0">
              <a:solidFill>
                <a:schemeClr val="tx1">
                  <a:lumMod val="95000"/>
                  <a:lumOff val="5000"/>
                </a:schemeClr>
              </a:solidFill>
            </a:rPr>
            <a:t>التسويق                                 العلاقات العامة</a:t>
          </a:r>
          <a:endParaRPr lang="ar-SA" sz="2800" dirty="0">
            <a:solidFill>
              <a:schemeClr val="tx1">
                <a:lumMod val="95000"/>
                <a:lumOff val="5000"/>
              </a:schemeClr>
            </a:solidFill>
          </a:endParaRPr>
        </a:p>
      </dgm:t>
    </dgm:pt>
    <dgm:pt modelId="{CC271AE2-2D69-43F6-B728-5634A86C3099}" type="parTrans" cxnId="{816FBFD7-07F4-4B8D-8316-558AD72CDDF1}">
      <dgm:prSet/>
      <dgm:spPr/>
      <dgm:t>
        <a:bodyPr/>
        <a:lstStyle/>
        <a:p>
          <a:pPr rtl="1"/>
          <a:endParaRPr lang="ar-SA"/>
        </a:p>
      </dgm:t>
    </dgm:pt>
    <dgm:pt modelId="{1340548C-B267-4BE7-872E-0DE2175EF7F0}" type="sibTrans" cxnId="{816FBFD7-07F4-4B8D-8316-558AD72CDDF1}">
      <dgm:prSet/>
      <dgm:spPr/>
      <dgm:t>
        <a:bodyPr/>
        <a:lstStyle/>
        <a:p>
          <a:pPr rtl="1"/>
          <a:endParaRPr lang="ar-SA"/>
        </a:p>
      </dgm:t>
    </dgm:pt>
    <dgm:pt modelId="{E6DC2E01-323C-471A-A8C2-1B5B514D5D77}">
      <dgm:prSet phldrT="[نص]"/>
      <dgm:spPr>
        <a:solidFill>
          <a:schemeClr val="bg2"/>
        </a:solidFill>
      </dgm:spPr>
      <dgm:t>
        <a:bodyPr/>
        <a:lstStyle/>
        <a:p>
          <a:pPr rtl="1"/>
          <a:r>
            <a:rPr lang="ar-SA" dirty="0" smtClean="0"/>
            <a:t> </a:t>
          </a:r>
          <a:endParaRPr lang="ar-SA" dirty="0"/>
        </a:p>
      </dgm:t>
    </dgm:pt>
    <dgm:pt modelId="{F64D72FD-AF19-4B5D-9A52-80D6143A041A}" type="parTrans" cxnId="{CFB7AE74-3388-40E4-88CF-8169D25D779A}">
      <dgm:prSet/>
      <dgm:spPr/>
      <dgm:t>
        <a:bodyPr/>
        <a:lstStyle/>
        <a:p>
          <a:pPr rtl="1"/>
          <a:endParaRPr lang="ar-SA"/>
        </a:p>
      </dgm:t>
    </dgm:pt>
    <dgm:pt modelId="{9782E41F-CCCA-40C3-8E2E-504C781BC918}" type="sibTrans" cxnId="{CFB7AE74-3388-40E4-88CF-8169D25D779A}">
      <dgm:prSet/>
      <dgm:spPr/>
      <dgm:t>
        <a:bodyPr/>
        <a:lstStyle/>
        <a:p>
          <a:pPr rtl="1"/>
          <a:endParaRPr lang="ar-SA"/>
        </a:p>
      </dgm:t>
    </dgm:pt>
    <dgm:pt modelId="{216C74F7-09CB-47DD-875A-1E8812C2F952}">
      <dgm:prSet phldrT="[نص]"/>
      <dgm:spPr>
        <a:solidFill>
          <a:schemeClr val="bg2"/>
        </a:solidFill>
      </dgm:spPr>
      <dgm:t>
        <a:bodyPr/>
        <a:lstStyle/>
        <a:p>
          <a:pPr rtl="1"/>
          <a:r>
            <a:rPr lang="ar-SA" dirty="0" smtClean="0"/>
            <a:t> </a:t>
          </a:r>
          <a:endParaRPr lang="ar-SA" dirty="0"/>
        </a:p>
      </dgm:t>
    </dgm:pt>
    <dgm:pt modelId="{85C24800-F771-46CA-B487-26DB4EE83284}" type="parTrans" cxnId="{2B6E4D8D-A250-4D5E-8205-F00F37540908}">
      <dgm:prSet/>
      <dgm:spPr/>
      <dgm:t>
        <a:bodyPr/>
        <a:lstStyle/>
        <a:p>
          <a:pPr rtl="1"/>
          <a:endParaRPr lang="ar-SA"/>
        </a:p>
      </dgm:t>
    </dgm:pt>
    <dgm:pt modelId="{3DC7D125-0540-49F8-A171-54A432747E36}" type="sibTrans" cxnId="{2B6E4D8D-A250-4D5E-8205-F00F37540908}">
      <dgm:prSet/>
      <dgm:spPr/>
      <dgm:t>
        <a:bodyPr/>
        <a:lstStyle/>
        <a:p>
          <a:pPr rtl="1"/>
          <a:endParaRPr lang="ar-SA"/>
        </a:p>
      </dgm:t>
    </dgm:pt>
    <dgm:pt modelId="{ABE4DC63-A7EF-4833-B840-DA104011FCD2}" type="pres">
      <dgm:prSet presAssocID="{4C66E2C4-035E-404E-A295-ED954AC18A92}" presName="composite" presStyleCnt="0">
        <dgm:presLayoutVars>
          <dgm:chMax val="1"/>
          <dgm:dir/>
          <dgm:resizeHandles val="exact"/>
        </dgm:presLayoutVars>
      </dgm:prSet>
      <dgm:spPr/>
      <dgm:t>
        <a:bodyPr/>
        <a:lstStyle/>
        <a:p>
          <a:pPr rtl="1"/>
          <a:endParaRPr lang="ar-SA"/>
        </a:p>
      </dgm:t>
    </dgm:pt>
    <dgm:pt modelId="{A6DE8E15-2F1F-4841-B397-A5732E5B19B6}" type="pres">
      <dgm:prSet presAssocID="{9FB39E73-004D-4FF2-B1C0-FA895CC69E09}" presName="roof" presStyleLbl="dkBgShp" presStyleIdx="0" presStyleCnt="2" custScaleY="70994" custLinFactNeighborX="2500" custLinFactNeighborY="-1553"/>
      <dgm:spPr/>
      <dgm:t>
        <a:bodyPr/>
        <a:lstStyle/>
        <a:p>
          <a:pPr rtl="1"/>
          <a:endParaRPr lang="ar-SA"/>
        </a:p>
      </dgm:t>
    </dgm:pt>
    <dgm:pt modelId="{80CA2150-82D5-423C-87F5-6DBE5FEED01E}" type="pres">
      <dgm:prSet presAssocID="{9FB39E73-004D-4FF2-B1C0-FA895CC69E09}" presName="pillars" presStyleCnt="0"/>
      <dgm:spPr/>
    </dgm:pt>
    <dgm:pt modelId="{4EE7D6A0-194F-43C5-B678-C880EAC601E3}" type="pres">
      <dgm:prSet presAssocID="{9FB39E73-004D-4FF2-B1C0-FA895CC69E09}" presName="pillar1" presStyleLbl="node1" presStyleIdx="0" presStyleCnt="2" custScaleX="100009" custScaleY="123457">
        <dgm:presLayoutVars>
          <dgm:bulletEnabled val="1"/>
        </dgm:presLayoutVars>
      </dgm:prSet>
      <dgm:spPr/>
      <dgm:t>
        <a:bodyPr/>
        <a:lstStyle/>
        <a:p>
          <a:pPr rtl="1"/>
          <a:endParaRPr lang="ar-SA"/>
        </a:p>
      </dgm:t>
    </dgm:pt>
    <dgm:pt modelId="{C5E58023-E1A7-490B-B695-946F356DE274}" type="pres">
      <dgm:prSet presAssocID="{216C74F7-09CB-47DD-875A-1E8812C2F952}" presName="pillarX" presStyleLbl="node1" presStyleIdx="1" presStyleCnt="2" custScaleX="93170" custScaleY="123457">
        <dgm:presLayoutVars>
          <dgm:bulletEnabled val="1"/>
        </dgm:presLayoutVars>
      </dgm:prSet>
      <dgm:spPr/>
      <dgm:t>
        <a:bodyPr/>
        <a:lstStyle/>
        <a:p>
          <a:pPr rtl="1"/>
          <a:endParaRPr lang="ar-SA"/>
        </a:p>
      </dgm:t>
    </dgm:pt>
    <dgm:pt modelId="{EBC0CC61-8E7D-478D-90CD-BA54DF62649C}" type="pres">
      <dgm:prSet presAssocID="{9FB39E73-004D-4FF2-B1C0-FA895CC69E09}" presName="base" presStyleLbl="dkBgShp" presStyleIdx="1" presStyleCnt="2"/>
      <dgm:spPr>
        <a:solidFill>
          <a:schemeClr val="bg2">
            <a:lumMod val="90000"/>
          </a:schemeClr>
        </a:solidFill>
      </dgm:spPr>
      <dgm:t>
        <a:bodyPr/>
        <a:lstStyle/>
        <a:p>
          <a:pPr rtl="1"/>
          <a:endParaRPr lang="ar-SA"/>
        </a:p>
      </dgm:t>
    </dgm:pt>
  </dgm:ptLst>
  <dgm:cxnLst>
    <dgm:cxn modelId="{AEDF5395-82C2-4892-81AD-CC92001394E5}" type="presOf" srcId="{4C66E2C4-035E-404E-A295-ED954AC18A92}" destId="{ABE4DC63-A7EF-4833-B840-DA104011FCD2}" srcOrd="0" destOrd="0" presId="urn:microsoft.com/office/officeart/2005/8/layout/hList3"/>
    <dgm:cxn modelId="{2B6E4D8D-A250-4D5E-8205-F00F37540908}" srcId="{9FB39E73-004D-4FF2-B1C0-FA895CC69E09}" destId="{216C74F7-09CB-47DD-875A-1E8812C2F952}" srcOrd="1" destOrd="0" parTransId="{85C24800-F771-46CA-B487-26DB4EE83284}" sibTransId="{3DC7D125-0540-49F8-A171-54A432747E36}"/>
    <dgm:cxn modelId="{816FBFD7-07F4-4B8D-8316-558AD72CDDF1}" srcId="{4C66E2C4-035E-404E-A295-ED954AC18A92}" destId="{9FB39E73-004D-4FF2-B1C0-FA895CC69E09}" srcOrd="0" destOrd="0" parTransId="{CC271AE2-2D69-43F6-B728-5634A86C3099}" sibTransId="{1340548C-B267-4BE7-872E-0DE2175EF7F0}"/>
    <dgm:cxn modelId="{74DCEA8C-E4D2-41B3-9923-67DB7879A745}" type="presOf" srcId="{9FB39E73-004D-4FF2-B1C0-FA895CC69E09}" destId="{A6DE8E15-2F1F-4841-B397-A5732E5B19B6}" srcOrd="0" destOrd="0" presId="urn:microsoft.com/office/officeart/2005/8/layout/hList3"/>
    <dgm:cxn modelId="{BEABC6EE-A92B-44F7-96C9-E0A0E5AC89BF}" type="presOf" srcId="{216C74F7-09CB-47DD-875A-1E8812C2F952}" destId="{C5E58023-E1A7-490B-B695-946F356DE274}" srcOrd="0" destOrd="0" presId="urn:microsoft.com/office/officeart/2005/8/layout/hList3"/>
    <dgm:cxn modelId="{CFB7AE74-3388-40E4-88CF-8169D25D779A}" srcId="{9FB39E73-004D-4FF2-B1C0-FA895CC69E09}" destId="{E6DC2E01-323C-471A-A8C2-1B5B514D5D77}" srcOrd="0" destOrd="0" parTransId="{F64D72FD-AF19-4B5D-9A52-80D6143A041A}" sibTransId="{9782E41F-CCCA-40C3-8E2E-504C781BC918}"/>
    <dgm:cxn modelId="{7056D8BE-1C61-402B-A167-6E38CBC319A7}" type="presOf" srcId="{E6DC2E01-323C-471A-A8C2-1B5B514D5D77}" destId="{4EE7D6A0-194F-43C5-B678-C880EAC601E3}" srcOrd="0" destOrd="0" presId="urn:microsoft.com/office/officeart/2005/8/layout/hList3"/>
    <dgm:cxn modelId="{BEE26340-70B1-4305-B269-845767AB3578}" type="presParOf" srcId="{ABE4DC63-A7EF-4833-B840-DA104011FCD2}" destId="{A6DE8E15-2F1F-4841-B397-A5732E5B19B6}" srcOrd="0" destOrd="0" presId="urn:microsoft.com/office/officeart/2005/8/layout/hList3"/>
    <dgm:cxn modelId="{2B9FFDEE-F859-4112-A602-C3A35172AF1A}" type="presParOf" srcId="{ABE4DC63-A7EF-4833-B840-DA104011FCD2}" destId="{80CA2150-82D5-423C-87F5-6DBE5FEED01E}" srcOrd="1" destOrd="0" presId="urn:microsoft.com/office/officeart/2005/8/layout/hList3"/>
    <dgm:cxn modelId="{89D2760E-2E9C-4F35-ACA4-C276AA3E7C85}" type="presParOf" srcId="{80CA2150-82D5-423C-87F5-6DBE5FEED01E}" destId="{4EE7D6A0-194F-43C5-B678-C880EAC601E3}" srcOrd="0" destOrd="0" presId="urn:microsoft.com/office/officeart/2005/8/layout/hList3"/>
    <dgm:cxn modelId="{B99C1269-B34A-432F-9665-1460CD165657}" type="presParOf" srcId="{80CA2150-82D5-423C-87F5-6DBE5FEED01E}" destId="{C5E58023-E1A7-490B-B695-946F356DE274}" srcOrd="1" destOrd="0" presId="urn:microsoft.com/office/officeart/2005/8/layout/hList3"/>
    <dgm:cxn modelId="{3F22D669-F4F9-43BC-A4F4-7EA230060285}" type="presParOf" srcId="{ABE4DC63-A7EF-4833-B840-DA104011FCD2}" destId="{EBC0CC61-8E7D-478D-90CD-BA54DF62649C}"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C66E2C4-035E-404E-A295-ED954AC18A92}" type="doc">
      <dgm:prSet loTypeId="urn:microsoft.com/office/officeart/2005/8/layout/hList3" loCatId="list" qsTypeId="urn:microsoft.com/office/officeart/2005/8/quickstyle/simple1" qsCatId="simple" csTypeId="urn:microsoft.com/office/officeart/2005/8/colors/accent1_2" csCatId="accent1" phldr="1"/>
      <dgm:spPr/>
      <dgm:t>
        <a:bodyPr/>
        <a:lstStyle/>
        <a:p>
          <a:pPr rtl="1"/>
          <a:endParaRPr lang="ar-SA"/>
        </a:p>
      </dgm:t>
    </dgm:pt>
    <dgm:pt modelId="{9FB39E73-004D-4FF2-B1C0-FA895CC69E09}">
      <dgm:prSet phldrT="[نص]" custT="1"/>
      <dgm:spPr>
        <a:solidFill>
          <a:schemeClr val="bg2">
            <a:lumMod val="90000"/>
          </a:schemeClr>
        </a:solidFill>
      </dgm:spPr>
      <dgm:t>
        <a:bodyPr/>
        <a:lstStyle/>
        <a:p>
          <a:pPr rtl="1"/>
          <a:r>
            <a:rPr lang="ar-SA" sz="2800" b="1" dirty="0" smtClean="0">
              <a:solidFill>
                <a:schemeClr val="tx1">
                  <a:lumMod val="95000"/>
                  <a:lumOff val="5000"/>
                </a:schemeClr>
              </a:solidFill>
            </a:rPr>
            <a:t>الدعاية                                 العلاقات العامة</a:t>
          </a:r>
          <a:endParaRPr lang="ar-SA" sz="2800" dirty="0">
            <a:solidFill>
              <a:schemeClr val="tx1">
                <a:lumMod val="95000"/>
                <a:lumOff val="5000"/>
              </a:schemeClr>
            </a:solidFill>
          </a:endParaRPr>
        </a:p>
      </dgm:t>
    </dgm:pt>
    <dgm:pt modelId="{CC271AE2-2D69-43F6-B728-5634A86C3099}" type="parTrans" cxnId="{816FBFD7-07F4-4B8D-8316-558AD72CDDF1}">
      <dgm:prSet/>
      <dgm:spPr/>
      <dgm:t>
        <a:bodyPr/>
        <a:lstStyle/>
        <a:p>
          <a:pPr rtl="1"/>
          <a:endParaRPr lang="ar-SA"/>
        </a:p>
      </dgm:t>
    </dgm:pt>
    <dgm:pt modelId="{1340548C-B267-4BE7-872E-0DE2175EF7F0}" type="sibTrans" cxnId="{816FBFD7-07F4-4B8D-8316-558AD72CDDF1}">
      <dgm:prSet/>
      <dgm:spPr/>
      <dgm:t>
        <a:bodyPr/>
        <a:lstStyle/>
        <a:p>
          <a:pPr rtl="1"/>
          <a:endParaRPr lang="ar-SA"/>
        </a:p>
      </dgm:t>
    </dgm:pt>
    <dgm:pt modelId="{E6DC2E01-323C-471A-A8C2-1B5B514D5D77}">
      <dgm:prSet phldrT="[نص]"/>
      <dgm:spPr>
        <a:solidFill>
          <a:schemeClr val="bg2"/>
        </a:solidFill>
      </dgm:spPr>
      <dgm:t>
        <a:bodyPr/>
        <a:lstStyle/>
        <a:p>
          <a:pPr rtl="1"/>
          <a:r>
            <a:rPr lang="ar-SA" dirty="0" smtClean="0"/>
            <a:t> </a:t>
          </a:r>
          <a:endParaRPr lang="ar-SA" dirty="0"/>
        </a:p>
      </dgm:t>
    </dgm:pt>
    <dgm:pt modelId="{F64D72FD-AF19-4B5D-9A52-80D6143A041A}" type="parTrans" cxnId="{CFB7AE74-3388-40E4-88CF-8169D25D779A}">
      <dgm:prSet/>
      <dgm:spPr/>
      <dgm:t>
        <a:bodyPr/>
        <a:lstStyle/>
        <a:p>
          <a:pPr rtl="1"/>
          <a:endParaRPr lang="ar-SA"/>
        </a:p>
      </dgm:t>
    </dgm:pt>
    <dgm:pt modelId="{9782E41F-CCCA-40C3-8E2E-504C781BC918}" type="sibTrans" cxnId="{CFB7AE74-3388-40E4-88CF-8169D25D779A}">
      <dgm:prSet/>
      <dgm:spPr/>
      <dgm:t>
        <a:bodyPr/>
        <a:lstStyle/>
        <a:p>
          <a:pPr rtl="1"/>
          <a:endParaRPr lang="ar-SA"/>
        </a:p>
      </dgm:t>
    </dgm:pt>
    <dgm:pt modelId="{216C74F7-09CB-47DD-875A-1E8812C2F952}">
      <dgm:prSet phldrT="[نص]"/>
      <dgm:spPr>
        <a:solidFill>
          <a:schemeClr val="bg2"/>
        </a:solidFill>
      </dgm:spPr>
      <dgm:t>
        <a:bodyPr/>
        <a:lstStyle/>
        <a:p>
          <a:pPr rtl="1"/>
          <a:r>
            <a:rPr lang="ar-SA" dirty="0" smtClean="0"/>
            <a:t> </a:t>
          </a:r>
          <a:endParaRPr lang="ar-SA" dirty="0"/>
        </a:p>
      </dgm:t>
    </dgm:pt>
    <dgm:pt modelId="{85C24800-F771-46CA-B487-26DB4EE83284}" type="parTrans" cxnId="{2B6E4D8D-A250-4D5E-8205-F00F37540908}">
      <dgm:prSet/>
      <dgm:spPr/>
      <dgm:t>
        <a:bodyPr/>
        <a:lstStyle/>
        <a:p>
          <a:pPr rtl="1"/>
          <a:endParaRPr lang="ar-SA"/>
        </a:p>
      </dgm:t>
    </dgm:pt>
    <dgm:pt modelId="{3DC7D125-0540-49F8-A171-54A432747E36}" type="sibTrans" cxnId="{2B6E4D8D-A250-4D5E-8205-F00F37540908}">
      <dgm:prSet/>
      <dgm:spPr/>
      <dgm:t>
        <a:bodyPr/>
        <a:lstStyle/>
        <a:p>
          <a:pPr rtl="1"/>
          <a:endParaRPr lang="ar-SA"/>
        </a:p>
      </dgm:t>
    </dgm:pt>
    <dgm:pt modelId="{ABE4DC63-A7EF-4833-B840-DA104011FCD2}" type="pres">
      <dgm:prSet presAssocID="{4C66E2C4-035E-404E-A295-ED954AC18A92}" presName="composite" presStyleCnt="0">
        <dgm:presLayoutVars>
          <dgm:chMax val="1"/>
          <dgm:dir/>
          <dgm:resizeHandles val="exact"/>
        </dgm:presLayoutVars>
      </dgm:prSet>
      <dgm:spPr/>
      <dgm:t>
        <a:bodyPr/>
        <a:lstStyle/>
        <a:p>
          <a:pPr rtl="1"/>
          <a:endParaRPr lang="ar-SA"/>
        </a:p>
      </dgm:t>
    </dgm:pt>
    <dgm:pt modelId="{A6DE8E15-2F1F-4841-B397-A5732E5B19B6}" type="pres">
      <dgm:prSet presAssocID="{9FB39E73-004D-4FF2-B1C0-FA895CC69E09}" presName="roof" presStyleLbl="dkBgShp" presStyleIdx="0" presStyleCnt="2" custScaleY="70994" custLinFactNeighborX="2500" custLinFactNeighborY="-1553"/>
      <dgm:spPr/>
      <dgm:t>
        <a:bodyPr/>
        <a:lstStyle/>
        <a:p>
          <a:pPr rtl="1"/>
          <a:endParaRPr lang="ar-SA"/>
        </a:p>
      </dgm:t>
    </dgm:pt>
    <dgm:pt modelId="{80CA2150-82D5-423C-87F5-6DBE5FEED01E}" type="pres">
      <dgm:prSet presAssocID="{9FB39E73-004D-4FF2-B1C0-FA895CC69E09}" presName="pillars" presStyleCnt="0"/>
      <dgm:spPr/>
    </dgm:pt>
    <dgm:pt modelId="{4EE7D6A0-194F-43C5-B678-C880EAC601E3}" type="pres">
      <dgm:prSet presAssocID="{9FB39E73-004D-4FF2-B1C0-FA895CC69E09}" presName="pillar1" presStyleLbl="node1" presStyleIdx="0" presStyleCnt="2" custScaleX="100009" custScaleY="123457">
        <dgm:presLayoutVars>
          <dgm:bulletEnabled val="1"/>
        </dgm:presLayoutVars>
      </dgm:prSet>
      <dgm:spPr/>
      <dgm:t>
        <a:bodyPr/>
        <a:lstStyle/>
        <a:p>
          <a:pPr rtl="1"/>
          <a:endParaRPr lang="ar-SA"/>
        </a:p>
      </dgm:t>
    </dgm:pt>
    <dgm:pt modelId="{C5E58023-E1A7-490B-B695-946F356DE274}" type="pres">
      <dgm:prSet presAssocID="{216C74F7-09CB-47DD-875A-1E8812C2F952}" presName="pillarX" presStyleLbl="node1" presStyleIdx="1" presStyleCnt="2" custScaleX="93170" custScaleY="123457">
        <dgm:presLayoutVars>
          <dgm:bulletEnabled val="1"/>
        </dgm:presLayoutVars>
      </dgm:prSet>
      <dgm:spPr/>
      <dgm:t>
        <a:bodyPr/>
        <a:lstStyle/>
        <a:p>
          <a:pPr rtl="1"/>
          <a:endParaRPr lang="ar-SA"/>
        </a:p>
      </dgm:t>
    </dgm:pt>
    <dgm:pt modelId="{EBC0CC61-8E7D-478D-90CD-BA54DF62649C}" type="pres">
      <dgm:prSet presAssocID="{9FB39E73-004D-4FF2-B1C0-FA895CC69E09}" presName="base" presStyleLbl="dkBgShp" presStyleIdx="1" presStyleCnt="2"/>
      <dgm:spPr>
        <a:solidFill>
          <a:schemeClr val="bg2">
            <a:lumMod val="90000"/>
          </a:schemeClr>
        </a:solidFill>
      </dgm:spPr>
      <dgm:t>
        <a:bodyPr/>
        <a:lstStyle/>
        <a:p>
          <a:pPr rtl="1"/>
          <a:endParaRPr lang="ar-SA"/>
        </a:p>
      </dgm:t>
    </dgm:pt>
  </dgm:ptLst>
  <dgm:cxnLst>
    <dgm:cxn modelId="{816FBFD7-07F4-4B8D-8316-558AD72CDDF1}" srcId="{4C66E2C4-035E-404E-A295-ED954AC18A92}" destId="{9FB39E73-004D-4FF2-B1C0-FA895CC69E09}" srcOrd="0" destOrd="0" parTransId="{CC271AE2-2D69-43F6-B728-5634A86C3099}" sibTransId="{1340548C-B267-4BE7-872E-0DE2175EF7F0}"/>
    <dgm:cxn modelId="{3A7E31A6-3B75-404E-ADD1-22459B56EC69}" type="presOf" srcId="{E6DC2E01-323C-471A-A8C2-1B5B514D5D77}" destId="{4EE7D6A0-194F-43C5-B678-C880EAC601E3}" srcOrd="0" destOrd="0" presId="urn:microsoft.com/office/officeart/2005/8/layout/hList3"/>
    <dgm:cxn modelId="{4A15B879-8585-4CD2-BA04-80CB73F2DA7D}" type="presOf" srcId="{9FB39E73-004D-4FF2-B1C0-FA895CC69E09}" destId="{A6DE8E15-2F1F-4841-B397-A5732E5B19B6}" srcOrd="0" destOrd="0" presId="urn:microsoft.com/office/officeart/2005/8/layout/hList3"/>
    <dgm:cxn modelId="{1AC9F887-D582-4B50-A298-619E9C45AA47}" type="presOf" srcId="{216C74F7-09CB-47DD-875A-1E8812C2F952}" destId="{C5E58023-E1A7-490B-B695-946F356DE274}" srcOrd="0" destOrd="0" presId="urn:microsoft.com/office/officeart/2005/8/layout/hList3"/>
    <dgm:cxn modelId="{7CDD5EAF-F225-40FE-A014-DA84FC426723}" type="presOf" srcId="{4C66E2C4-035E-404E-A295-ED954AC18A92}" destId="{ABE4DC63-A7EF-4833-B840-DA104011FCD2}" srcOrd="0" destOrd="0" presId="urn:microsoft.com/office/officeart/2005/8/layout/hList3"/>
    <dgm:cxn modelId="{2B6E4D8D-A250-4D5E-8205-F00F37540908}" srcId="{9FB39E73-004D-4FF2-B1C0-FA895CC69E09}" destId="{216C74F7-09CB-47DD-875A-1E8812C2F952}" srcOrd="1" destOrd="0" parTransId="{85C24800-F771-46CA-B487-26DB4EE83284}" sibTransId="{3DC7D125-0540-49F8-A171-54A432747E36}"/>
    <dgm:cxn modelId="{CFB7AE74-3388-40E4-88CF-8169D25D779A}" srcId="{9FB39E73-004D-4FF2-B1C0-FA895CC69E09}" destId="{E6DC2E01-323C-471A-A8C2-1B5B514D5D77}" srcOrd="0" destOrd="0" parTransId="{F64D72FD-AF19-4B5D-9A52-80D6143A041A}" sibTransId="{9782E41F-CCCA-40C3-8E2E-504C781BC918}"/>
    <dgm:cxn modelId="{07F213F8-5E8B-4066-92C5-D2D9E65C316A}" type="presParOf" srcId="{ABE4DC63-A7EF-4833-B840-DA104011FCD2}" destId="{A6DE8E15-2F1F-4841-B397-A5732E5B19B6}" srcOrd="0" destOrd="0" presId="urn:microsoft.com/office/officeart/2005/8/layout/hList3"/>
    <dgm:cxn modelId="{EAC07961-2090-4C2E-B2F8-19CE358BFEEA}" type="presParOf" srcId="{ABE4DC63-A7EF-4833-B840-DA104011FCD2}" destId="{80CA2150-82D5-423C-87F5-6DBE5FEED01E}" srcOrd="1" destOrd="0" presId="urn:microsoft.com/office/officeart/2005/8/layout/hList3"/>
    <dgm:cxn modelId="{9460CC70-DA85-4731-A6E5-EAF0C3B99BC9}" type="presParOf" srcId="{80CA2150-82D5-423C-87F5-6DBE5FEED01E}" destId="{4EE7D6A0-194F-43C5-B678-C880EAC601E3}" srcOrd="0" destOrd="0" presId="urn:microsoft.com/office/officeart/2005/8/layout/hList3"/>
    <dgm:cxn modelId="{C5F85B91-F8DE-4057-8EE6-798F1034B47A}" type="presParOf" srcId="{80CA2150-82D5-423C-87F5-6DBE5FEED01E}" destId="{C5E58023-E1A7-490B-B695-946F356DE274}" srcOrd="1" destOrd="0" presId="urn:microsoft.com/office/officeart/2005/8/layout/hList3"/>
    <dgm:cxn modelId="{E8BDEDA6-AD76-4E69-A325-DEA9294365B5}" type="presParOf" srcId="{ABE4DC63-A7EF-4833-B840-DA104011FCD2}" destId="{EBC0CC61-8E7D-478D-90CD-BA54DF62649C}"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29/07/36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29/07/36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29/07/36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29/07/36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29/07/36</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29/07/36</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29/07/36</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29/07/36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29/07/36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29/07/36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29/07/36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29/07/36</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9.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3.jpeg"/><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1.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solidFill>
            <a:schemeClr val="tx2">
              <a:lumMod val="20000"/>
              <a:lumOff val="80000"/>
            </a:schemeClr>
          </a:solidFill>
        </p:spPr>
        <p:txBody>
          <a:bodyPr/>
          <a:lstStyle/>
          <a:p>
            <a:r>
              <a:rPr lang="ar-SA" b="1" dirty="0" smtClean="0"/>
              <a:t>المحاضرة الخامسة عشر من مقرر العلاقات العامة </a:t>
            </a:r>
            <a:endParaRPr lang="en-US" b="1" dirty="0"/>
          </a:p>
        </p:txBody>
      </p:sp>
      <p:sp>
        <p:nvSpPr>
          <p:cNvPr id="3" name="عنوان فرعي 2"/>
          <p:cNvSpPr>
            <a:spLocks noGrp="1"/>
          </p:cNvSpPr>
          <p:nvPr>
            <p:ph type="subTitle" idx="1"/>
          </p:nvPr>
        </p:nvSpPr>
        <p:spPr>
          <a:solidFill>
            <a:schemeClr val="accent3">
              <a:lumMod val="40000"/>
              <a:lumOff val="60000"/>
            </a:schemeClr>
          </a:solidFill>
        </p:spPr>
        <p:txBody>
          <a:bodyPr/>
          <a:lstStyle/>
          <a:p>
            <a:r>
              <a:rPr lang="ar-SA" b="1" dirty="0" smtClean="0">
                <a:solidFill>
                  <a:srgbClr val="FF0000"/>
                </a:solidFill>
              </a:rPr>
              <a:t>مراجعة عما سبق دراسته في مقرر العلاقات العامة </a:t>
            </a:r>
          </a:p>
          <a:p>
            <a:r>
              <a:rPr lang="ar-SA" b="1" dirty="0" smtClean="0">
                <a:solidFill>
                  <a:srgbClr val="FF0000"/>
                </a:solidFill>
              </a:rPr>
              <a:t>د\ اسماء عمران </a:t>
            </a:r>
            <a:endParaRPr lang="en-US" b="1" dirty="0">
              <a:solidFill>
                <a:srgbClr val="FF0000"/>
              </a:solidFill>
            </a:endParaRPr>
          </a:p>
        </p:txBody>
      </p:sp>
    </p:spTree>
    <p:extLst>
      <p:ext uri="{BB962C8B-B14F-4D97-AF65-F5344CB8AC3E}">
        <p14:creationId xmlns:p14="http://schemas.microsoft.com/office/powerpoint/2010/main" val="594724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solidFill>
            <a:schemeClr val="tx2">
              <a:lumMod val="20000"/>
              <a:lumOff val="80000"/>
            </a:schemeClr>
          </a:solidFill>
        </p:spPr>
        <p:txBody>
          <a:bodyPr/>
          <a:lstStyle/>
          <a:p>
            <a:r>
              <a:rPr lang="ar-SA" b="1" dirty="0" smtClean="0">
                <a:solidFill>
                  <a:srgbClr val="FF0000"/>
                </a:solidFill>
              </a:rPr>
              <a:t>أهداف المحاضرة :-</a:t>
            </a:r>
            <a:endParaRPr lang="en-US" b="1" dirty="0">
              <a:solidFill>
                <a:srgbClr val="FF0000"/>
              </a:solidFill>
            </a:endParaRPr>
          </a:p>
        </p:txBody>
      </p:sp>
      <p:sp>
        <p:nvSpPr>
          <p:cNvPr id="3" name="عنوان فرعي 2"/>
          <p:cNvSpPr>
            <a:spLocks noGrp="1"/>
          </p:cNvSpPr>
          <p:nvPr>
            <p:ph type="subTitle" idx="1"/>
          </p:nvPr>
        </p:nvSpPr>
        <p:spPr>
          <a:solidFill>
            <a:schemeClr val="accent3">
              <a:lumMod val="40000"/>
              <a:lumOff val="60000"/>
            </a:schemeClr>
          </a:solidFill>
        </p:spPr>
        <p:txBody>
          <a:bodyPr/>
          <a:lstStyle/>
          <a:p>
            <a:r>
              <a:rPr lang="ar-SA" b="1" dirty="0" smtClean="0">
                <a:solidFill>
                  <a:srgbClr val="00B050"/>
                </a:solidFill>
              </a:rPr>
              <a:t>مراجعه عما سبق دراسته في المقرر </a:t>
            </a:r>
          </a:p>
          <a:p>
            <a:r>
              <a:rPr lang="ar-SA" b="1" dirty="0" smtClean="0">
                <a:solidFill>
                  <a:srgbClr val="00B050"/>
                </a:solidFill>
              </a:rPr>
              <a:t>استعراض بعض الموضوعات الاساسية في المقرر.</a:t>
            </a:r>
            <a:endParaRPr lang="en-US" b="1" dirty="0">
              <a:solidFill>
                <a:srgbClr val="00B050"/>
              </a:solidFill>
            </a:endParaRPr>
          </a:p>
        </p:txBody>
      </p:sp>
    </p:spTree>
    <p:extLst>
      <p:ext uri="{BB962C8B-B14F-4D97-AF65-F5344CB8AC3E}">
        <p14:creationId xmlns:p14="http://schemas.microsoft.com/office/powerpoint/2010/main" val="4073664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b="1" u="sng" dirty="0" smtClean="0">
                <a:solidFill>
                  <a:schemeClr val="accent2"/>
                </a:solidFill>
              </a:rPr>
              <a:t>اولا</a:t>
            </a:r>
            <a:r>
              <a:rPr lang="ar-EG" b="1" dirty="0" smtClean="0">
                <a:solidFill>
                  <a:schemeClr val="accent2"/>
                </a:solidFill>
              </a:rPr>
              <a:t> / </a:t>
            </a:r>
            <a:r>
              <a:rPr lang="ar-EG" b="1" u="sng" dirty="0" smtClean="0">
                <a:solidFill>
                  <a:schemeClr val="accent2"/>
                </a:solidFill>
              </a:rPr>
              <a:t>مفهوم المنظمات الاجتماعية </a:t>
            </a:r>
            <a:r>
              <a:rPr lang="ar-EG" dirty="0" smtClean="0"/>
              <a:t>. </a:t>
            </a:r>
            <a:endParaRPr lang="ar-EG" dirty="0"/>
          </a:p>
        </p:txBody>
      </p:sp>
      <p:sp>
        <p:nvSpPr>
          <p:cNvPr id="3" name="Content Placeholder 2"/>
          <p:cNvSpPr>
            <a:spLocks noGrp="1"/>
          </p:cNvSpPr>
          <p:nvPr>
            <p:ph idx="1"/>
          </p:nvPr>
        </p:nvSpPr>
        <p:spPr>
          <a:xfrm>
            <a:off x="428596" y="1500174"/>
            <a:ext cx="8229600" cy="4525963"/>
          </a:xfrm>
        </p:spPr>
        <p:txBody>
          <a:bodyPr>
            <a:normAutofit fontScale="85000" lnSpcReduction="10000"/>
          </a:bodyPr>
          <a:lstStyle/>
          <a:p>
            <a:r>
              <a:rPr lang="ar-EG" b="1" dirty="0" smtClean="0"/>
              <a:t>الانسان منذ الخليقة عاش مع اخرين ومن هنا بدات بروز العلاقات الاجتماعية التي تفاعلت مع بعضها البعض ، وساعدت علي ظهور نظم يتم تحقيقها من خلال منظمات تحميها ويتبعها الناس ، ومن ثم اصبحت المنظمات الاجتماعية ضرورة وظاهرة اجتماعية لها كيان واساس من التطور فضلا عن كونها عملية اجتماعية . </a:t>
            </a:r>
          </a:p>
          <a:p>
            <a:r>
              <a:rPr lang="ar-EG" b="1" dirty="0" smtClean="0"/>
              <a:t>وتعد المنظمات نتاج مجتمعي بمعني انها نتاج اصلا هو استجابه لحاجة او تحقيق هدف معين في المجتمع وبالتالي نشاطها جزء من قطاع يضم قطاعات اخري من نوعية خاصة تعمل في نشاطات مرتبطة وهذا القطاع بدوره جزء من المجتمع الكلي . </a:t>
            </a:r>
          </a:p>
          <a:p>
            <a:r>
              <a:rPr lang="ar-EG" b="1" dirty="0" smtClean="0"/>
              <a:t>تحدد المنظمات الاجتماعية : بانها مؤسسات انشات خصيصا لاشباع  حاجات معينة والمساهمة في احداث التغير المقصود لصلاح المجتمعات </a:t>
            </a:r>
            <a:endParaRPr lang="ar-EG" b="1" dirty="0"/>
          </a:p>
        </p:txBody>
      </p:sp>
    </p:spTree>
    <p:extLst>
      <p:ext uri="{BB962C8B-B14F-4D97-AF65-F5344CB8AC3E}">
        <p14:creationId xmlns:p14="http://schemas.microsoft.com/office/powerpoint/2010/main" val="32342873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b="1" u="sng" dirty="0" smtClean="0">
                <a:solidFill>
                  <a:schemeClr val="accent2"/>
                </a:solidFill>
              </a:rPr>
              <a:t>المنظمات الاجتماعية : </a:t>
            </a:r>
            <a:endParaRPr lang="ar-EG" b="1" u="sng" dirty="0">
              <a:solidFill>
                <a:schemeClr val="accent2"/>
              </a:solidFill>
            </a:endParaRPr>
          </a:p>
        </p:txBody>
      </p:sp>
      <p:sp>
        <p:nvSpPr>
          <p:cNvPr id="3" name="Content Placeholder 2"/>
          <p:cNvSpPr>
            <a:spLocks noGrp="1"/>
          </p:cNvSpPr>
          <p:nvPr>
            <p:ph idx="1"/>
          </p:nvPr>
        </p:nvSpPr>
        <p:spPr/>
        <p:txBody>
          <a:bodyPr>
            <a:normAutofit fontScale="62500" lnSpcReduction="20000"/>
          </a:bodyPr>
          <a:lstStyle/>
          <a:p>
            <a:r>
              <a:rPr lang="ar-EG" b="1" dirty="0" smtClean="0"/>
              <a:t>وحدات اجتماعية او تجمعات انسانية مكونة لتحقيق اهداف ادارية علي نطاق واسع من خلال ترابط واتصال افراد كثيرين بطريقة تسلسلية انتظامية . </a:t>
            </a:r>
          </a:p>
          <a:p>
            <a:r>
              <a:rPr lang="ar-EG" b="1" dirty="0" smtClean="0"/>
              <a:t>ويمكن تحديد عناصر وخصائص المنظمات الاجتماعية وفقا لما حدده معهد دراسة السياسة العامة فيما يلي : </a:t>
            </a:r>
          </a:p>
          <a:p>
            <a:r>
              <a:rPr lang="ar-EG" b="1" dirty="0" smtClean="0"/>
              <a:t>1- ان يتوافر للمنظمة شكل رسمي له صفة الاستمرارية الي حد  ما . </a:t>
            </a:r>
          </a:p>
          <a:p>
            <a:r>
              <a:rPr lang="ar-EG" b="1" dirty="0" smtClean="0"/>
              <a:t>2- ان تكون غير ربحية ، وينبغي في حالة الربح ان يوجه الي تطوير برامج وانشطة المنظمة ذاتها . </a:t>
            </a:r>
          </a:p>
          <a:p>
            <a:r>
              <a:rPr lang="ar-EG" b="1" dirty="0" smtClean="0"/>
              <a:t>3- ان تكون المنظمة غير حكومية اي غير مرتبطة هيكليا بالحكومة ولكنها ممكن ان تستفيد من الحكومة ماليا او فنيا . </a:t>
            </a:r>
          </a:p>
          <a:p>
            <a:r>
              <a:rPr lang="ar-EG" b="1" dirty="0" smtClean="0"/>
              <a:t>4- ان تكون ادراتها ذاتية </a:t>
            </a:r>
          </a:p>
          <a:p>
            <a:r>
              <a:rPr lang="ar-EG" b="1" dirty="0" smtClean="0"/>
              <a:t>5- توافر قدر من المشاركة التطوعية سواء في ادارة المنظمة او في انشطتها – وبناء علي ذلك يتسم المفهوم بالواقعية الي درجة كبيرة ويسمح باحتواء الاختلافات بين دول العالم . </a:t>
            </a:r>
          </a:p>
          <a:p>
            <a:r>
              <a:rPr lang="ar-EG" b="1" dirty="0" smtClean="0"/>
              <a:t>6- ان تكون للمنظمة فلسفة ونظام اساسي ولائحة داخلية تحدد اهدافها ونظام العمل بها والشروط التي تضعها لتقديم خدماتها . </a:t>
            </a:r>
            <a:endParaRPr lang="ar-EG" b="1" dirty="0"/>
          </a:p>
        </p:txBody>
      </p:sp>
    </p:spTree>
    <p:extLst>
      <p:ext uri="{BB962C8B-B14F-4D97-AF65-F5344CB8AC3E}">
        <p14:creationId xmlns:p14="http://schemas.microsoft.com/office/powerpoint/2010/main" val="3278997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b="1" u="sng" dirty="0" smtClean="0">
                <a:solidFill>
                  <a:schemeClr val="accent2"/>
                </a:solidFill>
              </a:rPr>
              <a:t>مفهوم ادارة المنظمات الاجتماعية </a:t>
            </a:r>
            <a:r>
              <a:rPr lang="ar-EG" u="sng" dirty="0" smtClean="0"/>
              <a:t>: </a:t>
            </a:r>
            <a:endParaRPr lang="ar-EG" u="sng" dirty="0"/>
          </a:p>
        </p:txBody>
      </p:sp>
      <p:sp>
        <p:nvSpPr>
          <p:cNvPr id="3" name="Content Placeholder 2"/>
          <p:cNvSpPr>
            <a:spLocks noGrp="1"/>
          </p:cNvSpPr>
          <p:nvPr>
            <p:ph idx="1"/>
          </p:nvPr>
        </p:nvSpPr>
        <p:spPr/>
        <p:txBody>
          <a:bodyPr>
            <a:normAutofit fontScale="92500"/>
          </a:bodyPr>
          <a:lstStyle/>
          <a:p>
            <a:r>
              <a:rPr lang="ar-EG" b="1" dirty="0" smtClean="0"/>
              <a:t>يقصد بادارة المنظمات الاجتماعية بانها ( طريقة وعملية يتم بها تحويل اهداف المؤسسة الي حقائق ملموسة عن طريق اقامة بناء تنظيمي وباستخدام عمليات تيسر اداء العمل في تناسق وكذا توطيد الجهود للسير نحو تحقيق الهدف المنشود  . </a:t>
            </a:r>
          </a:p>
          <a:p>
            <a:r>
              <a:rPr lang="ar-EG" b="1" dirty="0" smtClean="0"/>
              <a:t>وهي تعرف بانها عملية تامين وتحويل الموارد المجتمعية ( البشرية – المادية )  في برامجها المختلفة مع ضمان المشاركة النشطة بين كل من المجلس المسئول عن رسم السياسة في المنظمة والمدير المنفذ والموظفين الفنيين والجماهير او عملاء المنظمة وذلك بدرجات متفاوتة . </a:t>
            </a:r>
            <a:endParaRPr lang="ar-EG" b="1" dirty="0"/>
          </a:p>
        </p:txBody>
      </p:sp>
    </p:spTree>
    <p:extLst>
      <p:ext uri="{BB962C8B-B14F-4D97-AF65-F5344CB8AC3E}">
        <p14:creationId xmlns:p14="http://schemas.microsoft.com/office/powerpoint/2010/main" val="2039087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b="1" u="sng" dirty="0" smtClean="0">
                <a:solidFill>
                  <a:schemeClr val="accent2"/>
                </a:solidFill>
              </a:rPr>
              <a:t>ثانيا : اهداف المنظمات الاجتماعية </a:t>
            </a:r>
            <a:r>
              <a:rPr lang="ar-EG" dirty="0" smtClean="0"/>
              <a:t>: </a:t>
            </a:r>
            <a:endParaRPr lang="ar-EG" dirty="0"/>
          </a:p>
        </p:txBody>
      </p:sp>
      <p:sp>
        <p:nvSpPr>
          <p:cNvPr id="3" name="Content Placeholder 2"/>
          <p:cNvSpPr>
            <a:spLocks noGrp="1"/>
          </p:cNvSpPr>
          <p:nvPr>
            <p:ph idx="1"/>
          </p:nvPr>
        </p:nvSpPr>
        <p:spPr/>
        <p:txBody>
          <a:bodyPr>
            <a:normAutofit fontScale="77500" lnSpcReduction="20000"/>
          </a:bodyPr>
          <a:lstStyle/>
          <a:p>
            <a:r>
              <a:rPr lang="ar-EG" u="sng" dirty="0" smtClean="0"/>
              <a:t>1</a:t>
            </a:r>
            <a:r>
              <a:rPr lang="ar-EG" b="1" u="sng" dirty="0" smtClean="0">
                <a:solidFill>
                  <a:schemeClr val="accent3"/>
                </a:solidFill>
              </a:rPr>
              <a:t>- الاهداف الاجتماعية للمنظمات </a:t>
            </a:r>
            <a:r>
              <a:rPr lang="ar-EG" dirty="0" smtClean="0"/>
              <a:t>: </a:t>
            </a:r>
          </a:p>
          <a:p>
            <a:r>
              <a:rPr lang="ar-EG" b="1" dirty="0" smtClean="0"/>
              <a:t>وهي التي ترتبط بالجهود التنظيمية التي تبذلها والمتصفة بالشرعية في المجتمع وهي التي تضمن الدعم المادي والادبي للمنظمة من البيئة المحيطة بها علي اساس ان المجتمع يعترف بان هذه المنظمات تقدم له اشباعا لبعض الحاجات الاساسية ، وهي اهداف تتمثل في : - </a:t>
            </a:r>
          </a:p>
          <a:p>
            <a:r>
              <a:rPr lang="ar-EG" u="sng" dirty="0" smtClean="0"/>
              <a:t>* </a:t>
            </a:r>
            <a:r>
              <a:rPr lang="ar-EG" b="1" u="sng" dirty="0" smtClean="0">
                <a:solidFill>
                  <a:schemeClr val="accent3"/>
                </a:solidFill>
              </a:rPr>
              <a:t>اهداف خاصة بالمشاركون </a:t>
            </a:r>
            <a:r>
              <a:rPr lang="ar-EG" b="1" dirty="0" smtClean="0">
                <a:solidFill>
                  <a:schemeClr val="accent3"/>
                </a:solidFill>
              </a:rPr>
              <a:t>: </a:t>
            </a:r>
          </a:p>
          <a:p>
            <a:r>
              <a:rPr lang="ar-EG" b="1" dirty="0" smtClean="0"/>
              <a:t>وهي التي ترتبط بمن يشاركون في استمرار المنظمة في المجتمع ، وخاصة في مجال التمويل لان وضع سياسة النظم لا بد وان ترنبط بالضرورة بمن يساهم في بقائها وفي استمراريتها </a:t>
            </a:r>
            <a:r>
              <a:rPr lang="ar-EG" dirty="0" smtClean="0"/>
              <a:t>. </a:t>
            </a:r>
          </a:p>
          <a:p>
            <a:r>
              <a:rPr lang="ar-EG" b="1" u="sng" dirty="0" smtClean="0">
                <a:solidFill>
                  <a:schemeClr val="accent3"/>
                </a:solidFill>
              </a:rPr>
              <a:t>* اهداف خاصة بالعملاء </a:t>
            </a:r>
            <a:r>
              <a:rPr lang="ar-EG" b="1" dirty="0" smtClean="0">
                <a:solidFill>
                  <a:schemeClr val="accent3"/>
                </a:solidFill>
              </a:rPr>
              <a:t>: </a:t>
            </a:r>
          </a:p>
          <a:p>
            <a:r>
              <a:rPr lang="ar-EG" b="1" dirty="0" smtClean="0"/>
              <a:t>وهي تلك الاهداف التي ترتبط بعملاء المنظمة او الجماهير التي تتلقي خدماتها ولا بد وان تكون هذه الاهداف مواكبة لاحتياجات هؤلاء الجماهير وتطلعاتها . </a:t>
            </a:r>
            <a:endParaRPr lang="ar-EG" b="1" dirty="0"/>
          </a:p>
        </p:txBody>
      </p:sp>
    </p:spTree>
    <p:extLst>
      <p:ext uri="{BB962C8B-B14F-4D97-AF65-F5344CB8AC3E}">
        <p14:creationId xmlns:p14="http://schemas.microsoft.com/office/powerpoint/2010/main" val="12940430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تابع</a:t>
            </a:r>
            <a:endParaRPr lang="ar-EG" dirty="0"/>
          </a:p>
        </p:txBody>
      </p:sp>
      <p:sp>
        <p:nvSpPr>
          <p:cNvPr id="3" name="Content Placeholder 2"/>
          <p:cNvSpPr>
            <a:spLocks noGrp="1"/>
          </p:cNvSpPr>
          <p:nvPr>
            <p:ph idx="1"/>
          </p:nvPr>
        </p:nvSpPr>
        <p:spPr/>
        <p:txBody>
          <a:bodyPr>
            <a:normAutofit fontScale="92500" lnSpcReduction="20000"/>
          </a:bodyPr>
          <a:lstStyle/>
          <a:p>
            <a:r>
              <a:rPr lang="ar-EG" u="sng" dirty="0" smtClean="0"/>
              <a:t>*</a:t>
            </a:r>
            <a:r>
              <a:rPr lang="ar-EG" b="1" u="sng" dirty="0" smtClean="0">
                <a:solidFill>
                  <a:schemeClr val="accent3"/>
                </a:solidFill>
              </a:rPr>
              <a:t> الاهداف الانتاجية </a:t>
            </a:r>
            <a:r>
              <a:rPr lang="ar-EG" b="1" dirty="0" smtClean="0">
                <a:solidFill>
                  <a:schemeClr val="accent3"/>
                </a:solidFill>
              </a:rPr>
              <a:t>: </a:t>
            </a:r>
          </a:p>
          <a:p>
            <a:r>
              <a:rPr lang="ar-EG" b="1" dirty="0" smtClean="0"/>
              <a:t>وتتمثل هذه الاهداف التي تصيغ طبيعة الانتاج المتخصص للمنظمة او بمعني اخر نوعية الخدمات التي توفرها للعملاء ، ويمكن ان تتكانل كل من هذه الاهداف الانتاجية والاهداف المتعلقة بالعملاء كلما كانت المنظمة لديها المرونة بما يسمح لها بالاستجابة السليمة لاحتياجات العملاء </a:t>
            </a:r>
            <a:r>
              <a:rPr lang="ar-EG" dirty="0" smtClean="0"/>
              <a:t>. </a:t>
            </a:r>
          </a:p>
          <a:p>
            <a:r>
              <a:rPr lang="ar-EG" b="1" dirty="0" smtClean="0">
                <a:solidFill>
                  <a:schemeClr val="accent3"/>
                </a:solidFill>
              </a:rPr>
              <a:t>* </a:t>
            </a:r>
            <a:r>
              <a:rPr lang="ar-EG" b="1" u="sng" dirty="0" smtClean="0">
                <a:solidFill>
                  <a:schemeClr val="accent3"/>
                </a:solidFill>
              </a:rPr>
              <a:t>اهداف متعلقة بالنسق </a:t>
            </a:r>
            <a:r>
              <a:rPr lang="ar-EG" b="1" dirty="0" smtClean="0">
                <a:solidFill>
                  <a:schemeClr val="accent3"/>
                </a:solidFill>
              </a:rPr>
              <a:t>: </a:t>
            </a:r>
          </a:p>
          <a:p>
            <a:r>
              <a:rPr lang="ar-EG" b="1" dirty="0" smtClean="0"/>
              <a:t>وهي الاهداف التي تضمن للمنظمة تحقيق توازنها واستقرارها وهذه الاهداف قد تتضمن الموارد المالية او البشرية او التكامل بين الوحدات البنائية للمنظمة حتي لا تتعرض للازمات التي تهدد استقرارها واستمرارها في المجتمع . </a:t>
            </a:r>
          </a:p>
        </p:txBody>
      </p:sp>
    </p:spTree>
    <p:extLst>
      <p:ext uri="{BB962C8B-B14F-4D97-AF65-F5344CB8AC3E}">
        <p14:creationId xmlns:p14="http://schemas.microsoft.com/office/powerpoint/2010/main" val="41854202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EG" b="1" dirty="0" smtClean="0">
                <a:solidFill>
                  <a:schemeClr val="accent2"/>
                </a:solidFill>
              </a:rPr>
              <a:t>ثالثا : الخصائص المميزة لادارة المنظمات الاجتماعية : </a:t>
            </a:r>
            <a:endParaRPr lang="ar-EG" b="1" dirty="0">
              <a:solidFill>
                <a:schemeClr val="accent2"/>
              </a:solidFill>
            </a:endParaRPr>
          </a:p>
        </p:txBody>
      </p:sp>
      <p:sp>
        <p:nvSpPr>
          <p:cNvPr id="3" name="Content Placeholder 2"/>
          <p:cNvSpPr>
            <a:spLocks noGrp="1"/>
          </p:cNvSpPr>
          <p:nvPr>
            <p:ph idx="1"/>
          </p:nvPr>
        </p:nvSpPr>
        <p:spPr/>
        <p:txBody>
          <a:bodyPr>
            <a:normAutofit fontScale="70000" lnSpcReduction="20000"/>
          </a:bodyPr>
          <a:lstStyle/>
          <a:p>
            <a:r>
              <a:rPr lang="ar-EG" b="1" u="sng" dirty="0" smtClean="0"/>
              <a:t>--  </a:t>
            </a:r>
            <a:r>
              <a:rPr lang="ar-EG" b="1" u="sng" dirty="0" smtClean="0">
                <a:solidFill>
                  <a:schemeClr val="accent1"/>
                </a:solidFill>
              </a:rPr>
              <a:t>الادارة وظيفة اجتماعية </a:t>
            </a:r>
            <a:r>
              <a:rPr lang="ar-EG" b="1" dirty="0" smtClean="0"/>
              <a:t>: </a:t>
            </a:r>
          </a:p>
          <a:p>
            <a:r>
              <a:rPr lang="ar-EG" b="1" dirty="0" smtClean="0"/>
              <a:t>لقد ظهرت الادارة مع نشاة الحياه الاجتماعية ، ومع التقدم وتعقد امور الحياه البشرية زادت معها الحاجة الي عملية الادارة حيث تضاعفت حاجة البشر الي تنظيم الجهود وترتيب الاعمال وتحديد الاهداف وحشد الموارد لتحقيقها في كل امور وانشطة الحياه . </a:t>
            </a:r>
          </a:p>
          <a:p>
            <a:r>
              <a:rPr lang="ar-EG" b="1" u="sng" dirty="0" smtClean="0">
                <a:solidFill>
                  <a:schemeClr val="accent1"/>
                </a:solidFill>
              </a:rPr>
              <a:t>*-- الادارة عملية انسانية </a:t>
            </a:r>
            <a:r>
              <a:rPr lang="ar-EG" b="1" dirty="0" smtClean="0"/>
              <a:t>: </a:t>
            </a:r>
          </a:p>
          <a:p>
            <a:r>
              <a:rPr lang="ar-EG" b="1" dirty="0" smtClean="0"/>
              <a:t>الادارة  مجموعة عمليات تتضمن مجموعة خطوات متتابعة ومتتداخلة ومتبادلة التاثير والتاثر والتي تؤدي في النهاية الي تحقيق مجموعة من الاهداف وتمارس من خلال تفاعل الناس بعضهم ببعض لتحقيق اهداف لصالح البشر . </a:t>
            </a:r>
          </a:p>
          <a:p>
            <a:r>
              <a:rPr lang="ar-EG" b="1" dirty="0" smtClean="0"/>
              <a:t>الادارة تسعي الي التاكيد علي العلاقات الانسانية ، وتوفر المزيد من الرخاء والرفاهية للمجتمع الانساني ومن اجل هذه الغايات الانسانية فان الادارة تسير وفقا لمعايير وقواعد احكام انسانية، بالدرجة الاولي كما انها تستخدم اساليب وطرق في الاداء تعتمد علي الطاقة الانسانية . </a:t>
            </a:r>
            <a:endParaRPr lang="ar-EG" b="1" dirty="0"/>
          </a:p>
        </p:txBody>
      </p:sp>
    </p:spTree>
    <p:extLst>
      <p:ext uri="{BB962C8B-B14F-4D97-AF65-F5344CB8AC3E}">
        <p14:creationId xmlns:p14="http://schemas.microsoft.com/office/powerpoint/2010/main" val="30294827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 </a:t>
            </a:r>
            <a:r>
              <a:rPr lang="ar-EG" b="1" u="sng" dirty="0" smtClean="0">
                <a:solidFill>
                  <a:schemeClr val="accent1"/>
                </a:solidFill>
              </a:rPr>
              <a:t>الادارة عملية مؤسسية </a:t>
            </a:r>
            <a:r>
              <a:rPr lang="ar-EG" dirty="0" smtClean="0"/>
              <a:t>: </a:t>
            </a:r>
            <a:endParaRPr lang="ar-EG" dirty="0"/>
          </a:p>
        </p:txBody>
      </p:sp>
      <p:sp>
        <p:nvSpPr>
          <p:cNvPr id="3" name="Content Placeholder 2"/>
          <p:cNvSpPr>
            <a:spLocks noGrp="1"/>
          </p:cNvSpPr>
          <p:nvPr>
            <p:ph idx="1"/>
          </p:nvPr>
        </p:nvSpPr>
        <p:spPr/>
        <p:txBody>
          <a:bodyPr>
            <a:normAutofit fontScale="70000" lnSpcReduction="20000"/>
          </a:bodyPr>
          <a:lstStyle/>
          <a:p>
            <a:r>
              <a:rPr lang="ar-EG" b="1" dirty="0" smtClean="0"/>
              <a:t>الادارة مجموعة عمليات  تتم وتمارس من خلال مؤسسات عليه يتحدد نجاح الادارة بمدي فهمها للظواهر التنظيمية من حيث المتطلبات التنظيمية وسمات خصائص المؤسسة والعلاقات المتبادلة بين المعطيات البنائية والمتطلبات الوظيفية . </a:t>
            </a:r>
          </a:p>
          <a:p>
            <a:r>
              <a:rPr lang="ar-EG" b="1" u="sng" dirty="0" smtClean="0">
                <a:solidFill>
                  <a:schemeClr val="accent1"/>
                </a:solidFill>
              </a:rPr>
              <a:t>الادارة ذات مجالات متعددة : </a:t>
            </a:r>
          </a:p>
          <a:p>
            <a:pPr>
              <a:buNone/>
            </a:pPr>
            <a:r>
              <a:rPr lang="ar-EG" b="1" dirty="0" smtClean="0"/>
              <a:t>المؤسسات الاجتماعية بالمفهوم الواسع لكلمة اجتماعية ، تشمل جميع المؤسسات النوعية التي نعرفها في عالمنا المعاصر ويترتب علي ذلك ان ادارة المؤسسات الاجتماعية لن تقتصر علي مجال من مجالات الحياه دون الاخر ولهذا نجد الادارة تستخدم في جميع المجالات الانتاجية . </a:t>
            </a:r>
          </a:p>
          <a:p>
            <a:pPr>
              <a:buNone/>
            </a:pPr>
            <a:r>
              <a:rPr lang="ar-EG" b="1" dirty="0" smtClean="0"/>
              <a:t> </a:t>
            </a:r>
            <a:r>
              <a:rPr lang="ar-EG" b="1" dirty="0" smtClean="0">
                <a:solidFill>
                  <a:schemeClr val="accent1"/>
                </a:solidFill>
              </a:rPr>
              <a:t>* </a:t>
            </a:r>
            <a:r>
              <a:rPr lang="ar-EG" b="1" u="sng" dirty="0" smtClean="0">
                <a:solidFill>
                  <a:schemeClr val="accent1"/>
                </a:solidFill>
              </a:rPr>
              <a:t>الادارة مسئولة عن التغير الاجتماعي : </a:t>
            </a:r>
          </a:p>
          <a:p>
            <a:pPr>
              <a:buNone/>
            </a:pPr>
            <a:r>
              <a:rPr lang="ar-EG" b="1" dirty="0" smtClean="0"/>
              <a:t>من اهم وظائف الادارة التطوير والتجديد لاساليبها حتي يمكنها ان تحقق اهدافها ، وهذا يتطلب من الادارة ان ترتاد افاق جديدة وتعمل علي خلق توقعات مستقبلية لاشباع الحاجات الجديدة والمتغيرة بصفة مستمرة ويتم ذلك بواسطة الدراسات . </a:t>
            </a:r>
          </a:p>
        </p:txBody>
      </p:sp>
    </p:spTree>
    <p:extLst>
      <p:ext uri="{BB962C8B-B14F-4D97-AF65-F5344CB8AC3E}">
        <p14:creationId xmlns:p14="http://schemas.microsoft.com/office/powerpoint/2010/main" val="1767056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EG" b="1" u="sng" dirty="0" smtClean="0">
                <a:solidFill>
                  <a:schemeClr val="accent2"/>
                </a:solidFill>
              </a:rPr>
              <a:t>الادارة توفر القدرات الادارية والفنية والفكرية : </a:t>
            </a:r>
            <a:endParaRPr lang="ar-EG" b="1" u="sng" dirty="0">
              <a:solidFill>
                <a:schemeClr val="accent2"/>
              </a:solidFill>
            </a:endParaRPr>
          </a:p>
        </p:txBody>
      </p:sp>
      <p:sp>
        <p:nvSpPr>
          <p:cNvPr id="3" name="Content Placeholder 2"/>
          <p:cNvSpPr>
            <a:spLocks noGrp="1"/>
          </p:cNvSpPr>
          <p:nvPr>
            <p:ph idx="1"/>
          </p:nvPr>
        </p:nvSpPr>
        <p:spPr/>
        <p:txBody>
          <a:bodyPr>
            <a:normAutofit fontScale="92500" lnSpcReduction="20000"/>
          </a:bodyPr>
          <a:lstStyle/>
          <a:p>
            <a:r>
              <a:rPr lang="ar-EG" b="1" dirty="0" smtClean="0"/>
              <a:t>تتطلب الادارة في ممارستها وادائها ضرورة اكتساب العديد من القدرات والمهارات في الرجل الاداري حتي يتمكن من ممارسة مختلف العمليات الادارية وممارسة هذه العمليات تتطلب قدرات ادارية متعددة مثل التنظيم والتخطيط والتنسيق والتوجيه والاشراف وتحديد الميزانية . </a:t>
            </a:r>
          </a:p>
          <a:p>
            <a:r>
              <a:rPr lang="ar-EG" b="1" dirty="0" smtClean="0"/>
              <a:t>واكتساب هذه القدرات الادارية يتاثر بالقدرات الفنية الخاصة والشخص الذي يتولي مسئولية الادارة . </a:t>
            </a:r>
          </a:p>
          <a:p>
            <a:r>
              <a:rPr lang="ar-EG" b="1" dirty="0" smtClean="0"/>
              <a:t>ونجاح المدير الاداري لا يتوقف علي مدي المامه بالاصول العلمية للادارة او خبراته ومدي اتقانه للمهارات والقدرات الادارية ولكنه يعتمد كذلك علي فهمه واستيعابه لطبيعة العمل الذي تمارسة المؤسسه التي يتولي ادراتها </a:t>
            </a:r>
            <a:r>
              <a:rPr lang="ar-EG" dirty="0" smtClean="0"/>
              <a:t>. </a:t>
            </a:r>
            <a:endParaRPr lang="ar-EG" dirty="0"/>
          </a:p>
        </p:txBody>
      </p:sp>
    </p:spTree>
    <p:extLst>
      <p:ext uri="{BB962C8B-B14F-4D97-AF65-F5344CB8AC3E}">
        <p14:creationId xmlns:p14="http://schemas.microsoft.com/office/powerpoint/2010/main" val="3586007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b="1" i="1" u="sng" dirty="0" smtClean="0">
                <a:solidFill>
                  <a:schemeClr val="accent2"/>
                </a:solidFill>
              </a:rPr>
              <a:t>ومن اهم المبادئ الادارية ما يلي </a:t>
            </a:r>
            <a:r>
              <a:rPr lang="ar-EG" dirty="0" smtClean="0"/>
              <a:t>: </a:t>
            </a:r>
            <a:endParaRPr lang="ar-EG" dirty="0"/>
          </a:p>
        </p:txBody>
      </p:sp>
      <p:sp>
        <p:nvSpPr>
          <p:cNvPr id="3" name="Content Placeholder 2"/>
          <p:cNvSpPr>
            <a:spLocks noGrp="1"/>
          </p:cNvSpPr>
          <p:nvPr>
            <p:ph idx="1"/>
          </p:nvPr>
        </p:nvSpPr>
        <p:spPr/>
        <p:txBody>
          <a:bodyPr>
            <a:normAutofit fontScale="85000" lnSpcReduction="20000"/>
          </a:bodyPr>
          <a:lstStyle/>
          <a:p>
            <a:r>
              <a:rPr lang="ar-EG" b="1" dirty="0" smtClean="0"/>
              <a:t>1- تعتبر الادارة نوعا من السلوك العام الذي يمارس بنفس الصورة الي حد كبير في الاعمال الصناعية والتجارية . </a:t>
            </a:r>
          </a:p>
          <a:p>
            <a:r>
              <a:rPr lang="ar-EG" b="1" dirty="0" smtClean="0"/>
              <a:t>2- ان اخص وظائف الادارة هو توجيه عملية اتخاذ القرارات علي اكفأ وجه ممكن . </a:t>
            </a:r>
          </a:p>
          <a:p>
            <a:r>
              <a:rPr lang="ar-EG" b="1" dirty="0" smtClean="0"/>
              <a:t>3- ان الادارة مسئولة عن تحقيق حاجات ورغبات الجماهير المنتمين اليها ، بمعني ان الادارة مهنه لها مسئولية اجتماعية وعليها واجبات ومسئوليات امام المساهمين ، وتجاه العامل والموظف ، والمستهلك والموزع والمورد. </a:t>
            </a:r>
          </a:p>
          <a:p>
            <a:r>
              <a:rPr lang="ar-EG" b="1" dirty="0" smtClean="0"/>
              <a:t>وقد افضت هذه المصالح المشتركة الي تنمية فلسفة او نشاط حديث يمثل وظيفة اساسية من وظائف الادارة والذي يعرف بالعلاقات العامة ، فكانت المنظمات الاجتماعية والاقتصادية لسنوات طويلة تسعي الي كسب ثقة العاملين لها وتحسين علاقات العمل وزيادة فعالية العاملين </a:t>
            </a:r>
            <a:r>
              <a:rPr lang="ar-EG" dirty="0" smtClean="0"/>
              <a:t>. </a:t>
            </a:r>
            <a:endParaRPr lang="ar-EG" dirty="0"/>
          </a:p>
        </p:txBody>
      </p:sp>
    </p:spTree>
    <p:extLst>
      <p:ext uri="{BB962C8B-B14F-4D97-AF65-F5344CB8AC3E}">
        <p14:creationId xmlns:p14="http://schemas.microsoft.com/office/powerpoint/2010/main" val="3410826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 تابع</a:t>
            </a:r>
            <a:endParaRPr lang="ar-EG" dirty="0"/>
          </a:p>
        </p:txBody>
      </p:sp>
      <p:sp>
        <p:nvSpPr>
          <p:cNvPr id="3" name="Content Placeholder 2"/>
          <p:cNvSpPr>
            <a:spLocks noGrp="1"/>
          </p:cNvSpPr>
          <p:nvPr>
            <p:ph idx="1"/>
          </p:nvPr>
        </p:nvSpPr>
        <p:spPr>
          <a:xfrm>
            <a:off x="467544" y="1052736"/>
            <a:ext cx="8229600" cy="5289451"/>
          </a:xfrm>
        </p:spPr>
        <p:txBody>
          <a:bodyPr>
            <a:normAutofit fontScale="92500" lnSpcReduction="10000"/>
          </a:bodyPr>
          <a:lstStyle/>
          <a:p>
            <a:r>
              <a:rPr lang="ar-EG" b="1" dirty="0" smtClean="0"/>
              <a:t>ممارسي العلاقات العامة الذين يتمتعون بمهارات مهنية متطورة هم وحدهم القادرون علي مساعدة هؤلاء الافراد والمؤسسات الحكومية والاهلية والشركات في تحقيق اهدافهم من خلال علاقات التوافق والتناغم مع الجماهير الداخلية . </a:t>
            </a:r>
          </a:p>
          <a:p>
            <a:r>
              <a:rPr lang="ar-EG" b="1" dirty="0" smtClean="0"/>
              <a:t>وتولي الادارة العلاقات العامة اهتماما بالغا لا يقل عما تولية التسويق والتمويل والتصنيع والتسويق ، ومن ثم عمت ممارسة العلاقات العامة في المنظمات الصغري والكبري علي حد سواء . </a:t>
            </a:r>
          </a:p>
          <a:p>
            <a:r>
              <a:rPr lang="ar-EG" b="1" dirty="0" smtClean="0"/>
              <a:t>ولقد بدات مكانه العلاقات العامة تنمو وتتقدم ، وعلي هذا اصبحت اخلاقيات خبير العلاقات العامة وكفائته في تحسن وارتقاء ، كما امكن تطوير الاساليب الفنية الحديثة تزيد اساسا من فعالية برامج العلاقات العامة . </a:t>
            </a:r>
            <a:endParaRPr lang="ar-EG" b="1" dirty="0"/>
          </a:p>
        </p:txBody>
      </p:sp>
    </p:spTree>
    <p:extLst>
      <p:ext uri="{BB962C8B-B14F-4D97-AF65-F5344CB8AC3E}">
        <p14:creationId xmlns:p14="http://schemas.microsoft.com/office/powerpoint/2010/main" val="2936018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4">
              <a:lumMod val="20000"/>
              <a:lumOff val="80000"/>
            </a:schemeClr>
          </a:solidFill>
        </p:spPr>
        <p:txBody>
          <a:bodyPr/>
          <a:lstStyle/>
          <a:p>
            <a:r>
              <a:rPr lang="ar-SA" b="1" dirty="0" smtClean="0"/>
              <a:t>البيروقراطية :-</a:t>
            </a:r>
            <a:endParaRPr lang="en-US" b="1" dirty="0"/>
          </a:p>
        </p:txBody>
      </p:sp>
      <p:sp>
        <p:nvSpPr>
          <p:cNvPr id="3" name="عنصر نائب للمحتوى 2"/>
          <p:cNvSpPr>
            <a:spLocks noGrp="1"/>
          </p:cNvSpPr>
          <p:nvPr>
            <p:ph idx="1"/>
          </p:nvPr>
        </p:nvSpPr>
        <p:spPr>
          <a:solidFill>
            <a:schemeClr val="bg2"/>
          </a:solidFill>
        </p:spPr>
        <p:txBody>
          <a:bodyPr/>
          <a:lstStyle/>
          <a:p>
            <a:r>
              <a:rPr lang="ar-SA" b="1" dirty="0"/>
              <a:t>البيروقراطية هي الانتظار في طوابير طويلة وتحويل المراجع الى من مكتب الى اخر وبالتالي فان المنظمات التي لديها ميل قوي للبيروقراطية اصبحت جامدة وغير مرنه وتتصف بعد تجاوبها مع متطلبات البيئة </a:t>
            </a:r>
            <a:r>
              <a:rPr lang="ar-SA" b="1" dirty="0" err="1"/>
              <a:t>وتاثيرها</a:t>
            </a:r>
            <a:r>
              <a:rPr lang="ar-SA" b="1" dirty="0"/>
              <a:t> . </a:t>
            </a:r>
          </a:p>
          <a:p>
            <a:r>
              <a:rPr lang="ar-SA" b="1" dirty="0"/>
              <a:t>والبيروقراطية بالإضافة الى انها تساهم في تعطيل مصالح الجمهور فإنها لاشك تقف عائقاً امام تطوير الموظف نفسه وتحد من قدراته على الابداع والابتكار . </a:t>
            </a:r>
          </a:p>
          <a:p>
            <a:endParaRPr lang="en-US" dirty="0"/>
          </a:p>
        </p:txBody>
      </p:sp>
    </p:spTree>
    <p:extLst>
      <p:ext uri="{BB962C8B-B14F-4D97-AF65-F5344CB8AC3E}">
        <p14:creationId xmlns:p14="http://schemas.microsoft.com/office/powerpoint/2010/main" val="13069656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4">
              <a:lumMod val="40000"/>
              <a:lumOff val="60000"/>
            </a:schemeClr>
          </a:solidFill>
        </p:spPr>
        <p:txBody>
          <a:bodyPr/>
          <a:lstStyle/>
          <a:p>
            <a:r>
              <a:rPr lang="ar-SA" b="1" dirty="0" smtClean="0"/>
              <a:t>الموظف العام :-</a:t>
            </a:r>
            <a:endParaRPr lang="en-US" b="1" dirty="0"/>
          </a:p>
        </p:txBody>
      </p:sp>
      <p:sp>
        <p:nvSpPr>
          <p:cNvPr id="3" name="عنصر نائب للمحتوى 2"/>
          <p:cNvSpPr>
            <a:spLocks noGrp="1"/>
          </p:cNvSpPr>
          <p:nvPr>
            <p:ph idx="1"/>
          </p:nvPr>
        </p:nvSpPr>
        <p:spPr>
          <a:solidFill>
            <a:schemeClr val="accent4">
              <a:lumMod val="20000"/>
              <a:lumOff val="80000"/>
            </a:schemeClr>
          </a:solidFill>
        </p:spPr>
        <p:txBody>
          <a:bodyPr/>
          <a:lstStyle/>
          <a:p>
            <a:r>
              <a:rPr lang="ar-EG" b="1" dirty="0"/>
              <a:t>الموظف العام ينبغي ان يكون ملما </a:t>
            </a:r>
            <a:r>
              <a:rPr lang="ar-EG" b="1" dirty="0" err="1"/>
              <a:t>باهداف</a:t>
            </a:r>
            <a:r>
              <a:rPr lang="ar-EG" b="1" dirty="0"/>
              <a:t> الدائرة الحكومية التي يعمل بها ومقتنعا برسالتها وفلسفتها ، حيث يساهم ذلك في رفع مستوي اداء الموظف العام </a:t>
            </a:r>
            <a:r>
              <a:rPr lang="ar-SA" b="1" dirty="0"/>
              <a:t>وزيادة درجة انتمائه واخلاصه لدائرته مما يؤثر على في اعطاء الانطباع الجيد والصورة الذهنية المشرقة لدى المواطنين عن الدائرة وسياستها وادارتها والموظفين العامين فيها .</a:t>
            </a:r>
            <a:endParaRPr lang="en-US" dirty="0"/>
          </a:p>
        </p:txBody>
      </p:sp>
    </p:spTree>
    <p:extLst>
      <p:ext uri="{BB962C8B-B14F-4D97-AF65-F5344CB8AC3E}">
        <p14:creationId xmlns:p14="http://schemas.microsoft.com/office/powerpoint/2010/main" val="35825526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4">
              <a:lumMod val="40000"/>
              <a:lumOff val="60000"/>
            </a:schemeClr>
          </a:solidFill>
        </p:spPr>
        <p:txBody>
          <a:bodyPr/>
          <a:lstStyle/>
          <a:p>
            <a:r>
              <a:rPr lang="ar-SA" b="1" dirty="0" smtClean="0"/>
              <a:t>الجمهور الخارجي المحلي :-</a:t>
            </a:r>
            <a:endParaRPr lang="en-US" b="1" dirty="0"/>
          </a:p>
        </p:txBody>
      </p:sp>
      <p:sp>
        <p:nvSpPr>
          <p:cNvPr id="3" name="عنصر نائب للمحتوى 2"/>
          <p:cNvSpPr>
            <a:spLocks noGrp="1"/>
          </p:cNvSpPr>
          <p:nvPr>
            <p:ph idx="1"/>
          </p:nvPr>
        </p:nvSpPr>
        <p:spPr>
          <a:solidFill>
            <a:schemeClr val="accent2">
              <a:lumMod val="20000"/>
              <a:lumOff val="80000"/>
            </a:schemeClr>
          </a:solidFill>
        </p:spPr>
        <p:txBody>
          <a:bodyPr/>
          <a:lstStyle/>
          <a:p>
            <a:r>
              <a:rPr lang="ar-EG" b="1" dirty="0"/>
              <a:t>الجمهور الخارجي المحلي : ويتمثل في الجمهور الذي يكون موقعه في داخل الدولة كالمراجعين ، وسائل الاعلام </a:t>
            </a:r>
            <a:r>
              <a:rPr lang="ar-SA" b="1" dirty="0"/>
              <a:t>وهنا يجب التأكيد على ان التعامل مع هذه الجماهير يعتمد ايضاً على الصدق وابراز الحقائق لان ذلك هو الطريق الافضل لكسب ثقتهم وبقاء العلاقات الجيدة معهم . </a:t>
            </a:r>
            <a:endParaRPr lang="ar-EG" b="1" dirty="0"/>
          </a:p>
          <a:p>
            <a:endParaRPr lang="en-US" dirty="0"/>
          </a:p>
        </p:txBody>
      </p:sp>
    </p:spTree>
    <p:extLst>
      <p:ext uri="{BB962C8B-B14F-4D97-AF65-F5344CB8AC3E}">
        <p14:creationId xmlns:p14="http://schemas.microsoft.com/office/powerpoint/2010/main" val="3417435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2">
              <a:lumMod val="20000"/>
              <a:lumOff val="80000"/>
            </a:schemeClr>
          </a:solidFill>
        </p:spPr>
        <p:txBody>
          <a:bodyPr/>
          <a:lstStyle/>
          <a:p>
            <a:r>
              <a:rPr lang="ar-SA" b="1" dirty="0" smtClean="0"/>
              <a:t>الجمهور الخارجي الدولي:-</a:t>
            </a:r>
            <a:endParaRPr lang="en-US" b="1" dirty="0"/>
          </a:p>
        </p:txBody>
      </p:sp>
      <p:sp>
        <p:nvSpPr>
          <p:cNvPr id="3" name="عنصر نائب للمحتوى 2"/>
          <p:cNvSpPr>
            <a:spLocks noGrp="1"/>
          </p:cNvSpPr>
          <p:nvPr>
            <p:ph idx="1"/>
          </p:nvPr>
        </p:nvSpPr>
        <p:spPr>
          <a:solidFill>
            <a:schemeClr val="accent4">
              <a:lumMod val="20000"/>
              <a:lumOff val="80000"/>
            </a:schemeClr>
          </a:solidFill>
        </p:spPr>
        <p:txBody>
          <a:bodyPr/>
          <a:lstStyle/>
          <a:p>
            <a:r>
              <a:rPr lang="ar-EG" b="1" dirty="0"/>
              <a:t>الجمهور الخارجي الدولي :  ويتمثل في الجمهور الذي موقعه خارج الدولة مثل المنظمات الدولية التي لها علاقة مباشرة مع الدوائر الحكومية كاليونيسيف ، اليونسكو وجامعة الدول العربية .</a:t>
            </a:r>
            <a:endParaRPr lang="en-US" dirty="0"/>
          </a:p>
        </p:txBody>
      </p:sp>
    </p:spTree>
    <p:extLst>
      <p:ext uri="{BB962C8B-B14F-4D97-AF65-F5344CB8AC3E}">
        <p14:creationId xmlns:p14="http://schemas.microsoft.com/office/powerpoint/2010/main" val="21827785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5">
              <a:lumMod val="20000"/>
              <a:lumOff val="80000"/>
            </a:schemeClr>
          </a:solidFill>
        </p:spPr>
        <p:txBody>
          <a:bodyPr/>
          <a:lstStyle/>
          <a:p>
            <a:r>
              <a:rPr lang="ar-SA" b="1" dirty="0" smtClean="0"/>
              <a:t>التخطيط :-</a:t>
            </a:r>
            <a:endParaRPr lang="en-US" b="1" dirty="0"/>
          </a:p>
        </p:txBody>
      </p:sp>
      <p:sp>
        <p:nvSpPr>
          <p:cNvPr id="3" name="عنصر نائب للمحتوى 2"/>
          <p:cNvSpPr>
            <a:spLocks noGrp="1"/>
          </p:cNvSpPr>
          <p:nvPr>
            <p:ph idx="1"/>
          </p:nvPr>
        </p:nvSpPr>
        <p:spPr>
          <a:solidFill>
            <a:schemeClr val="accent3">
              <a:lumMod val="60000"/>
              <a:lumOff val="40000"/>
            </a:schemeClr>
          </a:solidFill>
        </p:spPr>
        <p:txBody>
          <a:bodyPr>
            <a:normAutofit fontScale="92500" lnSpcReduction="10000"/>
          </a:bodyPr>
          <a:lstStyle/>
          <a:p>
            <a:r>
              <a:rPr lang="ar-EG" b="1" dirty="0"/>
              <a:t>يعتبر التخطيط احد الوظائف الرئيسية لمدير العلاقات العامة والذي يقوم بموجبه بتحديد الطريق الذي يجب ان يلتزم به موظفو العلاقات العامة خلال الفترة التي تغطيها عملية التخطيط لتحقيق الاهداف </a:t>
            </a:r>
            <a:r>
              <a:rPr lang="ar-EG" b="1" dirty="0" err="1"/>
              <a:t>الموضوعه</a:t>
            </a:r>
            <a:r>
              <a:rPr lang="ar-EG" b="1" dirty="0"/>
              <a:t> .</a:t>
            </a:r>
          </a:p>
          <a:p>
            <a:r>
              <a:rPr lang="ar-EG" b="1" dirty="0"/>
              <a:t>دافيد و بون </a:t>
            </a:r>
            <a:r>
              <a:rPr lang="en-US" b="1" dirty="0"/>
              <a:t>boon and </a:t>
            </a:r>
            <a:r>
              <a:rPr lang="en-US" b="1" dirty="0" err="1"/>
              <a:t>david</a:t>
            </a:r>
            <a:r>
              <a:rPr lang="en-US" b="1" dirty="0"/>
              <a:t> </a:t>
            </a:r>
            <a:r>
              <a:rPr lang="ar-EG" b="1" dirty="0"/>
              <a:t>  يعرف التخطيط بانه : العملية التي يحدد من خلالها المدراء اهدافهم ، </a:t>
            </a:r>
            <a:r>
              <a:rPr lang="ar-EG" b="1" dirty="0" err="1"/>
              <a:t>ويتنبأوا</a:t>
            </a:r>
            <a:r>
              <a:rPr lang="ar-EG" b="1" dirty="0"/>
              <a:t> بالمستقبل </a:t>
            </a:r>
            <a:r>
              <a:rPr lang="ar-EG" b="1" dirty="0" err="1"/>
              <a:t>ويرسمو</a:t>
            </a:r>
            <a:r>
              <a:rPr lang="ar-EG" b="1" dirty="0"/>
              <a:t> الطريق لتحقيق هذه الاهداف </a:t>
            </a:r>
          </a:p>
          <a:p>
            <a:r>
              <a:rPr lang="ar-EG" b="1" dirty="0"/>
              <a:t>اما جون وزملائه فيرون ان التخطيط : يتضمن كافة الانشطة التي تؤدي الي تحديد  الاهداف والي اقرار الطريق المناسب لتحقيق هذه </a:t>
            </a:r>
            <a:r>
              <a:rPr lang="ar-EG" b="1" dirty="0" smtClean="0"/>
              <a:t>الاهداف</a:t>
            </a:r>
            <a:r>
              <a:rPr lang="ar-SA" b="1" dirty="0" smtClean="0"/>
              <a:t>  .</a:t>
            </a:r>
            <a:endParaRPr lang="en-US" dirty="0"/>
          </a:p>
        </p:txBody>
      </p:sp>
    </p:spTree>
    <p:extLst>
      <p:ext uri="{BB962C8B-B14F-4D97-AF65-F5344CB8AC3E}">
        <p14:creationId xmlns:p14="http://schemas.microsoft.com/office/powerpoint/2010/main" val="21578012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4">
              <a:lumMod val="20000"/>
              <a:lumOff val="80000"/>
            </a:schemeClr>
          </a:solidFill>
        </p:spPr>
        <p:txBody>
          <a:bodyPr/>
          <a:lstStyle/>
          <a:p>
            <a:r>
              <a:rPr lang="ar-SA" b="1" dirty="0" smtClean="0"/>
              <a:t>الانترنت:-</a:t>
            </a:r>
            <a:endParaRPr lang="en-US" b="1" dirty="0"/>
          </a:p>
        </p:txBody>
      </p:sp>
      <p:sp>
        <p:nvSpPr>
          <p:cNvPr id="3" name="عنصر نائب للمحتوى 2"/>
          <p:cNvSpPr>
            <a:spLocks noGrp="1"/>
          </p:cNvSpPr>
          <p:nvPr>
            <p:ph idx="1"/>
          </p:nvPr>
        </p:nvSpPr>
        <p:spPr>
          <a:solidFill>
            <a:schemeClr val="accent5">
              <a:lumMod val="20000"/>
              <a:lumOff val="80000"/>
            </a:schemeClr>
          </a:solidFill>
        </p:spPr>
        <p:txBody>
          <a:bodyPr/>
          <a:lstStyle/>
          <a:p>
            <a:r>
              <a:rPr lang="ar-SA" b="1" dirty="0">
                <a:solidFill>
                  <a:schemeClr val="bg1">
                    <a:lumMod val="50000"/>
                  </a:schemeClr>
                </a:solidFill>
              </a:rPr>
              <a:t>الانترنت بكل بساطة هو : </a:t>
            </a:r>
            <a:r>
              <a:rPr lang="ar-SA" b="1" dirty="0">
                <a:solidFill>
                  <a:srgbClr val="0070C0"/>
                </a:solidFill>
              </a:rPr>
              <a:t>عبارة عن عدد كبير من </a:t>
            </a:r>
            <a:r>
              <a:rPr lang="ar-SA" b="1" dirty="0">
                <a:solidFill>
                  <a:srgbClr val="00B0F0"/>
                </a:solidFill>
              </a:rPr>
              <a:t>أجهزة الحاسوب </a:t>
            </a:r>
            <a:r>
              <a:rPr lang="ar-SA" b="1" dirty="0">
                <a:solidFill>
                  <a:srgbClr val="0070C0"/>
                </a:solidFill>
              </a:rPr>
              <a:t>المتصلة مع بعضها </a:t>
            </a:r>
            <a:r>
              <a:rPr lang="ar-SA" b="1" u="sng" dirty="0">
                <a:solidFill>
                  <a:srgbClr val="0070C0"/>
                </a:solidFill>
              </a:rPr>
              <a:t>بهدف تبادل المعلومات وإجراء الاتصالات </a:t>
            </a:r>
            <a:r>
              <a:rPr lang="ar-SA" b="1" dirty="0">
                <a:solidFill>
                  <a:srgbClr val="0070C0"/>
                </a:solidFill>
              </a:rPr>
              <a:t>. </a:t>
            </a:r>
          </a:p>
          <a:p>
            <a:r>
              <a:rPr lang="ar-EG" b="1" dirty="0"/>
              <a:t>ان هذا العصر يلقب بانه عصر الانترنت وذلك بسبب الطاقات الهائلة التي تملكها الشبكة العالمية علي نقل المعلومات والتفاعل معها . </a:t>
            </a:r>
          </a:p>
          <a:p>
            <a:endParaRPr lang="en-US" dirty="0"/>
          </a:p>
        </p:txBody>
      </p:sp>
    </p:spTree>
    <p:extLst>
      <p:ext uri="{BB962C8B-B14F-4D97-AF65-F5344CB8AC3E}">
        <p14:creationId xmlns:p14="http://schemas.microsoft.com/office/powerpoint/2010/main" val="27572686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صورة 7" descr="13.png"/>
          <p:cNvPicPr>
            <a:picLocks noChangeAspect="1"/>
          </p:cNvPicPr>
          <p:nvPr/>
        </p:nvPicPr>
        <p:blipFill>
          <a:blip r:embed="rId2" cstate="print"/>
          <a:stretch>
            <a:fillRect/>
          </a:stretch>
        </p:blipFill>
        <p:spPr>
          <a:xfrm>
            <a:off x="8191619" y="0"/>
            <a:ext cx="952381" cy="6858000"/>
          </a:xfrm>
          <a:prstGeom prst="rect">
            <a:avLst/>
          </a:prstGeom>
        </p:spPr>
      </p:pic>
      <p:sp>
        <p:nvSpPr>
          <p:cNvPr id="4" name="مستطيل 3"/>
          <p:cNvSpPr/>
          <p:nvPr/>
        </p:nvSpPr>
        <p:spPr>
          <a:xfrm>
            <a:off x="0" y="260648"/>
            <a:ext cx="6300192" cy="3046988"/>
          </a:xfrm>
          <a:prstGeom prst="rect">
            <a:avLst/>
          </a:prstGeom>
        </p:spPr>
        <p:txBody>
          <a:bodyPr wrap="square">
            <a:spAutoFit/>
          </a:bodyPr>
          <a:lstStyle/>
          <a:p>
            <a:pPr algn="just"/>
            <a:r>
              <a:rPr lang="ar-SA" sz="2400" dirty="0" smtClean="0">
                <a:solidFill>
                  <a:schemeClr val="accent3">
                    <a:lumMod val="75000"/>
                  </a:schemeClr>
                </a:solidFill>
              </a:rPr>
              <a:t>الانترانت</a:t>
            </a:r>
            <a:r>
              <a:rPr lang="ar-SA" sz="2400" dirty="0" err="1" smtClean="0">
                <a:solidFill>
                  <a:schemeClr val="accent3">
                    <a:lumMod val="75000"/>
                  </a:schemeClr>
                </a:solidFill>
              </a:rPr>
              <a:t>:</a:t>
            </a:r>
            <a:r>
              <a:rPr lang="ar-SA" sz="2400" dirty="0" smtClean="0">
                <a:solidFill>
                  <a:schemeClr val="accent3">
                    <a:lumMod val="75000"/>
                  </a:schemeClr>
                </a:solidFill>
              </a:rPr>
              <a:t> </a:t>
            </a:r>
          </a:p>
          <a:p>
            <a:pPr algn="just"/>
            <a:endParaRPr lang="ar-SA" sz="2400" dirty="0" smtClean="0"/>
          </a:p>
          <a:p>
            <a:pPr algn="just"/>
            <a:r>
              <a:rPr lang="ar-SA" sz="2400" dirty="0" smtClean="0">
                <a:solidFill>
                  <a:schemeClr val="accent6">
                    <a:lumMod val="75000"/>
                  </a:schemeClr>
                </a:solidFill>
              </a:rPr>
              <a:t>هي </a:t>
            </a:r>
            <a:r>
              <a:rPr lang="ar-SA" sz="2400" dirty="0" smtClean="0">
                <a:solidFill>
                  <a:schemeClr val="accent3"/>
                </a:solidFill>
              </a:rPr>
              <a:t>شبكة داخلية</a:t>
            </a:r>
            <a:r>
              <a:rPr lang="ar-SA" sz="2400" dirty="0" smtClean="0">
                <a:solidFill>
                  <a:schemeClr val="accent6">
                    <a:lumMod val="75000"/>
                  </a:schemeClr>
                </a:solidFill>
              </a:rPr>
              <a:t> مثلا ضمن شركة أو مؤسسة، </a:t>
            </a:r>
            <a:r>
              <a:rPr lang="ar-SA" sz="2400" u="sng" dirty="0" smtClean="0">
                <a:solidFill>
                  <a:srgbClr val="669900"/>
                </a:solidFill>
              </a:rPr>
              <a:t>هدفها الرئيسي </a:t>
            </a:r>
            <a:r>
              <a:rPr lang="ar-SA" sz="2400" dirty="0" smtClean="0">
                <a:solidFill>
                  <a:schemeClr val="accent3"/>
                </a:solidFill>
              </a:rPr>
              <a:t>هو </a:t>
            </a:r>
            <a:r>
              <a:rPr lang="ar-SA" sz="2400" u="sng" dirty="0" smtClean="0">
                <a:solidFill>
                  <a:schemeClr val="accent6">
                    <a:lumMod val="75000"/>
                  </a:schemeClr>
                </a:solidFill>
              </a:rPr>
              <a:t>مشاركة معلومات وموارد الشركة بين الموظفين</a:t>
            </a:r>
            <a:r>
              <a:rPr lang="ar-SA" sz="2400" dirty="0" smtClean="0">
                <a:solidFill>
                  <a:schemeClr val="accent6">
                    <a:lumMod val="75000"/>
                  </a:schemeClr>
                </a:solidFill>
              </a:rPr>
              <a:t>. غالباً ما يكون نظام </a:t>
            </a:r>
            <a:r>
              <a:rPr lang="ar-SA" sz="2400" dirty="0" smtClean="0">
                <a:solidFill>
                  <a:srgbClr val="99CC00"/>
                </a:solidFill>
              </a:rPr>
              <a:t>البريد الالكتروني </a:t>
            </a:r>
            <a:r>
              <a:rPr lang="ar-SA" sz="2400" dirty="0" smtClean="0">
                <a:solidFill>
                  <a:schemeClr val="accent6">
                    <a:lumMod val="75000"/>
                  </a:schemeClr>
                </a:solidFill>
              </a:rPr>
              <a:t>الداخلي </a:t>
            </a:r>
            <a:r>
              <a:rPr lang="ar-SA" sz="2400" dirty="0" smtClean="0">
                <a:solidFill>
                  <a:srgbClr val="336600"/>
                </a:solidFill>
              </a:rPr>
              <a:t>جزءاً من الانترانت</a:t>
            </a:r>
            <a:r>
              <a:rPr lang="ar-SA" sz="2400" dirty="0" smtClean="0">
                <a:solidFill>
                  <a:schemeClr val="accent6">
                    <a:lumMod val="75000"/>
                  </a:schemeClr>
                </a:solidFill>
              </a:rPr>
              <a:t>. الذين يستطيعون الوصول الى الانترانت هم فقط الأشخاص </a:t>
            </a:r>
            <a:r>
              <a:rPr lang="ar-SA" sz="2400" dirty="0" smtClean="0">
                <a:solidFill>
                  <a:srgbClr val="FF0000"/>
                </a:solidFill>
              </a:rPr>
              <a:t>الأعضاء بنفس الشركة أو المؤسسة</a:t>
            </a:r>
            <a:r>
              <a:rPr lang="ar-SA" sz="2400" dirty="0" smtClean="0">
                <a:solidFill>
                  <a:schemeClr val="accent6">
                    <a:lumMod val="75000"/>
                  </a:schemeClr>
                </a:solidFill>
              </a:rPr>
              <a:t>.</a:t>
            </a:r>
          </a:p>
          <a:p>
            <a:pPr algn="just"/>
            <a:endParaRPr lang="en-US" sz="2400" dirty="0"/>
          </a:p>
        </p:txBody>
      </p:sp>
      <p:pic>
        <p:nvPicPr>
          <p:cNvPr id="35842" name="Picture 2" descr="http://www.offclick.com/images/intranet-diagram.jpg"/>
          <p:cNvPicPr>
            <a:picLocks noChangeAspect="1" noChangeArrowheads="1"/>
          </p:cNvPicPr>
          <p:nvPr/>
        </p:nvPicPr>
        <p:blipFill>
          <a:blip r:embed="rId3" cstate="print"/>
          <a:srcRect/>
          <a:stretch>
            <a:fillRect/>
          </a:stretch>
        </p:blipFill>
        <p:spPr bwMode="auto">
          <a:xfrm>
            <a:off x="3024336" y="3356992"/>
            <a:ext cx="3203848" cy="3212976"/>
          </a:xfrm>
          <a:prstGeom prst="rect">
            <a:avLst/>
          </a:prstGeom>
          <a:ln>
            <a:solidFill>
              <a:srgbClr val="336600"/>
            </a:solidFill>
          </a:ln>
        </p:spPr>
        <p:style>
          <a:lnRef idx="2">
            <a:schemeClr val="dk1">
              <a:shade val="50000"/>
            </a:schemeClr>
          </a:lnRef>
          <a:fillRef idx="1">
            <a:schemeClr val="dk1"/>
          </a:fillRef>
          <a:effectRef idx="0">
            <a:schemeClr val="dk1"/>
          </a:effectRef>
          <a:fontRef idx="minor">
            <a:schemeClr val="lt1"/>
          </a:fontRef>
        </p:style>
      </p:pic>
      <p:pic>
        <p:nvPicPr>
          <p:cNvPr id="7" name="صورة 6" descr="saba%202.jpg"/>
          <p:cNvPicPr>
            <a:picLocks noChangeAspect="1"/>
          </p:cNvPicPr>
          <p:nvPr/>
        </p:nvPicPr>
        <p:blipFill>
          <a:blip r:embed="rId4" cstate="print"/>
          <a:stretch>
            <a:fillRect/>
          </a:stretch>
        </p:blipFill>
        <p:spPr>
          <a:xfrm>
            <a:off x="144016" y="3356992"/>
            <a:ext cx="2788816" cy="3168352"/>
          </a:xfrm>
          <a:prstGeom prst="rect">
            <a:avLst/>
          </a:prstGeom>
          <a:ln>
            <a:solidFill>
              <a:srgbClr val="336600"/>
            </a:solidFill>
          </a:ln>
        </p:spPr>
        <p:style>
          <a:lnRef idx="2">
            <a:schemeClr val="dk1">
              <a:shade val="50000"/>
            </a:schemeClr>
          </a:lnRef>
          <a:fillRef idx="1">
            <a:schemeClr val="dk1"/>
          </a:fillRef>
          <a:effectRef idx="0">
            <a:schemeClr val="dk1"/>
          </a:effectRef>
          <a:fontRef idx="minor">
            <a:schemeClr val="lt1"/>
          </a:fontRef>
        </p:style>
      </p:pic>
      <p:pic>
        <p:nvPicPr>
          <p:cNvPr id="9" name="صورة 8" descr="13.png"/>
          <p:cNvPicPr>
            <a:picLocks noChangeAspect="1"/>
          </p:cNvPicPr>
          <p:nvPr/>
        </p:nvPicPr>
        <p:blipFill>
          <a:blip r:embed="rId2" cstate="print"/>
          <a:stretch>
            <a:fillRect/>
          </a:stretch>
        </p:blipFill>
        <p:spPr>
          <a:xfrm>
            <a:off x="7308304" y="1"/>
            <a:ext cx="952381" cy="6858000"/>
          </a:xfrm>
          <a:prstGeom prst="rect">
            <a:avLst/>
          </a:prstGeom>
        </p:spPr>
      </p:pic>
      <p:pic>
        <p:nvPicPr>
          <p:cNvPr id="10" name="صورة 9" descr="13.png"/>
          <p:cNvPicPr>
            <a:picLocks noChangeAspect="1"/>
          </p:cNvPicPr>
          <p:nvPr/>
        </p:nvPicPr>
        <p:blipFill>
          <a:blip r:embed="rId2" cstate="print"/>
          <a:stretch>
            <a:fillRect/>
          </a:stretch>
        </p:blipFill>
        <p:spPr>
          <a:xfrm>
            <a:off x="6355923" y="0"/>
            <a:ext cx="952381" cy="6885384"/>
          </a:xfrm>
          <a:prstGeom prst="rect">
            <a:avLst/>
          </a:prstGeom>
        </p:spPr>
      </p:pic>
    </p:spTree>
    <p:extLst>
      <p:ext uri="{BB962C8B-B14F-4D97-AF65-F5344CB8AC3E}">
        <p14:creationId xmlns:p14="http://schemas.microsoft.com/office/powerpoint/2010/main" val="3681244064"/>
      </p:ext>
    </p:extLst>
  </p:cSld>
  <p:clrMapOvr>
    <a:masterClrMapping/>
  </p:clrMapOvr>
  <p:transition>
    <p:strips/>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6" descr="25.jpg"/>
          <p:cNvPicPr>
            <a:picLocks noChangeAspect="1"/>
          </p:cNvPicPr>
          <p:nvPr/>
        </p:nvPicPr>
        <p:blipFill>
          <a:blip r:embed="rId2" cstate="print"/>
          <a:stretch>
            <a:fillRect/>
          </a:stretch>
        </p:blipFill>
        <p:spPr>
          <a:xfrm>
            <a:off x="3131840" y="0"/>
            <a:ext cx="6012160" cy="6828580"/>
          </a:xfrm>
          <a:prstGeom prst="rect">
            <a:avLst/>
          </a:prstGeom>
        </p:spPr>
      </p:pic>
      <p:sp>
        <p:nvSpPr>
          <p:cNvPr id="8" name="مستطيل مستدير الزوايا 7"/>
          <p:cNvSpPr/>
          <p:nvPr/>
        </p:nvSpPr>
        <p:spPr>
          <a:xfrm>
            <a:off x="3275856" y="404664"/>
            <a:ext cx="5688632" cy="6264696"/>
          </a:xfrm>
          <a:prstGeom prst="roundRect">
            <a:avLst/>
          </a:prstGeom>
          <a:gradFill flip="none" rotWithShape="1">
            <a:gsLst>
              <a:gs pos="0">
                <a:schemeClr val="accent3">
                  <a:tint val="50000"/>
                  <a:satMod val="300000"/>
                </a:schemeClr>
              </a:gs>
              <a:gs pos="35000">
                <a:schemeClr val="accent3">
                  <a:tint val="37000"/>
                  <a:satMod val="300000"/>
                </a:schemeClr>
              </a:gs>
              <a:gs pos="100000">
                <a:schemeClr val="accent3">
                  <a:tint val="15000"/>
                  <a:satMod val="350000"/>
                </a:schemeClr>
              </a:gs>
            </a:gsLst>
            <a:path path="circle">
              <a:fillToRect l="50000" t="50000" r="50000" b="50000"/>
            </a:path>
            <a:tileRect/>
          </a:gradFill>
          <a:ln>
            <a:solidFill>
              <a:srgbClr val="669900"/>
            </a:solidFill>
          </a:ln>
        </p:spPr>
        <p:style>
          <a:lnRef idx="1">
            <a:schemeClr val="accent3"/>
          </a:lnRef>
          <a:fillRef idx="2">
            <a:schemeClr val="accent3"/>
          </a:fillRef>
          <a:effectRef idx="1">
            <a:schemeClr val="accent3"/>
          </a:effectRef>
          <a:fontRef idx="minor">
            <a:schemeClr val="dk1"/>
          </a:fontRef>
        </p:style>
        <p:txBody>
          <a:bodyPr rtlCol="1" anchor="ctr"/>
          <a:lstStyle/>
          <a:p>
            <a:pPr algn="ctr"/>
            <a:endParaRPr lang="ar-SA"/>
          </a:p>
        </p:txBody>
      </p:sp>
      <p:sp>
        <p:nvSpPr>
          <p:cNvPr id="2" name="Rectangle 9"/>
          <p:cNvSpPr>
            <a:spLocks noChangeArrowheads="1"/>
          </p:cNvSpPr>
          <p:nvPr/>
        </p:nvSpPr>
        <p:spPr bwMode="auto">
          <a:xfrm>
            <a:off x="2699792" y="4572008"/>
            <a:ext cx="5148064"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ctr" defTabSz="914400" rtl="1" eaLnBrk="1" fontAlgn="base" latinLnBrk="0" hangingPunct="1">
              <a:lnSpc>
                <a:spcPct val="100000"/>
              </a:lnSpc>
              <a:spcBef>
                <a:spcPct val="0"/>
              </a:spcBef>
              <a:spcAft>
                <a:spcPct val="0"/>
              </a:spcAft>
              <a:buClrTx/>
              <a:buSzTx/>
              <a:buFontTx/>
              <a:buNone/>
              <a:tabLst/>
            </a:pPr>
            <a:endParaRPr lang="en-US" dirty="0" smtClean="0">
              <a:latin typeface="Calibri" pitchFamily="34" charset="0"/>
              <a:ea typeface="Calibri" pitchFamily="34" charset="0"/>
              <a:cs typeface="Arial" pitchFamily="34" charset="0"/>
            </a:endParaRPr>
          </a:p>
          <a:p>
            <a:pPr marL="0" marR="0" lvl="0" indent="0" algn="ctr" defTabSz="914400" rtl="1"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ctr" defTabSz="914400" rtl="1" eaLnBrk="1" fontAlgn="base" latinLnBrk="0" hangingPunct="1">
              <a:lnSpc>
                <a:spcPct val="100000"/>
              </a:lnSpc>
              <a:spcBef>
                <a:spcPct val="0"/>
              </a:spcBef>
              <a:spcAft>
                <a:spcPct val="0"/>
              </a:spcAft>
              <a:buClrTx/>
              <a:buSzTx/>
              <a:buFontTx/>
              <a:buNone/>
              <a:tabLst/>
            </a:pPr>
            <a:endParaRPr lang="en-US" dirty="0" smtClean="0">
              <a:latin typeface="Calibri" pitchFamily="34" charset="0"/>
              <a:ea typeface="Calibri" pitchFamily="34" charset="0"/>
              <a:cs typeface="Arial" pitchFamily="34" charset="0"/>
            </a:endParaRPr>
          </a:p>
          <a:p>
            <a:pPr marL="0" marR="0" lvl="0" indent="0" algn="ctr" defTabSz="914400" rtl="1"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ctr" defTabSz="914400" rtl="1" eaLnBrk="1" fontAlgn="base" latinLnBrk="0" hangingPunct="1">
              <a:lnSpc>
                <a:spcPct val="100000"/>
              </a:lnSpc>
              <a:spcBef>
                <a:spcPct val="0"/>
              </a:spcBef>
              <a:spcAft>
                <a:spcPct val="0"/>
              </a:spcAft>
              <a:buClrTx/>
              <a:buSzTx/>
              <a:buFontTx/>
              <a:buNone/>
              <a:tabLst/>
            </a:pPr>
            <a:endParaRPr lang="en-US" dirty="0" smtClean="0">
              <a:latin typeface="Calibri" pitchFamily="34" charset="0"/>
              <a:ea typeface="Calibri" pitchFamily="34" charset="0"/>
              <a:cs typeface="Arial" pitchFamily="34" charset="0"/>
            </a:endParaRPr>
          </a:p>
          <a:p>
            <a:pPr marL="0" marR="0" lvl="0" indent="0" algn="ctr" defTabSz="914400" rtl="1" eaLnBrk="1" fontAlgn="base" latinLnBrk="0" hangingPunct="1">
              <a:lnSpc>
                <a:spcPct val="100000"/>
              </a:lnSpc>
              <a:spcBef>
                <a:spcPct val="0"/>
              </a:spcBef>
              <a:spcAft>
                <a:spcPct val="0"/>
              </a:spcAft>
              <a:buClrTx/>
              <a:buSzTx/>
              <a:buFontTx/>
              <a:buNone/>
              <a:tabLst/>
            </a:pPr>
            <a:endParaRPr lang="en-US" dirty="0" smtClean="0">
              <a:latin typeface="Calibri" pitchFamily="34" charset="0"/>
              <a:ea typeface="Calibri" pitchFamily="34" charset="0"/>
              <a:cs typeface="Arial" pitchFamily="34" charset="0"/>
            </a:endParaRPr>
          </a:p>
          <a:p>
            <a:pPr marL="0" marR="0" lvl="0" indent="0" algn="ctr" defTabSz="914400" rtl="1"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صورة 3" descr="extranet.png"/>
          <p:cNvPicPr>
            <a:picLocks noChangeAspect="1" noChangeArrowheads="1"/>
          </p:cNvPicPr>
          <p:nvPr/>
        </p:nvPicPr>
        <p:blipFill>
          <a:blip r:embed="rId3" cstate="print"/>
          <a:srcRect/>
          <a:stretch>
            <a:fillRect/>
          </a:stretch>
        </p:blipFill>
        <p:spPr bwMode="auto">
          <a:xfrm>
            <a:off x="0" y="0"/>
            <a:ext cx="3131840" cy="6858000"/>
          </a:xfrm>
          <a:prstGeom prst="rect">
            <a:avLst/>
          </a:prstGeom>
          <a:ln>
            <a:solidFill>
              <a:srgbClr val="99CC00"/>
            </a:solidFill>
          </a:ln>
        </p:spPr>
        <p:style>
          <a:lnRef idx="2">
            <a:schemeClr val="dk1">
              <a:shade val="50000"/>
            </a:schemeClr>
          </a:lnRef>
          <a:fillRef idx="1">
            <a:schemeClr val="dk1"/>
          </a:fillRef>
          <a:effectRef idx="0">
            <a:schemeClr val="dk1"/>
          </a:effectRef>
          <a:fontRef idx="minor">
            <a:schemeClr val="lt1"/>
          </a:fontRef>
        </p:style>
      </p:pic>
      <p:sp>
        <p:nvSpPr>
          <p:cNvPr id="5" name="مستطيل 4"/>
          <p:cNvSpPr/>
          <p:nvPr/>
        </p:nvSpPr>
        <p:spPr>
          <a:xfrm>
            <a:off x="3347864" y="733921"/>
            <a:ext cx="5365260" cy="3847207"/>
          </a:xfrm>
          <a:prstGeom prst="rect">
            <a:avLst/>
          </a:prstGeom>
        </p:spPr>
        <p:txBody>
          <a:bodyPr wrap="square">
            <a:spAutoFit/>
          </a:bodyPr>
          <a:lstStyle/>
          <a:p>
            <a:pPr algn="just"/>
            <a:r>
              <a:rPr lang="ar-SA" sz="2400" b="1" dirty="0" err="1" smtClean="0">
                <a:solidFill>
                  <a:srgbClr val="FF0000"/>
                </a:solidFill>
              </a:rPr>
              <a:t>الاكسترانت:</a:t>
            </a:r>
            <a:r>
              <a:rPr lang="ar-SA" sz="2400" b="1" dirty="0" smtClean="0">
                <a:solidFill>
                  <a:srgbClr val="FF0000"/>
                </a:solidFill>
              </a:rPr>
              <a:t> </a:t>
            </a:r>
            <a:endParaRPr lang="en-US" sz="2400" b="1" dirty="0" smtClean="0">
              <a:solidFill>
                <a:srgbClr val="FF0000"/>
              </a:solidFill>
            </a:endParaRPr>
          </a:p>
          <a:p>
            <a:pPr algn="just"/>
            <a:r>
              <a:rPr lang="ar-SA" sz="2000" b="1" dirty="0" smtClean="0">
                <a:solidFill>
                  <a:srgbClr val="336600"/>
                </a:solidFill>
              </a:rPr>
              <a:t>هي </a:t>
            </a:r>
            <a:r>
              <a:rPr lang="ar-SA" sz="2000" b="1" dirty="0" smtClean="0">
                <a:solidFill>
                  <a:schemeClr val="accent6">
                    <a:lumMod val="75000"/>
                  </a:schemeClr>
                </a:solidFill>
              </a:rPr>
              <a:t>مشابهة</a:t>
            </a:r>
            <a:r>
              <a:rPr lang="ar-SA" sz="2000" b="1" dirty="0" smtClean="0">
                <a:solidFill>
                  <a:srgbClr val="336600"/>
                </a:solidFill>
              </a:rPr>
              <a:t> ل</a:t>
            </a:r>
            <a:r>
              <a:rPr lang="ar-SA" sz="2000" b="1" u="sng" dirty="0" smtClean="0">
                <a:solidFill>
                  <a:srgbClr val="336600"/>
                </a:solidFill>
              </a:rPr>
              <a:t>لانترانت</a:t>
            </a:r>
            <a:r>
              <a:rPr lang="ar-SA" sz="2000" b="1" dirty="0" smtClean="0">
                <a:solidFill>
                  <a:srgbClr val="336600"/>
                </a:solidFill>
              </a:rPr>
              <a:t>، لكنها </a:t>
            </a:r>
            <a:r>
              <a:rPr lang="ar-SA" sz="2000" b="1" dirty="0" smtClean="0">
                <a:solidFill>
                  <a:schemeClr val="accent6">
                    <a:lumMod val="75000"/>
                  </a:schemeClr>
                </a:solidFill>
              </a:rPr>
              <a:t>تتيح مشاركة جزء من معلومات الشركة أو المؤسسة مع وكالات خارجية كالموردين </a:t>
            </a:r>
            <a:r>
              <a:rPr lang="ar-SA" sz="2000" b="1" dirty="0" err="1" smtClean="0">
                <a:solidFill>
                  <a:schemeClr val="accent6">
                    <a:lumMod val="75000"/>
                  </a:schemeClr>
                </a:solidFill>
              </a:rPr>
              <a:t>او</a:t>
            </a:r>
            <a:r>
              <a:rPr lang="ar-SA" sz="2000" b="1" dirty="0" smtClean="0">
                <a:solidFill>
                  <a:schemeClr val="accent6">
                    <a:lumMod val="75000"/>
                  </a:schemeClr>
                </a:solidFill>
              </a:rPr>
              <a:t> الشركاء </a:t>
            </a:r>
            <a:r>
              <a:rPr lang="ar-SA" sz="2000" b="1" dirty="0" err="1" smtClean="0">
                <a:solidFill>
                  <a:schemeClr val="accent6">
                    <a:lumMod val="75000"/>
                  </a:schemeClr>
                </a:solidFill>
              </a:rPr>
              <a:t>او</a:t>
            </a:r>
            <a:r>
              <a:rPr lang="ar-SA" sz="2000" b="1" dirty="0" smtClean="0">
                <a:solidFill>
                  <a:schemeClr val="accent6">
                    <a:lumMod val="75000"/>
                  </a:schemeClr>
                </a:solidFill>
              </a:rPr>
              <a:t> الزبائن </a:t>
            </a:r>
            <a:r>
              <a:rPr lang="ar-SA" sz="2000" b="1" dirty="0" err="1" smtClean="0">
                <a:solidFill>
                  <a:schemeClr val="accent6">
                    <a:lumMod val="75000"/>
                  </a:schemeClr>
                </a:solidFill>
              </a:rPr>
              <a:t>او</a:t>
            </a:r>
            <a:r>
              <a:rPr lang="ar-SA" sz="2000" b="1" dirty="0" smtClean="0">
                <a:solidFill>
                  <a:schemeClr val="accent6">
                    <a:lumMod val="75000"/>
                  </a:schemeClr>
                </a:solidFill>
              </a:rPr>
              <a:t> الشركات </a:t>
            </a:r>
            <a:r>
              <a:rPr lang="ar-SA" sz="2000" b="1" dirty="0" err="1" smtClean="0">
                <a:solidFill>
                  <a:schemeClr val="accent6">
                    <a:lumMod val="75000"/>
                  </a:schemeClr>
                </a:solidFill>
              </a:rPr>
              <a:t>الاخرى</a:t>
            </a:r>
            <a:r>
              <a:rPr lang="ar-SA" sz="2000" b="1" dirty="0" smtClean="0">
                <a:solidFill>
                  <a:srgbClr val="336600"/>
                </a:solidFill>
              </a:rPr>
              <a:t>. يمكن اعتبارها </a:t>
            </a:r>
            <a:r>
              <a:rPr lang="ar-SA" sz="2000" b="1" dirty="0" err="1" smtClean="0">
                <a:solidFill>
                  <a:srgbClr val="336600"/>
                </a:solidFill>
              </a:rPr>
              <a:t>كأمتداد</a:t>
            </a:r>
            <a:r>
              <a:rPr lang="ar-SA" sz="2000" b="1" dirty="0" smtClean="0">
                <a:solidFill>
                  <a:srgbClr val="336600"/>
                </a:solidFill>
              </a:rPr>
              <a:t> </a:t>
            </a:r>
            <a:r>
              <a:rPr lang="ar-SA" sz="2000" b="1" dirty="0" err="1" smtClean="0">
                <a:solidFill>
                  <a:srgbClr val="336600"/>
                </a:solidFill>
              </a:rPr>
              <a:t>للانترانت</a:t>
            </a:r>
            <a:r>
              <a:rPr lang="ar-SA" sz="2000" b="1" dirty="0" smtClean="0">
                <a:solidFill>
                  <a:srgbClr val="336600"/>
                </a:solidFill>
              </a:rPr>
              <a:t> الشركة الى مستخدمين خارجيين. يمكن أعطاء الجهات الخارجية </a:t>
            </a:r>
            <a:r>
              <a:rPr lang="ar-SA" sz="2000" b="1" u="sng" dirty="0" smtClean="0">
                <a:solidFill>
                  <a:schemeClr val="accent6">
                    <a:lumMod val="75000"/>
                  </a:schemeClr>
                </a:solidFill>
              </a:rPr>
              <a:t>مستويات وصول مختلفة</a:t>
            </a:r>
            <a:r>
              <a:rPr lang="ar-SA" sz="2000" b="1" dirty="0" smtClean="0">
                <a:solidFill>
                  <a:srgbClr val="336600"/>
                </a:solidFill>
              </a:rPr>
              <a:t>.</a:t>
            </a:r>
          </a:p>
          <a:p>
            <a:pPr algn="just"/>
            <a:r>
              <a:rPr lang="ar-SA" sz="2000" b="1" dirty="0" smtClean="0">
                <a:solidFill>
                  <a:srgbClr val="336600"/>
                </a:solidFill>
              </a:rPr>
              <a:t> </a:t>
            </a:r>
            <a:br>
              <a:rPr lang="ar-SA" sz="2000" b="1" dirty="0" smtClean="0">
                <a:solidFill>
                  <a:srgbClr val="336600"/>
                </a:solidFill>
              </a:rPr>
            </a:br>
            <a:r>
              <a:rPr lang="ar-SA" sz="2000" b="1" dirty="0" smtClean="0">
                <a:solidFill>
                  <a:srgbClr val="336600"/>
                </a:solidFill>
              </a:rPr>
              <a:t>تتزايد شعبة </a:t>
            </a:r>
            <a:r>
              <a:rPr lang="ar-SA" sz="2000" b="1" dirty="0" err="1" smtClean="0">
                <a:solidFill>
                  <a:srgbClr val="336600"/>
                </a:solidFill>
              </a:rPr>
              <a:t>الاكسترانت</a:t>
            </a:r>
            <a:r>
              <a:rPr lang="ar-SA" sz="2000" b="1" dirty="0" smtClean="0">
                <a:solidFill>
                  <a:srgbClr val="336600"/>
                </a:solidFill>
              </a:rPr>
              <a:t> </a:t>
            </a:r>
            <a:r>
              <a:rPr lang="ar-SA" sz="2000" b="1" u="sng" dirty="0" smtClean="0">
                <a:solidFill>
                  <a:srgbClr val="336600"/>
                </a:solidFill>
              </a:rPr>
              <a:t>ك</a:t>
            </a:r>
            <a:r>
              <a:rPr lang="ar-SA" sz="2000" b="1" u="sng" dirty="0" smtClean="0">
                <a:solidFill>
                  <a:schemeClr val="accent6">
                    <a:lumMod val="75000"/>
                  </a:schemeClr>
                </a:solidFill>
              </a:rPr>
              <a:t>وسيلة</a:t>
            </a:r>
            <a:r>
              <a:rPr lang="ar-SA" sz="2000" b="1" u="sng" dirty="0" smtClean="0">
                <a:solidFill>
                  <a:srgbClr val="336600"/>
                </a:solidFill>
              </a:rPr>
              <a:t> لتبادل الشركاء معلومات فيما</a:t>
            </a:r>
          </a:p>
          <a:p>
            <a:pPr algn="just"/>
            <a:r>
              <a:rPr lang="ar-SA" sz="2000" b="1" u="sng" dirty="0" smtClean="0">
                <a:solidFill>
                  <a:srgbClr val="336600"/>
                </a:solidFill>
              </a:rPr>
              <a:t> بينهم</a:t>
            </a:r>
            <a:r>
              <a:rPr lang="ar-SA" sz="2000" b="1" dirty="0" smtClean="0">
                <a:solidFill>
                  <a:srgbClr val="336600"/>
                </a:solidFill>
              </a:rPr>
              <a:t>. انها </a:t>
            </a:r>
            <a:r>
              <a:rPr lang="ar-SA" sz="2000" b="1" dirty="0" smtClean="0">
                <a:solidFill>
                  <a:schemeClr val="accent6">
                    <a:lumMod val="75000"/>
                  </a:schemeClr>
                </a:solidFill>
              </a:rPr>
              <a:t>تتيح للشركات مشاركة كتالوجات المنتجات مع اخرين يعملون في نفس المجال</a:t>
            </a:r>
            <a:r>
              <a:rPr lang="ar-SA" sz="2000" b="1" dirty="0" smtClean="0">
                <a:solidFill>
                  <a:srgbClr val="336600"/>
                </a:solidFill>
              </a:rPr>
              <a:t>، و</a:t>
            </a:r>
            <a:r>
              <a:rPr lang="ar-SA" sz="2000" b="1" dirty="0" smtClean="0">
                <a:solidFill>
                  <a:schemeClr val="accent6">
                    <a:lumMod val="75000"/>
                  </a:schemeClr>
                </a:solidFill>
              </a:rPr>
              <a:t>ال</a:t>
            </a:r>
            <a:r>
              <a:rPr lang="ar-SA" sz="2000" b="1" u="sng" dirty="0" smtClean="0">
                <a:solidFill>
                  <a:schemeClr val="accent6">
                    <a:lumMod val="75000"/>
                  </a:schemeClr>
                </a:solidFill>
              </a:rPr>
              <a:t>تعاون</a:t>
            </a:r>
            <a:r>
              <a:rPr lang="ar-SA" sz="2000" b="1" u="sng" dirty="0" smtClean="0">
                <a:solidFill>
                  <a:srgbClr val="336600"/>
                </a:solidFill>
              </a:rPr>
              <a:t> مع شركات أخرى على مشاريع مشتركة وبرامج تدريب</a:t>
            </a:r>
            <a:r>
              <a:rPr lang="ar-SA" sz="2000" b="1" dirty="0" smtClean="0">
                <a:solidFill>
                  <a:srgbClr val="336600"/>
                </a:solidFill>
              </a:rPr>
              <a:t>، </a:t>
            </a:r>
            <a:r>
              <a:rPr lang="ar-SA" sz="2000" b="1" dirty="0" smtClean="0">
                <a:solidFill>
                  <a:schemeClr val="accent6">
                    <a:lumMod val="75000"/>
                  </a:schemeClr>
                </a:solidFill>
              </a:rPr>
              <a:t>والوصول الى خدمات تقدمها شركة واحدة لمجموعة من الشركات الأخرى.</a:t>
            </a:r>
          </a:p>
        </p:txBody>
      </p:sp>
      <p:sp>
        <p:nvSpPr>
          <p:cNvPr id="6" name="مستطيل 5"/>
          <p:cNvSpPr/>
          <p:nvPr/>
        </p:nvSpPr>
        <p:spPr>
          <a:xfrm>
            <a:off x="3814112" y="4586352"/>
            <a:ext cx="4934352" cy="1938992"/>
          </a:xfrm>
          <a:prstGeom prst="rect">
            <a:avLst/>
          </a:prstGeom>
        </p:spPr>
        <p:txBody>
          <a:bodyPr wrap="square">
            <a:spAutoFit/>
          </a:bodyPr>
          <a:lstStyle/>
          <a:p>
            <a:pPr lvl="0" fontAlgn="base">
              <a:spcBef>
                <a:spcPct val="0"/>
              </a:spcBef>
              <a:spcAft>
                <a:spcPct val="0"/>
              </a:spcAft>
            </a:pPr>
            <a:r>
              <a:rPr lang="ar-SA" b="1" dirty="0" smtClean="0">
                <a:solidFill>
                  <a:srgbClr val="FF0000"/>
                </a:solidFill>
                <a:latin typeface="Calibri" pitchFamily="34" charset="0"/>
                <a:ea typeface="Calibri" pitchFamily="34" charset="0"/>
                <a:cs typeface="Arial" pitchFamily="34" charset="0"/>
              </a:rPr>
              <a:t> </a:t>
            </a:r>
            <a:r>
              <a:rPr lang="ar-SA" sz="2000" b="1" dirty="0" smtClean="0">
                <a:solidFill>
                  <a:srgbClr val="FF0000"/>
                </a:solidFill>
                <a:latin typeface="Calibri" pitchFamily="34" charset="0"/>
                <a:ea typeface="Calibri" pitchFamily="34" charset="0"/>
                <a:cs typeface="Arial" pitchFamily="34" charset="0"/>
              </a:rPr>
              <a:t>بعض المجالات التي يمكن أن تستخدم فيها </a:t>
            </a:r>
            <a:r>
              <a:rPr lang="ar-SA" sz="2000" b="1" dirty="0" err="1" smtClean="0">
                <a:solidFill>
                  <a:srgbClr val="FF0000"/>
                </a:solidFill>
                <a:latin typeface="Calibri" pitchFamily="34" charset="0"/>
                <a:ea typeface="Calibri" pitchFamily="34" charset="0"/>
                <a:cs typeface="Arial" pitchFamily="34" charset="0"/>
              </a:rPr>
              <a:t>الإكسترانت</a:t>
            </a:r>
            <a:r>
              <a:rPr lang="ar-SA" sz="2000" b="1" dirty="0" smtClean="0">
                <a:solidFill>
                  <a:srgbClr val="FF0000"/>
                </a:solidFill>
                <a:latin typeface="Calibri" pitchFamily="34" charset="0"/>
                <a:ea typeface="Calibri" pitchFamily="34" charset="0"/>
                <a:cs typeface="Arial" pitchFamily="34" charset="0"/>
              </a:rPr>
              <a:t> لتحسين العمل مثل</a:t>
            </a:r>
            <a:r>
              <a:rPr lang="en-US" sz="2000" b="1" dirty="0" smtClean="0">
                <a:solidFill>
                  <a:srgbClr val="FF0000"/>
                </a:solidFill>
                <a:latin typeface="Calibri" pitchFamily="34" charset="0"/>
                <a:ea typeface="Calibri" pitchFamily="34" charset="0"/>
                <a:cs typeface="Arial" pitchFamily="34" charset="0"/>
              </a:rPr>
              <a:t>: </a:t>
            </a:r>
            <a:r>
              <a:rPr lang="en-US" sz="2000" b="1" dirty="0" smtClean="0">
                <a:latin typeface="Calibri" pitchFamily="34" charset="0"/>
                <a:ea typeface="Calibri" pitchFamily="34" charset="0"/>
                <a:cs typeface="Arial" pitchFamily="34" charset="0"/>
              </a:rPr>
              <a:t/>
            </a:r>
            <a:br>
              <a:rPr lang="en-US" sz="2000" b="1" dirty="0" smtClean="0">
                <a:latin typeface="Calibri" pitchFamily="34" charset="0"/>
                <a:ea typeface="Calibri" pitchFamily="34" charset="0"/>
                <a:cs typeface="Arial" pitchFamily="34" charset="0"/>
              </a:rPr>
            </a:br>
            <a:r>
              <a:rPr lang="en-US" sz="2000" b="1" dirty="0" smtClean="0">
                <a:latin typeface="Calibri" pitchFamily="34" charset="0"/>
                <a:ea typeface="Calibri" pitchFamily="34" charset="0"/>
                <a:cs typeface="Arial" pitchFamily="34" charset="0"/>
              </a:rPr>
              <a:t>     </a:t>
            </a:r>
            <a:r>
              <a:rPr lang="ar-SA" sz="2000" b="1" dirty="0" smtClean="0">
                <a:latin typeface="Calibri" pitchFamily="34" charset="0"/>
                <a:ea typeface="Calibri" pitchFamily="34" charset="0"/>
                <a:cs typeface="Arial" pitchFamily="34" charset="0"/>
              </a:rPr>
              <a:t>    </a:t>
            </a:r>
            <a:r>
              <a:rPr lang="ar-SA" sz="2000" b="1" dirty="0" smtClean="0">
                <a:solidFill>
                  <a:srgbClr val="336600"/>
                </a:solidFill>
                <a:latin typeface="Calibri" pitchFamily="34" charset="0"/>
                <a:ea typeface="Calibri" pitchFamily="34" charset="0"/>
                <a:cs typeface="Arial" pitchFamily="34" charset="0"/>
              </a:rPr>
              <a:t>تسهيل عمليات الشراء في الشركات</a:t>
            </a:r>
            <a:r>
              <a:rPr lang="en-US" sz="2000" b="1" dirty="0" smtClean="0">
                <a:solidFill>
                  <a:srgbClr val="336600"/>
                </a:solidFill>
                <a:latin typeface="Calibri" pitchFamily="34" charset="0"/>
                <a:ea typeface="Calibri" pitchFamily="34" charset="0"/>
                <a:cs typeface="Arial" pitchFamily="34" charset="0"/>
              </a:rPr>
              <a:t/>
            </a:r>
            <a:br>
              <a:rPr lang="en-US" sz="2000" b="1" dirty="0" smtClean="0">
                <a:solidFill>
                  <a:srgbClr val="336600"/>
                </a:solidFill>
                <a:latin typeface="Calibri" pitchFamily="34" charset="0"/>
                <a:ea typeface="Calibri" pitchFamily="34" charset="0"/>
                <a:cs typeface="Arial" pitchFamily="34" charset="0"/>
              </a:rPr>
            </a:br>
            <a:r>
              <a:rPr lang="ar-SA" sz="2000" b="1" dirty="0" smtClean="0">
                <a:solidFill>
                  <a:srgbClr val="336600"/>
                </a:solidFill>
                <a:latin typeface="Calibri" pitchFamily="34" charset="0"/>
                <a:ea typeface="Calibri" pitchFamily="34" charset="0"/>
                <a:cs typeface="Arial" pitchFamily="34" charset="0"/>
              </a:rPr>
              <a:t>   </a:t>
            </a:r>
            <a:r>
              <a:rPr lang="en-US" sz="2000" b="1" dirty="0" smtClean="0">
                <a:solidFill>
                  <a:srgbClr val="336600"/>
                </a:solidFill>
                <a:latin typeface="Calibri" pitchFamily="34" charset="0"/>
                <a:ea typeface="Calibri" pitchFamily="34" charset="0"/>
                <a:cs typeface="Arial" pitchFamily="34" charset="0"/>
              </a:rPr>
              <a:t>      </a:t>
            </a:r>
            <a:r>
              <a:rPr lang="ar-SA" sz="2000" b="1" dirty="0" smtClean="0">
                <a:solidFill>
                  <a:srgbClr val="336600"/>
                </a:solidFill>
                <a:latin typeface="Calibri" pitchFamily="34" charset="0"/>
                <a:ea typeface="Calibri" pitchFamily="34" charset="0"/>
                <a:cs typeface="Arial" pitchFamily="34" charset="0"/>
              </a:rPr>
              <a:t>متابعة الفواتير</a:t>
            </a:r>
            <a:r>
              <a:rPr lang="en-US" sz="2000" b="1" dirty="0" smtClean="0">
                <a:solidFill>
                  <a:srgbClr val="336600"/>
                </a:solidFill>
                <a:latin typeface="Calibri" pitchFamily="34" charset="0"/>
                <a:ea typeface="Calibri" pitchFamily="34" charset="0"/>
                <a:cs typeface="Arial" pitchFamily="34" charset="0"/>
              </a:rPr>
              <a:t/>
            </a:r>
            <a:br>
              <a:rPr lang="en-US" sz="2000" b="1" dirty="0" smtClean="0">
                <a:solidFill>
                  <a:srgbClr val="336600"/>
                </a:solidFill>
                <a:latin typeface="Calibri" pitchFamily="34" charset="0"/>
                <a:ea typeface="Calibri" pitchFamily="34" charset="0"/>
                <a:cs typeface="Arial" pitchFamily="34" charset="0"/>
              </a:rPr>
            </a:br>
            <a:r>
              <a:rPr lang="ar-SA" sz="2000" b="1" dirty="0" smtClean="0">
                <a:solidFill>
                  <a:srgbClr val="336600"/>
                </a:solidFill>
                <a:latin typeface="Calibri" pitchFamily="34" charset="0"/>
                <a:ea typeface="Calibri" pitchFamily="34" charset="0"/>
                <a:cs typeface="Arial" pitchFamily="34" charset="0"/>
              </a:rPr>
              <a:t>     </a:t>
            </a:r>
            <a:r>
              <a:rPr lang="en-US" sz="2000" b="1" dirty="0" smtClean="0">
                <a:solidFill>
                  <a:srgbClr val="336600"/>
                </a:solidFill>
                <a:latin typeface="Calibri" pitchFamily="34" charset="0"/>
                <a:ea typeface="Calibri" pitchFamily="34" charset="0"/>
                <a:cs typeface="Arial" pitchFamily="34" charset="0"/>
              </a:rPr>
              <a:t> </a:t>
            </a:r>
            <a:r>
              <a:rPr lang="ar-SA" sz="2000" b="1" dirty="0" smtClean="0">
                <a:solidFill>
                  <a:srgbClr val="336600"/>
                </a:solidFill>
                <a:latin typeface="Calibri" pitchFamily="34" charset="0"/>
                <a:ea typeface="Calibri" pitchFamily="34" charset="0"/>
                <a:cs typeface="Arial" pitchFamily="34" charset="0"/>
              </a:rPr>
              <a:t>  خدمات التوظيف</a:t>
            </a:r>
            <a:r>
              <a:rPr lang="en-US" sz="2000" b="1" dirty="0" smtClean="0">
                <a:solidFill>
                  <a:srgbClr val="336600"/>
                </a:solidFill>
                <a:latin typeface="Calibri" pitchFamily="34" charset="0"/>
                <a:ea typeface="Calibri" pitchFamily="34" charset="0"/>
                <a:cs typeface="Arial" pitchFamily="34" charset="0"/>
              </a:rPr>
              <a:t/>
            </a:r>
            <a:br>
              <a:rPr lang="en-US" sz="2000" b="1" dirty="0" smtClean="0">
                <a:solidFill>
                  <a:srgbClr val="336600"/>
                </a:solidFill>
                <a:latin typeface="Calibri" pitchFamily="34" charset="0"/>
                <a:ea typeface="Calibri" pitchFamily="34" charset="0"/>
                <a:cs typeface="Arial" pitchFamily="34" charset="0"/>
              </a:rPr>
            </a:br>
            <a:r>
              <a:rPr lang="ar-SA" sz="2000" b="1" dirty="0" smtClean="0">
                <a:solidFill>
                  <a:srgbClr val="336600"/>
                </a:solidFill>
                <a:latin typeface="Calibri" pitchFamily="34" charset="0"/>
                <a:ea typeface="Calibri" pitchFamily="34" charset="0"/>
                <a:cs typeface="Arial" pitchFamily="34" charset="0"/>
              </a:rPr>
              <a:t>       </a:t>
            </a:r>
            <a:r>
              <a:rPr lang="en-US" sz="2000" b="1" dirty="0" smtClean="0">
                <a:solidFill>
                  <a:srgbClr val="336600"/>
                </a:solidFill>
                <a:latin typeface="Calibri" pitchFamily="34" charset="0"/>
                <a:ea typeface="Calibri" pitchFamily="34" charset="0"/>
                <a:cs typeface="Arial" pitchFamily="34" charset="0"/>
              </a:rPr>
              <a:t> </a:t>
            </a:r>
            <a:r>
              <a:rPr lang="ar-SA" sz="2000" b="1" dirty="0" smtClean="0">
                <a:solidFill>
                  <a:srgbClr val="336600"/>
                </a:solidFill>
                <a:latin typeface="Calibri" pitchFamily="34" charset="0"/>
                <a:ea typeface="Calibri" pitchFamily="34" charset="0"/>
                <a:cs typeface="Arial" pitchFamily="34" charset="0"/>
              </a:rPr>
              <a:t>تواصل شبكات توزيع البضائع</a:t>
            </a:r>
            <a:endParaRPr lang="en-US" sz="2000" b="1" dirty="0" smtClean="0">
              <a:solidFill>
                <a:srgbClr val="336600"/>
              </a:solidFill>
              <a:latin typeface="Arial" pitchFamily="34" charset="0"/>
              <a:cs typeface="Arial" pitchFamily="34" charset="0"/>
            </a:endParaRPr>
          </a:p>
        </p:txBody>
      </p:sp>
    </p:spTree>
    <p:extLst>
      <p:ext uri="{BB962C8B-B14F-4D97-AF65-F5344CB8AC3E}">
        <p14:creationId xmlns:p14="http://schemas.microsoft.com/office/powerpoint/2010/main" val="4292351831"/>
      </p:ext>
    </p:extLst>
  </p:cSld>
  <p:clrMapOvr>
    <a:masterClrMapping/>
  </p:clrMapOvr>
  <p:transition>
    <p:wheel spokes="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1">
              <a:lumMod val="20000"/>
              <a:lumOff val="80000"/>
            </a:schemeClr>
          </a:solidFill>
        </p:spPr>
        <p:txBody>
          <a:bodyPr/>
          <a:lstStyle/>
          <a:p>
            <a:r>
              <a:rPr lang="ar-SA" b="1" dirty="0" smtClean="0"/>
              <a:t>الصحف:-</a:t>
            </a:r>
            <a:endParaRPr lang="en-US" b="1" dirty="0"/>
          </a:p>
        </p:txBody>
      </p:sp>
      <p:sp>
        <p:nvSpPr>
          <p:cNvPr id="3" name="عنصر نائب للمحتوى 2"/>
          <p:cNvSpPr>
            <a:spLocks noGrp="1"/>
          </p:cNvSpPr>
          <p:nvPr>
            <p:ph idx="1"/>
          </p:nvPr>
        </p:nvSpPr>
        <p:spPr>
          <a:solidFill>
            <a:schemeClr val="accent4">
              <a:lumMod val="40000"/>
              <a:lumOff val="60000"/>
            </a:schemeClr>
          </a:solidFill>
        </p:spPr>
        <p:txBody>
          <a:bodyPr/>
          <a:lstStyle/>
          <a:p>
            <a:r>
              <a:rPr lang="ar-SA" b="1" dirty="0" smtClean="0">
                <a:solidFill>
                  <a:schemeClr val="accent1"/>
                </a:solidFill>
              </a:rPr>
              <a:t> الصحف </a:t>
            </a:r>
            <a:r>
              <a:rPr lang="en-US" b="1" dirty="0" smtClean="0"/>
              <a:t> </a:t>
            </a:r>
            <a:r>
              <a:rPr lang="en-US" b="1" dirty="0">
                <a:solidFill>
                  <a:schemeClr val="accent3"/>
                </a:solidFill>
              </a:rPr>
              <a:t>NEWS </a:t>
            </a:r>
            <a:r>
              <a:rPr lang="en-US" b="1" dirty="0" smtClean="0">
                <a:solidFill>
                  <a:schemeClr val="accent3"/>
                </a:solidFill>
              </a:rPr>
              <a:t>PAPERS</a:t>
            </a:r>
            <a:endParaRPr lang="ar-SA" b="1" dirty="0" smtClean="0">
              <a:solidFill>
                <a:schemeClr val="accent3"/>
              </a:solidFill>
            </a:endParaRPr>
          </a:p>
          <a:p>
            <a:r>
              <a:rPr lang="ar-SA" b="1" dirty="0"/>
              <a:t>الصحف تلعب دوراً هاماً في تكوين الراي العام ، حتى ام البعض لقب الصحافة بالسلطة الرابعة أي انها </a:t>
            </a:r>
            <a:r>
              <a:rPr lang="ar-SA" b="1" dirty="0" err="1"/>
              <a:t>تاتي</a:t>
            </a:r>
            <a:r>
              <a:rPr lang="ar-SA" b="1" dirty="0"/>
              <a:t> بعد السلطات الثلاثة ( التشريعية والقانونية والتنفيذية ) وذلك دلالة على اهميتها في حياة الناس وعلى قدرتها على </a:t>
            </a:r>
            <a:r>
              <a:rPr lang="ar-SA" b="1" dirty="0" err="1"/>
              <a:t>التاثير</a:t>
            </a:r>
            <a:r>
              <a:rPr lang="ar-SA" b="1" dirty="0"/>
              <a:t> في الراي العام . </a:t>
            </a:r>
            <a:endParaRPr lang="en-US" b="1" dirty="0"/>
          </a:p>
          <a:p>
            <a:endParaRPr lang="ar-SA" b="1" dirty="0">
              <a:solidFill>
                <a:schemeClr val="accent3"/>
              </a:solidFill>
            </a:endParaRPr>
          </a:p>
          <a:p>
            <a:endParaRPr lang="ar-SA" b="1" dirty="0">
              <a:solidFill>
                <a:schemeClr val="accent3"/>
              </a:solidFill>
            </a:endParaRPr>
          </a:p>
        </p:txBody>
      </p:sp>
    </p:spTree>
    <p:extLst>
      <p:ext uri="{BB962C8B-B14F-4D97-AF65-F5344CB8AC3E}">
        <p14:creationId xmlns:p14="http://schemas.microsoft.com/office/powerpoint/2010/main" val="1676468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a:solidFill>
                  <a:srgbClr val="FF0000"/>
                </a:solidFill>
              </a:rPr>
              <a:t>المؤتمرات الصحفية </a:t>
            </a:r>
            <a:r>
              <a:rPr lang="en-US" b="1" dirty="0">
                <a:solidFill>
                  <a:schemeClr val="accent3">
                    <a:lumMod val="60000"/>
                    <a:lumOff val="40000"/>
                  </a:schemeClr>
                </a:solidFill>
              </a:rPr>
              <a:t>PRESS CONFERENCES</a:t>
            </a:r>
            <a:endParaRPr lang="en-US" dirty="0"/>
          </a:p>
        </p:txBody>
      </p:sp>
      <p:sp>
        <p:nvSpPr>
          <p:cNvPr id="3" name="عنصر نائب للمحتوى 2"/>
          <p:cNvSpPr>
            <a:spLocks noGrp="1"/>
          </p:cNvSpPr>
          <p:nvPr>
            <p:ph idx="1"/>
          </p:nvPr>
        </p:nvSpPr>
        <p:spPr>
          <a:solidFill>
            <a:schemeClr val="accent4">
              <a:lumMod val="20000"/>
              <a:lumOff val="80000"/>
            </a:schemeClr>
          </a:solidFill>
        </p:spPr>
        <p:txBody>
          <a:bodyPr/>
          <a:lstStyle/>
          <a:p>
            <a:r>
              <a:rPr lang="ar-SA" b="1" dirty="0"/>
              <a:t>يمكن استخدام الصحف لأغراض العلاقات العامة فعندما يكون هناك اخبار لدى المنشاة تود عرضها على الراي العام ، فإنها تقوم بالاتصال بالصحافة لدعوتها لحضور المؤتمر الصحفي . </a:t>
            </a:r>
          </a:p>
          <a:p>
            <a:r>
              <a:rPr lang="ar-SA" b="1" dirty="0"/>
              <a:t>هذا ويجب التخطيط جيداً للمؤتمر الصحفي لان المؤتمرات غير المخطط لها يمكن ان تسئ الى سمعة الشركة وصورتها امام الصحافة . </a:t>
            </a:r>
          </a:p>
          <a:p>
            <a:endParaRPr lang="en-US" dirty="0"/>
          </a:p>
        </p:txBody>
      </p:sp>
    </p:spTree>
    <p:extLst>
      <p:ext uri="{BB962C8B-B14F-4D97-AF65-F5344CB8AC3E}">
        <p14:creationId xmlns:p14="http://schemas.microsoft.com/office/powerpoint/2010/main" val="4925298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5">
              <a:lumMod val="20000"/>
              <a:lumOff val="80000"/>
            </a:schemeClr>
          </a:solidFill>
        </p:spPr>
        <p:txBody>
          <a:bodyPr/>
          <a:lstStyle/>
          <a:p>
            <a:r>
              <a:rPr lang="ar-SA" b="1" dirty="0">
                <a:solidFill>
                  <a:srgbClr val="FF0000"/>
                </a:solidFill>
              </a:rPr>
              <a:t>الراديو </a:t>
            </a:r>
            <a:r>
              <a:rPr lang="en-US" b="1" dirty="0">
                <a:solidFill>
                  <a:srgbClr val="FF0000"/>
                </a:solidFill>
              </a:rPr>
              <a:t>radio</a:t>
            </a:r>
            <a:endParaRPr lang="en-US" dirty="0"/>
          </a:p>
        </p:txBody>
      </p:sp>
      <p:sp>
        <p:nvSpPr>
          <p:cNvPr id="3" name="عنصر نائب للمحتوى 2"/>
          <p:cNvSpPr>
            <a:spLocks noGrp="1"/>
          </p:cNvSpPr>
          <p:nvPr>
            <p:ph idx="1"/>
          </p:nvPr>
        </p:nvSpPr>
        <p:spPr>
          <a:solidFill>
            <a:schemeClr val="accent4">
              <a:lumMod val="20000"/>
              <a:lumOff val="80000"/>
            </a:schemeClr>
          </a:solidFill>
        </p:spPr>
        <p:txBody>
          <a:bodyPr/>
          <a:lstStyle/>
          <a:p>
            <a:r>
              <a:rPr lang="ar-SA" b="1" dirty="0"/>
              <a:t>يعتبر الراديو وسيلة من وسائل الاتصال المسموعة ، ولا يكاد يخلو بيت من وجود راديو فيه وقد كان الراديو منذ فترة ليست بعيدة هو الوسيلة الاكثر استعمالاً من بين وسائل الاتصال ، الا انه بعد اختراع التلفزيون اصبح الراديو اقل استعمالا عن ذي قبل . </a:t>
            </a:r>
          </a:p>
          <a:p>
            <a:endParaRPr lang="en-US" dirty="0"/>
          </a:p>
        </p:txBody>
      </p:sp>
    </p:spTree>
    <p:extLst>
      <p:ext uri="{BB962C8B-B14F-4D97-AF65-F5344CB8AC3E}">
        <p14:creationId xmlns:p14="http://schemas.microsoft.com/office/powerpoint/2010/main" val="27938771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3">
              <a:lumMod val="20000"/>
              <a:lumOff val="80000"/>
            </a:schemeClr>
          </a:solidFill>
        </p:spPr>
        <p:txBody>
          <a:bodyPr/>
          <a:lstStyle/>
          <a:p>
            <a:r>
              <a:rPr lang="ar-SA" b="1" dirty="0">
                <a:solidFill>
                  <a:srgbClr val="FF0000"/>
                </a:solidFill>
              </a:rPr>
              <a:t> التلفزيون </a:t>
            </a:r>
            <a:r>
              <a:rPr lang="ar-SA" b="1" dirty="0" smtClean="0">
                <a:solidFill>
                  <a:srgbClr val="FF0000"/>
                </a:solidFill>
              </a:rPr>
              <a:t>:-</a:t>
            </a:r>
            <a:endParaRPr lang="en-US" dirty="0"/>
          </a:p>
        </p:txBody>
      </p:sp>
      <p:sp>
        <p:nvSpPr>
          <p:cNvPr id="3" name="عنصر نائب للمحتوى 2"/>
          <p:cNvSpPr>
            <a:spLocks noGrp="1"/>
          </p:cNvSpPr>
          <p:nvPr>
            <p:ph idx="1"/>
          </p:nvPr>
        </p:nvSpPr>
        <p:spPr>
          <a:solidFill>
            <a:schemeClr val="accent5">
              <a:lumMod val="20000"/>
              <a:lumOff val="80000"/>
            </a:schemeClr>
          </a:solidFill>
        </p:spPr>
        <p:txBody>
          <a:bodyPr>
            <a:normAutofit lnSpcReduction="10000"/>
          </a:bodyPr>
          <a:lstStyle/>
          <a:p>
            <a:r>
              <a:rPr lang="ar-SA" b="1" dirty="0"/>
              <a:t>يعتبر التلفزيون من وسائل الاتصال السمعية والمرئية في نفس الوقت حيث انه يجمع بين الصوت والصورة المتحركة وبالتالي فهو اكثر تأثيرا في النفس البشرية من وسائل اخرى كالصحف والمجلات وغيرها .</a:t>
            </a:r>
          </a:p>
          <a:p>
            <a:r>
              <a:rPr lang="ar-SA" b="1" dirty="0"/>
              <a:t>ويعتبر التلفزيون من المصادر الهامة والموثوق بها للأخبار وللاستمتاع بالبرامج الثقافية والاجتماعية والسياسية والرياضية . </a:t>
            </a:r>
          </a:p>
          <a:p>
            <a:r>
              <a:rPr lang="ar-SA" b="1" dirty="0"/>
              <a:t>والواقع ان الكاميرا تصور الاوضاع الحقيقية كما هي دون مبالغة او تضخيم </a:t>
            </a:r>
            <a:r>
              <a:rPr lang="ar-SA" b="1" dirty="0" smtClean="0"/>
              <a:t>.</a:t>
            </a:r>
            <a:endParaRPr lang="en-US" b="1" dirty="0"/>
          </a:p>
          <a:p>
            <a:endParaRPr lang="en-US" dirty="0"/>
          </a:p>
        </p:txBody>
      </p:sp>
    </p:spTree>
    <p:extLst>
      <p:ext uri="{BB962C8B-B14F-4D97-AF65-F5344CB8AC3E}">
        <p14:creationId xmlns:p14="http://schemas.microsoft.com/office/powerpoint/2010/main" val="4499140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2">
              <a:lumMod val="20000"/>
              <a:lumOff val="80000"/>
            </a:schemeClr>
          </a:solidFill>
        </p:spPr>
        <p:txBody>
          <a:bodyPr/>
          <a:lstStyle/>
          <a:p>
            <a:r>
              <a:rPr lang="ar-SA" b="1" dirty="0" smtClean="0">
                <a:solidFill>
                  <a:srgbClr val="FF0000"/>
                </a:solidFill>
              </a:rPr>
              <a:t>المعارض:-</a:t>
            </a:r>
            <a:endParaRPr lang="en-US" dirty="0"/>
          </a:p>
        </p:txBody>
      </p:sp>
      <p:sp>
        <p:nvSpPr>
          <p:cNvPr id="3" name="عنصر نائب للمحتوى 2"/>
          <p:cNvSpPr>
            <a:spLocks noGrp="1"/>
          </p:cNvSpPr>
          <p:nvPr>
            <p:ph idx="1"/>
          </p:nvPr>
        </p:nvSpPr>
        <p:spPr>
          <a:solidFill>
            <a:schemeClr val="accent3">
              <a:lumMod val="20000"/>
              <a:lumOff val="80000"/>
            </a:schemeClr>
          </a:solidFill>
        </p:spPr>
        <p:txBody>
          <a:bodyPr>
            <a:normAutofit fontScale="92500" lnSpcReduction="10000"/>
          </a:bodyPr>
          <a:lstStyle/>
          <a:p>
            <a:r>
              <a:rPr lang="ar-SA" b="1" dirty="0"/>
              <a:t>تعتبر المعارض وسيلة اتصال هامة بالجماهير حيث تقوم الشركات بعرض منتجاتها او نماذج لخدماتها معززه برسوم بيانية واشكال واحصائيات ووسائل ايضاح وكذلك يمكن تدعيم اسم الشركة وتحسين صورتها امام الجمهور عن طريق عرض وتفسير سياسة المنظمة وانجازاتها واهدافها . </a:t>
            </a:r>
          </a:p>
          <a:p>
            <a:r>
              <a:rPr lang="ar-SA" b="1" dirty="0"/>
              <a:t>وقد تقوم الشركة بتخصيص مساحة معينه داخل مكاتبها او مواقعها لاستخدامها كعرض دائم او مؤقت لها وذلك لعرض منتجاتها الجديدة التي تقدمها او لتمكن الزوار من مشاهدة تطورات عملياتها وتقدم انشطتها من خلال الصور والرسوم البيانية والاحصائيات . </a:t>
            </a:r>
            <a:endParaRPr lang="en-US" b="1" dirty="0"/>
          </a:p>
          <a:p>
            <a:endParaRPr lang="en-US" dirty="0"/>
          </a:p>
        </p:txBody>
      </p:sp>
    </p:spTree>
    <p:extLst>
      <p:ext uri="{BB962C8B-B14F-4D97-AF65-F5344CB8AC3E}">
        <p14:creationId xmlns:p14="http://schemas.microsoft.com/office/powerpoint/2010/main" val="5056725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4">
              <a:lumMod val="40000"/>
              <a:lumOff val="60000"/>
            </a:schemeClr>
          </a:solidFill>
        </p:spPr>
        <p:txBody>
          <a:bodyPr/>
          <a:lstStyle/>
          <a:p>
            <a:r>
              <a:rPr lang="ar-SA" b="1" dirty="0" smtClean="0"/>
              <a:t>لوحة الاعلانات الداخلية :</a:t>
            </a:r>
            <a:endParaRPr lang="en-US" b="1" dirty="0"/>
          </a:p>
        </p:txBody>
      </p:sp>
      <p:sp>
        <p:nvSpPr>
          <p:cNvPr id="3" name="عنصر نائب للمحتوى 2"/>
          <p:cNvSpPr>
            <a:spLocks noGrp="1"/>
          </p:cNvSpPr>
          <p:nvPr>
            <p:ph idx="1"/>
          </p:nvPr>
        </p:nvSpPr>
        <p:spPr>
          <a:solidFill>
            <a:schemeClr val="accent2">
              <a:lumMod val="20000"/>
              <a:lumOff val="80000"/>
            </a:schemeClr>
          </a:solidFill>
        </p:spPr>
        <p:txBody>
          <a:bodyPr>
            <a:normAutofit fontScale="85000" lnSpcReduction="10000"/>
          </a:bodyPr>
          <a:lstStyle/>
          <a:p>
            <a:r>
              <a:rPr lang="ar-SA" b="1" dirty="0"/>
              <a:t>وهذه الوسيلة من وسائل الاتصال المقروءة والموجهة الى الجمهور الداخلي للشركة وتوضع عادة في مكان بارز في الشركة أي بالقرب من الاستقبال او في الممرات التي تكثر عليها حركة الموظفين . </a:t>
            </a:r>
          </a:p>
          <a:p>
            <a:r>
              <a:rPr lang="ar-SA" b="1" dirty="0"/>
              <a:t>وقد تكون لوحة الاعلانات على شكل مستطيل او مربع او دائرة ويركب عليها اطار زجاجي لعدم التلاعب بمحتوياتها وتشمل عادة الموضوعات التي تتناول شرح لقوانين الشركة او تعليماتها ، اعلانات النقابة ، اخبار الموظفين من توظيفات جديدة او ترقيات وتنقلات .</a:t>
            </a:r>
          </a:p>
          <a:p>
            <a:r>
              <a:rPr lang="ar-SA" b="1" dirty="0"/>
              <a:t>ودائماً تكون دائرة العلاقات العامة هي المسئولة عن فتح واغلاق لوحة الاعلانات وكذلك عن أي اوراق جديدة تضاف اليها او أي اوراق تلغى منها . </a:t>
            </a:r>
            <a:endParaRPr lang="en-US" b="1" dirty="0"/>
          </a:p>
          <a:p>
            <a:endParaRPr lang="en-US" dirty="0"/>
          </a:p>
        </p:txBody>
      </p:sp>
    </p:spTree>
    <p:extLst>
      <p:ext uri="{BB962C8B-B14F-4D97-AF65-F5344CB8AC3E}">
        <p14:creationId xmlns:p14="http://schemas.microsoft.com/office/powerpoint/2010/main" val="35748295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3">
              <a:lumMod val="20000"/>
              <a:lumOff val="80000"/>
            </a:schemeClr>
          </a:solidFill>
        </p:spPr>
        <p:txBody>
          <a:bodyPr/>
          <a:lstStyle/>
          <a:p>
            <a:r>
              <a:rPr lang="ar-SA" b="1" dirty="0" smtClean="0"/>
              <a:t>المنظمات :-</a:t>
            </a:r>
            <a:endParaRPr lang="en-US" b="1" dirty="0"/>
          </a:p>
        </p:txBody>
      </p:sp>
      <p:sp>
        <p:nvSpPr>
          <p:cNvPr id="3" name="عنصر نائب للمحتوى 2"/>
          <p:cNvSpPr>
            <a:spLocks noGrp="1"/>
          </p:cNvSpPr>
          <p:nvPr>
            <p:ph idx="1"/>
          </p:nvPr>
        </p:nvSpPr>
        <p:spPr>
          <a:solidFill>
            <a:schemeClr val="accent1">
              <a:lumMod val="20000"/>
              <a:lumOff val="80000"/>
            </a:schemeClr>
          </a:solidFill>
        </p:spPr>
        <p:txBody>
          <a:bodyPr>
            <a:normAutofit fontScale="92500" lnSpcReduction="20000"/>
          </a:bodyPr>
          <a:lstStyle/>
          <a:p>
            <a:r>
              <a:rPr lang="ar-EG" b="1" dirty="0"/>
              <a:t>وتعد المنظمات نتاج مجتمعي بمعني انها نتاج اصلا هو </a:t>
            </a:r>
            <a:r>
              <a:rPr lang="ar-EG" b="1" dirty="0" err="1"/>
              <a:t>استجابه</a:t>
            </a:r>
            <a:r>
              <a:rPr lang="ar-EG" b="1" dirty="0"/>
              <a:t> لحاجة او تحقيق هدف معين في المجتمع وبالتالي نشاطها جزء من قطاع يضم قطاعات اخري من نوعية خاصة تعمل في نشاطات مرتبطة وهذا القطاع بدوره جزء من المجتمع الكلي . </a:t>
            </a:r>
          </a:p>
          <a:p>
            <a:r>
              <a:rPr lang="ar-EG" b="1" dirty="0"/>
              <a:t>تحدد المنظمات الاجتماعية : بانها مؤسسات انشات خصيصا </a:t>
            </a:r>
            <a:r>
              <a:rPr lang="ar-EG" b="1" dirty="0" err="1"/>
              <a:t>لاشباع</a:t>
            </a:r>
            <a:r>
              <a:rPr lang="ar-EG" b="1" dirty="0"/>
              <a:t>  حاجات معينة والمساهمة في احداث التغير المقصود لصلاح المجتمعات </a:t>
            </a:r>
          </a:p>
          <a:p>
            <a:r>
              <a:rPr lang="ar-EG" b="1" dirty="0"/>
              <a:t>وحدات اجتماعية او تجمعات انسانية مكونة لتحقيق اهداف ادارية علي نطاق واسع من خلال ترابط واتصال افراد كثيرين بطريقة تسلسلية انتظامية . </a:t>
            </a:r>
          </a:p>
          <a:p>
            <a:endParaRPr lang="en-US" dirty="0"/>
          </a:p>
        </p:txBody>
      </p:sp>
    </p:spTree>
    <p:extLst>
      <p:ext uri="{BB962C8B-B14F-4D97-AF65-F5344CB8AC3E}">
        <p14:creationId xmlns:p14="http://schemas.microsoft.com/office/powerpoint/2010/main" val="5517888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5">
              <a:lumMod val="20000"/>
              <a:lumOff val="80000"/>
            </a:schemeClr>
          </a:solidFill>
        </p:spPr>
        <p:txBody>
          <a:bodyPr/>
          <a:lstStyle/>
          <a:p>
            <a:r>
              <a:rPr lang="ar-SA" b="1" dirty="0" smtClean="0"/>
              <a:t>ادارة المنظمات الاجتماعية :-</a:t>
            </a:r>
            <a:endParaRPr lang="en-US" b="1" dirty="0"/>
          </a:p>
        </p:txBody>
      </p:sp>
      <p:sp>
        <p:nvSpPr>
          <p:cNvPr id="3" name="عنصر نائب للمحتوى 2"/>
          <p:cNvSpPr>
            <a:spLocks noGrp="1"/>
          </p:cNvSpPr>
          <p:nvPr>
            <p:ph idx="1"/>
          </p:nvPr>
        </p:nvSpPr>
        <p:spPr>
          <a:solidFill>
            <a:schemeClr val="accent3">
              <a:lumMod val="20000"/>
              <a:lumOff val="80000"/>
            </a:schemeClr>
          </a:solidFill>
        </p:spPr>
        <p:txBody>
          <a:bodyPr>
            <a:normAutofit fontScale="92500"/>
          </a:bodyPr>
          <a:lstStyle/>
          <a:p>
            <a:r>
              <a:rPr lang="ar-EG" b="1" dirty="0"/>
              <a:t>يقصد </a:t>
            </a:r>
            <a:r>
              <a:rPr lang="ar-EG" b="1" dirty="0" err="1"/>
              <a:t>بادارة</a:t>
            </a:r>
            <a:r>
              <a:rPr lang="ar-EG" b="1" dirty="0"/>
              <a:t> المنظمات الاجتماعية بانها ( طريقة وعملية يتم بها تحويل اهداف المؤسسة الي حقائق ملموسة عن طريق اقامة بناء تنظيمي وباستخدام عمليات تيسر اداء العمل في تناسق وكذا توطيد الجهود للسير نحو تحقيق الهدف المنشود  . </a:t>
            </a:r>
          </a:p>
          <a:p>
            <a:r>
              <a:rPr lang="ar-EG" b="1" dirty="0"/>
              <a:t>وهي تعرف بانها عملية تامين وتحويل الموارد المجتمعية ( البشرية – المادية )  في برامجها المختلفة مع ضمان المشاركة النشطة بين كل من المجلس المسئول عن رسم السياسة في المنظمة والمدير المنفذ والموظفين الفنيين والجماهير او عملاء المنظمة وذلك بدرجات متفاوتة . </a:t>
            </a:r>
          </a:p>
          <a:p>
            <a:endParaRPr lang="en-US" dirty="0"/>
          </a:p>
        </p:txBody>
      </p:sp>
    </p:spTree>
    <p:extLst>
      <p:ext uri="{BB962C8B-B14F-4D97-AF65-F5344CB8AC3E}">
        <p14:creationId xmlns:p14="http://schemas.microsoft.com/office/powerpoint/2010/main" val="1715774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2">
              <a:lumMod val="20000"/>
              <a:lumOff val="80000"/>
            </a:schemeClr>
          </a:solidFill>
        </p:spPr>
        <p:txBody>
          <a:bodyPr/>
          <a:lstStyle/>
          <a:p>
            <a:r>
              <a:rPr lang="ar-SA" b="1" dirty="0" smtClean="0">
                <a:solidFill>
                  <a:srgbClr val="FF0000"/>
                </a:solidFill>
              </a:rPr>
              <a:t>ادارة الاستعلامات :</a:t>
            </a:r>
            <a:endParaRPr lang="en-US" b="1" dirty="0">
              <a:solidFill>
                <a:srgbClr val="FF0000"/>
              </a:solidFill>
            </a:endParaRPr>
          </a:p>
        </p:txBody>
      </p:sp>
      <p:sp>
        <p:nvSpPr>
          <p:cNvPr id="3" name="عنصر نائب للمحتوى 2"/>
          <p:cNvSpPr>
            <a:spLocks noGrp="1"/>
          </p:cNvSpPr>
          <p:nvPr>
            <p:ph idx="1"/>
          </p:nvPr>
        </p:nvSpPr>
        <p:spPr>
          <a:solidFill>
            <a:schemeClr val="accent5">
              <a:lumMod val="20000"/>
              <a:lumOff val="80000"/>
            </a:schemeClr>
          </a:solidFill>
        </p:spPr>
        <p:txBody>
          <a:bodyPr/>
          <a:lstStyle/>
          <a:p>
            <a:r>
              <a:rPr lang="ar-EG" b="1" dirty="0"/>
              <a:t>هي حلقة الاتصال بين وزارة التربية والتعليم وسائر الوزارات والمصالح والمؤسسات ذات الصلة بشئون التربية والتعليم ، فتبادلها الراي بكل ما يتعلق بهذه الشئون ، وهي التي تزود الهيئات التعليمية والثقافية الاجنبية في الجمهورية . </a:t>
            </a:r>
          </a:p>
          <a:p>
            <a:endParaRPr lang="en-US" dirty="0"/>
          </a:p>
        </p:txBody>
      </p:sp>
    </p:spTree>
    <p:extLst>
      <p:ext uri="{BB962C8B-B14F-4D97-AF65-F5344CB8AC3E}">
        <p14:creationId xmlns:p14="http://schemas.microsoft.com/office/powerpoint/2010/main" val="15838388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1">
              <a:lumMod val="20000"/>
              <a:lumOff val="80000"/>
            </a:schemeClr>
          </a:solidFill>
        </p:spPr>
        <p:txBody>
          <a:bodyPr/>
          <a:lstStyle/>
          <a:p>
            <a:r>
              <a:rPr lang="ar-SA" b="1" dirty="0" smtClean="0"/>
              <a:t>نظام معلومات العلاقات العامة :-</a:t>
            </a:r>
            <a:endParaRPr lang="en-US" b="1" dirty="0"/>
          </a:p>
        </p:txBody>
      </p:sp>
      <p:sp>
        <p:nvSpPr>
          <p:cNvPr id="3" name="عنصر نائب للمحتوى 2"/>
          <p:cNvSpPr>
            <a:spLocks noGrp="1"/>
          </p:cNvSpPr>
          <p:nvPr>
            <p:ph idx="1"/>
          </p:nvPr>
        </p:nvSpPr>
        <p:spPr>
          <a:solidFill>
            <a:schemeClr val="accent2">
              <a:lumMod val="20000"/>
              <a:lumOff val="80000"/>
            </a:schemeClr>
          </a:solidFill>
        </p:spPr>
        <p:txBody>
          <a:bodyPr>
            <a:normAutofit fontScale="85000" lnSpcReduction="10000"/>
          </a:bodyPr>
          <a:lstStyle/>
          <a:p>
            <a:r>
              <a:rPr lang="ar-EG" b="1" dirty="0"/>
              <a:t> يعتبر نظام معلومات العلاقات العامة اح الانظمة الوظيفية الفرعية داخل المنظمة حيث يهدف الى تجميع البيانات ومعالجتها وتوفيرها </a:t>
            </a:r>
            <a:r>
              <a:rPr lang="ar-EG" b="1" dirty="0" err="1" smtClean="0"/>
              <a:t>لمديرى</a:t>
            </a:r>
            <a:r>
              <a:rPr lang="ar-SA" b="1" dirty="0" smtClean="0"/>
              <a:t> </a:t>
            </a:r>
            <a:r>
              <a:rPr lang="ar-EG" b="1" dirty="0" smtClean="0"/>
              <a:t> </a:t>
            </a:r>
            <a:r>
              <a:rPr lang="ar-EG" b="1" dirty="0" err="1"/>
              <a:t>وموظفى</a:t>
            </a:r>
            <a:r>
              <a:rPr lang="ar-EG" b="1" dirty="0"/>
              <a:t> العلاقات العامة </a:t>
            </a:r>
            <a:r>
              <a:rPr lang="ar-EG" b="1" dirty="0" err="1"/>
              <a:t>لاجل</a:t>
            </a:r>
            <a:endParaRPr lang="ar-EG" b="1" dirty="0"/>
          </a:p>
          <a:p>
            <a:r>
              <a:rPr lang="ar-EG" dirty="0"/>
              <a:t> </a:t>
            </a:r>
            <a:r>
              <a:rPr lang="ar-EG" b="1" dirty="0"/>
              <a:t>الاستفادة منها </a:t>
            </a:r>
            <a:r>
              <a:rPr lang="ar-EG" b="1" dirty="0" err="1"/>
              <a:t>فى</a:t>
            </a:r>
            <a:r>
              <a:rPr lang="ar-EG" b="1" dirty="0"/>
              <a:t> تخطيط وتنظيم وتوجيه ورقابة وظائف ونشاطات العلاقات العامة</a:t>
            </a:r>
            <a:r>
              <a:rPr lang="ar-SA" b="1" dirty="0"/>
              <a:t> </a:t>
            </a:r>
            <a:endParaRPr lang="ar-SA" b="1" dirty="0" smtClean="0"/>
          </a:p>
          <a:p>
            <a:pPr>
              <a:buNone/>
            </a:pPr>
            <a:r>
              <a:rPr lang="ar-EG" b="1" dirty="0"/>
              <a:t>ومما يجدر الاشارة اليه ان نظام معلومات العلاقات العامة لا يعمل بشكل منعزل عن الانظمة الوظيفية الفرعية الاخرى </a:t>
            </a:r>
          </a:p>
          <a:p>
            <a:pPr>
              <a:buNone/>
            </a:pPr>
            <a:r>
              <a:rPr lang="ar-EG" b="1" dirty="0"/>
              <a:t>   فهو يعتبر مكملا لها ومتفاعلا معها فمخرجات نظم المعلومات في التسويق والافراد والمالية والانتاج مثلا تعتبر مدخلات لنظام معلومات العلاقات العامة والعكس صحيح</a:t>
            </a:r>
            <a:r>
              <a:rPr lang="ar-SA" b="1" dirty="0"/>
              <a:t> </a:t>
            </a:r>
            <a:r>
              <a:rPr lang="ar-EG" b="1" dirty="0"/>
              <a:t> فمخرجات نظام معلومات العلاقات العامة تعتبر مدخلات لنظم معلومات التسويق والافراد والمالية والانتاج </a:t>
            </a:r>
            <a:r>
              <a:rPr lang="ar-SA" dirty="0"/>
              <a:t> </a:t>
            </a:r>
            <a:endParaRPr lang="ar-EG" dirty="0"/>
          </a:p>
          <a:p>
            <a:endParaRPr lang="en-US" dirty="0"/>
          </a:p>
        </p:txBody>
      </p:sp>
    </p:spTree>
    <p:extLst>
      <p:ext uri="{BB962C8B-B14F-4D97-AF65-F5344CB8AC3E}">
        <p14:creationId xmlns:p14="http://schemas.microsoft.com/office/powerpoint/2010/main" val="12067878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3">
              <a:lumMod val="40000"/>
              <a:lumOff val="60000"/>
            </a:schemeClr>
          </a:solidFill>
        </p:spPr>
        <p:txBody>
          <a:bodyPr/>
          <a:lstStyle/>
          <a:p>
            <a:r>
              <a:rPr lang="ar-SA" b="1" dirty="0" smtClean="0">
                <a:solidFill>
                  <a:srgbClr val="FF0000"/>
                </a:solidFill>
              </a:rPr>
              <a:t>الراي العام :-</a:t>
            </a:r>
            <a:endParaRPr lang="en-US" b="1" dirty="0">
              <a:solidFill>
                <a:srgbClr val="FF0000"/>
              </a:solidFill>
            </a:endParaRPr>
          </a:p>
        </p:txBody>
      </p:sp>
      <p:sp>
        <p:nvSpPr>
          <p:cNvPr id="3" name="عنصر نائب للمحتوى 2"/>
          <p:cNvSpPr>
            <a:spLocks noGrp="1"/>
          </p:cNvSpPr>
          <p:nvPr>
            <p:ph idx="1"/>
          </p:nvPr>
        </p:nvSpPr>
        <p:spPr>
          <a:solidFill>
            <a:schemeClr val="accent1">
              <a:lumMod val="20000"/>
              <a:lumOff val="80000"/>
            </a:schemeClr>
          </a:solidFill>
        </p:spPr>
        <p:txBody>
          <a:bodyPr/>
          <a:lstStyle/>
          <a:p>
            <a:r>
              <a:rPr lang="ar-SA" b="1" dirty="0"/>
              <a:t>الراي العام ظاهرة اجتماعية يتشكل به السلوك الجماعي فيتحدد في اطاره الضوابط والتنظيمات الاجتماعية . </a:t>
            </a:r>
          </a:p>
          <a:p>
            <a:r>
              <a:rPr lang="ar-SA" b="1" dirty="0"/>
              <a:t>ويعتبر الراي العام هو ثمرة تفاعل الافكار في احد المواقف التي تمر بها جماعه من الجماعات . </a:t>
            </a:r>
          </a:p>
          <a:p>
            <a:r>
              <a:rPr lang="ar-SA" b="1" dirty="0"/>
              <a:t>ويمكننا ان نقول ان الراي العام هو نتيجة لاتفاق غالبية المجتمع حول موضوع معين او مشكلة معينه ، فالراي العام لا يمثل اجماعا تاما بل يعتمد في كثير من المظاهر على الاغلبية من افراد المجتمع .  </a:t>
            </a:r>
            <a:endParaRPr lang="en-US" b="1" dirty="0"/>
          </a:p>
          <a:p>
            <a:endParaRPr lang="en-US" dirty="0"/>
          </a:p>
        </p:txBody>
      </p:sp>
    </p:spTree>
    <p:extLst>
      <p:ext uri="{BB962C8B-B14F-4D97-AF65-F5344CB8AC3E}">
        <p14:creationId xmlns:p14="http://schemas.microsoft.com/office/powerpoint/2010/main" val="34812720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3">
              <a:lumMod val="40000"/>
              <a:lumOff val="60000"/>
            </a:schemeClr>
          </a:solidFill>
        </p:spPr>
        <p:txBody>
          <a:bodyPr/>
          <a:lstStyle/>
          <a:p>
            <a:r>
              <a:rPr lang="ar-SA" b="1" dirty="0" smtClean="0">
                <a:solidFill>
                  <a:srgbClr val="FF0000"/>
                </a:solidFill>
              </a:rPr>
              <a:t>تابع</a:t>
            </a:r>
            <a:endParaRPr lang="en-US" b="1" dirty="0">
              <a:solidFill>
                <a:srgbClr val="FF0000"/>
              </a:solidFill>
            </a:endParaRPr>
          </a:p>
        </p:txBody>
      </p:sp>
      <p:sp>
        <p:nvSpPr>
          <p:cNvPr id="3" name="عنصر نائب للمحتوى 2"/>
          <p:cNvSpPr>
            <a:spLocks noGrp="1"/>
          </p:cNvSpPr>
          <p:nvPr>
            <p:ph idx="1"/>
          </p:nvPr>
        </p:nvSpPr>
        <p:spPr>
          <a:solidFill>
            <a:schemeClr val="accent3">
              <a:lumMod val="40000"/>
              <a:lumOff val="60000"/>
            </a:schemeClr>
          </a:solidFill>
        </p:spPr>
        <p:txBody>
          <a:bodyPr>
            <a:normAutofit fontScale="92500" lnSpcReduction="10000"/>
          </a:bodyPr>
          <a:lstStyle/>
          <a:p>
            <a:r>
              <a:rPr lang="ar-SA" b="1" dirty="0"/>
              <a:t>هو المادة الخام التي يقوم باحث العلاقات العامة بدراستها بغية تحليلها ومحاولة التأثير فيها . </a:t>
            </a:r>
          </a:p>
          <a:p>
            <a:r>
              <a:rPr lang="ar-SA" b="1" dirty="0"/>
              <a:t>والراي العام بالنسبة لخبير العلاقات العامة هو الفكرة السائدة بين جمهور من الناس تربطهم مصلحة مشتركة . </a:t>
            </a:r>
          </a:p>
          <a:p>
            <a:r>
              <a:rPr lang="ar-SA" b="1" dirty="0"/>
              <a:t>ولقد زادت اهمية الراي العام في المجتمع الدولي المعاصر نتيجة لظروفه الاجتماعية والاقتصادية والسياسية وتقدم العلم والمعرفة . </a:t>
            </a:r>
          </a:p>
          <a:p>
            <a:r>
              <a:rPr lang="ar-SA" b="1" dirty="0"/>
              <a:t>يعرف الراي العام : مجموعه اراء جمهور معين او هو الجماعة التي يشترك اعضاؤها في بعض الاهتمامات او الآراء العامة </a:t>
            </a:r>
            <a:r>
              <a:rPr lang="ar-SA" dirty="0"/>
              <a:t>.</a:t>
            </a:r>
            <a:endParaRPr lang="en-US" dirty="0"/>
          </a:p>
          <a:p>
            <a:endParaRPr lang="en-US" dirty="0"/>
          </a:p>
        </p:txBody>
      </p:sp>
    </p:spTree>
    <p:extLst>
      <p:ext uri="{BB962C8B-B14F-4D97-AF65-F5344CB8AC3E}">
        <p14:creationId xmlns:p14="http://schemas.microsoft.com/office/powerpoint/2010/main" val="11666774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556792"/>
            <a:ext cx="8229600" cy="3816424"/>
          </a:xfrm>
          <a:solidFill>
            <a:schemeClr val="accent3">
              <a:lumMod val="40000"/>
              <a:lumOff val="60000"/>
            </a:schemeClr>
          </a:solidFill>
        </p:spPr>
        <p:txBody>
          <a:bodyPr/>
          <a:lstStyle/>
          <a:p>
            <a:r>
              <a:rPr lang="ar-SA" b="1" dirty="0" smtClean="0"/>
              <a:t>اهداف العلاقات العامة : </a:t>
            </a:r>
            <a:endParaRPr lang="en-US" b="1" dirty="0"/>
          </a:p>
        </p:txBody>
      </p:sp>
    </p:spTree>
    <p:extLst>
      <p:ext uri="{BB962C8B-B14F-4D97-AF65-F5344CB8AC3E}">
        <p14:creationId xmlns:p14="http://schemas.microsoft.com/office/powerpoint/2010/main" val="9186352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1.bp.blogspot.com/_cjA4kSVZe1I/S7YE4n0CtKI/AAAAAAAAAIo/lH6wZboBHTU/s1600/servicesdetail.jpg"/>
          <p:cNvPicPr>
            <a:picLocks noChangeAspect="1" noChangeArrowheads="1"/>
          </p:cNvPicPr>
          <p:nvPr/>
        </p:nvPicPr>
        <p:blipFill>
          <a:blip r:embed="rId2" cstate="print"/>
          <a:srcRect/>
          <a:stretch>
            <a:fillRect/>
          </a:stretch>
        </p:blipFill>
        <p:spPr bwMode="auto">
          <a:xfrm>
            <a:off x="0" y="1357298"/>
            <a:ext cx="6286512" cy="3771908"/>
          </a:xfrm>
          <a:prstGeom prst="rect">
            <a:avLst/>
          </a:prstGeom>
          <a:noFill/>
        </p:spPr>
      </p:pic>
      <p:sp>
        <p:nvSpPr>
          <p:cNvPr id="2" name="مستطيل 1"/>
          <p:cNvSpPr/>
          <p:nvPr/>
        </p:nvSpPr>
        <p:spPr>
          <a:xfrm>
            <a:off x="571472" y="428604"/>
            <a:ext cx="8286808" cy="2308324"/>
          </a:xfrm>
          <a:prstGeom prst="rect">
            <a:avLst/>
          </a:prstGeom>
        </p:spPr>
        <p:txBody>
          <a:bodyPr wrap="square">
            <a:spAutoFit/>
          </a:bodyPr>
          <a:lstStyle/>
          <a:p>
            <a:pPr algn="ctr"/>
            <a:r>
              <a:rPr lang="ar-SA" sz="3600" dirty="0" smtClean="0">
                <a:solidFill>
                  <a:srgbClr val="C00000"/>
                </a:solidFill>
              </a:rPr>
              <a:t>أهداف العلاقات العامة </a:t>
            </a:r>
          </a:p>
          <a:p>
            <a:r>
              <a:rPr lang="ar-SA" sz="3600" dirty="0" smtClean="0"/>
              <a:t>1- أول هدف للعلاقات العامة أنها وظيفة من الوظائف الإدارية . </a:t>
            </a:r>
          </a:p>
          <a:p>
            <a:endParaRPr lang="ar-SA" sz="3600" dirty="0"/>
          </a:p>
        </p:txBody>
      </p:sp>
      <p:sp>
        <p:nvSpPr>
          <p:cNvPr id="3" name="مستطيل 2"/>
          <p:cNvSpPr/>
          <p:nvPr/>
        </p:nvSpPr>
        <p:spPr>
          <a:xfrm>
            <a:off x="2571736" y="4066294"/>
            <a:ext cx="6357982" cy="1077218"/>
          </a:xfrm>
          <a:prstGeom prst="rect">
            <a:avLst/>
          </a:prstGeom>
        </p:spPr>
        <p:txBody>
          <a:bodyPr wrap="square">
            <a:spAutoFit/>
          </a:bodyPr>
          <a:lstStyle/>
          <a:p>
            <a:r>
              <a:rPr lang="ar-SA" sz="3200" dirty="0" smtClean="0"/>
              <a:t>2- تعريف جماهير المنظمة بأهدافها وسياستها ومنتجاتها من السلع والخدمات. </a:t>
            </a:r>
            <a:endParaRPr lang="ar-SA" sz="3200" dirty="0"/>
          </a:p>
        </p:txBody>
      </p:sp>
    </p:spTree>
    <p:extLst>
      <p:ext uri="{BB962C8B-B14F-4D97-AF65-F5344CB8AC3E}">
        <p14:creationId xmlns:p14="http://schemas.microsoft.com/office/powerpoint/2010/main" val="40704902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2000"/>
                                        <p:tgtEl>
                                          <p:spTgt spid="2">
                                            <p:txEl>
                                              <p:pRg st="1" end="1"/>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71472" y="428604"/>
            <a:ext cx="8286808" cy="3416320"/>
          </a:xfrm>
          <a:prstGeom prst="rect">
            <a:avLst/>
          </a:prstGeom>
        </p:spPr>
        <p:txBody>
          <a:bodyPr wrap="square">
            <a:spAutoFit/>
          </a:bodyPr>
          <a:lstStyle/>
          <a:p>
            <a:pPr algn="ctr"/>
            <a:r>
              <a:rPr lang="ar-SA" sz="3600" dirty="0" smtClean="0">
                <a:solidFill>
                  <a:srgbClr val="C00000"/>
                </a:solidFill>
              </a:rPr>
              <a:t>أهداف العلاقات العامة </a:t>
            </a:r>
          </a:p>
          <a:p>
            <a:pPr algn="ctr"/>
            <a:endParaRPr lang="ar-SA" sz="3600" dirty="0" smtClean="0">
              <a:solidFill>
                <a:srgbClr val="C00000"/>
              </a:solidFill>
            </a:endParaRPr>
          </a:p>
          <a:p>
            <a:pPr>
              <a:buNone/>
            </a:pPr>
            <a:r>
              <a:rPr lang="ar-SA" sz="3600" dirty="0" smtClean="0"/>
              <a:t>3- أعطاء فكرة للإدارة عن اتجاهات جماهير المنظمة وآرائها.</a:t>
            </a:r>
          </a:p>
          <a:p>
            <a:pPr>
              <a:buNone/>
            </a:pPr>
            <a:endParaRPr lang="en-US" sz="3600" dirty="0" smtClean="0"/>
          </a:p>
          <a:p>
            <a:endParaRPr lang="ar-SA" sz="3600" dirty="0"/>
          </a:p>
        </p:txBody>
      </p:sp>
      <p:pic>
        <p:nvPicPr>
          <p:cNvPr id="5" name="صورة 4" descr="pr.gif"/>
          <p:cNvPicPr>
            <a:picLocks noChangeAspect="1"/>
          </p:cNvPicPr>
          <p:nvPr/>
        </p:nvPicPr>
        <p:blipFill>
          <a:blip r:embed="rId2" cstate="print"/>
          <a:srcRect t="3906"/>
          <a:stretch>
            <a:fillRect/>
          </a:stretch>
        </p:blipFill>
        <p:spPr>
          <a:xfrm>
            <a:off x="0" y="3071810"/>
            <a:ext cx="5857875" cy="3514724"/>
          </a:xfrm>
          <a:prstGeom prst="rect">
            <a:avLst/>
          </a:prstGeom>
        </p:spPr>
      </p:pic>
      <p:sp>
        <p:nvSpPr>
          <p:cNvPr id="6" name="مستطيل 5"/>
          <p:cNvSpPr/>
          <p:nvPr/>
        </p:nvSpPr>
        <p:spPr>
          <a:xfrm>
            <a:off x="642910" y="3000373"/>
            <a:ext cx="8215370" cy="1077218"/>
          </a:xfrm>
          <a:prstGeom prst="rect">
            <a:avLst/>
          </a:prstGeom>
        </p:spPr>
        <p:txBody>
          <a:bodyPr wrap="square">
            <a:spAutoFit/>
          </a:bodyPr>
          <a:lstStyle/>
          <a:p>
            <a:r>
              <a:rPr lang="ar-SA" sz="3200" dirty="0" smtClean="0"/>
              <a:t>4- المساهمة في القضاء على المشاكل الداخلية في المنظمة التي تعرقل العمل فيها </a:t>
            </a:r>
            <a:endParaRPr lang="ar-SA" sz="3200" dirty="0"/>
          </a:p>
        </p:txBody>
      </p:sp>
    </p:spTree>
    <p:extLst>
      <p:ext uri="{BB962C8B-B14F-4D97-AF65-F5344CB8AC3E}">
        <p14:creationId xmlns:p14="http://schemas.microsoft.com/office/powerpoint/2010/main" val="36776614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2000"/>
                                        <p:tgtEl>
                                          <p:spTgt spid="2">
                                            <p:txEl>
                                              <p:pRg st="2" end="2"/>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diae.net/wp-content/uploads/2012/03/images.jpeg"/>
          <p:cNvPicPr>
            <a:picLocks noChangeAspect="1" noChangeArrowheads="1"/>
          </p:cNvPicPr>
          <p:nvPr/>
        </p:nvPicPr>
        <p:blipFill>
          <a:blip r:embed="rId2" cstate="print"/>
          <a:srcRect/>
          <a:stretch>
            <a:fillRect/>
          </a:stretch>
        </p:blipFill>
        <p:spPr bwMode="auto">
          <a:xfrm>
            <a:off x="0" y="5048249"/>
            <a:ext cx="2286000" cy="1809751"/>
          </a:xfrm>
          <a:prstGeom prst="rect">
            <a:avLst/>
          </a:prstGeom>
          <a:noFill/>
        </p:spPr>
      </p:pic>
      <p:sp>
        <p:nvSpPr>
          <p:cNvPr id="7" name="مستطيل 6"/>
          <p:cNvSpPr/>
          <p:nvPr/>
        </p:nvSpPr>
        <p:spPr>
          <a:xfrm>
            <a:off x="2000232" y="4929198"/>
            <a:ext cx="6603091" cy="646331"/>
          </a:xfrm>
          <a:prstGeom prst="rect">
            <a:avLst/>
          </a:prstGeom>
        </p:spPr>
        <p:txBody>
          <a:bodyPr wrap="none">
            <a:spAutoFit/>
          </a:bodyPr>
          <a:lstStyle/>
          <a:p>
            <a:pPr algn="ctr">
              <a:buNone/>
            </a:pPr>
            <a:r>
              <a:rPr lang="ar-SA" sz="3600" dirty="0" smtClean="0"/>
              <a:t>6- نصح وإرشاد </a:t>
            </a:r>
            <a:r>
              <a:rPr lang="ar-SA" sz="3600" dirty="0" err="1" smtClean="0"/>
              <a:t>الادارة</a:t>
            </a:r>
            <a:r>
              <a:rPr lang="ar-SA" sz="3600" dirty="0" smtClean="0"/>
              <a:t> في اتخاذ القرارات </a:t>
            </a:r>
            <a:endParaRPr lang="en-US" sz="3600" dirty="0" smtClean="0"/>
          </a:p>
        </p:txBody>
      </p:sp>
      <p:pic>
        <p:nvPicPr>
          <p:cNvPr id="8" name="صورة 7" descr="b.png"/>
          <p:cNvPicPr>
            <a:picLocks noChangeAspect="1"/>
          </p:cNvPicPr>
          <p:nvPr/>
        </p:nvPicPr>
        <p:blipFill>
          <a:blip r:embed="rId3" cstate="print"/>
          <a:stretch>
            <a:fillRect/>
          </a:stretch>
        </p:blipFill>
        <p:spPr>
          <a:xfrm>
            <a:off x="428596" y="2071698"/>
            <a:ext cx="4762500" cy="2857500"/>
          </a:xfrm>
          <a:prstGeom prst="rect">
            <a:avLst/>
          </a:prstGeom>
        </p:spPr>
      </p:pic>
      <p:sp>
        <p:nvSpPr>
          <p:cNvPr id="2" name="مستطيل 1"/>
          <p:cNvSpPr/>
          <p:nvPr/>
        </p:nvSpPr>
        <p:spPr>
          <a:xfrm>
            <a:off x="571472" y="428604"/>
            <a:ext cx="8286808" cy="2862322"/>
          </a:xfrm>
          <a:prstGeom prst="rect">
            <a:avLst/>
          </a:prstGeom>
        </p:spPr>
        <p:txBody>
          <a:bodyPr wrap="square">
            <a:spAutoFit/>
          </a:bodyPr>
          <a:lstStyle/>
          <a:p>
            <a:pPr algn="ctr"/>
            <a:r>
              <a:rPr lang="ar-SA" sz="3600" dirty="0" smtClean="0">
                <a:solidFill>
                  <a:srgbClr val="C00000"/>
                </a:solidFill>
              </a:rPr>
              <a:t>أهداف العلاقات العامة </a:t>
            </a:r>
          </a:p>
          <a:p>
            <a:pPr algn="ctr"/>
            <a:endParaRPr lang="ar-SA" sz="3600" dirty="0" smtClean="0">
              <a:solidFill>
                <a:srgbClr val="C00000"/>
              </a:solidFill>
            </a:endParaRPr>
          </a:p>
          <a:p>
            <a:pPr>
              <a:buNone/>
            </a:pPr>
            <a:r>
              <a:rPr lang="ar-SA" sz="3600" dirty="0" smtClean="0"/>
              <a:t>5- الحصول على تأيد الجماهير ورضاها. </a:t>
            </a:r>
            <a:endParaRPr lang="en-US" sz="3600" dirty="0" smtClean="0"/>
          </a:p>
          <a:p>
            <a:pPr>
              <a:buNone/>
            </a:pPr>
            <a:endParaRPr lang="en-US" sz="3600" dirty="0" smtClean="0"/>
          </a:p>
          <a:p>
            <a:endParaRPr lang="ar-SA" sz="3600" dirty="0"/>
          </a:p>
        </p:txBody>
      </p:sp>
    </p:spTree>
    <p:extLst>
      <p:ext uri="{BB962C8B-B14F-4D97-AF65-F5344CB8AC3E}">
        <p14:creationId xmlns:p14="http://schemas.microsoft.com/office/powerpoint/2010/main" val="33092670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000364" y="516419"/>
            <a:ext cx="6000792" cy="1015663"/>
          </a:xfrm>
          <a:prstGeom prst="rect">
            <a:avLst/>
          </a:prstGeom>
          <a:noFill/>
        </p:spPr>
        <p:txBody>
          <a:bodyPr wrap="square" rtlCol="1">
            <a:spAutoFit/>
          </a:bodyPr>
          <a:lstStyle/>
          <a:p>
            <a:r>
              <a:rPr lang="ar-SA" sz="6000" dirty="0" smtClean="0">
                <a:solidFill>
                  <a:schemeClr val="bg1"/>
                </a:solidFill>
                <a:cs typeface="HSN Sara" pitchFamily="2" charset="-78"/>
              </a:rPr>
              <a:t>العلاقات العامة..</a:t>
            </a:r>
            <a:endParaRPr lang="ar-SA" sz="6000" dirty="0">
              <a:solidFill>
                <a:schemeClr val="bg1"/>
              </a:solidFill>
              <a:cs typeface="HSN Sara" pitchFamily="2" charset="-78"/>
            </a:endParaRPr>
          </a:p>
        </p:txBody>
      </p:sp>
      <p:sp>
        <p:nvSpPr>
          <p:cNvPr id="8" name="Title 1"/>
          <p:cNvSpPr txBox="1">
            <a:spLocks/>
          </p:cNvSpPr>
          <p:nvPr/>
        </p:nvSpPr>
        <p:spPr>
          <a:xfrm>
            <a:off x="-32" y="2928934"/>
            <a:ext cx="9144000" cy="1285876"/>
          </a:xfrm>
          <a:prstGeom prst="rect">
            <a:avLst/>
          </a:prstGeom>
          <a:solidFill>
            <a:srgbClr val="7030A0"/>
          </a:solidFill>
          <a:ln>
            <a:noFill/>
          </a:ln>
          <a:effectLst/>
        </p:spPr>
        <p:txBody>
          <a:bodyPr>
            <a:noAutofit/>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SA" sz="7200" b="1" i="0" strike="noStrike" kern="0" normalizeH="0" baseline="0" noProof="0" dirty="0" smtClean="0">
                <a:solidFill>
                  <a:schemeClr val="bg1"/>
                </a:solidFill>
                <a:effectLst>
                  <a:outerShdw blurRad="38100" dist="38100" dir="2700000" algn="tl">
                    <a:srgbClr val="000000">
                      <a:alpha val="43137"/>
                    </a:srgbClr>
                  </a:outerShdw>
                </a:effectLst>
                <a:uLnTx/>
                <a:uFillTx/>
                <a:latin typeface="Times New Roman" pitchFamily="18" charset="0"/>
                <a:ea typeface="+mj-ea"/>
                <a:cs typeface="Times New Roman" pitchFamily="18" charset="0"/>
              </a:rPr>
              <a:t>مبادئ العلاقات العامة </a:t>
            </a:r>
            <a:endParaRPr kumimoji="0" lang="en-US" sz="7200" b="1" i="0" strike="noStrike" kern="0" normalizeH="0" baseline="0" noProof="0" dirty="0">
              <a:solidFill>
                <a:schemeClr val="bg1"/>
              </a:solidFill>
              <a:effectLst>
                <a:outerShdw blurRad="38100" dist="38100" dir="2700000" algn="tl">
                  <a:srgbClr val="000000">
                    <a:alpha val="43137"/>
                  </a:srgbClr>
                </a:outerShdw>
              </a:effectLst>
              <a:uLnTx/>
              <a:uFillTx/>
              <a:latin typeface="Times New Roman" pitchFamily="18" charset="0"/>
              <a:ea typeface="+mj-ea"/>
              <a:cs typeface="Times New Roman" pitchFamily="18" charset="0"/>
            </a:endParaRPr>
          </a:p>
        </p:txBody>
      </p:sp>
      <p:sp>
        <p:nvSpPr>
          <p:cNvPr id="9" name="مستطيل 8"/>
          <p:cNvSpPr/>
          <p:nvPr/>
        </p:nvSpPr>
        <p:spPr>
          <a:xfrm>
            <a:off x="3500430" y="1230799"/>
            <a:ext cx="5357850" cy="769441"/>
          </a:xfrm>
          <a:prstGeom prst="rect">
            <a:avLst/>
          </a:prstGeom>
        </p:spPr>
        <p:txBody>
          <a:bodyPr wrap="square">
            <a:spAutoFit/>
          </a:bodyPr>
          <a:lstStyle/>
          <a:p>
            <a:r>
              <a:rPr lang="en-US" sz="4400" dirty="0" smtClean="0">
                <a:solidFill>
                  <a:schemeClr val="bg1"/>
                </a:solidFill>
                <a:latin typeface="Lucida Fax" pitchFamily="18" charset="0"/>
              </a:rPr>
              <a:t>Public Relations</a:t>
            </a:r>
            <a:endParaRPr lang="ar-SA" sz="4400" dirty="0">
              <a:solidFill>
                <a:schemeClr val="bg1"/>
              </a:solidFill>
              <a:latin typeface="Lucida Fax" pitchFamily="18" charset="0"/>
            </a:endParaRPr>
          </a:p>
        </p:txBody>
      </p:sp>
      <p:sp>
        <p:nvSpPr>
          <p:cNvPr id="10" name="مستطيل 9"/>
          <p:cNvSpPr/>
          <p:nvPr/>
        </p:nvSpPr>
        <p:spPr bwMode="auto">
          <a:xfrm>
            <a:off x="-32" y="4214818"/>
            <a:ext cx="9144000" cy="214314"/>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ea typeface="SimSun" pitchFamily="2" charset="-122"/>
            </a:endParaRPr>
          </a:p>
        </p:txBody>
      </p:sp>
    </p:spTree>
    <p:extLst>
      <p:ext uri="{BB962C8B-B14F-4D97-AF65-F5344CB8AC3E}">
        <p14:creationId xmlns:p14="http://schemas.microsoft.com/office/powerpoint/2010/main" val="20095838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2"/>
          <p:cNvSpPr txBox="1">
            <a:spLocks/>
          </p:cNvSpPr>
          <p:nvPr/>
        </p:nvSpPr>
        <p:spPr>
          <a:xfrm>
            <a:off x="0" y="357166"/>
            <a:ext cx="9144000" cy="6143668"/>
          </a:xfrm>
          <a:prstGeom prst="rect">
            <a:avLst/>
          </a:prstGeom>
          <a:solidFill>
            <a:schemeClr val="bg1">
              <a:alpha val="0"/>
            </a:schemeClr>
          </a:solidFill>
        </p:spPr>
        <p:txBody>
          <a:bodyPr>
            <a:normAutofit/>
          </a:bodyPr>
          <a:lstStyle/>
          <a:p>
            <a:pPr marL="342900" marR="0" lvl="0" indent="-342900" algn="r" defTabSz="914400" rtl="1" eaLnBrk="1" fontAlgn="base" latinLnBrk="0" hangingPunct="1">
              <a:lnSpc>
                <a:spcPct val="100000"/>
              </a:lnSpc>
              <a:spcBef>
                <a:spcPct val="20000"/>
              </a:spcBef>
              <a:spcAft>
                <a:spcPct val="0"/>
              </a:spcAft>
              <a:buClrTx/>
              <a:buSzTx/>
              <a:buFont typeface="Arial" pitchFamily="34" charset="0"/>
              <a:buNone/>
              <a:tabLst/>
              <a:defRPr/>
            </a:pPr>
            <a:endParaRPr kumimoji="0" lang="en-US" sz="3200" b="1" i="0" u="none" strike="noStrike" kern="0" cap="none" spc="0" normalizeH="0" baseline="0" noProof="0" dirty="0" smtClean="0">
              <a:ln>
                <a:noFill/>
              </a:ln>
              <a:solidFill>
                <a:srgbClr val="002060"/>
              </a:solidFill>
              <a:effectLst/>
              <a:uLnTx/>
              <a:uFillTx/>
              <a:latin typeface="+mn-lt"/>
              <a:ea typeface="+mn-ea"/>
              <a:cs typeface="+mn-cs"/>
            </a:endParaRPr>
          </a:p>
          <a:p>
            <a:pPr marL="342900" marR="0" lvl="0" indent="-342900" algn="r" defTabSz="914400" rtl="1" eaLnBrk="1" fontAlgn="base" latinLnBrk="0" hangingPunct="1">
              <a:lnSpc>
                <a:spcPct val="100000"/>
              </a:lnSpc>
              <a:spcBef>
                <a:spcPct val="20000"/>
              </a:spcBef>
              <a:spcAft>
                <a:spcPct val="0"/>
              </a:spcAft>
              <a:buClrTx/>
              <a:buSzTx/>
              <a:buFont typeface="Arial" pitchFamily="34" charset="0"/>
              <a:buNone/>
              <a:tabLst/>
              <a:defRPr/>
            </a:pPr>
            <a:r>
              <a:rPr kumimoji="0" lang="ar-SA" sz="3200" b="1" i="0" u="none" strike="noStrike" kern="0" cap="none" spc="0" normalizeH="0" baseline="0" noProof="0" dirty="0" smtClean="0">
                <a:ln>
                  <a:noFill/>
                </a:ln>
                <a:solidFill>
                  <a:srgbClr val="002060"/>
                </a:solidFill>
                <a:effectLst/>
                <a:uLnTx/>
                <a:uFillTx/>
                <a:latin typeface="+mn-lt"/>
                <a:ea typeface="+mn-ea"/>
                <a:cs typeface="+mn-cs"/>
              </a:rPr>
              <a:t>1- المسؤولية الاجتماعية: </a:t>
            </a:r>
            <a:r>
              <a:rPr kumimoji="0" lang="ar-SA" sz="3200" b="0" i="0" u="none" strike="noStrike" kern="0" cap="none" spc="0" normalizeH="0" baseline="0" noProof="0" dirty="0" smtClean="0">
                <a:ln>
                  <a:noFill/>
                </a:ln>
                <a:solidFill>
                  <a:schemeClr val="tx1"/>
                </a:solidFill>
                <a:effectLst/>
                <a:uLnTx/>
                <a:uFillTx/>
                <a:latin typeface="+mn-lt"/>
                <a:ea typeface="+mn-ea"/>
                <a:cs typeface="+mn-cs"/>
              </a:rPr>
              <a:t>أن النظريات </a:t>
            </a:r>
            <a:r>
              <a:rPr kumimoji="0" lang="ar-SA" sz="3200" b="0" i="0" u="none" strike="noStrike" kern="0" cap="none" spc="0" normalizeH="0" baseline="0" noProof="0" dirty="0" err="1" smtClean="0">
                <a:ln>
                  <a:noFill/>
                </a:ln>
                <a:solidFill>
                  <a:schemeClr val="tx1"/>
                </a:solidFill>
                <a:effectLst/>
                <a:uLnTx/>
                <a:uFillTx/>
                <a:latin typeface="+mn-lt"/>
                <a:ea typeface="+mn-ea"/>
                <a:cs typeface="+mn-cs"/>
              </a:rPr>
              <a:t>الادارية</a:t>
            </a:r>
            <a:r>
              <a:rPr kumimoji="0" lang="ar-SA" sz="3200" b="0" i="0" u="none" strike="noStrike" kern="0" cap="none" spc="0" normalizeH="0" baseline="0" noProof="0" dirty="0" smtClean="0">
                <a:ln>
                  <a:noFill/>
                </a:ln>
                <a:solidFill>
                  <a:schemeClr val="tx1"/>
                </a:solidFill>
                <a:effectLst/>
                <a:uLnTx/>
                <a:uFillTx/>
                <a:latin typeface="+mn-lt"/>
                <a:ea typeface="+mn-ea"/>
                <a:cs typeface="+mn-cs"/>
              </a:rPr>
              <a:t> الحديثة تؤمن بأن المنظمة هي نظام مفتوح يتفاعل مع البيئة الخارجية التي حوله فيؤثر </a:t>
            </a:r>
            <a:r>
              <a:rPr kumimoji="0" lang="ar-SA" sz="3200" b="0" i="0" u="none" strike="noStrike" kern="0" cap="none" spc="0" normalizeH="0" baseline="0" noProof="0" dirty="0" err="1" smtClean="0">
                <a:ln>
                  <a:noFill/>
                </a:ln>
                <a:solidFill>
                  <a:schemeClr val="tx1"/>
                </a:solidFill>
                <a:effectLst/>
                <a:uLnTx/>
                <a:uFillTx/>
                <a:latin typeface="+mn-lt"/>
                <a:ea typeface="+mn-ea"/>
                <a:cs typeface="+mn-cs"/>
              </a:rPr>
              <a:t>بها</a:t>
            </a:r>
            <a:r>
              <a:rPr kumimoji="0" lang="ar-SA" sz="3200" b="0" i="0" u="none" strike="noStrike" kern="0" cap="none" spc="0" normalizeH="0" baseline="0" noProof="0" dirty="0" smtClean="0">
                <a:ln>
                  <a:noFill/>
                </a:ln>
                <a:solidFill>
                  <a:schemeClr val="tx1"/>
                </a:solidFill>
                <a:effectLst/>
                <a:uLnTx/>
                <a:uFillTx/>
                <a:latin typeface="+mn-lt"/>
                <a:ea typeface="+mn-ea"/>
                <a:cs typeface="+mn-cs"/>
              </a:rPr>
              <a:t> وتتأثر </a:t>
            </a:r>
            <a:r>
              <a:rPr kumimoji="0" lang="ar-SA" sz="3200" b="0" i="0" u="none" strike="noStrike" kern="0" cap="none" spc="0" normalizeH="0" baseline="0" noProof="0" dirty="0" err="1" smtClean="0">
                <a:ln>
                  <a:noFill/>
                </a:ln>
                <a:solidFill>
                  <a:schemeClr val="tx1"/>
                </a:solidFill>
                <a:effectLst/>
                <a:uLnTx/>
                <a:uFillTx/>
                <a:latin typeface="+mn-lt"/>
                <a:ea typeface="+mn-ea"/>
                <a:cs typeface="+mn-cs"/>
              </a:rPr>
              <a:t>به</a:t>
            </a:r>
            <a:r>
              <a:rPr kumimoji="0" lang="ar-SA" sz="3200" b="0" i="0" u="none" strike="noStrike" kern="0" cap="none" spc="0" normalizeH="0" baseline="0" noProof="0" dirty="0" smtClean="0">
                <a:ln>
                  <a:noFill/>
                </a:ln>
                <a:solidFill>
                  <a:schemeClr val="tx1"/>
                </a:solidFill>
                <a:effectLst/>
                <a:uLnTx/>
                <a:uFillTx/>
                <a:latin typeface="+mn-lt"/>
                <a:ea typeface="+mn-ea"/>
                <a:cs typeface="+mn-cs"/>
              </a:rPr>
              <a:t>, ولذلك فإن هناك مسؤولية تقع على عاتق المنظمة فيما يتعلق بالمجتمع الذي تعيش فيه.</a:t>
            </a:r>
          </a:p>
          <a:p>
            <a:pPr marL="342900" marR="0" lvl="0" indent="-342900" algn="r" defTabSz="914400" rtl="1" eaLnBrk="1" fontAlgn="base" latinLnBrk="0" hangingPunct="1">
              <a:lnSpc>
                <a:spcPct val="100000"/>
              </a:lnSpc>
              <a:spcBef>
                <a:spcPct val="20000"/>
              </a:spcBef>
              <a:spcAft>
                <a:spcPct val="0"/>
              </a:spcAft>
              <a:buClrTx/>
              <a:buSzTx/>
              <a:buFont typeface="Arial" pitchFamily="34" charset="0"/>
              <a:buNone/>
              <a:tabLst/>
              <a:defRPr/>
            </a:pPr>
            <a:endParaRPr kumimoji="0" lang="ar-SA" sz="32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r" defTabSz="914400" rtl="1" eaLnBrk="1" fontAlgn="base" latinLnBrk="0" hangingPunct="1">
              <a:lnSpc>
                <a:spcPct val="100000"/>
              </a:lnSpc>
              <a:spcBef>
                <a:spcPct val="20000"/>
              </a:spcBef>
              <a:spcAft>
                <a:spcPct val="0"/>
              </a:spcAft>
              <a:buClrTx/>
              <a:buSzTx/>
              <a:buFont typeface="Arial" pitchFamily="34" charset="0"/>
              <a:buNone/>
              <a:tabLst/>
              <a:defRPr/>
            </a:pPr>
            <a:r>
              <a:rPr kumimoji="0" lang="ar-SA" sz="3200" b="1" i="0" u="none" strike="noStrike" kern="0" cap="none" spc="0" normalizeH="0" baseline="0" noProof="0" dirty="0" smtClean="0">
                <a:ln>
                  <a:noFill/>
                </a:ln>
                <a:solidFill>
                  <a:srgbClr val="002060"/>
                </a:solidFill>
                <a:effectLst/>
                <a:uLnTx/>
                <a:uFillTx/>
                <a:latin typeface="+mn-lt"/>
                <a:ea typeface="+mn-ea"/>
                <a:cs typeface="+mn-cs"/>
              </a:rPr>
              <a:t>2- احترام رأي الفرد: </a:t>
            </a:r>
            <a:r>
              <a:rPr kumimoji="0" lang="ar-SA" sz="3200" b="0" i="0" u="none" strike="noStrike" kern="0" cap="none" spc="0" normalizeH="0" baseline="0" noProof="0" dirty="0" smtClean="0">
                <a:ln>
                  <a:noFill/>
                </a:ln>
                <a:solidFill>
                  <a:schemeClr val="tx1"/>
                </a:solidFill>
                <a:effectLst/>
                <a:uLnTx/>
                <a:uFillTx/>
                <a:latin typeface="+mn-lt"/>
                <a:ea typeface="+mn-ea"/>
                <a:cs typeface="+mn-cs"/>
              </a:rPr>
              <a:t>يجب أن ترتكز فلسفة العلاقات العامة    على مبدأ </a:t>
            </a:r>
            <a:r>
              <a:rPr kumimoji="0" lang="ar-SA" sz="3200" b="0" i="0" u="none" strike="noStrike" kern="0" cap="none" spc="0" normalizeH="0" baseline="0" noProof="0" dirty="0" err="1" smtClean="0">
                <a:ln>
                  <a:noFill/>
                </a:ln>
                <a:solidFill>
                  <a:schemeClr val="tx1"/>
                </a:solidFill>
                <a:effectLst/>
                <a:uLnTx/>
                <a:uFillTx/>
                <a:latin typeface="+mn-lt"/>
                <a:ea typeface="+mn-ea"/>
                <a:cs typeface="+mn-cs"/>
              </a:rPr>
              <a:t>الايمان</a:t>
            </a:r>
            <a:r>
              <a:rPr kumimoji="0" lang="ar-SA" sz="3200" b="0" i="0" u="none" strike="noStrike" kern="0" cap="none" spc="0" normalizeH="0" baseline="0" noProof="0" dirty="0" smtClean="0">
                <a:ln>
                  <a:noFill/>
                </a:ln>
                <a:solidFill>
                  <a:schemeClr val="tx1"/>
                </a:solidFill>
                <a:effectLst/>
                <a:uLnTx/>
                <a:uFillTx/>
                <a:latin typeface="+mn-lt"/>
                <a:ea typeface="+mn-ea"/>
                <a:cs typeface="+mn-cs"/>
              </a:rPr>
              <a:t> بقيمة الفرد لاحترام حقوقه الأساسية التي نص عليها وضمنها القانون, وأن تراعي في ذلك واجبات الفرد ومسؤولياته في المجتمع (فالإيمان بالشيء هو دافع للاهتمام </a:t>
            </a:r>
            <a:r>
              <a:rPr kumimoji="0" lang="ar-SA" sz="3200" b="0" i="0" u="none" strike="noStrike" kern="0" cap="none" spc="0" normalizeH="0" baseline="0" noProof="0" dirty="0" err="1" smtClean="0">
                <a:ln>
                  <a:noFill/>
                </a:ln>
                <a:solidFill>
                  <a:schemeClr val="tx1"/>
                </a:solidFill>
                <a:effectLst/>
                <a:uLnTx/>
                <a:uFillTx/>
                <a:latin typeface="+mn-lt"/>
                <a:ea typeface="+mn-ea"/>
                <a:cs typeface="+mn-cs"/>
              </a:rPr>
              <a:t>به</a:t>
            </a:r>
            <a:r>
              <a:rPr kumimoji="0" lang="ar-SA" sz="3200" b="0" i="0" u="none" strike="noStrike" kern="0" cap="none" spc="0" normalizeH="0" baseline="0" noProof="0" dirty="0" smtClean="0">
                <a:ln>
                  <a:noFill/>
                </a:ln>
                <a:solidFill>
                  <a:schemeClr val="tx1"/>
                </a:solidFill>
                <a:effectLst/>
                <a:uLnTx/>
                <a:uFillTx/>
                <a:latin typeface="+mn-lt"/>
                <a:ea typeface="+mn-ea"/>
                <a:cs typeface="+mn-cs"/>
              </a:rPr>
              <a:t>)</a:t>
            </a:r>
            <a:endParaRPr kumimoji="0" lang="en-US" sz="3200" b="0" i="0" u="none" strike="noStrike" kern="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23598386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20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2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20.jpg"/>
          <p:cNvPicPr>
            <a:picLocks noChangeAspect="1"/>
          </p:cNvPicPr>
          <p:nvPr/>
        </p:nvPicPr>
        <p:blipFill>
          <a:blip r:embed="rId2" cstate="print">
            <a:duotone>
              <a:schemeClr val="accent3">
                <a:shade val="45000"/>
                <a:satMod val="135000"/>
              </a:schemeClr>
              <a:prstClr val="white"/>
            </a:duotone>
          </a:blip>
          <a:stretch>
            <a:fillRect/>
          </a:stretch>
        </p:blipFill>
        <p:spPr>
          <a:xfrm>
            <a:off x="0" y="928670"/>
            <a:ext cx="9144000" cy="4738702"/>
          </a:xfrm>
          <a:prstGeom prst="rect">
            <a:avLst/>
          </a:prstGeom>
        </p:spPr>
      </p:pic>
      <p:sp>
        <p:nvSpPr>
          <p:cNvPr id="2" name="مستطيل 1"/>
          <p:cNvSpPr/>
          <p:nvPr/>
        </p:nvSpPr>
        <p:spPr>
          <a:xfrm>
            <a:off x="142876" y="1828109"/>
            <a:ext cx="8929718" cy="3243965"/>
          </a:xfrm>
          <a:prstGeom prst="rect">
            <a:avLst/>
          </a:prstGeom>
        </p:spPr>
        <p:txBody>
          <a:bodyPr wrap="square">
            <a:spAutoFit/>
          </a:bodyPr>
          <a:lstStyle/>
          <a:p>
            <a:pPr marL="342900" lvl="0" indent="-342900" algn="ctr">
              <a:spcBef>
                <a:spcPct val="20000"/>
              </a:spcBef>
            </a:pPr>
            <a:r>
              <a:rPr lang="ar-SA" sz="3200" b="1" dirty="0" smtClean="0">
                <a:solidFill>
                  <a:srgbClr val="002060"/>
                </a:solidFill>
                <a:cs typeface="Arial"/>
              </a:rPr>
              <a:t>3- عدم إخفاء المعلومات عن الجمهور: </a:t>
            </a:r>
            <a:r>
              <a:rPr lang="ar-SA" sz="3200" dirty="0" smtClean="0">
                <a:solidFill>
                  <a:prstClr val="black"/>
                </a:solidFill>
                <a:cs typeface="Arial"/>
              </a:rPr>
              <a:t>إنّ نظام </a:t>
            </a:r>
            <a:r>
              <a:rPr lang="ar-SA" sz="3200" dirty="0" err="1" smtClean="0">
                <a:solidFill>
                  <a:prstClr val="black"/>
                </a:solidFill>
                <a:cs typeface="Arial"/>
              </a:rPr>
              <a:t>اخفاء</a:t>
            </a:r>
            <a:r>
              <a:rPr lang="ar-SA" sz="3200" dirty="0" smtClean="0">
                <a:solidFill>
                  <a:prstClr val="black"/>
                </a:solidFill>
                <a:cs typeface="Arial"/>
              </a:rPr>
              <a:t> المعلومات عن الجمهور تثير الشك وتفسح المجال للشائعات المغرضة ..</a:t>
            </a:r>
          </a:p>
          <a:p>
            <a:pPr marL="342900" lvl="0" indent="-342900" algn="ctr" rtl="0">
              <a:spcBef>
                <a:spcPct val="20000"/>
              </a:spcBef>
            </a:pPr>
            <a:endParaRPr lang="ar-SA" sz="3200" dirty="0" smtClean="0">
              <a:solidFill>
                <a:prstClr val="black"/>
              </a:solidFill>
              <a:cs typeface="Arial"/>
            </a:endParaRPr>
          </a:p>
          <a:p>
            <a:pPr marL="342900" lvl="0" indent="-342900" algn="ctr" rtl="0">
              <a:spcBef>
                <a:spcPct val="20000"/>
              </a:spcBef>
            </a:pPr>
            <a:r>
              <a:rPr lang="ar-SA" sz="3200" b="1" dirty="0" smtClean="0">
                <a:solidFill>
                  <a:srgbClr val="002060"/>
                </a:solidFill>
                <a:cs typeface="Arial"/>
              </a:rPr>
              <a:t>4- الالتزام </a:t>
            </a:r>
            <a:r>
              <a:rPr lang="ar-SA" sz="3200" b="1" dirty="0" err="1" smtClean="0">
                <a:solidFill>
                  <a:srgbClr val="002060"/>
                </a:solidFill>
                <a:cs typeface="Arial"/>
              </a:rPr>
              <a:t>بمبادىء</a:t>
            </a:r>
            <a:r>
              <a:rPr lang="ar-SA" sz="3200" b="1" dirty="0" smtClean="0">
                <a:solidFill>
                  <a:srgbClr val="002060"/>
                </a:solidFill>
                <a:cs typeface="Arial"/>
              </a:rPr>
              <a:t> الأخلاق السليمة:</a:t>
            </a:r>
            <a:r>
              <a:rPr lang="ar-SA" sz="3200" dirty="0" smtClean="0">
                <a:solidFill>
                  <a:prstClr val="black"/>
                </a:solidFill>
                <a:cs typeface="Arial"/>
              </a:rPr>
              <a:t> تدعو فلسفة العلاقات العامة المنظمة إلى الالتزام </a:t>
            </a:r>
            <a:r>
              <a:rPr lang="ar-SA" sz="3200" dirty="0" err="1" smtClean="0">
                <a:solidFill>
                  <a:prstClr val="black"/>
                </a:solidFill>
                <a:cs typeface="Arial"/>
              </a:rPr>
              <a:t>بمبادىء</a:t>
            </a:r>
            <a:r>
              <a:rPr lang="ar-SA" sz="3200" dirty="0" smtClean="0">
                <a:solidFill>
                  <a:prstClr val="black"/>
                </a:solidFill>
                <a:cs typeface="Arial"/>
              </a:rPr>
              <a:t> الأخلاق الكريمة كالنزاهة والصدق والعدالة.</a:t>
            </a:r>
          </a:p>
        </p:txBody>
      </p:sp>
    </p:spTree>
    <p:extLst>
      <p:ext uri="{BB962C8B-B14F-4D97-AF65-F5344CB8AC3E}">
        <p14:creationId xmlns:p14="http://schemas.microsoft.com/office/powerpoint/2010/main" val="39890273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http://sqlb-church.com/wp-content/uploads/2009/12/clip_art_library_books_89143630_std.jpg"/>
          <p:cNvPicPr>
            <a:picLocks noChangeAspect="1" noChangeArrowheads="1"/>
          </p:cNvPicPr>
          <p:nvPr/>
        </p:nvPicPr>
        <p:blipFill>
          <a:blip r:embed="rId2" cstate="print"/>
          <a:srcRect/>
          <a:stretch>
            <a:fillRect/>
          </a:stretch>
        </p:blipFill>
        <p:spPr bwMode="auto">
          <a:xfrm>
            <a:off x="0" y="3357562"/>
            <a:ext cx="2381250" cy="2381250"/>
          </a:xfrm>
          <a:prstGeom prst="rect">
            <a:avLst/>
          </a:prstGeom>
          <a:noFill/>
        </p:spPr>
      </p:pic>
      <p:sp>
        <p:nvSpPr>
          <p:cNvPr id="4" name="مستطيل 3"/>
          <p:cNvSpPr/>
          <p:nvPr/>
        </p:nvSpPr>
        <p:spPr>
          <a:xfrm>
            <a:off x="0" y="1214422"/>
            <a:ext cx="9144000" cy="3342453"/>
          </a:xfrm>
          <a:prstGeom prst="rect">
            <a:avLst/>
          </a:prstGeom>
        </p:spPr>
        <p:txBody>
          <a:bodyPr wrap="square">
            <a:spAutoFit/>
          </a:bodyPr>
          <a:lstStyle/>
          <a:p>
            <a:pPr marL="342900" lvl="0" indent="-342900" algn="ctr" rtl="0">
              <a:spcBef>
                <a:spcPct val="20000"/>
              </a:spcBef>
            </a:pPr>
            <a:r>
              <a:rPr lang="ar-SA" sz="3200" b="1" dirty="0" smtClean="0">
                <a:solidFill>
                  <a:srgbClr val="002060"/>
                </a:solidFill>
                <a:cs typeface="Arial"/>
              </a:rPr>
              <a:t>5- </a:t>
            </a:r>
            <a:r>
              <a:rPr lang="ar-SA" sz="3200" b="1" dirty="0" err="1" smtClean="0">
                <a:solidFill>
                  <a:srgbClr val="002060"/>
                </a:solidFill>
                <a:cs typeface="Arial"/>
              </a:rPr>
              <a:t>اتباع</a:t>
            </a:r>
            <a:r>
              <a:rPr lang="ar-SA" sz="3200" b="1" dirty="0" smtClean="0">
                <a:solidFill>
                  <a:srgbClr val="002060"/>
                </a:solidFill>
                <a:cs typeface="Arial"/>
              </a:rPr>
              <a:t> الأساليب العلمية في البحوث: </a:t>
            </a:r>
            <a:r>
              <a:rPr lang="ar-SA" sz="3200" dirty="0" smtClean="0">
                <a:solidFill>
                  <a:prstClr val="black"/>
                </a:solidFill>
                <a:cs typeface="Arial"/>
              </a:rPr>
              <a:t>إن من أهم وظائف العلاقات العامة </a:t>
            </a:r>
            <a:r>
              <a:rPr lang="ar-SA" sz="3200" dirty="0" err="1" smtClean="0">
                <a:solidFill>
                  <a:prstClr val="black"/>
                </a:solidFill>
                <a:cs typeface="Arial"/>
              </a:rPr>
              <a:t>اجراء</a:t>
            </a:r>
            <a:r>
              <a:rPr lang="ar-SA" sz="3200" dirty="0" smtClean="0">
                <a:solidFill>
                  <a:prstClr val="black"/>
                </a:solidFill>
                <a:cs typeface="Arial"/>
              </a:rPr>
              <a:t> البحوث وقياس اتجاهات الرأي العام لجماهير المنظمة.</a:t>
            </a:r>
          </a:p>
          <a:p>
            <a:pPr marL="342900" lvl="0" indent="-342900" algn="ctr" rtl="0">
              <a:spcBef>
                <a:spcPct val="20000"/>
              </a:spcBef>
            </a:pPr>
            <a:endParaRPr lang="ar-SA" sz="3200" dirty="0" smtClean="0">
              <a:solidFill>
                <a:prstClr val="black"/>
              </a:solidFill>
              <a:cs typeface="Arial"/>
            </a:endParaRPr>
          </a:p>
          <a:p>
            <a:pPr marL="342900" lvl="0" indent="-342900" algn="ctr" rtl="0">
              <a:spcBef>
                <a:spcPct val="20000"/>
              </a:spcBef>
            </a:pPr>
            <a:r>
              <a:rPr lang="ar-SA" sz="3200" b="1" dirty="0" smtClean="0">
                <a:solidFill>
                  <a:srgbClr val="002060"/>
                </a:solidFill>
                <a:cs typeface="Arial"/>
              </a:rPr>
              <a:t>6- العلاقات العامة تبدأ من البيئة الداخلية: </a:t>
            </a:r>
            <a:r>
              <a:rPr lang="ar-SA" sz="3200" dirty="0" smtClean="0">
                <a:solidFill>
                  <a:prstClr val="black"/>
                </a:solidFill>
                <a:cs typeface="Arial"/>
              </a:rPr>
              <a:t>إن تحقيق المنظمة لأهدافها يتعلق بمعرفة الموظفين بأهداف المنظمة </a:t>
            </a:r>
          </a:p>
          <a:p>
            <a:pPr marL="342900" lvl="0" indent="-342900" algn="ctr" rtl="0">
              <a:spcBef>
                <a:spcPct val="20000"/>
              </a:spcBef>
            </a:pPr>
            <a:r>
              <a:rPr lang="ar-SA" sz="3200" dirty="0" smtClean="0">
                <a:solidFill>
                  <a:prstClr val="black"/>
                </a:solidFill>
                <a:cs typeface="Arial"/>
              </a:rPr>
              <a:t>وبالدور المطلوب منهم في هذا المجال.</a:t>
            </a:r>
          </a:p>
        </p:txBody>
      </p:sp>
    </p:spTree>
    <p:extLst>
      <p:ext uri="{BB962C8B-B14F-4D97-AF65-F5344CB8AC3E}">
        <p14:creationId xmlns:p14="http://schemas.microsoft.com/office/powerpoint/2010/main" val="4218892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772816"/>
            <a:ext cx="8229600" cy="3240360"/>
          </a:xfrm>
          <a:solidFill>
            <a:schemeClr val="accent2"/>
          </a:solidFill>
        </p:spPr>
        <p:txBody>
          <a:bodyPr/>
          <a:lstStyle/>
          <a:p>
            <a:r>
              <a:rPr lang="ar-SA" b="1" dirty="0" smtClean="0"/>
              <a:t>العلاقات العامة وتأثيرها في الرأي العام </a:t>
            </a:r>
            <a:endParaRPr lang="en-US" b="1" dirty="0"/>
          </a:p>
        </p:txBody>
      </p:sp>
    </p:spTree>
    <p:extLst>
      <p:ext uri="{BB962C8B-B14F-4D97-AF65-F5344CB8AC3E}">
        <p14:creationId xmlns:p14="http://schemas.microsoft.com/office/powerpoint/2010/main" val="26194279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rPr>
              <a:t>دور العلاقات العامة في تكوين الراي العام </a:t>
            </a:r>
            <a:endParaRPr lang="en-US" b="1" dirty="0">
              <a:solidFill>
                <a:srgbClr val="FF0000"/>
              </a:solidFill>
            </a:endParaRPr>
          </a:p>
        </p:txBody>
      </p:sp>
      <p:sp>
        <p:nvSpPr>
          <p:cNvPr id="3" name="عنصر نائب للمحتوى 2"/>
          <p:cNvSpPr>
            <a:spLocks noGrp="1"/>
          </p:cNvSpPr>
          <p:nvPr>
            <p:ph idx="1"/>
          </p:nvPr>
        </p:nvSpPr>
        <p:spPr>
          <a:solidFill>
            <a:srgbClr val="FFFF00"/>
          </a:solidFill>
        </p:spPr>
        <p:txBody>
          <a:bodyPr>
            <a:normAutofit lnSpcReduction="10000"/>
          </a:bodyPr>
          <a:lstStyle/>
          <a:p>
            <a:r>
              <a:rPr lang="ar-SA" b="1" dirty="0" smtClean="0"/>
              <a:t>تتحمل اجهزة العلاقات العامة مسئولية ضخمة في تكوين راي عام مستنير ومنطقي وهي في سبيلها لتحقيق ذلك تقوم بما يلي :- </a:t>
            </a:r>
          </a:p>
          <a:p>
            <a:r>
              <a:rPr lang="ar-SA" b="1" dirty="0" smtClean="0"/>
              <a:t>- تزويد الجمهور بجميع المعلومات والحقائق حتى يكون رايه مبنيا على اساس واضحا وموضوعي . </a:t>
            </a:r>
          </a:p>
          <a:p>
            <a:r>
              <a:rPr lang="ar-SA" b="1" dirty="0" smtClean="0"/>
              <a:t>- الممارسة الفعلية والخبرة الشخصية والنشاط الذاتي عن طريق استمالة افراد المجتمع للإدلاء برايهم في الموضوعات التي تهم الجماعة باستطلاع رايهم واشراكهم في تحديد الاهداف . </a:t>
            </a:r>
            <a:endParaRPr lang="en-US" b="1" dirty="0"/>
          </a:p>
        </p:txBody>
      </p:sp>
    </p:spTree>
    <p:extLst>
      <p:ext uri="{BB962C8B-B14F-4D97-AF65-F5344CB8AC3E}">
        <p14:creationId xmlns:p14="http://schemas.microsoft.com/office/powerpoint/2010/main" val="19855068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rgbClr val="FFFF00"/>
          </a:solidFill>
        </p:spPr>
        <p:txBody>
          <a:bodyPr/>
          <a:lstStyle/>
          <a:p>
            <a:r>
              <a:rPr lang="ar-SA" dirty="0" smtClean="0"/>
              <a:t>- ا</a:t>
            </a:r>
            <a:r>
              <a:rPr lang="ar-SA" b="1" dirty="0" smtClean="0"/>
              <a:t>ستخدام اسلوب الترغيب والناتج عن سياسة الباب المفتوح مما يشجع على الاتصال بين الجماهير الداخلية والخارجية </a:t>
            </a:r>
          </a:p>
          <a:p>
            <a:r>
              <a:rPr lang="ar-SA" b="1" dirty="0" smtClean="0"/>
              <a:t>- القدوة الحسنه والمثال الفعلي بان تتفق اعمال المؤسسات والهيئات المختلفة مع اقوالها . </a:t>
            </a:r>
            <a:endParaRPr lang="en-US" b="1" dirty="0"/>
          </a:p>
        </p:txBody>
      </p:sp>
    </p:spTree>
    <p:extLst>
      <p:ext uri="{BB962C8B-B14F-4D97-AF65-F5344CB8AC3E}">
        <p14:creationId xmlns:p14="http://schemas.microsoft.com/office/powerpoint/2010/main" val="36845459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rPr>
              <a:t>العوامل المؤثرة في تكوين الراي العام :- </a:t>
            </a:r>
            <a:endParaRPr lang="en-US" b="1" dirty="0">
              <a:solidFill>
                <a:srgbClr val="FF0000"/>
              </a:solidFill>
            </a:endParaRPr>
          </a:p>
        </p:txBody>
      </p:sp>
      <p:sp>
        <p:nvSpPr>
          <p:cNvPr id="3" name="عنصر نائب للمحتوى 2"/>
          <p:cNvSpPr>
            <a:spLocks noGrp="1"/>
          </p:cNvSpPr>
          <p:nvPr>
            <p:ph idx="1"/>
          </p:nvPr>
        </p:nvSpPr>
        <p:spPr>
          <a:solidFill>
            <a:srgbClr val="FFFF00"/>
          </a:solidFill>
        </p:spPr>
        <p:txBody>
          <a:bodyPr>
            <a:normAutofit lnSpcReduction="10000"/>
          </a:bodyPr>
          <a:lstStyle/>
          <a:p>
            <a:r>
              <a:rPr lang="ar-SA" b="1" dirty="0" smtClean="0"/>
              <a:t>1- وسائل الاتصال الجماهيري . </a:t>
            </a:r>
          </a:p>
          <a:p>
            <a:r>
              <a:rPr lang="ar-SA" b="1" dirty="0" smtClean="0"/>
              <a:t>2- قادة الراي العام . </a:t>
            </a:r>
          </a:p>
          <a:p>
            <a:r>
              <a:rPr lang="ar-SA" b="1" dirty="0" smtClean="0"/>
              <a:t>3- الاسرة . </a:t>
            </a:r>
          </a:p>
          <a:p>
            <a:r>
              <a:rPr lang="ar-SA" b="1" dirty="0" smtClean="0"/>
              <a:t>4- المؤسسة التعليمية .</a:t>
            </a:r>
          </a:p>
          <a:p>
            <a:r>
              <a:rPr lang="ar-SA" b="1" dirty="0" smtClean="0"/>
              <a:t>5- المؤسسات الدينية . </a:t>
            </a:r>
          </a:p>
          <a:p>
            <a:r>
              <a:rPr lang="ar-SA" b="1" dirty="0" smtClean="0"/>
              <a:t>6- الاحداث و المشكلات . </a:t>
            </a:r>
          </a:p>
          <a:p>
            <a:r>
              <a:rPr lang="ar-SA" b="1" dirty="0" smtClean="0"/>
              <a:t>7- الشائعات .</a:t>
            </a:r>
          </a:p>
          <a:p>
            <a:r>
              <a:rPr lang="ar-SA" b="1" dirty="0" smtClean="0"/>
              <a:t>8- المستوى الاقتصادي .</a:t>
            </a:r>
            <a:endParaRPr lang="en-US" b="1" dirty="0"/>
          </a:p>
        </p:txBody>
      </p:sp>
    </p:spTree>
    <p:extLst>
      <p:ext uri="{BB962C8B-B14F-4D97-AF65-F5344CB8AC3E}">
        <p14:creationId xmlns:p14="http://schemas.microsoft.com/office/powerpoint/2010/main" val="21351370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000364" y="516419"/>
            <a:ext cx="6000792" cy="1015663"/>
          </a:xfrm>
          <a:prstGeom prst="rect">
            <a:avLst/>
          </a:prstGeom>
          <a:noFill/>
        </p:spPr>
        <p:txBody>
          <a:bodyPr wrap="square" rtlCol="1">
            <a:spAutoFit/>
          </a:bodyPr>
          <a:lstStyle/>
          <a:p>
            <a:r>
              <a:rPr lang="ar-SA" sz="6000" dirty="0" smtClean="0">
                <a:solidFill>
                  <a:schemeClr val="bg1"/>
                </a:solidFill>
                <a:cs typeface="HSN Sara" pitchFamily="2" charset="-78"/>
              </a:rPr>
              <a:t>العلاقات العامة..</a:t>
            </a:r>
            <a:endParaRPr lang="ar-SA" sz="6000" dirty="0">
              <a:solidFill>
                <a:schemeClr val="bg1"/>
              </a:solidFill>
              <a:cs typeface="HSN Sara" pitchFamily="2" charset="-78"/>
            </a:endParaRPr>
          </a:p>
        </p:txBody>
      </p:sp>
      <p:sp>
        <p:nvSpPr>
          <p:cNvPr id="8" name="Title 1"/>
          <p:cNvSpPr txBox="1">
            <a:spLocks/>
          </p:cNvSpPr>
          <p:nvPr/>
        </p:nvSpPr>
        <p:spPr>
          <a:xfrm>
            <a:off x="-32" y="2928934"/>
            <a:ext cx="9144000" cy="1285876"/>
          </a:xfrm>
          <a:prstGeom prst="rect">
            <a:avLst/>
          </a:prstGeom>
          <a:solidFill>
            <a:srgbClr val="7030A0"/>
          </a:solidFill>
          <a:ln>
            <a:noFill/>
          </a:ln>
          <a:effectLst/>
        </p:spPr>
        <p:txBody>
          <a:bodyPr>
            <a:noAutofit/>
          </a:bodyPr>
          <a:lstStyle/>
          <a:p>
            <a:pPr lvl="0" algn="ctr" fontAlgn="base">
              <a:spcBef>
                <a:spcPct val="0"/>
              </a:spcBef>
              <a:spcAft>
                <a:spcPct val="0"/>
              </a:spcAft>
              <a:defRPr/>
            </a:pPr>
            <a:r>
              <a:rPr lang="ar-SA" sz="6600" b="1" kern="0" dirty="0" smtClean="0">
                <a:solidFill>
                  <a:schemeClr val="bg1"/>
                </a:solidFill>
                <a:effectLst>
                  <a:outerShdw blurRad="38100" dist="38100" dir="2700000" algn="tl">
                    <a:srgbClr val="000000">
                      <a:alpha val="43137"/>
                    </a:srgbClr>
                  </a:outerShdw>
                </a:effectLst>
                <a:latin typeface="Times New Roman" pitchFamily="18" charset="0"/>
                <a:ea typeface="+mj-ea"/>
                <a:cs typeface="Times New Roman" pitchFamily="18" charset="0"/>
              </a:rPr>
              <a:t>العلاقات العامة والمفاهيم القريبة </a:t>
            </a:r>
          </a:p>
        </p:txBody>
      </p:sp>
      <p:sp>
        <p:nvSpPr>
          <p:cNvPr id="9" name="مستطيل 8"/>
          <p:cNvSpPr/>
          <p:nvPr/>
        </p:nvSpPr>
        <p:spPr>
          <a:xfrm>
            <a:off x="3500430" y="1230799"/>
            <a:ext cx="5357850" cy="769441"/>
          </a:xfrm>
          <a:prstGeom prst="rect">
            <a:avLst/>
          </a:prstGeom>
        </p:spPr>
        <p:txBody>
          <a:bodyPr wrap="square">
            <a:spAutoFit/>
          </a:bodyPr>
          <a:lstStyle/>
          <a:p>
            <a:r>
              <a:rPr lang="en-US" sz="4400" dirty="0" smtClean="0">
                <a:solidFill>
                  <a:schemeClr val="bg1"/>
                </a:solidFill>
                <a:latin typeface="Lucida Fax" pitchFamily="18" charset="0"/>
              </a:rPr>
              <a:t>Public Relations</a:t>
            </a:r>
            <a:endParaRPr lang="ar-SA" sz="4400" dirty="0">
              <a:solidFill>
                <a:schemeClr val="bg1"/>
              </a:solidFill>
              <a:latin typeface="Lucida Fax" pitchFamily="18" charset="0"/>
            </a:endParaRPr>
          </a:p>
        </p:txBody>
      </p:sp>
      <p:sp>
        <p:nvSpPr>
          <p:cNvPr id="10" name="مستطيل 9"/>
          <p:cNvSpPr/>
          <p:nvPr/>
        </p:nvSpPr>
        <p:spPr bwMode="auto">
          <a:xfrm>
            <a:off x="-32" y="4214818"/>
            <a:ext cx="9144000" cy="214314"/>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ea typeface="SimSun" pitchFamily="2" charset="-122"/>
            </a:endParaRPr>
          </a:p>
        </p:txBody>
      </p:sp>
    </p:spTree>
    <p:extLst>
      <p:ext uri="{BB962C8B-B14F-4D97-AF65-F5344CB8AC3E}">
        <p14:creationId xmlns:p14="http://schemas.microsoft.com/office/powerpoint/2010/main" val="6718199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p:cNvSpPr txBox="1"/>
          <p:nvPr/>
        </p:nvSpPr>
        <p:spPr>
          <a:xfrm>
            <a:off x="1428728" y="214290"/>
            <a:ext cx="6643702" cy="830997"/>
          </a:xfrm>
          <a:prstGeom prst="rect">
            <a:avLst/>
          </a:prstGeom>
          <a:noFill/>
        </p:spPr>
        <p:txBody>
          <a:bodyPr wrap="square" rtlCol="1">
            <a:spAutoFit/>
          </a:bodyPr>
          <a:lstStyle/>
          <a:p>
            <a:r>
              <a:rPr lang="ar-SA" sz="4800" dirty="0" smtClean="0">
                <a:solidFill>
                  <a:srgbClr val="7030A0"/>
                </a:solidFill>
              </a:rPr>
              <a:t>العلاقات العامة والمفاهيم القريبة </a:t>
            </a:r>
            <a:endParaRPr lang="ar-SA" sz="4800" dirty="0">
              <a:solidFill>
                <a:srgbClr val="7030A0"/>
              </a:solidFill>
            </a:endParaRPr>
          </a:p>
        </p:txBody>
      </p:sp>
      <p:graphicFrame>
        <p:nvGraphicFramePr>
          <p:cNvPr id="7" name="رسم تخطيطي 6"/>
          <p:cNvGraphicFramePr/>
          <p:nvPr/>
        </p:nvGraphicFramePr>
        <p:xfrm>
          <a:off x="500034" y="1071546"/>
          <a:ext cx="8429684" cy="55007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328662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ربع نص 9"/>
          <p:cNvSpPr txBox="1"/>
          <p:nvPr/>
        </p:nvSpPr>
        <p:spPr>
          <a:xfrm>
            <a:off x="3643306" y="210901"/>
            <a:ext cx="5143504" cy="646331"/>
          </a:xfrm>
          <a:prstGeom prst="rect">
            <a:avLst/>
          </a:prstGeom>
          <a:noFill/>
        </p:spPr>
        <p:txBody>
          <a:bodyPr wrap="square" rtlCol="1">
            <a:spAutoFit/>
          </a:bodyPr>
          <a:lstStyle/>
          <a:p>
            <a:r>
              <a:rPr lang="ar-SA" sz="3600" dirty="0" smtClean="0"/>
              <a:t>العلاقات العامة والمفاهيم القريبة </a:t>
            </a:r>
            <a:endParaRPr lang="ar-SA" sz="3600" dirty="0"/>
          </a:p>
        </p:txBody>
      </p:sp>
      <p:sp>
        <p:nvSpPr>
          <p:cNvPr id="11" name="مربع نص 10"/>
          <p:cNvSpPr txBox="1"/>
          <p:nvPr/>
        </p:nvSpPr>
        <p:spPr>
          <a:xfrm>
            <a:off x="5072066" y="785794"/>
            <a:ext cx="3786182" cy="523220"/>
          </a:xfrm>
          <a:prstGeom prst="rect">
            <a:avLst/>
          </a:prstGeom>
          <a:noFill/>
        </p:spPr>
        <p:txBody>
          <a:bodyPr wrap="square" rtlCol="1">
            <a:spAutoFit/>
          </a:bodyPr>
          <a:lstStyle/>
          <a:p>
            <a:r>
              <a:rPr lang="ar-SA" sz="2800" dirty="0" smtClean="0">
                <a:solidFill>
                  <a:srgbClr val="C00000"/>
                </a:solidFill>
              </a:rPr>
              <a:t>1/العلاقات العامة والتسويق </a:t>
            </a:r>
            <a:endParaRPr lang="ar-SA" sz="2800" dirty="0">
              <a:solidFill>
                <a:srgbClr val="C00000"/>
              </a:solidFill>
            </a:endParaRPr>
          </a:p>
        </p:txBody>
      </p:sp>
      <p:sp>
        <p:nvSpPr>
          <p:cNvPr id="12" name="مربع نص 11"/>
          <p:cNvSpPr txBox="1"/>
          <p:nvPr/>
        </p:nvSpPr>
        <p:spPr>
          <a:xfrm>
            <a:off x="4286248" y="1500174"/>
            <a:ext cx="4429156" cy="1938992"/>
          </a:xfrm>
          <a:prstGeom prst="rect">
            <a:avLst/>
          </a:prstGeom>
          <a:noFill/>
        </p:spPr>
        <p:txBody>
          <a:bodyPr wrap="square" rtlCol="1">
            <a:spAutoFit/>
          </a:bodyPr>
          <a:lstStyle/>
          <a:p>
            <a:r>
              <a:rPr lang="ar-SA" sz="2400" b="1" dirty="0" smtClean="0"/>
              <a:t>تعريف التسويق : هو مجموعة من الأنشطة والأعمال المتكاملة تهدف إلى توفير السلعة أو الخدمة للعميل بالكميات والمواصفات المطلوبة وفي الزمان والمكان المناسب وبأقل تكلفة ممكنة. </a:t>
            </a:r>
            <a:endParaRPr lang="ar-SA" sz="2400" b="1" dirty="0"/>
          </a:p>
        </p:txBody>
      </p:sp>
      <p:sp>
        <p:nvSpPr>
          <p:cNvPr id="14" name="مستطيل 13"/>
          <p:cNvSpPr/>
          <p:nvPr/>
        </p:nvSpPr>
        <p:spPr>
          <a:xfrm>
            <a:off x="2857488" y="3714752"/>
            <a:ext cx="4786346" cy="584775"/>
          </a:xfrm>
          <a:prstGeom prst="rect">
            <a:avLst/>
          </a:prstGeom>
        </p:spPr>
        <p:txBody>
          <a:bodyPr wrap="square">
            <a:spAutoFit/>
          </a:bodyPr>
          <a:lstStyle/>
          <a:p>
            <a:r>
              <a:rPr lang="ar-SA" sz="3200" b="1" dirty="0" smtClean="0">
                <a:solidFill>
                  <a:srgbClr val="0070C0"/>
                </a:solidFill>
              </a:rPr>
              <a:t>علاقة العلاقات العامة والتسويق</a:t>
            </a:r>
          </a:p>
        </p:txBody>
      </p:sp>
      <p:sp>
        <p:nvSpPr>
          <p:cNvPr id="15" name="مربع نص 14"/>
          <p:cNvSpPr txBox="1"/>
          <p:nvPr/>
        </p:nvSpPr>
        <p:spPr>
          <a:xfrm>
            <a:off x="2143140" y="4429132"/>
            <a:ext cx="4857784" cy="461665"/>
          </a:xfrm>
          <a:prstGeom prst="rect">
            <a:avLst/>
          </a:prstGeom>
          <a:noFill/>
        </p:spPr>
        <p:txBody>
          <a:bodyPr wrap="square" rtlCol="1">
            <a:spAutoFit/>
          </a:bodyPr>
          <a:lstStyle/>
          <a:p>
            <a:r>
              <a:rPr lang="ar-SA" sz="2400" b="1" dirty="0" smtClean="0">
                <a:solidFill>
                  <a:srgbClr val="FF0000"/>
                </a:solidFill>
              </a:rPr>
              <a:t>رأي الكتاب والممارسين ينقسم إلى قسمين:</a:t>
            </a:r>
            <a:endParaRPr lang="ar-SA" sz="2400" b="1" dirty="0">
              <a:solidFill>
                <a:srgbClr val="FF0000"/>
              </a:solidFill>
            </a:endParaRPr>
          </a:p>
        </p:txBody>
      </p:sp>
      <p:sp>
        <p:nvSpPr>
          <p:cNvPr id="16" name="مربع نص 15"/>
          <p:cNvSpPr txBox="1"/>
          <p:nvPr/>
        </p:nvSpPr>
        <p:spPr>
          <a:xfrm>
            <a:off x="4572000" y="5214950"/>
            <a:ext cx="4500594" cy="1200329"/>
          </a:xfrm>
          <a:prstGeom prst="rect">
            <a:avLst/>
          </a:prstGeom>
          <a:noFill/>
        </p:spPr>
        <p:txBody>
          <a:bodyPr wrap="square" rtlCol="1">
            <a:spAutoFit/>
          </a:bodyPr>
          <a:lstStyle/>
          <a:p>
            <a:pPr algn="ctr"/>
            <a:r>
              <a:rPr lang="ar-SA" sz="2400" b="1" dirty="0" smtClean="0"/>
              <a:t>يقوم بإدماج نشاط </a:t>
            </a:r>
            <a:r>
              <a:rPr lang="ar-SA" sz="2400" b="1" dirty="0" smtClean="0">
                <a:solidFill>
                  <a:srgbClr val="C00000"/>
                </a:solidFill>
              </a:rPr>
              <a:t>العلاقات العامة </a:t>
            </a:r>
            <a:r>
              <a:rPr lang="ar-SA" sz="2400" b="1" dirty="0" smtClean="0"/>
              <a:t>داخل </a:t>
            </a:r>
            <a:r>
              <a:rPr lang="ar-SA" sz="2400" b="1" dirty="0" smtClean="0">
                <a:solidFill>
                  <a:srgbClr val="C00000"/>
                </a:solidFill>
              </a:rPr>
              <a:t>التسويق </a:t>
            </a:r>
            <a:r>
              <a:rPr lang="ar-SA" sz="2400" b="1" dirty="0" smtClean="0"/>
              <a:t>على أساس أنه ضمن الأنشطة الترويجية .</a:t>
            </a:r>
            <a:endParaRPr lang="ar-SA" sz="2400" b="1" dirty="0"/>
          </a:p>
        </p:txBody>
      </p:sp>
      <p:sp>
        <p:nvSpPr>
          <p:cNvPr id="17" name="مربع نص 16"/>
          <p:cNvSpPr txBox="1"/>
          <p:nvPr/>
        </p:nvSpPr>
        <p:spPr>
          <a:xfrm>
            <a:off x="1000132" y="5214950"/>
            <a:ext cx="3500430" cy="1200329"/>
          </a:xfrm>
          <a:prstGeom prst="rect">
            <a:avLst/>
          </a:prstGeom>
          <a:noFill/>
        </p:spPr>
        <p:txBody>
          <a:bodyPr wrap="square" rtlCol="1">
            <a:spAutoFit/>
          </a:bodyPr>
          <a:lstStyle/>
          <a:p>
            <a:pPr algn="ctr"/>
            <a:r>
              <a:rPr lang="ar-SA" sz="2400" b="1" dirty="0" smtClean="0"/>
              <a:t>يقوم بإدخال نشاط </a:t>
            </a:r>
            <a:r>
              <a:rPr lang="ar-SA" sz="2400" b="1" dirty="0" smtClean="0">
                <a:solidFill>
                  <a:srgbClr val="C00000"/>
                </a:solidFill>
              </a:rPr>
              <a:t>التسويق </a:t>
            </a:r>
            <a:r>
              <a:rPr lang="ar-SA" sz="2400" b="1" dirty="0" smtClean="0"/>
              <a:t>داخل </a:t>
            </a:r>
            <a:r>
              <a:rPr lang="ar-SA" sz="2400" b="1" dirty="0" smtClean="0">
                <a:solidFill>
                  <a:srgbClr val="C00000"/>
                </a:solidFill>
              </a:rPr>
              <a:t>العلاقات العامة </a:t>
            </a:r>
            <a:r>
              <a:rPr lang="ar-SA" sz="2400" b="1" dirty="0" smtClean="0"/>
              <a:t>اعتماد على </a:t>
            </a:r>
            <a:r>
              <a:rPr lang="ar-SA" sz="2400" b="1" dirty="0" err="1" smtClean="0"/>
              <a:t>ان</a:t>
            </a:r>
            <a:r>
              <a:rPr lang="ar-SA" sz="2400" b="1" dirty="0" smtClean="0"/>
              <a:t> نشاط العلاقات العامة أوسع .</a:t>
            </a:r>
            <a:endParaRPr lang="ar-SA" sz="2400" b="1" dirty="0"/>
          </a:p>
        </p:txBody>
      </p:sp>
      <p:cxnSp>
        <p:nvCxnSpPr>
          <p:cNvPr id="19" name="رابط مستقيم 18"/>
          <p:cNvCxnSpPr/>
          <p:nvPr/>
        </p:nvCxnSpPr>
        <p:spPr bwMode="auto">
          <a:xfrm rot="10800000">
            <a:off x="2500298" y="4999047"/>
            <a:ext cx="4857784"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1" name="رابط كسهم مستقيم 20"/>
          <p:cNvCxnSpPr/>
          <p:nvPr/>
        </p:nvCxnSpPr>
        <p:spPr bwMode="auto">
          <a:xfrm rot="5400000">
            <a:off x="7250925" y="5107793"/>
            <a:ext cx="214314"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2" name="رابط كسهم مستقيم 21"/>
          <p:cNvCxnSpPr/>
          <p:nvPr/>
        </p:nvCxnSpPr>
        <p:spPr bwMode="auto">
          <a:xfrm rot="5400000">
            <a:off x="2393935" y="5106999"/>
            <a:ext cx="214314"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val="5710755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2000"/>
                                        <p:tgtEl>
                                          <p:spTgt spid="1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2000"/>
                                        <p:tgtEl>
                                          <p:spTgt spid="1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2000"/>
                                        <p:tgtEl>
                                          <p:spTgt spid="1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2000"/>
                                        <p:tgtEl>
                                          <p:spTgt spid="17"/>
                                        </p:tgtEl>
                                      </p:cBhvr>
                                    </p:animEffect>
                                  </p:childTnLst>
                                </p:cTn>
                              </p:par>
                              <p:par>
                                <p:cTn id="22" presetID="10" presetClass="entr" presetSubtype="0"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2000"/>
                                        <p:tgtEl>
                                          <p:spTgt spid="19"/>
                                        </p:tgtEl>
                                      </p:cBhvr>
                                    </p:animEffect>
                                  </p:childTnLst>
                                </p:cTn>
                              </p:par>
                              <p:par>
                                <p:cTn id="25" presetID="10"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2000"/>
                                        <p:tgtEl>
                                          <p:spTgt spid="21"/>
                                        </p:tgtEl>
                                      </p:cBhvr>
                                    </p:animEffect>
                                  </p:childTnLst>
                                </p:cTn>
                              </p:par>
                              <p:par>
                                <p:cTn id="28" presetID="10" presetClass="entr" presetSubtype="0" fill="hold"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p:bldP spid="16" grpId="0"/>
      <p:bldP spid="17"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928794" y="142852"/>
            <a:ext cx="6786610" cy="646331"/>
          </a:xfrm>
          <a:prstGeom prst="rect">
            <a:avLst/>
          </a:prstGeom>
        </p:spPr>
        <p:txBody>
          <a:bodyPr wrap="square">
            <a:spAutoFit/>
          </a:bodyPr>
          <a:lstStyle/>
          <a:p>
            <a:r>
              <a:rPr lang="ar-SA" sz="3600" b="1" dirty="0" smtClean="0">
                <a:solidFill>
                  <a:srgbClr val="0070C0"/>
                </a:solidFill>
              </a:rPr>
              <a:t>علاقة العلاقات العامة والتسويق</a:t>
            </a:r>
          </a:p>
        </p:txBody>
      </p:sp>
      <p:graphicFrame>
        <p:nvGraphicFramePr>
          <p:cNvPr id="3" name="رسم تخطيطي 2"/>
          <p:cNvGraphicFramePr/>
          <p:nvPr/>
        </p:nvGraphicFramePr>
        <p:xfrm>
          <a:off x="142876" y="1857364"/>
          <a:ext cx="8858280" cy="47863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مستطيل 3"/>
          <p:cNvSpPr/>
          <p:nvPr/>
        </p:nvSpPr>
        <p:spPr>
          <a:xfrm>
            <a:off x="3571868" y="928670"/>
            <a:ext cx="3244799" cy="461665"/>
          </a:xfrm>
          <a:prstGeom prst="rect">
            <a:avLst/>
          </a:prstGeom>
        </p:spPr>
        <p:txBody>
          <a:bodyPr wrap="none">
            <a:spAutoFit/>
          </a:bodyPr>
          <a:lstStyle/>
          <a:p>
            <a:pPr lvl="0"/>
            <a:r>
              <a:rPr lang="ar-SA" sz="2400" b="1" dirty="0" smtClean="0">
                <a:solidFill>
                  <a:srgbClr val="002060"/>
                </a:solidFill>
              </a:rPr>
              <a:t>نشاطان متكاملان ومترابطان   </a:t>
            </a:r>
            <a:endParaRPr lang="ar-SA" sz="2400" b="1" dirty="0">
              <a:solidFill>
                <a:srgbClr val="002060"/>
              </a:solidFill>
            </a:endParaRPr>
          </a:p>
        </p:txBody>
      </p:sp>
      <p:sp>
        <p:nvSpPr>
          <p:cNvPr id="5" name="مستطيل 4"/>
          <p:cNvSpPr/>
          <p:nvPr/>
        </p:nvSpPr>
        <p:spPr>
          <a:xfrm>
            <a:off x="285720" y="3180236"/>
            <a:ext cx="4320478" cy="2677656"/>
          </a:xfrm>
          <a:prstGeom prst="rect">
            <a:avLst/>
          </a:prstGeom>
        </p:spPr>
        <p:txBody>
          <a:bodyPr wrap="none">
            <a:spAutoFit/>
          </a:bodyPr>
          <a:lstStyle/>
          <a:p>
            <a:pPr lvl="0"/>
            <a:r>
              <a:rPr lang="ar-SA" sz="2400" b="1" dirty="0" smtClean="0">
                <a:solidFill>
                  <a:srgbClr val="002060"/>
                </a:solidFill>
              </a:rPr>
              <a:t>1. من خلال الاتصال بالعملاء يهدف إلى</a:t>
            </a:r>
          </a:p>
          <a:p>
            <a:pPr lvl="0"/>
            <a:r>
              <a:rPr lang="ar-SA" sz="2400" b="1" dirty="0" smtClean="0">
                <a:solidFill>
                  <a:srgbClr val="002060"/>
                </a:solidFill>
              </a:rPr>
              <a:t> كسب ثقة العملاء وتأييدهم للمنظمة.</a:t>
            </a:r>
          </a:p>
          <a:p>
            <a:pPr lvl="0"/>
            <a:endParaRPr lang="ar-SA" sz="2400" b="1" dirty="0" smtClean="0">
              <a:solidFill>
                <a:srgbClr val="002060"/>
              </a:solidFill>
            </a:endParaRPr>
          </a:p>
          <a:p>
            <a:pPr lvl="0"/>
            <a:r>
              <a:rPr lang="ar-SA" sz="2400" b="1" dirty="0" smtClean="0">
                <a:solidFill>
                  <a:srgbClr val="002060"/>
                </a:solidFill>
              </a:rPr>
              <a:t>2.من العصب التعبير عنه بصورة الكمية .</a:t>
            </a:r>
          </a:p>
          <a:p>
            <a:pPr lvl="0"/>
            <a:endParaRPr lang="ar-SA" sz="2400" b="1" dirty="0" smtClean="0">
              <a:solidFill>
                <a:srgbClr val="002060"/>
              </a:solidFill>
            </a:endParaRPr>
          </a:p>
          <a:p>
            <a:pPr lvl="0"/>
            <a:r>
              <a:rPr lang="ar-SA" sz="2400" b="1" dirty="0" smtClean="0">
                <a:solidFill>
                  <a:srgbClr val="002060"/>
                </a:solidFill>
              </a:rPr>
              <a:t>3. تركز جهودها على العملاء والموظفين</a:t>
            </a:r>
          </a:p>
          <a:p>
            <a:pPr lvl="0"/>
            <a:r>
              <a:rPr lang="ar-SA" sz="2400" b="1" dirty="0" smtClean="0">
                <a:solidFill>
                  <a:srgbClr val="002060"/>
                </a:solidFill>
              </a:rPr>
              <a:t> والموردين وغيرهم.</a:t>
            </a:r>
            <a:endParaRPr lang="ar-SA" sz="2400" b="1" dirty="0">
              <a:solidFill>
                <a:srgbClr val="002060"/>
              </a:solidFill>
            </a:endParaRPr>
          </a:p>
        </p:txBody>
      </p:sp>
      <p:sp>
        <p:nvSpPr>
          <p:cNvPr id="6" name="مستطيل 5"/>
          <p:cNvSpPr/>
          <p:nvPr/>
        </p:nvSpPr>
        <p:spPr>
          <a:xfrm>
            <a:off x="6715140" y="928670"/>
            <a:ext cx="1492716" cy="461665"/>
          </a:xfrm>
          <a:prstGeom prst="rect">
            <a:avLst/>
          </a:prstGeom>
        </p:spPr>
        <p:txBody>
          <a:bodyPr wrap="none">
            <a:spAutoFit/>
          </a:bodyPr>
          <a:lstStyle/>
          <a:p>
            <a:pPr lvl="0"/>
            <a:r>
              <a:rPr lang="ar-SA" sz="2400" b="1" dirty="0" smtClean="0">
                <a:solidFill>
                  <a:schemeClr val="tx1">
                    <a:lumMod val="95000"/>
                    <a:lumOff val="5000"/>
                  </a:schemeClr>
                </a:solidFill>
              </a:rPr>
              <a:t>أوجه الشبة: </a:t>
            </a:r>
            <a:endParaRPr lang="ar-SA" sz="2400" dirty="0"/>
          </a:p>
        </p:txBody>
      </p:sp>
      <p:sp>
        <p:nvSpPr>
          <p:cNvPr id="7" name="مستطيل 6"/>
          <p:cNvSpPr/>
          <p:nvPr/>
        </p:nvSpPr>
        <p:spPr>
          <a:xfrm>
            <a:off x="2643174" y="1428736"/>
            <a:ext cx="6090542" cy="461665"/>
          </a:xfrm>
          <a:prstGeom prst="rect">
            <a:avLst/>
          </a:prstGeom>
        </p:spPr>
        <p:txBody>
          <a:bodyPr wrap="square">
            <a:spAutoFit/>
          </a:bodyPr>
          <a:lstStyle/>
          <a:p>
            <a:pPr lvl="0"/>
            <a:r>
              <a:rPr lang="ar-SA" sz="2400" b="1" dirty="0" smtClean="0">
                <a:solidFill>
                  <a:schemeClr val="tx1">
                    <a:lumMod val="95000"/>
                    <a:lumOff val="5000"/>
                  </a:schemeClr>
                </a:solidFill>
              </a:rPr>
              <a:t>أوجه الاختلاف بين العلاقات العامة والتسويق:</a:t>
            </a:r>
            <a:endParaRPr lang="ar-SA" sz="2400" dirty="0">
              <a:solidFill>
                <a:schemeClr val="tx1">
                  <a:lumMod val="95000"/>
                  <a:lumOff val="5000"/>
                </a:schemeClr>
              </a:solidFill>
            </a:endParaRPr>
          </a:p>
        </p:txBody>
      </p:sp>
      <p:sp>
        <p:nvSpPr>
          <p:cNvPr id="8" name="مستطيل 7"/>
          <p:cNvSpPr/>
          <p:nvPr/>
        </p:nvSpPr>
        <p:spPr>
          <a:xfrm>
            <a:off x="4887467" y="2943051"/>
            <a:ext cx="4113690" cy="3046988"/>
          </a:xfrm>
          <a:prstGeom prst="rect">
            <a:avLst/>
          </a:prstGeom>
        </p:spPr>
        <p:txBody>
          <a:bodyPr wrap="none">
            <a:spAutoFit/>
          </a:bodyPr>
          <a:lstStyle/>
          <a:p>
            <a:pPr lvl="0"/>
            <a:r>
              <a:rPr lang="ar-SA" sz="2400" b="1" dirty="0" smtClean="0">
                <a:solidFill>
                  <a:srgbClr val="C00000"/>
                </a:solidFill>
              </a:rPr>
              <a:t>1. من خلال الاتصال بالعملاء يهدف إلى</a:t>
            </a:r>
          </a:p>
          <a:p>
            <a:pPr lvl="0"/>
            <a:r>
              <a:rPr lang="ar-SA" sz="2400" b="1" dirty="0" smtClean="0">
                <a:solidFill>
                  <a:srgbClr val="C00000"/>
                </a:solidFill>
              </a:rPr>
              <a:t>توفير المعلومات للعميل وإقناعه بشراء </a:t>
            </a:r>
          </a:p>
          <a:p>
            <a:pPr lvl="0"/>
            <a:r>
              <a:rPr lang="ar-SA" sz="2400" b="1" dirty="0" smtClean="0">
                <a:solidFill>
                  <a:srgbClr val="C00000"/>
                </a:solidFill>
              </a:rPr>
              <a:t>السلعة.</a:t>
            </a:r>
          </a:p>
          <a:p>
            <a:pPr lvl="0"/>
            <a:endParaRPr lang="ar-SA" sz="2400" b="1" dirty="0" smtClean="0">
              <a:solidFill>
                <a:srgbClr val="C00000"/>
              </a:solidFill>
            </a:endParaRPr>
          </a:p>
          <a:p>
            <a:pPr lvl="0"/>
            <a:r>
              <a:rPr lang="ar-SA" sz="2400" b="1" dirty="0" smtClean="0">
                <a:solidFill>
                  <a:srgbClr val="C00000"/>
                </a:solidFill>
              </a:rPr>
              <a:t>2. يمكن التعبير عنه على أسس كمية</a:t>
            </a:r>
          </a:p>
          <a:p>
            <a:pPr lvl="0"/>
            <a:r>
              <a:rPr lang="ar-SA" sz="2400" b="1" dirty="0" smtClean="0">
                <a:solidFill>
                  <a:srgbClr val="C00000"/>
                </a:solidFill>
              </a:rPr>
              <a:t>كحجم المبيعات أو قيمتها.</a:t>
            </a:r>
          </a:p>
          <a:p>
            <a:pPr lvl="0"/>
            <a:endParaRPr lang="ar-SA" sz="2400" b="1" dirty="0" smtClean="0">
              <a:solidFill>
                <a:srgbClr val="C00000"/>
              </a:solidFill>
            </a:endParaRPr>
          </a:p>
          <a:p>
            <a:pPr lvl="0"/>
            <a:r>
              <a:rPr lang="ar-SA" sz="2400" b="1" dirty="0" smtClean="0">
                <a:solidFill>
                  <a:srgbClr val="C00000"/>
                </a:solidFill>
              </a:rPr>
              <a:t>3. يتعلق أساساً بالعملاء فقط.</a:t>
            </a:r>
            <a:endParaRPr lang="ar-SA" sz="2400" b="1" dirty="0">
              <a:solidFill>
                <a:srgbClr val="C00000"/>
              </a:solidFill>
            </a:endParaRPr>
          </a:p>
        </p:txBody>
      </p:sp>
    </p:spTree>
    <p:extLst>
      <p:ext uri="{BB962C8B-B14F-4D97-AF65-F5344CB8AC3E}">
        <p14:creationId xmlns:p14="http://schemas.microsoft.com/office/powerpoint/2010/main" val="7899586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2000"/>
                                        <p:tgtEl>
                                          <p:spTgt spid="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2000"/>
                                        <p:tgtEl>
                                          <p:spTgt spid="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4" grpId="0"/>
      <p:bldP spid="5" grpId="0"/>
      <p:bldP spid="6" grpId="0"/>
      <p:bldP spid="7" grpId="0"/>
      <p:bldP spid="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428860" y="428604"/>
            <a:ext cx="6143668" cy="707886"/>
          </a:xfrm>
          <a:prstGeom prst="rect">
            <a:avLst/>
          </a:prstGeom>
        </p:spPr>
        <p:txBody>
          <a:bodyPr wrap="square">
            <a:spAutoFit/>
          </a:bodyPr>
          <a:lstStyle/>
          <a:p>
            <a:r>
              <a:rPr lang="ar-SA" sz="4000" b="1" dirty="0" smtClean="0">
                <a:solidFill>
                  <a:srgbClr val="0070C0"/>
                </a:solidFill>
              </a:rPr>
              <a:t>علاقة بين العلاقات العامة والدعاية </a:t>
            </a:r>
          </a:p>
        </p:txBody>
      </p:sp>
      <p:sp>
        <p:nvSpPr>
          <p:cNvPr id="3" name="مربع نص 2"/>
          <p:cNvSpPr txBox="1"/>
          <p:nvPr/>
        </p:nvSpPr>
        <p:spPr>
          <a:xfrm>
            <a:off x="500034" y="1667050"/>
            <a:ext cx="8429684" cy="1200329"/>
          </a:xfrm>
          <a:prstGeom prst="rect">
            <a:avLst/>
          </a:prstGeom>
          <a:noFill/>
        </p:spPr>
        <p:txBody>
          <a:bodyPr wrap="square" rtlCol="1">
            <a:spAutoFit/>
          </a:bodyPr>
          <a:lstStyle/>
          <a:p>
            <a:r>
              <a:rPr lang="ar-SA" sz="2400" b="1" dirty="0" smtClean="0"/>
              <a:t>الدعاية هي محاولة لتعريف الرأي العام برأي معين أو فكرة محددة لأجل خدمة مصالح ذاتية، حيث تحاول فئة معينة السيطرة على عقول الجماهير أو جعلها تسلك مسلكا معينا بخدم أهداف الجهة القائمة بالدعاية.</a:t>
            </a:r>
            <a:endParaRPr lang="ar-SA" sz="2400" b="1" dirty="0"/>
          </a:p>
        </p:txBody>
      </p:sp>
      <p:sp>
        <p:nvSpPr>
          <p:cNvPr id="4" name="مربع نص 3"/>
          <p:cNvSpPr txBox="1"/>
          <p:nvPr/>
        </p:nvSpPr>
        <p:spPr>
          <a:xfrm>
            <a:off x="5643570" y="2786058"/>
            <a:ext cx="3286148" cy="2739211"/>
          </a:xfrm>
          <a:prstGeom prst="rect">
            <a:avLst/>
          </a:prstGeom>
          <a:noFill/>
        </p:spPr>
        <p:txBody>
          <a:bodyPr wrap="square" rtlCol="1">
            <a:spAutoFit/>
          </a:bodyPr>
          <a:lstStyle/>
          <a:p>
            <a:r>
              <a:rPr lang="ar-SA" sz="2800" b="1" dirty="0" smtClean="0"/>
              <a:t>الدعاية :</a:t>
            </a:r>
          </a:p>
          <a:p>
            <a:r>
              <a:rPr lang="ar-SA" sz="2400" b="1" dirty="0" smtClean="0">
                <a:solidFill>
                  <a:srgbClr val="C00000"/>
                </a:solidFill>
              </a:rPr>
              <a:t>هي تلك الجهود المقصودة للتأثير في التغير بفكرة أو رأي أو كسب تأييده لقضية أو شخص أو منظمة أو تغيير الآراء والاتجاهات السائدة نحو قضية معينة.</a:t>
            </a:r>
            <a:endParaRPr lang="ar-SA" sz="2000" b="1" dirty="0">
              <a:solidFill>
                <a:srgbClr val="C00000"/>
              </a:solidFill>
            </a:endParaRPr>
          </a:p>
        </p:txBody>
      </p:sp>
      <p:pic>
        <p:nvPicPr>
          <p:cNvPr id="5" name="صورة 4" descr="rt.gif"/>
          <p:cNvPicPr>
            <a:picLocks noChangeAspect="1"/>
          </p:cNvPicPr>
          <p:nvPr/>
        </p:nvPicPr>
        <p:blipFill>
          <a:blip r:embed="rId2" cstate="print"/>
          <a:stretch>
            <a:fillRect/>
          </a:stretch>
        </p:blipFill>
        <p:spPr>
          <a:xfrm>
            <a:off x="3119464" y="3286124"/>
            <a:ext cx="5238750" cy="3714750"/>
          </a:xfrm>
          <a:prstGeom prst="rect">
            <a:avLst/>
          </a:prstGeom>
        </p:spPr>
      </p:pic>
    </p:spTree>
    <p:extLst>
      <p:ext uri="{BB962C8B-B14F-4D97-AF65-F5344CB8AC3E}">
        <p14:creationId xmlns:p14="http://schemas.microsoft.com/office/powerpoint/2010/main" val="17564529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رسم تخطيطي 4"/>
          <p:cNvGraphicFramePr/>
          <p:nvPr/>
        </p:nvGraphicFramePr>
        <p:xfrm>
          <a:off x="142876" y="1071546"/>
          <a:ext cx="8786842" cy="55721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مستطيل 5"/>
          <p:cNvSpPr/>
          <p:nvPr/>
        </p:nvSpPr>
        <p:spPr>
          <a:xfrm>
            <a:off x="3053458" y="214290"/>
            <a:ext cx="6090542" cy="523220"/>
          </a:xfrm>
          <a:prstGeom prst="rect">
            <a:avLst/>
          </a:prstGeom>
        </p:spPr>
        <p:txBody>
          <a:bodyPr wrap="square">
            <a:spAutoFit/>
          </a:bodyPr>
          <a:lstStyle/>
          <a:p>
            <a:pPr lvl="0"/>
            <a:r>
              <a:rPr lang="ar-SA" sz="2800" b="1" dirty="0" smtClean="0">
                <a:solidFill>
                  <a:schemeClr val="tx1">
                    <a:lumMod val="95000"/>
                    <a:lumOff val="5000"/>
                  </a:schemeClr>
                </a:solidFill>
              </a:rPr>
              <a:t>أوجه الاختلاف بين العلاقات العامة والدعاية:</a:t>
            </a:r>
            <a:endParaRPr lang="ar-SA" sz="2800" dirty="0">
              <a:solidFill>
                <a:schemeClr val="tx1">
                  <a:lumMod val="95000"/>
                  <a:lumOff val="5000"/>
                </a:schemeClr>
              </a:solidFill>
            </a:endParaRPr>
          </a:p>
        </p:txBody>
      </p:sp>
      <p:sp>
        <p:nvSpPr>
          <p:cNvPr id="7" name="مستطيل 6"/>
          <p:cNvSpPr/>
          <p:nvPr/>
        </p:nvSpPr>
        <p:spPr>
          <a:xfrm>
            <a:off x="4691528" y="2285992"/>
            <a:ext cx="4282006" cy="3785652"/>
          </a:xfrm>
          <a:prstGeom prst="rect">
            <a:avLst/>
          </a:prstGeom>
        </p:spPr>
        <p:txBody>
          <a:bodyPr wrap="none">
            <a:spAutoFit/>
          </a:bodyPr>
          <a:lstStyle/>
          <a:p>
            <a:pPr marL="457200" lvl="0" indent="-457200">
              <a:buAutoNum type="arabicPeriod"/>
            </a:pPr>
            <a:r>
              <a:rPr lang="ar-SA" sz="2400" b="1" dirty="0" smtClean="0">
                <a:solidFill>
                  <a:srgbClr val="C00000"/>
                </a:solidFill>
                <a:cs typeface="+mj-cs"/>
              </a:rPr>
              <a:t>تعتمد الدعاية صيغة المبالغة في ذكر</a:t>
            </a:r>
          </a:p>
          <a:p>
            <a:pPr marL="457200" lvl="0" indent="-457200"/>
            <a:r>
              <a:rPr lang="ar-SA" sz="2400" b="1" dirty="0" smtClean="0">
                <a:solidFill>
                  <a:srgbClr val="C00000"/>
                </a:solidFill>
                <a:cs typeface="+mj-cs"/>
              </a:rPr>
              <a:t>الحقائق </a:t>
            </a:r>
            <a:r>
              <a:rPr lang="ar-SA" sz="2400" b="1" dirty="0" err="1" smtClean="0">
                <a:solidFill>
                  <a:srgbClr val="C00000"/>
                </a:solidFill>
                <a:cs typeface="+mj-cs"/>
              </a:rPr>
              <a:t>و</a:t>
            </a:r>
            <a:r>
              <a:rPr lang="ar-SA" sz="2400" b="1" dirty="0" smtClean="0">
                <a:solidFill>
                  <a:srgbClr val="C00000"/>
                </a:solidFill>
                <a:cs typeface="+mj-cs"/>
              </a:rPr>
              <a:t> تشويه الصورة الحقيقية.</a:t>
            </a:r>
          </a:p>
          <a:p>
            <a:pPr marL="457200" lvl="0" indent="-457200"/>
            <a:endParaRPr lang="ar-SA" sz="2400" b="1" dirty="0" smtClean="0">
              <a:solidFill>
                <a:srgbClr val="C00000"/>
              </a:solidFill>
              <a:cs typeface="+mj-cs"/>
            </a:endParaRPr>
          </a:p>
          <a:p>
            <a:pPr marL="457200" lvl="0" indent="-457200"/>
            <a:r>
              <a:rPr lang="ar-SA" sz="2400" b="1" dirty="0" smtClean="0">
                <a:solidFill>
                  <a:srgbClr val="C00000"/>
                </a:solidFill>
                <a:cs typeface="+mj-cs"/>
              </a:rPr>
              <a:t>2. تعتمد على أسلوب الإثارة والاستمالة </a:t>
            </a:r>
          </a:p>
          <a:p>
            <a:pPr marL="457200" lvl="0" indent="-457200"/>
            <a:r>
              <a:rPr lang="ar-SA" sz="2400" b="1" dirty="0" smtClean="0">
                <a:solidFill>
                  <a:srgbClr val="C00000"/>
                </a:solidFill>
                <a:cs typeface="+mj-cs"/>
              </a:rPr>
              <a:t>بهدف التأثير في مواقف الجمهور </a:t>
            </a:r>
            <a:r>
              <a:rPr lang="ar-SA" sz="2400" b="1" dirty="0" err="1" smtClean="0">
                <a:solidFill>
                  <a:srgbClr val="C00000"/>
                </a:solidFill>
                <a:cs typeface="+mj-cs"/>
              </a:rPr>
              <a:t>و</a:t>
            </a:r>
            <a:r>
              <a:rPr lang="ar-SA" sz="2400" b="1" dirty="0" smtClean="0">
                <a:solidFill>
                  <a:srgbClr val="C00000"/>
                </a:solidFill>
                <a:cs typeface="+mj-cs"/>
              </a:rPr>
              <a:t> تحفيز</a:t>
            </a:r>
          </a:p>
          <a:p>
            <a:pPr marL="457200" lvl="0" indent="-457200"/>
            <a:r>
              <a:rPr lang="ar-SA" sz="2400" b="1" dirty="0" smtClean="0">
                <a:solidFill>
                  <a:srgbClr val="C00000"/>
                </a:solidFill>
                <a:cs typeface="+mj-cs"/>
              </a:rPr>
              <a:t>رغباته وميوله.</a:t>
            </a:r>
          </a:p>
          <a:p>
            <a:pPr marL="457200" lvl="0" indent="-457200"/>
            <a:endParaRPr lang="ar-SA" sz="2400" b="1" dirty="0" smtClean="0">
              <a:solidFill>
                <a:srgbClr val="C00000"/>
              </a:solidFill>
              <a:cs typeface="+mj-cs"/>
            </a:endParaRPr>
          </a:p>
          <a:p>
            <a:pPr marL="457200" lvl="0" indent="-457200"/>
            <a:r>
              <a:rPr lang="ar-SA" sz="2400" b="1" dirty="0" smtClean="0">
                <a:solidFill>
                  <a:srgbClr val="C00000"/>
                </a:solidFill>
                <a:cs typeface="+mj-cs"/>
              </a:rPr>
              <a:t>3. تلجأ الدعاية إلى أخفاء أصحاب</a:t>
            </a:r>
          </a:p>
          <a:p>
            <a:pPr marL="457200" lvl="0" indent="-457200"/>
            <a:r>
              <a:rPr lang="ar-SA" sz="2400" b="1" dirty="0" smtClean="0">
                <a:solidFill>
                  <a:srgbClr val="C00000"/>
                </a:solidFill>
                <a:cs typeface="+mj-cs"/>
              </a:rPr>
              <a:t> المصلحة الخاصة والهدف الحقيقي لها</a:t>
            </a:r>
          </a:p>
          <a:p>
            <a:pPr marL="457200" lvl="0" indent="-457200"/>
            <a:r>
              <a:rPr lang="ar-SA" sz="2400" b="1" dirty="0" smtClean="0">
                <a:solidFill>
                  <a:srgbClr val="C00000"/>
                </a:solidFill>
                <a:cs typeface="+mj-cs"/>
              </a:rPr>
              <a:t>(هدفها مادي).</a:t>
            </a:r>
          </a:p>
        </p:txBody>
      </p:sp>
      <p:sp>
        <p:nvSpPr>
          <p:cNvPr id="8" name="مستطيل 7"/>
          <p:cNvSpPr/>
          <p:nvPr/>
        </p:nvSpPr>
        <p:spPr>
          <a:xfrm>
            <a:off x="17281" y="2285992"/>
            <a:ext cx="4533677" cy="3416320"/>
          </a:xfrm>
          <a:prstGeom prst="rect">
            <a:avLst/>
          </a:prstGeom>
        </p:spPr>
        <p:txBody>
          <a:bodyPr wrap="none">
            <a:spAutoFit/>
          </a:bodyPr>
          <a:lstStyle/>
          <a:p>
            <a:pPr marL="457200" lvl="0" indent="-457200">
              <a:buAutoNum type="arabicPeriod"/>
            </a:pPr>
            <a:r>
              <a:rPr lang="ar-SA" sz="2400" b="1" dirty="0" smtClean="0">
                <a:solidFill>
                  <a:srgbClr val="002060"/>
                </a:solidFill>
                <a:cs typeface="+mj-cs"/>
              </a:rPr>
              <a:t>تعتمد العلاقات العامة على صيغة الإعلام</a:t>
            </a:r>
          </a:p>
          <a:p>
            <a:pPr marL="457200" lvl="0" indent="-457200"/>
            <a:r>
              <a:rPr lang="ar-SA" sz="2400" b="1" dirty="0" smtClean="0">
                <a:solidFill>
                  <a:srgbClr val="002060"/>
                </a:solidFill>
                <a:cs typeface="+mj-cs"/>
              </a:rPr>
              <a:t>الصادق الهادف إلى خدمة المصلحة العامة.</a:t>
            </a:r>
          </a:p>
          <a:p>
            <a:pPr marL="457200" lvl="0" indent="-457200"/>
            <a:endParaRPr lang="ar-SA" sz="2400" b="1" dirty="0" smtClean="0">
              <a:solidFill>
                <a:srgbClr val="002060"/>
              </a:solidFill>
              <a:cs typeface="+mj-cs"/>
            </a:endParaRPr>
          </a:p>
          <a:p>
            <a:pPr marL="457200" lvl="0" indent="-457200"/>
            <a:r>
              <a:rPr lang="ar-SA" sz="2400" b="1" dirty="0" smtClean="0">
                <a:solidFill>
                  <a:srgbClr val="002060"/>
                </a:solidFill>
                <a:cs typeface="+mj-cs"/>
              </a:rPr>
              <a:t>2. </a:t>
            </a:r>
            <a:r>
              <a:rPr lang="ar-SA" sz="2400" b="1" dirty="0" err="1" smtClean="0">
                <a:solidFill>
                  <a:srgbClr val="002060"/>
                </a:solidFill>
                <a:cs typeface="+mj-cs"/>
              </a:rPr>
              <a:t>اسلوب</a:t>
            </a:r>
            <a:r>
              <a:rPr lang="ar-SA" sz="2400" b="1" dirty="0" smtClean="0">
                <a:solidFill>
                  <a:srgbClr val="002060"/>
                </a:solidFill>
                <a:cs typeface="+mj-cs"/>
              </a:rPr>
              <a:t> </a:t>
            </a:r>
            <a:r>
              <a:rPr lang="ar-SA" sz="2400" b="1" dirty="0" err="1" smtClean="0">
                <a:solidFill>
                  <a:srgbClr val="002060"/>
                </a:solidFill>
                <a:cs typeface="+mj-cs"/>
              </a:rPr>
              <a:t>الأقناع</a:t>
            </a:r>
            <a:r>
              <a:rPr lang="ar-SA" sz="2400" b="1" dirty="0" smtClean="0">
                <a:solidFill>
                  <a:srgbClr val="002060"/>
                </a:solidFill>
                <a:cs typeface="+mj-cs"/>
              </a:rPr>
              <a:t> الذي يعرض الحقائق عن</a:t>
            </a:r>
          </a:p>
          <a:p>
            <a:pPr marL="457200" lvl="0" indent="-457200"/>
            <a:r>
              <a:rPr lang="ar-SA" sz="2400" b="1" dirty="0" smtClean="0">
                <a:solidFill>
                  <a:srgbClr val="002060"/>
                </a:solidFill>
                <a:cs typeface="+mj-cs"/>
              </a:rPr>
              <a:t>السلع والخدمات التي تقدمها المنظمة.</a:t>
            </a:r>
          </a:p>
          <a:p>
            <a:pPr marL="457200" lvl="0" indent="-457200"/>
            <a:endParaRPr lang="ar-SA" sz="2400" b="1" dirty="0" smtClean="0">
              <a:solidFill>
                <a:srgbClr val="002060"/>
              </a:solidFill>
              <a:cs typeface="+mj-cs"/>
            </a:endParaRPr>
          </a:p>
          <a:p>
            <a:pPr marL="457200" lvl="0" indent="-457200"/>
            <a:r>
              <a:rPr lang="ar-SA" sz="2400" b="1" dirty="0" smtClean="0">
                <a:solidFill>
                  <a:srgbClr val="002060"/>
                </a:solidFill>
                <a:cs typeface="+mj-cs"/>
              </a:rPr>
              <a:t>3.تؤكد العلاقات العامة مسألة العلاقة بين</a:t>
            </a:r>
          </a:p>
          <a:p>
            <a:pPr marL="457200" lvl="0" indent="-457200"/>
            <a:r>
              <a:rPr lang="ar-SA" sz="2400" b="1" dirty="0" smtClean="0">
                <a:solidFill>
                  <a:srgbClr val="002060"/>
                </a:solidFill>
                <a:cs typeface="+mj-cs"/>
              </a:rPr>
              <a:t>المصلحة العامة والخاصة وتوضح أهدافها</a:t>
            </a:r>
          </a:p>
          <a:p>
            <a:pPr marL="457200" lvl="0" indent="-457200"/>
            <a:r>
              <a:rPr lang="ar-SA" sz="2400" b="1" dirty="0" smtClean="0">
                <a:solidFill>
                  <a:srgbClr val="002060"/>
                </a:solidFill>
                <a:cs typeface="+mj-cs"/>
              </a:rPr>
              <a:t>بأمانة وصدق.</a:t>
            </a:r>
          </a:p>
        </p:txBody>
      </p:sp>
      <p:pic>
        <p:nvPicPr>
          <p:cNvPr id="9" name="صورة 8" descr="images.jpg"/>
          <p:cNvPicPr>
            <a:picLocks noChangeAspect="1"/>
          </p:cNvPicPr>
          <p:nvPr/>
        </p:nvPicPr>
        <p:blipFill>
          <a:blip r:embed="rId7" cstate="print"/>
          <a:stretch>
            <a:fillRect/>
          </a:stretch>
        </p:blipFill>
        <p:spPr>
          <a:xfrm>
            <a:off x="3000364" y="71413"/>
            <a:ext cx="928694" cy="836227"/>
          </a:xfrm>
          <a:prstGeom prst="rect">
            <a:avLst/>
          </a:prstGeom>
        </p:spPr>
      </p:pic>
    </p:spTree>
    <p:extLst>
      <p:ext uri="{BB962C8B-B14F-4D97-AF65-F5344CB8AC3E}">
        <p14:creationId xmlns:p14="http://schemas.microsoft.com/office/powerpoint/2010/main" val="2072693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interview-graphic.gif"/>
          <p:cNvPicPr>
            <a:picLocks noChangeAspect="1"/>
          </p:cNvPicPr>
          <p:nvPr/>
        </p:nvPicPr>
        <p:blipFill>
          <a:blip r:embed="rId2" cstate="print"/>
          <a:stretch>
            <a:fillRect/>
          </a:stretch>
        </p:blipFill>
        <p:spPr>
          <a:xfrm>
            <a:off x="3500430" y="4819679"/>
            <a:ext cx="2637827" cy="2038321"/>
          </a:xfrm>
          <a:prstGeom prst="rect">
            <a:avLst/>
          </a:prstGeom>
        </p:spPr>
      </p:pic>
      <p:sp>
        <p:nvSpPr>
          <p:cNvPr id="2" name="مستطيل 1"/>
          <p:cNvSpPr/>
          <p:nvPr/>
        </p:nvSpPr>
        <p:spPr>
          <a:xfrm>
            <a:off x="2071670" y="642918"/>
            <a:ext cx="4786346" cy="523220"/>
          </a:xfrm>
          <a:prstGeom prst="rect">
            <a:avLst/>
          </a:prstGeom>
        </p:spPr>
        <p:txBody>
          <a:bodyPr wrap="square">
            <a:spAutoFit/>
          </a:bodyPr>
          <a:lstStyle/>
          <a:p>
            <a:r>
              <a:rPr lang="ar-SA" sz="2800" b="1" dirty="0" smtClean="0">
                <a:solidFill>
                  <a:srgbClr val="0070C0"/>
                </a:solidFill>
              </a:rPr>
              <a:t>علاقة العلاقات العامة والأعلام  </a:t>
            </a:r>
          </a:p>
        </p:txBody>
      </p:sp>
      <p:sp>
        <p:nvSpPr>
          <p:cNvPr id="3" name="مربع نص 2"/>
          <p:cNvSpPr txBox="1"/>
          <p:nvPr/>
        </p:nvSpPr>
        <p:spPr>
          <a:xfrm>
            <a:off x="500034" y="1428736"/>
            <a:ext cx="8429684" cy="2677656"/>
          </a:xfrm>
          <a:prstGeom prst="rect">
            <a:avLst/>
          </a:prstGeom>
          <a:noFill/>
        </p:spPr>
        <p:txBody>
          <a:bodyPr wrap="square" rtlCol="1">
            <a:spAutoFit/>
          </a:bodyPr>
          <a:lstStyle/>
          <a:p>
            <a:r>
              <a:rPr lang="ar-SA" sz="2400" b="1" dirty="0" smtClean="0"/>
              <a:t>الإعلام: هو نشاط الاتصالي الهادف إلى تزويد الجمهور بالحقائق فقط عن الأمور والقضايا </a:t>
            </a:r>
            <a:r>
              <a:rPr lang="ar-SA" sz="2400" b="1" dirty="0" err="1" smtClean="0"/>
              <a:t>المعلنه</a:t>
            </a:r>
            <a:r>
              <a:rPr lang="ar-SA" sz="2400" b="1" dirty="0" smtClean="0"/>
              <a:t> وبدون أي زيادة أو مبالغة مما يساهم في نهاية بخلق رأي عام واعي محيط بجميع </a:t>
            </a:r>
            <a:r>
              <a:rPr lang="ar-SA" sz="2400" b="1" dirty="0" err="1" smtClean="0"/>
              <a:t>الابعاد</a:t>
            </a:r>
            <a:r>
              <a:rPr lang="ar-SA" sz="2400" b="1" dirty="0" smtClean="0"/>
              <a:t> والزوايا. </a:t>
            </a:r>
          </a:p>
          <a:p>
            <a:endParaRPr lang="ar-SA" sz="2400" b="1" dirty="0" smtClean="0"/>
          </a:p>
          <a:p>
            <a:r>
              <a:rPr lang="ar-SA" sz="2400" b="1" dirty="0" smtClean="0"/>
              <a:t>والأعلام هو تزويد الناس بالأخبار الصادقة التي تساعدهم على تكوين آراء صائبة ورشيدة إزاء مشكلة أو قضية معينة أي </a:t>
            </a:r>
            <a:r>
              <a:rPr lang="ar-SA" sz="2400" b="1" dirty="0" err="1" smtClean="0"/>
              <a:t>ان</a:t>
            </a:r>
            <a:r>
              <a:rPr lang="ar-SA" sz="2400" b="1" dirty="0" smtClean="0"/>
              <a:t> الهدف النهائي لأعلام هو مساعدة الناس على تكوين آراء صائبة ورشيدة. </a:t>
            </a:r>
          </a:p>
        </p:txBody>
      </p:sp>
      <p:sp>
        <p:nvSpPr>
          <p:cNvPr id="4" name="مربع نص 3"/>
          <p:cNvSpPr txBox="1"/>
          <p:nvPr/>
        </p:nvSpPr>
        <p:spPr>
          <a:xfrm>
            <a:off x="3571868" y="4143380"/>
            <a:ext cx="5572132" cy="954107"/>
          </a:xfrm>
          <a:prstGeom prst="rect">
            <a:avLst/>
          </a:prstGeom>
          <a:noFill/>
        </p:spPr>
        <p:txBody>
          <a:bodyPr wrap="square" rtlCol="1">
            <a:spAutoFit/>
          </a:bodyPr>
          <a:lstStyle/>
          <a:p>
            <a:r>
              <a:rPr lang="ar-SA" sz="2800" b="1" dirty="0" smtClean="0"/>
              <a:t>الأعلام </a:t>
            </a:r>
            <a:r>
              <a:rPr lang="ar-SA" sz="2800" b="1" u="sng" dirty="0" smtClean="0">
                <a:solidFill>
                  <a:srgbClr val="C00000"/>
                </a:solidFill>
              </a:rPr>
              <a:t>أحد وظائف الأساسية </a:t>
            </a:r>
            <a:r>
              <a:rPr lang="ar-SA" sz="2800" b="1" dirty="0" smtClean="0"/>
              <a:t>للعلاقات العامة .</a:t>
            </a:r>
          </a:p>
          <a:p>
            <a:r>
              <a:rPr lang="ar-SA" sz="2800" b="1" dirty="0" smtClean="0"/>
              <a:t>وهو </a:t>
            </a:r>
            <a:r>
              <a:rPr lang="ar-SA" sz="2800" b="1" u="sng" dirty="0" smtClean="0">
                <a:solidFill>
                  <a:srgbClr val="0070C0"/>
                </a:solidFill>
              </a:rPr>
              <a:t>جزء من أنشطة </a:t>
            </a:r>
            <a:r>
              <a:rPr lang="ar-SA" sz="2800" b="1" dirty="0" smtClean="0"/>
              <a:t>العلاقات العامة.</a:t>
            </a:r>
            <a:endParaRPr lang="ar-SA" sz="3200" b="1" dirty="0"/>
          </a:p>
        </p:txBody>
      </p:sp>
    </p:spTree>
    <p:extLst>
      <p:ext uri="{BB962C8B-B14F-4D97-AF65-F5344CB8AC3E}">
        <p14:creationId xmlns:p14="http://schemas.microsoft.com/office/powerpoint/2010/main" val="19113525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rPr>
              <a:t>شاكرة حسن الاستماع</a:t>
            </a:r>
            <a:endParaRPr lang="en-US" b="1" dirty="0">
              <a:solidFill>
                <a:srgbClr val="FF0000"/>
              </a:solidFill>
            </a:endParaRPr>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1560" y="1556792"/>
            <a:ext cx="3672408" cy="518457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484784"/>
            <a:ext cx="4320480" cy="525658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3980080885"/>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TotalTime>
  <Words>3235</Words>
  <Application>Microsoft Office PowerPoint</Application>
  <PresentationFormat>عرض على الشاشة (3:4)‏</PresentationFormat>
  <Paragraphs>244</Paragraphs>
  <Slides>52</Slides>
  <Notes>0</Notes>
  <HiddenSlides>0</HiddenSlides>
  <MMClips>0</MMClips>
  <ScaleCrop>false</ScaleCrop>
  <HeadingPairs>
    <vt:vector size="4" baseType="variant">
      <vt:variant>
        <vt:lpstr>نسق</vt:lpstr>
      </vt:variant>
      <vt:variant>
        <vt:i4>1</vt:i4>
      </vt:variant>
      <vt:variant>
        <vt:lpstr>عناوين الشرائح</vt:lpstr>
      </vt:variant>
      <vt:variant>
        <vt:i4>52</vt:i4>
      </vt:variant>
    </vt:vector>
  </HeadingPairs>
  <TitlesOfParts>
    <vt:vector size="53" baseType="lpstr">
      <vt:lpstr>سمة Office</vt:lpstr>
      <vt:lpstr>المحاضرة الخامسة عشر من مقرر العلاقات العامة </vt:lpstr>
      <vt:lpstr>أهداف المحاضرة :-</vt:lpstr>
      <vt:lpstr>اولا / مفهوم المنظمات الاجتماعية . </vt:lpstr>
      <vt:lpstr>المنظمات الاجتماعية : </vt:lpstr>
      <vt:lpstr>مفهوم ادارة المنظمات الاجتماعية : </vt:lpstr>
      <vt:lpstr>ثانيا : اهداف المنظمات الاجتماعية : </vt:lpstr>
      <vt:lpstr>تابع</vt:lpstr>
      <vt:lpstr>ثالثا : الخصائص المميزة لادارة المنظمات الاجتماعية : </vt:lpstr>
      <vt:lpstr>- الادارة عملية مؤسسية : </vt:lpstr>
      <vt:lpstr>الادارة توفر القدرات الادارية والفنية والفكرية : </vt:lpstr>
      <vt:lpstr>ومن اهم المبادئ الادارية ما يلي : </vt:lpstr>
      <vt:lpstr> تابع</vt:lpstr>
      <vt:lpstr>البيروقراطية :-</vt:lpstr>
      <vt:lpstr>الموظف العام :-</vt:lpstr>
      <vt:lpstr>الجمهور الخارجي المحلي :-</vt:lpstr>
      <vt:lpstr>الجمهور الخارجي الدولي:-</vt:lpstr>
      <vt:lpstr>التخطيط :-</vt:lpstr>
      <vt:lpstr>الانترنت:-</vt:lpstr>
      <vt:lpstr>عرض تقديمي في PowerPoint</vt:lpstr>
      <vt:lpstr>عرض تقديمي في PowerPoint</vt:lpstr>
      <vt:lpstr>الصحف:-</vt:lpstr>
      <vt:lpstr>المؤتمرات الصحفية PRESS CONFERENCES</vt:lpstr>
      <vt:lpstr>الراديو radio</vt:lpstr>
      <vt:lpstr> التلفزيون :-</vt:lpstr>
      <vt:lpstr>المعارض:-</vt:lpstr>
      <vt:lpstr>لوحة الاعلانات الداخلية :</vt:lpstr>
      <vt:lpstr>المنظمات :-</vt:lpstr>
      <vt:lpstr>ادارة المنظمات الاجتماعية :-</vt:lpstr>
      <vt:lpstr>ادارة الاستعلامات :</vt:lpstr>
      <vt:lpstr>نظام معلومات العلاقات العامة :-</vt:lpstr>
      <vt:lpstr>الراي العام :-</vt:lpstr>
      <vt:lpstr>تابع</vt:lpstr>
      <vt:lpstr>اهداف العلاقات العامة :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العلاقات العامة وتأثيرها في الرأي العام </vt:lpstr>
      <vt:lpstr>دور العلاقات العامة في تكوين الراي العام </vt:lpstr>
      <vt:lpstr>عرض تقديمي في PowerPoint</vt:lpstr>
      <vt:lpstr>العوامل المؤثرة في تكوين الراي العام :-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شاكرة حسن الاستماع</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الرابعة عشر من مقرر العلاقات العامة</dc:title>
  <dc:creator>user</dc:creator>
  <cp:lastModifiedBy>User</cp:lastModifiedBy>
  <cp:revision>19</cp:revision>
  <dcterms:created xsi:type="dcterms:W3CDTF">2014-04-25T06:53:11Z</dcterms:created>
  <dcterms:modified xsi:type="dcterms:W3CDTF">2015-05-17T19:04:54Z</dcterms:modified>
</cp:coreProperties>
</file>