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22.xml" ContentType="application/vnd.openxmlformats-officedocument.presentationml.slideLayout+xml"/>
  <Default Extension="wav" ContentType="audio/wav"/>
  <Override PartName="/ppt/theme/themeOverride1.xml" ContentType="application/vnd.openxmlformats-officedocument.themeOverride+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Masters/slideMaster2.xml" ContentType="application/vnd.openxmlformats-officedocument.presentationml.slideMaster+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 id="2147483684" r:id="rId2"/>
  </p:sldMasterIdLst>
  <p:notesMasterIdLst>
    <p:notesMasterId r:id="rId22"/>
  </p:notesMasterIdLst>
  <p:sldIdLst>
    <p:sldId id="312" r:id="rId3"/>
    <p:sldId id="329" r:id="rId4"/>
    <p:sldId id="313" r:id="rId5"/>
    <p:sldId id="314" r:id="rId6"/>
    <p:sldId id="315" r:id="rId7"/>
    <p:sldId id="316" r:id="rId8"/>
    <p:sldId id="317" r:id="rId9"/>
    <p:sldId id="318" r:id="rId10"/>
    <p:sldId id="319" r:id="rId11"/>
    <p:sldId id="320" r:id="rId12"/>
    <p:sldId id="321" r:id="rId13"/>
    <p:sldId id="322" r:id="rId14"/>
    <p:sldId id="323" r:id="rId15"/>
    <p:sldId id="324" r:id="rId16"/>
    <p:sldId id="325" r:id="rId17"/>
    <p:sldId id="326" r:id="rId18"/>
    <p:sldId id="327" r:id="rId19"/>
    <p:sldId id="328" r:id="rId20"/>
    <p:sldId id="311" r:id="rId2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0000FF"/>
    <a:srgbClr val="0099FF"/>
    <a:srgbClr val="66FF33"/>
    <a:srgbClr val="FF0066"/>
    <a:srgbClr val="00CC00"/>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4660"/>
  </p:normalViewPr>
  <p:slideViewPr>
    <p:cSldViewPr>
      <p:cViewPr>
        <p:scale>
          <a:sx n="66" d="100"/>
          <a:sy n="66" d="100"/>
        </p:scale>
        <p:origin x="-1506" y="-258"/>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tableStyles" Target="tableStyles.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4F2B09E-1900-4ACC-9776-20DC058DAEA9}" type="datetimeFigureOut">
              <a:rPr lang="en-US" smtClean="0"/>
              <a:pPr/>
              <a:t>9/12/2015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71D4A22-7D09-4811-9D6A-0053471E16BE}" type="slidenum">
              <a:rPr lang="en-US" smtClean="0"/>
              <a:pPr/>
              <a:t>‹#›</a:t>
            </a:fld>
            <a:endParaRPr lang="en-US"/>
          </a:p>
        </p:txBody>
      </p:sp>
    </p:spTree>
    <p:extLst>
      <p:ext uri="{BB962C8B-B14F-4D97-AF65-F5344CB8AC3E}">
        <p14:creationId xmlns:p14="http://schemas.microsoft.com/office/powerpoint/2010/main" xmlns="" val="145214566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SA"/>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solidFill>
                  <a:prstClr val="black">
                    <a:tint val="75000"/>
                  </a:prstClr>
                </a:solidFill>
              </a:rPr>
              <a:pPr/>
              <a:t>29/11/36</a:t>
            </a:fld>
            <a:endParaRPr lang="ar-SA">
              <a:solidFill>
                <a:prstClr val="black">
                  <a:tint val="75000"/>
                </a:prstClr>
              </a:solidFill>
            </a:endParaRPr>
          </a:p>
        </p:txBody>
      </p:sp>
      <p:sp>
        <p:nvSpPr>
          <p:cNvPr id="5" name="عنصر نائب للتذييل 4"/>
          <p:cNvSpPr>
            <a:spLocks noGrp="1"/>
          </p:cNvSpPr>
          <p:nvPr>
            <p:ph type="ftr" sz="quarter" idx="11"/>
          </p:nvPr>
        </p:nvSpPr>
        <p:spPr/>
        <p:txBody>
          <a:bodyPr/>
          <a:lstStyle/>
          <a:p>
            <a:endParaRPr lang="ar-SA">
              <a:solidFill>
                <a:prstClr val="black">
                  <a:tint val="75000"/>
                </a:prstClr>
              </a:solidFill>
            </a:endParaRPr>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xmlns="" val="9482292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solidFill>
                  <a:prstClr val="black">
                    <a:tint val="75000"/>
                  </a:prstClr>
                </a:solidFill>
              </a:rPr>
              <a:pPr/>
              <a:t>29/11/36</a:t>
            </a:fld>
            <a:endParaRPr lang="ar-SA">
              <a:solidFill>
                <a:prstClr val="black">
                  <a:tint val="75000"/>
                </a:prstClr>
              </a:solidFill>
            </a:endParaRPr>
          </a:p>
        </p:txBody>
      </p:sp>
      <p:sp>
        <p:nvSpPr>
          <p:cNvPr id="5" name="عنصر نائب للتذييل 4"/>
          <p:cNvSpPr>
            <a:spLocks noGrp="1"/>
          </p:cNvSpPr>
          <p:nvPr>
            <p:ph type="ftr" sz="quarter" idx="11"/>
          </p:nvPr>
        </p:nvSpPr>
        <p:spPr/>
        <p:txBody>
          <a:bodyPr/>
          <a:lstStyle/>
          <a:p>
            <a:endParaRPr lang="ar-SA">
              <a:solidFill>
                <a:prstClr val="black">
                  <a:tint val="75000"/>
                </a:prstClr>
              </a:solidFill>
            </a:endParaRPr>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xmlns="" val="407008647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1B8ABB09-4A1D-463E-8065-109CC2B7EFAA}" type="datetimeFigureOut">
              <a:rPr lang="ar-SA" smtClean="0">
                <a:solidFill>
                  <a:prstClr val="black">
                    <a:tint val="75000"/>
                  </a:prstClr>
                </a:solidFill>
              </a:rPr>
              <a:pPr/>
              <a:t>29/11/36</a:t>
            </a:fld>
            <a:endParaRPr lang="ar-SA">
              <a:solidFill>
                <a:prstClr val="black">
                  <a:tint val="75000"/>
                </a:prstClr>
              </a:solidFill>
            </a:endParaRPr>
          </a:p>
        </p:txBody>
      </p:sp>
      <p:sp>
        <p:nvSpPr>
          <p:cNvPr id="5" name="عنصر نائب للتذييل 4"/>
          <p:cNvSpPr>
            <a:spLocks noGrp="1"/>
          </p:cNvSpPr>
          <p:nvPr>
            <p:ph type="ftr" sz="quarter" idx="11"/>
          </p:nvPr>
        </p:nvSpPr>
        <p:spPr/>
        <p:txBody>
          <a:bodyPr/>
          <a:lstStyle/>
          <a:p>
            <a:endParaRPr lang="ar-SA">
              <a:solidFill>
                <a:prstClr val="black">
                  <a:tint val="75000"/>
                </a:prstClr>
              </a:solidFill>
            </a:endParaRPr>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xmlns="" val="24368570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تاريخ 4"/>
          <p:cNvSpPr>
            <a:spLocks noGrp="1"/>
          </p:cNvSpPr>
          <p:nvPr>
            <p:ph type="dt" sz="half" idx="10"/>
          </p:nvPr>
        </p:nvSpPr>
        <p:spPr/>
        <p:txBody>
          <a:bodyPr/>
          <a:lstStyle/>
          <a:p>
            <a:fld id="{1B8ABB09-4A1D-463E-8065-109CC2B7EFAA}" type="datetimeFigureOut">
              <a:rPr lang="ar-SA" smtClean="0">
                <a:solidFill>
                  <a:prstClr val="black">
                    <a:tint val="75000"/>
                  </a:prstClr>
                </a:solidFill>
              </a:rPr>
              <a:pPr/>
              <a:t>29/11/36</a:t>
            </a:fld>
            <a:endParaRPr lang="ar-SA">
              <a:solidFill>
                <a:prstClr val="black">
                  <a:tint val="75000"/>
                </a:prstClr>
              </a:solidFill>
            </a:endParaRPr>
          </a:p>
        </p:txBody>
      </p:sp>
      <p:sp>
        <p:nvSpPr>
          <p:cNvPr id="6" name="عنصر نائب للتذييل 5"/>
          <p:cNvSpPr>
            <a:spLocks noGrp="1"/>
          </p:cNvSpPr>
          <p:nvPr>
            <p:ph type="ftr" sz="quarter" idx="11"/>
          </p:nvPr>
        </p:nvSpPr>
        <p:spPr/>
        <p:txBody>
          <a:bodyPr/>
          <a:lstStyle/>
          <a:p>
            <a:endParaRPr lang="ar-SA">
              <a:solidFill>
                <a:prstClr val="black">
                  <a:tint val="75000"/>
                </a:prstClr>
              </a:solidFill>
            </a:endParaRPr>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xmlns="" val="7702187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عنصر نائب للتاريخ 6"/>
          <p:cNvSpPr>
            <a:spLocks noGrp="1"/>
          </p:cNvSpPr>
          <p:nvPr>
            <p:ph type="dt" sz="half" idx="10"/>
          </p:nvPr>
        </p:nvSpPr>
        <p:spPr/>
        <p:txBody>
          <a:bodyPr/>
          <a:lstStyle/>
          <a:p>
            <a:fld id="{1B8ABB09-4A1D-463E-8065-109CC2B7EFAA}" type="datetimeFigureOut">
              <a:rPr lang="ar-SA" smtClean="0">
                <a:solidFill>
                  <a:prstClr val="black">
                    <a:tint val="75000"/>
                  </a:prstClr>
                </a:solidFill>
              </a:rPr>
              <a:pPr/>
              <a:t>29/11/36</a:t>
            </a:fld>
            <a:endParaRPr lang="ar-SA">
              <a:solidFill>
                <a:prstClr val="black">
                  <a:tint val="75000"/>
                </a:prstClr>
              </a:solidFill>
            </a:endParaRPr>
          </a:p>
        </p:txBody>
      </p:sp>
      <p:sp>
        <p:nvSpPr>
          <p:cNvPr id="8" name="عنصر نائب للتذييل 7"/>
          <p:cNvSpPr>
            <a:spLocks noGrp="1"/>
          </p:cNvSpPr>
          <p:nvPr>
            <p:ph type="ftr" sz="quarter" idx="11"/>
          </p:nvPr>
        </p:nvSpPr>
        <p:spPr/>
        <p:txBody>
          <a:bodyPr/>
          <a:lstStyle/>
          <a:p>
            <a:endParaRPr lang="ar-SA">
              <a:solidFill>
                <a:prstClr val="black">
                  <a:tint val="75000"/>
                </a:prstClr>
              </a:solidFill>
            </a:endParaRPr>
          </a:p>
        </p:txBody>
      </p:sp>
      <p:sp>
        <p:nvSpPr>
          <p:cNvPr id="9" name="عنصر نائب لرقم الشريحة 8"/>
          <p:cNvSpPr>
            <a:spLocks noGrp="1"/>
          </p:cNvSpPr>
          <p:nvPr>
            <p:ph type="sldNum" sz="quarter" idx="12"/>
          </p:nvPr>
        </p:nvSpPr>
        <p:spPr/>
        <p:txBody>
          <a:bodyPr/>
          <a:lstStyle/>
          <a:p>
            <a:fld id="{0B34F065-1154-456A-91E3-76DE8E75E17B}"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xmlns="" val="17005275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تاريخ 2"/>
          <p:cNvSpPr>
            <a:spLocks noGrp="1"/>
          </p:cNvSpPr>
          <p:nvPr>
            <p:ph type="dt" sz="half" idx="10"/>
          </p:nvPr>
        </p:nvSpPr>
        <p:spPr/>
        <p:txBody>
          <a:bodyPr/>
          <a:lstStyle/>
          <a:p>
            <a:fld id="{1B8ABB09-4A1D-463E-8065-109CC2B7EFAA}" type="datetimeFigureOut">
              <a:rPr lang="ar-SA" smtClean="0">
                <a:solidFill>
                  <a:prstClr val="black">
                    <a:tint val="75000"/>
                  </a:prstClr>
                </a:solidFill>
              </a:rPr>
              <a:pPr/>
              <a:t>29/11/36</a:t>
            </a:fld>
            <a:endParaRPr lang="ar-SA">
              <a:solidFill>
                <a:prstClr val="black">
                  <a:tint val="75000"/>
                </a:prstClr>
              </a:solidFill>
            </a:endParaRPr>
          </a:p>
        </p:txBody>
      </p:sp>
      <p:sp>
        <p:nvSpPr>
          <p:cNvPr id="4" name="عنصر نائب للتذييل 3"/>
          <p:cNvSpPr>
            <a:spLocks noGrp="1"/>
          </p:cNvSpPr>
          <p:nvPr>
            <p:ph type="ftr" sz="quarter" idx="11"/>
          </p:nvPr>
        </p:nvSpPr>
        <p:spPr/>
        <p:txBody>
          <a:bodyPr/>
          <a:lstStyle/>
          <a:p>
            <a:endParaRPr lang="ar-SA">
              <a:solidFill>
                <a:prstClr val="black">
                  <a:tint val="75000"/>
                </a:prstClr>
              </a:solidFill>
            </a:endParaRPr>
          </a:p>
        </p:txBody>
      </p:sp>
      <p:sp>
        <p:nvSpPr>
          <p:cNvPr id="5" name="عنصر نائب لرقم الشريحة 4"/>
          <p:cNvSpPr>
            <a:spLocks noGrp="1"/>
          </p:cNvSpPr>
          <p:nvPr>
            <p:ph type="sldNum" sz="quarter" idx="12"/>
          </p:nvPr>
        </p:nvSpPr>
        <p:spPr/>
        <p:txBody>
          <a:bodyPr/>
          <a:lstStyle/>
          <a:p>
            <a:fld id="{0B34F065-1154-456A-91E3-76DE8E75E17B}"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xmlns="" val="5974437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1B8ABB09-4A1D-463E-8065-109CC2B7EFAA}" type="datetimeFigureOut">
              <a:rPr lang="ar-SA" smtClean="0">
                <a:solidFill>
                  <a:prstClr val="black">
                    <a:tint val="75000"/>
                  </a:prstClr>
                </a:solidFill>
              </a:rPr>
              <a:pPr/>
              <a:t>29/11/36</a:t>
            </a:fld>
            <a:endParaRPr lang="ar-SA">
              <a:solidFill>
                <a:prstClr val="black">
                  <a:tint val="75000"/>
                </a:prstClr>
              </a:solidFill>
            </a:endParaRPr>
          </a:p>
        </p:txBody>
      </p:sp>
      <p:sp>
        <p:nvSpPr>
          <p:cNvPr id="3" name="عنصر نائب للتذييل 2"/>
          <p:cNvSpPr>
            <a:spLocks noGrp="1"/>
          </p:cNvSpPr>
          <p:nvPr>
            <p:ph type="ftr" sz="quarter" idx="11"/>
          </p:nvPr>
        </p:nvSpPr>
        <p:spPr/>
        <p:txBody>
          <a:bodyPr/>
          <a:lstStyle/>
          <a:p>
            <a:endParaRPr lang="ar-SA">
              <a:solidFill>
                <a:prstClr val="black">
                  <a:tint val="75000"/>
                </a:prstClr>
              </a:solidFill>
            </a:endParaRPr>
          </a:p>
        </p:txBody>
      </p:sp>
      <p:sp>
        <p:nvSpPr>
          <p:cNvPr id="4" name="عنصر نائب لرقم الشريحة 3"/>
          <p:cNvSpPr>
            <a:spLocks noGrp="1"/>
          </p:cNvSpPr>
          <p:nvPr>
            <p:ph type="sldNum" sz="quarter" idx="12"/>
          </p:nvPr>
        </p:nvSpPr>
        <p:spPr/>
        <p:txBody>
          <a:bodyPr/>
          <a:lstStyle/>
          <a:p>
            <a:fld id="{0B34F065-1154-456A-91E3-76DE8E75E17B}"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xmlns="" val="18270623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1B8ABB09-4A1D-463E-8065-109CC2B7EFAA}" type="datetimeFigureOut">
              <a:rPr lang="ar-SA" smtClean="0">
                <a:solidFill>
                  <a:prstClr val="black">
                    <a:tint val="75000"/>
                  </a:prstClr>
                </a:solidFill>
              </a:rPr>
              <a:pPr/>
              <a:t>29/11/36</a:t>
            </a:fld>
            <a:endParaRPr lang="ar-SA">
              <a:solidFill>
                <a:prstClr val="black">
                  <a:tint val="75000"/>
                </a:prstClr>
              </a:solidFill>
            </a:endParaRPr>
          </a:p>
        </p:txBody>
      </p:sp>
      <p:sp>
        <p:nvSpPr>
          <p:cNvPr id="6" name="عنصر نائب للتذييل 5"/>
          <p:cNvSpPr>
            <a:spLocks noGrp="1"/>
          </p:cNvSpPr>
          <p:nvPr>
            <p:ph type="ftr" sz="quarter" idx="11"/>
          </p:nvPr>
        </p:nvSpPr>
        <p:spPr/>
        <p:txBody>
          <a:bodyPr/>
          <a:lstStyle/>
          <a:p>
            <a:endParaRPr lang="ar-SA">
              <a:solidFill>
                <a:prstClr val="black">
                  <a:tint val="75000"/>
                </a:prstClr>
              </a:solidFill>
            </a:endParaRPr>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xmlns="" val="8229280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1B8ABB09-4A1D-463E-8065-109CC2B7EFAA}" type="datetimeFigureOut">
              <a:rPr lang="ar-SA" smtClean="0">
                <a:solidFill>
                  <a:prstClr val="black">
                    <a:tint val="75000"/>
                  </a:prstClr>
                </a:solidFill>
              </a:rPr>
              <a:pPr/>
              <a:t>29/11/36</a:t>
            </a:fld>
            <a:endParaRPr lang="ar-SA">
              <a:solidFill>
                <a:prstClr val="black">
                  <a:tint val="75000"/>
                </a:prstClr>
              </a:solidFill>
            </a:endParaRPr>
          </a:p>
        </p:txBody>
      </p:sp>
      <p:sp>
        <p:nvSpPr>
          <p:cNvPr id="6" name="عنصر نائب للتذييل 5"/>
          <p:cNvSpPr>
            <a:spLocks noGrp="1"/>
          </p:cNvSpPr>
          <p:nvPr>
            <p:ph type="ftr" sz="quarter" idx="11"/>
          </p:nvPr>
        </p:nvSpPr>
        <p:spPr/>
        <p:txBody>
          <a:bodyPr/>
          <a:lstStyle/>
          <a:p>
            <a:endParaRPr lang="ar-SA">
              <a:solidFill>
                <a:prstClr val="black">
                  <a:tint val="75000"/>
                </a:prstClr>
              </a:solidFill>
            </a:endParaRPr>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xmlns="" val="38463744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solidFill>
                  <a:prstClr val="black">
                    <a:tint val="75000"/>
                  </a:prstClr>
                </a:solidFill>
              </a:rPr>
              <a:pPr/>
              <a:t>29/11/36</a:t>
            </a:fld>
            <a:endParaRPr lang="ar-SA">
              <a:solidFill>
                <a:prstClr val="black">
                  <a:tint val="75000"/>
                </a:prstClr>
              </a:solidFill>
            </a:endParaRPr>
          </a:p>
        </p:txBody>
      </p:sp>
      <p:sp>
        <p:nvSpPr>
          <p:cNvPr id="5" name="عنصر نائب للتذييل 4"/>
          <p:cNvSpPr>
            <a:spLocks noGrp="1"/>
          </p:cNvSpPr>
          <p:nvPr>
            <p:ph type="ftr" sz="quarter" idx="11"/>
          </p:nvPr>
        </p:nvSpPr>
        <p:spPr/>
        <p:txBody>
          <a:bodyPr/>
          <a:lstStyle/>
          <a:p>
            <a:endParaRPr lang="ar-SA">
              <a:solidFill>
                <a:prstClr val="black">
                  <a:tint val="75000"/>
                </a:prstClr>
              </a:solidFill>
            </a:endParaRPr>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xmlns="" val="18183210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solidFill>
                  <a:prstClr val="black">
                    <a:tint val="75000"/>
                  </a:prstClr>
                </a:solidFill>
              </a:rPr>
              <a:pPr/>
              <a:t>29/11/36</a:t>
            </a:fld>
            <a:endParaRPr lang="ar-SA">
              <a:solidFill>
                <a:prstClr val="black">
                  <a:tint val="75000"/>
                </a:prstClr>
              </a:solidFill>
            </a:endParaRPr>
          </a:p>
        </p:txBody>
      </p:sp>
      <p:sp>
        <p:nvSpPr>
          <p:cNvPr id="5" name="عنصر نائب للتذييل 4"/>
          <p:cNvSpPr>
            <a:spLocks noGrp="1"/>
          </p:cNvSpPr>
          <p:nvPr>
            <p:ph type="ftr" sz="quarter" idx="11"/>
          </p:nvPr>
        </p:nvSpPr>
        <p:spPr/>
        <p:txBody>
          <a:bodyPr/>
          <a:lstStyle/>
          <a:p>
            <a:endParaRPr lang="ar-SA">
              <a:solidFill>
                <a:prstClr val="black">
                  <a:tint val="75000"/>
                </a:prstClr>
              </a:solidFill>
            </a:endParaRPr>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xmlns="" val="11719110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black">
                    <a:tint val="75000"/>
                  </a:prstClr>
                </a:solidFill>
              </a:rPr>
              <a:pPr/>
              <a:t>9/12/2015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381880345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black">
                    <a:tint val="75000"/>
                  </a:prstClr>
                </a:solidFill>
              </a:rPr>
              <a:pPr/>
              <a:t>9/12/2015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307305610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black">
                    <a:tint val="75000"/>
                  </a:prstClr>
                </a:solidFill>
              </a:rPr>
              <a:pPr/>
              <a:t>9/12/2015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322626334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solidFill>
                  <a:prstClr val="black">
                    <a:tint val="75000"/>
                  </a:prstClr>
                </a:solidFill>
              </a:rPr>
              <a:pPr/>
              <a:t>9/12/2015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40903789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solidFill>
                  <a:prstClr val="black">
                    <a:tint val="75000"/>
                  </a:prstClr>
                </a:solidFill>
              </a:rPr>
              <a:pPr/>
              <a:t>9/12/2015</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33917426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solidFill>
                  <a:prstClr val="black">
                    <a:tint val="75000"/>
                  </a:prstClr>
                </a:solidFill>
              </a:rPr>
              <a:pPr/>
              <a:t>9/12/2015</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87386209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solidFill>
                  <a:prstClr val="black">
                    <a:tint val="75000"/>
                  </a:prstClr>
                </a:solidFill>
              </a:rPr>
              <a:pPr/>
              <a:t>9/12/2015</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172547625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solidFill>
                  <a:prstClr val="black">
                    <a:tint val="75000"/>
                  </a:prstClr>
                </a:solidFill>
              </a:rPr>
              <a:pPr/>
              <a:t>9/12/2015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371033028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solidFill>
                  <a:prstClr val="black">
                    <a:tint val="75000"/>
                  </a:prstClr>
                </a:solidFill>
              </a:rPr>
              <a:pPr/>
              <a:t>9/12/2015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380981987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black">
                    <a:tint val="75000"/>
                  </a:prstClr>
                </a:solidFill>
              </a:rPr>
              <a:pPr/>
              <a:t>9/12/2015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271427263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black">
                    <a:tint val="75000"/>
                  </a:prstClr>
                </a:solidFill>
              </a:rPr>
              <a:pPr/>
              <a:t>9/12/2015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10310703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pPr rtl="1"/>
            <a:fld id="{1B8ABB09-4A1D-463E-8065-109CC2B7EFAA}" type="datetimeFigureOut">
              <a:rPr lang="ar-SA" smtClean="0">
                <a:solidFill>
                  <a:prstClr val="black">
                    <a:tint val="75000"/>
                  </a:prstClr>
                </a:solidFill>
              </a:rPr>
              <a:pPr rtl="1"/>
              <a:t>29/11/36</a:t>
            </a:fld>
            <a:endParaRPr lang="ar-SA">
              <a:solidFill>
                <a:prstClr val="black">
                  <a:tint val="75000"/>
                </a:prstClr>
              </a:solidFill>
            </a:endParaRPr>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pPr rtl="1"/>
            <a:endParaRPr lang="ar-SA">
              <a:solidFill>
                <a:prstClr val="black">
                  <a:tint val="75000"/>
                </a:prstClr>
              </a:solidFill>
            </a:endParaRPr>
          </a:p>
        </p:txBody>
      </p:sp>
      <p:sp>
        <p:nvSpPr>
          <p:cNvPr id="6"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pPr rtl="1"/>
            <a:fld id="{0B34F065-1154-456A-91E3-76DE8E75E17B}" type="slidenum">
              <a:rPr lang="ar-SA" smtClean="0">
                <a:solidFill>
                  <a:prstClr val="black">
                    <a:tint val="75000"/>
                  </a:prstClr>
                </a:solidFill>
              </a:rPr>
              <a:pPr rtl="1"/>
              <a:t>‹#›</a:t>
            </a:fld>
            <a:endParaRPr lang="ar-SA">
              <a:solidFill>
                <a:prstClr val="black">
                  <a:tint val="75000"/>
                </a:prstClr>
              </a:solidFill>
            </a:endParaRPr>
          </a:p>
        </p:txBody>
      </p:sp>
    </p:spTree>
    <p:extLst>
      <p:ext uri="{BB962C8B-B14F-4D97-AF65-F5344CB8AC3E}">
        <p14:creationId xmlns:p14="http://schemas.microsoft.com/office/powerpoint/2010/main" xmlns="" val="2558003258"/>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solidFill>
                  <a:prstClr val="black">
                    <a:tint val="75000"/>
                  </a:prstClr>
                </a:solidFill>
              </a:rPr>
              <a:pPr/>
              <a:t>9/12/2015</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2033413434"/>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8.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audio" Target="../media/audio1.wav"/><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audio" Target="../media/audio1.wav"/><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audio" Target="../media/audio1.wav"/><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audio" Target="../media/audio1.wav"/><Relationship Id="rId1" Type="http://schemas.openxmlformats.org/officeDocument/2006/relationships/slideLayout" Target="../slideLayouts/slideLayout18.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audio" Target="../media/audio1.wav"/><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audio" Target="../media/audio1.wav"/><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audio" Target="../media/audio1.wav"/><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audio" Target="../media/audio1.wav"/><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audio" Target="../media/audio1.wav"/><Relationship Id="rId1" Type="http://schemas.openxmlformats.org/officeDocument/2006/relationships/slideLayout" Target="../slideLayouts/slideLayout18.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audio" Target="../media/audio1.wav"/><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audio" Target="../media/audio1.wav"/><Relationship Id="rId1" Type="http://schemas.openxmlformats.org/officeDocument/2006/relationships/slideLayout" Target="../slideLayouts/slideLayout18.xml"/></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audio" Target="../media/audio1.wav"/><Relationship Id="rId1" Type="http://schemas.openxmlformats.org/officeDocument/2006/relationships/slideLayout" Target="../slideLayouts/slideLayout18.xml"/></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audio" Target="../media/audio1.wav"/><Relationship Id="rId1" Type="http://schemas.openxmlformats.org/officeDocument/2006/relationships/slideLayout" Target="../slideLayouts/slideLayout18.xml"/></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audio" Target="../media/audio1.wav"/><Relationship Id="rId1" Type="http://schemas.openxmlformats.org/officeDocument/2006/relationships/slideLayout" Target="../slideLayouts/slideLayout18.xml"/></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audio" Target="../media/audio1.wav"/><Relationship Id="rId1" Type="http://schemas.openxmlformats.org/officeDocument/2006/relationships/slideLayout" Target="../slideLayouts/slideLayout18.xml"/></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18.xml"/><Relationship Id="rId1" Type="http://schemas.openxmlformats.org/officeDocument/2006/relationships/themeOverride" Target="../theme/themeOverride1.xml"/></Relationships>
</file>

<file path=ppt/slides/_rels/slide1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audio" Target="../media/audio2.wav"/><Relationship Id="rId1" Type="http://schemas.openxmlformats.org/officeDocument/2006/relationships/slideLayout" Target="../slideLayouts/slideLayout2.xml"/><Relationship Id="rId4" Type="http://schemas.openxmlformats.org/officeDocument/2006/relationships/audio" Target="../media/audio11.wav"/></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t="-3000" b="-3000"/>
          </a:stretch>
        </a:blipFill>
        <a:effectLst/>
      </p:bgPr>
    </p:bg>
    <p:spTree>
      <p:nvGrpSpPr>
        <p:cNvPr id="1" name=""/>
        <p:cNvGrpSpPr/>
        <p:nvPr/>
      </p:nvGrpSpPr>
      <p:grpSpPr>
        <a:xfrm>
          <a:off x="0" y="0"/>
          <a:ext cx="0" cy="0"/>
          <a:chOff x="0" y="0"/>
          <a:chExt cx="0" cy="0"/>
        </a:xfrm>
      </p:grpSpPr>
      <p:sp>
        <p:nvSpPr>
          <p:cNvPr id="2" name="WordArt 5"/>
          <p:cNvSpPr>
            <a:spLocks noChangeArrowheads="1" noChangeShapeType="1" noTextEdit="1"/>
          </p:cNvSpPr>
          <p:nvPr/>
        </p:nvSpPr>
        <p:spPr bwMode="auto">
          <a:xfrm>
            <a:off x="1066800" y="1153886"/>
            <a:ext cx="6473371" cy="2390320"/>
          </a:xfrm>
          <a:prstGeom prst="rect">
            <a:avLst/>
          </a:prstGeom>
        </p:spPr>
        <p:txBody>
          <a:bodyPr wrap="none" fromWordArt="1">
            <a:prstTxWarp prst="textPlain">
              <a:avLst>
                <a:gd name="adj" fmla="val 50000"/>
              </a:avLst>
            </a:prstTxWarp>
          </a:bodyPr>
          <a:lstStyle/>
          <a:p>
            <a:pPr algn="ctr" rtl="1" fontAlgn="base">
              <a:spcBef>
                <a:spcPct val="0"/>
              </a:spcBef>
              <a:spcAft>
                <a:spcPct val="0"/>
              </a:spcAft>
              <a:defRPr/>
            </a:pPr>
            <a:r>
              <a:rPr lang="ar-SA" sz="4800" b="1" kern="10" cap="all" dirty="0">
                <a:ln w="9000" cmpd="sng">
                  <a:solidFill>
                    <a:srgbClr val="8064A2">
                      <a:shade val="50000"/>
                      <a:satMod val="120000"/>
                    </a:srgbClr>
                  </a:solidFill>
                  <a:prstDash val="solid"/>
                </a:ln>
                <a:solidFill>
                  <a:srgbClr val="0000FF"/>
                </a:solidFill>
                <a:effectLst>
                  <a:reflection blurRad="12700" stA="28000" endPos="45000" dist="1000" dir="5400000" sy="-100000" algn="bl" rotWithShape="0"/>
                </a:effectLst>
                <a:latin typeface="Arial Black"/>
              </a:rPr>
              <a:t>خطوات تصميم </a:t>
            </a:r>
            <a:endParaRPr lang="en-US" sz="4800" b="1" kern="10" cap="all" dirty="0" smtClean="0">
              <a:ln w="9000" cmpd="sng">
                <a:solidFill>
                  <a:srgbClr val="8064A2">
                    <a:shade val="50000"/>
                    <a:satMod val="120000"/>
                  </a:srgbClr>
                </a:solidFill>
                <a:prstDash val="solid"/>
              </a:ln>
              <a:solidFill>
                <a:srgbClr val="0000FF"/>
              </a:solidFill>
              <a:effectLst>
                <a:reflection blurRad="12700" stA="28000" endPos="45000" dist="1000" dir="5400000" sy="-100000" algn="bl" rotWithShape="0"/>
              </a:effectLst>
              <a:latin typeface="Arial Black"/>
            </a:endParaRPr>
          </a:p>
          <a:p>
            <a:pPr algn="ctr" rtl="1" fontAlgn="base">
              <a:spcBef>
                <a:spcPct val="0"/>
              </a:spcBef>
              <a:spcAft>
                <a:spcPct val="0"/>
              </a:spcAft>
              <a:defRPr/>
            </a:pPr>
            <a:r>
              <a:rPr lang="ar-SA" sz="4800" b="1" kern="10" cap="all" dirty="0" smtClean="0">
                <a:ln w="9000" cmpd="sng">
                  <a:solidFill>
                    <a:srgbClr val="8064A2">
                      <a:shade val="50000"/>
                      <a:satMod val="120000"/>
                    </a:srgbClr>
                  </a:solidFill>
                  <a:prstDash val="solid"/>
                </a:ln>
                <a:solidFill>
                  <a:srgbClr val="0000FF"/>
                </a:solidFill>
                <a:effectLst>
                  <a:reflection blurRad="12700" stA="28000" endPos="45000" dist="1000" dir="5400000" sy="-100000" algn="bl" rotWithShape="0"/>
                </a:effectLst>
                <a:latin typeface="Arial Black"/>
              </a:rPr>
              <a:t>وتنفيذ </a:t>
            </a:r>
            <a:r>
              <a:rPr lang="ar-SA" sz="4800" b="1" kern="10" cap="all" dirty="0">
                <a:ln w="9000" cmpd="sng">
                  <a:solidFill>
                    <a:srgbClr val="8064A2">
                      <a:shade val="50000"/>
                      <a:satMod val="120000"/>
                    </a:srgbClr>
                  </a:solidFill>
                  <a:prstDash val="solid"/>
                </a:ln>
                <a:solidFill>
                  <a:srgbClr val="0000FF"/>
                </a:solidFill>
                <a:effectLst>
                  <a:reflection blurRad="12700" stA="28000" endPos="45000" dist="1000" dir="5400000" sy="-100000" algn="bl" rotWithShape="0"/>
                </a:effectLst>
                <a:latin typeface="Arial Black"/>
              </a:rPr>
              <a:t>البحث الاجتماعي </a:t>
            </a:r>
          </a:p>
        </p:txBody>
      </p:sp>
      <p:sp>
        <p:nvSpPr>
          <p:cNvPr id="3" name="سهم للأسفل 2"/>
          <p:cNvSpPr/>
          <p:nvPr/>
        </p:nvSpPr>
        <p:spPr>
          <a:xfrm>
            <a:off x="2583542" y="3533319"/>
            <a:ext cx="3439886" cy="436337"/>
          </a:xfrm>
          <a:prstGeom prst="downArrow">
            <a:avLst/>
          </a:prstGeom>
        </p:spPr>
        <p:style>
          <a:lnRef idx="0">
            <a:schemeClr val="accent2"/>
          </a:lnRef>
          <a:fillRef idx="3">
            <a:schemeClr val="accent2"/>
          </a:fillRef>
          <a:effectRef idx="3">
            <a:schemeClr val="accent2"/>
          </a:effectRef>
          <a:fontRef idx="minor">
            <a:schemeClr val="lt1"/>
          </a:fontRef>
        </p:style>
        <p:txBody>
          <a:bodyPr rtlCol="0" anchor="ctr"/>
          <a:lstStyle/>
          <a:p>
            <a:pPr algn="ctr"/>
            <a:endParaRPr lang="en-US">
              <a:solidFill>
                <a:prstClr val="white"/>
              </a:solidFill>
            </a:endParaRPr>
          </a:p>
        </p:txBody>
      </p:sp>
      <p:sp>
        <p:nvSpPr>
          <p:cNvPr id="4" name="مستطيل 3"/>
          <p:cNvSpPr/>
          <p:nvPr/>
        </p:nvSpPr>
        <p:spPr>
          <a:xfrm>
            <a:off x="841976" y="4043089"/>
            <a:ext cx="7463824" cy="1532727"/>
          </a:xfrm>
          <a:prstGeom prst="rect">
            <a:avLst/>
          </a:prstGeom>
        </p:spPr>
        <p:txBody>
          <a:bodyPr wrap="square">
            <a:spAutoFit/>
          </a:bodyPr>
          <a:lstStyle/>
          <a:p>
            <a:pPr algn="ctr" rtl="1">
              <a:lnSpc>
                <a:spcPct val="130000"/>
              </a:lnSpc>
            </a:pPr>
            <a:r>
              <a:rPr lang="ar-SA" sz="3600" b="1" spc="50" dirty="0" smtClean="0">
                <a:ln w="11430"/>
                <a:solidFill>
                  <a:srgbClr val="FF0000"/>
                </a:solidFill>
                <a:effectLst>
                  <a:outerShdw blurRad="76200" dist="50800" dir="5400000" algn="tl" rotWithShape="0">
                    <a:srgbClr val="000000">
                      <a:alpha val="65000"/>
                    </a:srgbClr>
                  </a:outerShdw>
                </a:effectLst>
              </a:rPr>
              <a:t>شرح طريقة تنفيذ التكليف القادم ((اعداد بحث)) </a:t>
            </a:r>
          </a:p>
          <a:p>
            <a:pPr algn="ctr" rtl="1">
              <a:lnSpc>
                <a:spcPct val="130000"/>
              </a:lnSpc>
            </a:pPr>
            <a:r>
              <a:rPr lang="ar-SA" sz="3600" b="1" spc="50" dirty="0" smtClean="0">
                <a:ln w="11430"/>
                <a:solidFill>
                  <a:srgbClr val="FF0000"/>
                </a:solidFill>
                <a:effectLst>
                  <a:outerShdw blurRad="76200" dist="50800" dir="5400000" algn="tl" rotWithShape="0">
                    <a:srgbClr val="000000">
                      <a:alpha val="65000"/>
                    </a:srgbClr>
                  </a:outerShdw>
                </a:effectLst>
              </a:rPr>
              <a:t>والذي سيتاح بتاريخ 29 / 11 / 1436هـ</a:t>
            </a:r>
            <a:endParaRPr lang="ar-SA" sz="3600" b="1" spc="50" dirty="0">
              <a:ln w="11430"/>
              <a:solidFill>
                <a:srgbClr val="FF0000"/>
              </a:solidFill>
              <a:effectLst>
                <a:outerShdw blurRad="76200" dist="50800" dir="5400000" algn="tl" rotWithShape="0">
                  <a:srgbClr val="000000">
                    <a:alpha val="65000"/>
                  </a:srgbClr>
                </a:outerShdw>
              </a:effectLst>
            </a:endParaRPr>
          </a:p>
        </p:txBody>
      </p:sp>
    </p:spTree>
    <p:extLst>
      <p:ext uri="{BB962C8B-B14F-4D97-AF65-F5344CB8AC3E}">
        <p14:creationId xmlns:p14="http://schemas.microsoft.com/office/powerpoint/2010/main" xmlns="" val="29280872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6" presetClass="entr" presetSubtype="0"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wipe(down)">
                                      <p:cBhvr>
                                        <p:cTn id="13" dur="580">
                                          <p:stCondLst>
                                            <p:cond delay="0"/>
                                          </p:stCondLst>
                                        </p:cTn>
                                        <p:tgtEl>
                                          <p:spTgt spid="3"/>
                                        </p:tgtEl>
                                      </p:cBhvr>
                                    </p:animEffect>
                                    <p:anim calcmode="lin" valueType="num">
                                      <p:cBhvr>
                                        <p:cTn id="14" dur="1822" tmFilter="0,0; 0.14,0.36; 0.43,0.73; 0.71,0.91; 1.0,1.0">
                                          <p:stCondLst>
                                            <p:cond delay="0"/>
                                          </p:stCondLst>
                                        </p:cTn>
                                        <p:tgtEl>
                                          <p:spTgt spid="3"/>
                                        </p:tgtEl>
                                        <p:attrNameLst>
                                          <p:attrName>ppt_x</p:attrName>
                                        </p:attrNameLst>
                                      </p:cBhvr>
                                      <p:tavLst>
                                        <p:tav tm="0">
                                          <p:val>
                                            <p:strVal val="#ppt_x-0.25"/>
                                          </p:val>
                                        </p:tav>
                                        <p:tav tm="100000">
                                          <p:val>
                                            <p:strVal val="#ppt_x"/>
                                          </p:val>
                                        </p:tav>
                                      </p:tavLst>
                                    </p:anim>
                                    <p:anim calcmode="lin" valueType="num">
                                      <p:cBhvr>
                                        <p:cTn id="15" dur="664" tmFilter="0.0,0.0; 0.25,0.07; 0.50,0.2; 0.75,0.467; 1.0,1.0">
                                          <p:stCondLst>
                                            <p:cond delay="0"/>
                                          </p:stCondLst>
                                        </p:cTn>
                                        <p:tgtEl>
                                          <p:spTgt spid="3"/>
                                        </p:tgtEl>
                                        <p:attrNameLst>
                                          <p:attrName>ppt_y</p:attrName>
                                        </p:attrNameLst>
                                      </p:cBhvr>
                                      <p:tavLst>
                                        <p:tav tm="0" fmla="#ppt_y-sin(pi*$)/3">
                                          <p:val>
                                            <p:fltVal val="0.5"/>
                                          </p:val>
                                        </p:tav>
                                        <p:tav tm="100000">
                                          <p:val>
                                            <p:fltVal val="1"/>
                                          </p:val>
                                        </p:tav>
                                      </p:tavLst>
                                    </p:anim>
                                    <p:anim calcmode="lin" valueType="num">
                                      <p:cBhvr>
                                        <p:cTn id="16" dur="664" tmFilter="0, 0; 0.125,0.2665; 0.25,0.4; 0.375,0.465; 0.5,0.5;  0.625,0.535; 0.75,0.6; 0.875,0.7335; 1,1">
                                          <p:stCondLst>
                                            <p:cond delay="664"/>
                                          </p:stCondLst>
                                        </p:cTn>
                                        <p:tgtEl>
                                          <p:spTgt spid="3"/>
                                        </p:tgtEl>
                                        <p:attrNameLst>
                                          <p:attrName>ppt_y</p:attrName>
                                        </p:attrNameLst>
                                      </p:cBhvr>
                                      <p:tavLst>
                                        <p:tav tm="0" fmla="#ppt_y-sin(pi*$)/9">
                                          <p:val>
                                            <p:fltVal val="0"/>
                                          </p:val>
                                        </p:tav>
                                        <p:tav tm="100000">
                                          <p:val>
                                            <p:fltVal val="1"/>
                                          </p:val>
                                        </p:tav>
                                      </p:tavLst>
                                    </p:anim>
                                    <p:anim calcmode="lin" valueType="num">
                                      <p:cBhvr>
                                        <p:cTn id="17" dur="332" tmFilter="0, 0; 0.125,0.2665; 0.25,0.4; 0.375,0.465; 0.5,0.5;  0.625,0.535; 0.75,0.6; 0.875,0.7335; 1,1">
                                          <p:stCondLst>
                                            <p:cond delay="1324"/>
                                          </p:stCondLst>
                                        </p:cTn>
                                        <p:tgtEl>
                                          <p:spTgt spid="3"/>
                                        </p:tgtEl>
                                        <p:attrNameLst>
                                          <p:attrName>ppt_y</p:attrName>
                                        </p:attrNameLst>
                                      </p:cBhvr>
                                      <p:tavLst>
                                        <p:tav tm="0" fmla="#ppt_y-sin(pi*$)/27">
                                          <p:val>
                                            <p:fltVal val="0"/>
                                          </p:val>
                                        </p:tav>
                                        <p:tav tm="100000">
                                          <p:val>
                                            <p:fltVal val="1"/>
                                          </p:val>
                                        </p:tav>
                                      </p:tavLst>
                                    </p:anim>
                                    <p:anim calcmode="lin" valueType="num">
                                      <p:cBhvr>
                                        <p:cTn id="18" dur="164" tmFilter="0, 0; 0.125,0.2665; 0.25,0.4; 0.375,0.465; 0.5,0.5;  0.625,0.535; 0.75,0.6; 0.875,0.7335; 1,1">
                                          <p:stCondLst>
                                            <p:cond delay="1656"/>
                                          </p:stCondLst>
                                        </p:cTn>
                                        <p:tgtEl>
                                          <p:spTgt spid="3"/>
                                        </p:tgtEl>
                                        <p:attrNameLst>
                                          <p:attrName>ppt_y</p:attrName>
                                        </p:attrNameLst>
                                      </p:cBhvr>
                                      <p:tavLst>
                                        <p:tav tm="0" fmla="#ppt_y-sin(pi*$)/81">
                                          <p:val>
                                            <p:fltVal val="0"/>
                                          </p:val>
                                        </p:tav>
                                        <p:tav tm="100000">
                                          <p:val>
                                            <p:fltVal val="1"/>
                                          </p:val>
                                        </p:tav>
                                      </p:tavLst>
                                    </p:anim>
                                    <p:animScale>
                                      <p:cBhvr>
                                        <p:cTn id="19" dur="26">
                                          <p:stCondLst>
                                            <p:cond delay="650"/>
                                          </p:stCondLst>
                                        </p:cTn>
                                        <p:tgtEl>
                                          <p:spTgt spid="3"/>
                                        </p:tgtEl>
                                      </p:cBhvr>
                                      <p:to x="100000" y="60000"/>
                                    </p:animScale>
                                    <p:animScale>
                                      <p:cBhvr>
                                        <p:cTn id="20" dur="166" decel="50000">
                                          <p:stCondLst>
                                            <p:cond delay="676"/>
                                          </p:stCondLst>
                                        </p:cTn>
                                        <p:tgtEl>
                                          <p:spTgt spid="3"/>
                                        </p:tgtEl>
                                      </p:cBhvr>
                                      <p:to x="100000" y="100000"/>
                                    </p:animScale>
                                    <p:animScale>
                                      <p:cBhvr>
                                        <p:cTn id="21" dur="26">
                                          <p:stCondLst>
                                            <p:cond delay="1312"/>
                                          </p:stCondLst>
                                        </p:cTn>
                                        <p:tgtEl>
                                          <p:spTgt spid="3"/>
                                        </p:tgtEl>
                                      </p:cBhvr>
                                      <p:to x="100000" y="80000"/>
                                    </p:animScale>
                                    <p:animScale>
                                      <p:cBhvr>
                                        <p:cTn id="22" dur="166" decel="50000">
                                          <p:stCondLst>
                                            <p:cond delay="1338"/>
                                          </p:stCondLst>
                                        </p:cTn>
                                        <p:tgtEl>
                                          <p:spTgt spid="3"/>
                                        </p:tgtEl>
                                      </p:cBhvr>
                                      <p:to x="100000" y="100000"/>
                                    </p:animScale>
                                    <p:animScale>
                                      <p:cBhvr>
                                        <p:cTn id="23" dur="26">
                                          <p:stCondLst>
                                            <p:cond delay="1642"/>
                                          </p:stCondLst>
                                        </p:cTn>
                                        <p:tgtEl>
                                          <p:spTgt spid="3"/>
                                        </p:tgtEl>
                                      </p:cBhvr>
                                      <p:to x="100000" y="90000"/>
                                    </p:animScale>
                                    <p:animScale>
                                      <p:cBhvr>
                                        <p:cTn id="24" dur="166" decel="50000">
                                          <p:stCondLst>
                                            <p:cond delay="1668"/>
                                          </p:stCondLst>
                                        </p:cTn>
                                        <p:tgtEl>
                                          <p:spTgt spid="3"/>
                                        </p:tgtEl>
                                      </p:cBhvr>
                                      <p:to x="100000" y="100000"/>
                                    </p:animScale>
                                    <p:animScale>
                                      <p:cBhvr>
                                        <p:cTn id="25" dur="26">
                                          <p:stCondLst>
                                            <p:cond delay="1808"/>
                                          </p:stCondLst>
                                        </p:cTn>
                                        <p:tgtEl>
                                          <p:spTgt spid="3"/>
                                        </p:tgtEl>
                                      </p:cBhvr>
                                      <p:to x="100000" y="95000"/>
                                    </p:animScale>
                                    <p:animScale>
                                      <p:cBhvr>
                                        <p:cTn id="26" dur="166" decel="50000">
                                          <p:stCondLst>
                                            <p:cond delay="1834"/>
                                          </p:stCondLst>
                                        </p:cTn>
                                        <p:tgtEl>
                                          <p:spTgt spid="3"/>
                                        </p:tgtEl>
                                      </p:cBhvr>
                                      <p:to x="100000" y="100000"/>
                                    </p:animScale>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t="-3000" b="-3000"/>
          </a:stretch>
        </a:blipFill>
        <a:effectLst/>
      </p:bgPr>
    </p:bg>
    <p:spTree>
      <p:nvGrpSpPr>
        <p:cNvPr id="1" name=""/>
        <p:cNvGrpSpPr/>
        <p:nvPr/>
      </p:nvGrpSpPr>
      <p:grpSpPr>
        <a:xfrm>
          <a:off x="0" y="0"/>
          <a:ext cx="0" cy="0"/>
          <a:chOff x="0" y="0"/>
          <a:chExt cx="0" cy="0"/>
        </a:xfrm>
      </p:grpSpPr>
      <p:sp>
        <p:nvSpPr>
          <p:cNvPr id="2" name="WordArt 5"/>
          <p:cNvSpPr>
            <a:spLocks noChangeArrowheads="1" noChangeShapeType="1" noTextEdit="1"/>
          </p:cNvSpPr>
          <p:nvPr/>
        </p:nvSpPr>
        <p:spPr bwMode="auto">
          <a:xfrm>
            <a:off x="1219200" y="1524000"/>
            <a:ext cx="6705600" cy="3533320"/>
          </a:xfrm>
          <a:prstGeom prst="rect">
            <a:avLst/>
          </a:prstGeom>
        </p:spPr>
        <p:txBody>
          <a:bodyPr wrap="none" fromWordArt="1">
            <a:prstTxWarp prst="textPlain">
              <a:avLst>
                <a:gd name="adj" fmla="val 50000"/>
              </a:avLst>
            </a:prstTxWarp>
          </a:bodyPr>
          <a:lstStyle/>
          <a:p>
            <a:pPr algn="ctr" rtl="1" fontAlgn="base">
              <a:spcBef>
                <a:spcPct val="0"/>
              </a:spcBef>
              <a:spcAft>
                <a:spcPct val="0"/>
              </a:spcAft>
              <a:defRPr/>
            </a:pPr>
            <a:r>
              <a:rPr lang="ar-SA" sz="4800" b="1" kern="10" cap="all" dirty="0">
                <a:ln w="9000" cmpd="sng">
                  <a:solidFill>
                    <a:srgbClr val="8064A2">
                      <a:shade val="50000"/>
                      <a:satMod val="120000"/>
                    </a:srgbClr>
                  </a:solidFill>
                  <a:prstDash val="solid"/>
                </a:ln>
                <a:solidFill>
                  <a:srgbClr val="FF0000"/>
                </a:solidFill>
                <a:effectLst>
                  <a:reflection blurRad="12700" stA="28000" endPos="45000" dist="1000" dir="5400000" sy="-100000" algn="bl" rotWithShape="0"/>
                </a:effectLst>
                <a:latin typeface="Arial Black"/>
              </a:rPr>
              <a:t>أكتبي / أكتب بحث </a:t>
            </a:r>
            <a:r>
              <a:rPr lang="ar-SA" sz="4800" b="1" kern="10" cap="all" dirty="0" smtClean="0">
                <a:ln w="9000" cmpd="sng">
                  <a:solidFill>
                    <a:srgbClr val="8064A2">
                      <a:shade val="50000"/>
                      <a:satMod val="120000"/>
                    </a:srgbClr>
                  </a:solidFill>
                  <a:prstDash val="solid"/>
                </a:ln>
                <a:solidFill>
                  <a:srgbClr val="FF0000"/>
                </a:solidFill>
                <a:effectLst>
                  <a:reflection blurRad="12700" stA="28000" endPos="45000" dist="1000" dir="5400000" sy="-100000" algn="bl" rotWithShape="0"/>
                </a:effectLst>
                <a:latin typeface="Arial Black"/>
              </a:rPr>
              <a:t>في </a:t>
            </a:r>
            <a:r>
              <a:rPr lang="ar-SA" sz="4800" b="1" kern="10" cap="all" dirty="0">
                <a:ln w="9000" cmpd="sng">
                  <a:solidFill>
                    <a:srgbClr val="8064A2">
                      <a:shade val="50000"/>
                      <a:satMod val="120000"/>
                    </a:srgbClr>
                  </a:solidFill>
                  <a:prstDash val="solid"/>
                </a:ln>
                <a:solidFill>
                  <a:srgbClr val="FF0000"/>
                </a:solidFill>
                <a:effectLst>
                  <a:reflection blurRad="12700" stA="28000" endPos="45000" dist="1000" dir="5400000" sy="-100000" algn="bl" rotWithShape="0"/>
                </a:effectLst>
                <a:latin typeface="Arial Black"/>
              </a:rPr>
              <a:t>أحد الموضوعات التالية </a:t>
            </a:r>
            <a:r>
              <a:rPr lang="ar-SA" sz="4800" b="1" kern="10" cap="all" dirty="0" smtClean="0">
                <a:ln w="9000" cmpd="sng">
                  <a:solidFill>
                    <a:srgbClr val="8064A2">
                      <a:shade val="50000"/>
                      <a:satMod val="120000"/>
                    </a:srgbClr>
                  </a:solidFill>
                  <a:prstDash val="solid"/>
                </a:ln>
                <a:solidFill>
                  <a:srgbClr val="FF0000"/>
                </a:solidFill>
                <a:effectLst>
                  <a:reflection blurRad="12700" stA="28000" endPos="45000" dist="1000" dir="5400000" sy="-100000" algn="bl" rotWithShape="0"/>
                </a:effectLst>
                <a:latin typeface="Arial Black"/>
              </a:rPr>
              <a:t>:</a:t>
            </a:r>
            <a:endParaRPr lang="ar-SA" sz="4800" b="1" kern="10" cap="all" dirty="0">
              <a:ln w="9000" cmpd="sng">
                <a:solidFill>
                  <a:srgbClr val="8064A2">
                    <a:shade val="50000"/>
                    <a:satMod val="120000"/>
                  </a:srgbClr>
                </a:solidFill>
                <a:prstDash val="solid"/>
              </a:ln>
              <a:solidFill>
                <a:srgbClr val="0000FF"/>
              </a:solidFill>
              <a:effectLst>
                <a:reflection blurRad="12700" stA="28000" endPos="45000" dist="1000" dir="5400000" sy="-100000" algn="bl" rotWithShape="0"/>
              </a:effectLst>
              <a:latin typeface="Arial Black"/>
            </a:endParaRPr>
          </a:p>
          <a:p>
            <a:pPr algn="ctr" rtl="1" fontAlgn="base">
              <a:spcBef>
                <a:spcPct val="0"/>
              </a:spcBef>
              <a:spcAft>
                <a:spcPct val="0"/>
              </a:spcAft>
              <a:defRPr/>
            </a:pPr>
            <a:r>
              <a:rPr lang="ar-SA" sz="4800" b="1" kern="10" cap="all" dirty="0" smtClean="0">
                <a:ln w="9000" cmpd="sng">
                  <a:solidFill>
                    <a:srgbClr val="8064A2">
                      <a:shade val="50000"/>
                      <a:satMod val="120000"/>
                    </a:srgbClr>
                  </a:solidFill>
                  <a:prstDash val="solid"/>
                </a:ln>
                <a:solidFill>
                  <a:srgbClr val="0000FF"/>
                </a:solidFill>
                <a:effectLst>
                  <a:reflection blurRad="12700" stA="28000" endPos="45000" dist="1000" dir="5400000" sy="-100000" algn="bl" rotWithShape="0"/>
                </a:effectLst>
                <a:latin typeface="Arial Black"/>
              </a:rPr>
              <a:t> أ‌  </a:t>
            </a:r>
            <a:r>
              <a:rPr lang="ar-SA" sz="4800" b="1" kern="10" cap="all" dirty="0">
                <a:ln w="9000" cmpd="sng">
                  <a:solidFill>
                    <a:srgbClr val="8064A2">
                      <a:shade val="50000"/>
                      <a:satMod val="120000"/>
                    </a:srgbClr>
                  </a:solidFill>
                  <a:prstDash val="solid"/>
                </a:ln>
                <a:solidFill>
                  <a:srgbClr val="0000FF"/>
                </a:solidFill>
                <a:effectLst>
                  <a:reflection blurRad="12700" stA="28000" endPos="45000" dist="1000" dir="5400000" sy="-100000" algn="bl" rotWithShape="0"/>
                </a:effectLst>
                <a:latin typeface="Arial Black"/>
              </a:rPr>
              <a:t>-   التغيرات الاجتماعية وأثرها على الشباب السعودي </a:t>
            </a:r>
          </a:p>
          <a:p>
            <a:pPr algn="ctr" rtl="1" fontAlgn="base">
              <a:spcBef>
                <a:spcPct val="0"/>
              </a:spcBef>
              <a:spcAft>
                <a:spcPct val="0"/>
              </a:spcAft>
              <a:defRPr/>
            </a:pPr>
            <a:r>
              <a:rPr lang="ar-SA" sz="4800" b="1" kern="10" cap="all" dirty="0" smtClean="0">
                <a:ln w="9000" cmpd="sng">
                  <a:solidFill>
                    <a:srgbClr val="8064A2">
                      <a:shade val="50000"/>
                      <a:satMod val="120000"/>
                    </a:srgbClr>
                  </a:solidFill>
                  <a:prstDash val="solid"/>
                </a:ln>
                <a:solidFill>
                  <a:srgbClr val="0000FF"/>
                </a:solidFill>
                <a:effectLst>
                  <a:reflection blurRad="12700" stA="28000" endPos="45000" dist="1000" dir="5400000" sy="-100000" algn="bl" rotWithShape="0"/>
                </a:effectLst>
                <a:latin typeface="Arial Black"/>
              </a:rPr>
              <a:t>ب‌ </a:t>
            </a:r>
            <a:r>
              <a:rPr lang="ar-SA" sz="4800" b="1" kern="10" cap="all" dirty="0">
                <a:ln w="9000" cmpd="sng">
                  <a:solidFill>
                    <a:srgbClr val="8064A2">
                      <a:shade val="50000"/>
                      <a:satMod val="120000"/>
                    </a:srgbClr>
                  </a:solidFill>
                  <a:prstDash val="solid"/>
                </a:ln>
                <a:solidFill>
                  <a:srgbClr val="0000FF"/>
                </a:solidFill>
                <a:effectLst>
                  <a:reflection blurRad="12700" stA="28000" endPos="45000" dist="1000" dir="5400000" sy="-100000" algn="bl" rotWithShape="0"/>
                </a:effectLst>
                <a:latin typeface="Arial Black"/>
              </a:rPr>
              <a:t>-  دور التنشئة الاجتماعية </a:t>
            </a:r>
            <a:r>
              <a:rPr lang="ar-SA" sz="4800" b="1" kern="10" cap="all" dirty="0" smtClean="0">
                <a:ln w="9000" cmpd="sng">
                  <a:solidFill>
                    <a:srgbClr val="8064A2">
                      <a:shade val="50000"/>
                      <a:satMod val="120000"/>
                    </a:srgbClr>
                  </a:solidFill>
                  <a:prstDash val="solid"/>
                </a:ln>
                <a:solidFill>
                  <a:srgbClr val="0000FF"/>
                </a:solidFill>
                <a:effectLst>
                  <a:reflection blurRad="12700" stA="28000" endPos="45000" dist="1000" dir="5400000" sy="-100000" algn="bl" rotWithShape="0"/>
                </a:effectLst>
                <a:latin typeface="Arial Black"/>
              </a:rPr>
              <a:t>وعلاقتها بانحراف الأحداث</a:t>
            </a:r>
          </a:p>
          <a:p>
            <a:pPr algn="ctr" rtl="1" fontAlgn="base">
              <a:spcBef>
                <a:spcPct val="0"/>
              </a:spcBef>
              <a:spcAft>
                <a:spcPct val="0"/>
              </a:spcAft>
              <a:defRPr/>
            </a:pPr>
            <a:r>
              <a:rPr lang="ar-SA" sz="4800" b="1" kern="10" cap="all" dirty="0" smtClean="0">
                <a:ln w="9000" cmpd="sng">
                  <a:solidFill>
                    <a:srgbClr val="8064A2">
                      <a:shade val="50000"/>
                      <a:satMod val="120000"/>
                    </a:srgbClr>
                  </a:solidFill>
                  <a:prstDash val="solid"/>
                </a:ln>
                <a:solidFill>
                  <a:srgbClr val="0000FF"/>
                </a:solidFill>
                <a:effectLst>
                  <a:reflection blurRad="12700" stA="28000" endPos="45000" dist="1000" dir="5400000" sy="-100000" algn="bl" rotWithShape="0"/>
                </a:effectLst>
                <a:latin typeface="Arial Black"/>
              </a:rPr>
              <a:t>       </a:t>
            </a:r>
            <a:r>
              <a:rPr lang="ar-SA" sz="4800" b="1" kern="10" cap="all" dirty="0">
                <a:ln w="9000" cmpd="sng">
                  <a:solidFill>
                    <a:srgbClr val="8064A2">
                      <a:shade val="50000"/>
                      <a:satMod val="120000"/>
                    </a:srgbClr>
                  </a:solidFill>
                  <a:prstDash val="solid"/>
                </a:ln>
                <a:solidFill>
                  <a:srgbClr val="0000FF"/>
                </a:solidFill>
                <a:effectLst>
                  <a:reflection blurRad="12700" stA="28000" endPos="45000" dist="1000" dir="5400000" sy="-100000" algn="bl" rotWithShape="0"/>
                </a:effectLst>
                <a:latin typeface="Arial Black"/>
              </a:rPr>
              <a:t>ج- رعاية وتأهيل المعاقين في المجتمع </a:t>
            </a:r>
            <a:r>
              <a:rPr lang="ar-SA" sz="4800" b="1" kern="10" cap="all" dirty="0" smtClean="0">
                <a:ln w="9000" cmpd="sng">
                  <a:solidFill>
                    <a:srgbClr val="8064A2">
                      <a:shade val="50000"/>
                      <a:satMod val="120000"/>
                    </a:srgbClr>
                  </a:solidFill>
                  <a:prstDash val="solid"/>
                </a:ln>
                <a:solidFill>
                  <a:srgbClr val="0000FF"/>
                </a:solidFill>
                <a:effectLst>
                  <a:reflection blurRad="12700" stA="28000" endPos="45000" dist="1000" dir="5400000" sy="-100000" algn="bl" rotWithShape="0"/>
                </a:effectLst>
                <a:latin typeface="Arial Black"/>
              </a:rPr>
              <a:t>السعودي</a:t>
            </a:r>
          </a:p>
          <a:p>
            <a:pPr algn="ctr" rtl="1" fontAlgn="base">
              <a:spcBef>
                <a:spcPct val="0"/>
              </a:spcBef>
              <a:spcAft>
                <a:spcPct val="0"/>
              </a:spcAft>
              <a:defRPr/>
            </a:pPr>
            <a:r>
              <a:rPr lang="ar-SA" sz="4800" b="1" kern="10" cap="all" dirty="0">
                <a:ln w="9000" cmpd="sng">
                  <a:solidFill>
                    <a:srgbClr val="8064A2">
                      <a:shade val="50000"/>
                      <a:satMod val="120000"/>
                    </a:srgbClr>
                  </a:solidFill>
                  <a:prstDash val="solid"/>
                </a:ln>
                <a:solidFill>
                  <a:srgbClr val="0000FF"/>
                </a:solidFill>
                <a:effectLst>
                  <a:reflection blurRad="12700" stA="28000" endPos="45000" dist="1000" dir="5400000" sy="-100000" algn="bl" rotWithShape="0"/>
                </a:effectLst>
                <a:latin typeface="Arial Black"/>
              </a:rPr>
              <a:t>د. دور القيم الدينية في ضبط العلاقات الأسرية</a:t>
            </a:r>
          </a:p>
        </p:txBody>
      </p:sp>
    </p:spTree>
    <p:extLst>
      <p:ext uri="{BB962C8B-B14F-4D97-AF65-F5344CB8AC3E}">
        <p14:creationId xmlns:p14="http://schemas.microsoft.com/office/powerpoint/2010/main" xmlns="" val="19129693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t="-1000" b="-1000"/>
          </a:stretch>
        </a:blipFill>
        <a:effectLst/>
      </p:bgPr>
    </p:bg>
    <p:spTree>
      <p:nvGrpSpPr>
        <p:cNvPr id="1" name=""/>
        <p:cNvGrpSpPr/>
        <p:nvPr/>
      </p:nvGrpSpPr>
      <p:grpSpPr>
        <a:xfrm>
          <a:off x="0" y="0"/>
          <a:ext cx="0" cy="0"/>
          <a:chOff x="0" y="0"/>
          <a:chExt cx="0" cy="0"/>
        </a:xfrm>
      </p:grpSpPr>
      <p:sp>
        <p:nvSpPr>
          <p:cNvPr id="2" name="مستطيل 1"/>
          <p:cNvSpPr/>
          <p:nvPr/>
        </p:nvSpPr>
        <p:spPr>
          <a:xfrm>
            <a:off x="762000" y="381000"/>
            <a:ext cx="7239000" cy="707886"/>
          </a:xfrm>
          <a:prstGeom prst="rect">
            <a:avLst/>
          </a:prstGeom>
        </p:spPr>
        <p:txBody>
          <a:bodyPr wrap="square">
            <a:spAutoFit/>
          </a:bodyPr>
          <a:lstStyle/>
          <a:p>
            <a:pPr algn="ctr" rtl="1" fontAlgn="base">
              <a:spcBef>
                <a:spcPct val="0"/>
              </a:spcBef>
              <a:spcAft>
                <a:spcPct val="0"/>
              </a:spcAft>
              <a:defRPr/>
            </a:pPr>
            <a:r>
              <a:rPr lang="ar-SA" sz="4000" b="1" kern="10" cap="all" dirty="0">
                <a:ln w="9000" cmpd="sng">
                  <a:solidFill>
                    <a:srgbClr val="8064A2">
                      <a:shade val="50000"/>
                      <a:satMod val="120000"/>
                    </a:srgbClr>
                  </a:solidFill>
                  <a:prstDash val="solid"/>
                </a:ln>
                <a:solidFill>
                  <a:srgbClr val="0000FF"/>
                </a:solidFill>
                <a:effectLst>
                  <a:reflection blurRad="12700" stA="28000" endPos="45000" dist="1000" dir="5400000" sy="-100000" algn="bl" rotWithShape="0"/>
                </a:effectLst>
                <a:latin typeface="Arial Black"/>
              </a:rPr>
              <a:t>خطوات تصميم </a:t>
            </a:r>
            <a:r>
              <a:rPr lang="en-US" sz="4000" b="1" kern="10" cap="all" dirty="0" smtClean="0">
                <a:ln w="9000" cmpd="sng">
                  <a:solidFill>
                    <a:srgbClr val="8064A2">
                      <a:shade val="50000"/>
                      <a:satMod val="120000"/>
                    </a:srgbClr>
                  </a:solidFill>
                  <a:prstDash val="solid"/>
                </a:ln>
                <a:solidFill>
                  <a:srgbClr val="0000FF"/>
                </a:solidFill>
                <a:effectLst>
                  <a:reflection blurRad="12700" stA="28000" endPos="45000" dist="1000" dir="5400000" sy="-100000" algn="bl" rotWithShape="0"/>
                </a:effectLst>
                <a:latin typeface="Arial Black"/>
              </a:rPr>
              <a:t> </a:t>
            </a:r>
            <a:r>
              <a:rPr lang="ar-SA" sz="4000" b="1" kern="10" cap="all" dirty="0" smtClean="0">
                <a:ln w="9000" cmpd="sng">
                  <a:solidFill>
                    <a:srgbClr val="8064A2">
                      <a:shade val="50000"/>
                      <a:satMod val="120000"/>
                    </a:srgbClr>
                  </a:solidFill>
                  <a:prstDash val="solid"/>
                </a:ln>
                <a:solidFill>
                  <a:srgbClr val="0000FF"/>
                </a:solidFill>
                <a:effectLst>
                  <a:reflection blurRad="12700" stA="28000" endPos="45000" dist="1000" dir="5400000" sy="-100000" algn="bl" rotWithShape="0"/>
                </a:effectLst>
                <a:latin typeface="Arial Black"/>
              </a:rPr>
              <a:t>وتنفيذ </a:t>
            </a:r>
            <a:r>
              <a:rPr lang="ar-SA" sz="4000" b="1" kern="10" cap="all" dirty="0">
                <a:ln w="9000" cmpd="sng">
                  <a:solidFill>
                    <a:srgbClr val="8064A2">
                      <a:shade val="50000"/>
                      <a:satMod val="120000"/>
                    </a:srgbClr>
                  </a:solidFill>
                  <a:prstDash val="solid"/>
                </a:ln>
                <a:solidFill>
                  <a:srgbClr val="0000FF"/>
                </a:solidFill>
                <a:effectLst>
                  <a:reflection blurRad="12700" stA="28000" endPos="45000" dist="1000" dir="5400000" sy="-100000" algn="bl" rotWithShape="0"/>
                </a:effectLst>
                <a:latin typeface="Arial Black"/>
              </a:rPr>
              <a:t>البحث الاجتماعي </a:t>
            </a:r>
          </a:p>
        </p:txBody>
      </p:sp>
      <p:sp>
        <p:nvSpPr>
          <p:cNvPr id="3" name="مستطيل 2"/>
          <p:cNvSpPr/>
          <p:nvPr/>
        </p:nvSpPr>
        <p:spPr>
          <a:xfrm>
            <a:off x="4724400" y="1219200"/>
            <a:ext cx="3733800" cy="76200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ar-EG" sz="3200" b="1" dirty="0" smtClean="0">
                <a:solidFill>
                  <a:prstClr val="black"/>
                </a:solidFill>
                <a:ea typeface="Calibri"/>
              </a:rPr>
              <a:t>أولاً</a:t>
            </a:r>
            <a:r>
              <a:rPr lang="ar-SA" sz="3200" b="1" dirty="0" smtClean="0">
                <a:solidFill>
                  <a:prstClr val="black"/>
                </a:solidFill>
                <a:ea typeface="Calibri"/>
              </a:rPr>
              <a:t>: </a:t>
            </a:r>
            <a:r>
              <a:rPr lang="ar-EG" sz="3200" b="1" dirty="0" smtClean="0">
                <a:solidFill>
                  <a:prstClr val="black"/>
                </a:solidFill>
                <a:ea typeface="Calibri"/>
              </a:rPr>
              <a:t>الإطار </a:t>
            </a:r>
            <a:r>
              <a:rPr lang="ar-EG" sz="3200" b="1" dirty="0">
                <a:solidFill>
                  <a:prstClr val="black"/>
                </a:solidFill>
                <a:ea typeface="Calibri"/>
              </a:rPr>
              <a:t>النظري للبحث</a:t>
            </a:r>
            <a:endParaRPr lang="en-US" sz="3200" dirty="0">
              <a:solidFill>
                <a:prstClr val="black"/>
              </a:solidFill>
            </a:endParaRPr>
          </a:p>
        </p:txBody>
      </p:sp>
      <p:sp>
        <p:nvSpPr>
          <p:cNvPr id="4" name="مستطيل 3"/>
          <p:cNvSpPr/>
          <p:nvPr/>
        </p:nvSpPr>
        <p:spPr>
          <a:xfrm>
            <a:off x="424542" y="1230086"/>
            <a:ext cx="4000500" cy="751114"/>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r" rtl="1">
              <a:lnSpc>
                <a:spcPct val="115000"/>
              </a:lnSpc>
              <a:spcAft>
                <a:spcPts val="1000"/>
              </a:spcAft>
            </a:pPr>
            <a:r>
              <a:rPr lang="ar-EG" sz="3000" b="1" dirty="0">
                <a:solidFill>
                  <a:prstClr val="black"/>
                </a:solidFill>
                <a:ea typeface="Calibri"/>
              </a:rPr>
              <a:t>ثانياً : الدراسة الميدانية </a:t>
            </a:r>
            <a:r>
              <a:rPr lang="ar-EG" sz="3000" b="1" dirty="0" smtClean="0">
                <a:solidFill>
                  <a:prstClr val="black"/>
                </a:solidFill>
                <a:ea typeface="Calibri"/>
              </a:rPr>
              <a:t>للبحث</a:t>
            </a:r>
            <a:endParaRPr lang="en-US" sz="3000" dirty="0">
              <a:solidFill>
                <a:prstClr val="black"/>
              </a:solidFill>
              <a:ea typeface="Calibri"/>
              <a:cs typeface="Arial"/>
            </a:endParaRPr>
          </a:p>
        </p:txBody>
      </p:sp>
      <p:sp>
        <p:nvSpPr>
          <p:cNvPr id="5" name="مستطيل مستدير الزوايا 4"/>
          <p:cNvSpPr/>
          <p:nvPr/>
        </p:nvSpPr>
        <p:spPr>
          <a:xfrm>
            <a:off x="4989286" y="2108200"/>
            <a:ext cx="3468914" cy="457200"/>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r"/>
            <a:r>
              <a:rPr lang="ar-SA" sz="2400" dirty="0" smtClean="0">
                <a:solidFill>
                  <a:prstClr val="black"/>
                </a:solidFill>
              </a:rPr>
              <a:t>1- </a:t>
            </a:r>
            <a:r>
              <a:rPr lang="ar-EG" sz="2400" b="1" dirty="0">
                <a:solidFill>
                  <a:prstClr val="black"/>
                </a:solidFill>
              </a:rPr>
              <a:t>مشكلة </a:t>
            </a:r>
            <a:r>
              <a:rPr lang="ar-EG" sz="2400" b="1" dirty="0" smtClean="0">
                <a:solidFill>
                  <a:prstClr val="black"/>
                </a:solidFill>
              </a:rPr>
              <a:t>الدراسة</a:t>
            </a:r>
            <a:endParaRPr lang="en-US" sz="2400" dirty="0">
              <a:solidFill>
                <a:prstClr val="black"/>
              </a:solidFill>
            </a:endParaRPr>
          </a:p>
        </p:txBody>
      </p:sp>
      <p:sp>
        <p:nvSpPr>
          <p:cNvPr id="6" name="مستطيل مستدير الزوايا 5"/>
          <p:cNvSpPr/>
          <p:nvPr/>
        </p:nvSpPr>
        <p:spPr>
          <a:xfrm>
            <a:off x="4989286" y="2688772"/>
            <a:ext cx="3468914" cy="457200"/>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r" rtl="1">
              <a:lnSpc>
                <a:spcPct val="115000"/>
              </a:lnSpc>
              <a:spcAft>
                <a:spcPts val="1000"/>
              </a:spcAft>
            </a:pPr>
            <a:r>
              <a:rPr lang="ar-SA" sz="2400" b="1" dirty="0" smtClean="0">
                <a:solidFill>
                  <a:prstClr val="black"/>
                </a:solidFill>
              </a:rPr>
              <a:t>2- الدراسات السابقة</a:t>
            </a:r>
            <a:endParaRPr lang="en-US" sz="2400" b="1" dirty="0">
              <a:solidFill>
                <a:prstClr val="black"/>
              </a:solidFill>
              <a:ea typeface="Calibri"/>
              <a:cs typeface="Arial"/>
            </a:endParaRPr>
          </a:p>
        </p:txBody>
      </p:sp>
      <p:sp>
        <p:nvSpPr>
          <p:cNvPr id="7" name="مستطيل مستدير الزوايا 6"/>
          <p:cNvSpPr/>
          <p:nvPr/>
        </p:nvSpPr>
        <p:spPr>
          <a:xfrm>
            <a:off x="4989286" y="3272973"/>
            <a:ext cx="3468914" cy="457200"/>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r"/>
            <a:r>
              <a:rPr lang="ar-SA" sz="2400" dirty="0" smtClean="0">
                <a:solidFill>
                  <a:prstClr val="black"/>
                </a:solidFill>
              </a:rPr>
              <a:t>3- </a:t>
            </a:r>
            <a:r>
              <a:rPr lang="ar-SA" sz="2400" b="1" dirty="0" smtClean="0">
                <a:solidFill>
                  <a:prstClr val="black"/>
                </a:solidFill>
              </a:rPr>
              <a:t>تعقيب على الدراسات السابقة</a:t>
            </a:r>
            <a:endParaRPr lang="en-US" sz="2400" dirty="0">
              <a:solidFill>
                <a:prstClr val="black"/>
              </a:solidFill>
            </a:endParaRPr>
          </a:p>
        </p:txBody>
      </p:sp>
      <p:sp>
        <p:nvSpPr>
          <p:cNvPr id="8" name="مستطيل مستدير الزوايا 7"/>
          <p:cNvSpPr/>
          <p:nvPr/>
        </p:nvSpPr>
        <p:spPr>
          <a:xfrm>
            <a:off x="4989286" y="3857171"/>
            <a:ext cx="3439885" cy="457200"/>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r"/>
            <a:r>
              <a:rPr lang="ar-SA" sz="2400" dirty="0" smtClean="0">
                <a:solidFill>
                  <a:prstClr val="black"/>
                </a:solidFill>
              </a:rPr>
              <a:t>4- </a:t>
            </a:r>
            <a:r>
              <a:rPr lang="ar-SA" sz="2400" b="1" dirty="0" smtClean="0">
                <a:solidFill>
                  <a:prstClr val="black"/>
                </a:solidFill>
              </a:rPr>
              <a:t>أهمية</a:t>
            </a:r>
            <a:r>
              <a:rPr lang="ar-EG" sz="2400" b="1" dirty="0" smtClean="0">
                <a:solidFill>
                  <a:prstClr val="black"/>
                </a:solidFill>
              </a:rPr>
              <a:t> الدراسة</a:t>
            </a:r>
            <a:endParaRPr lang="en-US" sz="2400" dirty="0">
              <a:solidFill>
                <a:prstClr val="black"/>
              </a:solidFill>
            </a:endParaRPr>
          </a:p>
        </p:txBody>
      </p:sp>
      <p:sp>
        <p:nvSpPr>
          <p:cNvPr id="9" name="مستطيل مستدير الزوايا 8"/>
          <p:cNvSpPr/>
          <p:nvPr/>
        </p:nvSpPr>
        <p:spPr>
          <a:xfrm>
            <a:off x="4989286" y="4408714"/>
            <a:ext cx="3458027" cy="457200"/>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r"/>
            <a:r>
              <a:rPr lang="ar-SA" sz="2400" dirty="0" smtClean="0">
                <a:solidFill>
                  <a:prstClr val="black"/>
                </a:solidFill>
              </a:rPr>
              <a:t>5- </a:t>
            </a:r>
            <a:r>
              <a:rPr lang="ar-SA" sz="2400" b="1" dirty="0" smtClean="0">
                <a:solidFill>
                  <a:prstClr val="black"/>
                </a:solidFill>
              </a:rPr>
              <a:t>أهداف </a:t>
            </a:r>
            <a:r>
              <a:rPr lang="ar-EG" sz="2400" b="1" dirty="0" smtClean="0">
                <a:solidFill>
                  <a:prstClr val="black"/>
                </a:solidFill>
              </a:rPr>
              <a:t> الدراسة</a:t>
            </a:r>
            <a:endParaRPr lang="en-US" sz="2400" dirty="0">
              <a:solidFill>
                <a:prstClr val="black"/>
              </a:solidFill>
            </a:endParaRPr>
          </a:p>
        </p:txBody>
      </p:sp>
      <p:sp>
        <p:nvSpPr>
          <p:cNvPr id="10" name="مستطيل مستدير الزوايا 9"/>
          <p:cNvSpPr/>
          <p:nvPr/>
        </p:nvSpPr>
        <p:spPr>
          <a:xfrm>
            <a:off x="4989286" y="5000171"/>
            <a:ext cx="3472543" cy="457200"/>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r"/>
            <a:r>
              <a:rPr lang="ar-SA" sz="2400" dirty="0" smtClean="0">
                <a:solidFill>
                  <a:prstClr val="black"/>
                </a:solidFill>
              </a:rPr>
              <a:t>6- </a:t>
            </a:r>
            <a:r>
              <a:rPr lang="ar-SA" sz="2400" b="1" dirty="0" smtClean="0">
                <a:solidFill>
                  <a:prstClr val="black"/>
                </a:solidFill>
              </a:rPr>
              <a:t>تساؤلات</a:t>
            </a:r>
            <a:r>
              <a:rPr lang="ar-EG" sz="2400" b="1" dirty="0" smtClean="0">
                <a:solidFill>
                  <a:prstClr val="black"/>
                </a:solidFill>
              </a:rPr>
              <a:t> الدراسة</a:t>
            </a:r>
            <a:endParaRPr lang="en-US" sz="2400" dirty="0">
              <a:solidFill>
                <a:prstClr val="black"/>
              </a:solidFill>
            </a:endParaRPr>
          </a:p>
        </p:txBody>
      </p:sp>
      <p:sp>
        <p:nvSpPr>
          <p:cNvPr id="11" name="مستطيل مستدير الزوايا 10"/>
          <p:cNvSpPr/>
          <p:nvPr/>
        </p:nvSpPr>
        <p:spPr>
          <a:xfrm>
            <a:off x="4989286" y="5555343"/>
            <a:ext cx="3472543" cy="457200"/>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r"/>
            <a:r>
              <a:rPr lang="ar-SA" sz="2400" dirty="0" smtClean="0">
                <a:solidFill>
                  <a:prstClr val="black"/>
                </a:solidFill>
              </a:rPr>
              <a:t>7- </a:t>
            </a:r>
            <a:r>
              <a:rPr lang="ar-EG" sz="2400" b="1" dirty="0" smtClean="0">
                <a:solidFill>
                  <a:prstClr val="black"/>
                </a:solidFill>
              </a:rPr>
              <a:t>م</a:t>
            </a:r>
            <a:r>
              <a:rPr lang="ar-SA" sz="2400" b="1" dirty="0" smtClean="0">
                <a:solidFill>
                  <a:prstClr val="black"/>
                </a:solidFill>
              </a:rPr>
              <a:t>فاهيم</a:t>
            </a:r>
            <a:r>
              <a:rPr lang="ar-EG" sz="2400" b="1" dirty="0" smtClean="0">
                <a:solidFill>
                  <a:prstClr val="black"/>
                </a:solidFill>
              </a:rPr>
              <a:t> الدراسة</a:t>
            </a:r>
            <a:endParaRPr lang="en-US" sz="2400" dirty="0">
              <a:solidFill>
                <a:prstClr val="black"/>
              </a:solidFill>
            </a:endParaRPr>
          </a:p>
        </p:txBody>
      </p:sp>
      <p:sp>
        <p:nvSpPr>
          <p:cNvPr id="12" name="مستطيل مستدير الزوايا 11"/>
          <p:cNvSpPr/>
          <p:nvPr/>
        </p:nvSpPr>
        <p:spPr>
          <a:xfrm>
            <a:off x="4989286" y="6128657"/>
            <a:ext cx="3476171" cy="457200"/>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r"/>
            <a:r>
              <a:rPr lang="ar-SA" sz="2000" dirty="0" smtClean="0">
                <a:solidFill>
                  <a:prstClr val="black"/>
                </a:solidFill>
              </a:rPr>
              <a:t>8- </a:t>
            </a:r>
            <a:r>
              <a:rPr lang="ar-SA" sz="2000" b="1" dirty="0" smtClean="0">
                <a:solidFill>
                  <a:prstClr val="black"/>
                </a:solidFill>
              </a:rPr>
              <a:t>النظرية العلمية المتبعة في البحث</a:t>
            </a:r>
            <a:endParaRPr lang="en-US" sz="2000" dirty="0">
              <a:solidFill>
                <a:prstClr val="black"/>
              </a:solidFill>
            </a:endParaRPr>
          </a:p>
        </p:txBody>
      </p:sp>
      <p:sp>
        <p:nvSpPr>
          <p:cNvPr id="13" name="مستطيل مستدير الزوايا 12"/>
          <p:cNvSpPr/>
          <p:nvPr/>
        </p:nvSpPr>
        <p:spPr>
          <a:xfrm>
            <a:off x="609600" y="2329543"/>
            <a:ext cx="3790042" cy="457200"/>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pPr algn="r"/>
            <a:r>
              <a:rPr lang="ar-SA" sz="2400" dirty="0" smtClean="0">
                <a:solidFill>
                  <a:prstClr val="black"/>
                </a:solidFill>
              </a:rPr>
              <a:t>1- </a:t>
            </a:r>
            <a:r>
              <a:rPr lang="ar-SA" sz="2400" b="1" dirty="0" smtClean="0">
                <a:solidFill>
                  <a:prstClr val="black"/>
                </a:solidFill>
              </a:rPr>
              <a:t>نوع</a:t>
            </a:r>
            <a:r>
              <a:rPr lang="ar-EG" sz="2400" b="1" dirty="0" smtClean="0">
                <a:solidFill>
                  <a:prstClr val="black"/>
                </a:solidFill>
              </a:rPr>
              <a:t> الدراسة</a:t>
            </a:r>
            <a:endParaRPr lang="en-US" sz="2400" dirty="0">
              <a:solidFill>
                <a:prstClr val="black"/>
              </a:solidFill>
            </a:endParaRPr>
          </a:p>
        </p:txBody>
      </p:sp>
      <p:sp>
        <p:nvSpPr>
          <p:cNvPr id="14" name="مستطيل مستدير الزوايا 13"/>
          <p:cNvSpPr/>
          <p:nvPr/>
        </p:nvSpPr>
        <p:spPr>
          <a:xfrm>
            <a:off x="609600" y="2910115"/>
            <a:ext cx="3790042" cy="457200"/>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pPr algn="r"/>
            <a:r>
              <a:rPr lang="ar-SA" sz="2400" dirty="0">
                <a:solidFill>
                  <a:prstClr val="black"/>
                </a:solidFill>
              </a:rPr>
              <a:t>2- المنهج المستخدم</a:t>
            </a:r>
            <a:endParaRPr lang="en-US" sz="2400" dirty="0">
              <a:solidFill>
                <a:prstClr val="black"/>
              </a:solidFill>
            </a:endParaRPr>
          </a:p>
        </p:txBody>
      </p:sp>
      <p:sp>
        <p:nvSpPr>
          <p:cNvPr id="15" name="مستطيل مستدير الزوايا 14"/>
          <p:cNvSpPr/>
          <p:nvPr/>
        </p:nvSpPr>
        <p:spPr>
          <a:xfrm>
            <a:off x="648573" y="4078514"/>
            <a:ext cx="3758326" cy="1008743"/>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pPr algn="r"/>
            <a:r>
              <a:rPr lang="ar-SA" sz="2400" dirty="0">
                <a:solidFill>
                  <a:prstClr val="black"/>
                </a:solidFill>
              </a:rPr>
              <a:t>4- تقديم تصور عن استبانة مبدئية عن موضوع البحث</a:t>
            </a:r>
            <a:endParaRPr lang="en-US" sz="2400" dirty="0">
              <a:solidFill>
                <a:prstClr val="black"/>
              </a:solidFill>
            </a:endParaRPr>
          </a:p>
        </p:txBody>
      </p:sp>
      <p:sp>
        <p:nvSpPr>
          <p:cNvPr id="16" name="مستطيل مستدير الزوايا 15"/>
          <p:cNvSpPr/>
          <p:nvPr/>
        </p:nvSpPr>
        <p:spPr>
          <a:xfrm>
            <a:off x="612288" y="3494316"/>
            <a:ext cx="3758326" cy="457200"/>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pPr algn="r"/>
            <a:r>
              <a:rPr lang="ar-SA" sz="2400" dirty="0">
                <a:solidFill>
                  <a:prstClr val="black"/>
                </a:solidFill>
              </a:rPr>
              <a:t>3- أدوات الدراسة</a:t>
            </a:r>
            <a:endParaRPr lang="en-US" sz="2400" dirty="0">
              <a:solidFill>
                <a:prstClr val="black"/>
              </a:solidFill>
            </a:endParaRPr>
          </a:p>
        </p:txBody>
      </p:sp>
      <p:sp>
        <p:nvSpPr>
          <p:cNvPr id="17" name="مستطيل مستدير الزوايا 16"/>
          <p:cNvSpPr/>
          <p:nvPr/>
        </p:nvSpPr>
        <p:spPr>
          <a:xfrm>
            <a:off x="648573" y="5203371"/>
            <a:ext cx="3707527" cy="457200"/>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pPr algn="r"/>
            <a:r>
              <a:rPr lang="ar-SA" sz="2400" dirty="0">
                <a:solidFill>
                  <a:prstClr val="black"/>
                </a:solidFill>
              </a:rPr>
              <a:t>5- كيفية كتابة مراجع البحث</a:t>
            </a:r>
            <a:endParaRPr lang="en-US" sz="2400" dirty="0">
              <a:solidFill>
                <a:prstClr val="black"/>
              </a:solidFill>
            </a:endParaRPr>
          </a:p>
        </p:txBody>
      </p:sp>
    </p:spTree>
    <p:extLst>
      <p:ext uri="{BB962C8B-B14F-4D97-AF65-F5344CB8AC3E}">
        <p14:creationId xmlns:p14="http://schemas.microsoft.com/office/powerpoint/2010/main" xmlns="" val="3839865203"/>
      </p:ext>
    </p:extLst>
  </p:cSld>
  <p:clrMapOvr>
    <a:masterClrMapping/>
  </p:clrMapOvr>
  <p:transition spd="slow">
    <p:cover/>
    <p:sndAc>
      <p:stSnd>
        <p:snd r:embed="rId2" name="chimes.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 calcmode="lin" valueType="num">
                                      <p:cBhvr additive="base">
                                        <p:cTn id="14" dur="500" fill="hold"/>
                                        <p:tgtEl>
                                          <p:spTgt spid="3"/>
                                        </p:tgtEl>
                                        <p:attrNameLst>
                                          <p:attrName>ppt_x</p:attrName>
                                        </p:attrNameLst>
                                      </p:cBhvr>
                                      <p:tavLst>
                                        <p:tav tm="0">
                                          <p:val>
                                            <p:strVal val="#ppt_x"/>
                                          </p:val>
                                        </p:tav>
                                        <p:tav tm="100000">
                                          <p:val>
                                            <p:strVal val="#ppt_x"/>
                                          </p:val>
                                        </p:tav>
                                      </p:tavLst>
                                    </p:anim>
                                    <p:anim calcmode="lin" valueType="num">
                                      <p:cBhvr additive="base">
                                        <p:cTn id="15" dur="500" fill="hold"/>
                                        <p:tgtEl>
                                          <p:spTgt spid="3"/>
                                        </p:tgtEl>
                                        <p:attrNameLst>
                                          <p:attrName>ppt_y</p:attrName>
                                        </p:attrNameLst>
                                      </p:cBhvr>
                                      <p:tavLst>
                                        <p:tav tm="0">
                                          <p:val>
                                            <p:strVal val="1+#ppt_h/2"/>
                                          </p:val>
                                        </p:tav>
                                        <p:tav tm="100000">
                                          <p:val>
                                            <p:strVal val="#ppt_y"/>
                                          </p:val>
                                        </p:tav>
                                      </p:tavLst>
                                    </p:anim>
                                  </p:childTnLst>
                                </p:cTn>
                              </p:par>
                              <p:par>
                                <p:cTn id="16" presetID="2" presetClass="entr" presetSubtype="4" fill="hold" grpId="0" nodeType="withEffect">
                                  <p:stCondLst>
                                    <p:cond delay="0"/>
                                  </p:stCondLst>
                                  <p:childTnLst>
                                    <p:set>
                                      <p:cBhvr>
                                        <p:cTn id="17" dur="1" fill="hold">
                                          <p:stCondLst>
                                            <p:cond delay="0"/>
                                          </p:stCondLst>
                                        </p:cTn>
                                        <p:tgtEl>
                                          <p:spTgt spid="5"/>
                                        </p:tgtEl>
                                        <p:attrNameLst>
                                          <p:attrName>style.visibility</p:attrName>
                                        </p:attrNameLst>
                                      </p:cBhvr>
                                      <p:to>
                                        <p:strVal val="visible"/>
                                      </p:to>
                                    </p:set>
                                    <p:anim calcmode="lin" valueType="num">
                                      <p:cBhvr additive="base">
                                        <p:cTn id="18" dur="500" fill="hold"/>
                                        <p:tgtEl>
                                          <p:spTgt spid="5"/>
                                        </p:tgtEl>
                                        <p:attrNameLst>
                                          <p:attrName>ppt_x</p:attrName>
                                        </p:attrNameLst>
                                      </p:cBhvr>
                                      <p:tavLst>
                                        <p:tav tm="0">
                                          <p:val>
                                            <p:strVal val="#ppt_x"/>
                                          </p:val>
                                        </p:tav>
                                        <p:tav tm="100000">
                                          <p:val>
                                            <p:strVal val="#ppt_x"/>
                                          </p:val>
                                        </p:tav>
                                      </p:tavLst>
                                    </p:anim>
                                    <p:anim calcmode="lin" valueType="num">
                                      <p:cBhvr additive="base">
                                        <p:cTn id="19" dur="500" fill="hold"/>
                                        <p:tgtEl>
                                          <p:spTgt spid="5"/>
                                        </p:tgtEl>
                                        <p:attrNameLst>
                                          <p:attrName>ppt_y</p:attrName>
                                        </p:attrNameLst>
                                      </p:cBhvr>
                                      <p:tavLst>
                                        <p:tav tm="0">
                                          <p:val>
                                            <p:strVal val="1+#ppt_h/2"/>
                                          </p:val>
                                        </p:tav>
                                        <p:tav tm="100000">
                                          <p:val>
                                            <p:strVal val="#ppt_y"/>
                                          </p:val>
                                        </p:tav>
                                      </p:tavLst>
                                    </p:anim>
                                  </p:childTnLst>
                                </p:cTn>
                              </p:par>
                              <p:par>
                                <p:cTn id="20" presetID="2" presetClass="entr" presetSubtype="4" fill="hold" grpId="0" nodeType="withEffect">
                                  <p:stCondLst>
                                    <p:cond delay="0"/>
                                  </p:stCondLst>
                                  <p:childTnLst>
                                    <p:set>
                                      <p:cBhvr>
                                        <p:cTn id="21" dur="1" fill="hold">
                                          <p:stCondLst>
                                            <p:cond delay="0"/>
                                          </p:stCondLst>
                                        </p:cTn>
                                        <p:tgtEl>
                                          <p:spTgt spid="6"/>
                                        </p:tgtEl>
                                        <p:attrNameLst>
                                          <p:attrName>style.visibility</p:attrName>
                                        </p:attrNameLst>
                                      </p:cBhvr>
                                      <p:to>
                                        <p:strVal val="visible"/>
                                      </p:to>
                                    </p:set>
                                    <p:anim calcmode="lin" valueType="num">
                                      <p:cBhvr additive="base">
                                        <p:cTn id="22" dur="500" fill="hold"/>
                                        <p:tgtEl>
                                          <p:spTgt spid="6"/>
                                        </p:tgtEl>
                                        <p:attrNameLst>
                                          <p:attrName>ppt_x</p:attrName>
                                        </p:attrNameLst>
                                      </p:cBhvr>
                                      <p:tavLst>
                                        <p:tav tm="0">
                                          <p:val>
                                            <p:strVal val="#ppt_x"/>
                                          </p:val>
                                        </p:tav>
                                        <p:tav tm="100000">
                                          <p:val>
                                            <p:strVal val="#ppt_x"/>
                                          </p:val>
                                        </p:tav>
                                      </p:tavLst>
                                    </p:anim>
                                    <p:anim calcmode="lin" valueType="num">
                                      <p:cBhvr additive="base">
                                        <p:cTn id="23" dur="500" fill="hold"/>
                                        <p:tgtEl>
                                          <p:spTgt spid="6"/>
                                        </p:tgtEl>
                                        <p:attrNameLst>
                                          <p:attrName>ppt_y</p:attrName>
                                        </p:attrNameLst>
                                      </p:cBhvr>
                                      <p:tavLst>
                                        <p:tav tm="0">
                                          <p:val>
                                            <p:strVal val="1+#ppt_h/2"/>
                                          </p:val>
                                        </p:tav>
                                        <p:tav tm="100000">
                                          <p:val>
                                            <p:strVal val="#ppt_y"/>
                                          </p:val>
                                        </p:tav>
                                      </p:tavLst>
                                    </p:anim>
                                  </p:childTnLst>
                                </p:cTn>
                              </p:par>
                              <p:par>
                                <p:cTn id="24" presetID="2" presetClass="entr" presetSubtype="4" fill="hold" grpId="0" nodeType="withEffect">
                                  <p:stCondLst>
                                    <p:cond delay="0"/>
                                  </p:stCondLst>
                                  <p:childTnLst>
                                    <p:set>
                                      <p:cBhvr>
                                        <p:cTn id="25" dur="1" fill="hold">
                                          <p:stCondLst>
                                            <p:cond delay="0"/>
                                          </p:stCondLst>
                                        </p:cTn>
                                        <p:tgtEl>
                                          <p:spTgt spid="7"/>
                                        </p:tgtEl>
                                        <p:attrNameLst>
                                          <p:attrName>style.visibility</p:attrName>
                                        </p:attrNameLst>
                                      </p:cBhvr>
                                      <p:to>
                                        <p:strVal val="visible"/>
                                      </p:to>
                                    </p:set>
                                    <p:anim calcmode="lin" valueType="num">
                                      <p:cBhvr additive="base">
                                        <p:cTn id="26" dur="500" fill="hold"/>
                                        <p:tgtEl>
                                          <p:spTgt spid="7"/>
                                        </p:tgtEl>
                                        <p:attrNameLst>
                                          <p:attrName>ppt_x</p:attrName>
                                        </p:attrNameLst>
                                      </p:cBhvr>
                                      <p:tavLst>
                                        <p:tav tm="0">
                                          <p:val>
                                            <p:strVal val="#ppt_x"/>
                                          </p:val>
                                        </p:tav>
                                        <p:tav tm="100000">
                                          <p:val>
                                            <p:strVal val="#ppt_x"/>
                                          </p:val>
                                        </p:tav>
                                      </p:tavLst>
                                    </p:anim>
                                    <p:anim calcmode="lin" valueType="num">
                                      <p:cBhvr additive="base">
                                        <p:cTn id="27" dur="500" fill="hold"/>
                                        <p:tgtEl>
                                          <p:spTgt spid="7"/>
                                        </p:tgtEl>
                                        <p:attrNameLst>
                                          <p:attrName>ppt_y</p:attrName>
                                        </p:attrNameLst>
                                      </p:cBhvr>
                                      <p:tavLst>
                                        <p:tav tm="0">
                                          <p:val>
                                            <p:strVal val="1+#ppt_h/2"/>
                                          </p:val>
                                        </p:tav>
                                        <p:tav tm="100000">
                                          <p:val>
                                            <p:strVal val="#ppt_y"/>
                                          </p:val>
                                        </p:tav>
                                      </p:tavLst>
                                    </p:anim>
                                  </p:childTnLst>
                                </p:cTn>
                              </p:par>
                              <p:par>
                                <p:cTn id="28" presetID="2" presetClass="entr" presetSubtype="4" fill="hold" grpId="0" nodeType="withEffect">
                                  <p:stCondLst>
                                    <p:cond delay="0"/>
                                  </p:stCondLst>
                                  <p:childTnLst>
                                    <p:set>
                                      <p:cBhvr>
                                        <p:cTn id="29" dur="1" fill="hold">
                                          <p:stCondLst>
                                            <p:cond delay="0"/>
                                          </p:stCondLst>
                                        </p:cTn>
                                        <p:tgtEl>
                                          <p:spTgt spid="8"/>
                                        </p:tgtEl>
                                        <p:attrNameLst>
                                          <p:attrName>style.visibility</p:attrName>
                                        </p:attrNameLst>
                                      </p:cBhvr>
                                      <p:to>
                                        <p:strVal val="visible"/>
                                      </p:to>
                                    </p:set>
                                    <p:anim calcmode="lin" valueType="num">
                                      <p:cBhvr additive="base">
                                        <p:cTn id="30" dur="500" fill="hold"/>
                                        <p:tgtEl>
                                          <p:spTgt spid="8"/>
                                        </p:tgtEl>
                                        <p:attrNameLst>
                                          <p:attrName>ppt_x</p:attrName>
                                        </p:attrNameLst>
                                      </p:cBhvr>
                                      <p:tavLst>
                                        <p:tav tm="0">
                                          <p:val>
                                            <p:strVal val="#ppt_x"/>
                                          </p:val>
                                        </p:tav>
                                        <p:tav tm="100000">
                                          <p:val>
                                            <p:strVal val="#ppt_x"/>
                                          </p:val>
                                        </p:tav>
                                      </p:tavLst>
                                    </p:anim>
                                    <p:anim calcmode="lin" valueType="num">
                                      <p:cBhvr additive="base">
                                        <p:cTn id="31" dur="500" fill="hold"/>
                                        <p:tgtEl>
                                          <p:spTgt spid="8"/>
                                        </p:tgtEl>
                                        <p:attrNameLst>
                                          <p:attrName>ppt_y</p:attrName>
                                        </p:attrNameLst>
                                      </p:cBhvr>
                                      <p:tavLst>
                                        <p:tav tm="0">
                                          <p:val>
                                            <p:strVal val="1+#ppt_h/2"/>
                                          </p:val>
                                        </p:tav>
                                        <p:tav tm="100000">
                                          <p:val>
                                            <p:strVal val="#ppt_y"/>
                                          </p:val>
                                        </p:tav>
                                      </p:tavLst>
                                    </p:anim>
                                  </p:childTnLst>
                                </p:cTn>
                              </p:par>
                              <p:par>
                                <p:cTn id="32" presetID="2" presetClass="entr" presetSubtype="4" fill="hold" grpId="0" nodeType="withEffect">
                                  <p:stCondLst>
                                    <p:cond delay="0"/>
                                  </p:stCondLst>
                                  <p:childTnLst>
                                    <p:set>
                                      <p:cBhvr>
                                        <p:cTn id="33" dur="1" fill="hold">
                                          <p:stCondLst>
                                            <p:cond delay="0"/>
                                          </p:stCondLst>
                                        </p:cTn>
                                        <p:tgtEl>
                                          <p:spTgt spid="9"/>
                                        </p:tgtEl>
                                        <p:attrNameLst>
                                          <p:attrName>style.visibility</p:attrName>
                                        </p:attrNameLst>
                                      </p:cBhvr>
                                      <p:to>
                                        <p:strVal val="visible"/>
                                      </p:to>
                                    </p:set>
                                    <p:anim calcmode="lin" valueType="num">
                                      <p:cBhvr additive="base">
                                        <p:cTn id="34" dur="500" fill="hold"/>
                                        <p:tgtEl>
                                          <p:spTgt spid="9"/>
                                        </p:tgtEl>
                                        <p:attrNameLst>
                                          <p:attrName>ppt_x</p:attrName>
                                        </p:attrNameLst>
                                      </p:cBhvr>
                                      <p:tavLst>
                                        <p:tav tm="0">
                                          <p:val>
                                            <p:strVal val="#ppt_x"/>
                                          </p:val>
                                        </p:tav>
                                        <p:tav tm="100000">
                                          <p:val>
                                            <p:strVal val="#ppt_x"/>
                                          </p:val>
                                        </p:tav>
                                      </p:tavLst>
                                    </p:anim>
                                    <p:anim calcmode="lin" valueType="num">
                                      <p:cBhvr additive="base">
                                        <p:cTn id="35" dur="500" fill="hold"/>
                                        <p:tgtEl>
                                          <p:spTgt spid="9"/>
                                        </p:tgtEl>
                                        <p:attrNameLst>
                                          <p:attrName>ppt_y</p:attrName>
                                        </p:attrNameLst>
                                      </p:cBhvr>
                                      <p:tavLst>
                                        <p:tav tm="0">
                                          <p:val>
                                            <p:strVal val="1+#ppt_h/2"/>
                                          </p:val>
                                        </p:tav>
                                        <p:tav tm="100000">
                                          <p:val>
                                            <p:strVal val="#ppt_y"/>
                                          </p:val>
                                        </p:tav>
                                      </p:tavLst>
                                    </p:anim>
                                  </p:childTnLst>
                                </p:cTn>
                              </p:par>
                              <p:par>
                                <p:cTn id="36" presetID="2" presetClass="entr" presetSubtype="4" fill="hold" grpId="0" nodeType="withEffect">
                                  <p:stCondLst>
                                    <p:cond delay="0"/>
                                  </p:stCondLst>
                                  <p:childTnLst>
                                    <p:set>
                                      <p:cBhvr>
                                        <p:cTn id="37" dur="1" fill="hold">
                                          <p:stCondLst>
                                            <p:cond delay="0"/>
                                          </p:stCondLst>
                                        </p:cTn>
                                        <p:tgtEl>
                                          <p:spTgt spid="10"/>
                                        </p:tgtEl>
                                        <p:attrNameLst>
                                          <p:attrName>style.visibility</p:attrName>
                                        </p:attrNameLst>
                                      </p:cBhvr>
                                      <p:to>
                                        <p:strVal val="visible"/>
                                      </p:to>
                                    </p:set>
                                    <p:anim calcmode="lin" valueType="num">
                                      <p:cBhvr additive="base">
                                        <p:cTn id="38" dur="500" fill="hold"/>
                                        <p:tgtEl>
                                          <p:spTgt spid="10"/>
                                        </p:tgtEl>
                                        <p:attrNameLst>
                                          <p:attrName>ppt_x</p:attrName>
                                        </p:attrNameLst>
                                      </p:cBhvr>
                                      <p:tavLst>
                                        <p:tav tm="0">
                                          <p:val>
                                            <p:strVal val="#ppt_x"/>
                                          </p:val>
                                        </p:tav>
                                        <p:tav tm="100000">
                                          <p:val>
                                            <p:strVal val="#ppt_x"/>
                                          </p:val>
                                        </p:tav>
                                      </p:tavLst>
                                    </p:anim>
                                    <p:anim calcmode="lin" valueType="num">
                                      <p:cBhvr additive="base">
                                        <p:cTn id="39" dur="500" fill="hold"/>
                                        <p:tgtEl>
                                          <p:spTgt spid="10"/>
                                        </p:tgtEl>
                                        <p:attrNameLst>
                                          <p:attrName>ppt_y</p:attrName>
                                        </p:attrNameLst>
                                      </p:cBhvr>
                                      <p:tavLst>
                                        <p:tav tm="0">
                                          <p:val>
                                            <p:strVal val="1+#ppt_h/2"/>
                                          </p:val>
                                        </p:tav>
                                        <p:tav tm="100000">
                                          <p:val>
                                            <p:strVal val="#ppt_y"/>
                                          </p:val>
                                        </p:tav>
                                      </p:tavLst>
                                    </p:anim>
                                  </p:childTnLst>
                                </p:cTn>
                              </p:par>
                              <p:par>
                                <p:cTn id="40" presetID="2" presetClass="entr" presetSubtype="4" fill="hold" grpId="0" nodeType="withEffect">
                                  <p:stCondLst>
                                    <p:cond delay="0"/>
                                  </p:stCondLst>
                                  <p:childTnLst>
                                    <p:set>
                                      <p:cBhvr>
                                        <p:cTn id="41" dur="1" fill="hold">
                                          <p:stCondLst>
                                            <p:cond delay="0"/>
                                          </p:stCondLst>
                                        </p:cTn>
                                        <p:tgtEl>
                                          <p:spTgt spid="11"/>
                                        </p:tgtEl>
                                        <p:attrNameLst>
                                          <p:attrName>style.visibility</p:attrName>
                                        </p:attrNameLst>
                                      </p:cBhvr>
                                      <p:to>
                                        <p:strVal val="visible"/>
                                      </p:to>
                                    </p:set>
                                    <p:anim calcmode="lin" valueType="num">
                                      <p:cBhvr additive="base">
                                        <p:cTn id="42" dur="500" fill="hold"/>
                                        <p:tgtEl>
                                          <p:spTgt spid="11"/>
                                        </p:tgtEl>
                                        <p:attrNameLst>
                                          <p:attrName>ppt_x</p:attrName>
                                        </p:attrNameLst>
                                      </p:cBhvr>
                                      <p:tavLst>
                                        <p:tav tm="0">
                                          <p:val>
                                            <p:strVal val="#ppt_x"/>
                                          </p:val>
                                        </p:tav>
                                        <p:tav tm="100000">
                                          <p:val>
                                            <p:strVal val="#ppt_x"/>
                                          </p:val>
                                        </p:tav>
                                      </p:tavLst>
                                    </p:anim>
                                    <p:anim calcmode="lin" valueType="num">
                                      <p:cBhvr additive="base">
                                        <p:cTn id="43" dur="500" fill="hold"/>
                                        <p:tgtEl>
                                          <p:spTgt spid="11"/>
                                        </p:tgtEl>
                                        <p:attrNameLst>
                                          <p:attrName>ppt_y</p:attrName>
                                        </p:attrNameLst>
                                      </p:cBhvr>
                                      <p:tavLst>
                                        <p:tav tm="0">
                                          <p:val>
                                            <p:strVal val="1+#ppt_h/2"/>
                                          </p:val>
                                        </p:tav>
                                        <p:tav tm="100000">
                                          <p:val>
                                            <p:strVal val="#ppt_y"/>
                                          </p:val>
                                        </p:tav>
                                      </p:tavLst>
                                    </p:anim>
                                  </p:childTnLst>
                                </p:cTn>
                              </p:par>
                              <p:par>
                                <p:cTn id="44" presetID="2" presetClass="entr" presetSubtype="4" fill="hold" grpId="0" nodeType="withEffect">
                                  <p:stCondLst>
                                    <p:cond delay="0"/>
                                  </p:stCondLst>
                                  <p:childTnLst>
                                    <p:set>
                                      <p:cBhvr>
                                        <p:cTn id="45" dur="1" fill="hold">
                                          <p:stCondLst>
                                            <p:cond delay="0"/>
                                          </p:stCondLst>
                                        </p:cTn>
                                        <p:tgtEl>
                                          <p:spTgt spid="12"/>
                                        </p:tgtEl>
                                        <p:attrNameLst>
                                          <p:attrName>style.visibility</p:attrName>
                                        </p:attrNameLst>
                                      </p:cBhvr>
                                      <p:to>
                                        <p:strVal val="visible"/>
                                      </p:to>
                                    </p:set>
                                    <p:anim calcmode="lin" valueType="num">
                                      <p:cBhvr additive="base">
                                        <p:cTn id="46" dur="500" fill="hold"/>
                                        <p:tgtEl>
                                          <p:spTgt spid="12"/>
                                        </p:tgtEl>
                                        <p:attrNameLst>
                                          <p:attrName>ppt_x</p:attrName>
                                        </p:attrNameLst>
                                      </p:cBhvr>
                                      <p:tavLst>
                                        <p:tav tm="0">
                                          <p:val>
                                            <p:strVal val="#ppt_x"/>
                                          </p:val>
                                        </p:tav>
                                        <p:tav tm="100000">
                                          <p:val>
                                            <p:strVal val="#ppt_x"/>
                                          </p:val>
                                        </p:tav>
                                      </p:tavLst>
                                    </p:anim>
                                    <p:anim calcmode="lin" valueType="num">
                                      <p:cBhvr additive="base">
                                        <p:cTn id="47"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48" fill="hold">
                      <p:stCondLst>
                        <p:cond delay="indefinite"/>
                      </p:stCondLst>
                      <p:childTnLst>
                        <p:par>
                          <p:cTn id="49" fill="hold">
                            <p:stCondLst>
                              <p:cond delay="0"/>
                            </p:stCondLst>
                            <p:childTnLst>
                              <p:par>
                                <p:cTn id="50" presetID="53" presetClass="entr" presetSubtype="16" fill="hold" grpId="0" nodeType="clickEffect">
                                  <p:stCondLst>
                                    <p:cond delay="0"/>
                                  </p:stCondLst>
                                  <p:childTnLst>
                                    <p:set>
                                      <p:cBhvr>
                                        <p:cTn id="51" dur="1" fill="hold">
                                          <p:stCondLst>
                                            <p:cond delay="0"/>
                                          </p:stCondLst>
                                        </p:cTn>
                                        <p:tgtEl>
                                          <p:spTgt spid="4"/>
                                        </p:tgtEl>
                                        <p:attrNameLst>
                                          <p:attrName>style.visibility</p:attrName>
                                        </p:attrNameLst>
                                      </p:cBhvr>
                                      <p:to>
                                        <p:strVal val="visible"/>
                                      </p:to>
                                    </p:set>
                                    <p:anim calcmode="lin" valueType="num">
                                      <p:cBhvr>
                                        <p:cTn id="52" dur="500" fill="hold"/>
                                        <p:tgtEl>
                                          <p:spTgt spid="4"/>
                                        </p:tgtEl>
                                        <p:attrNameLst>
                                          <p:attrName>ppt_w</p:attrName>
                                        </p:attrNameLst>
                                      </p:cBhvr>
                                      <p:tavLst>
                                        <p:tav tm="0">
                                          <p:val>
                                            <p:fltVal val="0"/>
                                          </p:val>
                                        </p:tav>
                                        <p:tav tm="100000">
                                          <p:val>
                                            <p:strVal val="#ppt_w"/>
                                          </p:val>
                                        </p:tav>
                                      </p:tavLst>
                                    </p:anim>
                                    <p:anim calcmode="lin" valueType="num">
                                      <p:cBhvr>
                                        <p:cTn id="53" dur="500" fill="hold"/>
                                        <p:tgtEl>
                                          <p:spTgt spid="4"/>
                                        </p:tgtEl>
                                        <p:attrNameLst>
                                          <p:attrName>ppt_h</p:attrName>
                                        </p:attrNameLst>
                                      </p:cBhvr>
                                      <p:tavLst>
                                        <p:tav tm="0">
                                          <p:val>
                                            <p:fltVal val="0"/>
                                          </p:val>
                                        </p:tav>
                                        <p:tav tm="100000">
                                          <p:val>
                                            <p:strVal val="#ppt_h"/>
                                          </p:val>
                                        </p:tav>
                                      </p:tavLst>
                                    </p:anim>
                                    <p:animEffect transition="in" filter="fade">
                                      <p:cBhvr>
                                        <p:cTn id="54" dur="500"/>
                                        <p:tgtEl>
                                          <p:spTgt spid="4"/>
                                        </p:tgtEl>
                                      </p:cBhvr>
                                    </p:animEffect>
                                  </p:childTnLst>
                                </p:cTn>
                              </p:par>
                              <p:par>
                                <p:cTn id="55" presetID="53" presetClass="entr" presetSubtype="16" fill="hold" grpId="0" nodeType="withEffect">
                                  <p:stCondLst>
                                    <p:cond delay="0"/>
                                  </p:stCondLst>
                                  <p:childTnLst>
                                    <p:set>
                                      <p:cBhvr>
                                        <p:cTn id="56" dur="1" fill="hold">
                                          <p:stCondLst>
                                            <p:cond delay="0"/>
                                          </p:stCondLst>
                                        </p:cTn>
                                        <p:tgtEl>
                                          <p:spTgt spid="13"/>
                                        </p:tgtEl>
                                        <p:attrNameLst>
                                          <p:attrName>style.visibility</p:attrName>
                                        </p:attrNameLst>
                                      </p:cBhvr>
                                      <p:to>
                                        <p:strVal val="visible"/>
                                      </p:to>
                                    </p:set>
                                    <p:anim calcmode="lin" valueType="num">
                                      <p:cBhvr>
                                        <p:cTn id="57" dur="500" fill="hold"/>
                                        <p:tgtEl>
                                          <p:spTgt spid="13"/>
                                        </p:tgtEl>
                                        <p:attrNameLst>
                                          <p:attrName>ppt_w</p:attrName>
                                        </p:attrNameLst>
                                      </p:cBhvr>
                                      <p:tavLst>
                                        <p:tav tm="0">
                                          <p:val>
                                            <p:fltVal val="0"/>
                                          </p:val>
                                        </p:tav>
                                        <p:tav tm="100000">
                                          <p:val>
                                            <p:strVal val="#ppt_w"/>
                                          </p:val>
                                        </p:tav>
                                      </p:tavLst>
                                    </p:anim>
                                    <p:anim calcmode="lin" valueType="num">
                                      <p:cBhvr>
                                        <p:cTn id="58" dur="500" fill="hold"/>
                                        <p:tgtEl>
                                          <p:spTgt spid="13"/>
                                        </p:tgtEl>
                                        <p:attrNameLst>
                                          <p:attrName>ppt_h</p:attrName>
                                        </p:attrNameLst>
                                      </p:cBhvr>
                                      <p:tavLst>
                                        <p:tav tm="0">
                                          <p:val>
                                            <p:fltVal val="0"/>
                                          </p:val>
                                        </p:tav>
                                        <p:tav tm="100000">
                                          <p:val>
                                            <p:strVal val="#ppt_h"/>
                                          </p:val>
                                        </p:tav>
                                      </p:tavLst>
                                    </p:anim>
                                    <p:animEffect transition="in" filter="fade">
                                      <p:cBhvr>
                                        <p:cTn id="59" dur="500"/>
                                        <p:tgtEl>
                                          <p:spTgt spid="13"/>
                                        </p:tgtEl>
                                      </p:cBhvr>
                                    </p:animEffect>
                                  </p:childTnLst>
                                </p:cTn>
                              </p:par>
                              <p:par>
                                <p:cTn id="60" presetID="53" presetClass="entr" presetSubtype="16" fill="hold" grpId="0" nodeType="withEffect">
                                  <p:stCondLst>
                                    <p:cond delay="0"/>
                                  </p:stCondLst>
                                  <p:childTnLst>
                                    <p:set>
                                      <p:cBhvr>
                                        <p:cTn id="61" dur="1" fill="hold">
                                          <p:stCondLst>
                                            <p:cond delay="0"/>
                                          </p:stCondLst>
                                        </p:cTn>
                                        <p:tgtEl>
                                          <p:spTgt spid="14"/>
                                        </p:tgtEl>
                                        <p:attrNameLst>
                                          <p:attrName>style.visibility</p:attrName>
                                        </p:attrNameLst>
                                      </p:cBhvr>
                                      <p:to>
                                        <p:strVal val="visible"/>
                                      </p:to>
                                    </p:set>
                                    <p:anim calcmode="lin" valueType="num">
                                      <p:cBhvr>
                                        <p:cTn id="62" dur="500" fill="hold"/>
                                        <p:tgtEl>
                                          <p:spTgt spid="14"/>
                                        </p:tgtEl>
                                        <p:attrNameLst>
                                          <p:attrName>ppt_w</p:attrName>
                                        </p:attrNameLst>
                                      </p:cBhvr>
                                      <p:tavLst>
                                        <p:tav tm="0">
                                          <p:val>
                                            <p:fltVal val="0"/>
                                          </p:val>
                                        </p:tav>
                                        <p:tav tm="100000">
                                          <p:val>
                                            <p:strVal val="#ppt_w"/>
                                          </p:val>
                                        </p:tav>
                                      </p:tavLst>
                                    </p:anim>
                                    <p:anim calcmode="lin" valueType="num">
                                      <p:cBhvr>
                                        <p:cTn id="63" dur="500" fill="hold"/>
                                        <p:tgtEl>
                                          <p:spTgt spid="14"/>
                                        </p:tgtEl>
                                        <p:attrNameLst>
                                          <p:attrName>ppt_h</p:attrName>
                                        </p:attrNameLst>
                                      </p:cBhvr>
                                      <p:tavLst>
                                        <p:tav tm="0">
                                          <p:val>
                                            <p:fltVal val="0"/>
                                          </p:val>
                                        </p:tav>
                                        <p:tav tm="100000">
                                          <p:val>
                                            <p:strVal val="#ppt_h"/>
                                          </p:val>
                                        </p:tav>
                                      </p:tavLst>
                                    </p:anim>
                                    <p:animEffect transition="in" filter="fade">
                                      <p:cBhvr>
                                        <p:cTn id="64" dur="500"/>
                                        <p:tgtEl>
                                          <p:spTgt spid="14"/>
                                        </p:tgtEl>
                                      </p:cBhvr>
                                    </p:animEffect>
                                  </p:childTnLst>
                                </p:cTn>
                              </p:par>
                              <p:par>
                                <p:cTn id="65" presetID="53" presetClass="entr" presetSubtype="16" fill="hold" grpId="0" nodeType="withEffect">
                                  <p:stCondLst>
                                    <p:cond delay="0"/>
                                  </p:stCondLst>
                                  <p:childTnLst>
                                    <p:set>
                                      <p:cBhvr>
                                        <p:cTn id="66" dur="1" fill="hold">
                                          <p:stCondLst>
                                            <p:cond delay="0"/>
                                          </p:stCondLst>
                                        </p:cTn>
                                        <p:tgtEl>
                                          <p:spTgt spid="16"/>
                                        </p:tgtEl>
                                        <p:attrNameLst>
                                          <p:attrName>style.visibility</p:attrName>
                                        </p:attrNameLst>
                                      </p:cBhvr>
                                      <p:to>
                                        <p:strVal val="visible"/>
                                      </p:to>
                                    </p:set>
                                    <p:anim calcmode="lin" valueType="num">
                                      <p:cBhvr>
                                        <p:cTn id="67" dur="500" fill="hold"/>
                                        <p:tgtEl>
                                          <p:spTgt spid="16"/>
                                        </p:tgtEl>
                                        <p:attrNameLst>
                                          <p:attrName>ppt_w</p:attrName>
                                        </p:attrNameLst>
                                      </p:cBhvr>
                                      <p:tavLst>
                                        <p:tav tm="0">
                                          <p:val>
                                            <p:fltVal val="0"/>
                                          </p:val>
                                        </p:tav>
                                        <p:tav tm="100000">
                                          <p:val>
                                            <p:strVal val="#ppt_w"/>
                                          </p:val>
                                        </p:tav>
                                      </p:tavLst>
                                    </p:anim>
                                    <p:anim calcmode="lin" valueType="num">
                                      <p:cBhvr>
                                        <p:cTn id="68" dur="500" fill="hold"/>
                                        <p:tgtEl>
                                          <p:spTgt spid="16"/>
                                        </p:tgtEl>
                                        <p:attrNameLst>
                                          <p:attrName>ppt_h</p:attrName>
                                        </p:attrNameLst>
                                      </p:cBhvr>
                                      <p:tavLst>
                                        <p:tav tm="0">
                                          <p:val>
                                            <p:fltVal val="0"/>
                                          </p:val>
                                        </p:tav>
                                        <p:tav tm="100000">
                                          <p:val>
                                            <p:strVal val="#ppt_h"/>
                                          </p:val>
                                        </p:tav>
                                      </p:tavLst>
                                    </p:anim>
                                    <p:animEffect transition="in" filter="fade">
                                      <p:cBhvr>
                                        <p:cTn id="69" dur="500"/>
                                        <p:tgtEl>
                                          <p:spTgt spid="16"/>
                                        </p:tgtEl>
                                      </p:cBhvr>
                                    </p:animEffect>
                                  </p:childTnLst>
                                </p:cTn>
                              </p:par>
                              <p:par>
                                <p:cTn id="70" presetID="53" presetClass="entr" presetSubtype="16" fill="hold" grpId="0" nodeType="withEffect">
                                  <p:stCondLst>
                                    <p:cond delay="0"/>
                                  </p:stCondLst>
                                  <p:childTnLst>
                                    <p:set>
                                      <p:cBhvr>
                                        <p:cTn id="71" dur="1" fill="hold">
                                          <p:stCondLst>
                                            <p:cond delay="0"/>
                                          </p:stCondLst>
                                        </p:cTn>
                                        <p:tgtEl>
                                          <p:spTgt spid="15"/>
                                        </p:tgtEl>
                                        <p:attrNameLst>
                                          <p:attrName>style.visibility</p:attrName>
                                        </p:attrNameLst>
                                      </p:cBhvr>
                                      <p:to>
                                        <p:strVal val="visible"/>
                                      </p:to>
                                    </p:set>
                                    <p:anim calcmode="lin" valueType="num">
                                      <p:cBhvr>
                                        <p:cTn id="72" dur="500" fill="hold"/>
                                        <p:tgtEl>
                                          <p:spTgt spid="15"/>
                                        </p:tgtEl>
                                        <p:attrNameLst>
                                          <p:attrName>ppt_w</p:attrName>
                                        </p:attrNameLst>
                                      </p:cBhvr>
                                      <p:tavLst>
                                        <p:tav tm="0">
                                          <p:val>
                                            <p:fltVal val="0"/>
                                          </p:val>
                                        </p:tav>
                                        <p:tav tm="100000">
                                          <p:val>
                                            <p:strVal val="#ppt_w"/>
                                          </p:val>
                                        </p:tav>
                                      </p:tavLst>
                                    </p:anim>
                                    <p:anim calcmode="lin" valueType="num">
                                      <p:cBhvr>
                                        <p:cTn id="73" dur="500" fill="hold"/>
                                        <p:tgtEl>
                                          <p:spTgt spid="15"/>
                                        </p:tgtEl>
                                        <p:attrNameLst>
                                          <p:attrName>ppt_h</p:attrName>
                                        </p:attrNameLst>
                                      </p:cBhvr>
                                      <p:tavLst>
                                        <p:tav tm="0">
                                          <p:val>
                                            <p:fltVal val="0"/>
                                          </p:val>
                                        </p:tav>
                                        <p:tav tm="100000">
                                          <p:val>
                                            <p:strVal val="#ppt_h"/>
                                          </p:val>
                                        </p:tav>
                                      </p:tavLst>
                                    </p:anim>
                                    <p:animEffect transition="in" filter="fade">
                                      <p:cBhvr>
                                        <p:cTn id="74" dur="500"/>
                                        <p:tgtEl>
                                          <p:spTgt spid="15"/>
                                        </p:tgtEl>
                                      </p:cBhvr>
                                    </p:animEffect>
                                  </p:childTnLst>
                                </p:cTn>
                              </p:par>
                              <p:par>
                                <p:cTn id="75" presetID="53" presetClass="entr" presetSubtype="16" fill="hold" grpId="0" nodeType="withEffect">
                                  <p:stCondLst>
                                    <p:cond delay="0"/>
                                  </p:stCondLst>
                                  <p:childTnLst>
                                    <p:set>
                                      <p:cBhvr>
                                        <p:cTn id="76" dur="1" fill="hold">
                                          <p:stCondLst>
                                            <p:cond delay="0"/>
                                          </p:stCondLst>
                                        </p:cTn>
                                        <p:tgtEl>
                                          <p:spTgt spid="17"/>
                                        </p:tgtEl>
                                        <p:attrNameLst>
                                          <p:attrName>style.visibility</p:attrName>
                                        </p:attrNameLst>
                                      </p:cBhvr>
                                      <p:to>
                                        <p:strVal val="visible"/>
                                      </p:to>
                                    </p:set>
                                    <p:anim calcmode="lin" valueType="num">
                                      <p:cBhvr>
                                        <p:cTn id="77" dur="500" fill="hold"/>
                                        <p:tgtEl>
                                          <p:spTgt spid="17"/>
                                        </p:tgtEl>
                                        <p:attrNameLst>
                                          <p:attrName>ppt_w</p:attrName>
                                        </p:attrNameLst>
                                      </p:cBhvr>
                                      <p:tavLst>
                                        <p:tav tm="0">
                                          <p:val>
                                            <p:fltVal val="0"/>
                                          </p:val>
                                        </p:tav>
                                        <p:tav tm="100000">
                                          <p:val>
                                            <p:strVal val="#ppt_w"/>
                                          </p:val>
                                        </p:tav>
                                      </p:tavLst>
                                    </p:anim>
                                    <p:anim calcmode="lin" valueType="num">
                                      <p:cBhvr>
                                        <p:cTn id="78" dur="500" fill="hold"/>
                                        <p:tgtEl>
                                          <p:spTgt spid="17"/>
                                        </p:tgtEl>
                                        <p:attrNameLst>
                                          <p:attrName>ppt_h</p:attrName>
                                        </p:attrNameLst>
                                      </p:cBhvr>
                                      <p:tavLst>
                                        <p:tav tm="0">
                                          <p:val>
                                            <p:fltVal val="0"/>
                                          </p:val>
                                        </p:tav>
                                        <p:tav tm="100000">
                                          <p:val>
                                            <p:strVal val="#ppt_h"/>
                                          </p:val>
                                        </p:tav>
                                      </p:tavLst>
                                    </p:anim>
                                    <p:animEffect transition="in" filter="fade">
                                      <p:cBhvr>
                                        <p:cTn id="79"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t="-1000" b="-1000"/>
          </a:stretch>
        </a:blipFill>
        <a:effectLst/>
      </p:bgPr>
    </p:bg>
    <p:spTree>
      <p:nvGrpSpPr>
        <p:cNvPr id="1" name=""/>
        <p:cNvGrpSpPr/>
        <p:nvPr/>
      </p:nvGrpSpPr>
      <p:grpSpPr>
        <a:xfrm>
          <a:off x="0" y="0"/>
          <a:ext cx="0" cy="0"/>
          <a:chOff x="0" y="0"/>
          <a:chExt cx="0" cy="0"/>
        </a:xfrm>
      </p:grpSpPr>
      <p:sp>
        <p:nvSpPr>
          <p:cNvPr id="3" name="مستطيل 2"/>
          <p:cNvSpPr/>
          <p:nvPr/>
        </p:nvSpPr>
        <p:spPr>
          <a:xfrm>
            <a:off x="1600200" y="399143"/>
            <a:ext cx="5943600" cy="76200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ar-EG" sz="3600" b="1" dirty="0" smtClean="0">
                <a:solidFill>
                  <a:prstClr val="black"/>
                </a:solidFill>
                <a:ea typeface="Calibri"/>
              </a:rPr>
              <a:t>أولاً</a:t>
            </a:r>
            <a:r>
              <a:rPr lang="ar-SA" sz="3600" b="1" dirty="0" smtClean="0">
                <a:solidFill>
                  <a:prstClr val="black"/>
                </a:solidFill>
                <a:ea typeface="Calibri"/>
              </a:rPr>
              <a:t>: </a:t>
            </a:r>
            <a:r>
              <a:rPr lang="ar-EG" sz="3600" b="1" dirty="0" smtClean="0">
                <a:solidFill>
                  <a:prstClr val="black"/>
                </a:solidFill>
                <a:ea typeface="Calibri"/>
              </a:rPr>
              <a:t>الإطار </a:t>
            </a:r>
            <a:r>
              <a:rPr lang="ar-EG" sz="3600" b="1" dirty="0">
                <a:solidFill>
                  <a:prstClr val="black"/>
                </a:solidFill>
                <a:ea typeface="Calibri"/>
              </a:rPr>
              <a:t>النظري للبحث</a:t>
            </a:r>
            <a:endParaRPr lang="en-US" sz="3600" dirty="0">
              <a:solidFill>
                <a:prstClr val="black"/>
              </a:solidFill>
            </a:endParaRPr>
          </a:p>
        </p:txBody>
      </p:sp>
      <p:sp>
        <p:nvSpPr>
          <p:cNvPr id="5" name="مستطيل مستدير الزوايا 4"/>
          <p:cNvSpPr/>
          <p:nvPr/>
        </p:nvSpPr>
        <p:spPr>
          <a:xfrm>
            <a:off x="4989286" y="1295400"/>
            <a:ext cx="3468914" cy="457200"/>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r"/>
            <a:r>
              <a:rPr lang="ar-SA" sz="2400" dirty="0" smtClean="0">
                <a:solidFill>
                  <a:prstClr val="black"/>
                </a:solidFill>
              </a:rPr>
              <a:t>1- </a:t>
            </a:r>
            <a:r>
              <a:rPr lang="ar-EG" sz="2400" b="1" dirty="0">
                <a:solidFill>
                  <a:prstClr val="black"/>
                </a:solidFill>
              </a:rPr>
              <a:t>مشكلة </a:t>
            </a:r>
            <a:r>
              <a:rPr lang="ar-EG" sz="2400" b="1" dirty="0" smtClean="0">
                <a:solidFill>
                  <a:prstClr val="black"/>
                </a:solidFill>
              </a:rPr>
              <a:t>الدراسة</a:t>
            </a:r>
            <a:endParaRPr lang="en-US" sz="2400" dirty="0">
              <a:solidFill>
                <a:prstClr val="black"/>
              </a:solidFill>
            </a:endParaRPr>
          </a:p>
        </p:txBody>
      </p:sp>
      <p:sp>
        <p:nvSpPr>
          <p:cNvPr id="18" name="مستطيل 17"/>
          <p:cNvSpPr/>
          <p:nvPr/>
        </p:nvSpPr>
        <p:spPr>
          <a:xfrm>
            <a:off x="547914" y="1752600"/>
            <a:ext cx="8305800" cy="5161798"/>
          </a:xfrm>
          <a:prstGeom prst="rect">
            <a:avLst/>
          </a:prstGeom>
        </p:spPr>
        <p:txBody>
          <a:bodyPr wrap="square">
            <a:spAutoFit/>
          </a:bodyPr>
          <a:lstStyle/>
          <a:p>
            <a:pPr marL="457200" algn="just" rtl="1">
              <a:lnSpc>
                <a:spcPct val="115000"/>
              </a:lnSpc>
            </a:pPr>
            <a:r>
              <a:rPr lang="ar-EG" sz="2400" b="1" dirty="0">
                <a:solidFill>
                  <a:prstClr val="black"/>
                </a:solidFill>
                <a:ea typeface="Calibri"/>
              </a:rPr>
              <a:t>ترتبط  مشكلة الدراسة حول جمع الحقائق والمعلومات التي تساعد على إزالة الغموض الذي يحيط بالظاهرة، والوصول إلى تفسيرات علمية تتعلق بموضوع الدراسة.</a:t>
            </a:r>
            <a:r>
              <a:rPr lang="ar-EG" sz="2400" b="1" dirty="0">
                <a:solidFill>
                  <a:srgbClr val="C00000"/>
                </a:solidFill>
                <a:ea typeface="Times New Roman"/>
                <a:cs typeface="Times New Roman"/>
              </a:rPr>
              <a:t> </a:t>
            </a:r>
            <a:r>
              <a:rPr lang="ar-EG" sz="2400" b="1" dirty="0">
                <a:solidFill>
                  <a:prstClr val="black"/>
                </a:solidFill>
                <a:ea typeface="Calibri"/>
              </a:rPr>
              <a:t>ويخلط البعض بين مفهوم مشكلة البحث، ومفهوم المشكلة الاجتماعية على الرغم مما بينهما من اختلاف، فالمشكلة الاجتماعية عبارة عن "موقف يتطلب معالجة إصلاحية، وينجم عن ظروف المجتمع أو البيئة الاجتماعية، ويستلزم تجميع الوسائل والجهود الاجتماعية لمواجهته وتحسينه ".</a:t>
            </a:r>
            <a:endParaRPr lang="en-US" sz="2400" b="1" dirty="0">
              <a:solidFill>
                <a:prstClr val="black"/>
              </a:solidFill>
              <a:ea typeface="Calibri"/>
              <a:cs typeface="Arial"/>
            </a:endParaRPr>
          </a:p>
          <a:p>
            <a:pPr marL="457200" algn="just" rtl="1">
              <a:lnSpc>
                <a:spcPct val="115000"/>
              </a:lnSpc>
            </a:pPr>
            <a:r>
              <a:rPr lang="ar-EG" sz="2400" b="1" dirty="0">
                <a:solidFill>
                  <a:prstClr val="black"/>
                </a:solidFill>
                <a:ea typeface="Calibri"/>
              </a:rPr>
              <a:t>بعد أن ينتهي الباحث من الاختيار السليم للمشكلة يتطلب منه صياغتها، إما في شكل عبارة تقديرية توضح فيها الهدف الذي يكمن وراء كل جهد مبذول في هذا البحث، وهذا يتطلب من الباحث أن يفهم مشكلة بحثه بوضوح ويكون قادراً على التعبير عنها بعبارة واضحة وموجزة ودقيقة، أو يمكن صياغة المشكلة بشكل آخر أي في شكل تساؤل واحد أو مجموعة تساؤلات. </a:t>
            </a:r>
            <a:endParaRPr lang="en-US" sz="2400" b="1" dirty="0">
              <a:solidFill>
                <a:prstClr val="black"/>
              </a:solidFill>
              <a:ea typeface="Calibri"/>
              <a:cs typeface="Arial"/>
            </a:endParaRPr>
          </a:p>
          <a:p>
            <a:pPr marL="457200" algn="just" rtl="1">
              <a:lnSpc>
                <a:spcPct val="115000"/>
              </a:lnSpc>
              <a:spcAft>
                <a:spcPts val="1000"/>
              </a:spcAft>
            </a:pPr>
            <a:r>
              <a:rPr lang="ar-EG" sz="2400" b="1" dirty="0">
                <a:solidFill>
                  <a:prstClr val="black"/>
                </a:solidFill>
                <a:ea typeface="Calibri"/>
              </a:rPr>
              <a:t> </a:t>
            </a:r>
            <a:endParaRPr lang="en-US" sz="2400" b="1" dirty="0">
              <a:solidFill>
                <a:prstClr val="black"/>
              </a:solidFill>
              <a:ea typeface="Calibri"/>
              <a:cs typeface="Arial"/>
            </a:endParaRPr>
          </a:p>
        </p:txBody>
      </p:sp>
    </p:spTree>
    <p:extLst>
      <p:ext uri="{BB962C8B-B14F-4D97-AF65-F5344CB8AC3E}">
        <p14:creationId xmlns:p14="http://schemas.microsoft.com/office/powerpoint/2010/main" xmlns="" val="462749989"/>
      </p:ext>
    </p:extLst>
  </p:cSld>
  <p:clrMapOvr>
    <a:masterClrMapping/>
  </p:clrMapOvr>
  <p:transition spd="slow">
    <p:cover/>
    <p:sndAc>
      <p:stSnd>
        <p:snd r:embed="rId2" name="chimes.wav"/>
      </p:stSnd>
    </p:sndAc>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t="-1000" b="-1000"/>
          </a:stretch>
        </a:blipFill>
        <a:effectLst/>
      </p:bgPr>
    </p:bg>
    <p:spTree>
      <p:nvGrpSpPr>
        <p:cNvPr id="1" name=""/>
        <p:cNvGrpSpPr/>
        <p:nvPr/>
      </p:nvGrpSpPr>
      <p:grpSpPr>
        <a:xfrm>
          <a:off x="0" y="0"/>
          <a:ext cx="0" cy="0"/>
          <a:chOff x="0" y="0"/>
          <a:chExt cx="0" cy="0"/>
        </a:xfrm>
      </p:grpSpPr>
      <p:sp>
        <p:nvSpPr>
          <p:cNvPr id="18" name="مستطيل 17"/>
          <p:cNvSpPr/>
          <p:nvPr/>
        </p:nvSpPr>
        <p:spPr>
          <a:xfrm>
            <a:off x="518886" y="1143000"/>
            <a:ext cx="8305800" cy="5577681"/>
          </a:xfrm>
          <a:prstGeom prst="rect">
            <a:avLst/>
          </a:prstGeom>
        </p:spPr>
        <p:txBody>
          <a:bodyPr wrap="square">
            <a:spAutoFit/>
          </a:bodyPr>
          <a:lstStyle/>
          <a:p>
            <a:pPr marL="457200" algn="just" rtl="1">
              <a:lnSpc>
                <a:spcPct val="115000"/>
              </a:lnSpc>
            </a:pPr>
            <a:r>
              <a:rPr lang="ar-EG" sz="2400" b="1" dirty="0">
                <a:solidFill>
                  <a:prstClr val="black"/>
                </a:solidFill>
                <a:ea typeface="Calibri"/>
              </a:rPr>
              <a:t>مصادر تجميع المادة العلمية هي المراجع التي تمدنا بكل المادة العلمية للبحث وهي التي يتم بها تكوين البحث وإنماؤه والتي تؤخذ منها الأفكار والآراء المختلفة المتعلقة بموضوع البحث.</a:t>
            </a:r>
          </a:p>
          <a:p>
            <a:pPr marL="457200" algn="just" rtl="1">
              <a:lnSpc>
                <a:spcPct val="115000"/>
              </a:lnSpc>
            </a:pPr>
            <a:r>
              <a:rPr lang="ar-EG" sz="2400" b="1" dirty="0">
                <a:solidFill>
                  <a:prstClr val="black"/>
                </a:solidFill>
                <a:ea typeface="Calibri"/>
              </a:rPr>
              <a:t>ولكل مجال من مجالات البحث مصادر مناسبة له ومن أهم المصادر التي يمكن لطالبة علم الاجتماع والخدمة الاجتماعية الرجوع إليها ما يلي:-</a:t>
            </a:r>
          </a:p>
          <a:p>
            <a:pPr marL="457200" algn="just" rtl="1">
              <a:lnSpc>
                <a:spcPct val="115000"/>
              </a:lnSpc>
            </a:pPr>
            <a:r>
              <a:rPr lang="ar-EG" sz="2400" b="1" dirty="0">
                <a:solidFill>
                  <a:prstClr val="black"/>
                </a:solidFill>
                <a:ea typeface="Calibri"/>
              </a:rPr>
              <a:t>- الكتب المتخصصة في الخدمة الاجتماعية أو العلوم المرتبطة بها.</a:t>
            </a:r>
          </a:p>
          <a:p>
            <a:pPr marL="457200" algn="just" rtl="1">
              <a:lnSpc>
                <a:spcPct val="115000"/>
              </a:lnSpc>
            </a:pPr>
            <a:r>
              <a:rPr lang="ar-EG" sz="2400" b="1" dirty="0">
                <a:solidFill>
                  <a:prstClr val="black"/>
                </a:solidFill>
                <a:ea typeface="Calibri"/>
              </a:rPr>
              <a:t>- دوائر المعارف العالميــــــــة ومنها دائرة معارف الخدمة الاجتماعية.</a:t>
            </a:r>
          </a:p>
          <a:p>
            <a:pPr marL="457200" algn="just" rtl="1">
              <a:lnSpc>
                <a:spcPct val="115000"/>
              </a:lnSpc>
            </a:pPr>
            <a:r>
              <a:rPr lang="ar-EG" sz="2400" b="1" dirty="0">
                <a:solidFill>
                  <a:prstClr val="black"/>
                </a:solidFill>
                <a:ea typeface="Calibri"/>
              </a:rPr>
              <a:t>- الدوريات العلمية العربية.</a:t>
            </a:r>
          </a:p>
          <a:p>
            <a:pPr marL="457200" algn="just" rtl="1">
              <a:lnSpc>
                <a:spcPct val="115000"/>
              </a:lnSpc>
            </a:pPr>
            <a:r>
              <a:rPr lang="ar-EG" sz="2400" b="1" dirty="0">
                <a:solidFill>
                  <a:prstClr val="black"/>
                </a:solidFill>
                <a:ea typeface="Calibri"/>
              </a:rPr>
              <a:t>- الرسائل الجامعية على مستوى الماجستير والدكتوراه.</a:t>
            </a:r>
          </a:p>
          <a:p>
            <a:pPr marL="457200" algn="just" rtl="1">
              <a:lnSpc>
                <a:spcPct val="115000"/>
              </a:lnSpc>
            </a:pPr>
            <a:r>
              <a:rPr lang="ar-EG" sz="2400" b="1" dirty="0">
                <a:solidFill>
                  <a:prstClr val="black"/>
                </a:solidFill>
                <a:ea typeface="Calibri"/>
              </a:rPr>
              <a:t>- القواميس العلمية العربية والأجنبية خاصة القواميس الاجتماعية.</a:t>
            </a:r>
          </a:p>
          <a:p>
            <a:pPr marL="457200" algn="just" rtl="1">
              <a:lnSpc>
                <a:spcPct val="115000"/>
              </a:lnSpc>
            </a:pPr>
            <a:r>
              <a:rPr lang="ar-EG" sz="2400" b="1" dirty="0">
                <a:solidFill>
                  <a:prstClr val="black"/>
                </a:solidFill>
                <a:ea typeface="Calibri"/>
              </a:rPr>
              <a:t>- المؤتمرات العلمية المتخصصة في الخدمة الاجتماعية سواء كانت عربية أم أجنبية.</a:t>
            </a:r>
          </a:p>
          <a:p>
            <a:pPr marL="457200" algn="just" rtl="1">
              <a:lnSpc>
                <a:spcPct val="115000"/>
              </a:lnSpc>
            </a:pPr>
            <a:r>
              <a:rPr lang="ar-EG" sz="2400" b="1" dirty="0" smtClean="0">
                <a:solidFill>
                  <a:prstClr val="black"/>
                </a:solidFill>
                <a:ea typeface="Calibri"/>
              </a:rPr>
              <a:t>-</a:t>
            </a:r>
            <a:endParaRPr lang="ar-EG" sz="2400" b="1" dirty="0">
              <a:solidFill>
                <a:prstClr val="black"/>
              </a:solidFill>
              <a:ea typeface="Calibri"/>
            </a:endParaRPr>
          </a:p>
        </p:txBody>
      </p:sp>
      <p:sp>
        <p:nvSpPr>
          <p:cNvPr id="6" name="مستطيل مستدير الزوايا 5"/>
          <p:cNvSpPr/>
          <p:nvPr/>
        </p:nvSpPr>
        <p:spPr>
          <a:xfrm>
            <a:off x="1676400" y="504371"/>
            <a:ext cx="6212114" cy="609600"/>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r" rtl="1">
              <a:lnSpc>
                <a:spcPct val="115000"/>
              </a:lnSpc>
              <a:spcAft>
                <a:spcPts val="1000"/>
              </a:spcAft>
            </a:pPr>
            <a:r>
              <a:rPr lang="ar-SA" sz="2800" b="1" dirty="0" smtClean="0">
                <a:solidFill>
                  <a:prstClr val="black"/>
                </a:solidFill>
              </a:rPr>
              <a:t>2- الدراسات </a:t>
            </a:r>
            <a:r>
              <a:rPr lang="ar-SA" sz="2800" b="1" dirty="0">
                <a:solidFill>
                  <a:prstClr val="black"/>
                </a:solidFill>
              </a:rPr>
              <a:t>السابقة ( لا </a:t>
            </a:r>
            <a:r>
              <a:rPr lang="ar-SA" sz="2800" b="1" dirty="0" smtClean="0">
                <a:solidFill>
                  <a:prstClr val="black"/>
                </a:solidFill>
              </a:rPr>
              <a:t>تقل </a:t>
            </a:r>
            <a:r>
              <a:rPr lang="ar-SA" sz="2800" b="1" dirty="0">
                <a:solidFill>
                  <a:prstClr val="black"/>
                </a:solidFill>
              </a:rPr>
              <a:t>عن أربع دراسات )</a:t>
            </a:r>
            <a:endParaRPr lang="en-US" sz="2800" b="1" dirty="0">
              <a:solidFill>
                <a:prstClr val="black"/>
              </a:solidFill>
              <a:ea typeface="Calibri"/>
              <a:cs typeface="Arial"/>
            </a:endParaRPr>
          </a:p>
        </p:txBody>
      </p:sp>
    </p:spTree>
    <p:extLst>
      <p:ext uri="{BB962C8B-B14F-4D97-AF65-F5344CB8AC3E}">
        <p14:creationId xmlns:p14="http://schemas.microsoft.com/office/powerpoint/2010/main" xmlns="" val="3114078952"/>
      </p:ext>
    </p:extLst>
  </p:cSld>
  <p:clrMapOvr>
    <a:masterClrMapping/>
  </p:clrMapOvr>
  <p:transition spd="slow">
    <p:cover/>
    <p:sndAc>
      <p:stSnd>
        <p:snd r:embed="rId2" name="chimes.wav"/>
      </p:stSnd>
    </p:sndAc>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t="-1000" b="-1000"/>
          </a:stretch>
        </a:blipFill>
        <a:effectLst/>
      </p:bgPr>
    </p:bg>
    <p:spTree>
      <p:nvGrpSpPr>
        <p:cNvPr id="1" name=""/>
        <p:cNvGrpSpPr/>
        <p:nvPr/>
      </p:nvGrpSpPr>
      <p:grpSpPr>
        <a:xfrm>
          <a:off x="0" y="0"/>
          <a:ext cx="0" cy="0"/>
          <a:chOff x="0" y="0"/>
          <a:chExt cx="0" cy="0"/>
        </a:xfrm>
      </p:grpSpPr>
      <p:sp>
        <p:nvSpPr>
          <p:cNvPr id="18" name="مستطيل 17"/>
          <p:cNvSpPr/>
          <p:nvPr/>
        </p:nvSpPr>
        <p:spPr>
          <a:xfrm>
            <a:off x="283029" y="381000"/>
            <a:ext cx="8305800" cy="2179828"/>
          </a:xfrm>
          <a:prstGeom prst="rect">
            <a:avLst/>
          </a:prstGeom>
        </p:spPr>
        <p:txBody>
          <a:bodyPr wrap="square">
            <a:spAutoFit/>
          </a:bodyPr>
          <a:lstStyle/>
          <a:p>
            <a:pPr marL="457200" algn="just" rtl="1">
              <a:lnSpc>
                <a:spcPct val="115000"/>
              </a:lnSpc>
            </a:pPr>
            <a:r>
              <a:rPr lang="ar-EG" sz="2400" b="1" dirty="0">
                <a:solidFill>
                  <a:prstClr val="black"/>
                </a:solidFill>
                <a:ea typeface="Calibri"/>
              </a:rPr>
              <a:t>مطبوعات المؤسسات الاجتماعية ووثائقها.</a:t>
            </a:r>
          </a:p>
          <a:p>
            <a:pPr marL="457200" algn="just" rtl="1">
              <a:lnSpc>
                <a:spcPct val="115000"/>
              </a:lnSpc>
            </a:pPr>
            <a:r>
              <a:rPr lang="ar-EG" sz="2400" b="1" dirty="0">
                <a:solidFill>
                  <a:prstClr val="black"/>
                </a:solidFill>
                <a:ea typeface="Calibri"/>
              </a:rPr>
              <a:t>- مستخلصات الرسائل والميكروفيلم والشرائط المسجل عليها معلومات اجتماعية بصفة عامة ومرتبطة بالخدمة الاجتماعية بوجه خاص.</a:t>
            </a:r>
          </a:p>
          <a:p>
            <a:pPr marL="457200" algn="just" rtl="1">
              <a:lnSpc>
                <a:spcPct val="115000"/>
              </a:lnSpc>
            </a:pPr>
            <a:r>
              <a:rPr lang="ar-EG" sz="2400" b="1" dirty="0">
                <a:solidFill>
                  <a:prstClr val="black"/>
                </a:solidFill>
                <a:ea typeface="Calibri"/>
              </a:rPr>
              <a:t>- المؤتمرات والندوات العلمية التي تتناول قضايا اجتماعية تتعلق بالمجتمع السعودي بصفة خاصة والمجتمع العربي بصفة عامة.</a:t>
            </a:r>
          </a:p>
        </p:txBody>
      </p:sp>
      <p:sp>
        <p:nvSpPr>
          <p:cNvPr id="4" name="مستطيل مستدير الزوايا 3"/>
          <p:cNvSpPr/>
          <p:nvPr/>
        </p:nvSpPr>
        <p:spPr>
          <a:xfrm>
            <a:off x="4151086" y="2560828"/>
            <a:ext cx="4191000" cy="791972"/>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r"/>
            <a:r>
              <a:rPr lang="ar-SA" sz="2800" dirty="0" smtClean="0">
                <a:solidFill>
                  <a:prstClr val="black"/>
                </a:solidFill>
              </a:rPr>
              <a:t>3- </a:t>
            </a:r>
            <a:r>
              <a:rPr lang="ar-SA" sz="2800" b="1" dirty="0" smtClean="0">
                <a:solidFill>
                  <a:prstClr val="black"/>
                </a:solidFill>
              </a:rPr>
              <a:t>تعقيب على الدراسات السابقة</a:t>
            </a:r>
            <a:endParaRPr lang="en-US" sz="2800" dirty="0">
              <a:solidFill>
                <a:prstClr val="black"/>
              </a:solidFill>
            </a:endParaRPr>
          </a:p>
        </p:txBody>
      </p:sp>
      <p:sp>
        <p:nvSpPr>
          <p:cNvPr id="2" name="مستطيل 1"/>
          <p:cNvSpPr/>
          <p:nvPr/>
        </p:nvSpPr>
        <p:spPr>
          <a:xfrm>
            <a:off x="740229" y="3429000"/>
            <a:ext cx="7848600" cy="1200329"/>
          </a:xfrm>
          <a:prstGeom prst="rect">
            <a:avLst/>
          </a:prstGeom>
        </p:spPr>
        <p:txBody>
          <a:bodyPr wrap="square">
            <a:spAutoFit/>
          </a:bodyPr>
          <a:lstStyle/>
          <a:p>
            <a:pPr algn="r"/>
            <a:r>
              <a:rPr lang="ar-EG" sz="2400" b="1" dirty="0">
                <a:solidFill>
                  <a:prstClr val="black"/>
                </a:solidFill>
              </a:rPr>
              <a:t>والتي تتضح من خلال الوقوف على أوجه الشبه والاختلاف بين الدراسات بعضها البعض مع الاهتمام بما ستساهم به الدراسة الحالية من إسهام ومدي اختلافها عن الدراسات السابقة</a:t>
            </a:r>
            <a:endParaRPr lang="en-US" sz="2400" b="1" dirty="0">
              <a:solidFill>
                <a:prstClr val="black"/>
              </a:solidFill>
            </a:endParaRPr>
          </a:p>
        </p:txBody>
      </p:sp>
    </p:spTree>
    <p:extLst>
      <p:ext uri="{BB962C8B-B14F-4D97-AF65-F5344CB8AC3E}">
        <p14:creationId xmlns:p14="http://schemas.microsoft.com/office/powerpoint/2010/main" xmlns="" val="1610668924"/>
      </p:ext>
    </p:extLst>
  </p:cSld>
  <p:clrMapOvr>
    <a:masterClrMapping/>
  </p:clrMapOvr>
  <p:transition spd="slow">
    <p:cover/>
    <p:sndAc>
      <p:stSnd>
        <p:snd r:embed="rId2" name="chimes.wav"/>
      </p:stSnd>
    </p:sndAc>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t="-1000" b="-1000"/>
          </a:stretch>
        </a:blipFill>
        <a:effectLst/>
      </p:bgPr>
    </p:bg>
    <p:spTree>
      <p:nvGrpSpPr>
        <p:cNvPr id="1" name=""/>
        <p:cNvGrpSpPr/>
        <p:nvPr/>
      </p:nvGrpSpPr>
      <p:grpSpPr>
        <a:xfrm>
          <a:off x="0" y="0"/>
          <a:ext cx="0" cy="0"/>
          <a:chOff x="0" y="0"/>
          <a:chExt cx="0" cy="0"/>
        </a:xfrm>
      </p:grpSpPr>
      <p:sp>
        <p:nvSpPr>
          <p:cNvPr id="2" name="مستطيل 1"/>
          <p:cNvSpPr/>
          <p:nvPr/>
        </p:nvSpPr>
        <p:spPr>
          <a:xfrm>
            <a:off x="653141" y="1248229"/>
            <a:ext cx="7848600" cy="1200329"/>
          </a:xfrm>
          <a:prstGeom prst="rect">
            <a:avLst/>
          </a:prstGeom>
        </p:spPr>
        <p:txBody>
          <a:bodyPr wrap="square">
            <a:spAutoFit/>
          </a:bodyPr>
          <a:lstStyle/>
          <a:p>
            <a:pPr algn="r"/>
            <a:r>
              <a:rPr lang="ar-EG" sz="2400" b="1" dirty="0">
                <a:solidFill>
                  <a:prstClr val="black"/>
                </a:solidFill>
              </a:rPr>
              <a:t>والتي ترتبط بتوضيح مدي ارتباط الدراسة بالانتماء إلي فرع هام من فروع علم الاجتماع العام بالإضافة إلي إسهام الدراسة في الإضافة العلمية من خلال موضوع البحث .</a:t>
            </a:r>
            <a:endParaRPr lang="en-US" sz="2400" b="1" dirty="0">
              <a:solidFill>
                <a:prstClr val="black"/>
              </a:solidFill>
            </a:endParaRPr>
          </a:p>
        </p:txBody>
      </p:sp>
      <p:sp>
        <p:nvSpPr>
          <p:cNvPr id="5" name="مستطيل مستدير الزوايا 4"/>
          <p:cNvSpPr/>
          <p:nvPr/>
        </p:nvSpPr>
        <p:spPr>
          <a:xfrm>
            <a:off x="4495800" y="508000"/>
            <a:ext cx="3439885" cy="685800"/>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r"/>
            <a:r>
              <a:rPr lang="ar-SA" sz="3200" dirty="0" smtClean="0">
                <a:solidFill>
                  <a:prstClr val="black"/>
                </a:solidFill>
              </a:rPr>
              <a:t>4- </a:t>
            </a:r>
            <a:r>
              <a:rPr lang="ar-SA" sz="3200" b="1" dirty="0" smtClean="0">
                <a:solidFill>
                  <a:prstClr val="black"/>
                </a:solidFill>
              </a:rPr>
              <a:t>أهمية</a:t>
            </a:r>
            <a:r>
              <a:rPr lang="ar-EG" sz="3200" b="1" dirty="0" smtClean="0">
                <a:solidFill>
                  <a:prstClr val="black"/>
                </a:solidFill>
              </a:rPr>
              <a:t> الدراسة</a:t>
            </a:r>
            <a:endParaRPr lang="en-US" sz="3200" dirty="0">
              <a:solidFill>
                <a:prstClr val="black"/>
              </a:solidFill>
            </a:endParaRPr>
          </a:p>
        </p:txBody>
      </p:sp>
      <p:sp>
        <p:nvSpPr>
          <p:cNvPr id="6" name="مستطيل مستدير الزوايا 5"/>
          <p:cNvSpPr/>
          <p:nvPr/>
        </p:nvSpPr>
        <p:spPr>
          <a:xfrm>
            <a:off x="4528457" y="2448558"/>
            <a:ext cx="3458027" cy="628471"/>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r"/>
            <a:r>
              <a:rPr lang="ar-SA" sz="3200" dirty="0" smtClean="0">
                <a:solidFill>
                  <a:prstClr val="black"/>
                </a:solidFill>
              </a:rPr>
              <a:t>5- </a:t>
            </a:r>
            <a:r>
              <a:rPr lang="ar-SA" sz="3200" b="1" dirty="0" smtClean="0">
                <a:solidFill>
                  <a:prstClr val="black"/>
                </a:solidFill>
              </a:rPr>
              <a:t>أهداف </a:t>
            </a:r>
            <a:r>
              <a:rPr lang="ar-EG" sz="3200" b="1" dirty="0" smtClean="0">
                <a:solidFill>
                  <a:prstClr val="black"/>
                </a:solidFill>
              </a:rPr>
              <a:t> الدراسة</a:t>
            </a:r>
            <a:endParaRPr lang="en-US" sz="3200" dirty="0">
              <a:solidFill>
                <a:prstClr val="black"/>
              </a:solidFill>
            </a:endParaRPr>
          </a:p>
        </p:txBody>
      </p:sp>
      <p:sp>
        <p:nvSpPr>
          <p:cNvPr id="7" name="مستطيل 6"/>
          <p:cNvSpPr/>
          <p:nvPr/>
        </p:nvSpPr>
        <p:spPr>
          <a:xfrm>
            <a:off x="634996" y="3505200"/>
            <a:ext cx="7848600" cy="2677656"/>
          </a:xfrm>
          <a:prstGeom prst="rect">
            <a:avLst/>
          </a:prstGeom>
        </p:spPr>
        <p:txBody>
          <a:bodyPr wrap="square">
            <a:spAutoFit/>
          </a:bodyPr>
          <a:lstStyle/>
          <a:p>
            <a:pPr algn="r"/>
            <a:r>
              <a:rPr lang="ar-EG" sz="2400" b="1" dirty="0">
                <a:solidFill>
                  <a:prstClr val="black"/>
                </a:solidFill>
              </a:rPr>
              <a:t>نعني بمصطلح أهداف البحث هي القضايا المحددة التي تمثل موضوع البحث، وتُعد هذه القضايا بمثابة عبارات تتعلق بالعلاقة بين الأهداف والوسائل ذات الصلة بالبحث ، ولذا تشير أهداف البحث إلى الوحدات التي تركز عليها الملاحظة، وما الذي يجب ملاحظته بصدد هذه الوحدات، وكيف تتم عملية الملاحظة من أجل تحقيق هذه الأهداف، ويجب أن تصاغ أهداف البحث بصورة واضحة ودقيقة حتى تساعد الباحث على التحديد السليم للمجتمع وعينة البحث.</a:t>
            </a:r>
          </a:p>
          <a:p>
            <a:pPr algn="r"/>
            <a:endParaRPr lang="ar-EG" sz="2400" b="1" dirty="0">
              <a:solidFill>
                <a:prstClr val="black"/>
              </a:solidFill>
            </a:endParaRPr>
          </a:p>
        </p:txBody>
      </p:sp>
    </p:spTree>
    <p:extLst>
      <p:ext uri="{BB962C8B-B14F-4D97-AF65-F5344CB8AC3E}">
        <p14:creationId xmlns:p14="http://schemas.microsoft.com/office/powerpoint/2010/main" xmlns="" val="955714462"/>
      </p:ext>
    </p:extLst>
  </p:cSld>
  <p:clrMapOvr>
    <a:masterClrMapping/>
  </p:clrMapOvr>
  <p:transition spd="slow">
    <p:cover/>
    <p:sndAc>
      <p:stSnd>
        <p:snd r:embed="rId2" name="chimes.wav"/>
      </p:stSnd>
    </p:sndAc>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t="-1000" b="-1000"/>
          </a:stretch>
        </a:blipFill>
        <a:effectLst/>
      </p:bgPr>
    </p:bg>
    <p:spTree>
      <p:nvGrpSpPr>
        <p:cNvPr id="1" name=""/>
        <p:cNvGrpSpPr/>
        <p:nvPr/>
      </p:nvGrpSpPr>
      <p:grpSpPr>
        <a:xfrm>
          <a:off x="0" y="0"/>
          <a:ext cx="0" cy="0"/>
          <a:chOff x="0" y="0"/>
          <a:chExt cx="0" cy="0"/>
        </a:xfrm>
      </p:grpSpPr>
      <p:sp>
        <p:nvSpPr>
          <p:cNvPr id="2" name="مستطيل 1"/>
          <p:cNvSpPr/>
          <p:nvPr/>
        </p:nvSpPr>
        <p:spPr>
          <a:xfrm>
            <a:off x="653141" y="1248229"/>
            <a:ext cx="7848600" cy="1938992"/>
          </a:xfrm>
          <a:prstGeom prst="rect">
            <a:avLst/>
          </a:prstGeom>
        </p:spPr>
        <p:txBody>
          <a:bodyPr wrap="square">
            <a:spAutoFit/>
          </a:bodyPr>
          <a:lstStyle/>
          <a:p>
            <a:pPr algn="r"/>
            <a:r>
              <a:rPr lang="ar-EG" sz="2400" b="1" dirty="0">
                <a:solidFill>
                  <a:prstClr val="black"/>
                </a:solidFill>
              </a:rPr>
              <a:t>تحديد التساؤلات الموجهة للبحث أو الدراسة ، مثل :</a:t>
            </a:r>
          </a:p>
          <a:p>
            <a:pPr algn="r"/>
            <a:r>
              <a:rPr lang="ar-EG" sz="2400" b="1" dirty="0">
                <a:solidFill>
                  <a:prstClr val="black"/>
                </a:solidFill>
              </a:rPr>
              <a:t>	</a:t>
            </a:r>
            <a:r>
              <a:rPr lang="ar-SA" sz="2400" b="1" dirty="0" smtClean="0">
                <a:solidFill>
                  <a:prstClr val="black"/>
                </a:solidFill>
              </a:rPr>
              <a:t>* </a:t>
            </a:r>
            <a:r>
              <a:rPr lang="ar-EG" sz="2400" b="1" dirty="0" smtClean="0">
                <a:solidFill>
                  <a:prstClr val="black"/>
                </a:solidFill>
              </a:rPr>
              <a:t>ما </a:t>
            </a:r>
            <a:r>
              <a:rPr lang="ar-EG" sz="2400" b="1" dirty="0">
                <a:solidFill>
                  <a:prstClr val="black"/>
                </a:solidFill>
              </a:rPr>
              <a:t>المشكلات التي تعانـى منـها العامـــلات في خـدمات المعاونــة المنزليــة ؟</a:t>
            </a:r>
          </a:p>
          <a:p>
            <a:pPr algn="r"/>
            <a:r>
              <a:rPr lang="ar-EG" sz="2400" b="1" dirty="0">
                <a:solidFill>
                  <a:prstClr val="black"/>
                </a:solidFill>
              </a:rPr>
              <a:t>	</a:t>
            </a:r>
            <a:r>
              <a:rPr lang="ar-SA" sz="2400" b="1" dirty="0" smtClean="0">
                <a:solidFill>
                  <a:prstClr val="black"/>
                </a:solidFill>
              </a:rPr>
              <a:t>* </a:t>
            </a:r>
            <a:r>
              <a:rPr lang="ar-EG" sz="2400" b="1" dirty="0" smtClean="0">
                <a:solidFill>
                  <a:prstClr val="black"/>
                </a:solidFill>
              </a:rPr>
              <a:t>ما </a:t>
            </a:r>
            <a:r>
              <a:rPr lang="ar-EG" sz="2400" b="1" dirty="0">
                <a:solidFill>
                  <a:prstClr val="black"/>
                </a:solidFill>
              </a:rPr>
              <a:t>محتوى البرنامج المقترح من منظور الممارسة العامة للخدمة الاجتماعية للتخفيف من هذه المشكلات ؟</a:t>
            </a:r>
          </a:p>
        </p:txBody>
      </p:sp>
      <p:sp>
        <p:nvSpPr>
          <p:cNvPr id="7" name="مستطيل 6"/>
          <p:cNvSpPr/>
          <p:nvPr/>
        </p:nvSpPr>
        <p:spPr>
          <a:xfrm>
            <a:off x="653141" y="3810000"/>
            <a:ext cx="7848600" cy="2308324"/>
          </a:xfrm>
          <a:prstGeom prst="rect">
            <a:avLst/>
          </a:prstGeom>
        </p:spPr>
        <p:txBody>
          <a:bodyPr wrap="square">
            <a:spAutoFit/>
          </a:bodyPr>
          <a:lstStyle/>
          <a:p>
            <a:pPr algn="r"/>
            <a:r>
              <a:rPr lang="ar-EG" sz="2400" b="1" dirty="0">
                <a:solidFill>
                  <a:prstClr val="black"/>
                </a:solidFill>
              </a:rPr>
              <a:t>نعني بالمفاهيم أراءً أو أفكاراً أو مجموعة معتقدات حول شيء معين ، أو أسماء تطلق على الأشياء التي هي من صنف واحد أو الأسماء التي تطلق على الصنف نفسه. كما أن المفاهيم هي الوسائل الرمزية التي يعتمد عليها الإنسان في التعبير عن المعاني والأفكار بغية توصيلها للآخرين، والمفاهيم غالباً ما تعبر عن الصفات المجردة التي تشترك فيها الأشياء والظواهر والحوادث مهما كانت طبيعية أو اجتماعية</a:t>
            </a:r>
          </a:p>
        </p:txBody>
      </p:sp>
      <p:sp>
        <p:nvSpPr>
          <p:cNvPr id="8" name="مستطيل مستدير الزوايا 7"/>
          <p:cNvSpPr/>
          <p:nvPr/>
        </p:nvSpPr>
        <p:spPr>
          <a:xfrm>
            <a:off x="4559296" y="457200"/>
            <a:ext cx="3472543" cy="609600"/>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r"/>
            <a:r>
              <a:rPr lang="ar-SA" sz="2800" dirty="0" smtClean="0">
                <a:solidFill>
                  <a:prstClr val="black"/>
                </a:solidFill>
              </a:rPr>
              <a:t>6- </a:t>
            </a:r>
            <a:r>
              <a:rPr lang="ar-SA" sz="2800" b="1" dirty="0" smtClean="0">
                <a:solidFill>
                  <a:prstClr val="black"/>
                </a:solidFill>
              </a:rPr>
              <a:t>تساؤلات</a:t>
            </a:r>
            <a:r>
              <a:rPr lang="ar-EG" sz="2800" b="1" dirty="0" smtClean="0">
                <a:solidFill>
                  <a:prstClr val="black"/>
                </a:solidFill>
              </a:rPr>
              <a:t> الدراسة</a:t>
            </a:r>
            <a:endParaRPr lang="en-US" sz="2800" dirty="0">
              <a:solidFill>
                <a:prstClr val="black"/>
              </a:solidFill>
            </a:endParaRPr>
          </a:p>
        </p:txBody>
      </p:sp>
      <p:sp>
        <p:nvSpPr>
          <p:cNvPr id="9" name="مستطيل مستدير الزوايا 8"/>
          <p:cNvSpPr/>
          <p:nvPr/>
        </p:nvSpPr>
        <p:spPr>
          <a:xfrm>
            <a:off x="3657600" y="3124576"/>
            <a:ext cx="4374239" cy="650473"/>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r"/>
            <a:r>
              <a:rPr lang="ar-SA" sz="2400" dirty="0" smtClean="0">
                <a:solidFill>
                  <a:prstClr val="black"/>
                </a:solidFill>
              </a:rPr>
              <a:t>7- </a:t>
            </a:r>
            <a:r>
              <a:rPr lang="ar-EG" sz="2400" b="1" dirty="0" smtClean="0">
                <a:solidFill>
                  <a:prstClr val="black"/>
                </a:solidFill>
              </a:rPr>
              <a:t>م</a:t>
            </a:r>
            <a:r>
              <a:rPr lang="ar-SA" sz="2400" b="1" dirty="0" smtClean="0">
                <a:solidFill>
                  <a:prstClr val="black"/>
                </a:solidFill>
              </a:rPr>
              <a:t>فاهيم</a:t>
            </a:r>
            <a:r>
              <a:rPr lang="ar-EG" sz="2400" b="1" dirty="0" smtClean="0">
                <a:solidFill>
                  <a:prstClr val="black"/>
                </a:solidFill>
              </a:rPr>
              <a:t> الدراسة</a:t>
            </a:r>
            <a:r>
              <a:rPr lang="ar-SA" sz="2400" b="1" dirty="0" smtClean="0">
                <a:solidFill>
                  <a:prstClr val="black"/>
                </a:solidFill>
              </a:rPr>
              <a:t>  (أ – ب – ج – د) </a:t>
            </a:r>
            <a:endParaRPr lang="en-US" sz="2400" dirty="0">
              <a:solidFill>
                <a:prstClr val="black"/>
              </a:solidFill>
            </a:endParaRPr>
          </a:p>
        </p:txBody>
      </p:sp>
    </p:spTree>
    <p:extLst>
      <p:ext uri="{BB962C8B-B14F-4D97-AF65-F5344CB8AC3E}">
        <p14:creationId xmlns:p14="http://schemas.microsoft.com/office/powerpoint/2010/main" xmlns="" val="1994677630"/>
      </p:ext>
    </p:extLst>
  </p:cSld>
  <p:clrMapOvr>
    <a:masterClrMapping/>
  </p:clrMapOvr>
  <p:transition spd="slow">
    <p:cover/>
    <p:sndAc>
      <p:stSnd>
        <p:snd r:embed="rId2" name="chimes.wav"/>
      </p:stSnd>
    </p:sndAc>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t="-1000" b="-1000"/>
          </a:stretch>
        </a:blipFill>
        <a:effectLst/>
      </p:bgPr>
    </p:bg>
    <p:spTree>
      <p:nvGrpSpPr>
        <p:cNvPr id="1" name=""/>
        <p:cNvGrpSpPr/>
        <p:nvPr/>
      </p:nvGrpSpPr>
      <p:grpSpPr>
        <a:xfrm>
          <a:off x="0" y="0"/>
          <a:ext cx="0" cy="0"/>
          <a:chOff x="0" y="0"/>
          <a:chExt cx="0" cy="0"/>
        </a:xfrm>
      </p:grpSpPr>
      <p:sp>
        <p:nvSpPr>
          <p:cNvPr id="7" name="مستطيل 6"/>
          <p:cNvSpPr/>
          <p:nvPr/>
        </p:nvSpPr>
        <p:spPr>
          <a:xfrm>
            <a:off x="627741" y="1066800"/>
            <a:ext cx="7848600" cy="4524315"/>
          </a:xfrm>
          <a:prstGeom prst="rect">
            <a:avLst/>
          </a:prstGeom>
        </p:spPr>
        <p:txBody>
          <a:bodyPr wrap="square">
            <a:spAutoFit/>
          </a:bodyPr>
          <a:lstStyle/>
          <a:p>
            <a:pPr algn="r"/>
            <a:r>
              <a:rPr lang="ar-EG" sz="2400" b="1" dirty="0">
                <a:solidFill>
                  <a:prstClr val="black"/>
                </a:solidFill>
              </a:rPr>
              <a:t>فالباحث الجيد عند تعريفه للمفهوم العلمي الذي يشكل الوحدة الإنسانية لبناء فروضه ونظرياته يجب أن يرجع إلى التعريفات السابقة والحالية للمفهوم لكي يصل إلى المعنى الشامل والمتفق عليه، كما ينبغي عليه تكوين تعريفاً مبدئياً يتضمن المعنى الذي تجمع عليه أغلب التعريفات، وهذا التعريف المبدئي يلعب الدور الكبير في إبراز معناه الأساسي وتوضيح مضامينه وأبعاده الفكرية والعلمية شريطة أن يكون التعريف واضحاً ودقيقاً وشاملاً.</a:t>
            </a:r>
          </a:p>
          <a:p>
            <a:pPr algn="r"/>
            <a:r>
              <a:rPr lang="ar-EG" sz="2400" b="1" dirty="0">
                <a:solidFill>
                  <a:prstClr val="black"/>
                </a:solidFill>
              </a:rPr>
              <a:t>وعلى الباحث أن يضع التعريفات الإجرائية معتمداً على المعنى الفعلي الذي يقصده الباحث في بحثه وليس على المعنى المطلق الوارد في الأدبيات، لأن ذلك سيساعد الباحث في فهم وشرح ما يحدث في بحثه والاستنتاجات التي يصل إليها ، ويعتمد التعريف الإجرائي للمتغيرات على غرض البحث والطريقــة التي يختــارها الباحــث لقياس متغيرات الدراسة لتحقيق غرض البحث .</a:t>
            </a:r>
          </a:p>
          <a:p>
            <a:pPr algn="r"/>
            <a:endParaRPr lang="ar-EG" sz="2400" b="1" dirty="0">
              <a:solidFill>
                <a:prstClr val="black"/>
              </a:solidFill>
            </a:endParaRPr>
          </a:p>
        </p:txBody>
      </p:sp>
    </p:spTree>
    <p:extLst>
      <p:ext uri="{BB962C8B-B14F-4D97-AF65-F5344CB8AC3E}">
        <p14:creationId xmlns:p14="http://schemas.microsoft.com/office/powerpoint/2010/main" xmlns="" val="3787080621"/>
      </p:ext>
    </p:extLst>
  </p:cSld>
  <p:clrMapOvr>
    <a:masterClrMapping/>
  </p:clrMapOvr>
  <p:transition spd="slow">
    <p:cover/>
    <p:sndAc>
      <p:stSnd>
        <p:snd r:embed="rId2" name="chimes.wav"/>
      </p:stSnd>
    </p:sndAc>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t="-1000" b="-1000"/>
          </a:stretch>
        </a:blipFill>
        <a:effectLst/>
      </p:bgPr>
    </p:bg>
    <p:spTree>
      <p:nvGrpSpPr>
        <p:cNvPr id="1" name=""/>
        <p:cNvGrpSpPr/>
        <p:nvPr/>
      </p:nvGrpSpPr>
      <p:grpSpPr>
        <a:xfrm>
          <a:off x="0" y="0"/>
          <a:ext cx="0" cy="0"/>
          <a:chOff x="0" y="0"/>
          <a:chExt cx="0" cy="0"/>
        </a:xfrm>
      </p:grpSpPr>
      <p:sp>
        <p:nvSpPr>
          <p:cNvPr id="7" name="مستطيل 6"/>
          <p:cNvSpPr/>
          <p:nvPr/>
        </p:nvSpPr>
        <p:spPr>
          <a:xfrm>
            <a:off x="627741" y="1371600"/>
            <a:ext cx="7848600" cy="4524315"/>
          </a:xfrm>
          <a:prstGeom prst="rect">
            <a:avLst/>
          </a:prstGeom>
        </p:spPr>
        <p:txBody>
          <a:bodyPr wrap="square">
            <a:spAutoFit/>
          </a:bodyPr>
          <a:lstStyle/>
          <a:p>
            <a:pPr algn="r"/>
            <a:r>
              <a:rPr lang="ar-EG" sz="2400" b="1" dirty="0">
                <a:solidFill>
                  <a:prstClr val="black"/>
                </a:solidFill>
              </a:rPr>
              <a:t>أن النظرية هي بناء منظم من الأفكار حول العالم وتساعدنا على التفسير وفهم الممارسة وهناك العديد من الأفكار المختلفة ومنها الأفكار التأملية، وهى كطريق لجعل الأفكار جزء من عملنا ويسمح لنا بممارسة وتطبيق الأفكار وفي ربط النظرية بالبحث</a:t>
            </a:r>
          </a:p>
          <a:p>
            <a:pPr algn="r"/>
            <a:r>
              <a:rPr lang="ar-EG" sz="2400" b="1" dirty="0">
                <a:solidFill>
                  <a:prstClr val="black"/>
                </a:solidFill>
              </a:rPr>
              <a:t>حيث أن النظرية تؤثر في الخطوات المتتابعة للبحث ، مثلا يحدد الباحث مشكلة البحث في ضوء نظرية موجودة أو في ضوء ملاحظات عما يحدث في حياة الناس أو يسعى الباحث إلى إجراء البحث لاختبار نظرية قائمة أو السعي إلى جعل نتائج بحثه ذات مغزى من خلال تفسيرها في ضوء بناء نظرية قائمة. </a:t>
            </a:r>
          </a:p>
          <a:p>
            <a:pPr algn="r"/>
            <a:r>
              <a:rPr lang="ar-EG" sz="2400" b="1" dirty="0">
                <a:solidFill>
                  <a:prstClr val="black"/>
                </a:solidFill>
              </a:rPr>
              <a:t>كما يمكن للباحث الاستفادة من النظريات في صياغة فروض بحثه وتفسير بعض المفاهيم المستخدمة في البحث، مثال يمكن استخدام نظرية الأدوار لتفسير الأدوار المهنية للأخصائي في بحث يركز على الأدوار المهنية للأخصائي الاجتماعي في مؤسسة ما.</a:t>
            </a:r>
          </a:p>
        </p:txBody>
      </p:sp>
      <p:sp>
        <p:nvSpPr>
          <p:cNvPr id="3" name="مستطيل مستدير الزوايا 2"/>
          <p:cNvSpPr/>
          <p:nvPr/>
        </p:nvSpPr>
        <p:spPr>
          <a:xfrm>
            <a:off x="3276600" y="533400"/>
            <a:ext cx="4597400" cy="609600"/>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r"/>
            <a:r>
              <a:rPr lang="ar-SA" sz="2800" dirty="0" smtClean="0">
                <a:solidFill>
                  <a:prstClr val="black"/>
                </a:solidFill>
              </a:rPr>
              <a:t>8- </a:t>
            </a:r>
            <a:r>
              <a:rPr lang="ar-SA" sz="2800" b="1" dirty="0" smtClean="0">
                <a:solidFill>
                  <a:prstClr val="black"/>
                </a:solidFill>
              </a:rPr>
              <a:t>النظرية العلمية المتبعة في البحث</a:t>
            </a:r>
            <a:endParaRPr lang="en-US" sz="2800" dirty="0">
              <a:solidFill>
                <a:prstClr val="black"/>
              </a:solidFill>
            </a:endParaRPr>
          </a:p>
        </p:txBody>
      </p:sp>
    </p:spTree>
    <p:extLst>
      <p:ext uri="{BB962C8B-B14F-4D97-AF65-F5344CB8AC3E}">
        <p14:creationId xmlns:p14="http://schemas.microsoft.com/office/powerpoint/2010/main" xmlns="" val="4270503934"/>
      </p:ext>
    </p:extLst>
  </p:cSld>
  <p:clrMapOvr>
    <a:masterClrMapping/>
  </p:clrMapOvr>
  <p:transition spd="slow">
    <p:cover/>
    <p:sndAc>
      <p:stSnd>
        <p:snd r:embed="rId2" name="chimes.wav"/>
      </p:stSnd>
    </p:sndAc>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t="-1000" b="-1000"/>
          </a:stretch>
        </a:blipFill>
        <a:effectLst/>
      </p:bgPr>
    </p:bg>
    <p:spTree>
      <p:nvGrpSpPr>
        <p:cNvPr id="1" name=""/>
        <p:cNvGrpSpPr/>
        <p:nvPr/>
      </p:nvGrpSpPr>
      <p:grpSpPr>
        <a:xfrm>
          <a:off x="0" y="0"/>
          <a:ext cx="0" cy="0"/>
          <a:chOff x="0" y="0"/>
          <a:chExt cx="0" cy="0"/>
        </a:xfrm>
      </p:grpSpPr>
      <p:sp>
        <p:nvSpPr>
          <p:cNvPr id="7" name="مستطيل 6"/>
          <p:cNvSpPr/>
          <p:nvPr/>
        </p:nvSpPr>
        <p:spPr>
          <a:xfrm>
            <a:off x="533400" y="2329543"/>
            <a:ext cx="7848600" cy="4154984"/>
          </a:xfrm>
          <a:prstGeom prst="rect">
            <a:avLst/>
          </a:prstGeom>
        </p:spPr>
        <p:txBody>
          <a:bodyPr wrap="square">
            <a:spAutoFit/>
          </a:bodyPr>
          <a:lstStyle/>
          <a:p>
            <a:pPr algn="r"/>
            <a:r>
              <a:rPr lang="ar-EG" sz="2400" b="1" dirty="0">
                <a:solidFill>
                  <a:prstClr val="black"/>
                </a:solidFill>
              </a:rPr>
              <a:t>يتحدد نوع الدراسة على أساس مستوى المعلومات المتوافرة لدى الباحث، وعلى أساس الهدف الرئيسي للبحث، فإذا كان ميدان الدراسة جديداً لم يطرقه أحد من قبل اضطر الباحث إلى القيام بدراسة استطلاعية (كشفية) تهدف أساساً إلى استطلاع الظروف المحيطة بالظاهرة التي يرغب في دراستها، والتعرف على أهم الفروض التي يمكن إخضاعها للبحث العلمي الدقيق، أو ليتمكن من صياغة المشكلة صياغة دقيقة تمهيداً لبحثها بحثاً متعمقاً في مرحلة تالية، وإذا كان الموضوع محدداً عن طريق بعض الدراسات التي سبق إجراؤها في الميدان أمكن القيام بدراسة وصفية تهدف إلى تقرير خصائص الظاهرة وتحديدها تحديداً كيفياً أو كمياً، وإذا كان الميدان أكثر تحديداً ودقة، استطاع الباحث أن ينتقل إلى مرحلة ثالثة من مراحل البحث فيقوم بدراسة تجريبية للتحقق من صحة بعض الفروض العلمية.</a:t>
            </a:r>
          </a:p>
        </p:txBody>
      </p:sp>
      <p:sp>
        <p:nvSpPr>
          <p:cNvPr id="4" name="مستطيل 3"/>
          <p:cNvSpPr/>
          <p:nvPr/>
        </p:nvSpPr>
        <p:spPr>
          <a:xfrm>
            <a:off x="1066800" y="402772"/>
            <a:ext cx="6781799" cy="1197428"/>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r" rtl="1">
              <a:lnSpc>
                <a:spcPct val="115000"/>
              </a:lnSpc>
              <a:spcAft>
                <a:spcPts val="1000"/>
              </a:spcAft>
            </a:pPr>
            <a:r>
              <a:rPr lang="ar-EG" sz="3000" b="1" dirty="0">
                <a:solidFill>
                  <a:prstClr val="black"/>
                </a:solidFill>
                <a:ea typeface="Calibri"/>
              </a:rPr>
              <a:t>ثانياً : الدراسة الميدانية </a:t>
            </a:r>
            <a:r>
              <a:rPr lang="ar-EG" sz="3000" b="1" dirty="0" smtClean="0">
                <a:solidFill>
                  <a:prstClr val="black"/>
                </a:solidFill>
                <a:ea typeface="Calibri"/>
              </a:rPr>
              <a:t>للبحث</a:t>
            </a:r>
            <a:r>
              <a:rPr lang="ar-SA" sz="3000" b="1" dirty="0" smtClean="0">
                <a:solidFill>
                  <a:prstClr val="black"/>
                </a:solidFill>
                <a:ea typeface="Calibri"/>
              </a:rPr>
              <a:t> (</a:t>
            </a:r>
            <a:r>
              <a:rPr lang="ar-EG" sz="3000" b="1" dirty="0" smtClean="0">
                <a:solidFill>
                  <a:prstClr val="black"/>
                </a:solidFill>
                <a:ea typeface="Calibri"/>
              </a:rPr>
              <a:t>الإجراءات </a:t>
            </a:r>
            <a:r>
              <a:rPr lang="ar-EG" sz="3000" b="1" dirty="0">
                <a:solidFill>
                  <a:prstClr val="black"/>
                </a:solidFill>
                <a:ea typeface="Calibri"/>
              </a:rPr>
              <a:t>المنهجية للبحث </a:t>
            </a:r>
            <a:r>
              <a:rPr lang="ar-SA" sz="3000" b="1" dirty="0" smtClean="0">
                <a:solidFill>
                  <a:prstClr val="black"/>
                </a:solidFill>
                <a:ea typeface="Calibri"/>
              </a:rPr>
              <a:t> )</a:t>
            </a:r>
            <a:endParaRPr lang="en-US" sz="3000" dirty="0">
              <a:solidFill>
                <a:prstClr val="black"/>
              </a:solidFill>
              <a:ea typeface="Calibri"/>
              <a:cs typeface="Arial"/>
            </a:endParaRPr>
          </a:p>
        </p:txBody>
      </p:sp>
      <p:sp>
        <p:nvSpPr>
          <p:cNvPr id="5" name="مستطيل مستدير الزوايا 4"/>
          <p:cNvSpPr/>
          <p:nvPr/>
        </p:nvSpPr>
        <p:spPr>
          <a:xfrm>
            <a:off x="4457700" y="1828800"/>
            <a:ext cx="3790042" cy="457200"/>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pPr algn="r"/>
            <a:r>
              <a:rPr lang="ar-SA" sz="2400" dirty="0" smtClean="0">
                <a:solidFill>
                  <a:prstClr val="black"/>
                </a:solidFill>
              </a:rPr>
              <a:t>1- </a:t>
            </a:r>
            <a:r>
              <a:rPr lang="ar-SA" sz="2400" b="1" dirty="0" smtClean="0">
                <a:solidFill>
                  <a:prstClr val="black"/>
                </a:solidFill>
              </a:rPr>
              <a:t>نوع</a:t>
            </a:r>
            <a:r>
              <a:rPr lang="ar-EG" sz="2400" b="1" dirty="0" smtClean="0">
                <a:solidFill>
                  <a:prstClr val="black"/>
                </a:solidFill>
              </a:rPr>
              <a:t> الدراسة</a:t>
            </a:r>
            <a:endParaRPr lang="en-US" sz="2400" dirty="0">
              <a:solidFill>
                <a:prstClr val="black"/>
              </a:solidFill>
            </a:endParaRPr>
          </a:p>
        </p:txBody>
      </p:sp>
    </p:spTree>
    <p:extLst>
      <p:ext uri="{BB962C8B-B14F-4D97-AF65-F5344CB8AC3E}">
        <p14:creationId xmlns:p14="http://schemas.microsoft.com/office/powerpoint/2010/main" xmlns="" val="2188091511"/>
      </p:ext>
    </p:extLst>
  </p:cSld>
  <p:clrMapOvr>
    <a:masterClrMapping/>
  </p:clrMapOvr>
  <p:transition spd="slow">
    <p:cover/>
    <p:sndAc>
      <p:stSnd>
        <p:snd r:embed="rId2" name="chimes.wav"/>
      </p:stSnd>
    </p:sndAc>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t="-1000" b="-1000"/>
          </a:stretch>
        </a:blipFill>
        <a:effectLst/>
      </p:bgPr>
    </p:bg>
    <p:spTree>
      <p:nvGrpSpPr>
        <p:cNvPr id="1" name=""/>
        <p:cNvGrpSpPr/>
        <p:nvPr/>
      </p:nvGrpSpPr>
      <p:grpSpPr>
        <a:xfrm>
          <a:off x="0" y="0"/>
          <a:ext cx="0" cy="0"/>
          <a:chOff x="0" y="0"/>
          <a:chExt cx="0" cy="0"/>
        </a:xfrm>
      </p:grpSpPr>
      <p:sp>
        <p:nvSpPr>
          <p:cNvPr id="7" name="مستطيل 6"/>
          <p:cNvSpPr/>
          <p:nvPr/>
        </p:nvSpPr>
        <p:spPr>
          <a:xfrm>
            <a:off x="448128" y="1255216"/>
            <a:ext cx="7848600" cy="4524315"/>
          </a:xfrm>
          <a:prstGeom prst="rect">
            <a:avLst/>
          </a:prstGeom>
        </p:spPr>
        <p:txBody>
          <a:bodyPr wrap="square">
            <a:spAutoFit/>
          </a:bodyPr>
          <a:lstStyle/>
          <a:p>
            <a:pPr algn="r"/>
            <a:r>
              <a:rPr lang="ar-EG" sz="2400" b="1" dirty="0">
                <a:solidFill>
                  <a:prstClr val="black"/>
                </a:solidFill>
              </a:rPr>
              <a:t>يعرف المنهج على أنه الكيفية أو الطريقة التي يتبعها الباحث لدراسة ظاهرة من الظواهر البحثية ، كما عرف مناهج البحث على أنها الطريقة أو الكيفية أو الأسلوب الرئيسي الذى يتبعه الباحث لدراسة أي ظاهرة أو مشكلة بحثية للكشف عن الحقائق العلمية من خلال عمليات عقلية للوصول إلي نتائج معلومة تتمثل في الإجابة عن تساؤلات الحث أو التحقق من الفرض الذى بدأ به.</a:t>
            </a:r>
          </a:p>
          <a:p>
            <a:pPr algn="r"/>
            <a:r>
              <a:rPr lang="ar-EG" sz="2400" b="1" dirty="0">
                <a:solidFill>
                  <a:prstClr val="black"/>
                </a:solidFill>
              </a:rPr>
              <a:t>ويرى العلماء ان المنهج الأكثر استخداما هو المنهج الذى يقوم على تقرير خصائص ظاهرة معينة او موقف يغلب عليه صفة التحديد ويعتمد على جمع الحقائق وتحليلها وتفسيرها واستخلاص دلالتها كما أنه يتجه الى الوصف الكيفي او الكمي للظواهر المختلفة بالصورة الحقيقية </a:t>
            </a:r>
            <a:r>
              <a:rPr lang="ar-EG" sz="2400" b="1" dirty="0" err="1">
                <a:solidFill>
                  <a:prstClr val="black"/>
                </a:solidFill>
              </a:rPr>
              <a:t>فى</a:t>
            </a:r>
            <a:r>
              <a:rPr lang="ar-EG" sz="2400" b="1" dirty="0">
                <a:solidFill>
                  <a:prstClr val="black"/>
                </a:solidFill>
              </a:rPr>
              <a:t> المجتمع للتعرف على تركيبها وخصائصها .</a:t>
            </a:r>
          </a:p>
          <a:p>
            <a:pPr algn="r"/>
            <a:r>
              <a:rPr lang="ar-EG" sz="2400" b="1" dirty="0">
                <a:solidFill>
                  <a:prstClr val="black"/>
                </a:solidFill>
              </a:rPr>
              <a:t>ومن أهم المناهج المستخدمة في البحوث الاجتماعية</a:t>
            </a:r>
            <a:r>
              <a:rPr lang="ar-EG" sz="2400" b="1" dirty="0" smtClean="0">
                <a:solidFill>
                  <a:prstClr val="black"/>
                </a:solidFill>
              </a:rPr>
              <a:t>:</a:t>
            </a:r>
            <a:endParaRPr lang="ar-SA" sz="2400" b="1" dirty="0" smtClean="0">
              <a:solidFill>
                <a:prstClr val="black"/>
              </a:solidFill>
            </a:endParaRPr>
          </a:p>
          <a:p>
            <a:pPr algn="r"/>
            <a:r>
              <a:rPr lang="ar-EG" sz="2400" b="1" dirty="0" smtClean="0">
                <a:solidFill>
                  <a:srgbClr val="FF0000"/>
                </a:solidFill>
              </a:rPr>
              <a:t> </a:t>
            </a:r>
            <a:r>
              <a:rPr lang="ar-EG" sz="2400" b="1" dirty="0">
                <a:solidFill>
                  <a:srgbClr val="FF0000"/>
                </a:solidFill>
              </a:rPr>
              <a:t>المنهج الوصفي-   التجريبي - </a:t>
            </a:r>
            <a:r>
              <a:rPr lang="ar-EG" sz="2400" b="1" dirty="0" smtClean="0">
                <a:solidFill>
                  <a:srgbClr val="FF0000"/>
                </a:solidFill>
              </a:rPr>
              <a:t>التاريخي-   </a:t>
            </a:r>
            <a:r>
              <a:rPr lang="ar-EG" sz="2400" b="1" dirty="0">
                <a:solidFill>
                  <a:srgbClr val="FF0000"/>
                </a:solidFill>
              </a:rPr>
              <a:t>المقارن.</a:t>
            </a:r>
          </a:p>
        </p:txBody>
      </p:sp>
      <p:sp>
        <p:nvSpPr>
          <p:cNvPr id="6" name="مستطيل مستدير الزوايا 5"/>
          <p:cNvSpPr/>
          <p:nvPr/>
        </p:nvSpPr>
        <p:spPr>
          <a:xfrm>
            <a:off x="3962400" y="533400"/>
            <a:ext cx="3790042" cy="609600"/>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pPr algn="r"/>
            <a:r>
              <a:rPr lang="ar-SA" sz="2800" b="1" dirty="0">
                <a:solidFill>
                  <a:prstClr val="black"/>
                </a:solidFill>
              </a:rPr>
              <a:t>2- المنهج المستخدم</a:t>
            </a:r>
            <a:endParaRPr lang="en-US" sz="2800" b="1" dirty="0">
              <a:solidFill>
                <a:prstClr val="black"/>
              </a:solidFill>
            </a:endParaRPr>
          </a:p>
        </p:txBody>
      </p:sp>
    </p:spTree>
    <p:extLst>
      <p:ext uri="{BB962C8B-B14F-4D97-AF65-F5344CB8AC3E}">
        <p14:creationId xmlns:p14="http://schemas.microsoft.com/office/powerpoint/2010/main" xmlns="" val="1984299290"/>
      </p:ext>
    </p:extLst>
  </p:cSld>
  <p:clrMapOvr>
    <a:masterClrMapping/>
  </p:clrMapOvr>
  <p:transition spd="slow">
    <p:cover/>
    <p:sndAc>
      <p:stSnd>
        <p:snd r:embed="rId2" name="chimes.wav"/>
      </p:stSnd>
    </p:sndAc>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t="-1000" b="-1000"/>
          </a:stretch>
        </a:blipFill>
        <a:effectLst/>
      </p:bgPr>
    </p:bg>
    <p:spTree>
      <p:nvGrpSpPr>
        <p:cNvPr id="1" name=""/>
        <p:cNvGrpSpPr/>
        <p:nvPr/>
      </p:nvGrpSpPr>
      <p:grpSpPr>
        <a:xfrm>
          <a:off x="0" y="0"/>
          <a:ext cx="0" cy="0"/>
          <a:chOff x="0" y="0"/>
          <a:chExt cx="0" cy="0"/>
        </a:xfrm>
      </p:grpSpPr>
      <p:sp>
        <p:nvSpPr>
          <p:cNvPr id="7" name="مستطيل 6"/>
          <p:cNvSpPr/>
          <p:nvPr/>
        </p:nvSpPr>
        <p:spPr>
          <a:xfrm>
            <a:off x="448128" y="1255216"/>
            <a:ext cx="7848600" cy="3416320"/>
          </a:xfrm>
          <a:prstGeom prst="rect">
            <a:avLst/>
          </a:prstGeom>
        </p:spPr>
        <p:txBody>
          <a:bodyPr wrap="square">
            <a:spAutoFit/>
          </a:bodyPr>
          <a:lstStyle/>
          <a:p>
            <a:pPr algn="r"/>
            <a:r>
              <a:rPr lang="ar-EG" sz="2400" b="1" dirty="0">
                <a:solidFill>
                  <a:prstClr val="black"/>
                </a:solidFill>
              </a:rPr>
              <a:t>الأداة هي وسيلة يلجأ اليها الباحث لاستخدامها للحصول على البيانات والمعلومات التي يتطلبها موضوع البحث . فالأداة هي وسيلة الباحث لجمع بياناته ولتحقيق هدفه من البحث ويستخدم الباحث الاجتماعي عده أدوات منها الملاحظة والاستبيان والمقابلة وتحليل المضمون والمقاييس، تجيب الأداة على الكلمة الاستفهامية " بما أو بماذا ؟ " .</a:t>
            </a:r>
          </a:p>
          <a:p>
            <a:pPr algn="r"/>
            <a:r>
              <a:rPr lang="ar-EG" sz="2400" b="1" dirty="0">
                <a:solidFill>
                  <a:prstClr val="black"/>
                </a:solidFill>
              </a:rPr>
              <a:t>وقد يستخدم الباحث ويعتمد على أداة واحدة لجمع بيانات أو يعتمد على اكثر من أداه وذلك مرهون بصلاحية بعض هذه الأدوات لبعض المواقف والبحوث عن غيرها وبالنواحي التي يدرسها في الظاهرة ، وأيضا وفقا للأسلوب أو الطريقة أو المنهج المستخدم في الدراسة .</a:t>
            </a:r>
          </a:p>
        </p:txBody>
      </p:sp>
      <p:sp>
        <p:nvSpPr>
          <p:cNvPr id="9" name="مستطيل مستدير الزوايا 8"/>
          <p:cNvSpPr/>
          <p:nvPr/>
        </p:nvSpPr>
        <p:spPr>
          <a:xfrm>
            <a:off x="3962400" y="533400"/>
            <a:ext cx="3758326" cy="609600"/>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pPr algn="r"/>
            <a:r>
              <a:rPr lang="ar-SA" sz="2800" b="1" dirty="0">
                <a:solidFill>
                  <a:prstClr val="black"/>
                </a:solidFill>
              </a:rPr>
              <a:t>3- أدوات الدراسة</a:t>
            </a:r>
            <a:endParaRPr lang="en-US" sz="2800" b="1" dirty="0">
              <a:solidFill>
                <a:prstClr val="black"/>
              </a:solidFill>
            </a:endParaRPr>
          </a:p>
        </p:txBody>
      </p:sp>
    </p:spTree>
    <p:extLst>
      <p:ext uri="{BB962C8B-B14F-4D97-AF65-F5344CB8AC3E}">
        <p14:creationId xmlns:p14="http://schemas.microsoft.com/office/powerpoint/2010/main" xmlns="" val="3036549676"/>
      </p:ext>
    </p:extLst>
  </p:cSld>
  <p:clrMapOvr>
    <a:masterClrMapping/>
  </p:clrMapOvr>
  <p:transition spd="slow">
    <p:cover/>
    <p:sndAc>
      <p:stSnd>
        <p:snd r:embed="rId2" name="chimes.wav"/>
      </p:stSnd>
    </p:sndAc>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t="-1000" b="-1000"/>
          </a:stretch>
        </a:blipFill>
        <a:effectLst/>
      </p:bgPr>
    </p:bg>
    <p:spTree>
      <p:nvGrpSpPr>
        <p:cNvPr id="1" name=""/>
        <p:cNvGrpSpPr/>
        <p:nvPr/>
      </p:nvGrpSpPr>
      <p:grpSpPr>
        <a:xfrm>
          <a:off x="0" y="0"/>
          <a:ext cx="0" cy="0"/>
          <a:chOff x="0" y="0"/>
          <a:chExt cx="0" cy="0"/>
        </a:xfrm>
      </p:grpSpPr>
      <p:sp>
        <p:nvSpPr>
          <p:cNvPr id="7" name="مستطيل 6"/>
          <p:cNvSpPr/>
          <p:nvPr/>
        </p:nvSpPr>
        <p:spPr>
          <a:xfrm>
            <a:off x="838200" y="1378857"/>
            <a:ext cx="7848600" cy="5149102"/>
          </a:xfrm>
          <a:prstGeom prst="rect">
            <a:avLst/>
          </a:prstGeom>
        </p:spPr>
        <p:txBody>
          <a:bodyPr wrap="square">
            <a:spAutoFit/>
          </a:bodyPr>
          <a:lstStyle/>
          <a:p>
            <a:pPr marL="617855" indent="-342900" algn="r" rtl="1">
              <a:lnSpc>
                <a:spcPct val="115000"/>
              </a:lnSpc>
              <a:spcAft>
                <a:spcPts val="1000"/>
              </a:spcAft>
              <a:buFont typeface="Arial" pitchFamily="34" charset="0"/>
              <a:buChar char="•"/>
            </a:pPr>
            <a:r>
              <a:rPr lang="ar-EG" sz="2400" b="1" dirty="0">
                <a:solidFill>
                  <a:prstClr val="black"/>
                </a:solidFill>
                <a:ea typeface="Calibri"/>
              </a:rPr>
              <a:t>أداة لجمع البيانات المتعلقة بموضوع بحث محدد عن طريق استمارة.</a:t>
            </a:r>
            <a:endParaRPr lang="en-US" sz="2400" b="1" dirty="0">
              <a:solidFill>
                <a:prstClr val="black"/>
              </a:solidFill>
              <a:ea typeface="Calibri"/>
              <a:cs typeface="Arial"/>
            </a:endParaRPr>
          </a:p>
          <a:p>
            <a:pPr marL="617855" indent="-342900" algn="just" rtl="1">
              <a:lnSpc>
                <a:spcPct val="115000"/>
              </a:lnSpc>
              <a:spcAft>
                <a:spcPts val="1000"/>
              </a:spcAft>
              <a:buFont typeface="Arial" pitchFamily="34" charset="0"/>
              <a:buChar char="•"/>
            </a:pPr>
            <a:r>
              <a:rPr lang="ar-EG" sz="2400" b="1" dirty="0">
                <a:solidFill>
                  <a:prstClr val="black"/>
                </a:solidFill>
                <a:ea typeface="Calibri"/>
              </a:rPr>
              <a:t>الاستبيان هو الدليل أو المرشد  الذى يوجه المقابلة التي تقع بين الباحث بعد أن يرسم مساراتها ويحدد موضوعاتها ويشخص طبيعة المعلومات التي يطلبها الباحث من المبحوث.</a:t>
            </a:r>
            <a:endParaRPr lang="en-US" sz="2400" b="1" dirty="0">
              <a:solidFill>
                <a:prstClr val="black"/>
              </a:solidFill>
              <a:ea typeface="Calibri"/>
              <a:cs typeface="Arial"/>
            </a:endParaRPr>
          </a:p>
          <a:p>
            <a:pPr marL="274955" algn="just" rtl="1">
              <a:lnSpc>
                <a:spcPct val="115000"/>
              </a:lnSpc>
              <a:spcAft>
                <a:spcPts val="1000"/>
              </a:spcAft>
            </a:pPr>
            <a:r>
              <a:rPr lang="ar-EG" sz="2400" b="1" dirty="0">
                <a:solidFill>
                  <a:prstClr val="black"/>
                </a:solidFill>
                <a:ea typeface="Calibri"/>
              </a:rPr>
              <a:t>وهناك بعض الأسئلة التي يتطلب من الباحث أن يحددها عندما يختار أن يكون الاستبيان احد أدواته وهذه الأسئلة هي :</a:t>
            </a:r>
            <a:endParaRPr lang="en-US" sz="2400" b="1" dirty="0">
              <a:solidFill>
                <a:prstClr val="black"/>
              </a:solidFill>
              <a:ea typeface="Calibri"/>
              <a:cs typeface="Arial"/>
            </a:endParaRPr>
          </a:p>
          <a:p>
            <a:pPr marL="640080" algn="just" rtl="1">
              <a:lnSpc>
                <a:spcPct val="115000"/>
              </a:lnSpc>
            </a:pPr>
            <a:r>
              <a:rPr lang="ar-EG" sz="2400" b="1" dirty="0">
                <a:solidFill>
                  <a:prstClr val="black"/>
                </a:solidFill>
                <a:ea typeface="Calibri"/>
              </a:rPr>
              <a:t>1-	ما هي الأسئلة التي سيتم طرحها ؟</a:t>
            </a:r>
            <a:endParaRPr lang="en-US" sz="2400" b="1" dirty="0">
              <a:solidFill>
                <a:prstClr val="black"/>
              </a:solidFill>
              <a:ea typeface="Calibri"/>
              <a:cs typeface="Arial"/>
            </a:endParaRPr>
          </a:p>
          <a:p>
            <a:pPr marL="640080" algn="r" rtl="1">
              <a:lnSpc>
                <a:spcPct val="115000"/>
              </a:lnSpc>
            </a:pPr>
            <a:r>
              <a:rPr lang="ar-EG" sz="2400" b="1" dirty="0">
                <a:solidFill>
                  <a:prstClr val="black"/>
                </a:solidFill>
                <a:ea typeface="Calibri"/>
              </a:rPr>
              <a:t>2-	من هم الأشخاص الذين سيتم سؤالهم ؟</a:t>
            </a:r>
            <a:endParaRPr lang="en-US" sz="2400" b="1" dirty="0">
              <a:solidFill>
                <a:prstClr val="black"/>
              </a:solidFill>
              <a:ea typeface="Calibri"/>
              <a:cs typeface="Arial"/>
            </a:endParaRPr>
          </a:p>
          <a:p>
            <a:pPr marL="640080" algn="r" rtl="1">
              <a:lnSpc>
                <a:spcPct val="115000"/>
              </a:lnSpc>
            </a:pPr>
            <a:r>
              <a:rPr lang="ar-EG" sz="2400" b="1" dirty="0">
                <a:solidFill>
                  <a:prstClr val="black"/>
                </a:solidFill>
                <a:ea typeface="Calibri"/>
              </a:rPr>
              <a:t>3-	كيف سيتم طرح الأسئلة ؟</a:t>
            </a:r>
            <a:endParaRPr lang="en-US" sz="2400" b="1" dirty="0">
              <a:solidFill>
                <a:prstClr val="black"/>
              </a:solidFill>
              <a:ea typeface="Calibri"/>
              <a:cs typeface="Arial"/>
            </a:endParaRPr>
          </a:p>
          <a:p>
            <a:pPr marL="640080" algn="r" rtl="1">
              <a:lnSpc>
                <a:spcPct val="115000"/>
              </a:lnSpc>
            </a:pPr>
            <a:r>
              <a:rPr lang="ar-EG" sz="2400" b="1" dirty="0">
                <a:solidFill>
                  <a:prstClr val="black"/>
                </a:solidFill>
                <a:ea typeface="Calibri"/>
              </a:rPr>
              <a:t>4-	ما هو عدد الأشخاص الذى تحتاج لسؤالهم ؟</a:t>
            </a:r>
            <a:endParaRPr lang="en-US" sz="2400" b="1" dirty="0">
              <a:solidFill>
                <a:prstClr val="black"/>
              </a:solidFill>
              <a:ea typeface="Calibri"/>
              <a:cs typeface="Arial"/>
            </a:endParaRPr>
          </a:p>
          <a:p>
            <a:pPr marL="640080" algn="r" rtl="1">
              <a:lnSpc>
                <a:spcPct val="115000"/>
              </a:lnSpc>
              <a:spcAft>
                <a:spcPts val="1000"/>
              </a:spcAft>
            </a:pPr>
            <a:r>
              <a:rPr lang="ar-EG" sz="2400" b="1" dirty="0">
                <a:solidFill>
                  <a:prstClr val="black"/>
                </a:solidFill>
                <a:ea typeface="Calibri"/>
              </a:rPr>
              <a:t>5-	كيف سيتم تسجيل المعطيات ؟ (عليق ،2011،  270)</a:t>
            </a:r>
            <a:endParaRPr lang="en-US" sz="2400" b="1" dirty="0">
              <a:solidFill>
                <a:prstClr val="black"/>
              </a:solidFill>
              <a:ea typeface="Calibri"/>
              <a:cs typeface="Arial"/>
            </a:endParaRPr>
          </a:p>
        </p:txBody>
      </p:sp>
      <p:sp>
        <p:nvSpPr>
          <p:cNvPr id="8" name="مستطيل مستدير الزوايا 7"/>
          <p:cNvSpPr/>
          <p:nvPr/>
        </p:nvSpPr>
        <p:spPr>
          <a:xfrm>
            <a:off x="2743200" y="381000"/>
            <a:ext cx="5105400" cy="1008743"/>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pPr algn="r"/>
            <a:r>
              <a:rPr lang="ar-SA" sz="2800" b="1" dirty="0">
                <a:solidFill>
                  <a:prstClr val="black"/>
                </a:solidFill>
              </a:rPr>
              <a:t>4- تقديم تصور عن استبانة مبدئية عن موضوع البحث</a:t>
            </a:r>
            <a:endParaRPr lang="en-US" sz="2800" b="1" dirty="0">
              <a:solidFill>
                <a:prstClr val="black"/>
              </a:solidFill>
            </a:endParaRPr>
          </a:p>
        </p:txBody>
      </p:sp>
    </p:spTree>
    <p:extLst>
      <p:ext uri="{BB962C8B-B14F-4D97-AF65-F5344CB8AC3E}">
        <p14:creationId xmlns:p14="http://schemas.microsoft.com/office/powerpoint/2010/main" xmlns="" val="1477371013"/>
      </p:ext>
    </p:extLst>
  </p:cSld>
  <p:clrMapOvr>
    <a:masterClrMapping/>
  </p:clrMapOvr>
  <p:transition spd="slow">
    <p:cover/>
    <p:sndAc>
      <p:stSnd>
        <p:snd r:embed="rId2" name="chimes.wav"/>
      </p:stSnd>
    </p:sndAc>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t="-1000" b="-1000"/>
          </a:stretch>
        </a:blipFill>
        <a:effectLst/>
      </p:bgPr>
    </p:bg>
    <p:spTree>
      <p:nvGrpSpPr>
        <p:cNvPr id="1" name=""/>
        <p:cNvGrpSpPr/>
        <p:nvPr/>
      </p:nvGrpSpPr>
      <p:grpSpPr>
        <a:xfrm>
          <a:off x="0" y="0"/>
          <a:ext cx="0" cy="0"/>
          <a:chOff x="0" y="0"/>
          <a:chExt cx="0" cy="0"/>
        </a:xfrm>
      </p:grpSpPr>
      <p:sp>
        <p:nvSpPr>
          <p:cNvPr id="7" name="مستطيل 6"/>
          <p:cNvSpPr/>
          <p:nvPr/>
        </p:nvSpPr>
        <p:spPr>
          <a:xfrm>
            <a:off x="533400" y="762000"/>
            <a:ext cx="7848600" cy="4519955"/>
          </a:xfrm>
          <a:prstGeom prst="rect">
            <a:avLst/>
          </a:prstGeom>
        </p:spPr>
        <p:txBody>
          <a:bodyPr wrap="square">
            <a:spAutoFit/>
          </a:bodyPr>
          <a:lstStyle/>
          <a:p>
            <a:pPr marL="274955" algn="r" rtl="1">
              <a:lnSpc>
                <a:spcPct val="115000"/>
              </a:lnSpc>
              <a:spcAft>
                <a:spcPts val="1000"/>
              </a:spcAft>
            </a:pPr>
            <a:r>
              <a:rPr lang="ar-EG" sz="2400" b="1" dirty="0">
                <a:solidFill>
                  <a:srgbClr val="FF0000"/>
                </a:solidFill>
                <a:ea typeface="Calibri"/>
              </a:rPr>
              <a:t>شروط صياغة أسئلة الاستبيان:-</a:t>
            </a:r>
          </a:p>
          <a:p>
            <a:pPr marL="274955" algn="r" rtl="1">
              <a:lnSpc>
                <a:spcPct val="115000"/>
              </a:lnSpc>
              <a:spcAft>
                <a:spcPts val="1000"/>
              </a:spcAft>
            </a:pPr>
            <a:r>
              <a:rPr lang="ar-EG" sz="2400" b="1" dirty="0">
                <a:solidFill>
                  <a:prstClr val="black"/>
                </a:solidFill>
                <a:ea typeface="Calibri"/>
              </a:rPr>
              <a:t>1-	ينبغي أن تكون الأسئلة متعلقة بموضوع البحث .</a:t>
            </a:r>
          </a:p>
          <a:p>
            <a:pPr marL="274955" algn="r" rtl="1">
              <a:lnSpc>
                <a:spcPct val="115000"/>
              </a:lnSpc>
              <a:spcAft>
                <a:spcPts val="1000"/>
              </a:spcAft>
            </a:pPr>
            <a:r>
              <a:rPr lang="ar-EG" sz="2400" b="1" dirty="0">
                <a:solidFill>
                  <a:prstClr val="black"/>
                </a:solidFill>
                <a:ea typeface="Calibri"/>
              </a:rPr>
              <a:t>2-	يجب أن تكون عدد الأسئلة معقولا ومشجعا للمبحوث على التعاون مع الباحث.</a:t>
            </a:r>
          </a:p>
          <a:p>
            <a:pPr marL="274955" algn="r" rtl="1">
              <a:lnSpc>
                <a:spcPct val="115000"/>
              </a:lnSpc>
              <a:spcAft>
                <a:spcPts val="1000"/>
              </a:spcAft>
            </a:pPr>
            <a:r>
              <a:rPr lang="ar-SA" sz="2400" b="1" dirty="0" smtClean="0">
                <a:solidFill>
                  <a:prstClr val="black"/>
                </a:solidFill>
                <a:ea typeface="Calibri"/>
              </a:rPr>
              <a:t>3- </a:t>
            </a:r>
            <a:r>
              <a:rPr lang="ar-EG" sz="2400" b="1" dirty="0" smtClean="0">
                <a:solidFill>
                  <a:prstClr val="black"/>
                </a:solidFill>
                <a:ea typeface="Calibri"/>
              </a:rPr>
              <a:t>يجب </a:t>
            </a:r>
            <a:r>
              <a:rPr lang="ar-EG" sz="2400" b="1" dirty="0">
                <a:solidFill>
                  <a:prstClr val="black"/>
                </a:solidFill>
                <a:ea typeface="Calibri"/>
              </a:rPr>
              <a:t>أن تكون الأسئلة المطروحة خالية من المصطلحات الفنية والمفاهيم    العلمية التي يتداولها العلماء والمتخصصون .</a:t>
            </a:r>
          </a:p>
          <a:p>
            <a:pPr marL="274955" algn="r" rtl="1">
              <a:lnSpc>
                <a:spcPct val="115000"/>
              </a:lnSpc>
              <a:spcAft>
                <a:spcPts val="1000"/>
              </a:spcAft>
            </a:pPr>
            <a:r>
              <a:rPr lang="ar-SA" sz="2400" b="1" dirty="0" smtClean="0">
                <a:solidFill>
                  <a:prstClr val="black"/>
                </a:solidFill>
                <a:ea typeface="Calibri"/>
              </a:rPr>
              <a:t>4- </a:t>
            </a:r>
            <a:r>
              <a:rPr lang="ar-EG" sz="2400" b="1" dirty="0" smtClean="0">
                <a:solidFill>
                  <a:prstClr val="black"/>
                </a:solidFill>
                <a:ea typeface="Calibri"/>
              </a:rPr>
              <a:t>يجب </a:t>
            </a:r>
            <a:r>
              <a:rPr lang="ar-EG" sz="2400" b="1" dirty="0">
                <a:solidFill>
                  <a:prstClr val="black"/>
                </a:solidFill>
                <a:ea typeface="Calibri"/>
              </a:rPr>
              <a:t>معرفة المستوى الثقافي والعلمي للمبحوثين حتى يمكن صياغة الأسئلة بموضوعية.</a:t>
            </a:r>
          </a:p>
          <a:p>
            <a:pPr marL="274955" algn="r" rtl="1">
              <a:lnSpc>
                <a:spcPct val="115000"/>
              </a:lnSpc>
              <a:spcAft>
                <a:spcPts val="1000"/>
              </a:spcAft>
            </a:pPr>
            <a:r>
              <a:rPr lang="ar-SA" sz="2400" b="1" dirty="0" smtClean="0">
                <a:solidFill>
                  <a:prstClr val="black"/>
                </a:solidFill>
                <a:ea typeface="Calibri"/>
              </a:rPr>
              <a:t>5- </a:t>
            </a:r>
            <a:r>
              <a:rPr lang="ar-EG" sz="2400" b="1" dirty="0" smtClean="0">
                <a:solidFill>
                  <a:prstClr val="black"/>
                </a:solidFill>
                <a:ea typeface="Calibri"/>
              </a:rPr>
              <a:t>يجب </a:t>
            </a:r>
            <a:r>
              <a:rPr lang="ar-EG" sz="2400" b="1" dirty="0">
                <a:solidFill>
                  <a:prstClr val="black"/>
                </a:solidFill>
                <a:ea typeface="Calibri"/>
              </a:rPr>
              <a:t>أن تتصل الأسئلة بعضها البعض اتصالا نظاميا وعقلانيا </a:t>
            </a:r>
            <a:r>
              <a:rPr lang="ar-EG" sz="2400" b="1" dirty="0" smtClean="0">
                <a:solidFill>
                  <a:prstClr val="black"/>
                </a:solidFill>
                <a:ea typeface="Calibri"/>
              </a:rPr>
              <a:t>.</a:t>
            </a:r>
            <a:endParaRPr lang="ar-EG" sz="2400" b="1" dirty="0">
              <a:solidFill>
                <a:prstClr val="black"/>
              </a:solidFill>
              <a:ea typeface="Calibri"/>
            </a:endParaRPr>
          </a:p>
        </p:txBody>
      </p:sp>
    </p:spTree>
    <p:extLst>
      <p:ext uri="{BB962C8B-B14F-4D97-AF65-F5344CB8AC3E}">
        <p14:creationId xmlns:p14="http://schemas.microsoft.com/office/powerpoint/2010/main" xmlns="" val="1384962211"/>
      </p:ext>
    </p:extLst>
  </p:cSld>
  <p:clrMapOvr>
    <a:masterClrMapping/>
  </p:clrMapOvr>
  <p:transition spd="slow">
    <p:cover/>
    <p:sndAc>
      <p:stSnd>
        <p:snd r:embed="rId2" name="chimes.wav"/>
      </p:stSnd>
    </p:sndAc>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t="-1000" b="-1000"/>
          </a:stretch>
        </a:blipFill>
        <a:effectLst/>
      </p:bgPr>
    </p:bg>
    <p:spTree>
      <p:nvGrpSpPr>
        <p:cNvPr id="1" name=""/>
        <p:cNvGrpSpPr/>
        <p:nvPr/>
      </p:nvGrpSpPr>
      <p:grpSpPr>
        <a:xfrm>
          <a:off x="0" y="0"/>
          <a:ext cx="0" cy="0"/>
          <a:chOff x="0" y="0"/>
          <a:chExt cx="0" cy="0"/>
        </a:xfrm>
      </p:grpSpPr>
      <p:sp>
        <p:nvSpPr>
          <p:cNvPr id="7" name="مستطيل 6"/>
          <p:cNvSpPr/>
          <p:nvPr/>
        </p:nvSpPr>
        <p:spPr>
          <a:xfrm>
            <a:off x="533399" y="304800"/>
            <a:ext cx="7848600" cy="2989280"/>
          </a:xfrm>
          <a:prstGeom prst="rect">
            <a:avLst/>
          </a:prstGeom>
        </p:spPr>
        <p:txBody>
          <a:bodyPr wrap="square">
            <a:spAutoFit/>
          </a:bodyPr>
          <a:lstStyle/>
          <a:p>
            <a:pPr marL="274955" algn="r" rtl="1">
              <a:lnSpc>
                <a:spcPct val="115000"/>
              </a:lnSpc>
              <a:spcAft>
                <a:spcPts val="1000"/>
              </a:spcAft>
            </a:pPr>
            <a:r>
              <a:rPr lang="ar-EG" sz="2400" b="1" dirty="0">
                <a:solidFill>
                  <a:srgbClr val="FF0000"/>
                </a:solidFill>
                <a:ea typeface="Calibri"/>
              </a:rPr>
              <a:t>ب- أنواع الاستبيان:-</a:t>
            </a:r>
          </a:p>
          <a:p>
            <a:pPr marL="274955" algn="r" rtl="1">
              <a:lnSpc>
                <a:spcPct val="115000"/>
              </a:lnSpc>
              <a:spcAft>
                <a:spcPts val="1000"/>
              </a:spcAft>
            </a:pPr>
            <a:r>
              <a:rPr lang="ar-EG" sz="2400" b="1" dirty="0">
                <a:solidFill>
                  <a:prstClr val="black"/>
                </a:solidFill>
                <a:ea typeface="Calibri"/>
              </a:rPr>
              <a:t>يمكن تصنيف الاستبيان حسب طريقة توزيع الاستبيان الى :</a:t>
            </a:r>
          </a:p>
          <a:p>
            <a:pPr marL="617855" indent="-342900" algn="r" rtl="1">
              <a:lnSpc>
                <a:spcPct val="115000"/>
              </a:lnSpc>
              <a:spcAft>
                <a:spcPts val="1000"/>
              </a:spcAft>
              <a:buFont typeface="Arial" pitchFamily="34" charset="0"/>
              <a:buChar char="•"/>
            </a:pPr>
            <a:r>
              <a:rPr lang="ar-EG" sz="2400" b="1" dirty="0">
                <a:solidFill>
                  <a:srgbClr val="FF0000"/>
                </a:solidFill>
                <a:ea typeface="Calibri"/>
              </a:rPr>
              <a:t>استبيان بريدي </a:t>
            </a:r>
            <a:r>
              <a:rPr lang="ar-EG" sz="2400" b="1" dirty="0">
                <a:solidFill>
                  <a:prstClr val="black"/>
                </a:solidFill>
                <a:ea typeface="Calibri"/>
              </a:rPr>
              <a:t>: وهو الذى يرسله الباحث بالبريد .</a:t>
            </a:r>
          </a:p>
          <a:p>
            <a:pPr marL="617855" indent="-342900" algn="r" rtl="1">
              <a:lnSpc>
                <a:spcPct val="115000"/>
              </a:lnSpc>
              <a:spcAft>
                <a:spcPts val="1000"/>
              </a:spcAft>
              <a:buFont typeface="Arial" pitchFamily="34" charset="0"/>
              <a:buChar char="•"/>
            </a:pPr>
            <a:r>
              <a:rPr lang="ar-EG" sz="2400" b="1" dirty="0">
                <a:solidFill>
                  <a:srgbClr val="FF0000"/>
                </a:solidFill>
                <a:ea typeface="Calibri"/>
              </a:rPr>
              <a:t>الاستبيان غير البريدي: </a:t>
            </a:r>
            <a:r>
              <a:rPr lang="ar-EG" sz="2400" b="1" dirty="0">
                <a:solidFill>
                  <a:prstClr val="black"/>
                </a:solidFill>
                <a:ea typeface="Calibri"/>
              </a:rPr>
              <a:t>وهو الاستبيان الذى يقوم فيه الباحث أو احد </a:t>
            </a:r>
            <a:r>
              <a:rPr lang="ar-EG" sz="2400" b="1" dirty="0" smtClean="0">
                <a:solidFill>
                  <a:prstClr val="black"/>
                </a:solidFill>
                <a:ea typeface="Calibri"/>
              </a:rPr>
              <a:t>مندوبية </a:t>
            </a:r>
            <a:r>
              <a:rPr lang="ar-EG" sz="2400" b="1" dirty="0">
                <a:solidFill>
                  <a:prstClr val="black"/>
                </a:solidFill>
                <a:ea typeface="Calibri"/>
              </a:rPr>
              <a:t>توزيعه وجمعه من المبحوثين ، ويمكن فيه أيضا جمع المبحوثين في مكان واحد وتوزيع الاستبيانات عليهم .</a:t>
            </a:r>
          </a:p>
        </p:txBody>
      </p:sp>
      <p:sp>
        <p:nvSpPr>
          <p:cNvPr id="2" name="مستطيل 1"/>
          <p:cNvSpPr/>
          <p:nvPr/>
        </p:nvSpPr>
        <p:spPr>
          <a:xfrm>
            <a:off x="685801" y="3294080"/>
            <a:ext cx="7717970" cy="3102388"/>
          </a:xfrm>
          <a:prstGeom prst="rect">
            <a:avLst/>
          </a:prstGeom>
        </p:spPr>
        <p:txBody>
          <a:bodyPr wrap="square">
            <a:spAutoFit/>
          </a:bodyPr>
          <a:lstStyle/>
          <a:p>
            <a:pPr marL="94615" algn="just" rtl="1">
              <a:lnSpc>
                <a:spcPct val="115000"/>
              </a:lnSpc>
            </a:pPr>
            <a:r>
              <a:rPr lang="ar-SA" sz="2400" b="1" dirty="0" smtClean="0">
                <a:solidFill>
                  <a:srgbClr val="FF0000"/>
                </a:solidFill>
                <a:ea typeface="Calibri"/>
                <a:cs typeface="Simplified Arabic"/>
              </a:rPr>
              <a:t>ج- تصميم </a:t>
            </a:r>
            <a:r>
              <a:rPr lang="ar-SA" sz="2400" b="1" dirty="0">
                <a:solidFill>
                  <a:srgbClr val="FF0000"/>
                </a:solidFill>
                <a:ea typeface="Calibri"/>
                <a:cs typeface="Simplified Arabic"/>
              </a:rPr>
              <a:t>الاستبيان:-</a:t>
            </a:r>
            <a:endParaRPr lang="en-US" sz="2400" b="1" dirty="0">
              <a:solidFill>
                <a:srgbClr val="FF0000"/>
              </a:solidFill>
              <a:ea typeface="Calibri"/>
              <a:cs typeface="Arial"/>
            </a:endParaRPr>
          </a:p>
          <a:p>
            <a:pPr marL="228600" algn="just" rtl="1">
              <a:lnSpc>
                <a:spcPct val="115000"/>
              </a:lnSpc>
              <a:spcAft>
                <a:spcPts val="600"/>
              </a:spcAft>
            </a:pPr>
            <a:r>
              <a:rPr lang="ar-SA" sz="2400" b="1" dirty="0">
                <a:solidFill>
                  <a:prstClr val="black"/>
                </a:solidFill>
                <a:ea typeface="Calibri"/>
                <a:cs typeface="Simplified Arabic"/>
              </a:rPr>
              <a:t>هناك عدة خطوات يجب اتباعها عند تصميم الاستبيان وهذه الخطوات </a:t>
            </a:r>
            <a:r>
              <a:rPr lang="ar-SA" sz="2400" b="1" dirty="0" smtClean="0">
                <a:solidFill>
                  <a:prstClr val="black"/>
                </a:solidFill>
                <a:ea typeface="Calibri"/>
                <a:cs typeface="Simplified Arabic"/>
              </a:rPr>
              <a:t>هي :</a:t>
            </a:r>
            <a:endParaRPr lang="en-US" sz="2400" b="1" dirty="0">
              <a:solidFill>
                <a:prstClr val="black"/>
              </a:solidFill>
              <a:ea typeface="Calibri"/>
              <a:cs typeface="Arial"/>
            </a:endParaRPr>
          </a:p>
          <a:p>
            <a:pPr marL="685800" indent="-457200" algn="just" rtl="1">
              <a:lnSpc>
                <a:spcPct val="115000"/>
              </a:lnSpc>
              <a:spcAft>
                <a:spcPts val="1000"/>
              </a:spcAft>
              <a:buFont typeface="+mj-lt"/>
              <a:buAutoNum type="arabicPeriod"/>
            </a:pPr>
            <a:r>
              <a:rPr lang="ar-EG" sz="2400" b="1" dirty="0">
                <a:solidFill>
                  <a:prstClr val="black"/>
                </a:solidFill>
                <a:ea typeface="Calibri"/>
              </a:rPr>
              <a:t>تحديد نوع المعلومات التي يرغب الباحث في الحصول عليها </a:t>
            </a:r>
            <a:endParaRPr lang="en-US" sz="2400" b="1" dirty="0">
              <a:solidFill>
                <a:prstClr val="black"/>
              </a:solidFill>
              <a:ea typeface="Calibri"/>
              <a:cs typeface="Arial"/>
            </a:endParaRPr>
          </a:p>
          <a:p>
            <a:pPr marL="685800" indent="-457200" algn="just" rtl="1">
              <a:lnSpc>
                <a:spcPct val="115000"/>
              </a:lnSpc>
              <a:spcAft>
                <a:spcPts val="1000"/>
              </a:spcAft>
              <a:buFont typeface="+mj-lt"/>
              <a:buAutoNum type="arabicPeriod"/>
            </a:pPr>
            <a:r>
              <a:rPr lang="ar-EG" sz="2400" b="1" dirty="0">
                <a:solidFill>
                  <a:prstClr val="black"/>
                </a:solidFill>
                <a:ea typeface="Calibri"/>
              </a:rPr>
              <a:t>تحديد شكل الأسئلة والاستجابات والصياغة وتسلسلها </a:t>
            </a:r>
            <a:endParaRPr lang="en-US" sz="2400" b="1" dirty="0">
              <a:solidFill>
                <a:prstClr val="black"/>
              </a:solidFill>
              <a:ea typeface="Calibri"/>
              <a:cs typeface="Arial"/>
            </a:endParaRPr>
          </a:p>
          <a:p>
            <a:pPr marL="685800" indent="-457200" algn="just" rtl="1">
              <a:lnSpc>
                <a:spcPct val="115000"/>
              </a:lnSpc>
              <a:spcAft>
                <a:spcPts val="1000"/>
              </a:spcAft>
              <a:buFont typeface="+mj-lt"/>
              <a:buAutoNum type="arabicPeriod"/>
            </a:pPr>
            <a:r>
              <a:rPr lang="ar-EG" sz="2400" b="1" dirty="0">
                <a:solidFill>
                  <a:prstClr val="black"/>
                </a:solidFill>
                <a:ea typeface="Calibri"/>
              </a:rPr>
              <a:t>اختبار الاستمارة قبل تعميمها على المبحوثين</a:t>
            </a:r>
            <a:endParaRPr lang="en-US" sz="2400" b="1" dirty="0">
              <a:solidFill>
                <a:prstClr val="black"/>
              </a:solidFill>
              <a:ea typeface="Calibri"/>
              <a:cs typeface="Arial"/>
            </a:endParaRPr>
          </a:p>
          <a:p>
            <a:pPr marL="685800" indent="-457200" algn="just" rtl="1">
              <a:lnSpc>
                <a:spcPct val="115000"/>
              </a:lnSpc>
              <a:spcAft>
                <a:spcPts val="1000"/>
              </a:spcAft>
              <a:buFont typeface="+mj-lt"/>
              <a:buAutoNum type="arabicPeriod"/>
            </a:pPr>
            <a:r>
              <a:rPr lang="ar-EG" sz="2400" b="1" dirty="0">
                <a:solidFill>
                  <a:prstClr val="black"/>
                </a:solidFill>
                <a:ea typeface="Calibri"/>
              </a:rPr>
              <a:t>تنسيق الاستمارة وإعدادها في صورتها النهائية.</a:t>
            </a:r>
            <a:endParaRPr lang="en-US" sz="2400" b="1" dirty="0">
              <a:solidFill>
                <a:prstClr val="black"/>
              </a:solidFill>
              <a:ea typeface="Calibri"/>
              <a:cs typeface="Arial"/>
            </a:endParaRPr>
          </a:p>
        </p:txBody>
      </p:sp>
    </p:spTree>
    <p:extLst>
      <p:ext uri="{BB962C8B-B14F-4D97-AF65-F5344CB8AC3E}">
        <p14:creationId xmlns:p14="http://schemas.microsoft.com/office/powerpoint/2010/main" xmlns="" val="2581737050"/>
      </p:ext>
    </p:extLst>
  </p:cSld>
  <p:clrMapOvr>
    <a:masterClrMapping/>
  </p:clrMapOvr>
  <p:transition spd="slow">
    <p:cover/>
    <p:sndAc>
      <p:stSnd>
        <p:snd r:embed="rId2" name="chimes.wav"/>
      </p:stSnd>
    </p:sndAc>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t="-1000" b="-1000"/>
          </a:stretch>
        </a:blipFill>
        <a:effectLst/>
      </p:bgPr>
    </p:bg>
    <p:spTree>
      <p:nvGrpSpPr>
        <p:cNvPr id="1" name=""/>
        <p:cNvGrpSpPr/>
        <p:nvPr/>
      </p:nvGrpSpPr>
      <p:grpSpPr>
        <a:xfrm>
          <a:off x="0" y="0"/>
          <a:ext cx="0" cy="0"/>
          <a:chOff x="0" y="0"/>
          <a:chExt cx="0" cy="0"/>
        </a:xfrm>
      </p:grpSpPr>
      <p:sp>
        <p:nvSpPr>
          <p:cNvPr id="4" name="مستطيل مستدير الزوايا 3"/>
          <p:cNvSpPr/>
          <p:nvPr/>
        </p:nvSpPr>
        <p:spPr>
          <a:xfrm>
            <a:off x="2133600" y="457200"/>
            <a:ext cx="5764927" cy="609600"/>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pPr algn="r"/>
            <a:r>
              <a:rPr lang="ar-SA" sz="3200" b="1" dirty="0">
                <a:solidFill>
                  <a:prstClr val="black"/>
                </a:solidFill>
              </a:rPr>
              <a:t>5- كيفية كتابة مراجع البحث</a:t>
            </a:r>
            <a:endParaRPr lang="en-US" sz="3200" b="1" dirty="0">
              <a:solidFill>
                <a:prstClr val="black"/>
              </a:solidFill>
            </a:endParaRPr>
          </a:p>
        </p:txBody>
      </p:sp>
      <p:sp>
        <p:nvSpPr>
          <p:cNvPr id="3" name="مستطيل 2"/>
          <p:cNvSpPr/>
          <p:nvPr/>
        </p:nvSpPr>
        <p:spPr>
          <a:xfrm>
            <a:off x="304800" y="1371600"/>
            <a:ext cx="8001000" cy="4131387"/>
          </a:xfrm>
          <a:prstGeom prst="rect">
            <a:avLst/>
          </a:prstGeom>
        </p:spPr>
        <p:txBody>
          <a:bodyPr wrap="square">
            <a:spAutoFit/>
          </a:bodyPr>
          <a:lstStyle/>
          <a:p>
            <a:pPr marL="462280" indent="-457200" algn="r" rtl="1">
              <a:lnSpc>
                <a:spcPct val="115000"/>
              </a:lnSpc>
              <a:spcAft>
                <a:spcPts val="1000"/>
              </a:spcAft>
              <a:buFont typeface="+mj-lt"/>
              <a:buAutoNum type="arabicPeriod"/>
            </a:pPr>
            <a:r>
              <a:rPr lang="ar-EG" sz="2400" b="1" dirty="0">
                <a:solidFill>
                  <a:srgbClr val="FF0000"/>
                </a:solidFill>
                <a:ea typeface="Calibri"/>
              </a:rPr>
              <a:t>إذا كان المرجع يكتب لأول مرة تكتب البيانات كاملة</a:t>
            </a:r>
            <a:endParaRPr lang="en-US" sz="2400" b="1" dirty="0">
              <a:solidFill>
                <a:srgbClr val="FF0000"/>
              </a:solidFill>
              <a:ea typeface="Calibri"/>
              <a:cs typeface="Arial"/>
            </a:endParaRPr>
          </a:p>
          <a:p>
            <a:pPr marL="457200" algn="r" rtl="1">
              <a:lnSpc>
                <a:spcPct val="115000"/>
              </a:lnSpc>
              <a:spcAft>
                <a:spcPts val="1000"/>
              </a:spcAft>
            </a:pPr>
            <a:r>
              <a:rPr lang="ar-EG" sz="2400" b="1" dirty="0">
                <a:solidFill>
                  <a:prstClr val="black"/>
                </a:solidFill>
                <a:ea typeface="Calibri"/>
              </a:rPr>
              <a:t>اسم المؤلف ، اسم الكتاب أو المقالة ، دار النشر ، البلد ، السنة ، رقم الصفحة</a:t>
            </a:r>
            <a:endParaRPr lang="en-US" sz="2400" b="1" dirty="0">
              <a:solidFill>
                <a:prstClr val="black"/>
              </a:solidFill>
              <a:ea typeface="Calibri"/>
              <a:cs typeface="Arial"/>
            </a:endParaRPr>
          </a:p>
          <a:p>
            <a:pPr marL="5080" algn="r" rtl="1">
              <a:lnSpc>
                <a:spcPct val="115000"/>
              </a:lnSpc>
              <a:spcAft>
                <a:spcPts val="1000"/>
              </a:spcAft>
            </a:pPr>
            <a:r>
              <a:rPr lang="ar-SA" sz="2400" b="1" dirty="0" smtClean="0">
                <a:solidFill>
                  <a:srgbClr val="FF0000"/>
                </a:solidFill>
                <a:ea typeface="Calibri"/>
              </a:rPr>
              <a:t>2.  </a:t>
            </a:r>
            <a:r>
              <a:rPr lang="ar-EG" sz="2400" b="1" dirty="0" smtClean="0">
                <a:solidFill>
                  <a:srgbClr val="FF0000"/>
                </a:solidFill>
                <a:ea typeface="Calibri"/>
              </a:rPr>
              <a:t>إذا </a:t>
            </a:r>
            <a:r>
              <a:rPr lang="ar-EG" sz="2400" b="1" dirty="0">
                <a:solidFill>
                  <a:srgbClr val="FF0000"/>
                </a:solidFill>
                <a:ea typeface="Calibri"/>
              </a:rPr>
              <a:t>كتب نفس المرجع في الصفحة التالية يكتب كالتالي :</a:t>
            </a:r>
            <a:endParaRPr lang="en-US" sz="2400" b="1" dirty="0">
              <a:solidFill>
                <a:srgbClr val="FF0000"/>
              </a:solidFill>
              <a:ea typeface="Calibri"/>
              <a:cs typeface="Arial"/>
            </a:endParaRPr>
          </a:p>
          <a:p>
            <a:pPr marL="457200" algn="r" rtl="1">
              <a:lnSpc>
                <a:spcPct val="115000"/>
              </a:lnSpc>
              <a:spcAft>
                <a:spcPts val="1000"/>
              </a:spcAft>
            </a:pPr>
            <a:r>
              <a:rPr lang="ar-EG" sz="2400" b="1" dirty="0">
                <a:solidFill>
                  <a:prstClr val="black"/>
                </a:solidFill>
                <a:ea typeface="Calibri"/>
              </a:rPr>
              <a:t>المرجع السابق ، ص</a:t>
            </a:r>
            <a:endParaRPr lang="en-US" sz="2400" b="1" dirty="0">
              <a:solidFill>
                <a:prstClr val="black"/>
              </a:solidFill>
              <a:ea typeface="Calibri"/>
              <a:cs typeface="Arial"/>
            </a:endParaRPr>
          </a:p>
          <a:p>
            <a:pPr marL="5080" algn="r" rtl="1">
              <a:lnSpc>
                <a:spcPct val="115000"/>
              </a:lnSpc>
              <a:spcAft>
                <a:spcPts val="1000"/>
              </a:spcAft>
            </a:pPr>
            <a:r>
              <a:rPr lang="ar-SA" sz="2400" b="1" dirty="0" smtClean="0">
                <a:solidFill>
                  <a:prstClr val="black"/>
                </a:solidFill>
                <a:ea typeface="Calibri"/>
              </a:rPr>
              <a:t>3.  </a:t>
            </a:r>
            <a:r>
              <a:rPr lang="ar-EG" sz="2400" b="1" dirty="0" smtClean="0">
                <a:solidFill>
                  <a:srgbClr val="FF0000"/>
                </a:solidFill>
                <a:ea typeface="Calibri"/>
              </a:rPr>
              <a:t>إذا </a:t>
            </a:r>
            <a:r>
              <a:rPr lang="ar-EG" sz="2400" b="1" dirty="0">
                <a:solidFill>
                  <a:srgbClr val="FF0000"/>
                </a:solidFill>
                <a:ea typeface="Calibri"/>
              </a:rPr>
              <a:t>كتب المرجع السابق ثم تم الرجوع إلي مرجع أخر يكتب </a:t>
            </a:r>
            <a:r>
              <a:rPr lang="ar-EG" sz="2400" b="1" dirty="0" smtClean="0">
                <a:solidFill>
                  <a:srgbClr val="FF0000"/>
                </a:solidFill>
                <a:ea typeface="Calibri"/>
              </a:rPr>
              <a:t>في </a:t>
            </a:r>
            <a:r>
              <a:rPr lang="ar-EG" sz="2400" b="1" dirty="0">
                <a:solidFill>
                  <a:srgbClr val="FF0000"/>
                </a:solidFill>
                <a:ea typeface="Calibri"/>
              </a:rPr>
              <a:t>الصفحة التالية </a:t>
            </a:r>
            <a:endParaRPr lang="en-US" sz="2400" b="1" dirty="0">
              <a:solidFill>
                <a:srgbClr val="FF0000"/>
              </a:solidFill>
              <a:ea typeface="Calibri"/>
              <a:cs typeface="Arial"/>
            </a:endParaRPr>
          </a:p>
          <a:p>
            <a:pPr marL="457200" algn="r" rtl="1">
              <a:lnSpc>
                <a:spcPct val="115000"/>
              </a:lnSpc>
              <a:spcAft>
                <a:spcPts val="1000"/>
              </a:spcAft>
            </a:pPr>
            <a:r>
              <a:rPr lang="ar-EG" sz="2400" b="1" dirty="0">
                <a:solidFill>
                  <a:prstClr val="black"/>
                </a:solidFill>
                <a:ea typeface="Calibri"/>
              </a:rPr>
              <a:t>مرجع سبق ذكره ،ص</a:t>
            </a:r>
            <a:endParaRPr lang="en-US" sz="2400" b="1" dirty="0">
              <a:solidFill>
                <a:prstClr val="black"/>
              </a:solidFill>
              <a:ea typeface="Calibri"/>
              <a:cs typeface="Arial"/>
            </a:endParaRPr>
          </a:p>
        </p:txBody>
      </p:sp>
    </p:spTree>
    <p:extLst>
      <p:ext uri="{BB962C8B-B14F-4D97-AF65-F5344CB8AC3E}">
        <p14:creationId xmlns:p14="http://schemas.microsoft.com/office/powerpoint/2010/main" xmlns="" val="4059279466"/>
      </p:ext>
    </p:extLst>
  </p:cSld>
  <p:clrMapOvr>
    <a:masterClrMapping/>
  </p:clrMapOvr>
  <p:transition spd="slow">
    <p:cover/>
    <p:sndAc>
      <p:stSnd>
        <p:snd r:embed="rId2" name="chimes.wav"/>
      </p:stSnd>
    </p:sndAc>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t="-1000" b="-1000"/>
          </a:stretch>
        </a:blipFill>
        <a:effectLst/>
      </p:bgPr>
    </p:bg>
    <p:spTree>
      <p:nvGrpSpPr>
        <p:cNvPr id="1" name=""/>
        <p:cNvGrpSpPr/>
        <p:nvPr/>
      </p:nvGrpSpPr>
      <p:grpSpPr>
        <a:xfrm>
          <a:off x="0" y="0"/>
          <a:ext cx="0" cy="0"/>
          <a:chOff x="0" y="0"/>
          <a:chExt cx="0" cy="0"/>
        </a:xfrm>
      </p:grpSpPr>
      <p:sp>
        <p:nvSpPr>
          <p:cNvPr id="2" name="WordArt 5"/>
          <p:cNvSpPr>
            <a:spLocks noChangeArrowheads="1" noChangeShapeType="1" noTextEdit="1"/>
          </p:cNvSpPr>
          <p:nvPr/>
        </p:nvSpPr>
        <p:spPr bwMode="auto">
          <a:xfrm>
            <a:off x="2743200" y="279400"/>
            <a:ext cx="3810000" cy="895803"/>
          </a:xfrm>
          <a:prstGeom prst="rect">
            <a:avLst/>
          </a:prstGeom>
        </p:spPr>
        <p:txBody>
          <a:bodyPr wrap="none" fromWordArt="1">
            <a:prstTxWarp prst="textPlain">
              <a:avLst>
                <a:gd name="adj" fmla="val 50000"/>
              </a:avLst>
            </a:prstTxWarp>
          </a:bodyPr>
          <a:lstStyle/>
          <a:p>
            <a:pPr algn="ctr" rtl="1" fontAlgn="base">
              <a:spcBef>
                <a:spcPct val="0"/>
              </a:spcBef>
              <a:spcAft>
                <a:spcPct val="0"/>
              </a:spcAft>
              <a:defRPr/>
            </a:pPr>
            <a:r>
              <a:rPr lang="ar-SA" sz="4800" b="1" kern="10" cap="all" dirty="0">
                <a:ln w="9000" cmpd="sng">
                  <a:solidFill>
                    <a:srgbClr val="8064A2">
                      <a:shade val="50000"/>
                      <a:satMod val="120000"/>
                    </a:srgbClr>
                  </a:solidFill>
                  <a:prstDash val="solid"/>
                </a:ln>
                <a:solidFill>
                  <a:srgbClr val="0000FF"/>
                </a:solidFill>
                <a:effectLst>
                  <a:reflection blurRad="12700" stA="28000" endPos="45000" dist="1000" dir="5400000" sy="-100000" algn="bl" rotWithShape="0"/>
                </a:effectLst>
                <a:latin typeface="Arial Black"/>
              </a:rPr>
              <a:t>إرشادات أساسية </a:t>
            </a:r>
          </a:p>
        </p:txBody>
      </p:sp>
      <p:sp>
        <p:nvSpPr>
          <p:cNvPr id="5" name="مستطيل 4"/>
          <p:cNvSpPr/>
          <p:nvPr/>
        </p:nvSpPr>
        <p:spPr>
          <a:xfrm>
            <a:off x="609600" y="1371600"/>
            <a:ext cx="8077200" cy="4737066"/>
          </a:xfrm>
          <a:prstGeom prst="rect">
            <a:avLst/>
          </a:prstGeom>
        </p:spPr>
        <p:txBody>
          <a:bodyPr wrap="square">
            <a:spAutoFit/>
          </a:bodyPr>
          <a:lstStyle/>
          <a:p>
            <a:pPr marL="342900" indent="-342900" algn="just" rtl="1">
              <a:lnSpc>
                <a:spcPct val="115000"/>
              </a:lnSpc>
              <a:buFont typeface="+mj-lt"/>
              <a:buAutoNum type="arabicPeriod"/>
            </a:pPr>
            <a:r>
              <a:rPr lang="ar-EG" sz="2400" b="1" dirty="0">
                <a:solidFill>
                  <a:prstClr val="black"/>
                </a:solidFill>
                <a:ea typeface="Calibri"/>
              </a:rPr>
              <a:t>يتجنب الطلاب والطالبات النقل من بحوث سابقة والا تعرض الطلاب والطالبات لنقص في درجات هذا التكليف</a:t>
            </a:r>
            <a:endParaRPr lang="en-US" sz="2400" b="1" dirty="0">
              <a:solidFill>
                <a:prstClr val="black"/>
              </a:solidFill>
              <a:ea typeface="Calibri"/>
              <a:cs typeface="Arial"/>
            </a:endParaRPr>
          </a:p>
          <a:p>
            <a:pPr marL="342900" indent="-342900" algn="just" rtl="1">
              <a:lnSpc>
                <a:spcPct val="115000"/>
              </a:lnSpc>
              <a:buFont typeface="+mj-lt"/>
              <a:buAutoNum type="arabicPeriod"/>
            </a:pPr>
            <a:r>
              <a:rPr lang="ar-EG" sz="2400" b="1" dirty="0">
                <a:solidFill>
                  <a:prstClr val="black"/>
                </a:solidFill>
                <a:ea typeface="Calibri"/>
              </a:rPr>
              <a:t>تنفيذ البحث يعتبر تكليفا يهدف إلى تفعيل الجزء </a:t>
            </a:r>
            <a:r>
              <a:rPr lang="ar-EG" sz="2400" b="1" dirty="0" smtClean="0">
                <a:solidFill>
                  <a:prstClr val="black"/>
                </a:solidFill>
                <a:ea typeface="Calibri"/>
              </a:rPr>
              <a:t>ال</a:t>
            </a:r>
            <a:r>
              <a:rPr lang="ar-SA" sz="2400" b="1" dirty="0" smtClean="0">
                <a:solidFill>
                  <a:prstClr val="black"/>
                </a:solidFill>
                <a:ea typeface="Calibri"/>
              </a:rPr>
              <a:t>تطبيقي</a:t>
            </a:r>
            <a:r>
              <a:rPr lang="ar-EG" sz="2400" b="1" dirty="0" smtClean="0">
                <a:solidFill>
                  <a:prstClr val="black"/>
                </a:solidFill>
                <a:ea typeface="Calibri"/>
              </a:rPr>
              <a:t> </a:t>
            </a:r>
            <a:r>
              <a:rPr lang="ar-EG" sz="2400" b="1" dirty="0">
                <a:solidFill>
                  <a:prstClr val="black"/>
                </a:solidFill>
                <a:ea typeface="Calibri"/>
              </a:rPr>
              <a:t>في مقرر لا يصلح تدريسه نظريا فقط</a:t>
            </a:r>
            <a:endParaRPr lang="en-US" sz="2400" b="1" dirty="0">
              <a:solidFill>
                <a:prstClr val="black"/>
              </a:solidFill>
              <a:ea typeface="Calibri"/>
              <a:cs typeface="Arial"/>
            </a:endParaRPr>
          </a:p>
          <a:p>
            <a:pPr marL="342900" indent="-342900" algn="just" rtl="1">
              <a:lnSpc>
                <a:spcPct val="115000"/>
              </a:lnSpc>
              <a:buFont typeface="+mj-lt"/>
              <a:buAutoNum type="arabicPeriod"/>
            </a:pPr>
            <a:r>
              <a:rPr lang="ar-EG" sz="2400" b="1" dirty="0">
                <a:solidFill>
                  <a:prstClr val="black"/>
                </a:solidFill>
                <a:ea typeface="Calibri"/>
              </a:rPr>
              <a:t>استيعاب هذا المقرر كمتطلب سابق في قسم علم الاجتماع والخدمة الاجتماعية في شقيه النظري والتطبيقي يفيد في تنفيذ مشروع التخرج فيما بعد ( مشروع التخرج في المستوي الثامن )</a:t>
            </a:r>
            <a:endParaRPr lang="en-US" sz="2400" b="1" dirty="0">
              <a:solidFill>
                <a:prstClr val="black"/>
              </a:solidFill>
              <a:ea typeface="Calibri"/>
              <a:cs typeface="Arial"/>
            </a:endParaRPr>
          </a:p>
          <a:p>
            <a:pPr marL="342900" indent="-342900" algn="just" rtl="1">
              <a:lnSpc>
                <a:spcPct val="115000"/>
              </a:lnSpc>
              <a:spcAft>
                <a:spcPts val="1000"/>
              </a:spcAft>
              <a:buFont typeface="+mj-lt"/>
              <a:buAutoNum type="arabicPeriod"/>
            </a:pPr>
            <a:r>
              <a:rPr lang="ar-EG" sz="2400" b="1" dirty="0" smtClean="0">
                <a:solidFill>
                  <a:prstClr val="black"/>
                </a:solidFill>
                <a:ea typeface="Calibri"/>
              </a:rPr>
              <a:t> </a:t>
            </a:r>
            <a:r>
              <a:rPr lang="ar-EG" sz="2400" b="1" dirty="0">
                <a:solidFill>
                  <a:prstClr val="black"/>
                </a:solidFill>
                <a:ea typeface="Calibri"/>
              </a:rPr>
              <a:t>بعد الانتهاء من البحث </a:t>
            </a:r>
            <a:r>
              <a:rPr lang="ar-SA" sz="2400" b="1" dirty="0" smtClean="0">
                <a:solidFill>
                  <a:prstClr val="black"/>
                </a:solidFill>
                <a:ea typeface="Calibri"/>
              </a:rPr>
              <a:t>يتم </a:t>
            </a:r>
            <a:r>
              <a:rPr lang="ar-EG" sz="2400" b="1" dirty="0" smtClean="0">
                <a:solidFill>
                  <a:prstClr val="black"/>
                </a:solidFill>
                <a:ea typeface="Calibri"/>
              </a:rPr>
              <a:t>إرساله </a:t>
            </a:r>
            <a:r>
              <a:rPr lang="ar-EG" sz="2400" b="1" dirty="0">
                <a:solidFill>
                  <a:prstClr val="black"/>
                </a:solidFill>
                <a:ea typeface="Calibri"/>
              </a:rPr>
              <a:t>على أيقونة البحث حتي يتم مراجعته وتصحيحه وإرساله مرة أخري للطالبات والطلاب لاستيفاء الملاحظات ثم إرجاعه مرة أخري لأستاذة المقرر وذلك لتدريب على الأسس العلمية لمرحلتي تصميم وتنفيذ البحث الاجتماعي والاستعداد فيما بعد لبحث التخرج</a:t>
            </a:r>
            <a:endParaRPr lang="en-US" sz="2400" b="1" dirty="0">
              <a:solidFill>
                <a:prstClr val="black"/>
              </a:solidFill>
              <a:ea typeface="Calibri"/>
              <a:cs typeface="Arial"/>
            </a:endParaRPr>
          </a:p>
        </p:txBody>
      </p:sp>
    </p:spTree>
    <p:extLst>
      <p:ext uri="{BB962C8B-B14F-4D97-AF65-F5344CB8AC3E}">
        <p14:creationId xmlns:p14="http://schemas.microsoft.com/office/powerpoint/2010/main" xmlns="" val="1661741198"/>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iterate type="wd">
                                    <p:tmPct val="10000"/>
                                  </p:iterate>
                                  <p:childTnLst>
                                    <p:set>
                                      <p:cBhvr>
                                        <p:cTn id="6" dur="1" fill="hold">
                                          <p:stCondLst>
                                            <p:cond delay="0"/>
                                          </p:stCondLst>
                                        </p:cTn>
                                        <p:tgtEl>
                                          <p:spTgt spid="2"/>
                                        </p:tgtEl>
                                        <p:attrNameLst>
                                          <p:attrName>style.visibility</p:attrName>
                                        </p:attrNameLst>
                                      </p:cBhvr>
                                      <p:to>
                                        <p:strVal val="visible"/>
                                      </p:to>
                                    </p:set>
                                    <p:animEffect transition="in" filter="wheel(1)">
                                      <p:cBhvr>
                                        <p:cTn id="7" dur="25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l="-10000" r="-10000"/>
          </a:stretch>
        </a:blipFill>
        <a:effectLst/>
      </p:bgPr>
    </p:bg>
    <p:spTree>
      <p:nvGrpSpPr>
        <p:cNvPr id="1" name=""/>
        <p:cNvGrpSpPr/>
        <p:nvPr/>
      </p:nvGrpSpPr>
      <p:grpSpPr>
        <a:xfrm>
          <a:off x="0" y="0"/>
          <a:ext cx="0" cy="0"/>
          <a:chOff x="0" y="0"/>
          <a:chExt cx="0" cy="0"/>
        </a:xfrm>
      </p:grpSpPr>
      <p:sp>
        <p:nvSpPr>
          <p:cNvPr id="4" name="Rectangle 3"/>
          <p:cNvSpPr/>
          <p:nvPr/>
        </p:nvSpPr>
        <p:spPr>
          <a:xfrm>
            <a:off x="550754" y="5018400"/>
            <a:ext cx="7321107" cy="1938992"/>
          </a:xfrm>
          <a:prstGeom prst="rect">
            <a:avLst/>
          </a:prstGeom>
          <a:noFill/>
        </p:spPr>
        <p:txBody>
          <a:bodyPr wrap="squar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rtl="1"/>
            <a:r>
              <a:rPr lang="ar-EG" sz="6000" b="1" spc="50" dirty="0" smtClean="0">
                <a:ln w="11430"/>
                <a:solidFill>
                  <a:srgbClr val="C00000"/>
                </a:solidFill>
                <a:effectLst>
                  <a:outerShdw blurRad="76200" dist="50800" dir="5400000" algn="tl" rotWithShape="0">
                    <a:srgbClr val="000000">
                      <a:alpha val="65000"/>
                    </a:srgbClr>
                  </a:outerShdw>
                </a:effectLst>
              </a:rPr>
              <a:t>إلى اللقاء القادم</a:t>
            </a:r>
          </a:p>
          <a:p>
            <a:pPr algn="ctr" rtl="1"/>
            <a:r>
              <a:rPr lang="ar-EG" sz="6000" b="1" spc="50" dirty="0" smtClean="0">
                <a:ln w="11430"/>
                <a:solidFill>
                  <a:srgbClr val="C00000"/>
                </a:solidFill>
                <a:effectLst>
                  <a:outerShdw blurRad="76200" dist="50800" dir="5400000" algn="tl" rotWithShape="0">
                    <a:srgbClr val="000000">
                      <a:alpha val="65000"/>
                    </a:srgbClr>
                  </a:outerShdw>
                </a:effectLst>
              </a:rPr>
              <a:t>إن شاء الله</a:t>
            </a:r>
            <a:endParaRPr lang="en-US" sz="6000" b="1" spc="50" dirty="0">
              <a:ln w="11430"/>
              <a:solidFill>
                <a:srgbClr val="C00000"/>
              </a:solidFill>
              <a:effectLst>
                <a:outerShdw blurRad="76200" dist="50800" dir="5400000" algn="tl" rotWithShape="0">
                  <a:srgbClr val="000000">
                    <a:alpha val="65000"/>
                  </a:srgbClr>
                </a:outerShdw>
              </a:effectLst>
            </a:endParaRPr>
          </a:p>
        </p:txBody>
      </p:sp>
    </p:spTree>
    <p:extLst>
      <p:ext uri="{BB962C8B-B14F-4D97-AF65-F5344CB8AC3E}">
        <p14:creationId xmlns:p14="http://schemas.microsoft.com/office/powerpoint/2010/main" xmlns="" val="2907545690"/>
      </p:ext>
    </p:extLst>
  </p:cSld>
  <p:clrMapOvr>
    <a:masterClrMapping/>
  </p:clrMapOvr>
  <mc:AlternateContent xmlns:mc="http://schemas.openxmlformats.org/markup-compatibility/2006">
    <mc:Choice xmlns:p14="http://schemas.microsoft.com/office/powerpoint/2010/main" xmlns="" Requires="p14">
      <p:transition spd="slow" p14:dur="3900">
        <p14:glitter dir="r"/>
        <p:sndAc>
          <p:stSnd>
            <p:snd r:embed="rId4" name="chimes.wav"/>
          </p:stSnd>
        </p:sndAc>
      </p:transition>
    </mc:Choice>
    <mc:Fallback>
      <p:transition spd="slow">
        <p:fade/>
        <p:sndAc>
          <p:stSnd>
            <p:snd r:embed="rId2" name="chimes.wav"/>
          </p:stSnd>
        </p:sndAc>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repeatCount="indefinite" fill="hold" grpId="0" nodeType="afterEffect">
                                  <p:stCondLst>
                                    <p:cond delay="0"/>
                                  </p:stCondLst>
                                  <p:iterate type="wd">
                                    <p:tmPct val="10000"/>
                                  </p:iterate>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Effect transition="in" filter="fade">
                                      <p:cBhvr>
                                        <p:cTn id="9"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theme/theme1.xml><?xml version="1.0" encoding="utf-8"?>
<a:theme xmlns:a="http://schemas.openxmlformats.org/drawingml/2006/main" name="1_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7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docProps/app.xml><?xml version="1.0" encoding="utf-8"?>
<Properties xmlns="http://schemas.openxmlformats.org/officeDocument/2006/extended-properties" xmlns:vt="http://schemas.openxmlformats.org/officeDocument/2006/docPropsVTypes">
  <Template>TC102455610[[fn=Autumn]]</Template>
  <TotalTime>1353</TotalTime>
  <Words>1639</Words>
  <Application>Microsoft Office PowerPoint</Application>
  <PresentationFormat>عرض على الشاشة (3:4)‏</PresentationFormat>
  <Paragraphs>111</Paragraphs>
  <Slides>19</Slides>
  <Notes>0</Notes>
  <HiddenSlides>0</HiddenSlides>
  <MMClips>0</MMClips>
  <ScaleCrop>false</ScaleCrop>
  <HeadingPairs>
    <vt:vector size="4" baseType="variant">
      <vt:variant>
        <vt:lpstr>سمة</vt:lpstr>
      </vt:variant>
      <vt:variant>
        <vt:i4>2</vt:i4>
      </vt:variant>
      <vt:variant>
        <vt:lpstr>عناوين الشرائح</vt:lpstr>
      </vt:variant>
      <vt:variant>
        <vt:i4>19</vt:i4>
      </vt:variant>
    </vt:vector>
  </HeadingPairs>
  <TitlesOfParts>
    <vt:vector size="21" baseType="lpstr">
      <vt:lpstr>1_سمة Office</vt:lpstr>
      <vt:lpstr>7_Office Theme</vt:lpstr>
      <vt:lpstr>الشريحة 1</vt:lpstr>
      <vt:lpstr>الشريحة 2</vt:lpstr>
      <vt:lpstr>الشريحة 3</vt:lpstr>
      <vt:lpstr>الشريحة 4</vt:lpstr>
      <vt:lpstr>الشريحة 5</vt:lpstr>
      <vt:lpstr>الشريحة 6</vt:lpstr>
      <vt:lpstr>الشريحة 7</vt:lpstr>
      <vt:lpstr>الشريحة 8</vt:lpstr>
      <vt:lpstr>الشريحة 9</vt:lpstr>
      <vt:lpstr>الشريحة 10</vt:lpstr>
      <vt:lpstr>الشريحة 11</vt:lpstr>
      <vt:lpstr>الشريحة 12</vt:lpstr>
      <vt:lpstr>الشريحة 13</vt:lpstr>
      <vt:lpstr>الشريحة 14</vt:lpstr>
      <vt:lpstr>الشريحة 15</vt:lpstr>
      <vt:lpstr>الشريحة 16</vt:lpstr>
      <vt:lpstr>الشريحة 17</vt:lpstr>
      <vt:lpstr>الشريحة 18</vt:lpstr>
      <vt:lpstr>الشريحة 19</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MAHMOUD</dc:creator>
  <cp:lastModifiedBy>USer</cp:lastModifiedBy>
  <cp:revision>123</cp:revision>
  <dcterms:created xsi:type="dcterms:W3CDTF">2006-08-16T00:00:00Z</dcterms:created>
  <dcterms:modified xsi:type="dcterms:W3CDTF">2015-09-12T18:27:52Z</dcterms:modified>
</cp:coreProperties>
</file>