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324" r:id="rId3"/>
    <p:sldId id="325" r:id="rId4"/>
    <p:sldId id="326" r:id="rId5"/>
    <p:sldId id="327" r:id="rId6"/>
    <p:sldId id="328" r:id="rId7"/>
    <p:sldId id="329" r:id="rId8"/>
    <p:sldId id="330" r:id="rId9"/>
    <p:sldId id="331" r:id="rId10"/>
    <p:sldId id="286" r:id="rId11"/>
    <p:sldId id="287" r:id="rId12"/>
    <p:sldId id="288" r:id="rId13"/>
    <p:sldId id="289" r:id="rId14"/>
    <p:sldId id="291" r:id="rId15"/>
    <p:sldId id="290" r:id="rId16"/>
    <p:sldId id="292" r:id="rId17"/>
    <p:sldId id="293" r:id="rId18"/>
    <p:sldId id="294" r:id="rId19"/>
    <p:sldId id="258" r:id="rId20"/>
    <p:sldId id="261" r:id="rId21"/>
    <p:sldId id="262"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259" r:id="rId38"/>
    <p:sldId id="263" r:id="rId39"/>
    <p:sldId id="310" r:id="rId40"/>
    <p:sldId id="311" r:id="rId41"/>
    <p:sldId id="312" r:id="rId42"/>
    <p:sldId id="313" r:id="rId43"/>
    <p:sldId id="314" r:id="rId44"/>
    <p:sldId id="315" r:id="rId45"/>
    <p:sldId id="316" r:id="rId46"/>
    <p:sldId id="317" r:id="rId47"/>
    <p:sldId id="318" r:id="rId48"/>
    <p:sldId id="319" r:id="rId49"/>
    <p:sldId id="320" r:id="rId50"/>
    <p:sldId id="321" r:id="rId51"/>
    <p:sldId id="322" r:id="rId52"/>
    <p:sldId id="264" r:id="rId53"/>
    <p:sldId id="266" r:id="rId54"/>
    <p:sldId id="267" r:id="rId55"/>
    <p:sldId id="268" r:id="rId56"/>
    <p:sldId id="285" r:id="rId57"/>
    <p:sldId id="269" r:id="rId58"/>
    <p:sldId id="270" r:id="rId59"/>
    <p:sldId id="271" r:id="rId60"/>
    <p:sldId id="272" r:id="rId61"/>
    <p:sldId id="323" r:id="rId62"/>
    <p:sldId id="273" r:id="rId63"/>
    <p:sldId id="275" r:id="rId64"/>
    <p:sldId id="276" r:id="rId65"/>
    <p:sldId id="277" r:id="rId66"/>
    <p:sldId id="278" r:id="rId67"/>
    <p:sldId id="279" r:id="rId68"/>
    <p:sldId id="280" r:id="rId69"/>
    <p:sldId id="281" r:id="rId70"/>
    <p:sldId id="282" r:id="rId71"/>
    <p:sldId id="283" r:id="rId72"/>
    <p:sldId id="265" r:id="rId73"/>
    <p:sldId id="284"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94660"/>
  </p:normalViewPr>
  <p:slideViewPr>
    <p:cSldViewPr>
      <p:cViewPr>
        <p:scale>
          <a:sx n="76" d="100"/>
          <a:sy n="76" d="100"/>
        </p:scale>
        <p:origin x="-1254"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FFDA0092-0498-443A-9ECE-19E39F79318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FDA0092-0498-443A-9ECE-19E39F79318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FDA0092-0498-443A-9ECE-19E39F79318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FDA0092-0498-443A-9ECE-19E39F79318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C560CFA-83BE-4D05-87C6-03800FF60580}" type="datetimeFigureOut">
              <a:rPr lang="en-US" smtClean="0"/>
              <a:pPr/>
              <a:t>1/22/2015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FDA0092-0498-443A-9ECE-19E39F7931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C560CFA-83BE-4D05-87C6-03800FF60580}" type="datetimeFigureOut">
              <a:rPr lang="en-US" smtClean="0"/>
              <a:pPr/>
              <a:t>1/22/2015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FDA0092-0498-443A-9ECE-19E39F79318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3">
            <a:schemeClr val="lt1"/>
          </a:lnRef>
          <a:fillRef idx="1">
            <a:schemeClr val="accent1"/>
          </a:fillRef>
          <a:effectRef idx="1">
            <a:schemeClr val="accent1"/>
          </a:effectRef>
          <a:fontRef idx="minor">
            <a:schemeClr val="lt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علم إجتماع السكان</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a:xfrm>
            <a:off x="1432560" y="1905000"/>
            <a:ext cx="7406640" cy="1752600"/>
          </a:xfrm>
        </p:spPr>
        <p:style>
          <a:lnRef idx="3">
            <a:schemeClr val="lt1"/>
          </a:lnRef>
          <a:fillRef idx="1">
            <a:schemeClr val="accent1"/>
          </a:fillRef>
          <a:effectRef idx="1">
            <a:schemeClr val="accent1"/>
          </a:effectRef>
          <a:fontRef idx="minor">
            <a:schemeClr val="lt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مقدمة في علم اجتماع  السكان</a:t>
            </a:r>
            <a:endPar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الأولي</a:t>
            </a:r>
            <a:endPar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Smiley Face 4"/>
          <p:cNvSpPr/>
          <p:nvPr/>
        </p:nvSpPr>
        <p:spPr>
          <a:xfrm>
            <a:off x="6096000" y="609600"/>
            <a:ext cx="1676400" cy="1143000"/>
          </a:xfrm>
          <a:prstGeom prst="smileyFace">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4000" dirty="0">
                <a:solidFill>
                  <a:prstClr val="black"/>
                </a:solidFill>
                <a:effectLst/>
                <a:latin typeface="Franklin Gothic Book"/>
                <a:cs typeface="Arial"/>
              </a:rPr>
              <a:t>ا</a:t>
            </a: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ranklin Gothic Book"/>
                <a:cs typeface="Arial"/>
              </a:rPr>
              <a:t>لخطة التنفيذية لمقرر علم </a:t>
            </a:r>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ranklin Gothic Book"/>
                <a:cs typeface="Arial"/>
              </a:rPr>
              <a:t>اجتماع السكان</a:t>
            </a:r>
            <a:endParaRPr lang="ar-SA" dirty="0"/>
          </a:p>
        </p:txBody>
      </p:sp>
      <p:sp>
        <p:nvSpPr>
          <p:cNvPr id="3" name="Content Placeholder 2"/>
          <p:cNvSpPr>
            <a:spLocks noGrp="1"/>
          </p:cNvSpPr>
          <p:nvPr>
            <p:ph idx="1"/>
          </p:nvPr>
        </p:nvSpPr>
        <p:spPr/>
        <p:txBody>
          <a:bodyPr/>
          <a:lstStyle/>
          <a:p>
            <a:pPr marL="274320" lvl="0" indent="-274320">
              <a:spcBef>
                <a:spcPts val="300"/>
              </a:spcBef>
              <a:buClr>
                <a:srgbClr val="AA2B1E"/>
              </a:buClr>
              <a:buSzPct val="85000"/>
              <a:buFont typeface="Wingdings" pitchFamily="2" charset="2"/>
              <a:buChar char="v"/>
            </a:pPr>
            <a:r>
              <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اسم المقرر :علم </a:t>
            </a:r>
            <a:r>
              <a:rPr lang="ar-SA" sz="2800" b="1" i="1" dirty="0" smtClean="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اجتماع السكان</a:t>
            </a:r>
            <a:endPar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endParaRPr>
          </a:p>
          <a:p>
            <a:pPr marL="274320" lvl="0" indent="-274320">
              <a:spcBef>
                <a:spcPts val="300"/>
              </a:spcBef>
              <a:buClr>
                <a:srgbClr val="AA2B1E"/>
              </a:buClr>
              <a:buSzPct val="85000"/>
              <a:buFont typeface="Wingdings" pitchFamily="2" charset="2"/>
              <a:buChar char="v"/>
            </a:pPr>
            <a:r>
              <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الطلاب :المستوى </a:t>
            </a:r>
            <a:r>
              <a:rPr lang="ar-SA" sz="2800" b="1" i="1" dirty="0" smtClean="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الثالث</a:t>
            </a:r>
            <a:endPar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endParaRPr>
          </a:p>
          <a:p>
            <a:pPr marL="274320" lvl="0" indent="-274320">
              <a:spcBef>
                <a:spcPts val="300"/>
              </a:spcBef>
              <a:buClr>
                <a:srgbClr val="AA2B1E"/>
              </a:buClr>
              <a:buSzPct val="85000"/>
              <a:buFont typeface="Wingdings" pitchFamily="2" charset="2"/>
              <a:buChar char="v"/>
            </a:pPr>
            <a:r>
              <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الفصل الدراسي الاول </a:t>
            </a:r>
          </a:p>
          <a:p>
            <a:pPr marL="274320" lvl="0" indent="-274320">
              <a:spcBef>
                <a:spcPts val="300"/>
              </a:spcBef>
              <a:buClr>
                <a:srgbClr val="AA2B1E"/>
              </a:buClr>
              <a:buSzPct val="85000"/>
              <a:buFont typeface="Wingdings" pitchFamily="2" charset="2"/>
              <a:buChar char="v"/>
            </a:pPr>
            <a:r>
              <a:rPr lang="ar-SA" sz="28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الاستاذ /د .حنان احمد مكاوي سليمان </a:t>
            </a:r>
          </a:p>
          <a:p>
            <a:pPr marL="274320" lvl="0" indent="-274320">
              <a:spcBef>
                <a:spcPts val="300"/>
              </a:spcBef>
              <a:buClr>
                <a:srgbClr val="AA2B1E"/>
              </a:buClr>
              <a:buSzPct val="85000"/>
              <a:buNone/>
            </a:pPr>
            <a:r>
              <a:rPr lang="ar-SA" sz="1900" i="1" dirty="0">
                <a:solidFill>
                  <a:prstClr val="black"/>
                </a:solidFill>
                <a:latin typeface="Franklin Gothic Book"/>
                <a:cs typeface="Arial"/>
              </a:rPr>
              <a:t>    </a:t>
            </a:r>
            <a:r>
              <a:rPr lang="ar-SA" sz="19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استاذ مشارك بقسم علم الاجتماع والخدمة الاجتماعية</a:t>
            </a:r>
            <a:endParaRPr lang="ar-SA" sz="1900" i="1" dirty="0">
              <a:solidFill>
                <a:prstClr val="black"/>
              </a:solidFill>
              <a:latin typeface="Franklin Gothic Book"/>
              <a:cs typeface="Arial"/>
            </a:endParaRPr>
          </a:p>
          <a:p>
            <a:pPr marL="274320" lvl="0" indent="-274320">
              <a:spcBef>
                <a:spcPts val="300"/>
              </a:spcBef>
              <a:buClr>
                <a:srgbClr val="AA2B1E"/>
              </a:buClr>
              <a:buSzPct val="85000"/>
              <a:buFont typeface="Wingdings" pitchFamily="2" charset="2"/>
              <a:buChar char="v"/>
            </a:pPr>
            <a:r>
              <a:rPr lang="ar-SA" sz="30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صفة المقرر :اجباري</a:t>
            </a:r>
          </a:p>
          <a:p>
            <a:pPr marL="274320" lvl="0" indent="-274320">
              <a:spcBef>
                <a:spcPts val="300"/>
              </a:spcBef>
              <a:buClr>
                <a:srgbClr val="AA2B1E"/>
              </a:buClr>
              <a:buSzPct val="85000"/>
              <a:buFont typeface="Wingdings" pitchFamily="2" charset="2"/>
              <a:buChar char="v"/>
            </a:pPr>
            <a:r>
              <a:rPr lang="ar-SA" sz="30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عدد الساعات :ساعتان اسبوعياً</a:t>
            </a:r>
          </a:p>
          <a:p>
            <a:pPr marL="274320" lvl="0" indent="-274320">
              <a:spcBef>
                <a:spcPts val="300"/>
              </a:spcBef>
              <a:buClr>
                <a:srgbClr val="AA2B1E"/>
              </a:buClr>
              <a:buSzPct val="85000"/>
              <a:buFont typeface="Wingdings" pitchFamily="2" charset="2"/>
              <a:buChar char="v"/>
            </a:pPr>
            <a:r>
              <a:rPr lang="ar-SA" sz="30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cs typeface="Arial"/>
              </a:rPr>
              <a:t>طبيعة المقرر: نظري</a:t>
            </a:r>
            <a:endParaRPr lang="en-US" sz="3000" b="1" i="1" dirty="0">
              <a:ln w="1905"/>
              <a:gradFill>
                <a:gsLst>
                  <a:gs pos="0">
                    <a:srgbClr val="B9CA1A">
                      <a:shade val="20000"/>
                      <a:satMod val="200000"/>
                    </a:srgbClr>
                  </a:gs>
                  <a:gs pos="78000">
                    <a:srgbClr val="B9CA1A">
                      <a:tint val="90000"/>
                      <a:shade val="89000"/>
                      <a:satMod val="220000"/>
                    </a:srgbClr>
                  </a:gs>
                  <a:gs pos="100000">
                    <a:srgbClr val="B9CA1A">
                      <a:tint val="12000"/>
                      <a:satMod val="255000"/>
                    </a:srgbClr>
                  </a:gs>
                </a:gsLst>
                <a:lin ang="5400000"/>
              </a:gradFill>
              <a:effectLst>
                <a:innerShdw blurRad="69850" dist="43180" dir="5400000">
                  <a:srgbClr val="000000">
                    <a:alpha val="65000"/>
                  </a:srgbClr>
                </a:innerShdw>
              </a:effectLst>
              <a:latin typeface="Franklin Gothic Book"/>
            </a:endParaRPr>
          </a:p>
          <a:p>
            <a:endParaRPr lang="ar-SA" dirty="0"/>
          </a:p>
        </p:txBody>
      </p:sp>
    </p:spTree>
    <p:extLst>
      <p:ext uri="{BB962C8B-B14F-4D97-AF65-F5344CB8AC3E}">
        <p14:creationId xmlns:p14="http://schemas.microsoft.com/office/powerpoint/2010/main" val="160996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Franklin Gothic Book"/>
                <a:cs typeface="Arial"/>
              </a:rPr>
              <a:t>اولاً : رؤية القسم :-</a:t>
            </a:r>
            <a:endParaRPr lang="ar-SA" dirty="0"/>
          </a:p>
        </p:txBody>
      </p:sp>
      <p:sp>
        <p:nvSpPr>
          <p:cNvPr id="3" name="Content Placeholder 2"/>
          <p:cNvSpPr>
            <a:spLocks noGrp="1"/>
          </p:cNvSpPr>
          <p:nvPr>
            <p:ph idx="1"/>
          </p:nvPr>
        </p:nvSpPr>
        <p:spPr/>
        <p:txBody>
          <a:bodyPr/>
          <a:lstStyle/>
          <a:p>
            <a:pPr marL="274320" lvl="0" indent="-274320">
              <a:spcBef>
                <a:spcPts val="300"/>
              </a:spcBef>
              <a:buClr>
                <a:srgbClr val="AA2B1E"/>
              </a:buClr>
              <a:buSzPct val="85000"/>
              <a:buNone/>
            </a:pPr>
            <a:r>
              <a:rPr lang="ar-SA" sz="3100" b="1" i="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Franklin Gothic Book"/>
                <a:cs typeface="Arial"/>
              </a:rPr>
              <a:t>تحقيق التميز لكي يكون القسم احدى صروح التعليم الجامعي المميز في مجال علم الاجتماع والخدمة الاجتماعية .ويهدف القسم برؤيته التطلعية الى استخدام المهارات المعلوماتية وتطبيق أفضل الوسائل التكنولوجية في المهارات البحثية والتفكير في صور نقدية وموضوعية لمواكبة متطلبات الاعتماد الاكاديمي من قبل المؤسسات العلمية .</a:t>
            </a:r>
            <a:endParaRPr lang="en-US" sz="3100" b="1" i="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Franklin Gothic Book"/>
            </a:endParaRPr>
          </a:p>
          <a:p>
            <a:pPr lvl="0" indent="-256032">
              <a:spcBef>
                <a:spcPts val="300"/>
              </a:spcBef>
              <a:buClr>
                <a:srgbClr val="A04DA3"/>
              </a:buClr>
              <a:buSzTx/>
              <a:buFont typeface="Georgia"/>
              <a:buChar char="•"/>
            </a:pPr>
            <a:endParaRPr lang="ar-SA" sz="2800" b="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Georgia"/>
              <a:cs typeface="Arial"/>
            </a:endParaRPr>
          </a:p>
          <a:p>
            <a:endParaRPr lang="ar-SA" dirty="0"/>
          </a:p>
        </p:txBody>
      </p:sp>
    </p:spTree>
    <p:extLst>
      <p:ext uri="{BB962C8B-B14F-4D97-AF65-F5344CB8AC3E}">
        <p14:creationId xmlns:p14="http://schemas.microsoft.com/office/powerpoint/2010/main" val="330130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i="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latin typeface="Franklin Gothic Book"/>
                <a:cs typeface="Arial"/>
              </a:rPr>
              <a:t>ثانياً رسالة القسم:-</a:t>
            </a:r>
            <a:endParaRPr lang="ar-SA" dirty="0"/>
          </a:p>
        </p:txBody>
      </p:sp>
      <p:sp>
        <p:nvSpPr>
          <p:cNvPr id="3" name="Content Placeholder 2"/>
          <p:cNvSpPr>
            <a:spLocks noGrp="1"/>
          </p:cNvSpPr>
          <p:nvPr>
            <p:ph idx="1"/>
          </p:nvPr>
        </p:nvSpPr>
        <p:spPr/>
        <p:txBody>
          <a:bodyPr/>
          <a:lstStyle/>
          <a:p>
            <a:pPr marL="274320" lvl="0" indent="-274320">
              <a:spcBef>
                <a:spcPts val="300"/>
              </a:spcBef>
              <a:buClr>
                <a:srgbClr val="AA2B1E"/>
              </a:buClr>
              <a:buSzPct val="85000"/>
              <a:buFont typeface="Brush Script MT" pitchFamily="66" charset="0"/>
              <a:buChar char="O"/>
            </a:pPr>
            <a:r>
              <a:rPr lang="ar-SA" sz="3100" b="1" i="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Franklin Gothic Book"/>
                <a:cs typeface="Arial"/>
              </a:rPr>
              <a:t>إعداد المتخصصين المؤهلين في مجال علم الاجتماع والخدمة الاجتماعية مزودين بالمعارف والمهارات المعلوماتية والتفكير النقدي ومهارات البحث والاتصال وتطبيقاتها في مجال علم الاجتماع والخدمة الاجتماعية كما يعمل القسم على التطوير والمساهمة في نشر المعرفة الاجتماعية وتقديم الاستشارات والتدريب والخدمات الاجتماعية للمجتمع السعودي ومؤسساته.</a:t>
            </a:r>
            <a:endParaRPr lang="en-US" sz="3100" b="1" i="1" dirty="0">
              <a:ln w="11430"/>
              <a:gradFill>
                <a:gsLst>
                  <a:gs pos="0">
                    <a:srgbClr val="438086">
                      <a:tint val="70000"/>
                      <a:satMod val="245000"/>
                    </a:srgbClr>
                  </a:gs>
                  <a:gs pos="75000">
                    <a:srgbClr val="438086">
                      <a:tint val="90000"/>
                      <a:shade val="60000"/>
                      <a:satMod val="240000"/>
                    </a:srgbClr>
                  </a:gs>
                  <a:gs pos="100000">
                    <a:srgbClr val="438086">
                      <a:tint val="100000"/>
                      <a:shade val="50000"/>
                      <a:satMod val="240000"/>
                    </a:srgbClr>
                  </a:gs>
                </a:gsLst>
                <a:lin ang="5400000"/>
              </a:gradFill>
              <a:effectLst>
                <a:outerShdw blurRad="50800" dist="39000" dir="5460000" algn="tl">
                  <a:srgbClr val="000000">
                    <a:alpha val="38000"/>
                  </a:srgbClr>
                </a:outerShdw>
              </a:effectLst>
              <a:latin typeface="Franklin Gothic Book"/>
            </a:endParaRPr>
          </a:p>
          <a:p>
            <a:endParaRPr lang="ar-SA" dirty="0"/>
          </a:p>
        </p:txBody>
      </p:sp>
    </p:spTree>
    <p:extLst>
      <p:ext uri="{BB962C8B-B14F-4D97-AF65-F5344CB8AC3E}">
        <p14:creationId xmlns:p14="http://schemas.microsoft.com/office/powerpoint/2010/main" val="146470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i="1" cap="all" dirty="0">
                <a:ln w="9000" cmpd="sng">
                  <a:solidFill>
                    <a:srgbClr val="C4652D">
                      <a:shade val="50000"/>
                      <a:satMod val="120000"/>
                    </a:srgbClr>
                  </a:solidFill>
                  <a:prstDash val="solid"/>
                </a:ln>
                <a:gradFill>
                  <a:gsLst>
                    <a:gs pos="0">
                      <a:srgbClr val="C4652D">
                        <a:shade val="20000"/>
                        <a:satMod val="245000"/>
                      </a:srgbClr>
                    </a:gs>
                    <a:gs pos="43000">
                      <a:srgbClr val="C4652D">
                        <a:satMod val="255000"/>
                      </a:srgbClr>
                    </a:gs>
                    <a:gs pos="48000">
                      <a:srgbClr val="C4652D">
                        <a:shade val="85000"/>
                        <a:satMod val="255000"/>
                      </a:srgbClr>
                    </a:gs>
                    <a:gs pos="100000">
                      <a:srgbClr val="C4652D">
                        <a:shade val="20000"/>
                        <a:satMod val="245000"/>
                      </a:srgbClr>
                    </a:gs>
                  </a:gsLst>
                  <a:lin ang="5400000"/>
                </a:gradFill>
                <a:effectLst>
                  <a:reflection blurRad="12700" stA="28000" endPos="45000" dist="1000" dir="5400000" sy="-100000" algn="bl" rotWithShape="0"/>
                </a:effectLst>
                <a:latin typeface="Franklin Gothic Book"/>
                <a:cs typeface="Arial"/>
              </a:rPr>
              <a:t>ثالثاً أهداف المقرر:-</a:t>
            </a:r>
            <a:endParaRPr lang="ar-SA" dirty="0"/>
          </a:p>
        </p:txBody>
      </p:sp>
      <p:sp>
        <p:nvSpPr>
          <p:cNvPr id="3" name="Content Placeholder 2"/>
          <p:cNvSpPr>
            <a:spLocks noGrp="1"/>
          </p:cNvSpPr>
          <p:nvPr>
            <p:ph idx="1"/>
          </p:nvPr>
        </p:nvSpPr>
        <p:spPr/>
        <p:txBody>
          <a:bodyPr>
            <a:normAutofit fontScale="775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nSpc>
                <a:spcPct val="115000"/>
              </a:lnSpc>
              <a:spcAft>
                <a:spcPts val="1000"/>
              </a:spcAft>
            </a:pPr>
            <a:r>
              <a:rPr lang="ar-SA" b="1" i="1" dirty="0">
                <a:ln/>
                <a:solidFill>
                  <a:schemeClr val="accent3"/>
                </a:solidFill>
                <a:latin typeface="Calibri"/>
                <a:ea typeface="Calibri"/>
                <a:cs typeface="Arial"/>
              </a:rPr>
              <a:t>أن يتعرف الطلاب على ميدان علم اجتماع السكان وأهميته </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يتعرف الطلاب على عوامل نمو الفكر السكاني قديماً وحديثاً</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يتمكن الطالب من الالمام ببعض النظريات التي حاولت تفسير الزيادة السكانية</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يتعرف الطالب على المفاهيم الاساسية لعلم السكان</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يستطيع الطالب  </a:t>
            </a:r>
            <a:r>
              <a:rPr lang="ar-SA" b="1" i="1" dirty="0" smtClean="0">
                <a:ln/>
                <a:solidFill>
                  <a:schemeClr val="accent3"/>
                </a:solidFill>
                <a:latin typeface="Calibri"/>
                <a:ea typeface="Calibri"/>
                <a:cs typeface="Arial"/>
              </a:rPr>
              <a:t>استخدام </a:t>
            </a:r>
            <a:r>
              <a:rPr lang="ar-SA" b="1" i="1" dirty="0">
                <a:ln/>
                <a:solidFill>
                  <a:schemeClr val="accent3"/>
                </a:solidFill>
                <a:latin typeface="Calibri"/>
                <a:ea typeface="Calibri"/>
                <a:cs typeface="Arial"/>
              </a:rPr>
              <a:t>تلك المفاهيم  في البحث العلمي</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يشعر الطلاب بأهمية المتغيرات السكانية وأثرها في جوانب الحياة المختلفة </a:t>
            </a:r>
            <a:endParaRPr lang="en-US" sz="2000" b="1" dirty="0">
              <a:ln/>
              <a:solidFill>
                <a:schemeClr val="accent3"/>
              </a:solidFill>
              <a:latin typeface="Calibri"/>
              <a:ea typeface="Calibri"/>
              <a:cs typeface="Arial"/>
            </a:endParaRPr>
          </a:p>
          <a:p>
            <a:pPr>
              <a:lnSpc>
                <a:spcPct val="115000"/>
              </a:lnSpc>
              <a:spcAft>
                <a:spcPts val="1000"/>
              </a:spcAft>
            </a:pPr>
            <a:r>
              <a:rPr lang="ar-SA" b="1" i="1" dirty="0">
                <a:ln/>
                <a:solidFill>
                  <a:schemeClr val="accent3"/>
                </a:solidFill>
                <a:latin typeface="Calibri"/>
                <a:ea typeface="Calibri"/>
                <a:cs typeface="Arial"/>
              </a:rPr>
              <a:t>-أن يستطيع الطالب تحليل الظواهر السكانية في المجتمع السعودي</a:t>
            </a:r>
            <a:endParaRPr lang="en-US" sz="2000" b="1" dirty="0">
              <a:ln/>
              <a:solidFill>
                <a:schemeClr val="accent3"/>
              </a:solidFill>
              <a:latin typeface="Calibri"/>
              <a:ea typeface="Calibri"/>
              <a:cs typeface="Arial"/>
            </a:endParaRPr>
          </a:p>
          <a:p>
            <a:pPr marL="82296" indent="0">
              <a:buNone/>
            </a:pPr>
            <a:endParaRPr lang="ar-SA" b="1" dirty="0">
              <a:ln/>
              <a:solidFill>
                <a:schemeClr val="accent3"/>
              </a:solidFill>
            </a:endParaRPr>
          </a:p>
        </p:txBody>
      </p:sp>
    </p:spTree>
    <p:extLst>
      <p:ext uri="{BB962C8B-B14F-4D97-AF65-F5344CB8AC3E}">
        <p14:creationId xmlns:p14="http://schemas.microsoft.com/office/powerpoint/2010/main" val="4880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i="1" dirty="0">
                <a:ln w="19050">
                  <a:solidFill>
                    <a:srgbClr val="465E9C">
                      <a:tint val="1000"/>
                    </a:srgbClr>
                  </a:solidFill>
                  <a:prstDash val="solid"/>
                </a:ln>
                <a:solidFill>
                  <a:srgbClr val="71685C"/>
                </a:solidFill>
                <a:effectLst>
                  <a:outerShdw blurRad="50000" dist="50800" dir="7500000" algn="tl">
                    <a:srgbClr val="000000">
                      <a:shade val="5000"/>
                      <a:alpha val="35000"/>
                    </a:srgbClr>
                  </a:outerShdw>
                </a:effectLst>
                <a:latin typeface="Constantia"/>
                <a:cs typeface="Tahoma"/>
              </a:rPr>
              <a:t>رابعاً  مراجع المقرر:-</a:t>
            </a:r>
            <a:endParaRPr lang="ar-SA" dirty="0"/>
          </a:p>
        </p:txBody>
      </p:sp>
      <p:sp>
        <p:nvSpPr>
          <p:cNvPr id="3" name="Content Placeholder 2"/>
          <p:cNvSpPr>
            <a:spLocks noGrp="1"/>
          </p:cNvSpPr>
          <p:nvPr>
            <p:ph idx="1"/>
          </p:nvPr>
        </p:nvSpPr>
        <p:spPr/>
        <p:txBody>
          <a:bodyPr/>
          <a:lstStyle/>
          <a:p>
            <a:pPr>
              <a:lnSpc>
                <a:spcPct val="115000"/>
              </a:lnSpc>
              <a:spcAft>
                <a:spcPts val="1000"/>
              </a:spcAft>
            </a:pPr>
            <a:r>
              <a:rPr lang="ar-SA"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الكتاب المقرر:-</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endParaRPr>
          </a:p>
          <a:p>
            <a:r>
              <a:rPr lang="ar-SA"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-على عبد الرازق </a:t>
            </a:r>
            <a:r>
              <a:rPr lang="ar-SA"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جلبي, تجديد </a:t>
            </a:r>
            <a:r>
              <a:rPr lang="ar-SA"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علم اجتماع </a:t>
            </a:r>
            <a:r>
              <a:rPr lang="ar-SA"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السكان ,</a:t>
            </a:r>
            <a:r>
              <a:rPr lang="ar-SA"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ea typeface="Calibri"/>
                <a:cs typeface="Arial"/>
              </a:rPr>
              <a:t>دار المعرفة الجامعية ,الاسكندرية2012</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6404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sz="4000" b="1" dirty="0" smtClean="0">
                <a:ln/>
                <a:solidFill>
                  <a:schemeClr val="accent3"/>
                </a:solidFill>
                <a:effectLst/>
                <a:latin typeface="Constantia"/>
                <a:cs typeface="Tahoma"/>
              </a:rPr>
              <a:t> </a:t>
            </a:r>
            <a:r>
              <a:rPr lang="ar-SA" sz="4000" b="1" dirty="0">
                <a:ln/>
                <a:solidFill>
                  <a:schemeClr val="accent3"/>
                </a:solidFill>
                <a:effectLst/>
                <a:latin typeface="Constantia"/>
                <a:cs typeface="Tahoma"/>
              </a:rPr>
              <a:t>التواصل مع استاذ المادة:-</a:t>
            </a:r>
            <a:endParaRPr lang="ar-SA" b="1" dirty="0">
              <a:ln/>
              <a:solidFill>
                <a:schemeClr val="accent3"/>
              </a:solidFill>
              <a:effectLst/>
            </a:endParaRPr>
          </a:p>
        </p:txBody>
      </p:sp>
      <p:sp>
        <p:nvSpPr>
          <p:cNvPr id="3" name="Content Placeholder 2"/>
          <p:cNvSpPr>
            <a:spLocks noGrp="1"/>
          </p:cNvSpPr>
          <p:nvPr>
            <p:ph idx="1"/>
          </p:nvPr>
        </p:nvSpPr>
        <p:spPr/>
        <p:txBody>
          <a:bodyPr/>
          <a:lstStyle/>
          <a:p>
            <a:pPr lvl="0" indent="-256032">
              <a:spcBef>
                <a:spcPts val="300"/>
              </a:spcBef>
              <a:buClr>
                <a:srgbClr val="A04DA3"/>
              </a:buClr>
              <a:buSzTx/>
              <a:buFont typeface="Georgia"/>
              <a:buChar char="•"/>
            </a:pPr>
            <a:r>
              <a:rPr lang="ar-SA" sz="2800" b="1" i="1" dirty="0">
                <a:solidFill>
                  <a:srgbClr val="E46C0A"/>
                </a:solidFill>
                <a:latin typeface="Times New Roman"/>
                <a:ea typeface="Times New Roman"/>
                <a:cs typeface="Andalus"/>
              </a:rPr>
              <a:t>التواصل مع الاستاذ:-</a:t>
            </a:r>
            <a:endParaRPr lang="en-US" sz="2000" dirty="0">
              <a:solidFill>
                <a:prstClr val="black"/>
              </a:solidFill>
              <a:latin typeface="Times New Roman"/>
              <a:ea typeface="Times New Roman"/>
            </a:endParaRPr>
          </a:p>
          <a:p>
            <a:pPr lvl="0" indent="-256032">
              <a:spcBef>
                <a:spcPts val="300"/>
              </a:spcBef>
              <a:buClr>
                <a:srgbClr val="A04DA3"/>
              </a:buClr>
              <a:buSzTx/>
              <a:buFont typeface="Georgia"/>
              <a:buChar char="•"/>
            </a:pPr>
            <a:r>
              <a:rPr lang="ar-SA" sz="2800" b="1" i="1" dirty="0">
                <a:solidFill>
                  <a:srgbClr val="E46C0A"/>
                </a:solidFill>
                <a:latin typeface="Times New Roman"/>
                <a:ea typeface="Times New Roman"/>
                <a:cs typeface="Andalus"/>
              </a:rPr>
              <a:t>الساعات المكتبية:-</a:t>
            </a:r>
            <a:endParaRPr lang="en-US" sz="2000" dirty="0">
              <a:solidFill>
                <a:prstClr val="black"/>
              </a:solidFill>
              <a:latin typeface="Times New Roman"/>
              <a:ea typeface="Times New Roman"/>
            </a:endParaRPr>
          </a:p>
          <a:p>
            <a:pPr lvl="0" indent="-256032">
              <a:spcBef>
                <a:spcPts val="300"/>
              </a:spcBef>
              <a:buClr>
                <a:srgbClr val="A04DA3"/>
              </a:buClr>
              <a:buSzTx/>
              <a:buFont typeface="Georgia"/>
              <a:buChar char="•"/>
            </a:pPr>
            <a:r>
              <a:rPr lang="ar-SA" sz="2800" b="1" i="1" dirty="0" smtClean="0">
                <a:solidFill>
                  <a:srgbClr val="E46C0A"/>
                </a:solidFill>
                <a:latin typeface="Times New Roman"/>
                <a:ea typeface="Times New Roman"/>
                <a:cs typeface="Andalus"/>
              </a:rPr>
              <a:t>الاثنين الساعة </a:t>
            </a:r>
            <a:r>
              <a:rPr lang="ar-SA" sz="2800" b="1" i="1" dirty="0">
                <a:solidFill>
                  <a:srgbClr val="E46C0A"/>
                </a:solidFill>
                <a:latin typeface="Times New Roman"/>
                <a:ea typeface="Times New Roman"/>
                <a:cs typeface="Andalus"/>
              </a:rPr>
              <a:t>الرابعة بعد الظهر</a:t>
            </a:r>
            <a:endParaRPr lang="en-US" sz="2000" dirty="0">
              <a:solidFill>
                <a:prstClr val="black"/>
              </a:solidFill>
              <a:latin typeface="Times New Roman"/>
              <a:ea typeface="Times New Roman"/>
            </a:endParaRPr>
          </a:p>
          <a:p>
            <a:pPr lvl="0" indent="-256032">
              <a:spcBef>
                <a:spcPts val="300"/>
              </a:spcBef>
              <a:buClr>
                <a:srgbClr val="A04DA3"/>
              </a:buClr>
              <a:buSzTx/>
              <a:buFont typeface="Georgia"/>
              <a:buChar char="•"/>
            </a:pPr>
            <a:r>
              <a:rPr lang="ar-SA" sz="3600" dirty="0">
                <a:solidFill>
                  <a:srgbClr val="E46C0A"/>
                </a:solidFill>
                <a:latin typeface="Helvetica"/>
                <a:ea typeface="Times New Roman"/>
                <a:cs typeface="Arial"/>
              </a:rPr>
              <a:t>0502409445</a:t>
            </a:r>
            <a:endParaRPr lang="en-US" sz="2000" dirty="0">
              <a:solidFill>
                <a:prstClr val="black"/>
              </a:solidFill>
              <a:latin typeface="Times New Roman"/>
              <a:ea typeface="Times New Roman"/>
            </a:endParaRPr>
          </a:p>
          <a:p>
            <a:pPr lvl="0" indent="-256032">
              <a:spcBef>
                <a:spcPts val="300"/>
              </a:spcBef>
              <a:buClr>
                <a:srgbClr val="A04DA3"/>
              </a:buClr>
              <a:buSzTx/>
              <a:buFont typeface="Georgia"/>
              <a:buChar char="•"/>
            </a:pPr>
            <a:r>
              <a:rPr lang="ar-SA" sz="2800" b="1" i="1" dirty="0">
                <a:solidFill>
                  <a:srgbClr val="E46C0A"/>
                </a:solidFill>
                <a:latin typeface="Times New Roman"/>
                <a:ea typeface="Times New Roman"/>
                <a:cs typeface="Andalus"/>
              </a:rPr>
              <a:t>   البريد الالكتروني:-</a:t>
            </a:r>
            <a:endParaRPr lang="en-US" sz="2000" dirty="0">
              <a:solidFill>
                <a:prstClr val="black"/>
              </a:solidFill>
              <a:latin typeface="Times New Roman"/>
              <a:ea typeface="Times New Roman"/>
            </a:endParaRPr>
          </a:p>
          <a:p>
            <a:pPr lvl="0" indent="-256032">
              <a:spcBef>
                <a:spcPts val="300"/>
              </a:spcBef>
              <a:buClr>
                <a:srgbClr val="A04DA3"/>
              </a:buClr>
              <a:buSzTx/>
              <a:buFont typeface="Georgia"/>
              <a:buChar char="•"/>
            </a:pPr>
            <a:r>
              <a:rPr lang="en-US" sz="2800" b="1" i="1" dirty="0">
                <a:solidFill>
                  <a:srgbClr val="E46C0A"/>
                </a:solidFill>
                <a:latin typeface="Andalus"/>
                <a:ea typeface="Times New Roman"/>
              </a:rPr>
              <a:t>Hasuliman@ud.oud.sa</a:t>
            </a:r>
            <a:endParaRPr lang="en-US" sz="2000" dirty="0">
              <a:solidFill>
                <a:prstClr val="black"/>
              </a:solidFill>
              <a:latin typeface="Times New Roman"/>
              <a:ea typeface="Times New Roman"/>
            </a:endParaRPr>
          </a:p>
          <a:p>
            <a:pPr marL="0" lvl="0" indent="0">
              <a:spcBef>
                <a:spcPts val="300"/>
              </a:spcBef>
              <a:buClr>
                <a:srgbClr val="A04DA3"/>
              </a:buClr>
              <a:buSzTx/>
              <a:buNone/>
            </a:pPr>
            <a:endParaRPr lang="ar-SA" sz="2800" dirty="0">
              <a:solidFill>
                <a:prstClr val="black"/>
              </a:solidFill>
              <a:latin typeface="Georgia"/>
              <a:cs typeface="Arial"/>
            </a:endParaRPr>
          </a:p>
          <a:p>
            <a:endParaRPr lang="ar-SA" dirty="0"/>
          </a:p>
        </p:txBody>
      </p:sp>
    </p:spTree>
    <p:extLst>
      <p:ext uri="{BB962C8B-B14F-4D97-AF65-F5344CB8AC3E}">
        <p14:creationId xmlns:p14="http://schemas.microsoft.com/office/powerpoint/2010/main" val="314930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sz="4000" b="1" dirty="0">
                <a:ln/>
                <a:solidFill>
                  <a:schemeClr val="accent3"/>
                </a:solidFill>
                <a:effectLst/>
                <a:latin typeface="Trebuchet MS"/>
                <a:cs typeface="Tahoma"/>
              </a:rPr>
              <a:t>طريقة تقييم الطلاب :-</a:t>
            </a:r>
            <a:endParaRPr lang="ar-SA" b="1" dirty="0">
              <a:ln/>
              <a:solidFill>
                <a:schemeClr val="accent3"/>
              </a:solidFill>
              <a:effectLst/>
            </a:endParaRPr>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274320" lvl="0" indent="-274320">
              <a:spcBef>
                <a:spcPts val="300"/>
              </a:spcBef>
              <a:buClr>
                <a:srgbClr val="AA2B1E"/>
              </a:buClr>
              <a:buSzPct val="85000"/>
              <a:buFont typeface="Brush Script MT" pitchFamily="66" charset="0"/>
              <a:buChar char="O"/>
            </a:pPr>
            <a:r>
              <a:rPr lang="ar-SA" sz="3100" b="1" dirty="0">
                <a:ln/>
                <a:solidFill>
                  <a:schemeClr val="accent3"/>
                </a:solidFill>
                <a:latin typeface="Franklin Gothic Book"/>
                <a:cs typeface="Arial"/>
              </a:rPr>
              <a:t>المشاركة في لوحة المناقشة               10درجات</a:t>
            </a:r>
          </a:p>
          <a:p>
            <a:pPr marL="274320" lvl="0" indent="-274320">
              <a:spcBef>
                <a:spcPts val="300"/>
              </a:spcBef>
              <a:buClr>
                <a:srgbClr val="AA2B1E"/>
              </a:buClr>
              <a:buSzPct val="85000"/>
              <a:buFont typeface="Brush Script MT" pitchFamily="66" charset="0"/>
              <a:buChar char="O"/>
            </a:pPr>
            <a:r>
              <a:rPr lang="ar-SA" sz="3100" b="1" dirty="0">
                <a:ln/>
                <a:solidFill>
                  <a:schemeClr val="accent3"/>
                </a:solidFill>
                <a:latin typeface="Franklin Gothic Book"/>
                <a:cs typeface="Arial"/>
              </a:rPr>
              <a:t>اختبار                                        30درجة</a:t>
            </a:r>
          </a:p>
          <a:p>
            <a:pPr marL="274320" lvl="0" indent="-274320">
              <a:spcBef>
                <a:spcPts val="300"/>
              </a:spcBef>
              <a:buClr>
                <a:srgbClr val="AA2B1E"/>
              </a:buClr>
              <a:buSzPct val="85000"/>
              <a:buFont typeface="Brush Script MT" pitchFamily="66" charset="0"/>
              <a:buChar char="O"/>
            </a:pPr>
            <a:r>
              <a:rPr lang="ar-SA" sz="3100" b="1" dirty="0">
                <a:ln/>
                <a:solidFill>
                  <a:schemeClr val="accent3"/>
                </a:solidFill>
                <a:latin typeface="Franklin Gothic Book"/>
                <a:cs typeface="Arial"/>
              </a:rPr>
              <a:t>واجب                                         10درجات</a:t>
            </a:r>
          </a:p>
          <a:p>
            <a:pPr marL="274320" lvl="0" indent="-274320">
              <a:spcBef>
                <a:spcPts val="300"/>
              </a:spcBef>
              <a:buClr>
                <a:srgbClr val="AA2B1E"/>
              </a:buClr>
              <a:buSzPct val="85000"/>
              <a:buFont typeface="Brush Script MT" pitchFamily="66" charset="0"/>
              <a:buChar char="O"/>
            </a:pPr>
            <a:r>
              <a:rPr lang="ar-SA" sz="3100" b="1" dirty="0">
                <a:ln/>
                <a:solidFill>
                  <a:schemeClr val="accent3"/>
                </a:solidFill>
                <a:latin typeface="Franklin Gothic Book"/>
                <a:cs typeface="Arial"/>
              </a:rPr>
              <a:t>الاختبار النهائي                              50درجة</a:t>
            </a:r>
            <a:endParaRPr lang="en-US" sz="3100" b="1" dirty="0">
              <a:ln/>
              <a:solidFill>
                <a:schemeClr val="accent3"/>
              </a:solidFill>
              <a:latin typeface="Franklin Gothic Book"/>
            </a:endParaRPr>
          </a:p>
          <a:p>
            <a:pPr lvl="0" indent="-256032">
              <a:spcBef>
                <a:spcPts val="300"/>
              </a:spcBef>
              <a:buClr>
                <a:srgbClr val="A04DA3"/>
              </a:buClr>
              <a:buSzTx/>
              <a:buFont typeface="Georgia"/>
              <a:buChar char="•"/>
            </a:pPr>
            <a:endParaRPr lang="ar-SA" sz="2800" b="1" dirty="0">
              <a:ln/>
              <a:solidFill>
                <a:schemeClr val="accent3"/>
              </a:solidFill>
              <a:latin typeface="Georgia"/>
              <a:cs typeface="Arial"/>
            </a:endParaRPr>
          </a:p>
          <a:p>
            <a:endParaRPr lang="ar-SA" b="1" dirty="0">
              <a:ln/>
              <a:solidFill>
                <a:schemeClr val="accent3"/>
              </a:solidFill>
            </a:endParaRPr>
          </a:p>
        </p:txBody>
      </p:sp>
    </p:spTree>
    <p:extLst>
      <p:ext uri="{BB962C8B-B14F-4D97-AF65-F5344CB8AC3E}">
        <p14:creationId xmlns:p14="http://schemas.microsoft.com/office/powerpoint/2010/main" val="21030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82296" indent="0">
              <a:buNone/>
            </a:pPr>
            <a:endParaRPr lang="ar-SA" b="1" dirty="0">
              <a:ln/>
              <a:solidFill>
                <a:schemeClr val="accent3"/>
              </a:solidFill>
            </a:endParaRPr>
          </a:p>
          <a:p>
            <a:r>
              <a:rPr lang="ar-SA" b="1" dirty="0" smtClean="0">
                <a:ln/>
                <a:solidFill>
                  <a:schemeClr val="accent3"/>
                </a:solidFill>
              </a:rPr>
              <a:t>   المحاضرة الاولى</a:t>
            </a:r>
          </a:p>
          <a:p>
            <a:r>
              <a:rPr lang="ar-SA" b="1" dirty="0" smtClean="0">
                <a:ln/>
                <a:solidFill>
                  <a:schemeClr val="accent3"/>
                </a:solidFill>
              </a:rPr>
              <a:t>مقدمة</a:t>
            </a:r>
          </a:p>
          <a:p>
            <a:r>
              <a:rPr lang="ar-SA" b="1" dirty="0" smtClean="0">
                <a:ln/>
                <a:solidFill>
                  <a:schemeClr val="accent3"/>
                </a:solidFill>
              </a:rPr>
              <a:t>ما هو علم اجتماع السكان</a:t>
            </a:r>
          </a:p>
          <a:p>
            <a:r>
              <a:rPr lang="ar-SA" b="1" dirty="0" smtClean="0">
                <a:ln/>
                <a:solidFill>
                  <a:schemeClr val="accent3"/>
                </a:solidFill>
              </a:rPr>
              <a:t>مجالات علم اجتماع السكان</a:t>
            </a:r>
          </a:p>
          <a:p>
            <a:r>
              <a:rPr lang="ar-SA" b="1" dirty="0" smtClean="0">
                <a:ln/>
                <a:solidFill>
                  <a:schemeClr val="accent3"/>
                </a:solidFill>
              </a:rPr>
              <a:t>اهمية دراسة الظواهر السكانية </a:t>
            </a:r>
          </a:p>
          <a:p>
            <a:endParaRPr lang="ar-SA" b="1" dirty="0" smtClean="0">
              <a:ln/>
              <a:solidFill>
                <a:schemeClr val="accent3"/>
              </a:solidFill>
            </a:endParaRPr>
          </a:p>
        </p:txBody>
      </p:sp>
    </p:spTree>
    <p:extLst>
      <p:ext uri="{BB962C8B-B14F-4D97-AF65-F5344CB8AC3E}">
        <p14:creationId xmlns:p14="http://schemas.microsoft.com/office/powerpoint/2010/main" val="58671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مقدمة :-         </a:t>
            </a:r>
            <a:endPar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normAutofit/>
          </a:bodyPr>
          <a:lstStyle/>
          <a:p>
            <a:pPr algn="r" rtl="1">
              <a:buFont typeface="Wingdings" pitchFamily="2" charset="2"/>
              <a:buChar char="q"/>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يعتبر السكان احد الموضوعات العديدة التي تدخل ضمن اختصاص علم الاجتماع</a:t>
            </a:r>
          </a:p>
          <a:p>
            <a:pPr algn="r" rtl="1">
              <a:buFont typeface="Wingdings" pitchFamily="2" charset="2"/>
              <a:buChar char="q"/>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يرتبط ذلك بتحديد تعريف علم الاجتماع وتحديد موضوعاته </a:t>
            </a:r>
          </a:p>
          <a:p>
            <a:pPr algn="r" rtl="1">
              <a:buFont typeface="Wingdings" pitchFamily="2" charset="2"/>
              <a:buChar char="q"/>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لذلك تنصرف جهود مفكري علم الاجتماع لدراسة عدد من الظواهر السكانية </a:t>
            </a:r>
          </a:p>
          <a:p>
            <a:pPr algn="r" rtl="1">
              <a:buFont typeface="Wingdings" pitchFamily="2" charset="2"/>
              <a:buChar char="q"/>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من الضروري ان نحدد هذه الظواهر التي يتجه لدراستها مفكري علم الاجتماع  </a:t>
            </a:r>
          </a:p>
          <a:p>
            <a:pPr marL="0" indent="0" algn="r" rtl="1">
              <a:buNone/>
            </a:pPr>
            <a:endParaRPr lang="ar-SA" sz="2800" dirty="0"/>
          </a:p>
        </p:txBody>
      </p:sp>
    </p:spTree>
    <p:extLst>
      <p:ext uri="{BB962C8B-B14F-4D97-AF65-F5344CB8AC3E}">
        <p14:creationId xmlns:p14="http://schemas.microsoft.com/office/powerpoint/2010/main" val="349595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دراسة السكان اقدم من  علم الاجتماع وذلك لأنها ظهرت ونمت من اصول ومصادر متنوعة منها الفلسفة والاقتصاد والاحصاء والجغرافيا والطب والبيولوجيا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 أن هذه الدراسة اصبحت اليوم اكثر ارتباطا بعلم الاجتماع من أي علم آخر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حتى أنه تم توطين دراسة السكان  في معظم كليات مما يؤكد اهمية الدراسة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وتعتبر دراسة السكان اليوم ميداناً متميزاً للدراسة في علم الاجتماع  </a:t>
            </a:r>
            <a:endParaRPr lang="ar-SA" dirty="0"/>
          </a:p>
        </p:txBody>
      </p:sp>
    </p:spTree>
    <p:extLst>
      <p:ext uri="{BB962C8B-B14F-4D97-AF65-F5344CB8AC3E}">
        <p14:creationId xmlns:p14="http://schemas.microsoft.com/office/powerpoint/2010/main" val="107071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يتضح الارتباط بين علم الاجتماع وعلم السكان من خلال موضوع علم الاجتماع </a:t>
            </a:r>
          </a:p>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فإذا كان علم الاجتماع يسعى الى اكتشاف البناء الاساسي للمجتمع الانساني  والتعرف على القوى الرئيسية التي تربط بين الجماعات او تضعف العلاقة بينها وكذلك دراسة الظروف التي تعمل على استمرار او تغير المجتمع والحياة الاجتماعية </a:t>
            </a:r>
          </a:p>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يدل هذا على أن المجتمع من حيث بناءه وتغيره يمثل موضوع الدراسة في علم الاجتماع</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96415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والمجتمع كموضوع للدراسة يتكون من السكان والتنظيم والمكان والزمن والمصالح</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هذا الترابط هو الذي جعل السكان ميداناً للدراسة في علم الاجتماع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والسكان اهم عنصر في البناء الاجتماعي  ويتوقف عليه وجود مختلف العناصر الاخرى في البناء الاجتماعي كالجماعات والادوار والقيم والثقافة  </a:t>
            </a:r>
          </a:p>
          <a:p>
            <a:pPr marL="0" indent="0" algn="r" rtl="1">
              <a:buNone/>
            </a:pPr>
            <a:endParaRPr lang="ar-SA" dirty="0"/>
          </a:p>
        </p:txBody>
      </p:sp>
    </p:spTree>
    <p:extLst>
      <p:ext uri="{BB962C8B-B14F-4D97-AF65-F5344CB8AC3E}">
        <p14:creationId xmlns:p14="http://schemas.microsoft.com/office/powerpoint/2010/main" val="245053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lgn="r" rtl="1">
              <a:buClr>
                <a:srgbClr val="B13F9A"/>
              </a:buClr>
            </a:pPr>
            <a:r>
              <a:rPr lang="ar-SA" sz="3600" b="1" dirty="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وبما أن وجود الجماعات يتوقف على وجود السكان </a:t>
            </a:r>
            <a:endParaRPr lang="ar-SA" sz="3600" b="1" dirty="0" smtClean="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endParaRPr>
          </a:p>
          <a:p>
            <a:pPr lvl="0" algn="r" rtl="1">
              <a:buClr>
                <a:srgbClr val="B13F9A"/>
              </a:buClr>
            </a:pPr>
            <a:r>
              <a:rPr lang="ar-SA" sz="3600" b="1" dirty="0" smtClean="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وكان </a:t>
            </a:r>
            <a:r>
              <a:rPr lang="ar-SA" sz="3600" b="1" dirty="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ظهور الادوار في حاجة الى من يؤديها من السكان </a:t>
            </a:r>
            <a:endParaRPr lang="ar-SA" sz="3600" b="1" dirty="0" smtClean="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endParaRPr>
          </a:p>
          <a:p>
            <a:pPr lvl="0" algn="r" rtl="1">
              <a:buClr>
                <a:srgbClr val="B13F9A"/>
              </a:buClr>
            </a:pPr>
            <a:r>
              <a:rPr lang="ar-SA" sz="3600" b="1" dirty="0" smtClean="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والسكان </a:t>
            </a:r>
            <a:r>
              <a:rPr lang="ar-SA" sz="3600" b="1" dirty="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هم من يكونون لأنفسهم القيم والعادات وغيرها من اساليب  الثقافة </a:t>
            </a:r>
            <a:r>
              <a:rPr lang="ar-SA" sz="3600" b="1" dirty="0" smtClean="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rPr>
              <a:t>التي توجه حياتهم </a:t>
            </a:r>
            <a:endParaRPr lang="ar-SA" sz="3600" b="1" dirty="0">
              <a:ln w="10541" cmpd="sng">
                <a:solidFill>
                  <a:srgbClr val="B83D68">
                    <a:shade val="88000"/>
                    <a:satMod val="110000"/>
                  </a:srgbClr>
                </a:solidFill>
                <a:prstDash val="solid"/>
              </a:ln>
              <a:gradFill>
                <a:gsLst>
                  <a:gs pos="0">
                    <a:srgbClr val="B83D68">
                      <a:tint val="40000"/>
                      <a:satMod val="250000"/>
                    </a:srgbClr>
                  </a:gs>
                  <a:gs pos="9000">
                    <a:srgbClr val="B83D68">
                      <a:tint val="52000"/>
                      <a:satMod val="300000"/>
                    </a:srgbClr>
                  </a:gs>
                  <a:gs pos="50000">
                    <a:srgbClr val="B83D68">
                      <a:shade val="20000"/>
                      <a:satMod val="300000"/>
                    </a:srgbClr>
                  </a:gs>
                  <a:gs pos="79000">
                    <a:srgbClr val="B83D68">
                      <a:tint val="52000"/>
                      <a:satMod val="300000"/>
                    </a:srgbClr>
                  </a:gs>
                  <a:gs pos="100000">
                    <a:srgbClr val="B83D68">
                      <a:tint val="40000"/>
                      <a:satMod val="250000"/>
                    </a:srgbClr>
                  </a:gs>
                </a:gsLst>
                <a:lin ang="5400000"/>
              </a:gradFill>
            </a:endParaRPr>
          </a:p>
          <a:p>
            <a:pPr algn="r" rtl="1"/>
            <a:endParaRPr lang="ar-SA" dirty="0"/>
          </a:p>
        </p:txBody>
      </p:sp>
    </p:spTree>
    <p:extLst>
      <p:ext uri="{BB962C8B-B14F-4D97-AF65-F5344CB8AC3E}">
        <p14:creationId xmlns:p14="http://schemas.microsoft.com/office/powerpoint/2010/main" val="364168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algn="r" rtl="1">
              <a:buClr>
                <a:srgbClr val="B13F9A"/>
              </a:buClr>
            </a:pPr>
            <a:r>
              <a:rPr lang="ar-SA" b="1" dirty="0" smtClean="0">
                <a:ln w="1905"/>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والسكان </a:t>
            </a:r>
            <a:r>
              <a:rPr lang="ar-SA" b="1" dirty="0">
                <a:ln w="1905"/>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هم ايضاً غاية الجهد والنشاط الانساني </a:t>
            </a:r>
            <a:endParaRPr lang="ar-SA" dirty="0">
              <a:solidFill>
                <a:prstClr val="black"/>
              </a:solidFill>
            </a:endParaRP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كل هذه الاعتبارات والعوامل هي التي ادت لان يكون السكان ميداناً في علم الاجتماع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اكد ذلك اعتماد المشتغلون في علم الاجتماع عند تحليل الظواهر على المعطيات الديموغرافية خاصة في موضوعات الاسرة والمدينة وجماعات الاقليات والتدرج الاجتماعي والقيم والنسق السياسي وغيرها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0534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ففي موضوع الاسرة يمكن الاستفادة من حجم الاسرة وعدد اطفالها والتكوين العمري ومعدل النوع داخلها والعمر عند الزواج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كذلك من انماط الخصوبة ومعدلات الوفيات والتكوين النوعي والعمري وتيارات الهجرة  في دراسة المدينة ومستوى التحضر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يمكن دراسة التحيز والتمييز بين الجماعات من خلال الحجم والتكوين والاقامة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يمكن الاستفادة منها في تحليل البناء السياسي والسلوك الانتخابي وفي فهم الطبقة والمكانة الاقتصادية والاجتماعية </a:t>
            </a:r>
            <a:endParaRPr lang="ar-SA" dirty="0"/>
          </a:p>
        </p:txBody>
      </p:sp>
    </p:spTree>
    <p:extLst>
      <p:ext uri="{BB962C8B-B14F-4D97-AF65-F5344CB8AC3E}">
        <p14:creationId xmlns:p14="http://schemas.microsoft.com/office/powerpoint/2010/main" val="330557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اضف الى كل ذلك أن ربط الظواهر السكانية بالظواهر الاجتماعية وتحليل العلاقة بينها يزيد من قدرتنا على الوصول الى اعلى مستوى من التعميم  ويفيد بذلك النظرية وهو الهدف الذي يسعى اليه علم الاجتماع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اصحاب الاتجاه الوظيفي عندما يهتمون بالنماط المتكررة للفعل الاجتماعي ونتائجه فانهم يهدفون الى صياغة القضايا العامة </a:t>
            </a: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التى</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توضح الوظائف الجوهرية والضرورية في استمرار وبقاء أي مجتمع </a:t>
            </a:r>
            <a:endParaRPr lang="ar-SA" dirty="0"/>
          </a:p>
        </p:txBody>
      </p:sp>
    </p:spTree>
    <p:extLst>
      <p:ext uri="{BB962C8B-B14F-4D97-AF65-F5344CB8AC3E}">
        <p14:creationId xmlns:p14="http://schemas.microsoft.com/office/powerpoint/2010/main" val="222022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r" rtl="1"/>
            <a:r>
              <a:rPr lang="ar-SA" b="1" dirty="0" smtClean="0">
                <a:ln/>
                <a:solidFill>
                  <a:schemeClr val="accent3"/>
                </a:solidFill>
              </a:rPr>
              <a:t>بناء على ذلك يذهب اصحاب هذا الاتجاه الى أن بقاء المجتمعات واستمرارها يرتبط بالتناسل والتحكم في الوفيات </a:t>
            </a:r>
          </a:p>
          <a:p>
            <a:pPr algn="r" rtl="1"/>
            <a:r>
              <a:rPr lang="ar-SA" b="1" dirty="0" smtClean="0">
                <a:ln/>
                <a:solidFill>
                  <a:schemeClr val="accent3"/>
                </a:solidFill>
              </a:rPr>
              <a:t>من هنا كانت الخصوبة والوفيات ظواهر سوسيولوجية ترتبط بوظائف ضرورية للمجتمعات اكثر منها ظواهر بيولوجية </a:t>
            </a:r>
          </a:p>
          <a:p>
            <a:pPr algn="r" rtl="1"/>
            <a:r>
              <a:rPr lang="ar-SA" b="1" dirty="0" smtClean="0">
                <a:ln/>
                <a:solidFill>
                  <a:schemeClr val="accent3"/>
                </a:solidFill>
              </a:rPr>
              <a:t>وكان من نتيجة ذلك أن ظهر وتطور فرع من علم الاجتماع سمي اسماء عديدة منها السكان والمجتمع الديموغرافيا الاجتماعية علم اجتماع السكان </a:t>
            </a:r>
            <a:endParaRPr lang="ar-SA" b="1" dirty="0">
              <a:ln/>
              <a:solidFill>
                <a:schemeClr val="accent3"/>
              </a:solidFill>
            </a:endParaRPr>
          </a:p>
        </p:txBody>
      </p:sp>
    </p:spTree>
    <p:extLst>
      <p:ext uri="{BB962C8B-B14F-4D97-AF65-F5344CB8AC3E}">
        <p14:creationId xmlns:p14="http://schemas.microsoft.com/office/powerpoint/2010/main" val="332949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ما هو علم اجتماع السكان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Content Placeholder 2"/>
          <p:cNvSpPr>
            <a:spLocks noGrp="1"/>
          </p:cNvSpPr>
          <p:nvPr>
            <p:ph idx="1"/>
          </p:nvPr>
        </p:nvSpPr>
        <p:spPr>
          <a:xfrm>
            <a:off x="457200" y="1752600"/>
            <a:ext cx="8229600" cy="4525963"/>
          </a:xfrm>
        </p:spPr>
        <p:txBody>
          <a:bodyPr>
            <a:normAutofit/>
          </a:bodyPr>
          <a:lstStyle/>
          <a:p>
            <a:pPr marL="571500" indent="-571500" algn="r" rtl="1">
              <a:buFont typeface="Wingdings" pitchFamily="2" charset="2"/>
              <a:buChar char="v"/>
            </a:pP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هو علم يدرس حركة السكان في المجتمع من حيث:</a:t>
            </a:r>
          </a:p>
          <a:p>
            <a:pPr marL="571500" indent="-571500" algn="r" rtl="1">
              <a:buNone/>
            </a:pP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الحجم والزيادة والنقص والتنوع والهجرة والتكاثف والتخلخل وعلاقة كل ذلك بالنشاط الاقتصادي والاجتماعي.</a:t>
            </a:r>
          </a:p>
          <a:p>
            <a:pPr marL="571500" indent="-571500" algn="r" rtl="1">
              <a:buNone/>
            </a:pP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571500" indent="-571500" algn="r" rtl="1">
              <a:buNone/>
            </a:pP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ودراسة الظواهر السكانية هي دراسة تطبيقية واكاديمية وهي من اكثر العلوم الاجتماعية ارتباطا بواقع الحياة اليومية </a:t>
            </a:r>
            <a:r>
              <a:rPr lang="ar-SA"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للانسان</a:t>
            </a: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571500" indent="-571500" algn="r" rtl="1">
              <a:buNone/>
            </a:pP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(التزاوج والتناسل والوفاة وحركة السكان الاقتصادية والاجتماعية ).</a:t>
            </a:r>
          </a:p>
          <a:p>
            <a:pPr marL="571500" indent="-571500" algn="r" rtl="1">
              <a:buNone/>
            </a:pPr>
            <a:endPar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82296" indent="0" algn="r" rtl="1">
              <a:buNone/>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عرف علم السكان :</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بانه العلم الذي يدرس اعداد السكان وتركيبهم وتطور اولئك السكان في مجتمع معين .و دراسة مختلف العوامل التي تتداخل في تحديد هذا التركيب واثارة على الظروف الاجتماعية وتاثره بها.</a:t>
            </a:r>
            <a:endPar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Left Arrow 3"/>
          <p:cNvSpPr/>
          <p:nvPr/>
        </p:nvSpPr>
        <p:spPr>
          <a:xfrm>
            <a:off x="7620000" y="1600200"/>
            <a:ext cx="990600" cy="685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ar-SA" b="1" dirty="0" smtClean="0">
                <a:ln/>
                <a:solidFill>
                  <a:schemeClr val="accent3"/>
                </a:solidFill>
                <a:effectLst/>
              </a:rPr>
              <a:t>مجالات اهتمام علم اجتماع السكان :-</a:t>
            </a:r>
            <a:endParaRPr lang="ar-SA" b="1" dirty="0">
              <a:ln/>
              <a:solidFill>
                <a:schemeClr val="accent3"/>
              </a:solidFill>
              <a:effectLst/>
            </a:endParaRPr>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يضع المشتغلون بعلم الاجتماع تصوراً للسكان </a:t>
            </a:r>
          </a:p>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البعض ينظر اليه ككتله بشرية تعرف باسم السكان وهو تكوين ينمو ويتحرك </a:t>
            </a:r>
          </a:p>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لذلك له بناء كما انه يتأثر بالتغير </a:t>
            </a:r>
          </a:p>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البعض ينظر اليه على انه عنصر في البناء الاجتماعي يتمتع </a:t>
            </a:r>
          </a:p>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وبالتالي استطاع المفكرون التفريق بين عدد من الظواهر السكانية ترتبط بالسكان كعنصر بنائي وبين عدد آخر يترتب على تغير السكان</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4547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الظواهر المرتبطة ببناء السكان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هي ظواهر حجم السكان وتكوينهم وتوزيعهم وكثافتهم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الظواهر السكانية المرتبطة بالتغير هي ظواهر نمو السكان وتغير السكان وتحول وزيادة وتضخم وانفجار السكان </a:t>
            </a:r>
          </a:p>
          <a:p>
            <a:pPr marL="0" indent="0" algn="r" rtl="1">
              <a:buNone/>
            </a:pPr>
            <a:endParaRPr lang="ar-SA" dirty="0"/>
          </a:p>
        </p:txBody>
      </p:sp>
    </p:spTree>
    <p:extLst>
      <p:ext uri="{BB962C8B-B14F-4D97-AF65-F5344CB8AC3E}">
        <p14:creationId xmlns:p14="http://schemas.microsoft.com/office/powerpoint/2010/main" val="78459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ميدان بناء السكان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normAutofit/>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يقوم الباحثون بتحليل ظواهر بناء الأسرة وحجمها مستندين على نتائج الدراسات لأنماط الأسرة وتغيرها ويحللون تفكك الأسرة في ضوء تغير بناء الأسرة وتغير وظائفها الاقتصادية والتعليمية والدينية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ويربطون بين الزواج ومؤشرات الطبقة والمكانة الاقتصادية والاجتماعية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ويربطون ذلك بالاختلاف في معدلات الخصوبة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ويحللون اثر القيم الاجتماعية والمعايير والعادات والتقاليد على هذه المعدلات </a:t>
            </a:r>
            <a:endParaRPr lang="ar-SA" dirty="0"/>
          </a:p>
        </p:txBody>
      </p:sp>
    </p:spTree>
    <p:extLst>
      <p:ext uri="{BB962C8B-B14F-4D97-AF65-F5344CB8AC3E}">
        <p14:creationId xmlns:p14="http://schemas.microsoft.com/office/powerpoint/2010/main" val="183979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wipe(down)">
                                      <p:cBhvr>
                                        <p:cTn id="66" dur="580">
                                          <p:stCondLst>
                                            <p:cond delay="0"/>
                                          </p:stCondLst>
                                        </p:cTn>
                                        <p:tgtEl>
                                          <p:spTgt spid="3">
                                            <p:txEl>
                                              <p:pRg st="3" end="3"/>
                                            </p:txEl>
                                          </p:spTgt>
                                        </p:tgtEl>
                                      </p:cBhvr>
                                    </p:animEffect>
                                    <p:anim calcmode="lin" valueType="num">
                                      <p:cBhvr>
                                        <p:cTn id="6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3" end="3"/>
                                            </p:txEl>
                                          </p:spTgt>
                                        </p:tgtEl>
                                      </p:cBhvr>
                                      <p:to x="100000" y="60000"/>
                                    </p:animScale>
                                    <p:animScale>
                                      <p:cBhvr>
                                        <p:cTn id="73" dur="166" decel="50000">
                                          <p:stCondLst>
                                            <p:cond delay="676"/>
                                          </p:stCondLst>
                                        </p:cTn>
                                        <p:tgtEl>
                                          <p:spTgt spid="3">
                                            <p:txEl>
                                              <p:pRg st="3" end="3"/>
                                            </p:txEl>
                                          </p:spTgt>
                                        </p:tgtEl>
                                      </p:cBhvr>
                                      <p:to x="100000" y="100000"/>
                                    </p:animScale>
                                    <p:animScale>
                                      <p:cBhvr>
                                        <p:cTn id="74" dur="26">
                                          <p:stCondLst>
                                            <p:cond delay="1312"/>
                                          </p:stCondLst>
                                        </p:cTn>
                                        <p:tgtEl>
                                          <p:spTgt spid="3">
                                            <p:txEl>
                                              <p:pRg st="3" end="3"/>
                                            </p:txEl>
                                          </p:spTgt>
                                        </p:tgtEl>
                                      </p:cBhvr>
                                      <p:to x="100000" y="80000"/>
                                    </p:animScale>
                                    <p:animScale>
                                      <p:cBhvr>
                                        <p:cTn id="75" dur="166" decel="50000">
                                          <p:stCondLst>
                                            <p:cond delay="1338"/>
                                          </p:stCondLst>
                                        </p:cTn>
                                        <p:tgtEl>
                                          <p:spTgt spid="3">
                                            <p:txEl>
                                              <p:pRg st="3" end="3"/>
                                            </p:txEl>
                                          </p:spTgt>
                                        </p:tgtEl>
                                      </p:cBhvr>
                                      <p:to x="100000" y="100000"/>
                                    </p:animScale>
                                    <p:animScale>
                                      <p:cBhvr>
                                        <p:cTn id="76" dur="26">
                                          <p:stCondLst>
                                            <p:cond delay="1642"/>
                                          </p:stCondLst>
                                        </p:cTn>
                                        <p:tgtEl>
                                          <p:spTgt spid="3">
                                            <p:txEl>
                                              <p:pRg st="3" end="3"/>
                                            </p:txEl>
                                          </p:spTgt>
                                        </p:tgtEl>
                                      </p:cBhvr>
                                      <p:to x="100000" y="90000"/>
                                    </p:animScale>
                                    <p:animScale>
                                      <p:cBhvr>
                                        <p:cTn id="77" dur="166" decel="50000">
                                          <p:stCondLst>
                                            <p:cond delay="1668"/>
                                          </p:stCondLst>
                                        </p:cTn>
                                        <p:tgtEl>
                                          <p:spTgt spid="3">
                                            <p:txEl>
                                              <p:pRg st="3" end="3"/>
                                            </p:txEl>
                                          </p:spTgt>
                                        </p:tgtEl>
                                      </p:cBhvr>
                                      <p:to x="100000" y="100000"/>
                                    </p:animScale>
                                    <p:animScale>
                                      <p:cBhvr>
                                        <p:cTn id="78" dur="26">
                                          <p:stCondLst>
                                            <p:cond delay="1808"/>
                                          </p:stCondLst>
                                        </p:cTn>
                                        <p:tgtEl>
                                          <p:spTgt spid="3">
                                            <p:txEl>
                                              <p:pRg st="3" end="3"/>
                                            </p:txEl>
                                          </p:spTgt>
                                        </p:tgtEl>
                                      </p:cBhvr>
                                      <p:to x="100000" y="95000"/>
                                    </p:animScale>
                                    <p:animScale>
                                      <p:cBhvr>
                                        <p:cTn id="79"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يحللون ظروف التحضر والتصنيع والحراك الاجتماعي والمكاني على الخصوبة والسلوك الانجابي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يهتمون بالتكوين المهني للوظائف في المجتمع </a:t>
            </a:r>
          </a:p>
          <a:p>
            <a:pPr algn="r" rtl="1"/>
            <a:endParaRPr lang="ar-SA" dirty="0"/>
          </a:p>
        </p:txBody>
      </p:sp>
    </p:spTree>
    <p:extLst>
      <p:ext uri="{BB962C8B-B14F-4D97-AF65-F5344CB8AC3E}">
        <p14:creationId xmlns:p14="http://schemas.microsoft.com/office/powerpoint/2010/main" val="400043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ميدان تغير السكان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يرى الديموغرافيين أن الشكل الوحيد للتغير السكاني هو الذي يتمثل في الزيادة والنقصان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جعلهم ذلك يهتمون بدراسة التغيرات في معدلات الوفيات والخصوبة والهجرة على اساس انها اهم عوامل التغير السكاني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الا أن علم الاجتماع في دراسته لظواهر التغير السكاني لا يركز على معدلات الوفاة والخصوبة والهجرة فقط لكنه يتناول معها العوامل الاجتماعية التي تحكم هذه المعدلات كمستويات التعليم </a:t>
            </a:r>
            <a:endParaRPr lang="ar-SA" dirty="0"/>
          </a:p>
        </p:txBody>
      </p:sp>
    </p:spTree>
    <p:extLst>
      <p:ext uri="{BB962C8B-B14F-4D97-AF65-F5344CB8AC3E}">
        <p14:creationId xmlns:p14="http://schemas.microsoft.com/office/powerpoint/2010/main" val="1276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ويحاول أن يربط بين المتغيرات السكانية والاجتماعية </a:t>
            </a:r>
          </a:p>
          <a:p>
            <a:pPr marL="82296" indent="0" algn="r" rtl="1">
              <a:buNone/>
            </a:pPr>
            <a:endPar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ويعتمد عليها في تفسير نمو السكان وتغيرهم </a:t>
            </a:r>
            <a:endParaRPr lang="ar-SA" dirty="0"/>
          </a:p>
        </p:txBody>
      </p:sp>
    </p:spTree>
    <p:extLst>
      <p:ext uri="{BB962C8B-B14F-4D97-AF65-F5344CB8AC3E}">
        <p14:creationId xmlns:p14="http://schemas.microsoft.com/office/powerpoint/2010/main" val="22838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r" rtl="1"/>
            <a:r>
              <a:rPr lang="ar-SA" b="1" dirty="0" smtClean="0">
                <a:ln/>
                <a:solidFill>
                  <a:schemeClr val="accent3"/>
                </a:solidFill>
                <a:effectLst/>
              </a:rPr>
              <a:t>الظواهر التي تشكل ميدان بناء السكان:-</a:t>
            </a:r>
            <a:endParaRPr lang="ar-SA" b="1" dirty="0">
              <a:ln/>
              <a:solidFill>
                <a:schemeClr val="accent3"/>
              </a:solidFill>
              <a:effectLst/>
            </a:endParaRPr>
          </a:p>
        </p:txBody>
      </p:sp>
      <p:sp>
        <p:nvSpPr>
          <p:cNvPr id="3" name="Content Placeholder 2"/>
          <p:cNvSpPr>
            <a:spLocks noGrp="1"/>
          </p:cNvSpPr>
          <p:nvPr>
            <p:ph idx="1"/>
          </p:nvPr>
        </p:nvSpPr>
        <p:spPr/>
        <p:txBody>
          <a:bodyPr>
            <a:normAutofit fontScale="92500" lnSpcReduction="10000"/>
          </a:bodyPr>
          <a:lstStyle/>
          <a:p>
            <a:pPr marL="82296" indent="0" algn="r" rtl="1">
              <a:buNone/>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حجم السكان : </a:t>
            </a:r>
          </a:p>
          <a:p>
            <a:pPr marL="0" indent="0" algn="r" rtl="1">
              <a:buNone/>
            </a:pP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ما هو المقصود بحجم السكان ؟</a:t>
            </a:r>
          </a:p>
          <a:p>
            <a:pPr marL="0" indent="0" algn="r" rtl="1">
              <a:buNone/>
            </a:pP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كيف يمكن التعرف على حجم السكان ؟</a:t>
            </a:r>
          </a:p>
          <a:p>
            <a:pPr marL="0" indent="0" algn="r" rtl="1">
              <a:buNone/>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المقصود بحجم السكان هو { عدد الافراد في مكان معين وفي وقت محدد }</a:t>
            </a:r>
          </a:p>
          <a:p>
            <a:pPr algn="r" rtl="1">
              <a:buFont typeface="Wingdings" pitchFamily="2" charset="2"/>
              <a:buChar char="q"/>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لا يقتصر الامر عند دراسة حجم السكان مجرد معرفة كم فرد يعيشون في مكان محدد جغرافياً او سياسياً وفي فترة زمنية معينة </a:t>
            </a:r>
          </a:p>
          <a:p>
            <a:pPr algn="r" rtl="1">
              <a:buFont typeface="Wingdings" pitchFamily="2" charset="2"/>
              <a:buChar char="q"/>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بل يتجاوز الامر ذلك لمعرفة ما اذا كان العدد اكبر او اصغر من عددهم في نفس المكان في وقت سابق </a:t>
            </a:r>
            <a:endParaRPr lang="ar-SA" dirty="0"/>
          </a:p>
        </p:txBody>
      </p:sp>
      <p:sp>
        <p:nvSpPr>
          <p:cNvPr id="4" name="Smiley Face 3"/>
          <p:cNvSpPr/>
          <p:nvPr/>
        </p:nvSpPr>
        <p:spPr>
          <a:xfrm>
            <a:off x="7848600" y="1676400"/>
            <a:ext cx="685800" cy="381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1585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ومعرفة المقدار الذي سيصل اليه هذا العدد في المستقبل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وقد حاول الانسان أن يبتكر اساليب يعلج بها اشكالية معرفة عدد السكان في الوقت الحاضر بعد اتساع المساحات وزيادة عدد السكان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سميت هذه الوسائل بمصادر البيانات السكانية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لذلك اهتمت الدول بالتعداد السكاني والتسجيلات الحيوية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اهتموا بإجراء البحوث التي تتناول الظواهر السكانية لتكون من مصادر البيانات السكانية </a:t>
            </a:r>
            <a:endParaRPr lang="ar-SA" dirty="0"/>
          </a:p>
        </p:txBody>
      </p:sp>
    </p:spTree>
    <p:extLst>
      <p:ext uri="{BB962C8B-B14F-4D97-AF65-F5344CB8AC3E}">
        <p14:creationId xmlns:p14="http://schemas.microsoft.com/office/powerpoint/2010/main" val="28729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82296" indent="0" algn="r" rtl="1">
              <a:buNone/>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تكوين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يعتبر تكوين السكان من اهم المتغيرات في الدراسات السكانية فه يغطي كل الخصائص التي يمكن قياسها بالنسبة للأفراد الذين يكونون سكان مجتمع معين </a:t>
            </a:r>
          </a:p>
          <a:p>
            <a:pPr algn="r" rtl="1">
              <a:buFont typeface="Wingdings" pitchFamily="2" charset="2"/>
              <a:buChar char="ü"/>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مثل الذكور والاناث ومختلف فئات السن والمهن والحرف والثقافة والتعليم والحالة الزواجية والريف والحضر </a:t>
            </a:r>
          </a:p>
          <a:p>
            <a:pPr algn="r" rtl="1">
              <a:buFont typeface="Wingdings" pitchFamily="2" charset="2"/>
              <a:buChar char="ü"/>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ويهتم عالم السكان بهذه الصفات والتغيرات التي تحدث فيها </a:t>
            </a:r>
            <a:endParaRPr lang="ar-SA" dirty="0"/>
          </a:p>
        </p:txBody>
      </p:sp>
      <p:sp>
        <p:nvSpPr>
          <p:cNvPr id="4" name="Smiley Face 3"/>
          <p:cNvSpPr/>
          <p:nvPr/>
        </p:nvSpPr>
        <p:spPr>
          <a:xfrm>
            <a:off x="7772400" y="1524000"/>
            <a:ext cx="609600" cy="533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7005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82296" indent="0" algn="r" rtl="1">
              <a:buNone/>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توزيع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يرتبط توزيع السكان بتكوين السكان ويشاركه الاهمية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قد يتم تقسيم السكان الي المناطق كبيرة كالقارات او الى مناطق صغيرة كالقرى</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قد يتم التقسيم على اساس درجة التحضر والتصنيع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يهتم عالم السكان بتوزيع السكان وبالتغيرات التي تحدث لهذا التوزيع </a:t>
            </a:r>
            <a:endParaRPr lang="ar-SA" dirty="0"/>
          </a:p>
        </p:txBody>
      </p:sp>
      <p:sp>
        <p:nvSpPr>
          <p:cNvPr id="4" name="Smiley Face 3"/>
          <p:cNvSpPr/>
          <p:nvPr/>
        </p:nvSpPr>
        <p:spPr>
          <a:xfrm>
            <a:off x="7848600" y="1524000"/>
            <a:ext cx="609600" cy="6096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4231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marL="82296" indent="0" algn="r" rtl="1">
              <a:buNone/>
            </a:pP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كثافة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يشير مفهوم الكثافة السكانية الى العلاقة بين السكان ومساحة الارض التي يقطنها هؤلاء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وتقاس الكثافة السكانية من خلال قسمة عدد السكان على مساحة الارض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ويعبر عنها بمجموع عدد الاشخاص في الكيلو متر مربع او الميل المربع </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Smiley Face 3"/>
          <p:cNvSpPr/>
          <p:nvPr/>
        </p:nvSpPr>
        <p:spPr>
          <a:xfrm>
            <a:off x="7696200" y="1524000"/>
            <a:ext cx="762000" cy="533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3608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r" rtl="1"/>
            <a:r>
              <a:rPr lang="ar-SA" b="1" dirty="0" smtClean="0">
                <a:ln/>
                <a:solidFill>
                  <a:schemeClr val="accent3"/>
                </a:solidFill>
                <a:effectLst/>
              </a:rPr>
              <a:t>ظواهر سكانية في ميدان التغير السكاني:-</a:t>
            </a:r>
            <a:endParaRPr lang="ar-SA" b="1" dirty="0">
              <a:ln/>
              <a:solidFill>
                <a:schemeClr val="accent3"/>
              </a:solidFill>
              <a:effectLst/>
            </a:endParaRPr>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نمو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ما المقصود بنمو السكان ؟وماهي الظروف التي دفعت لدراسته ؟ وكيف يمكن التعرف على نمو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يقصد بنمو السكان في المجتمع هو اختلاف حجم السكان في هذا المجتمع عبر الفترات الزمنية المتباينة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ويرتبط مفهوم نمو السكان بمفهومي تضخم السكان وازمة السكان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وكلها مفاهيم لا تنفصل عن فكرة حركة السكان وتغيرها </a:t>
            </a:r>
            <a:endParaRPr lang="ar-SA" dirty="0"/>
          </a:p>
        </p:txBody>
      </p:sp>
    </p:spTree>
    <p:extLst>
      <p:ext uri="{BB962C8B-B14F-4D97-AF65-F5344CB8AC3E}">
        <p14:creationId xmlns:p14="http://schemas.microsoft.com/office/powerpoint/2010/main" val="149165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والسكان كتلة من البشر ليست في حالة ثبات بل في حالة تغير بين الزيادة والنقصان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هذه الحركة بالزيادة او النقصان في السكان قد تسمى حركة او نمو او تغير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قد يكون التغير هائل مما يترتب عليه تضخم في السكان الذي قد يؤدي الى مجموعة من الازمات الاجتماعية والاقتصادية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يسمى هذا النوع من النمو ازمة او انفجار سكاني </a:t>
            </a:r>
            <a:endParaRPr lang="ar-SA" dirty="0"/>
          </a:p>
        </p:txBody>
      </p:sp>
    </p:spTree>
    <p:extLst>
      <p:ext uri="{BB962C8B-B14F-4D97-AF65-F5344CB8AC3E}">
        <p14:creationId xmlns:p14="http://schemas.microsoft.com/office/powerpoint/2010/main" val="42556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 التحول الديموغرافي:-</a:t>
            </a:r>
          </a:p>
          <a:p>
            <a:pPr marL="0" indent="0" algn="r" rtl="1">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هي العملية المرتبطة بتحول السكان من حالة تكون فيها الخصوبة والوفيات مرتفعة الى حالة اخرى تتميز بانخفاض الخصوبة والوفيات </a:t>
            </a:r>
          </a:p>
          <a:p>
            <a:pPr marL="0" indent="0" algn="r" rtl="1">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شهدت هذه الحالة عدد من الدول </a:t>
            </a:r>
          </a:p>
          <a:p>
            <a:pPr marL="0" indent="0" algn="r" rtl="1">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وهي تسمى تحول ديموغرافي او تحول سكاني </a:t>
            </a:r>
          </a:p>
          <a:p>
            <a:pPr marL="0" indent="0" algn="r" rtl="1">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وتشهد هذه العملية انخفاض في الوفيات وانخفاض في الخصوبة مما ينتج عنه نمو سكاني انتقالي </a:t>
            </a: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61492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التغير الديموغرافي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للتغير السكاني ثلاثة عناصر هي المواليد ,الوفيات , الهجرة </a:t>
            </a:r>
          </a:p>
          <a:p>
            <a:pPr marL="0" indent="0" algn="r" rtl="1">
              <a:buNone/>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وبناء عليها يتغير عدد السكان في منطقة معينة </a:t>
            </a:r>
            <a:endParaRPr lang="ar-SA" dirty="0"/>
          </a:p>
        </p:txBody>
      </p:sp>
    </p:spTree>
    <p:extLst>
      <p:ext uri="{BB962C8B-B14F-4D97-AF65-F5344CB8AC3E}">
        <p14:creationId xmlns:p14="http://schemas.microsoft.com/office/powerpoint/2010/main" val="398303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571500" indent="-571500" algn="r" rtl="1">
              <a:buNone/>
            </a:pPr>
            <a:endParaRPr lang="ar-SA" dirty="0" smtClean="0"/>
          </a:p>
          <a:p>
            <a:pPr algn="r" rtl="1">
              <a:buNone/>
            </a:pPr>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يرتبط وصف السكان بالجوانب الاتية:</a:t>
            </a:r>
          </a:p>
          <a:p>
            <a:pPr algn="r" rtl="1">
              <a:buNone/>
            </a:pP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اولاً: حجم السكان , توزيعهم الجغرافي , تركيبهم النوعي والعمري والمهني وغيرها من السمات التي تتعلق بوصف السكان</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ثانياً: دراسة المتغيرات التي تؤثر على تطور السكان بصورة مباشرة كالخصوبة والوفاة ودراسة العوامل المؤثرة  فيها مثل تعدد الزوجات وفترات الرضاعة , سن الزواج , مستويات التعليم ... الخ</a:t>
            </a:r>
            <a:endParaRPr lang="en-US" sz="4000" dirty="0"/>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SA" dirty="0" smtClean="0"/>
              <a:t>اهمية دراسة الظواهر السكانية :-</a:t>
            </a:r>
            <a:endParaRPr lang="ar-SA" dirty="0"/>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تتضح أهمية دراسة الظواهر السكانية من خلال تحديد  قيمة هذه المعرفة للمجتمع </a:t>
            </a:r>
          </a:p>
          <a:p>
            <a:pPr algn="r" rtl="1"/>
            <a:r>
              <a:rPr lang="ar-SA" sz="32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ضرورة دراسة حجم السكان :-</a:t>
            </a:r>
          </a:p>
          <a:p>
            <a:pPr marL="0" indent="0" algn="r" rtl="1">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تهتم المجتمعات اليوم بدراسة حجم السكان والتغيرات التي تحدث فيها خلال الزمن واسباب هذا التغير </a:t>
            </a:r>
          </a:p>
          <a:p>
            <a:pPr marL="457200" indent="-457200" algn="r" rtl="1">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ليس فقط لأسباب علمية اكاديمية لما توفره هذه الدراسة من فهم  للظواهر السكانية وتفسيرها والتحكم فيها والتنبؤ بأحوالها في المستقبل </a:t>
            </a:r>
          </a:p>
          <a:p>
            <a:pPr marL="0" indent="0" algn="r" rtl="1">
              <a:buNone/>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1482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انما يرجع في المحل الاول  كذلك لمل تسهم به هذه الدراسة في تحقيق الرفاهية الانسانية من خلال زيادة الوعي الاجتماعي واقتراح الحلول المناسبة للمشكلات السكانية من خلال توفير الحقائق الموضوعية التي يمكن أن تستند اليها الخطط الاجتماعية القومية والقرارات السياسية على مستوى محلي او عالمي  </a:t>
            </a:r>
            <a:endParaRPr lang="ar-SA" dirty="0"/>
          </a:p>
        </p:txBody>
      </p:sp>
    </p:spTree>
    <p:extLst>
      <p:ext uri="{BB962C8B-B14F-4D97-AF65-F5344CB8AC3E}">
        <p14:creationId xmlns:p14="http://schemas.microsoft.com/office/powerpoint/2010/main" val="88374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الوعي الاجتماعي:-</a:t>
            </a:r>
            <a:endParaRPr lang="ar-SA" dirty="0"/>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إن ادراك حقيقة حجم السكان ومعرفة التغيرات في هذا الحجم هي اساس تنمية وعي الافراد وتكوين الوعي الاجتماعي بينهم</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ويرتبط حجم السكان بتوفير ما يحتاجونه من خدمات مختلفة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ويستطيع الافراد من خلال معرفة عدد السكان في مجتمعهم أن يتوقعوا ما تستطيع أن تقدمه الدولة لهم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وتحديد ما اذا كان من الضروري أن يسعوا لتحديد النسل  </a:t>
            </a:r>
            <a:endParaRPr lang="ar-SA" dirty="0"/>
          </a:p>
        </p:txBody>
      </p:sp>
    </p:spTree>
    <p:extLst>
      <p:ext uri="{BB962C8B-B14F-4D97-AF65-F5344CB8AC3E}">
        <p14:creationId xmlns:p14="http://schemas.microsoft.com/office/powerpoint/2010/main" val="309126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الرفاهية الاجتماعية:-</a:t>
            </a:r>
            <a:endParaRPr lang="ar-SA" dirty="0"/>
          </a:p>
        </p:txBody>
      </p:sp>
      <p:sp>
        <p:nvSpPr>
          <p:cNvPr id="3" name="Content Placeholder 2"/>
          <p:cNvSpPr>
            <a:spLocks noGrp="1"/>
          </p:cNvSpPr>
          <p:nvPr>
            <p:ph idx="1"/>
          </p:nvPr>
        </p:nvSpPr>
        <p:spPr/>
        <p:txBody>
          <a:bodyPr>
            <a:normAutofit lnSpcReduction="10000"/>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تسهم المعرفة المتعلقة بحجم السكان والتغيرات في هذا الحجم في مجال الرفاهية الاجتماعية والانسانية لأنها تساعد على اقتراح الحلول المناسبة للمشكلات السكانية وعلى توفير الحقائق التي تستند اليها الخطط الاجتماعية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فرجال الصحة والتعليم والصناعة يهتمون بما توفره دراسة حجم السكان من الحقائق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فهذه المعلومات توضح اختلاف حجم السكان من مكان الى اخر فتحدد نوع المشروعات التي تحتاجها المناطق المختلفة </a:t>
            </a:r>
            <a:endParaRPr lang="ar-SA" dirty="0"/>
          </a:p>
        </p:txBody>
      </p:sp>
    </p:spTree>
    <p:extLst>
      <p:ext uri="{BB962C8B-B14F-4D97-AF65-F5344CB8AC3E}">
        <p14:creationId xmlns:p14="http://schemas.microsoft.com/office/powerpoint/2010/main" val="321409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كذلك من المهم للدول وهي تضع سياساتها السياسية والعسكرية والاقتصادية خلال تعاملها مع الدول أن تلم بحجم السكان في العالم فهي معلومات جوهرية في التعرف على قوة الدولة وعظمتها بين الدول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على الرغم من أن الحجم ليس هو العمل الوحيد في تحديد هذا الامر الا أنه ما يزال له قيمته وتقديره في هذا الصدد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فجميع الدول العظمى تقوم على اعداد ضخمة من السكان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الاعداد الضخمة تحدد  زيادة قوة الدولة وعظمتها</a:t>
            </a:r>
          </a:p>
        </p:txBody>
      </p:sp>
    </p:spTree>
    <p:extLst>
      <p:ext uri="{BB962C8B-B14F-4D97-AF65-F5344CB8AC3E}">
        <p14:creationId xmlns:p14="http://schemas.microsoft.com/office/powerpoint/2010/main" val="318278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من ناحية ثانية يلاحظ أن زيادة عدد السكان وضخامة حجمهم تكفل لهم الفرصة للدفاع عن ارضهم ولعل ما حدث بين الولايات المتحدة وفيتنام في تاريخ الحروب اكبر دليل على ذلك </a:t>
            </a:r>
          </a:p>
          <a:p>
            <a:pPr algn="r" rtl="1"/>
            <a:endParaRPr lang="ar-SA" dirty="0"/>
          </a:p>
        </p:txBody>
      </p:sp>
    </p:spTree>
    <p:extLst>
      <p:ext uri="{BB962C8B-B14F-4D97-AF65-F5344CB8AC3E}">
        <p14:creationId xmlns:p14="http://schemas.microsoft.com/office/powerpoint/2010/main" val="104806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اخيراً اذا كان العنصر البشري يمثل عاملاً له اهميته في النشاط الاقتصادي من خلال توفر الايدي العاملة بالحجم المناسب ,فإن زيادة عدد السكان في المجتمع وضخامة حجمه تسمح بتوافر اعداد كبيرة للأفراد المهيئين للعمل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الامر الذي يصدق معه القول بأنه كلما توافرت الأيدي العاملة واشتغلت في الانتاج زاد معدله وتمكنت الدولة من استخدامه </a:t>
            </a:r>
            <a:endParaRPr lang="ar-SA" dirty="0"/>
          </a:p>
        </p:txBody>
      </p:sp>
    </p:spTree>
    <p:extLst>
      <p:ext uri="{BB962C8B-B14F-4D97-AF65-F5344CB8AC3E}">
        <p14:creationId xmlns:p14="http://schemas.microsoft.com/office/powerpoint/2010/main" val="246376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r>
              <a:rPr lang="ar-SA" sz="32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ضرورة دراسة نمو السكان:-</a:t>
            </a:r>
          </a:p>
          <a:p>
            <a:pPr marL="0" indent="0" algn="r" rtl="1">
              <a:buNone/>
            </a:pPr>
            <a:r>
              <a:rPr lang="ar-SA" sz="32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من المهم أن نربط بين نمو السكان ومؤشرين </a:t>
            </a:r>
          </a:p>
          <a:p>
            <a:pPr marL="0" indent="0" algn="r" rtl="1">
              <a:buNone/>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الاول :نمو وسائل العيش </a:t>
            </a:r>
          </a:p>
          <a:p>
            <a:pPr marL="0" indent="0" algn="r" rtl="1">
              <a:buNone/>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الثاني: علاقته بالعوامل التي تؤثر في معل المواليد والوفيات </a:t>
            </a:r>
            <a:endParaRPr lang="ar-SA" sz="3200" dirty="0"/>
          </a:p>
        </p:txBody>
      </p:sp>
    </p:spTree>
    <p:extLst>
      <p:ext uri="{BB962C8B-B14F-4D97-AF65-F5344CB8AC3E}">
        <p14:creationId xmlns:p14="http://schemas.microsoft.com/office/powerpoint/2010/main" val="127497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SA" dirty="0" smtClean="0"/>
              <a:t>علاقة نمو وسائل العيش بنمو السكان:-</a:t>
            </a:r>
            <a:endParaRPr lang="ar-SA" dirty="0"/>
          </a:p>
        </p:txBody>
      </p:sp>
      <p:sp>
        <p:nvSpPr>
          <p:cNvPr id="3" name="Content Placeholder 2"/>
          <p:cNvSpPr>
            <a:spLocks noGrp="1"/>
          </p:cNvSpPr>
          <p:nvPr>
            <p:ph idx="1"/>
          </p:nvPr>
        </p:nvSpPr>
        <p:spPr/>
        <p:txBody>
          <a:bodyPr>
            <a:normAutofit/>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ترد محاولة ربط نمو السكان بنمو وسائل العيش للمحاولات القديمة التي توجست من الزيادة السكانية وتساءلت عن حفظ التوازن بين الجانبين</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انتهى البحث الذي قامت به الإيكولوجيا البشرية كفرع من علم الاجتماع حول الزيادة السكانية الى الاتي :</a:t>
            </a:r>
          </a:p>
          <a:p>
            <a:pPr algn="r" rtl="1">
              <a:buFont typeface="Wingdings" pitchFamily="2" charset="2"/>
              <a:buChar char="Ø"/>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 سكان العالم كانوا في زيادة مستمرة </a:t>
            </a:r>
          </a:p>
          <a:p>
            <a:pPr algn="r" rtl="1">
              <a:buFont typeface="Wingdings" pitchFamily="2" charset="2"/>
              <a:buChar char="Ø"/>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شهدت السنوات الحديثة تزايد في معدل نمو السكان عرف من خلال التعدادات والتسجيلات الحيوية </a:t>
            </a:r>
          </a:p>
        </p:txBody>
      </p:sp>
    </p:spTree>
    <p:extLst>
      <p:ext uri="{BB962C8B-B14F-4D97-AF65-F5344CB8AC3E}">
        <p14:creationId xmlns:p14="http://schemas.microsoft.com/office/powerpoint/2010/main" val="295568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انتهت في تناولها للعلاقة بين الزيادة ووسائل العيش الى :</a:t>
            </a:r>
          </a:p>
          <a:p>
            <a:pPr algn="r" rtl="1">
              <a:buFont typeface="Wingdings" pitchFamily="2" charset="2"/>
              <a:buChar char="Ø"/>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ان كل الكائنات تعتمد على بعضها وان المجتمعات الانسانية معتمده على المجتمعات الحيوانية والانواع النباتية وعلى النواحي الفيزيقية للبيئة مثل الهواء والماء ودرجة الحرارة وذلك كله في محاولتها توفير وسائل العيش وربطت كل ذلك بفكرة النسق البيئي </a:t>
            </a:r>
          </a:p>
          <a:p>
            <a:pPr marL="0" indent="0" algn="r" rtl="1">
              <a:buNone/>
            </a:pPr>
            <a:endParaRPr lang="ar-SA" dirty="0"/>
          </a:p>
        </p:txBody>
      </p:sp>
    </p:spTree>
    <p:extLst>
      <p:ext uri="{BB962C8B-B14F-4D97-AF65-F5344CB8AC3E}">
        <p14:creationId xmlns:p14="http://schemas.microsoft.com/office/powerpoint/2010/main" val="172931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r" rtl="1">
              <a:buFont typeface="Wingdings" pitchFamily="2" charset="2"/>
              <a:buChar char="Ø"/>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وتوصلت الى أن النمو الماضي لسكان العالم لم يكن ممكناً بدون أن يحدث الانسان التغيرات في النسق الأيكولوجي  خاصة التغير في التكنولوجيا والتنظيم مما يؤدي الى زيادة الانتاج </a:t>
            </a:r>
          </a:p>
          <a:p>
            <a:pPr algn="r" rtl="1">
              <a:buFont typeface="Wingdings" pitchFamily="2" charset="2"/>
              <a:buChar char="Ø"/>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كانت تلك هي الاليات التي تمكن من خلالها الانسان تحقيق التوازن بين زيادة السكان ووسائل العيش </a:t>
            </a:r>
          </a:p>
          <a:p>
            <a:pPr algn="r" rtl="1">
              <a:buFont typeface="Wingdings" pitchFamily="2" charset="2"/>
              <a:buChar char="Ø"/>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مثال لذلك المخترعات ,الثورة الصناعية وغيرها</a:t>
            </a:r>
            <a:endParaRPr lang="ar-SA" dirty="0"/>
          </a:p>
        </p:txBody>
      </p:sp>
    </p:spTree>
    <p:extLst>
      <p:ext uri="{BB962C8B-B14F-4D97-AF65-F5344CB8AC3E}">
        <p14:creationId xmlns:p14="http://schemas.microsoft.com/office/powerpoint/2010/main" val="339922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SA" dirty="0" smtClean="0"/>
              <a:t>التنمية الاجتماعية ودراسة نمو السكان :-</a:t>
            </a:r>
            <a:endParaRPr lang="ar-SA" dirty="0"/>
          </a:p>
        </p:txBody>
      </p:sp>
      <p:sp>
        <p:nvSpPr>
          <p:cNvPr id="3" name="Content Placeholder 2"/>
          <p:cNvSpPr>
            <a:spLocks noGrp="1"/>
          </p:cNvSpPr>
          <p:nvPr>
            <p:ph idx="1"/>
          </p:nvPr>
        </p:nvSpPr>
        <p:spPr/>
        <p:txBody>
          <a:bodyPr>
            <a:normAutofit/>
          </a:bodyPr>
          <a:lstStyle/>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يتم الربط  بين معدلات المواليد والوفيات وواقع ظروف التنمية الاجتماعية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وتؤكد الدراسات أن معدلات المواليد والوفيات كانت مرتفعة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 انها اتجهت نحو الانخفاض نتيجة لتضافر مجموعة من العوامل مثل وفرة الغذاء والتحسن في الصحة والمحافظة على الصحة العامة </a:t>
            </a:r>
          </a:p>
          <a:p>
            <a:pPr algn="r" rtl="1"/>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ففي الماضي كانت الامراض المعدية </a:t>
            </a: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وسؤ</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التغذية من اهم اسباب ارتفاع معدلات الوفيات </a:t>
            </a:r>
            <a:endParaRPr lang="ar-SA" dirty="0"/>
          </a:p>
        </p:txBody>
      </p:sp>
    </p:spTree>
    <p:extLst>
      <p:ext uri="{BB962C8B-B14F-4D97-AF65-F5344CB8AC3E}">
        <p14:creationId xmlns:p14="http://schemas.microsoft.com/office/powerpoint/2010/main" val="397006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6"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فكلما تحسنت احوال التنمية في مجتمع كلما اتجهت معدلات الوفيات للانخفاض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وترتبط التنمية بتحسن الاحوال الصحية والاقتصادية والاجتماعية </a:t>
            </a:r>
          </a:p>
          <a:p>
            <a:pPr algn="r" rtl="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 تظل الدول غير النامية تعاني من ارتفاع معدلات الوفيات على الرغم من تحسن احوالها نسبياً عن الماضي خاصة اذا قارناها بالدول المتقدمة </a:t>
            </a:r>
            <a:endParaRPr lang="ar-SA" dirty="0"/>
          </a:p>
        </p:txBody>
      </p:sp>
    </p:spTree>
    <p:extLst>
      <p:ext uri="{BB962C8B-B14F-4D97-AF65-F5344CB8AC3E}">
        <p14:creationId xmlns:p14="http://schemas.microsoft.com/office/powerpoint/2010/main" val="122904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ظهور علم اجتماع السكان</a:t>
            </a:r>
            <a:endPar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Content Placeholder 2"/>
          <p:cNvSpPr>
            <a:spLocks noGrp="1"/>
          </p:cNvSpPr>
          <p:nvPr>
            <p:ph idx="1"/>
          </p:nvPr>
        </p:nvSpPr>
        <p:spPr/>
        <p:txBody>
          <a:bodyPr>
            <a:normAutofit/>
          </a:bodyPr>
          <a:lstStyle/>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ظهر علم اجتماع السكان استجابة للحاجة الى فهم وتفسير الظواهر السكانية ودراستها باعتبارها ظواهر اساسية غير ثانوية. </a:t>
            </a:r>
          </a:p>
          <a:p>
            <a:pPr algn="r" rtl="1"/>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ويرجع ظهور علم اجتماع السكان الى عهد قريب حدد بالفترة ما بين عامي 1920و1930</a:t>
            </a:r>
          </a:p>
          <a:p>
            <a:pPr algn="r" rtl="1"/>
            <a:endParaRPr lang="en-US" sz="4000" dirty="0"/>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447800"/>
          </a:xfrm>
        </p:spPr>
        <p:txBody>
          <a:bodyPr>
            <a:normAutofit/>
          </a:bodyPr>
          <a:lstStyle/>
          <a:p>
            <a:r>
              <a:rPr lang="ar-S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الفرق بين علم اجتماع السكان والدراسات السكانية:-</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a:xfrm>
            <a:off x="1435608" y="1752600"/>
            <a:ext cx="7498080" cy="4495800"/>
          </a:xfrm>
        </p:spPr>
        <p:txBody>
          <a:bodyPr>
            <a:normAutofit/>
          </a:bodyPr>
          <a:lstStyle/>
          <a:p>
            <a:pPr algn="r" rtl="1"/>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اختلف علم اجتماع السكان عن علم السكان (الديموغرافيا) والدراسات السكانية (الاقتصادية والجغرافية) من حيث الاتي.</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اولاً: توقيت ظهوره:</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فعلم اجتماع السكان يعد علماً حديثاً نسبياً اذا قارناه بعلم السكان والدراسات السكانية الاقتصادية والجغرافية التي اهتمت بدراسة الظواهر السكانية.</a:t>
            </a: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ثانياً: </a:t>
            </a: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الاهتمام بدراسة الظواهر السكانية والهدف من تحليل تلك الظواهر . </a:t>
            </a:r>
            <a:endParaRPr lang="en-US" sz="4000" dirty="0" smtClean="0"/>
          </a:p>
          <a:p>
            <a:pPr algn="r" rtl="1">
              <a:buNone/>
            </a:pPr>
            <a:endParaRPr lang="en-US" sz="4000"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فالديمغرافيا سارت في خطين عند دراستها للظواهر السكانية .</a:t>
            </a:r>
            <a:endParaRPr lang="ar-SA" sz="4000" dirty="0" smtClean="0"/>
          </a:p>
          <a:p>
            <a:pPr algn="r" rtl="1">
              <a:buNone/>
            </a:pPr>
            <a:r>
              <a:rPr lang="ar-SA" sz="4000" dirty="0" smtClean="0"/>
              <a:t>_ </a:t>
            </a:r>
            <a:r>
              <a:rPr lang="ar-SA"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اهتمت بدراسة المواليد والخصوبة.</a:t>
            </a:r>
            <a:endParaRPr lang="ar-SA" sz="4000" dirty="0" smtClean="0"/>
          </a:p>
          <a:p>
            <a:pPr algn="r" rtl="1">
              <a:buNone/>
            </a:pPr>
            <a:r>
              <a:rPr lang="ar-SA" sz="4000" dirty="0" smtClean="0"/>
              <a:t>_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اهتمت بدراسة الوفيات والهجرة.</a:t>
            </a:r>
          </a:p>
          <a:p>
            <a:pPr algn="r" rtl="1">
              <a:buNone/>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_ وكان هدفها التحليل الكمي للعلاقات بينها.</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buNone/>
            </a:pPr>
            <a:r>
              <a:rPr lang="ar-SA" sz="4000" dirty="0" smtClean="0"/>
              <a:t>_ </a:t>
            </a:r>
            <a:r>
              <a:rPr lang="ar-SA"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اما الجغرافيا البشرية فقد ركزت على المشكلات التوزيعية من خلال اهتمامها بدراسة الارض والبيئة .</a:t>
            </a:r>
            <a:endParaRPr lang="en-US" sz="4000" dirty="0"/>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buNone/>
            </a:pPr>
            <a:r>
              <a:rPr lang="ar-SA" sz="4000" dirty="0" smtClean="0"/>
              <a:t>_</a:t>
            </a: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اما الاقتصاد فقد اهتم بدراسة الظواهر السكانية للاستفاده منها في تفسير نسق المتغيرات الاقتصادية.</a:t>
            </a:r>
            <a:endParaRPr lang="en-US" sz="4000" dirty="0"/>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اما علم اجتماع السكان فإنه يهتم بدراسة الظواهر السكانية{ المرتبطة ببناء السكان مثل الحجم والتكوين والتوزيع او المرتبطة بتغير السكان{ مثل النمو والزيادة والتضخم وما اليها.</a:t>
            </a:r>
            <a:endParaRPr lang="en-US" sz="4000" dirty="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 يتجاوز ذلك الى محاولة فهم طبيعة هذه العلاقات وتفسيرها في ضوء ظواهر اخرى لها لها علاقة قوية بهذه الظواهر.</a:t>
            </a:r>
          </a:p>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مثلا: محاولة فهم ظواهر الخصوبة وعلاقتها ببناء الاسرة وفهم ظاهرة الهجرة الداخلية وعلاقتها بالتحضر.</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marL="82296" indent="0">
              <a:buNone/>
            </a:pPr>
            <a:r>
              <a:rPr lang="ar-SA" sz="5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مراجعة للمفاهيم الاساسية بالمحاضرة</a:t>
            </a:r>
            <a:endParaRPr lang="ar-SA" sz="5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Left Arrow 4"/>
          <p:cNvSpPr/>
          <p:nvPr/>
        </p:nvSpPr>
        <p:spPr>
          <a:xfrm>
            <a:off x="6019800" y="1828800"/>
            <a:ext cx="1905000" cy="685800"/>
          </a:xfrm>
          <a:prstGeom prst="leftArrow">
            <a:avLst/>
          </a:prstGeom>
        </p:spPr>
        <p:style>
          <a:lnRef idx="3">
            <a:schemeClr val="lt1"/>
          </a:lnRef>
          <a:fillRef idx="1">
            <a:schemeClr val="dk1"/>
          </a:fillRef>
          <a:effectRef idx="1">
            <a:schemeClr val="dk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3701330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ميدان علم اجتماع السكان</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rmAutofit/>
          </a:bodyPr>
          <a:lstStyle/>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يعتبر السكان احد الموضوعات العديدة التي تدخل ضمن اختصاصات علم الاجتماع.</a:t>
            </a:r>
          </a:p>
          <a:p>
            <a:pPr algn="r" rtl="1"/>
            <a:r>
              <a:rPr lang="ar-SA"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lumMod val="60000"/>
                    <a:lumOff val="40000"/>
                  </a:schemeClr>
                </a:solidFill>
                <a:effectLst>
                  <a:outerShdw blurRad="50800" dist="40000" dir="5400000" algn="tl" rotWithShape="0">
                    <a:srgbClr val="000000">
                      <a:shade val="5000"/>
                      <a:satMod val="120000"/>
                      <a:alpha val="33000"/>
                    </a:srgbClr>
                  </a:outerShdw>
                </a:effectLst>
              </a:rPr>
              <a:t>تستند هذه الحقيقة الى عدة اعتبارات نستطيع ان نتعرف عليها من خلال النظر الى تعريف علم الإجتماع وتحديد موضوعه ومجالاته.</a:t>
            </a:r>
            <a:endParaRPr lang="en-US" sz="4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lumMod val="60000"/>
                  <a:lumOff val="40000"/>
                </a:schemeClr>
              </a:solidFill>
              <a:effectLst>
                <a:outerShdw blurRad="50800" dist="40000" dir="5400000" algn="tl" rotWithShape="0">
                  <a:srgbClr val="000000">
                    <a:shade val="5000"/>
                    <a:satMod val="120000"/>
                    <a:alpha val="33000"/>
                  </a:srgbClr>
                </a:outerShdw>
              </a:effectLst>
            </a:endParaRPr>
          </a:p>
        </p:txBody>
      </p:sp>
      <p:sp>
        <p:nvSpPr>
          <p:cNvPr id="4" name="5-Point Star 3"/>
          <p:cNvSpPr/>
          <p:nvPr/>
        </p:nvSpPr>
        <p:spPr>
          <a:xfrm>
            <a:off x="7239000" y="457200"/>
            <a:ext cx="1219200" cy="609600"/>
          </a:xfrm>
          <a:prstGeom prst="star5">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endParaRPr lang="ar-SA"/>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فالمجتمع من حيث البناء والتغير يمثل موضوع الدراسة في علم  الاجتماع. </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spli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ويرى جرين </a:t>
            </a:r>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ان المجتمع كموضوع للدراسة في علم الاجتماع  يتكون من السكان والتنظيم والزمن والمكان والمصالح.</a:t>
            </a:r>
            <a:endParaRPr lang="ar-SA" sz="4000" dirty="0" smtClean="0"/>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وهذا يؤكد ان السكان ميدان للدراسة في علم الاجتماع.</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وقد اصبحت دراسة السكان اليوم اكثر ارتباطاً والتصاقاً بعلم الاجتماع.</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ويتوقف على وجود السكان في البناء الاجتماعي وجود مختلف العناصر الاخرى:</a:t>
            </a:r>
          </a:p>
          <a:p>
            <a:pPr algn="r" rtl="1">
              <a:buFont typeface="Wingdings" pitchFamily="2" charset="2"/>
              <a:buChar char="Ø"/>
            </a:pPr>
            <a:r>
              <a:rPr lang="ar-SA"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فوجود الجماعات وتكوينها يتوقف على وجود السكان.</a:t>
            </a:r>
          </a:p>
          <a:p>
            <a:pPr algn="r" rtl="1">
              <a:buFont typeface="Wingdings" pitchFamily="2" charset="2"/>
              <a:buChar char="Ø"/>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وظهور الادوار في حاجة الى من يؤديها من السكان.</a:t>
            </a:r>
          </a:p>
          <a:p>
            <a:pPr algn="r" rtl="1">
              <a:buFont typeface="Wingdings" pitchFamily="2" charset="2"/>
              <a:buChar char="Ø"/>
            </a:pPr>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والسكان هم من يكونون لانفسهم اساليب الثقافة .</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مجالات اهتمام علم اجتماع السكان:-</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p:txBody>
          <a:bodyPr>
            <a:normAutofit/>
          </a:bodyPr>
          <a:lstStyle/>
          <a:p>
            <a:pPr algn="r" rtl="1">
              <a:buNone/>
            </a:pP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ميدان بناء السكان:-</a:t>
            </a:r>
            <a:endPar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الظواهر السكانية التي تشكل ميدان بناء السكان هي:</a:t>
            </a:r>
            <a:endPar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حجم السكان</a:t>
            </a:r>
            <a:r>
              <a:rPr lang="ar-SA" sz="4400" dirty="0" smtClean="0">
                <a:solidFill>
                  <a:srgbClr val="FF0000"/>
                </a:solidFill>
              </a:rPr>
              <a:t>: </a:t>
            </a:r>
            <a:r>
              <a:rPr lang="en-US" sz="4400" dirty="0" smtClean="0">
                <a:solidFill>
                  <a:srgbClr val="FF0000"/>
                </a:solidFill>
              </a:rPr>
              <a:t>population size</a:t>
            </a:r>
            <a:endParaRPr lang="ar-SA" sz="4400" dirty="0" smtClean="0">
              <a:solidFill>
                <a:srgbClr val="FF0000"/>
              </a:solidFill>
            </a:endParaRPr>
          </a:p>
          <a:p>
            <a:pPr algn="r" rtl="1"/>
            <a:r>
              <a:rPr lang="ar-SA" sz="4400" dirty="0" smtClean="0">
                <a:solidFill>
                  <a:srgbClr val="FF0000"/>
                </a:solidFill>
              </a:rPr>
              <a:t>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وهو عدد الافراد في مكان معين وفي وقت محدد.</a:t>
            </a:r>
            <a:endParaRPr lang="ar-SA" sz="4000" dirty="0" smtClean="0"/>
          </a:p>
          <a:p>
            <a:pPr algn="r" rtl="1"/>
            <a:endParaRPr lang="ar-SA" sz="4000" dirty="0" smtClean="0"/>
          </a:p>
        </p:txBody>
      </p:sp>
      <p:sp>
        <p:nvSpPr>
          <p:cNvPr id="5" name="Smiley Face 4"/>
          <p:cNvSpPr/>
          <p:nvPr/>
        </p:nvSpPr>
        <p:spPr>
          <a:xfrm>
            <a:off x="8153400" y="3723968"/>
            <a:ext cx="609600" cy="457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742950" indent="-742950" algn="r" rtl="1"/>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وقد ابتكرت المجتمعات وسائل لمعرفة هذا العدد سميت مصادر البيانات السكانية هي:</a:t>
            </a:r>
          </a:p>
          <a:p>
            <a:pPr marL="742950" indent="-742950" algn="r" rtl="1">
              <a:buFont typeface="+mj-lt"/>
              <a:buAutoNum type="arabicPeriod"/>
            </a:pP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التسجيلات الحيوية.</a:t>
            </a:r>
          </a:p>
          <a:p>
            <a:pPr marL="742950" indent="-742950" algn="r" rtl="1">
              <a:buFont typeface="+mj-lt"/>
              <a:buAutoNum type="arabicPeriod"/>
            </a:pP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التعداد السكاني.</a:t>
            </a:r>
          </a:p>
          <a:p>
            <a:pPr marL="742950" indent="-742950" algn="r" rtl="1">
              <a:buFont typeface="+mj-lt"/>
              <a:buAutoNum type="arabicPeriod"/>
            </a:pPr>
            <a:r>
              <a:rPr lang="ar-SA"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احصاءات الهجرة.</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742950" indent="-742950"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تكوين السكان</a:t>
            </a:r>
            <a:r>
              <a:rPr lang="ar-SA" sz="4400" dirty="0" smtClean="0">
                <a:solidFill>
                  <a:srgbClr val="FF0000"/>
                </a:solidFill>
              </a:rPr>
              <a:t>: </a:t>
            </a:r>
            <a:r>
              <a:rPr lang="en-US" sz="4400" dirty="0" smtClean="0">
                <a:solidFill>
                  <a:srgbClr val="FF0000"/>
                </a:solidFill>
              </a:rPr>
              <a:t>composition </a:t>
            </a:r>
            <a:endParaRPr lang="ar-SA" sz="4400" dirty="0">
              <a:solidFill>
                <a:srgbClr val="FF0000"/>
              </a:solidFill>
            </a:endParaRPr>
          </a:p>
          <a:p>
            <a:pPr algn="r" rtl="1"/>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ويعتبر من اهم المتغيرات في الدراسة السكانية ويعبر عن خصائص السكان من حيث النوع والسن والمهن والتعليم والزواج.</a:t>
            </a:r>
            <a:endPar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Smiley Face 3"/>
          <p:cNvSpPr/>
          <p:nvPr/>
        </p:nvSpPr>
        <p:spPr>
          <a:xfrm>
            <a:off x="8305800" y="1524000"/>
            <a:ext cx="609600" cy="457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توزيع السكان</a:t>
            </a:r>
            <a:r>
              <a:rPr lang="ar-SA" sz="4400" dirty="0" smtClean="0">
                <a:solidFill>
                  <a:srgbClr val="FF0000"/>
                </a:solidFill>
              </a:rPr>
              <a:t>:</a:t>
            </a:r>
            <a:r>
              <a:rPr lang="en-US" sz="4000" dirty="0" smtClean="0">
                <a:solidFill>
                  <a:srgbClr val="FF0000"/>
                </a:solidFill>
              </a:rPr>
              <a:t> Distribution</a:t>
            </a:r>
            <a:r>
              <a:rPr lang="en-US" sz="4400" dirty="0">
                <a:solidFill>
                  <a:srgbClr val="FF0000"/>
                </a:solidFill>
              </a:rPr>
              <a:t> </a:t>
            </a:r>
            <a:endParaRPr lang="en-US" sz="4400" dirty="0" smtClean="0">
              <a:solidFill>
                <a:srgbClr val="FF0000"/>
              </a:solidFill>
            </a:endParaRPr>
          </a:p>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ويتدرج توزيع السكان بين المناطق المختلفة حضرية وريفية ويهتم عالم السكان بتوزيع السكان في هذه المناطق وبالتغيرات التي تحدث في اعدادهم واسبابهم.</a:t>
            </a:r>
            <a:endPar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miley Face 3"/>
          <p:cNvSpPr/>
          <p:nvPr/>
        </p:nvSpPr>
        <p:spPr>
          <a:xfrm>
            <a:off x="8305800" y="1622323"/>
            <a:ext cx="533400" cy="457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الكثافة السكانية</a:t>
            </a:r>
            <a:r>
              <a:rPr lang="ar-SA" sz="4400" dirty="0" smtClean="0">
                <a:solidFill>
                  <a:srgbClr val="FF0000"/>
                </a:solidFill>
              </a:rPr>
              <a:t>: </a:t>
            </a:r>
            <a:r>
              <a:rPr lang="en-US" sz="4400" dirty="0" smtClean="0">
                <a:solidFill>
                  <a:srgbClr val="FF0000"/>
                </a:solidFill>
              </a:rPr>
              <a:t>Density</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وهى العلاقة بين السكان ومساحة الارض التي يقطنها هؤلاء السكان. بقسمة عدد السكان على مساحة الارض</a:t>
            </a:r>
            <a:r>
              <a:rPr lang="ar-SA" sz="4000" dirty="0" smtClean="0"/>
              <a:t>.</a:t>
            </a:r>
            <a:endParaRPr lang="en-US" sz="4000" dirty="0"/>
          </a:p>
        </p:txBody>
      </p:sp>
      <p:sp>
        <p:nvSpPr>
          <p:cNvPr id="4" name="Smiley Face 3"/>
          <p:cNvSpPr/>
          <p:nvPr/>
        </p:nvSpPr>
        <p:spPr>
          <a:xfrm>
            <a:off x="8153400" y="1676400"/>
            <a:ext cx="533400" cy="457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2-ميدان تغير السكان:-</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Content Placeholder 2"/>
          <p:cNvSpPr>
            <a:spLocks noGrp="1"/>
          </p:cNvSpPr>
          <p:nvPr>
            <p:ph idx="1"/>
          </p:nvPr>
        </p:nvSpPr>
        <p:spPr/>
        <p:txBody>
          <a:bodyPr>
            <a:normAutofit/>
          </a:bodyPr>
          <a:lstStyle/>
          <a:p>
            <a:pPr algn="r" rtl="1"/>
            <a:r>
              <a:rPr lang="ar-SA"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الظواهر السكانية التي تشكل ميدان التغير السكاني.</a:t>
            </a:r>
          </a:p>
          <a:p>
            <a:pPr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نمو السكان</a:t>
            </a:r>
            <a:r>
              <a:rPr lang="ar-SA" sz="4400" dirty="0" smtClean="0">
                <a:solidFill>
                  <a:srgbClr val="FF0000"/>
                </a:solidFill>
              </a:rPr>
              <a:t>:</a:t>
            </a:r>
            <a:r>
              <a:rPr lang="en-US" sz="4400" dirty="0" smtClean="0">
                <a:solidFill>
                  <a:srgbClr val="FF0000"/>
                </a:solidFill>
              </a:rPr>
              <a:t> </a:t>
            </a:r>
            <a:endParaRPr lang="en-US" sz="4400" dirty="0" smtClean="0"/>
          </a:p>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ويقصد بنمو السكان في المجتمع اختلاف حجم السكان في المجتمع عبر الفترات الزمنية المتباينة.</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un 3"/>
          <p:cNvSpPr/>
          <p:nvPr/>
        </p:nvSpPr>
        <p:spPr>
          <a:xfrm>
            <a:off x="8153400" y="2959510"/>
            <a:ext cx="762000" cy="6096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التحول الديموغرافي</a:t>
            </a:r>
            <a:r>
              <a:rPr lang="ar-SA" sz="4400" dirty="0" smtClean="0">
                <a:solidFill>
                  <a:srgbClr val="FF0000"/>
                </a:solidFill>
              </a:rPr>
              <a:t>:</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وهي حالة تحول السكان من حالة تكون فيها الخصوبة والوفيات مرتفعة الى حالة اخرى تتميز بانخفاض الخصوبة والوفيات وتسمى تحول سكاني .</a:t>
            </a:r>
          </a:p>
          <a:p>
            <a:pPr algn="r" rtl="1"/>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وينتج عنها نمو سكاني انتقالي. </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un 3"/>
          <p:cNvSpPr/>
          <p:nvPr/>
        </p:nvSpPr>
        <p:spPr>
          <a:xfrm>
            <a:off x="8153400" y="1514168"/>
            <a:ext cx="609600" cy="5334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buNone/>
            </a:pPr>
            <a:r>
              <a:rPr lang="en-US" sz="4400" dirty="0" smtClean="0">
                <a:solidFill>
                  <a:srgbClr val="FF0000"/>
                </a:solidFill>
              </a:rPr>
              <a:t>     </a:t>
            </a:r>
            <a:r>
              <a:rPr lang="ar-S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التغير الديموغرافي:</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للتغير السكاني ثلاث عناصر هي المواليد والوفيات والهجرة. </a:t>
            </a:r>
          </a:p>
          <a:p>
            <a:pPr algn="r" rtl="1"/>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مع الامنيات بالتوفيق                                        </a:t>
            </a:r>
            <a:endParaRPr lang="ar-SA" sz="4800" i="1" dirty="0" smtClean="0">
              <a:solidFill>
                <a:srgbClr val="7030A0"/>
              </a:solidFill>
            </a:endParaRPr>
          </a:p>
          <a:p>
            <a:pPr algn="r" rtl="1">
              <a:buNone/>
            </a:pPr>
            <a:r>
              <a:rPr lang="ar-SA" sz="4800" i="1" dirty="0" smtClean="0">
                <a:solidFill>
                  <a:srgbClr val="7030A0"/>
                </a:solidFill>
              </a:rPr>
              <a:t>            د.حنان مكاوي  </a:t>
            </a:r>
          </a:p>
          <a:p>
            <a:pPr algn="r" rtl="1">
              <a:buNone/>
            </a:pPr>
            <a:r>
              <a:rPr lang="ar-SA" sz="4800" i="1" dirty="0">
                <a:solidFill>
                  <a:srgbClr val="7030A0"/>
                </a:solidFill>
              </a:rPr>
              <a:t> </a:t>
            </a:r>
            <a:r>
              <a:rPr lang="ar-SA" sz="4800" i="1" dirty="0" smtClean="0">
                <a:solidFill>
                  <a:srgbClr val="7030A0"/>
                </a:solidFill>
              </a:rPr>
              <a:t>          </a:t>
            </a:r>
            <a:r>
              <a:rPr lang="en-US" sz="4800" i="1" dirty="0" smtClean="0">
                <a:solidFill>
                  <a:srgbClr val="7030A0"/>
                </a:solidFill>
              </a:rPr>
              <a:t>      </a:t>
            </a:r>
            <a:r>
              <a:rPr lang="ar-SA" sz="4800" i="1" dirty="0" smtClean="0">
                <a:solidFill>
                  <a:srgbClr val="7030A0"/>
                </a:solidFill>
              </a:rPr>
              <a:t>                 </a:t>
            </a:r>
            <a:r>
              <a:rPr lang="ar-SA" sz="4000" dirty="0" smtClean="0">
                <a:solidFill>
                  <a:srgbClr val="7030A0"/>
                </a:solidFill>
              </a:rPr>
              <a:t>                                                                                         </a:t>
            </a:r>
            <a:endParaRPr lang="en-US" sz="4000" dirty="0">
              <a:solidFill>
                <a:srgbClr val="7030A0"/>
              </a:solidFill>
            </a:endParaRPr>
          </a:p>
        </p:txBody>
      </p:sp>
      <p:sp>
        <p:nvSpPr>
          <p:cNvPr id="4" name="Sun 3"/>
          <p:cNvSpPr/>
          <p:nvPr/>
        </p:nvSpPr>
        <p:spPr>
          <a:xfrm>
            <a:off x="8229600" y="1447800"/>
            <a:ext cx="685800" cy="6096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1028</TotalTime>
  <Words>2804</Words>
  <Application>Microsoft Office PowerPoint</Application>
  <PresentationFormat>عرض على الشاشة (3:4)‏</PresentationFormat>
  <Paragraphs>252</Paragraphs>
  <Slides>73</Slides>
  <Notes>0</Notes>
  <HiddenSlides>0</HiddenSlides>
  <MMClips>0</MMClips>
  <ScaleCrop>false</ScaleCrop>
  <HeadingPairs>
    <vt:vector size="4" baseType="variant">
      <vt:variant>
        <vt:lpstr>نسق</vt:lpstr>
      </vt:variant>
      <vt:variant>
        <vt:i4>1</vt:i4>
      </vt:variant>
      <vt:variant>
        <vt:lpstr>عناوين الشرائح</vt:lpstr>
      </vt:variant>
      <vt:variant>
        <vt:i4>73</vt:i4>
      </vt:variant>
    </vt:vector>
  </HeadingPairs>
  <TitlesOfParts>
    <vt:vector size="74" baseType="lpstr">
      <vt:lpstr>Solstice</vt:lpstr>
      <vt:lpstr>علم إجتماع السكان</vt:lpstr>
      <vt:lpstr>الخطة التنفيذية لمقرر علم اجتماع السكان</vt:lpstr>
      <vt:lpstr>اولاً : رؤية القسم :-</vt:lpstr>
      <vt:lpstr>ثانياً رسالة القسم:-</vt:lpstr>
      <vt:lpstr>ثالثاً أهداف المقرر:-</vt:lpstr>
      <vt:lpstr>رابعاً  مراجع المقرر:-</vt:lpstr>
      <vt:lpstr> التواصل مع استاذ المادة:-</vt:lpstr>
      <vt:lpstr>طريقة تقييم الطلاب :-</vt:lpstr>
      <vt:lpstr>عرض تقديمي في PowerPoint</vt:lpstr>
      <vt:lpstr>مقدمة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 هو علم اجتماع السكان :-</vt:lpstr>
      <vt:lpstr>عرض تقديمي في PowerPoint</vt:lpstr>
      <vt:lpstr>عرض تقديمي في PowerPoint</vt:lpstr>
      <vt:lpstr>مجالات اهتمام علم اجتماع السكان :-</vt:lpstr>
      <vt:lpstr>عرض تقديمي في PowerPoint</vt:lpstr>
      <vt:lpstr>ميدان بناء السكان :-</vt:lpstr>
      <vt:lpstr>عرض تقديمي في PowerPoint</vt:lpstr>
      <vt:lpstr>ميدان تغير السكان :-</vt:lpstr>
      <vt:lpstr>عرض تقديمي في PowerPoint</vt:lpstr>
      <vt:lpstr>الظواهر التي تشكل ميدان بناء السكان:-</vt:lpstr>
      <vt:lpstr>عرض تقديمي في PowerPoint</vt:lpstr>
      <vt:lpstr>عرض تقديمي في PowerPoint</vt:lpstr>
      <vt:lpstr>عرض تقديمي في PowerPoint</vt:lpstr>
      <vt:lpstr>عرض تقديمي في PowerPoint</vt:lpstr>
      <vt:lpstr>ظواهر سكانية في ميدان التغير السكاني:-</vt:lpstr>
      <vt:lpstr>عرض تقديمي في PowerPoint</vt:lpstr>
      <vt:lpstr>عرض تقديمي في PowerPoint</vt:lpstr>
      <vt:lpstr>عرض تقديمي في PowerPoint</vt:lpstr>
      <vt:lpstr>عرض تقديمي في PowerPoint</vt:lpstr>
      <vt:lpstr>عرض تقديمي في PowerPoint</vt:lpstr>
      <vt:lpstr>اهمية دراسة الظواهر السكانية :-</vt:lpstr>
      <vt:lpstr>عرض تقديمي في PowerPoint</vt:lpstr>
      <vt:lpstr>الوعي الاجتماعي:-</vt:lpstr>
      <vt:lpstr>الرفاهية الاجتماعية:-</vt:lpstr>
      <vt:lpstr>عرض تقديمي في PowerPoint</vt:lpstr>
      <vt:lpstr>عرض تقديمي في PowerPoint</vt:lpstr>
      <vt:lpstr>عرض تقديمي في PowerPoint</vt:lpstr>
      <vt:lpstr>عرض تقديمي في PowerPoint</vt:lpstr>
      <vt:lpstr>علاقة نمو وسائل العيش بنمو السكان:-</vt:lpstr>
      <vt:lpstr>عرض تقديمي في PowerPoint</vt:lpstr>
      <vt:lpstr>عرض تقديمي في PowerPoint</vt:lpstr>
      <vt:lpstr>التنمية الاجتماعية ودراسة نمو السكان :-</vt:lpstr>
      <vt:lpstr>عرض تقديمي في PowerPoint</vt:lpstr>
      <vt:lpstr>ظهور علم اجتماع السكان</vt:lpstr>
      <vt:lpstr>الفرق بين علم اجتماع السكان والدراسات السكانية:-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ميدان علم اجتماع السكان:-</vt:lpstr>
      <vt:lpstr>عرض تقديمي في PowerPoint</vt:lpstr>
      <vt:lpstr>عرض تقديمي في PowerPoint</vt:lpstr>
      <vt:lpstr>عرض تقديمي في PowerPoint</vt:lpstr>
      <vt:lpstr>مجالات اهتمام علم اجتماع السكان:-</vt:lpstr>
      <vt:lpstr>عرض تقديمي في PowerPoint</vt:lpstr>
      <vt:lpstr>عرض تقديمي في PowerPoint</vt:lpstr>
      <vt:lpstr>عرض تقديمي في PowerPoint</vt:lpstr>
      <vt:lpstr>عرض تقديمي في PowerPoint</vt:lpstr>
      <vt:lpstr>2-ميدان تغير السكان:-</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الاجتماع السكاني</dc:title>
  <dc:creator>Ahmed_IT</dc:creator>
  <cp:lastModifiedBy>px</cp:lastModifiedBy>
  <cp:revision>93</cp:revision>
  <dcterms:created xsi:type="dcterms:W3CDTF">2014-08-29T10:48:49Z</dcterms:created>
  <dcterms:modified xsi:type="dcterms:W3CDTF">2015-01-22T02:06:45Z</dcterms:modified>
</cp:coreProperties>
</file>