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360" r:id="rId3"/>
    <p:sldId id="361" r:id="rId4"/>
    <p:sldId id="362" r:id="rId5"/>
    <p:sldId id="363" r:id="rId6"/>
    <p:sldId id="364" r:id="rId7"/>
    <p:sldId id="365" r:id="rId8"/>
    <p:sldId id="366" r:id="rId9"/>
    <p:sldId id="367" r:id="rId10"/>
    <p:sldId id="368" r:id="rId11"/>
    <p:sldId id="369" r:id="rId12"/>
    <p:sldId id="370" r:id="rId13"/>
    <p:sldId id="257" r:id="rId14"/>
    <p:sldId id="337" r:id="rId15"/>
    <p:sldId id="258" r:id="rId16"/>
    <p:sldId id="338" r:id="rId17"/>
    <p:sldId id="259" r:id="rId18"/>
    <p:sldId id="260" r:id="rId19"/>
    <p:sldId id="261" r:id="rId20"/>
    <p:sldId id="358" r:id="rId21"/>
    <p:sldId id="339" r:id="rId22"/>
    <p:sldId id="262" r:id="rId23"/>
    <p:sldId id="263" r:id="rId24"/>
    <p:sldId id="340" r:id="rId25"/>
    <p:sldId id="264" r:id="rId26"/>
    <p:sldId id="265" r:id="rId27"/>
    <p:sldId id="266" r:id="rId28"/>
    <p:sldId id="267" r:id="rId29"/>
    <p:sldId id="268" r:id="rId30"/>
    <p:sldId id="269" r:id="rId31"/>
    <p:sldId id="270" r:id="rId32"/>
    <p:sldId id="271" r:id="rId33"/>
    <p:sldId id="272" r:id="rId34"/>
    <p:sldId id="273" r:id="rId35"/>
    <p:sldId id="274" r:id="rId36"/>
    <p:sldId id="341" r:id="rId37"/>
    <p:sldId id="342" r:id="rId38"/>
    <p:sldId id="275" r:id="rId39"/>
    <p:sldId id="343" r:id="rId40"/>
    <p:sldId id="276" r:id="rId41"/>
    <p:sldId id="277" r:id="rId42"/>
    <p:sldId id="278" r:id="rId43"/>
    <p:sldId id="279" r:id="rId44"/>
    <p:sldId id="280" r:id="rId45"/>
    <p:sldId id="281" r:id="rId46"/>
    <p:sldId id="344" r:id="rId47"/>
    <p:sldId id="282" r:id="rId48"/>
    <p:sldId id="283" r:id="rId49"/>
    <p:sldId id="284" r:id="rId50"/>
    <p:sldId id="346" r:id="rId51"/>
    <p:sldId id="345" r:id="rId52"/>
    <p:sldId id="347" r:id="rId53"/>
    <p:sldId id="285" r:id="rId54"/>
    <p:sldId id="286" r:id="rId55"/>
    <p:sldId id="348" r:id="rId56"/>
    <p:sldId id="349" r:id="rId57"/>
    <p:sldId id="287" r:id="rId58"/>
    <p:sldId id="288" r:id="rId59"/>
    <p:sldId id="289" r:id="rId60"/>
    <p:sldId id="350" r:id="rId61"/>
    <p:sldId id="290" r:id="rId62"/>
    <p:sldId id="291" r:id="rId63"/>
    <p:sldId id="351" r:id="rId64"/>
    <p:sldId id="292" r:id="rId65"/>
    <p:sldId id="293" r:id="rId66"/>
    <p:sldId id="352" r:id="rId67"/>
    <p:sldId id="294" r:id="rId68"/>
    <p:sldId id="295" r:id="rId69"/>
    <p:sldId id="354" r:id="rId70"/>
    <p:sldId id="355" r:id="rId71"/>
    <p:sldId id="353" r:id="rId72"/>
    <p:sldId id="296" r:id="rId73"/>
    <p:sldId id="356" r:id="rId74"/>
    <p:sldId id="357" r:id="rId75"/>
    <p:sldId id="359" r:id="rId7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02801C91-8713-4182-9D61-F631BE46688A}" type="slidenum">
              <a:rPr lang="ar-SA" smtClean="0"/>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2801C91-8713-4182-9D61-F631BE46688A}"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2801C91-8713-4182-9D61-F631BE46688A}" type="slidenum">
              <a:rPr lang="ar-SA" smtClean="0"/>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2801C91-8713-4182-9D61-F631BE46688A}"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02801C91-8713-4182-9D61-F631BE46688A}"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02801C91-8713-4182-9D61-F631BE46688A}"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02801C91-8713-4182-9D61-F631BE46688A}" type="slidenum">
              <a:rPr lang="ar-SA" smtClean="0"/>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2801C91-8713-4182-9D61-F631BE46688A}"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2801C91-8713-4182-9D61-F631BE46688A}" type="slidenum">
              <a:rPr lang="ar-SA" smtClean="0"/>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2801C91-8713-4182-9D61-F631BE46688A}"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143D472-2AD5-4711-BAE3-F47503EDBB87}" type="datetimeFigureOut">
              <a:rPr lang="ar-SA" smtClean="0"/>
              <a:t>4/2/1436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2801C91-8713-4182-9D61-F631BE46688A}"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143D472-2AD5-4711-BAE3-F47503EDBB87}" type="datetimeFigureOut">
              <a:rPr lang="ar-SA" smtClean="0"/>
              <a:t>4/2/1436</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2801C91-8713-4182-9D61-F631BE46688A}" type="slidenum">
              <a:rPr lang="ar-SA" smtClean="0"/>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علم اجتماع السكان </a:t>
            </a:r>
            <a:b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المحاضرة الثانية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Subtitle 2"/>
          <p:cNvSpPr>
            <a:spLocks noGrp="1"/>
          </p:cNvSpPr>
          <p:nvPr>
            <p:ph type="subTitle" idx="1"/>
          </p:nvPr>
        </p:nvSpPr>
        <p:spPr/>
        <p:txBody>
          <a:bodyPr>
            <a:normAutofit lnSpcReduction="10000"/>
          </a:bodyPr>
          <a:lstStyle/>
          <a:p>
            <a:pPr algn="just"/>
            <a:r>
              <a:rPr lang="ar-SA" b="1" dirty="0" smtClean="0">
                <a:solidFill>
                  <a:srgbClr val="000099"/>
                </a:solidFill>
                <a:effectLst/>
                <a:ea typeface="Calibri"/>
                <a:cs typeface="Sakkal Majalla"/>
              </a:rPr>
              <a:t>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Calibri"/>
                <a:cs typeface="Sakkal Majalla"/>
              </a:rPr>
              <a:t>نشأة علم السكان وتطوره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Calibri"/>
                <a:cs typeface="Sakkal Majalla"/>
              </a:rPr>
              <a:t>    1-الفكر السكاني القديم ا</a:t>
            </a:r>
            <a:r>
              <a:rPr lang="ar-BH"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Calibri"/>
                <a:cs typeface="Sakkal Majalla"/>
              </a:rPr>
              <a:t>لفكر السكاني الحديث ،عوامل ظهوره وخصائصه</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Cloud 4"/>
          <p:cNvSpPr/>
          <p:nvPr/>
        </p:nvSpPr>
        <p:spPr>
          <a:xfrm>
            <a:off x="6372200" y="2060848"/>
            <a:ext cx="1152128" cy="360040"/>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9392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ircle(in)">
                                      <p:cBhvr>
                                        <p:cTn id="1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اهم موضوعات المحاضرة السابقة</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lstStyle/>
          <a:p>
            <a:r>
              <a:rPr lang="ar-SA" sz="43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ما هو علم اجتماع </a:t>
            </a:r>
            <a:r>
              <a:rPr lang="ar-SA" sz="4300"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السكان</a:t>
            </a:r>
          </a:p>
          <a:p>
            <a:pPr marL="571500" lvl="0" indent="-571500">
              <a:buClr>
                <a:srgbClr val="3891A7"/>
              </a:buClr>
              <a:buFont typeface="Wingdings" pitchFamily="2" charset="2"/>
              <a:buChar char="v"/>
            </a:pPr>
            <a:r>
              <a:rPr lang="ar-SA" sz="43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 </a:t>
            </a:r>
            <a:r>
              <a:rPr lang="ar-SA" sz="4300"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          </a:t>
            </a: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هو علم يدرس حركة السكان في المجتمع من حيث:</a:t>
            </a:r>
          </a:p>
          <a:p>
            <a:pPr marL="571500" lvl="0" indent="-571500">
              <a:buClr>
                <a:srgbClr val="3891A7"/>
              </a:buClr>
              <a:buNone/>
            </a:pP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الحجم والزيادة والنقص والتنوع والهجرة والتكاثف والتخلخل وعلاقة كل ذلك بالنشاط الاقتصادي والاجتماعي.</a:t>
            </a:r>
          </a:p>
        </p:txBody>
      </p:sp>
      <p:sp>
        <p:nvSpPr>
          <p:cNvPr id="4" name="Left Arrow 3"/>
          <p:cNvSpPr/>
          <p:nvPr/>
        </p:nvSpPr>
        <p:spPr>
          <a:xfrm>
            <a:off x="7308304" y="2420888"/>
            <a:ext cx="1080120"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3168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82296" lvl="0" indent="0">
              <a:buClr>
                <a:srgbClr val="3891A7"/>
              </a:buClr>
              <a:buNone/>
            </a:pPr>
            <a:r>
              <a:rPr lang="ar-SA" sz="40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         عرف </a:t>
            </a:r>
            <a:r>
              <a:rPr lang="ar-SA" sz="40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علم السكان :</a:t>
            </a:r>
          </a:p>
          <a:p>
            <a:pPr lvl="0">
              <a:buClr>
                <a:srgbClr val="3891A7"/>
              </a:buClr>
            </a:pP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بانه العلم الذي يدرس اعداد السكان وتركيبهم وتطور اولئك السكان في مجتمع معين .و دراسة مختلف العوامل التي تتداخل في تحديد هذا التركيب واثارة على الظروف الاجتماعية </a:t>
            </a:r>
            <a:r>
              <a:rPr lang="ar-SA" sz="4000"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وتأثره </a:t>
            </a: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بها.</a:t>
            </a:r>
            <a:endParaRPr lang="ar-SA" sz="40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ndParaRPr>
          </a:p>
          <a:p>
            <a:endParaRPr lang="ar-SA" dirty="0"/>
          </a:p>
        </p:txBody>
      </p:sp>
      <p:sp>
        <p:nvSpPr>
          <p:cNvPr id="4" name="Left Arrow 3"/>
          <p:cNvSpPr/>
          <p:nvPr/>
        </p:nvSpPr>
        <p:spPr>
          <a:xfrm>
            <a:off x="7524328" y="1700808"/>
            <a:ext cx="936104" cy="432048"/>
          </a:xfrm>
          <a:prstGeom prst="leftArrow">
            <a:avLst/>
          </a:prstGeom>
        </p:spPr>
        <p:style>
          <a:lnRef idx="1">
            <a:schemeClr val="accent4"/>
          </a:lnRef>
          <a:fillRef idx="3">
            <a:schemeClr val="accent4"/>
          </a:fillRef>
          <a:effectRef idx="2">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55782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4300" b="1" dirty="0">
                <a:ln/>
                <a:solidFill>
                  <a:srgbClr val="C32D2E"/>
                </a:solidFill>
                <a:ea typeface="+mj-ea"/>
              </a:rPr>
              <a:t>مجالات اهتمام علم اجتماع السكان </a:t>
            </a:r>
            <a:r>
              <a:rPr lang="ar-SA" sz="4300" b="1" dirty="0" smtClean="0">
                <a:ln/>
                <a:solidFill>
                  <a:srgbClr val="C32D2E"/>
                </a:solidFill>
                <a:ea typeface="+mj-ea"/>
              </a:rPr>
              <a:t>:-</a:t>
            </a:r>
          </a:p>
          <a:p>
            <a:pPr marL="82296" indent="0">
              <a:buNone/>
            </a:pPr>
            <a:r>
              <a:rPr lang="ar-SA" sz="4300" b="1" dirty="0">
                <a:ln/>
                <a:solidFill>
                  <a:srgbClr val="C32D2E"/>
                </a:solidFill>
                <a:ea typeface="+mj-ea"/>
              </a:rPr>
              <a:t> </a:t>
            </a:r>
            <a:r>
              <a:rPr lang="ar-SA" sz="4300" b="1" dirty="0" smtClean="0">
                <a:ln/>
                <a:solidFill>
                  <a:srgbClr val="C32D2E"/>
                </a:solidFill>
                <a:ea typeface="+mj-ea"/>
              </a:rPr>
              <a:t>    </a:t>
            </a:r>
            <a:r>
              <a:rPr lang="ar-SA" sz="43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mj-ea"/>
              </a:rPr>
              <a:t>ميدان </a:t>
            </a:r>
            <a:r>
              <a:rPr lang="ar-SA" sz="43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mj-ea"/>
              </a:rPr>
              <a:t>بناء </a:t>
            </a:r>
            <a:r>
              <a:rPr lang="ar-SA" sz="43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mj-ea"/>
              </a:rPr>
              <a:t>السكان</a:t>
            </a:r>
          </a:p>
          <a:p>
            <a:pPr marL="82296" indent="0">
              <a:buNone/>
            </a:pPr>
            <a:r>
              <a:rPr lang="ar-SA" sz="43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mj-ea"/>
              </a:rPr>
              <a:t> </a:t>
            </a:r>
            <a:r>
              <a:rPr lang="ar-SA" sz="43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mj-ea"/>
              </a:rPr>
              <a:t>     ميدان </a:t>
            </a:r>
            <a:r>
              <a:rPr lang="ar-SA" sz="43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mj-ea"/>
              </a:rPr>
              <a:t>تغير السكان</a:t>
            </a:r>
            <a:endParaRPr lang="ar-SA" dirty="0"/>
          </a:p>
        </p:txBody>
      </p:sp>
      <p:sp>
        <p:nvSpPr>
          <p:cNvPr id="4" name="Left Arrow 3"/>
          <p:cNvSpPr/>
          <p:nvPr/>
        </p:nvSpPr>
        <p:spPr>
          <a:xfrm>
            <a:off x="8100392" y="2348880"/>
            <a:ext cx="504056" cy="576064"/>
          </a:xfrm>
          <a:prstGeom prst="leftArrow">
            <a:avLst/>
          </a:prstGeom>
        </p:spPr>
        <p:style>
          <a:lnRef idx="1">
            <a:schemeClr val="accent4"/>
          </a:lnRef>
          <a:fillRef idx="3">
            <a:schemeClr val="accent4"/>
          </a:fillRef>
          <a:effectRef idx="2">
            <a:schemeClr val="accent4"/>
          </a:effectRef>
          <a:fontRef idx="minor">
            <a:schemeClr val="lt1"/>
          </a:fontRef>
        </p:style>
        <p:txBody>
          <a:bodyPr rtlCol="1" anchor="ctr"/>
          <a:lstStyle/>
          <a:p>
            <a:pPr algn="ctr"/>
            <a:endParaRPr lang="ar-SA"/>
          </a:p>
        </p:txBody>
      </p:sp>
      <p:sp>
        <p:nvSpPr>
          <p:cNvPr id="5" name="Left Arrow 4"/>
          <p:cNvSpPr/>
          <p:nvPr/>
        </p:nvSpPr>
        <p:spPr>
          <a:xfrm>
            <a:off x="7956376" y="3284984"/>
            <a:ext cx="648072" cy="432048"/>
          </a:xfrm>
          <a:prstGeom prst="leftArrow">
            <a:avLst/>
          </a:prstGeom>
        </p:spPr>
        <p:style>
          <a:lnRef idx="1">
            <a:schemeClr val="accent4"/>
          </a:lnRef>
          <a:fillRef idx="3">
            <a:schemeClr val="accent4"/>
          </a:fillRef>
          <a:effectRef idx="2">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46815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اهم المفاهيم :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lstStyle/>
          <a:p>
            <a:pPr lvl="0">
              <a:buClr>
                <a:srgbClr val="3891A7"/>
              </a:buClr>
              <a:buNone/>
            </a:pPr>
            <a:r>
              <a:rPr lang="ar-SA" sz="4000" b="1" dirty="0" smtClean="0">
                <a:ln w="12700">
                  <a:solidFill>
                    <a:srgbClr val="4F271C">
                      <a:satMod val="155000"/>
                    </a:srgbClr>
                  </a:solidFill>
                  <a:prstDash val="solid"/>
                </a:ln>
                <a:solidFill>
                  <a:srgbClr val="E7DEC9">
                    <a:tint val="85000"/>
                    <a:satMod val="155000"/>
                  </a:srgbClr>
                </a:solidFill>
                <a:effectLst>
                  <a:outerShdw blurRad="41275" dist="20320" dir="1800000" algn="tl" rotWithShape="0">
                    <a:srgbClr val="000000">
                      <a:alpha val="40000"/>
                    </a:srgbClr>
                  </a:outerShdw>
                </a:effectLst>
              </a:rPr>
              <a:t>   ميدان </a:t>
            </a:r>
            <a:r>
              <a:rPr lang="ar-SA" sz="4000" b="1" dirty="0">
                <a:ln w="12700">
                  <a:solidFill>
                    <a:srgbClr val="4F271C">
                      <a:satMod val="155000"/>
                    </a:srgbClr>
                  </a:solidFill>
                  <a:prstDash val="solid"/>
                </a:ln>
                <a:solidFill>
                  <a:srgbClr val="E7DEC9">
                    <a:tint val="85000"/>
                    <a:satMod val="155000"/>
                  </a:srgbClr>
                </a:solidFill>
                <a:effectLst>
                  <a:outerShdw blurRad="41275" dist="20320" dir="1800000" algn="tl" rotWithShape="0">
                    <a:srgbClr val="000000">
                      <a:alpha val="40000"/>
                    </a:srgbClr>
                  </a:outerShdw>
                </a:effectLst>
              </a:rPr>
              <a:t>بناء السكان:-</a:t>
            </a:r>
          </a:p>
          <a:p>
            <a:pPr lvl="0">
              <a:buClr>
                <a:srgbClr val="3891A7"/>
              </a:buClr>
            </a:pP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الظواهر السكانية التي تشكل ميدان بناء السكان هي:</a:t>
            </a:r>
            <a:endParaRPr lang="en-US"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endParaRPr>
          </a:p>
          <a:p>
            <a:pPr lvl="0">
              <a:buClr>
                <a:srgbClr val="3891A7"/>
              </a:buClr>
              <a:buNone/>
            </a:pPr>
            <a:r>
              <a:rPr lang="en-US"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        </a:t>
            </a:r>
            <a:r>
              <a:rPr lang="ar-SA" sz="44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حجم السكان</a:t>
            </a:r>
            <a:r>
              <a:rPr lang="ar-SA" sz="4400" dirty="0">
                <a:solidFill>
                  <a:srgbClr val="FF0000"/>
                </a:solidFill>
              </a:rPr>
              <a:t>: </a:t>
            </a:r>
            <a:endParaRPr lang="ar-SA" sz="4400" dirty="0" smtClean="0">
              <a:solidFill>
                <a:srgbClr val="FF0000"/>
              </a:solidFill>
            </a:endParaRPr>
          </a:p>
          <a:p>
            <a:pPr lvl="0">
              <a:buClr>
                <a:srgbClr val="3891A7"/>
              </a:buClr>
              <a:buNone/>
            </a:pPr>
            <a:r>
              <a:rPr lang="ar-SA" sz="40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وهو </a:t>
            </a:r>
            <a:r>
              <a:rPr lang="ar-SA" sz="40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عدد الافراد في مكان معين وفي وقت محدد.</a:t>
            </a:r>
            <a:endParaRPr lang="ar-SA" sz="4000" dirty="0">
              <a:solidFill>
                <a:prstClr val="black"/>
              </a:solidFill>
            </a:endParaRPr>
          </a:p>
        </p:txBody>
      </p:sp>
      <p:sp>
        <p:nvSpPr>
          <p:cNvPr id="4" name="Smiley Face 3"/>
          <p:cNvSpPr/>
          <p:nvPr/>
        </p:nvSpPr>
        <p:spPr>
          <a:xfrm>
            <a:off x="4355976" y="476672"/>
            <a:ext cx="2088232" cy="79208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2919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742950" lvl="0" indent="-742950">
              <a:buClr>
                <a:srgbClr val="3891A7"/>
              </a:buClr>
              <a:buNone/>
            </a:pPr>
            <a:r>
              <a:rPr lang="en-US" sz="4400" dirty="0">
                <a:solidFill>
                  <a:srgbClr val="FF0000"/>
                </a:solidFill>
              </a:rPr>
              <a:t> </a:t>
            </a:r>
            <a:r>
              <a:rPr lang="ar-SA" sz="44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تكوين السكان</a:t>
            </a:r>
            <a:r>
              <a:rPr lang="ar-SA" sz="4400" dirty="0" smtClean="0">
                <a:solidFill>
                  <a:srgbClr val="FF0000"/>
                </a:solidFill>
              </a:rPr>
              <a:t>:</a:t>
            </a:r>
            <a:endParaRPr lang="ar-SA" sz="4400" dirty="0">
              <a:solidFill>
                <a:srgbClr val="FF0000"/>
              </a:solidFill>
            </a:endParaRPr>
          </a:p>
          <a:p>
            <a:pPr lvl="0">
              <a:buClr>
                <a:srgbClr val="3891A7"/>
              </a:buClr>
            </a:pPr>
            <a:r>
              <a:rPr lang="ar-SA" sz="40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ويعتبر من اهم المتغيرات في الدراسة السكانية ويعبر عن خصائص السكان من حيث النوع والسن والمهن والتعليم والزواج.</a:t>
            </a:r>
            <a:endParaRPr lang="ar-SA" dirty="0"/>
          </a:p>
        </p:txBody>
      </p:sp>
    </p:spTree>
    <p:extLst>
      <p:ext uri="{BB962C8B-B14F-4D97-AF65-F5344CB8AC3E}">
        <p14:creationId xmlns:p14="http://schemas.microsoft.com/office/powerpoint/2010/main" val="162265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buClr>
                <a:srgbClr val="3891A7"/>
              </a:buClr>
              <a:buNone/>
            </a:pPr>
            <a:r>
              <a:rPr lang="en-US" sz="4400" dirty="0">
                <a:solidFill>
                  <a:srgbClr val="FF0000"/>
                </a:solidFill>
              </a:rPr>
              <a:t> </a:t>
            </a:r>
            <a:r>
              <a:rPr lang="ar-SA" sz="44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توزيع السكان</a:t>
            </a:r>
            <a:r>
              <a:rPr lang="ar-SA" sz="4400" dirty="0">
                <a:solidFill>
                  <a:srgbClr val="FF0000"/>
                </a:solidFill>
              </a:rPr>
              <a:t>:</a:t>
            </a:r>
            <a:r>
              <a:rPr lang="en-US" sz="4000" dirty="0">
                <a:solidFill>
                  <a:srgbClr val="FF0000"/>
                </a:solidFill>
              </a:rPr>
              <a:t> </a:t>
            </a:r>
            <a:endParaRPr lang="en-US" sz="4000" dirty="0" smtClean="0">
              <a:solidFill>
                <a:srgbClr val="FF0000"/>
              </a:solidFill>
            </a:endParaRPr>
          </a:p>
          <a:p>
            <a:pPr lvl="0">
              <a:buClr>
                <a:srgbClr val="3891A7"/>
              </a:buClr>
              <a:buNone/>
            </a:pPr>
            <a:r>
              <a:rPr lang="ar-SA" sz="40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ويتدرج </a:t>
            </a:r>
            <a:r>
              <a:rPr lang="ar-SA" sz="40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توزيع السكان بين المناطق المختلفة حضرية وريفية ويهتم عالم السكان بتوزيع السكان في هذه المناطق وبالتغيرات التي تحدث في اعدادهم واسبابهم.</a:t>
            </a:r>
            <a:endParaRPr lang="ar-SA" dirty="0"/>
          </a:p>
        </p:txBody>
      </p:sp>
    </p:spTree>
    <p:extLst>
      <p:ext uri="{BB962C8B-B14F-4D97-AF65-F5344CB8AC3E}">
        <p14:creationId xmlns:p14="http://schemas.microsoft.com/office/powerpoint/2010/main" val="209485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buClr>
                <a:srgbClr val="3891A7"/>
              </a:buClr>
              <a:buNone/>
            </a:pPr>
            <a:r>
              <a:rPr lang="ar-SA" sz="44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الكثافة السكانية</a:t>
            </a:r>
            <a:r>
              <a:rPr lang="ar-SA" sz="4400" dirty="0" smtClean="0">
                <a:solidFill>
                  <a:srgbClr val="FF0000"/>
                </a:solidFill>
              </a:rPr>
              <a:t>:</a:t>
            </a:r>
            <a:endParaRPr lang="en-US" sz="4400" dirty="0">
              <a:solidFill>
                <a:srgbClr val="FF0000"/>
              </a:solidFill>
            </a:endParaRPr>
          </a:p>
          <a:p>
            <a:pPr lvl="0">
              <a:buClr>
                <a:srgbClr val="3891A7"/>
              </a:buClr>
            </a:pP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وهى العلاقة بين السكان ومساحة الارض التي يقطنها هؤلاء السكان. بقسمة عدد السكان على مساحة الارض</a:t>
            </a:r>
            <a:r>
              <a:rPr lang="ar-SA" sz="4000" dirty="0">
                <a:solidFill>
                  <a:prstClr val="black"/>
                </a:solidFill>
              </a:rPr>
              <a:t>.</a:t>
            </a:r>
            <a:endParaRPr lang="en-US" sz="4000" dirty="0">
              <a:solidFill>
                <a:prstClr val="black"/>
              </a:solidFill>
            </a:endParaRPr>
          </a:p>
          <a:p>
            <a:endParaRPr lang="ar-SA" dirty="0"/>
          </a:p>
        </p:txBody>
      </p:sp>
    </p:spTree>
    <p:extLst>
      <p:ext uri="{BB962C8B-B14F-4D97-AF65-F5344CB8AC3E}">
        <p14:creationId xmlns:p14="http://schemas.microsoft.com/office/powerpoint/2010/main" val="247012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buClr>
                <a:srgbClr val="3891A7"/>
              </a:buClr>
            </a:pPr>
            <a:r>
              <a:rPr lang="ar-SA" sz="40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الظواهر السكانية التي تشكل ميدان التغير السكاني.</a:t>
            </a:r>
          </a:p>
          <a:p>
            <a:pPr lvl="0">
              <a:buClr>
                <a:srgbClr val="3891A7"/>
              </a:buClr>
              <a:buNone/>
            </a:pPr>
            <a:r>
              <a:rPr lang="en-US" sz="4400" dirty="0">
                <a:solidFill>
                  <a:srgbClr val="FF0000"/>
                </a:solidFill>
              </a:rPr>
              <a:t>     </a:t>
            </a:r>
            <a:r>
              <a:rPr lang="ar-SA" sz="44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نمو السكان</a:t>
            </a:r>
            <a:r>
              <a:rPr lang="ar-SA" sz="4400" dirty="0">
                <a:solidFill>
                  <a:srgbClr val="FF0000"/>
                </a:solidFill>
              </a:rPr>
              <a:t>:</a:t>
            </a:r>
            <a:r>
              <a:rPr lang="en-US" sz="4400" dirty="0">
                <a:solidFill>
                  <a:srgbClr val="FF0000"/>
                </a:solidFill>
              </a:rPr>
              <a:t> </a:t>
            </a:r>
            <a:endParaRPr lang="en-US" sz="4400" dirty="0">
              <a:solidFill>
                <a:prstClr val="black"/>
              </a:solidFill>
            </a:endParaRPr>
          </a:p>
          <a:p>
            <a:pPr lvl="0">
              <a:buClr>
                <a:srgbClr val="3891A7"/>
              </a:buClr>
            </a:pPr>
            <a:r>
              <a:rPr lang="ar-SA" sz="40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ويقصد بنمو السكان في المجتمع اختلاف حجم السكان في المجتمع عبر الفترات الزمنية المتباينة.</a:t>
            </a:r>
            <a:endParaRPr lang="en-US" sz="40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val="273145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buClr>
                <a:srgbClr val="3891A7"/>
              </a:buClr>
              <a:buNone/>
            </a:pPr>
            <a:r>
              <a:rPr lang="en-US" sz="4400" dirty="0">
                <a:solidFill>
                  <a:srgbClr val="FF0000"/>
                </a:solidFill>
              </a:rPr>
              <a:t> </a:t>
            </a:r>
            <a:r>
              <a:rPr lang="ar-SA" sz="44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التحول الديموغرافي</a:t>
            </a:r>
            <a:r>
              <a:rPr lang="ar-SA" sz="4400" dirty="0">
                <a:solidFill>
                  <a:srgbClr val="FF0000"/>
                </a:solidFill>
              </a:rPr>
              <a:t>:</a:t>
            </a:r>
          </a:p>
          <a:p>
            <a:pPr lvl="0">
              <a:buClr>
                <a:srgbClr val="3891A7"/>
              </a:buClr>
            </a:pP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وهي حالة تحول السكان من حالة تكون فيها الخصوبة والوفيات مرتفعة الى حالة اخرى تتميز بانخفاض الخصوبة والوفيات وتسمى تحول سكاني .</a:t>
            </a:r>
          </a:p>
          <a:p>
            <a:pPr lvl="0">
              <a:buClr>
                <a:srgbClr val="3891A7"/>
              </a:buClr>
            </a:pPr>
            <a:r>
              <a:rPr lang="ar-SA" sz="40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rPr>
              <a:t>وينتج عنها نمو سكاني انتقالي</a:t>
            </a:r>
            <a:endParaRPr lang="ar-SA" dirty="0"/>
          </a:p>
        </p:txBody>
      </p:sp>
    </p:spTree>
    <p:extLst>
      <p:ext uri="{BB962C8B-B14F-4D97-AF65-F5344CB8AC3E}">
        <p14:creationId xmlns:p14="http://schemas.microsoft.com/office/powerpoint/2010/main" val="26099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buClr>
                <a:srgbClr val="3891A7"/>
              </a:buClr>
              <a:buNone/>
            </a:pPr>
            <a:r>
              <a:rPr lang="en-US" sz="4400" dirty="0">
                <a:solidFill>
                  <a:srgbClr val="FF0000"/>
                </a:solidFill>
              </a:rPr>
              <a:t> </a:t>
            </a:r>
            <a:r>
              <a:rPr lang="ar-SA" sz="4400"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rPr>
              <a:t>التغير الديموغرافي:</a:t>
            </a:r>
          </a:p>
          <a:p>
            <a:pPr lvl="0">
              <a:buClr>
                <a:srgbClr val="3891A7"/>
              </a:buClr>
            </a:pP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rPr>
              <a:t>للتغير السكاني ثلاث عناصر هي المواليد والوفيات والهجرة. </a:t>
            </a:r>
            <a:endParaRPr lang="ar-SA" dirty="0"/>
          </a:p>
        </p:txBody>
      </p:sp>
    </p:spTree>
    <p:extLst>
      <p:ext uri="{BB962C8B-B14F-4D97-AF65-F5344CB8AC3E}">
        <p14:creationId xmlns:p14="http://schemas.microsoft.com/office/powerpoint/2010/main" val="225869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محاضرتنا اليوم عن الاتي :-</a:t>
            </a:r>
          </a:p>
          <a:p>
            <a:endParaRPr lang="ar-SA" dirty="0"/>
          </a:p>
          <a:p>
            <a:pPr marL="82296" indent="0">
              <a:buNone/>
            </a:pPr>
            <a:r>
              <a:rPr lang="ar-SA" dirty="0" smtClean="0"/>
              <a:t>             </a:t>
            </a:r>
          </a:p>
          <a:p>
            <a:pPr marL="82296" indent="0">
              <a:buNone/>
            </a:pPr>
            <a:r>
              <a:rPr lang="ar-SA"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               الفكر </a:t>
            </a:r>
            <a:r>
              <a:rPr lang="ar-SA"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السكاني القديم </a:t>
            </a:r>
            <a:endParaRPr lang="ar-SA"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endParaRPr>
          </a:p>
          <a:p>
            <a:pPr marL="82296" indent="0">
              <a:buNone/>
            </a:pPr>
            <a:r>
              <a:rPr lang="ar-SA"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 </a:t>
            </a:r>
            <a:r>
              <a:rPr lang="ar-SA"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                   ا</a:t>
            </a:r>
            <a:r>
              <a:rPr lang="ar-BH"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لفكر السكاني الحديث </a:t>
            </a:r>
            <a:endParaRPr lang="ar-SA"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endParaRPr>
          </a:p>
          <a:p>
            <a:pPr marL="82296" indent="0">
              <a:buNone/>
            </a:pPr>
            <a:r>
              <a:rPr lang="ar-SA"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 </a:t>
            </a:r>
            <a:r>
              <a:rPr lang="ar-SA"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                             </a:t>
            </a:r>
            <a:r>
              <a:rPr lang="ar-BH"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عوامل </a:t>
            </a:r>
            <a:r>
              <a:rPr lang="ar-BH"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ea typeface="Calibri"/>
                <a:cs typeface="Sakkal Majalla"/>
              </a:rPr>
              <a:t>ظهوره وخصائصه</a:t>
            </a:r>
            <a:endParaRPr lang="ar-SA" dirty="0"/>
          </a:p>
        </p:txBody>
      </p:sp>
      <p:sp>
        <p:nvSpPr>
          <p:cNvPr id="4" name="Sun 3"/>
          <p:cNvSpPr/>
          <p:nvPr/>
        </p:nvSpPr>
        <p:spPr>
          <a:xfrm>
            <a:off x="6948264" y="3717032"/>
            <a:ext cx="1296144" cy="1224136"/>
          </a:xfrm>
          <a:prstGeom prst="sun">
            <a:avLst/>
          </a:prstGeom>
        </p:spPr>
        <p:style>
          <a:lnRef idx="1">
            <a:schemeClr val="accent4"/>
          </a:lnRef>
          <a:fillRef idx="3">
            <a:schemeClr val="accent4"/>
          </a:fillRef>
          <a:effectRef idx="2">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54502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lvl="0" indent="-274320">
              <a:buClr>
                <a:srgbClr val="94C600"/>
              </a:buClr>
              <a:buSzPct val="76000"/>
              <a:buFont typeface="Wingdings 2" pitchFamily="18"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إن الاهتمام بدراسة الظواهر السكانية في الفكر الإنساني قديم .فقد جذبت دراسة السكان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انتباه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الكتاب والمفكرين منذ أقدم العصور</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a:t>
            </a:r>
          </a:p>
          <a:p>
            <a:pPr lvl="0" indent="-274320">
              <a:buClr>
                <a:srgbClr val="94C600"/>
              </a:buClr>
              <a:buSzPct val="76000"/>
              <a:buFont typeface="Wingdings 2" pitchFamily="18" charset="2"/>
              <a:buChar cha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امثال كونفوشيوس في الصين وافلاطون وارسطو في اليونان وابن خلدون في العرب </a:t>
            </a:r>
          </a:p>
          <a:p>
            <a:pPr lvl="0" indent="-274320">
              <a:buClr>
                <a:srgbClr val="94C600"/>
              </a:buClr>
              <a:buSzPct val="76000"/>
              <a:buFont typeface="Wingdings 2" pitchFamily="18" charset="2"/>
              <a:buChar cha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ولقد نشطت في العصر الحاضر نظم فكرية متباينة من اجل فهم الظواهر السكانية وتحليلها وتفسير مشكلاتها والتنبؤ بأحوالها في المستقبل </a:t>
            </a:r>
          </a:p>
          <a:p>
            <a:pPr lvl="0" indent="-274320">
              <a:buClr>
                <a:srgbClr val="94C600"/>
              </a:buClr>
              <a:buSzPct val="76000"/>
              <a:buFont typeface="Wingdings 2" pitchFamily="18" charset="2"/>
              <a:buChar char=""/>
            </a:pPr>
            <a:endParaRPr lang="ar-SA" dirty="0" smtClean="0">
              <a:solidFill>
                <a:srgbClr val="3E3D2D"/>
              </a:solidFill>
              <a:latin typeface="Century Gothic"/>
              <a:cs typeface="Tahoma"/>
            </a:endParaRPr>
          </a:p>
          <a:p>
            <a:pPr lvl="0" indent="-274320">
              <a:buClr>
                <a:srgbClr val="94C600"/>
              </a:buClr>
              <a:buSzPct val="76000"/>
              <a:buFont typeface="Wingdings 2" pitchFamily="18" charset="2"/>
              <a:buChar char=""/>
            </a:pPr>
            <a:endParaRPr lang="en-US" dirty="0">
              <a:solidFill>
                <a:srgbClr val="3E3D2D"/>
              </a:solidFill>
              <a:latin typeface="Century Gothic"/>
            </a:endParaRPr>
          </a:p>
        </p:txBody>
      </p:sp>
    </p:spTree>
    <p:extLst>
      <p:ext uri="{BB962C8B-B14F-4D97-AF65-F5344CB8AC3E}">
        <p14:creationId xmlns:p14="http://schemas.microsoft.com/office/powerpoint/2010/main" val="142558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وقد تم تقسيم موضوعات هذا الفصل الى ثلاثة اجزاء رئيسية </a:t>
            </a: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اولاً : الفكر السكاني القديم </a:t>
            </a: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ثانياً :  الفكر السكاني الحديث والعوامل التي ادت لظهوره</a:t>
            </a: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ثالثاً : الفكر السكاني المعاصر </a:t>
            </a:r>
          </a:p>
          <a:p>
            <a:pPr>
              <a:buFont typeface="Wingdings" pitchFamily="2" charset="2"/>
              <a:buChar char="q"/>
            </a:pP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وسنتناول في هذه المحاضرة الجزء الاول والثاني ثم نتناول الجزء الثالث في المحاضرة القادمة ان شاء الله</a:t>
            </a:r>
          </a:p>
          <a:p>
            <a:endPar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53224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dirty="0">
                <a:solidFill>
                  <a:srgbClr val="94C600"/>
                </a:solidFill>
                <a:latin typeface="Century Gothic"/>
                <a:cs typeface="Tahoma"/>
              </a:rPr>
              <a:t>أولاً الفكر السكاني القديم : </a:t>
            </a:r>
            <a:endParaRPr lang="ar-SA" dirty="0"/>
          </a:p>
        </p:txBody>
      </p:sp>
      <p:sp>
        <p:nvSpPr>
          <p:cNvPr id="3" name="Content Placeholder 2"/>
          <p:cNvSpPr>
            <a:spLocks noGrp="1"/>
          </p:cNvSpPr>
          <p:nvPr>
            <p:ph idx="1"/>
          </p:nvPr>
        </p:nvSpPr>
        <p:spPr/>
        <p:txBody>
          <a:bodyPr>
            <a:normAutofit fontScale="92500"/>
          </a:bodyPr>
          <a:lstStyle/>
          <a:p>
            <a:pPr marL="640080" lvl="0" indent="-571500">
              <a:buClr>
                <a:srgbClr val="94C600"/>
              </a:buClr>
              <a:buSzPct val="76000"/>
              <a:buFont typeface="Wingdings" pitchFamily="2" charset="2"/>
              <a:buChar char="q"/>
            </a:pP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نعني به مجمل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الآراء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ووجهات النظر التي أضافها المفكرون والكتاب في المراحل الأولي من تاريخ الفكر الانساني .تلك التي تناولت مختلف الظواهر السكانية بالتحليل والتفسير</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a:t>
            </a:r>
          </a:p>
          <a:p>
            <a:pPr marL="640080" lvl="0" indent="-571500">
              <a:buClr>
                <a:srgbClr val="94C600"/>
              </a:buClr>
              <a:buSzPct val="76000"/>
              <a:buFont typeface="Wingdings" pitchFamily="2" charset="2"/>
              <a:buChar char="q"/>
            </a:pP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وتعتبر هذه الافكار من الفكر السكاني القديم  بسبب  ما تميزت به من خصائص ومميزات تجعلها ابعد ما تكون عن خصائص ومميزات التفكير العلمي الحديث والمعاصر حول السكان </a:t>
            </a:r>
          </a:p>
          <a:p>
            <a:pPr marL="640080" lvl="0" indent="-571500">
              <a:buClr>
                <a:srgbClr val="94C600"/>
              </a:buClr>
              <a:buSzPct val="76000"/>
              <a:buFont typeface="Wingdings" pitchFamily="2" charset="2"/>
              <a:buChar char="q"/>
            </a:pPr>
            <a:endParaRPr lang="ar-SA" dirty="0">
              <a:solidFill>
                <a:srgbClr val="3E3D2D"/>
              </a:solidFill>
              <a:latin typeface="Century Gothic"/>
              <a:cs typeface="Tahoma"/>
            </a:endParaRPr>
          </a:p>
          <a:p>
            <a:endParaRPr lang="ar-SA" dirty="0"/>
          </a:p>
        </p:txBody>
      </p:sp>
    </p:spTree>
    <p:extLst>
      <p:ext uri="{BB962C8B-B14F-4D97-AF65-F5344CB8AC3E}">
        <p14:creationId xmlns:p14="http://schemas.microsoft.com/office/powerpoint/2010/main" val="101111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b="1" dirty="0" smtClean="0">
                <a:ln/>
                <a:solidFill>
                  <a:schemeClr val="accent3"/>
                </a:solidFill>
              </a:rPr>
              <a:t>كان الفكر السكاني القديم بمثابة محصلة للاهتمام بدراسة السكان من جانب عدد من المفكرين والكتاب الذين جذبت انتباههم هذه الظواهر </a:t>
            </a:r>
          </a:p>
          <a:p>
            <a:r>
              <a:rPr lang="ar-SA" b="1" dirty="0" smtClean="0">
                <a:ln/>
                <a:solidFill>
                  <a:schemeClr val="accent3"/>
                </a:solidFill>
              </a:rPr>
              <a:t>ظهر هذا الفكر في كتابات الفلاسفة الاجتماعيين والسياسيين الذين كانوا قد اهتموا في الاصل بأثر السكان على الانساق الاقتصادية والسياسية </a:t>
            </a:r>
            <a:endParaRPr lang="ar-SA" b="1" dirty="0">
              <a:ln/>
              <a:solidFill>
                <a:schemeClr val="accent3"/>
              </a:solidFill>
            </a:endParaRPr>
          </a:p>
        </p:txBody>
      </p:sp>
    </p:spTree>
    <p:extLst>
      <p:ext uri="{BB962C8B-B14F-4D97-AF65-F5344CB8AC3E}">
        <p14:creationId xmlns:p14="http://schemas.microsoft.com/office/powerpoint/2010/main" val="223287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dirty="0">
                <a:solidFill>
                  <a:srgbClr val="94C600"/>
                </a:solidFill>
                <a:latin typeface="Century Gothic"/>
                <a:cs typeface="Tahoma"/>
              </a:rPr>
              <a:t>الفكر الصيني :- </a:t>
            </a:r>
            <a:endParaRPr lang="ar-SA" dirty="0"/>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742950" lvl="0" indent="-742950">
              <a:buClr>
                <a:srgbClr val="94C600"/>
              </a:buClr>
              <a:buSzPct val="76000"/>
              <a:buFont typeface="+mj-lt"/>
              <a:buAutoNum type="arabicPeriod"/>
            </a:pPr>
            <a:r>
              <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كونفوشيوس:-  </a:t>
            </a:r>
          </a:p>
          <a:p>
            <a:pPr marL="742950" lvl="0" indent="-742950">
              <a:buClr>
                <a:srgbClr val="94C600"/>
              </a:buClr>
              <a:buSzPct val="76000"/>
              <a:buFont typeface="Wingdings 2" pitchFamily="18" charset="2"/>
              <a:buChar char=""/>
            </a:pPr>
            <a:r>
              <a:rPr lang="ar-SA"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اهتم </a:t>
            </a:r>
            <a:r>
              <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كونفوشيوس وغيره من الكتاب الصينيين بفكرة التناسب بين الأرض وعدد السكان.</a:t>
            </a:r>
          </a:p>
          <a:p>
            <a:pPr marL="742950" lvl="0" indent="-742950">
              <a:buClr>
                <a:srgbClr val="94C600"/>
              </a:buClr>
              <a:buSzPct val="76000"/>
              <a:buFont typeface="Wingdings 2" pitchFamily="18" charset="2"/>
              <a:buChar char=""/>
            </a:pPr>
            <a:r>
              <a:rPr lang="ar-SA"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واعتقد </a:t>
            </a:r>
            <a:r>
              <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كونفوشيوس أن من مسئولية الحكومة أن تنقل السكان من المناطق </a:t>
            </a:r>
            <a:r>
              <a:rPr lang="ar-SA"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المزدحمة </a:t>
            </a:r>
            <a:r>
              <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بالسكان إلى المناطق الأقل في عدد السكان</a:t>
            </a:r>
            <a:r>
              <a:rPr lang="ar-SA"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a:t>
            </a:r>
          </a:p>
          <a:p>
            <a:pPr marL="742950" lvl="0" indent="-742950">
              <a:buClr>
                <a:srgbClr val="94C600"/>
              </a:buClr>
              <a:buSzPct val="76000"/>
              <a:buFont typeface="Wingdings 2" pitchFamily="18" charset="2"/>
              <a:buChar char=""/>
            </a:pPr>
            <a:endPar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endParaRPr>
          </a:p>
          <a:p>
            <a:pPr marL="742950" lvl="0" indent="-742950">
              <a:buClr>
                <a:srgbClr val="94C600"/>
              </a:buClr>
              <a:buSzPct val="76000"/>
              <a:buNone/>
            </a:pPr>
            <a:endPar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endParaRPr>
          </a:p>
        </p:txBody>
      </p:sp>
    </p:spTree>
    <p:extLst>
      <p:ext uri="{BB962C8B-B14F-4D97-AF65-F5344CB8AC3E}">
        <p14:creationId xmlns:p14="http://schemas.microsoft.com/office/powerpoint/2010/main" val="207369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Tahoma"/>
              </a:rPr>
              <a:t>أوضح كونفوشيوس العوامل التي تؤثر </a:t>
            </a: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Tahoma"/>
              </a:rPr>
              <a:t>في </a:t>
            </a: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Tahoma"/>
              </a:rPr>
              <a:t>نمو السكان وحصرها </a:t>
            </a: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Tahoma"/>
              </a:rPr>
              <a:t>في </a:t>
            </a: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Tahoma"/>
              </a:rPr>
              <a:t>الاتي :-</a:t>
            </a:r>
          </a:p>
          <a:p>
            <a:pPr lvl="0" indent="-274320">
              <a:buClr>
                <a:srgbClr val="94C600"/>
              </a:buClr>
              <a:buSzPct val="76000"/>
              <a:buNone/>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نقص الغذاء/الحرب/الزواج المبكر /تكاليف الزواج المبالغ فيها عند الزواج.</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endParaRPr>
          </a:p>
          <a:p>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16442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sz="3600" dirty="0">
                <a:solidFill>
                  <a:srgbClr val="94C600"/>
                </a:solidFill>
                <a:latin typeface="Century Gothic"/>
                <a:cs typeface="Tahoma"/>
              </a:rPr>
              <a:t/>
            </a:r>
            <a:br>
              <a:rPr lang="ar-SA" sz="3600" dirty="0">
                <a:solidFill>
                  <a:srgbClr val="94C600"/>
                </a:solidFill>
                <a:latin typeface="Century Gothic"/>
                <a:cs typeface="Tahoma"/>
              </a:rPr>
            </a:br>
            <a:r>
              <a:rPr lang="ar-SA" sz="4900" dirty="0">
                <a:solidFill>
                  <a:srgbClr val="94C600"/>
                </a:solidFill>
                <a:latin typeface="Century Gothic"/>
                <a:cs typeface="Tahoma"/>
              </a:rPr>
              <a:t>الفكر اليوناني:-</a:t>
            </a:r>
            <a:endParaRPr lang="ar-SA" dirty="0"/>
          </a:p>
        </p:txBody>
      </p:sp>
      <p:sp>
        <p:nvSpPr>
          <p:cNvPr id="3" name="Content Placeholder 2"/>
          <p:cNvSpPr>
            <a:spLocks noGrp="1"/>
          </p:cNvSpPr>
          <p:nvPr>
            <p:ph idx="1"/>
          </p:nvPr>
        </p:nvSpPr>
        <p:spPr/>
        <p:txBody>
          <a:bodyPr>
            <a:normAutofit/>
          </a:bodyPr>
          <a:lstStyle/>
          <a:p>
            <a:pPr marL="742950" lvl="0" indent="-742950">
              <a:buClr>
                <a:srgbClr val="94C600"/>
              </a:buClr>
              <a:buSzPct val="76000"/>
              <a:buNone/>
            </a:pPr>
            <a:r>
              <a:rPr lang="ar-SA" sz="31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أفلاطون</a:t>
            </a:r>
            <a:r>
              <a:rPr lang="ar-SA" sz="31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a:t>
            </a:r>
          </a:p>
          <a:p>
            <a:pPr marL="742950" lvl="0" indent="-742950">
              <a:buClr>
                <a:srgbClr val="94C600"/>
              </a:buClr>
              <a:buSzPct val="76000"/>
              <a:buFont typeface="Courier New" pitchFamily="49" charset="0"/>
              <a:buChar char="o"/>
            </a:pPr>
            <a:r>
              <a:rPr lang="ar-SA" sz="31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كان موضوع الحجم الامثل للسكان في الوحدة السياسية اليونانية التي نعني بها المدينة الدولة </a:t>
            </a:r>
          </a:p>
          <a:p>
            <a:pPr marL="742950" lvl="0" indent="-742950">
              <a:buClr>
                <a:srgbClr val="94C600"/>
              </a:buClr>
              <a:buSzPct val="76000"/>
              <a:buFont typeface="Courier New" pitchFamily="49" charset="0"/>
              <a:buChar char="o"/>
            </a:pPr>
            <a:r>
              <a:rPr lang="ar-SA" sz="31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بالمعنى الذي تحقق به الحكومة الرفاهية والامن للمواطنين </a:t>
            </a:r>
            <a:endParaRPr lang="ar-SA" sz="31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endParaRPr>
          </a:p>
        </p:txBody>
      </p:sp>
    </p:spTree>
    <p:extLst>
      <p:ext uri="{BB962C8B-B14F-4D97-AF65-F5344CB8AC3E}">
        <p14:creationId xmlns:p14="http://schemas.microsoft.com/office/powerpoint/2010/main" val="105118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Autofit/>
          </a:bodyPr>
          <a:lstStyle/>
          <a:p>
            <a:pPr lvl="0">
              <a:buClr>
                <a:srgbClr val="94C600"/>
              </a:buClr>
              <a:buSzPct val="76000"/>
              <a:buFont typeface="Courier New" pitchFamily="49" charset="0"/>
              <a:buChar char="o"/>
            </a:pPr>
            <a:r>
              <a:rPr lang="ar-SA" sz="28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ظهر موضوع الحجم الأمثل للسكان في  (دولة المدينة) في فكر أفلاطون .في مؤلفاته الجمهورية والقوانين. فقد اشار في كتابه الجمهورية الى أنه ينبغي على الحكام أن يثبتوا عدد السكان في المدينة عند حد أمثل</a:t>
            </a:r>
          </a:p>
          <a:p>
            <a:pPr lvl="0">
              <a:buClr>
                <a:srgbClr val="94C600"/>
              </a:buClr>
              <a:buSzPct val="76000"/>
              <a:buFont typeface="Courier New" pitchFamily="49" charset="0"/>
              <a:buChar char="o"/>
            </a:pPr>
            <a:r>
              <a:rPr lang="ar-SA" sz="28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على ان يعوضوا ما فقد من جراء الامراض والحروب </a:t>
            </a:r>
          </a:p>
          <a:p>
            <a:pPr lvl="0">
              <a:buClr>
                <a:srgbClr val="94C600"/>
              </a:buClr>
              <a:buSzPct val="76000"/>
              <a:buFont typeface="Courier New" pitchFamily="49" charset="0"/>
              <a:buChar char="o"/>
            </a:pPr>
            <a:r>
              <a:rPr lang="ar-SA" sz="28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الهدف من الحد الامثل هو  أن تبقى الدولة في الحد المتوسط </a:t>
            </a:r>
          </a:p>
          <a:p>
            <a:pPr lvl="0">
              <a:buClr>
                <a:srgbClr val="94C600"/>
              </a:buClr>
              <a:buSzPct val="76000"/>
              <a:buFont typeface="Courier New" pitchFamily="49" charset="0"/>
              <a:buChar char="o"/>
            </a:pPr>
            <a:r>
              <a:rPr lang="ar-SA" sz="28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وذلك عن طريق تنظيم الزواج</a:t>
            </a:r>
          </a:p>
        </p:txBody>
      </p:sp>
    </p:spTree>
    <p:extLst>
      <p:ext uri="{BB962C8B-B14F-4D97-AF65-F5344CB8AC3E}">
        <p14:creationId xmlns:p14="http://schemas.microsoft.com/office/powerpoint/2010/main" val="184405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27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العدد الأمثل للمواطنين في المدينة يجب أن يكون 5040مواطن مع الملاحظة أن العبيد لا يحسبون ضمن المواطنين.</a:t>
            </a:r>
          </a:p>
          <a:p>
            <a:pPr lvl="0" indent="-274320">
              <a:buClr>
                <a:srgbClr val="94C600"/>
              </a:buClr>
              <a:buSzPct val="76000"/>
              <a:buFont typeface="Wingdings 2" pitchFamily="18" charset="2"/>
              <a:buChar char=""/>
            </a:pPr>
            <a:r>
              <a:rPr lang="ar-SA" sz="27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فصل افلاطون هذا الامر في كتابه القوانين من حيث المقدار والعدد الامثل للسكان ومبررات ذلك ومن حيث الاساليب التي يجب أن تتبعها الحكومة للحفاظ على هذا العدد</a:t>
            </a:r>
          </a:p>
          <a:p>
            <a:pPr lvl="0" indent="-274320">
              <a:buClr>
                <a:srgbClr val="94C600"/>
              </a:buClr>
              <a:buSzPct val="76000"/>
              <a:buFont typeface="Wingdings 2" pitchFamily="18" charset="2"/>
              <a:buChar char=""/>
            </a:pPr>
            <a:r>
              <a:rPr lang="ar-SA" sz="27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وقد </a:t>
            </a:r>
            <a:r>
              <a:rPr lang="ar-SA" sz="27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برر أفلاطون اختياره لهذا الرقم كالاتي:</a:t>
            </a:r>
          </a:p>
          <a:p>
            <a:pPr marL="742950" lvl="0" indent="-742950">
              <a:buClr>
                <a:srgbClr val="94C600"/>
              </a:buClr>
              <a:buSzPct val="76000"/>
              <a:buNone/>
            </a:pPr>
            <a:endParaRPr lang="ar-SA" sz="2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162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742950" lvl="0" indent="-742950">
              <a:buClr>
                <a:srgbClr val="94C600"/>
              </a:buClr>
              <a:buSzPct val="76000"/>
              <a:buFont typeface="+mj-lt"/>
              <a:buAutoNum type="arabicParenR"/>
            </a:pP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أن هذا العدد يقبل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القسمة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على كل الأعداد من 1___10 </a:t>
            </a:r>
            <a:endPar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endParaRPr>
          </a:p>
          <a:p>
            <a:pPr marL="742950" lvl="0" indent="-742950">
              <a:buClr>
                <a:srgbClr val="94C600"/>
              </a:buClr>
              <a:buSzPct val="76000"/>
              <a:buFont typeface="+mj-lt"/>
              <a:buAutoNum type="arabicParenR"/>
            </a:pP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كما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أنه يقبل القسمة على العدد 12 فقد كان افلاطون يعتقد انه من المناسب تقسيم اراضي المدينة اليونانية الى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اثني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عشر جزءاً.</a:t>
            </a:r>
          </a:p>
          <a:p>
            <a:pPr marL="742950" lvl="0" indent="-742950">
              <a:buClr>
                <a:srgbClr val="94C600"/>
              </a:buClr>
              <a:buSzPct val="76000"/>
              <a:buFont typeface="+mj-lt"/>
              <a:buAutoNum type="arabicParenR"/>
            </a:pP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كان أفلاطون يعتقد أن لهذا العدد دلاله ومغزى ديني واسطوري لدى المواطنين الامر الذي يؤدي لتقديس هذا العدد في حياتهم.</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endParaRPr>
          </a:p>
          <a:p>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07439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sz="3600" dirty="0">
                <a:solidFill>
                  <a:srgbClr val="94C600"/>
                </a:solidFill>
                <a:latin typeface="Century Gothic"/>
                <a:cs typeface="Tahoma"/>
              </a:rPr>
              <a:t>الطريقة لتحقيق هذا العدد الامثل عند افلاطون:-</a:t>
            </a:r>
            <a:endParaRPr lang="ar-SA" dirty="0"/>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0" indent="-274320">
              <a:buClr>
                <a:srgbClr val="94C600"/>
              </a:buClr>
              <a:buSzPct val="76000"/>
              <a:buNone/>
            </a:pPr>
            <a:r>
              <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إذا زاد عدد السكان في المدينة عن هذا الحد الامثل يجب ان يتدخل الحكام لإنقاص العدد من خلال تحديد الزواج والنسل ومنع الهجرة الى البلاد وارسال العدد الزائد من السكان للمستعمرات.</a:t>
            </a:r>
          </a:p>
          <a:p>
            <a:pPr lvl="0" indent="-274320">
              <a:buClr>
                <a:srgbClr val="94C600"/>
              </a:buClr>
              <a:buSzPct val="76000"/>
              <a:buNone/>
            </a:pPr>
            <a:r>
              <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_ إذا نقص العدد يجب تشجيع النسل. والسماح </a:t>
            </a:r>
            <a:r>
              <a:rPr lang="ar-SA"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للأجانب </a:t>
            </a:r>
            <a:r>
              <a:rPr lang="ar-SA"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cs typeface="Tahoma"/>
              </a:rPr>
              <a:t>التجنس بالجنسية اليونانية.</a:t>
            </a:r>
            <a:endParaRPr lang="en-US"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entury Gothic"/>
            </a:endParaRPr>
          </a:p>
        </p:txBody>
      </p:sp>
    </p:spTree>
    <p:extLst>
      <p:ext uri="{BB962C8B-B14F-4D97-AF65-F5344CB8AC3E}">
        <p14:creationId xmlns:p14="http://schemas.microsoft.com/office/powerpoint/2010/main" val="408854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تستطيع الحكومة أن تتدخل لتدبير الزواج والنسل من خلال وضع قيود تحول دون ذلك </a:t>
            </a:r>
          </a:p>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مثلاً أ تقصر الوراثة للأرض  على عدد محدود من الابناء الذكور في الأسرة وتحصل الحكومة على ما يزيد على ذلك </a:t>
            </a:r>
          </a:p>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او من خلال توقيع العقوبات والجزاءات وتقديم النصح  </a:t>
            </a: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13058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dirty="0">
                <a:solidFill>
                  <a:srgbClr val="94C600"/>
                </a:solidFill>
                <a:latin typeface="Century Gothic"/>
                <a:cs typeface="Tahoma"/>
              </a:rPr>
              <a:t>الفكر اليوناني :-</a:t>
            </a:r>
            <a:endParaRPr lang="ar-SA" dirty="0"/>
          </a:p>
        </p:txBody>
      </p:sp>
      <p:sp>
        <p:nvSpPr>
          <p:cNvPr id="3" name="Content Placeholder 2"/>
          <p:cNvSpPr>
            <a:spLocks noGrp="1"/>
          </p:cNvSpPr>
          <p:nvPr>
            <p:ph idx="1"/>
          </p:nvPr>
        </p:nvSpPr>
        <p:spPr/>
        <p:txBody>
          <a:bodyPr>
            <a:normAutofit fontScale="925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742950" lvl="0" indent="-742950">
              <a:buClr>
                <a:srgbClr val="94C600"/>
              </a:buClr>
              <a:buSzPct val="76000"/>
              <a:buNone/>
            </a:pPr>
            <a:r>
              <a:rPr lang="ar-SA" sz="3400" b="1" dirty="0">
                <a:ln/>
                <a:solidFill>
                  <a:schemeClr val="accent3"/>
                </a:solidFill>
                <a:latin typeface="Century Gothic"/>
                <a:cs typeface="Tahoma"/>
              </a:rPr>
              <a:t>ارسطو:- </a:t>
            </a:r>
          </a:p>
          <a:p>
            <a:pPr marL="742950" lvl="0" indent="-742950">
              <a:buClr>
                <a:srgbClr val="94C600"/>
              </a:buClr>
              <a:buSzPct val="76000"/>
              <a:buFont typeface="Courier New" pitchFamily="49" charset="0"/>
              <a:buChar char="o"/>
            </a:pPr>
            <a:r>
              <a:rPr lang="ar-SA" sz="3400" b="1" dirty="0" smtClean="0">
                <a:ln/>
                <a:solidFill>
                  <a:schemeClr val="accent3"/>
                </a:solidFill>
                <a:latin typeface="Century Gothic"/>
                <a:cs typeface="Tahoma"/>
              </a:rPr>
              <a:t>كان ارسطو اكثر واقعية في تناوله لموضوع السكان </a:t>
            </a:r>
          </a:p>
          <a:p>
            <a:pPr marL="742950" lvl="0" indent="-742950">
              <a:buClr>
                <a:srgbClr val="94C600"/>
              </a:buClr>
              <a:buSzPct val="76000"/>
              <a:buFont typeface="Courier New" pitchFamily="49" charset="0"/>
              <a:buChar char="o"/>
            </a:pPr>
            <a:r>
              <a:rPr lang="ar-SA" sz="3400" b="1" dirty="0" smtClean="0">
                <a:ln/>
                <a:solidFill>
                  <a:schemeClr val="accent3"/>
                </a:solidFill>
                <a:latin typeface="Century Gothic"/>
                <a:cs typeface="Tahoma"/>
              </a:rPr>
              <a:t> </a:t>
            </a:r>
            <a:r>
              <a:rPr lang="ar-SA" sz="3400" b="1" dirty="0">
                <a:ln/>
                <a:solidFill>
                  <a:schemeClr val="accent3"/>
                </a:solidFill>
                <a:latin typeface="Century Gothic"/>
                <a:cs typeface="Tahoma"/>
              </a:rPr>
              <a:t>تناول ارسطو العديد من المسائل السكانية مثل توزيع السكان ونمو السكان والحد الأمثل للسكان.</a:t>
            </a:r>
          </a:p>
          <a:p>
            <a:pPr marL="742950" lvl="0" indent="-742950">
              <a:buClr>
                <a:srgbClr val="94C600"/>
              </a:buClr>
              <a:buSzPct val="76000"/>
              <a:buFont typeface="Wingdings 2" pitchFamily="18" charset="2"/>
              <a:buChar char=""/>
            </a:pPr>
            <a:r>
              <a:rPr lang="ar-SA" sz="3400" b="1" dirty="0">
                <a:ln/>
                <a:solidFill>
                  <a:schemeClr val="accent3"/>
                </a:solidFill>
                <a:latin typeface="Century Gothic"/>
                <a:cs typeface="Tahoma"/>
              </a:rPr>
              <a:t>ويشير ارسطو لتوزيع السكان على وحدات المجتمع ويقسمها بين الاسرة ثم القرية ثم المدينة</a:t>
            </a:r>
            <a:endParaRPr lang="ar-SA" b="1" dirty="0">
              <a:ln/>
              <a:solidFill>
                <a:schemeClr val="accent3"/>
              </a:solidFill>
            </a:endParaRPr>
          </a:p>
        </p:txBody>
      </p:sp>
    </p:spTree>
    <p:extLst>
      <p:ext uri="{BB962C8B-B14F-4D97-AF65-F5344CB8AC3E}">
        <p14:creationId xmlns:p14="http://schemas.microsoft.com/office/powerpoint/2010/main" val="24762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wipe(down)">
                                      <p:cBhvr>
                                        <p:cTn id="48" dur="580">
                                          <p:stCondLst>
                                            <p:cond delay="0"/>
                                          </p:stCondLst>
                                        </p:cTn>
                                        <p:tgtEl>
                                          <p:spTgt spid="3">
                                            <p:txEl>
                                              <p:pRg st="2" end="2"/>
                                            </p:txEl>
                                          </p:spTgt>
                                        </p:tgtEl>
                                      </p:cBhvr>
                                    </p:animEffect>
                                    <p:anim calcmode="lin" valueType="num">
                                      <p:cBhvr>
                                        <p:cTn id="4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xEl>
                                              <p:pRg st="2" end="2"/>
                                            </p:txEl>
                                          </p:spTgt>
                                        </p:tgtEl>
                                      </p:cBhvr>
                                      <p:to x="100000" y="60000"/>
                                    </p:animScale>
                                    <p:animScale>
                                      <p:cBhvr>
                                        <p:cTn id="55" dur="166" decel="50000">
                                          <p:stCondLst>
                                            <p:cond delay="676"/>
                                          </p:stCondLst>
                                        </p:cTn>
                                        <p:tgtEl>
                                          <p:spTgt spid="3">
                                            <p:txEl>
                                              <p:pRg st="2" end="2"/>
                                            </p:txEl>
                                          </p:spTgt>
                                        </p:tgtEl>
                                      </p:cBhvr>
                                      <p:to x="100000" y="100000"/>
                                    </p:animScale>
                                    <p:animScale>
                                      <p:cBhvr>
                                        <p:cTn id="56" dur="26">
                                          <p:stCondLst>
                                            <p:cond delay="1312"/>
                                          </p:stCondLst>
                                        </p:cTn>
                                        <p:tgtEl>
                                          <p:spTgt spid="3">
                                            <p:txEl>
                                              <p:pRg st="2" end="2"/>
                                            </p:txEl>
                                          </p:spTgt>
                                        </p:tgtEl>
                                      </p:cBhvr>
                                      <p:to x="100000" y="80000"/>
                                    </p:animScale>
                                    <p:animScale>
                                      <p:cBhvr>
                                        <p:cTn id="57" dur="166" decel="50000">
                                          <p:stCondLst>
                                            <p:cond delay="1338"/>
                                          </p:stCondLst>
                                        </p:cTn>
                                        <p:tgtEl>
                                          <p:spTgt spid="3">
                                            <p:txEl>
                                              <p:pRg st="2" end="2"/>
                                            </p:txEl>
                                          </p:spTgt>
                                        </p:tgtEl>
                                      </p:cBhvr>
                                      <p:to x="100000" y="100000"/>
                                    </p:animScale>
                                    <p:animScale>
                                      <p:cBhvr>
                                        <p:cTn id="58" dur="26">
                                          <p:stCondLst>
                                            <p:cond delay="1642"/>
                                          </p:stCondLst>
                                        </p:cTn>
                                        <p:tgtEl>
                                          <p:spTgt spid="3">
                                            <p:txEl>
                                              <p:pRg st="2" end="2"/>
                                            </p:txEl>
                                          </p:spTgt>
                                        </p:tgtEl>
                                      </p:cBhvr>
                                      <p:to x="100000" y="90000"/>
                                    </p:animScale>
                                    <p:animScale>
                                      <p:cBhvr>
                                        <p:cTn id="59" dur="166" decel="50000">
                                          <p:stCondLst>
                                            <p:cond delay="1668"/>
                                          </p:stCondLst>
                                        </p:cTn>
                                        <p:tgtEl>
                                          <p:spTgt spid="3">
                                            <p:txEl>
                                              <p:pRg st="2" end="2"/>
                                            </p:txEl>
                                          </p:spTgt>
                                        </p:tgtEl>
                                      </p:cBhvr>
                                      <p:to x="100000" y="100000"/>
                                    </p:animScale>
                                    <p:animScale>
                                      <p:cBhvr>
                                        <p:cTn id="60" dur="26">
                                          <p:stCondLst>
                                            <p:cond delay="1808"/>
                                          </p:stCondLst>
                                        </p:cTn>
                                        <p:tgtEl>
                                          <p:spTgt spid="3">
                                            <p:txEl>
                                              <p:pRg st="2" end="2"/>
                                            </p:txEl>
                                          </p:spTgt>
                                        </p:tgtEl>
                                      </p:cBhvr>
                                      <p:to x="100000" y="95000"/>
                                    </p:animScale>
                                    <p:animScale>
                                      <p:cBhvr>
                                        <p:cTn id="61" dur="166" decel="50000">
                                          <p:stCondLst>
                                            <p:cond delay="1834"/>
                                          </p:stCondLst>
                                        </p:cTn>
                                        <p:tgtEl>
                                          <p:spTgt spid="3">
                                            <p:txEl>
                                              <p:pRg st="2" end="2"/>
                                            </p:txEl>
                                          </p:spTgt>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Effect transition="in" filter="wipe(down)">
                                      <p:cBhvr>
                                        <p:cTn id="66" dur="580">
                                          <p:stCondLst>
                                            <p:cond delay="0"/>
                                          </p:stCondLst>
                                        </p:cTn>
                                        <p:tgtEl>
                                          <p:spTgt spid="3">
                                            <p:txEl>
                                              <p:pRg st="3" end="3"/>
                                            </p:txEl>
                                          </p:spTgt>
                                        </p:tgtEl>
                                      </p:cBhvr>
                                    </p:animEffect>
                                    <p:anim calcmode="lin" valueType="num">
                                      <p:cBhvr>
                                        <p:cTn id="67"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3">
                                            <p:txEl>
                                              <p:pRg st="3" end="3"/>
                                            </p:txEl>
                                          </p:spTgt>
                                        </p:tgtEl>
                                      </p:cBhvr>
                                      <p:to x="100000" y="60000"/>
                                    </p:animScale>
                                    <p:animScale>
                                      <p:cBhvr>
                                        <p:cTn id="73" dur="166" decel="50000">
                                          <p:stCondLst>
                                            <p:cond delay="676"/>
                                          </p:stCondLst>
                                        </p:cTn>
                                        <p:tgtEl>
                                          <p:spTgt spid="3">
                                            <p:txEl>
                                              <p:pRg st="3" end="3"/>
                                            </p:txEl>
                                          </p:spTgt>
                                        </p:tgtEl>
                                      </p:cBhvr>
                                      <p:to x="100000" y="100000"/>
                                    </p:animScale>
                                    <p:animScale>
                                      <p:cBhvr>
                                        <p:cTn id="74" dur="26">
                                          <p:stCondLst>
                                            <p:cond delay="1312"/>
                                          </p:stCondLst>
                                        </p:cTn>
                                        <p:tgtEl>
                                          <p:spTgt spid="3">
                                            <p:txEl>
                                              <p:pRg st="3" end="3"/>
                                            </p:txEl>
                                          </p:spTgt>
                                        </p:tgtEl>
                                      </p:cBhvr>
                                      <p:to x="100000" y="80000"/>
                                    </p:animScale>
                                    <p:animScale>
                                      <p:cBhvr>
                                        <p:cTn id="75" dur="166" decel="50000">
                                          <p:stCondLst>
                                            <p:cond delay="1338"/>
                                          </p:stCondLst>
                                        </p:cTn>
                                        <p:tgtEl>
                                          <p:spTgt spid="3">
                                            <p:txEl>
                                              <p:pRg st="3" end="3"/>
                                            </p:txEl>
                                          </p:spTgt>
                                        </p:tgtEl>
                                      </p:cBhvr>
                                      <p:to x="100000" y="100000"/>
                                    </p:animScale>
                                    <p:animScale>
                                      <p:cBhvr>
                                        <p:cTn id="76" dur="26">
                                          <p:stCondLst>
                                            <p:cond delay="1642"/>
                                          </p:stCondLst>
                                        </p:cTn>
                                        <p:tgtEl>
                                          <p:spTgt spid="3">
                                            <p:txEl>
                                              <p:pRg st="3" end="3"/>
                                            </p:txEl>
                                          </p:spTgt>
                                        </p:tgtEl>
                                      </p:cBhvr>
                                      <p:to x="100000" y="90000"/>
                                    </p:animScale>
                                    <p:animScale>
                                      <p:cBhvr>
                                        <p:cTn id="77" dur="166" decel="50000">
                                          <p:stCondLst>
                                            <p:cond delay="1668"/>
                                          </p:stCondLst>
                                        </p:cTn>
                                        <p:tgtEl>
                                          <p:spTgt spid="3">
                                            <p:txEl>
                                              <p:pRg st="3" end="3"/>
                                            </p:txEl>
                                          </p:spTgt>
                                        </p:tgtEl>
                                      </p:cBhvr>
                                      <p:to x="100000" y="100000"/>
                                    </p:animScale>
                                    <p:animScale>
                                      <p:cBhvr>
                                        <p:cTn id="78" dur="26">
                                          <p:stCondLst>
                                            <p:cond delay="1808"/>
                                          </p:stCondLst>
                                        </p:cTn>
                                        <p:tgtEl>
                                          <p:spTgt spid="3">
                                            <p:txEl>
                                              <p:pRg st="3" end="3"/>
                                            </p:txEl>
                                          </p:spTgt>
                                        </p:tgtEl>
                                      </p:cBhvr>
                                      <p:to x="100000" y="95000"/>
                                    </p:animScale>
                                    <p:animScale>
                                      <p:cBhvr>
                                        <p:cTn id="79"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indent="-274320">
              <a:buClr>
                <a:srgbClr val="94C600"/>
              </a:buClr>
              <a:buSzPct val="76000"/>
              <a:buFont typeface="Wingdings 2" pitchFamily="18" charset="2"/>
              <a:buChar char=""/>
            </a:pPr>
            <a:r>
              <a:rPr lang="ar-SA" sz="3100" b="1" dirty="0">
                <a:ln/>
                <a:solidFill>
                  <a:schemeClr val="accent3"/>
                </a:solidFill>
                <a:latin typeface="Century Gothic"/>
                <a:cs typeface="Tahoma"/>
              </a:rPr>
              <a:t>ويعالج توزيع السكان على المهن ويقسمهم بين المهن الطبيعية(الزراعة, الصيد...) والمهن غير الطبيعية(التجارة, الصناعة).</a:t>
            </a:r>
          </a:p>
          <a:p>
            <a:pPr lvl="0" indent="-274320">
              <a:buClr>
                <a:srgbClr val="94C600"/>
              </a:buClr>
              <a:buSzPct val="76000"/>
              <a:buFont typeface="Wingdings 2" pitchFamily="18" charset="2"/>
              <a:buChar char=""/>
            </a:pPr>
            <a:r>
              <a:rPr lang="ar-SA" sz="3100" b="1" dirty="0">
                <a:ln/>
                <a:solidFill>
                  <a:schemeClr val="accent3"/>
                </a:solidFill>
                <a:latin typeface="Century Gothic"/>
                <a:cs typeface="Tahoma"/>
              </a:rPr>
              <a:t>تناول ارسطو التوزيع العمري للسكان وفرق بين الرجل </a:t>
            </a:r>
            <a:r>
              <a:rPr lang="ar-SA" sz="3100" b="1" dirty="0" smtClean="0">
                <a:ln/>
                <a:solidFill>
                  <a:schemeClr val="accent3"/>
                </a:solidFill>
                <a:latin typeface="Century Gothic"/>
                <a:cs typeface="Tahoma"/>
              </a:rPr>
              <a:t>والمرأة </a:t>
            </a:r>
            <a:r>
              <a:rPr lang="ar-SA" sz="3100" b="1" dirty="0">
                <a:ln/>
                <a:solidFill>
                  <a:schemeClr val="accent3"/>
                </a:solidFill>
                <a:latin typeface="Century Gothic"/>
                <a:cs typeface="Tahoma"/>
              </a:rPr>
              <a:t>على اساس </a:t>
            </a:r>
            <a:r>
              <a:rPr lang="ar-SA" sz="3100" b="1" dirty="0" smtClean="0">
                <a:ln/>
                <a:solidFill>
                  <a:schemeClr val="accent3"/>
                </a:solidFill>
                <a:latin typeface="Century Gothic"/>
                <a:cs typeface="Tahoma"/>
              </a:rPr>
              <a:t>الاستعدادات </a:t>
            </a:r>
            <a:r>
              <a:rPr lang="ar-SA" sz="3100" b="1" dirty="0">
                <a:ln/>
                <a:solidFill>
                  <a:schemeClr val="accent3"/>
                </a:solidFill>
                <a:latin typeface="Century Gothic"/>
                <a:cs typeface="Tahoma"/>
              </a:rPr>
              <a:t>الجسمية والعقلية.</a:t>
            </a:r>
            <a:endParaRPr lang="en-US" sz="3100" b="1" dirty="0">
              <a:ln/>
              <a:solidFill>
                <a:schemeClr val="accent3"/>
              </a:solidFill>
              <a:latin typeface="Century Gothic"/>
            </a:endParaRPr>
          </a:p>
          <a:p>
            <a:endParaRPr lang="ar-SA" b="1" dirty="0">
              <a:ln/>
              <a:solidFill>
                <a:schemeClr val="accent3"/>
              </a:solidFill>
            </a:endParaRPr>
          </a:p>
        </p:txBody>
      </p:sp>
    </p:spTree>
    <p:extLst>
      <p:ext uri="{BB962C8B-B14F-4D97-AF65-F5344CB8AC3E}">
        <p14:creationId xmlns:p14="http://schemas.microsoft.com/office/powerpoint/2010/main" val="168454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حذر ارسطو من النمو غير المتناسب بين طبقات المدينة وما يترتب عليه من ثورات</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a:t>
            </a:r>
          </a:p>
          <a:p>
            <a:pPr lvl="0" indent="-274320">
              <a:buClr>
                <a:srgbClr val="94C600"/>
              </a:buClr>
              <a:buSzPct val="76000"/>
              <a:buFont typeface="Wingdings 2" pitchFamily="18" charset="2"/>
              <a:buChar cha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وهو يشبه المدينة بالجسم الانساني ويرى أنه كما يجب أن تنمو اجزاء الجسم الانساني بالتناسب فكذلك يجب أن ينمو السكان بالتناسب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endParaRPr>
          </a:p>
          <a:p>
            <a:pPr lvl="0" indent="-274320">
              <a:buClr>
                <a:srgbClr val="94C600"/>
              </a:buClr>
              <a:buSzPct val="76000"/>
              <a:buFont typeface="Wingdings 2" pitchFamily="18"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تناول ارسطو فكرة الحد الأمثل للسكان لكنه لم يبين العدد بالتحديد.</a:t>
            </a:r>
          </a:p>
          <a:p>
            <a:endParaRPr lang="ar-SA" dirty="0"/>
          </a:p>
        </p:txBody>
      </p:sp>
    </p:spTree>
    <p:extLst>
      <p:ext uri="{BB962C8B-B14F-4D97-AF65-F5344CB8AC3E}">
        <p14:creationId xmlns:p14="http://schemas.microsoft.com/office/powerpoint/2010/main" val="258571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كان يرى أن تتدخل الدولة للحد من زيادة السكان لأن الدولة العظمى ليست هي </a:t>
            </a:r>
            <a:r>
              <a:rPr lang="ar-SA" sz="37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الدولة </a:t>
            </a: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ذات الحجم الكبير من السكان.</a:t>
            </a:r>
          </a:p>
          <a:p>
            <a:pPr lvl="0" indent="-274320">
              <a:buClr>
                <a:srgbClr val="94C600"/>
              </a:buClr>
              <a:buSzPct val="76000"/>
              <a:buFont typeface="Wingdings 2" pitchFamily="18" charset="2"/>
              <a:buChar char=""/>
            </a:pP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ويوافق ارسطو على </a:t>
            </a:r>
            <a:r>
              <a:rPr lang="ar-SA" sz="37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استخدام </a:t>
            </a: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الإجهاض او التخلص من أي طفل يولد وبه عيب في التكوين.</a:t>
            </a:r>
          </a:p>
          <a:p>
            <a:endParaRPr lang="ar-SA" dirty="0"/>
          </a:p>
        </p:txBody>
      </p:sp>
    </p:spTree>
    <p:extLst>
      <p:ext uri="{BB962C8B-B14F-4D97-AF65-F5344CB8AC3E}">
        <p14:creationId xmlns:p14="http://schemas.microsoft.com/office/powerpoint/2010/main" val="32961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sz="4000" b="1" dirty="0">
                <a:ln/>
                <a:solidFill>
                  <a:schemeClr val="accent3"/>
                </a:solidFill>
                <a:effectLst/>
                <a:latin typeface="Century Gothic"/>
                <a:cs typeface="Tahoma"/>
              </a:rPr>
              <a:t>الفكر العربي :-</a:t>
            </a:r>
            <a:endParaRPr lang="ar-SA" b="1" dirty="0">
              <a:ln/>
              <a:solidFill>
                <a:schemeClr val="accent3"/>
              </a:solidFill>
              <a:effectLst/>
            </a:endParaRPr>
          </a:p>
        </p:txBody>
      </p:sp>
      <p:sp>
        <p:nvSpPr>
          <p:cNvPr id="3" name="Content Placeholder 2"/>
          <p:cNvSpPr>
            <a:spLocks noGrp="1"/>
          </p:cNvSpPr>
          <p:nvPr>
            <p:ph idx="1"/>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indent="-274320">
              <a:buClr>
                <a:srgbClr val="94C600"/>
              </a:buClr>
              <a:buSzPct val="76000"/>
              <a:buNone/>
            </a:pPr>
            <a:r>
              <a:rPr lang="ar-SA" sz="3400" b="1" dirty="0">
                <a:ln/>
                <a:solidFill>
                  <a:schemeClr val="accent3"/>
                </a:solidFill>
                <a:latin typeface="Century Gothic"/>
                <a:cs typeface="Tahoma"/>
              </a:rPr>
              <a:t>. ابن خلدون:-</a:t>
            </a:r>
          </a:p>
          <a:p>
            <a:pPr marL="548640" lvl="0" indent="-457200">
              <a:buClr>
                <a:srgbClr val="94C600"/>
              </a:buClr>
              <a:buSzPct val="76000"/>
              <a:buFont typeface="Courier New" pitchFamily="49" charset="0"/>
              <a:buChar char="o"/>
            </a:pPr>
            <a:r>
              <a:rPr lang="ar-SA" sz="3400" b="1" dirty="0">
                <a:ln/>
                <a:solidFill>
                  <a:schemeClr val="accent3"/>
                </a:solidFill>
                <a:latin typeface="Century Gothic"/>
                <a:cs typeface="Tahoma"/>
              </a:rPr>
              <a:t>قدم ابن خلدون بعض الأفكار التي أثرت فيما بعد في تطور </a:t>
            </a:r>
            <a:r>
              <a:rPr lang="ar-SA" sz="3400" b="1" dirty="0" smtClean="0">
                <a:ln/>
                <a:solidFill>
                  <a:schemeClr val="accent3"/>
                </a:solidFill>
                <a:latin typeface="Century Gothic"/>
                <a:cs typeface="Tahoma"/>
              </a:rPr>
              <a:t>الاهتمام </a:t>
            </a:r>
            <a:r>
              <a:rPr lang="ar-SA" sz="3400" b="1" dirty="0">
                <a:ln/>
                <a:solidFill>
                  <a:schemeClr val="accent3"/>
                </a:solidFill>
                <a:latin typeface="Century Gothic"/>
                <a:cs typeface="Tahoma"/>
              </a:rPr>
              <a:t>بدراسة السكان .</a:t>
            </a:r>
          </a:p>
          <a:p>
            <a:pPr marL="548640" lvl="0" indent="-457200">
              <a:buClr>
                <a:srgbClr val="94C600"/>
              </a:buClr>
              <a:buSzPct val="76000"/>
              <a:buFont typeface="Courier New" pitchFamily="49" charset="0"/>
              <a:buChar char="o"/>
            </a:pPr>
            <a:r>
              <a:rPr lang="ar-SA" sz="3400" b="1" dirty="0">
                <a:ln/>
                <a:solidFill>
                  <a:schemeClr val="accent3"/>
                </a:solidFill>
                <a:latin typeface="Century Gothic"/>
                <a:cs typeface="Tahoma"/>
              </a:rPr>
              <a:t>يرى ابن خلدون أن المجتمعات تمر خلال مراحل تطورية تؤثر علي عدد المواليد والوفيات في كل مرحلة </a:t>
            </a:r>
            <a:endParaRPr lang="en-US" sz="3400" b="1" dirty="0">
              <a:ln/>
              <a:solidFill>
                <a:schemeClr val="accent3"/>
              </a:solidFill>
              <a:latin typeface="Century Gothic"/>
            </a:endParaRPr>
          </a:p>
          <a:p>
            <a:endParaRPr lang="ar-SA" b="1" dirty="0">
              <a:ln/>
              <a:solidFill>
                <a:schemeClr val="accent3"/>
              </a:solidFill>
            </a:endParaRPr>
          </a:p>
        </p:txBody>
      </p:sp>
    </p:spTree>
    <p:extLst>
      <p:ext uri="{BB962C8B-B14F-4D97-AF65-F5344CB8AC3E}">
        <p14:creationId xmlns:p14="http://schemas.microsoft.com/office/powerpoint/2010/main" val="138932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1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indent="-274320">
              <a:buClr>
                <a:srgbClr val="94C600"/>
              </a:buClr>
              <a:buSzPct val="76000"/>
              <a:buFont typeface="Wingdings" pitchFamily="2" charset="2"/>
              <a:buChar char="Ø"/>
            </a:pPr>
            <a:r>
              <a:rPr lang="ar-SA" sz="4000" b="1" dirty="0">
                <a:ln/>
                <a:solidFill>
                  <a:schemeClr val="accent3"/>
                </a:solidFill>
                <a:latin typeface="Century Gothic"/>
                <a:cs typeface="Tahoma"/>
              </a:rPr>
              <a:t>يشهد المجتمع </a:t>
            </a:r>
            <a:r>
              <a:rPr lang="ar-SA" sz="4000" b="1" dirty="0" smtClean="0">
                <a:ln/>
                <a:solidFill>
                  <a:schemeClr val="accent3"/>
                </a:solidFill>
                <a:latin typeface="Century Gothic"/>
                <a:cs typeface="Tahoma"/>
              </a:rPr>
              <a:t>في </a:t>
            </a:r>
            <a:r>
              <a:rPr lang="ar-SA" sz="4000" b="1" dirty="0">
                <a:ln/>
                <a:solidFill>
                  <a:schemeClr val="accent3"/>
                </a:solidFill>
                <a:latin typeface="Century Gothic"/>
                <a:cs typeface="Tahoma"/>
              </a:rPr>
              <a:t>مراحله الأولي زيادة في معدلات المواليد ونقص في معدلات الوفيات مما يؤثر علي نمو السكان ويزيد عددهم.</a:t>
            </a:r>
          </a:p>
          <a:p>
            <a:pPr lvl="0" indent="-274320">
              <a:buClr>
                <a:srgbClr val="94C600"/>
              </a:buClr>
              <a:buSzPct val="76000"/>
              <a:buFont typeface="Wingdings" pitchFamily="2" charset="2"/>
              <a:buChar char="Ø"/>
            </a:pPr>
            <a:r>
              <a:rPr lang="ar-SA" sz="4000" b="1" dirty="0">
                <a:ln/>
                <a:solidFill>
                  <a:schemeClr val="accent3"/>
                </a:solidFill>
                <a:latin typeface="Century Gothic"/>
                <a:cs typeface="Tahoma"/>
              </a:rPr>
              <a:t>وعندما ينتقل المجتمع الي المرحلة </a:t>
            </a:r>
            <a:r>
              <a:rPr lang="ar-SA" sz="4000" b="1" dirty="0" smtClean="0">
                <a:ln/>
                <a:solidFill>
                  <a:schemeClr val="accent3"/>
                </a:solidFill>
                <a:latin typeface="Century Gothic"/>
                <a:cs typeface="Tahoma"/>
              </a:rPr>
              <a:t>الأخيرة </a:t>
            </a:r>
            <a:r>
              <a:rPr lang="ar-SA" sz="4000" b="1" dirty="0">
                <a:ln/>
                <a:solidFill>
                  <a:schemeClr val="accent3"/>
                </a:solidFill>
                <a:latin typeface="Century Gothic"/>
                <a:cs typeface="Tahoma"/>
              </a:rPr>
              <a:t>من تطوره يشهد ظروفاً </a:t>
            </a:r>
            <a:r>
              <a:rPr lang="ar-SA" sz="4000" b="1" dirty="0" smtClean="0">
                <a:ln/>
                <a:solidFill>
                  <a:schemeClr val="accent3"/>
                </a:solidFill>
                <a:latin typeface="Century Gothic"/>
                <a:cs typeface="Tahoma"/>
              </a:rPr>
              <a:t>ديموغرافية مختلفة </a:t>
            </a:r>
            <a:r>
              <a:rPr lang="ar-SA" sz="4000" b="1" dirty="0">
                <a:ln/>
                <a:solidFill>
                  <a:schemeClr val="accent3"/>
                </a:solidFill>
                <a:latin typeface="Century Gothic"/>
                <a:cs typeface="Tahoma"/>
              </a:rPr>
              <a:t>تؤدي </a:t>
            </a:r>
            <a:r>
              <a:rPr lang="ar-SA" sz="4000" b="1" dirty="0" smtClean="0">
                <a:ln/>
                <a:solidFill>
                  <a:schemeClr val="accent3"/>
                </a:solidFill>
                <a:latin typeface="Century Gothic"/>
                <a:cs typeface="Tahoma"/>
              </a:rPr>
              <a:t>لانخفاض </a:t>
            </a:r>
            <a:r>
              <a:rPr lang="ar-SA" sz="4000" b="1" dirty="0">
                <a:ln/>
                <a:solidFill>
                  <a:schemeClr val="accent3"/>
                </a:solidFill>
                <a:latin typeface="Century Gothic"/>
                <a:cs typeface="Tahoma"/>
              </a:rPr>
              <a:t>معدل الخصوبة والمواليد </a:t>
            </a:r>
            <a:r>
              <a:rPr lang="ar-SA" sz="4000" b="1" dirty="0" smtClean="0">
                <a:ln/>
                <a:solidFill>
                  <a:schemeClr val="accent3"/>
                </a:solidFill>
                <a:latin typeface="Century Gothic"/>
                <a:cs typeface="Tahoma"/>
              </a:rPr>
              <a:t>وارتفاع </a:t>
            </a:r>
            <a:r>
              <a:rPr lang="ar-SA" sz="4000" b="1" dirty="0">
                <a:ln/>
                <a:solidFill>
                  <a:schemeClr val="accent3"/>
                </a:solidFill>
                <a:latin typeface="Century Gothic"/>
                <a:cs typeface="Tahoma"/>
              </a:rPr>
              <a:t>معدلات الوفيات.</a:t>
            </a:r>
            <a:endParaRPr lang="en-US" sz="4000" b="1" dirty="0">
              <a:ln/>
              <a:solidFill>
                <a:schemeClr val="accent3"/>
              </a:solidFill>
              <a:latin typeface="Century Gothic"/>
            </a:endParaRPr>
          </a:p>
          <a:p>
            <a:endParaRPr lang="ar-SA" b="1" dirty="0">
              <a:ln/>
              <a:solidFill>
                <a:schemeClr val="accent3"/>
              </a:solidFill>
            </a:endParaRPr>
          </a:p>
        </p:txBody>
      </p:sp>
    </p:spTree>
    <p:extLst>
      <p:ext uri="{BB962C8B-B14F-4D97-AF65-F5344CB8AC3E}">
        <p14:creationId xmlns:p14="http://schemas.microsoft.com/office/powerpoint/2010/main" val="256060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lvl="0" indent="-274320">
              <a:buClr>
                <a:srgbClr val="94C600"/>
              </a:buClr>
              <a:buSzPct val="76000"/>
              <a:buFont typeface="Wingdings 2" pitchFamily="18" charset="2"/>
              <a:buChar char=""/>
            </a:pP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يرجع ابن خلدون الخصوبة العالية في المرحلة الأولي إلي نشاط السكان وثقتهم ومقدرتهم.</a:t>
            </a:r>
          </a:p>
          <a:p>
            <a:pPr lvl="0" indent="-274320">
              <a:buClr>
                <a:srgbClr val="94C600"/>
              </a:buClr>
              <a:buSzPct val="76000"/>
              <a:buFont typeface="Wingdings 2" pitchFamily="18" charset="2"/>
              <a:buChar char=""/>
            </a:pP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ويرجع </a:t>
            </a:r>
            <a:r>
              <a:rPr lang="ar-SA" sz="37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انخفاض </a:t>
            </a: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الخصوبة في المرحلة الأخيرة لظهور المجاعات والاوبئة والثورات </a:t>
            </a:r>
            <a:r>
              <a:rPr lang="ar-SA" sz="37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والاضطرابات </a:t>
            </a:r>
            <a:r>
              <a:rPr lang="ar-SA"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مما يقلل نشاط السكان ونسلهم.</a:t>
            </a:r>
            <a:endParaRPr lang="en-US" sz="3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endParaRPr>
          </a:p>
          <a:p>
            <a:endParaRPr lang="ar-SA" dirty="0"/>
          </a:p>
        </p:txBody>
      </p:sp>
    </p:spTree>
    <p:extLst>
      <p:ext uri="{BB962C8B-B14F-4D97-AF65-F5344CB8AC3E}">
        <p14:creationId xmlns:p14="http://schemas.microsoft.com/office/powerpoint/2010/main" val="143806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dirty="0">
                <a:solidFill>
                  <a:srgbClr val="94C600"/>
                </a:solidFill>
                <a:latin typeface="Century Gothic"/>
                <a:cs typeface="Tahoma"/>
              </a:rPr>
              <a:t>خصائص الفكر السكاني القديم :</a:t>
            </a:r>
            <a:endParaRPr lang="ar-SA" dirty="0"/>
          </a:p>
        </p:txBody>
      </p:sp>
      <p:sp>
        <p:nvSpPr>
          <p:cNvPr id="3" name="Content Placeholder 2"/>
          <p:cNvSpPr>
            <a:spLocks noGrp="1"/>
          </p:cNvSpPr>
          <p:nvPr>
            <p:ph idx="1"/>
          </p:nvPr>
        </p:nvSpPr>
        <p:spPr/>
        <p:txBody>
          <a:bodyPr>
            <a:normAutofit fontScale="925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742950" lvl="0" indent="-742950">
              <a:buClr>
                <a:srgbClr val="94C600"/>
              </a:buClr>
              <a:buSzPct val="76000"/>
              <a:buFont typeface="Wingdings" pitchFamily="2" charset="2"/>
              <a:buChar char="ü"/>
            </a:pPr>
            <a:r>
              <a:rPr lang="ar-SA" b="1" dirty="0" smtClean="0">
                <a:ln/>
                <a:solidFill>
                  <a:schemeClr val="accent3"/>
                </a:solidFill>
                <a:latin typeface="Century Gothic"/>
                <a:cs typeface="Tahoma"/>
              </a:rPr>
              <a:t>اهتم </a:t>
            </a:r>
            <a:r>
              <a:rPr lang="ar-SA" b="1" dirty="0">
                <a:ln/>
                <a:solidFill>
                  <a:schemeClr val="accent3"/>
                </a:solidFill>
                <a:latin typeface="Century Gothic"/>
                <a:cs typeface="Tahoma"/>
              </a:rPr>
              <a:t>هذا الفكر بالعلاقة بين حجم السكان وأهداف الدولة والقيم المرغوب فيها خاصة عند كونفوشيوس وافلاطون وارسطو</a:t>
            </a:r>
            <a:r>
              <a:rPr lang="ar-SA" b="1" dirty="0" smtClean="0">
                <a:ln/>
                <a:solidFill>
                  <a:schemeClr val="accent3"/>
                </a:solidFill>
                <a:latin typeface="Century Gothic"/>
                <a:cs typeface="Tahoma"/>
              </a:rPr>
              <a:t>.</a:t>
            </a:r>
          </a:p>
          <a:p>
            <a:pPr marL="742950" lvl="0" indent="-742950">
              <a:buClr>
                <a:srgbClr val="94C600"/>
              </a:buClr>
              <a:buSzPct val="76000"/>
              <a:buFont typeface="Wingdings" pitchFamily="2" charset="2"/>
              <a:buChar char="ü"/>
            </a:pPr>
            <a:r>
              <a:rPr lang="ar-SA" b="1" dirty="0" smtClean="0">
                <a:ln/>
                <a:solidFill>
                  <a:schemeClr val="accent3"/>
                </a:solidFill>
                <a:latin typeface="Century Gothic"/>
                <a:cs typeface="Tahoma"/>
              </a:rPr>
              <a:t>ربط كونفوشيوس مساحة الارض وعدد السكان وربط افلاطون حجمة السكان وتحقيق الرفاهية وربط ارسطو حجم السكان بالتناسب في حجم الطبقات مما يقلل من الثورات </a:t>
            </a:r>
            <a:endParaRPr lang="en-US" b="1" dirty="0">
              <a:ln/>
              <a:solidFill>
                <a:schemeClr val="accent3"/>
              </a:solidFill>
              <a:latin typeface="Century Gothic"/>
            </a:endParaRPr>
          </a:p>
          <a:p>
            <a:pPr marL="742950" lvl="0" indent="-742950">
              <a:buClr>
                <a:srgbClr val="94C600"/>
              </a:buClr>
              <a:buSzPct val="76000"/>
              <a:buFont typeface="Wingdings" pitchFamily="2" charset="2"/>
              <a:buChar char="ü"/>
            </a:pPr>
            <a:r>
              <a:rPr lang="ar-SA" b="1" dirty="0" smtClean="0">
                <a:ln/>
                <a:solidFill>
                  <a:schemeClr val="accent3"/>
                </a:solidFill>
                <a:latin typeface="Century Gothic"/>
                <a:cs typeface="Tahoma"/>
              </a:rPr>
              <a:t>انصرف </a:t>
            </a:r>
            <a:r>
              <a:rPr lang="ar-SA" b="1" dirty="0">
                <a:ln/>
                <a:solidFill>
                  <a:schemeClr val="accent3"/>
                </a:solidFill>
                <a:latin typeface="Century Gothic"/>
                <a:cs typeface="Tahoma"/>
              </a:rPr>
              <a:t>هذا الفكر نحو النتائج التطبيقية والعملية وقل </a:t>
            </a:r>
            <a:r>
              <a:rPr lang="ar-SA" b="1" dirty="0" smtClean="0">
                <a:ln/>
                <a:solidFill>
                  <a:schemeClr val="accent3"/>
                </a:solidFill>
                <a:latin typeface="Century Gothic"/>
                <a:cs typeface="Tahoma"/>
              </a:rPr>
              <a:t>اهتمامه </a:t>
            </a:r>
            <a:r>
              <a:rPr lang="ar-SA" b="1" dirty="0">
                <a:ln/>
                <a:solidFill>
                  <a:schemeClr val="accent3"/>
                </a:solidFill>
                <a:latin typeface="Century Gothic"/>
                <a:cs typeface="Tahoma"/>
              </a:rPr>
              <a:t>بالنتائج والقضايا النظرية.</a:t>
            </a:r>
            <a:endParaRPr lang="en-US" b="1" dirty="0">
              <a:ln/>
              <a:solidFill>
                <a:schemeClr val="accent3"/>
              </a:solidFill>
              <a:latin typeface="Century Gothic"/>
            </a:endParaRPr>
          </a:p>
          <a:p>
            <a:endParaRPr lang="ar-SA" b="1" dirty="0">
              <a:ln/>
              <a:solidFill>
                <a:schemeClr val="accent3"/>
              </a:solidFill>
            </a:endParaRPr>
          </a:p>
        </p:txBody>
      </p:sp>
    </p:spTree>
    <p:extLst>
      <p:ext uri="{BB962C8B-B14F-4D97-AF65-F5344CB8AC3E}">
        <p14:creationId xmlns:p14="http://schemas.microsoft.com/office/powerpoint/2010/main" val="23170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righ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righ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righ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indent="-274320">
              <a:buClr>
                <a:srgbClr val="94C600"/>
              </a:buClr>
              <a:buSzPct val="76000"/>
              <a:buFont typeface="Wingdings" pitchFamily="2" charset="2"/>
              <a:buChar char="ü"/>
            </a:pPr>
            <a:r>
              <a:rPr lang="ar-SA" sz="4000" b="1" dirty="0" smtClean="0">
                <a:ln/>
                <a:solidFill>
                  <a:schemeClr val="accent3"/>
                </a:solidFill>
                <a:latin typeface="Century Gothic"/>
                <a:cs typeface="Tahoma"/>
              </a:rPr>
              <a:t>الاهتمام </a:t>
            </a:r>
            <a:r>
              <a:rPr lang="ar-SA" sz="4000" b="1" dirty="0">
                <a:ln/>
                <a:solidFill>
                  <a:schemeClr val="accent3"/>
                </a:solidFill>
                <a:latin typeface="Century Gothic"/>
                <a:cs typeface="Tahoma"/>
              </a:rPr>
              <a:t>بالسكان عند هؤلاء المفكرين لم يكن </a:t>
            </a:r>
            <a:r>
              <a:rPr lang="ar-SA" sz="4000" b="1" dirty="0" smtClean="0">
                <a:ln/>
                <a:solidFill>
                  <a:schemeClr val="accent3"/>
                </a:solidFill>
                <a:latin typeface="Century Gothic"/>
                <a:cs typeface="Tahoma"/>
              </a:rPr>
              <a:t>مقصوداً في </a:t>
            </a:r>
            <a:r>
              <a:rPr lang="ar-SA" sz="4000" b="1" dirty="0">
                <a:ln/>
                <a:solidFill>
                  <a:schemeClr val="accent3"/>
                </a:solidFill>
                <a:latin typeface="Century Gothic"/>
                <a:cs typeface="Tahoma"/>
              </a:rPr>
              <a:t>ذاته لكنه ظهر ضمن الصور المثلي للمدينة اليونانية.</a:t>
            </a:r>
          </a:p>
          <a:p>
            <a:r>
              <a:rPr lang="ar-SA" sz="4000" b="1" dirty="0">
                <a:ln/>
                <a:solidFill>
                  <a:schemeClr val="accent3"/>
                </a:solidFill>
                <a:latin typeface="Century Gothic"/>
                <a:cs typeface="Tahoma"/>
              </a:rPr>
              <a:t> الفكر السكاني القديم لم يعتمد علي البيانات </a:t>
            </a:r>
            <a:r>
              <a:rPr lang="ar-SA" sz="4000" b="1" dirty="0" smtClean="0">
                <a:ln/>
                <a:solidFill>
                  <a:schemeClr val="accent3"/>
                </a:solidFill>
                <a:latin typeface="Century Gothic"/>
                <a:cs typeface="Tahoma"/>
              </a:rPr>
              <a:t>السكانية التي تستند الى الدراسات الاحصائية ، </a:t>
            </a:r>
            <a:r>
              <a:rPr lang="ar-SA" sz="4000" b="1" dirty="0">
                <a:ln/>
                <a:solidFill>
                  <a:schemeClr val="accent3"/>
                </a:solidFill>
                <a:latin typeface="Century Gothic"/>
                <a:cs typeface="Tahoma"/>
              </a:rPr>
              <a:t>ولا علي الملاحظات الامبيريقية التي توفرها البحوث الميدانية لكن اعتمد علي الأفكار الفلسفية.</a:t>
            </a:r>
            <a:endParaRPr lang="ar-SA" b="1" dirty="0">
              <a:ln/>
              <a:solidFill>
                <a:schemeClr val="accent3"/>
              </a:solidFill>
            </a:endParaRPr>
          </a:p>
        </p:txBody>
      </p:sp>
    </p:spTree>
    <p:extLst>
      <p:ext uri="{BB962C8B-B14F-4D97-AF65-F5344CB8AC3E}">
        <p14:creationId xmlns:p14="http://schemas.microsoft.com/office/powerpoint/2010/main" val="333045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dirty="0">
                <a:solidFill>
                  <a:srgbClr val="94C600"/>
                </a:solidFill>
                <a:latin typeface="Century Gothic"/>
                <a:cs typeface="Tahoma"/>
              </a:rPr>
              <a:t>الفكر السكاني الحديث:-</a:t>
            </a:r>
            <a:endParaRPr lang="ar-SA" dirty="0"/>
          </a:p>
        </p:txBody>
      </p:sp>
      <p:sp>
        <p:nvSpPr>
          <p:cNvPr id="3" name="Content Placeholder 2"/>
          <p:cNvSpPr>
            <a:spLocks noGrp="1"/>
          </p:cNvSpPr>
          <p:nvPr>
            <p:ph idx="1"/>
          </p:nvPr>
        </p:nvSpPr>
        <p:spPr/>
        <p:txBody>
          <a:bodyPr>
            <a:normAutofit fontScale="92500" lnSpcReduction="10000"/>
          </a:bodyPr>
          <a:lstStyle/>
          <a:p>
            <a:pPr lvl="0" indent="-274320">
              <a:buClr>
                <a:srgbClr val="94C600"/>
              </a:buClr>
              <a:buSzPct val="76000"/>
              <a:buFont typeface="Wingdings" pitchFamily="2" charset="2"/>
              <a:buChar char="q"/>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مما سبق نلاحظ أن الفكر السكاني القديم يمثل المرحلة الأولي في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الاهتمام </a:t>
            </a: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بدراسة الظواهر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السكانية خلال تاريخ الفكر السكاني .</a:t>
            </a:r>
            <a:endPar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endParaRPr>
          </a:p>
          <a:p>
            <a:pPr lvl="0" indent="-274320">
              <a:buClr>
                <a:srgbClr val="94C600"/>
              </a:buClr>
              <a:buSzPct val="76000"/>
              <a:buFont typeface="Wingdings" pitchFamily="2" charset="2"/>
              <a:buChar char="q"/>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وقد مهد لظهور الفكر الحديث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والمعاصر التي تعرف بما يسمى الديموغرافيا والدراسات السكانية .</a:t>
            </a:r>
            <a:endPar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endParaRPr>
          </a:p>
        </p:txBody>
      </p:sp>
    </p:spTree>
    <p:extLst>
      <p:ext uri="{BB962C8B-B14F-4D97-AF65-F5344CB8AC3E}">
        <p14:creationId xmlns:p14="http://schemas.microsoft.com/office/powerpoint/2010/main" val="71257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sz="3600" dirty="0">
                <a:solidFill>
                  <a:srgbClr val="94C600"/>
                </a:solidFill>
                <a:latin typeface="Century Gothic"/>
                <a:cs typeface="Tahoma"/>
              </a:rPr>
              <a:t>العوامل التي ادت لظهور الفكر السكاني الحديث:-</a:t>
            </a:r>
            <a:endParaRPr lang="ar-SA" dirty="0"/>
          </a:p>
        </p:txBody>
      </p:sp>
      <p:sp>
        <p:nvSpPr>
          <p:cNvPr id="3" name="Content Placeholder 2"/>
          <p:cNvSpPr>
            <a:spLocks noGrp="1"/>
          </p:cNvSpPr>
          <p:nvPr>
            <p:ph idx="1"/>
          </p:nvPr>
        </p:nvSpPr>
        <p:spPr/>
        <p:txBody>
          <a:bodyPr>
            <a:normAutofit fontScale="85000" lnSpcReduction="20000"/>
          </a:bodyPr>
          <a:lstStyle/>
          <a:p>
            <a:pPr lvl="0" indent="-274320">
              <a:buClr>
                <a:srgbClr val="94C600"/>
              </a:buClr>
              <a:buSzPct val="76000"/>
              <a:buFont typeface="Wingdings 2" pitchFamily="18" charset="2"/>
              <a:buChar char=""/>
            </a:pP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أولاً : زيادة </a:t>
            </a: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سكان العالم </a:t>
            </a:r>
            <a:endPar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endParaRPr>
          </a:p>
          <a:p>
            <a:pPr marL="662940" indent="-571500">
              <a:buClr>
                <a:srgbClr val="94C600"/>
              </a:buClr>
              <a:buSzPct val="76000"/>
              <a:buFont typeface="Wingdings" pitchFamily="2" charset="2"/>
              <a:buChar char="Ø"/>
            </a:pP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تعتبر الزيادة الرهيبة في اعداد السكان ابان القرن التاسع عشر </a:t>
            </a: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وما ترتب عليها من مشاكل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الحركة السكانية والهجرة  الداخلية والخارجية والبطالة ومشاكل العمال وماترتب عليها من ضروب الانحراف في المجال الفردي والجمعي من العوامل التي ادت لتطور الاهتمام بدراسة الظواهر السكانية .</a:t>
            </a:r>
          </a:p>
          <a:p>
            <a:pPr lvl="0" indent="-274320">
              <a:buClr>
                <a:srgbClr val="94C600"/>
              </a:buClr>
              <a:buSzPct val="76000"/>
              <a:buFont typeface="Wingdings" pitchFamily="2" charset="2"/>
              <a:buChar char="Ø"/>
            </a:pPr>
            <a:endParaRPr lang="ar-SA" sz="4000" dirty="0">
              <a:solidFill>
                <a:srgbClr val="3E3D2D"/>
              </a:solidFill>
              <a:latin typeface="Century Gothic"/>
              <a:cs typeface="Tahoma"/>
            </a:endParaRPr>
          </a:p>
        </p:txBody>
      </p:sp>
    </p:spTree>
    <p:extLst>
      <p:ext uri="{BB962C8B-B14F-4D97-AF65-F5344CB8AC3E}">
        <p14:creationId xmlns:p14="http://schemas.microsoft.com/office/powerpoint/2010/main" val="185808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20000"/>
          </a:bodyPr>
          <a:lstStyle/>
          <a:p>
            <a:pPr lvl="0" indent="-274320">
              <a:buClr>
                <a:srgbClr val="94C600"/>
              </a:buClr>
              <a:buSzPct val="76000"/>
              <a:buFont typeface="Wingdings 2" pitchFamily="18"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ثانياً : النمو الصناعي</a:t>
            </a:r>
          </a:p>
          <a:p>
            <a:pPr lvl="0" indent="-274320">
              <a:buClr>
                <a:srgbClr val="94C600"/>
              </a:buClr>
              <a:buSzPct val="76000"/>
              <a:buFont typeface="Wingdings 2" pitchFamily="18"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ادى النمو الصناعي وتأثيره على المجالات التجارية والاقتصادية والانتاجية والاستهلاكية وعلى حياة المدينة الى زيادة الوعي ونمو الاهتمام بالدراسات السكانية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endParaRPr>
          </a:p>
          <a:p>
            <a:pPr lvl="0" indent="-274320">
              <a:buClr>
                <a:srgbClr val="94C600"/>
              </a:buClr>
              <a:buSzPct val="76000"/>
              <a:buFont typeface="Wingdings 2" pitchFamily="18" charset="2"/>
              <a:buChar cha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فقد صاحب النمو السكاني هجرة السكان الى المدن الصناعية وكانت تضغط على الحكومات لتوفر لها الخدمات لذلك اتجهت الحكومات للدراسات السكانية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endParaRPr>
          </a:p>
          <a:p>
            <a:pPr lvl="0" indent="-274320">
              <a:buClr>
                <a:srgbClr val="94C600"/>
              </a:buClr>
              <a:buSzPct val="76000"/>
              <a:buFont typeface="Wingdings" pitchFamily="2" charset="2"/>
              <a:buChar char="Ø"/>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أثرت الهجرة على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المجالات الانتاجية والاستهلاكية ودفع الحكومات لتقديم الخدمات للسكان فاحتاجت للدراسات السكانية للتخطيط.</a:t>
            </a:r>
          </a:p>
          <a:p>
            <a:pPr lvl="0">
              <a:buClr>
                <a:srgbClr val="3891A7"/>
              </a:buClr>
            </a:pPr>
            <a:endParaRPr lang="ar-SA" dirty="0">
              <a:solidFill>
                <a:prstClr val="black"/>
              </a:solidFill>
            </a:endParaRPr>
          </a:p>
        </p:txBody>
      </p:sp>
    </p:spTree>
    <p:extLst>
      <p:ext uri="{BB962C8B-B14F-4D97-AF65-F5344CB8AC3E}">
        <p14:creationId xmlns:p14="http://schemas.microsoft.com/office/powerpoint/2010/main" val="200156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أن النمو الصناعي على المستوى الدولي دفع الدول المنتجة أن تهتم بالأحوال الاقتصادية والمميزات النوعية والسكانية للشعوب المستهلكة التي تتبادل معها السلع </a:t>
            </a:r>
          </a:p>
          <a:p>
            <a:pPr>
              <a:buFont typeface="Courier New" pitchFamily="49" charset="0"/>
              <a:buChar char="o"/>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وذلك لتحديد سياستها الانتاجية وفق احتياجات الشعوب المستهلكة </a:t>
            </a:r>
          </a:p>
          <a:p>
            <a:pPr>
              <a:buFont typeface="Courier New" pitchFamily="49" charset="0"/>
              <a:buChar char="o"/>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دفعها ذلك لإنشاء المنظمات الدولية لهذا الغرض ومساعدتها على مواصلة عملها حتى تتوافر لها الحقائق لرسم سياستها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5419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775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indent="-274320">
              <a:buClr>
                <a:srgbClr val="94C600"/>
              </a:buClr>
              <a:buSzPct val="76000"/>
              <a:buFont typeface="Wingdings" pitchFamily="2" charset="2"/>
              <a:buChar char="Ø"/>
            </a:pPr>
            <a:r>
              <a:rPr lang="ar-SA" sz="4000" b="1" dirty="0" smtClean="0">
                <a:ln/>
                <a:solidFill>
                  <a:schemeClr val="accent3"/>
                </a:solidFill>
                <a:latin typeface="Century Gothic"/>
                <a:cs typeface="Tahoma"/>
              </a:rPr>
              <a:t>ثالثاً : نمو </a:t>
            </a:r>
            <a:r>
              <a:rPr lang="ar-SA" sz="4000" b="1" dirty="0">
                <a:ln/>
                <a:solidFill>
                  <a:schemeClr val="accent3"/>
                </a:solidFill>
                <a:latin typeface="Century Gothic"/>
                <a:cs typeface="Tahoma"/>
              </a:rPr>
              <a:t>تقدم البحث العلمي</a:t>
            </a:r>
          </a:p>
          <a:p>
            <a:pPr marL="36576" lvl="0" indent="0">
              <a:buClr>
                <a:srgbClr val="94C600"/>
              </a:buClr>
              <a:buSzPct val="76000"/>
              <a:buNone/>
            </a:pPr>
            <a:r>
              <a:rPr lang="ar-SA" sz="4000" b="1" dirty="0">
                <a:ln/>
                <a:solidFill>
                  <a:schemeClr val="accent3"/>
                </a:solidFill>
                <a:latin typeface="Century Gothic"/>
                <a:cs typeface="Tahoma"/>
              </a:rPr>
              <a:t> ساعد نمو وتقدم البحث العلمي في الدراسات السكانية على بلورة فكرة الاساس الاقليمي مما قربها من الواقع.</a:t>
            </a:r>
          </a:p>
          <a:p>
            <a:pPr lvl="0" indent="-274320">
              <a:buClr>
                <a:srgbClr val="94C600"/>
              </a:buClr>
              <a:buSzPct val="76000"/>
              <a:buFont typeface="Wingdings" pitchFamily="2" charset="2"/>
              <a:buChar char="ü"/>
            </a:pPr>
            <a:r>
              <a:rPr lang="ar-SA" sz="4000" b="1" dirty="0">
                <a:ln/>
                <a:solidFill>
                  <a:schemeClr val="accent3"/>
                </a:solidFill>
                <a:latin typeface="Century Gothic"/>
                <a:cs typeface="Tahoma"/>
              </a:rPr>
              <a:t>ويجسد ذلك مبدأ النسبية الاجتماعية</a:t>
            </a:r>
          </a:p>
          <a:p>
            <a:pPr marL="36576" lvl="0" indent="0">
              <a:buClr>
                <a:srgbClr val="94C600"/>
              </a:buClr>
              <a:buSzPct val="76000"/>
              <a:buNone/>
            </a:pPr>
            <a:r>
              <a:rPr lang="ar-SA" sz="4000" b="1" dirty="0">
                <a:ln/>
                <a:solidFill>
                  <a:schemeClr val="accent3"/>
                </a:solidFill>
                <a:latin typeface="Century Gothic"/>
                <a:cs typeface="Tahoma"/>
              </a:rPr>
              <a:t>(المشاكل السكانية تختلف باختلاف الاحوال </a:t>
            </a:r>
            <a:r>
              <a:rPr lang="ar-SA" sz="4000" b="1" dirty="0" smtClean="0">
                <a:ln/>
                <a:solidFill>
                  <a:schemeClr val="accent3"/>
                </a:solidFill>
                <a:latin typeface="Century Gothic"/>
                <a:cs typeface="Tahoma"/>
              </a:rPr>
              <a:t>الاقليمية القائمة في البيئات المحلية )</a:t>
            </a:r>
          </a:p>
          <a:p>
            <a:pPr marL="608076" lvl="0" indent="-571500">
              <a:buClr>
                <a:srgbClr val="94C600"/>
              </a:buClr>
              <a:buSzPct val="76000"/>
              <a:buFont typeface="Wingdings" pitchFamily="2" charset="2"/>
              <a:buChar char="ü"/>
            </a:pPr>
            <a:r>
              <a:rPr lang="ar-SA" sz="4000" b="1" dirty="0" smtClean="0">
                <a:ln/>
                <a:solidFill>
                  <a:schemeClr val="accent3"/>
                </a:solidFill>
                <a:latin typeface="Century Gothic"/>
                <a:cs typeface="Tahoma"/>
              </a:rPr>
              <a:t>ويجعل ذلك الحلول العلمية التي تقترحها الدراسات السكانية نابعة من طبيعة الاقليم ذاته </a:t>
            </a:r>
            <a:endParaRPr lang="ar-SA" sz="4000" b="1" dirty="0">
              <a:ln/>
              <a:solidFill>
                <a:schemeClr val="accent3"/>
              </a:solidFill>
              <a:latin typeface="Century Gothic"/>
              <a:cs typeface="Tahoma"/>
            </a:endParaRPr>
          </a:p>
          <a:p>
            <a:endParaRPr lang="ar-SA" b="1" dirty="0">
              <a:ln/>
              <a:solidFill>
                <a:schemeClr val="accent3"/>
              </a:solidFill>
            </a:endParaRPr>
          </a:p>
        </p:txBody>
      </p:sp>
    </p:spTree>
    <p:extLst>
      <p:ext uri="{BB962C8B-B14F-4D97-AF65-F5344CB8AC3E}">
        <p14:creationId xmlns:p14="http://schemas.microsoft.com/office/powerpoint/2010/main" val="82899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ظهرت مناهج جديدة في تحليل اتجاهات الخصوبة وتزايد استخدام المسوح الميدانية في تحديد العوامل العلية المؤثرة في معدل المواليد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1326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indent="-274320">
              <a:buClr>
                <a:srgbClr val="94C600"/>
              </a:buClr>
              <a:buSzPct val="76000"/>
              <a:buFont typeface="Wingdings 2" pitchFamily="18" charset="2"/>
              <a:buChar char=""/>
            </a:pPr>
            <a:r>
              <a:rPr lang="ar-SA" sz="3700" b="1" dirty="0" smtClean="0">
                <a:ln/>
                <a:solidFill>
                  <a:schemeClr val="accent3"/>
                </a:solidFill>
                <a:latin typeface="Century Gothic"/>
                <a:cs typeface="Tahoma"/>
              </a:rPr>
              <a:t>رابعاً : تقدم </a:t>
            </a:r>
            <a:r>
              <a:rPr lang="ar-SA" sz="3700" b="1" dirty="0">
                <a:ln/>
                <a:solidFill>
                  <a:schemeClr val="accent3"/>
                </a:solidFill>
                <a:latin typeface="Century Gothic"/>
                <a:cs typeface="Tahoma"/>
              </a:rPr>
              <a:t>علوم البيولوجيا</a:t>
            </a:r>
          </a:p>
          <a:p>
            <a:pPr marL="36576" lvl="0" indent="0">
              <a:buClr>
                <a:srgbClr val="94C600"/>
              </a:buClr>
              <a:buSzPct val="76000"/>
              <a:buNone/>
            </a:pPr>
            <a:r>
              <a:rPr lang="ar-SA" sz="3700" b="1" dirty="0">
                <a:ln/>
                <a:solidFill>
                  <a:schemeClr val="accent3"/>
                </a:solidFill>
                <a:latin typeface="Century Gothic"/>
                <a:cs typeface="Tahoma"/>
              </a:rPr>
              <a:t> أدى تقدم علوم البيولوجيا </a:t>
            </a:r>
            <a:r>
              <a:rPr lang="ar-SA" sz="3700" b="1" dirty="0" smtClean="0">
                <a:ln/>
                <a:solidFill>
                  <a:schemeClr val="accent3"/>
                </a:solidFill>
                <a:latin typeface="Century Gothic"/>
                <a:cs typeface="Tahoma"/>
              </a:rPr>
              <a:t>والأنثروبولوجيا </a:t>
            </a:r>
            <a:r>
              <a:rPr lang="ar-SA" sz="3700" b="1" dirty="0">
                <a:ln/>
                <a:solidFill>
                  <a:schemeClr val="accent3"/>
                </a:solidFill>
                <a:latin typeface="Century Gothic"/>
                <a:cs typeface="Tahoma"/>
              </a:rPr>
              <a:t>الطبيعية لتوفير المعلومات حول الصفات النوعية للسكان</a:t>
            </a:r>
          </a:p>
          <a:p>
            <a:pPr marL="36576" lvl="0" indent="0">
              <a:buClr>
                <a:srgbClr val="94C600"/>
              </a:buClr>
              <a:buSzPct val="76000"/>
              <a:buNone/>
            </a:pPr>
            <a:r>
              <a:rPr lang="ar-SA" sz="3700" b="1" dirty="0">
                <a:ln/>
                <a:solidFill>
                  <a:schemeClr val="accent3"/>
                </a:solidFill>
                <a:latin typeface="Century Gothic"/>
                <a:cs typeface="Tahoma"/>
              </a:rPr>
              <a:t>فيزيقية وتعليمية ونفسية </a:t>
            </a:r>
            <a:r>
              <a:rPr lang="ar-SA" sz="3700" b="1" dirty="0" smtClean="0">
                <a:ln/>
                <a:solidFill>
                  <a:schemeClr val="accent3"/>
                </a:solidFill>
                <a:latin typeface="Century Gothic"/>
                <a:cs typeface="Tahoma"/>
              </a:rPr>
              <a:t>افادت  العلماء في الدراسة العلمية الحديثة للسكان .</a:t>
            </a:r>
          </a:p>
          <a:p>
            <a:pPr marL="36576" lvl="0" indent="0">
              <a:buClr>
                <a:srgbClr val="94C600"/>
              </a:buClr>
              <a:buSzPct val="76000"/>
              <a:buNone/>
            </a:pPr>
            <a:endParaRPr lang="ar-SA" sz="3700" b="1" dirty="0">
              <a:ln/>
              <a:solidFill>
                <a:schemeClr val="accent3"/>
              </a:solidFill>
              <a:latin typeface="Century Gothic"/>
              <a:cs typeface="Tahoma"/>
            </a:endParaRPr>
          </a:p>
          <a:p>
            <a:pPr lvl="0" indent="-274320">
              <a:buClr>
                <a:srgbClr val="94C600"/>
              </a:buClr>
              <a:buSzPct val="76000"/>
              <a:buFont typeface="Wingdings" pitchFamily="2" charset="2"/>
              <a:buChar char="v"/>
            </a:pPr>
            <a:r>
              <a:rPr lang="ar-SA" sz="4000" b="1" dirty="0">
                <a:ln/>
                <a:solidFill>
                  <a:schemeClr val="accent3"/>
                </a:solidFill>
                <a:latin typeface="Century Gothic"/>
                <a:cs typeface="Tahoma"/>
              </a:rPr>
              <a:t>بدأ الفكر السكاني الحديث بظهور افكار </a:t>
            </a:r>
          </a:p>
          <a:p>
            <a:pPr marL="36576" lvl="0" indent="0">
              <a:buClr>
                <a:srgbClr val="94C600"/>
              </a:buClr>
              <a:buSzPct val="76000"/>
              <a:buNone/>
            </a:pPr>
            <a:r>
              <a:rPr lang="ar-SA" sz="4000" b="1" dirty="0">
                <a:ln/>
                <a:solidFill>
                  <a:schemeClr val="accent3"/>
                </a:solidFill>
                <a:latin typeface="Century Gothic"/>
                <a:cs typeface="Tahoma"/>
              </a:rPr>
              <a:t>    توماس روبرت مالتس</a:t>
            </a:r>
          </a:p>
          <a:p>
            <a:pPr marL="36576" lvl="0" indent="0">
              <a:buClr>
                <a:srgbClr val="94C600"/>
              </a:buClr>
              <a:buSzPct val="76000"/>
              <a:buNone/>
            </a:pPr>
            <a:endParaRPr lang="ar-SA" sz="4000" b="1" dirty="0">
              <a:ln/>
              <a:solidFill>
                <a:schemeClr val="accent3"/>
              </a:solidFill>
              <a:latin typeface="Century Gothic"/>
              <a:cs typeface="Tahoma"/>
            </a:endParaRPr>
          </a:p>
          <a:p>
            <a:endParaRPr lang="ar-SA" b="1" dirty="0">
              <a:ln/>
              <a:solidFill>
                <a:schemeClr val="accent3"/>
              </a:solidFill>
            </a:endParaRPr>
          </a:p>
        </p:txBody>
      </p:sp>
    </p:spTree>
    <p:extLst>
      <p:ext uri="{BB962C8B-B14F-4D97-AF65-F5344CB8AC3E}">
        <p14:creationId xmlns:p14="http://schemas.microsoft.com/office/powerpoint/2010/main" val="216671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None/>
            </a:pPr>
            <a:r>
              <a:rPr lang="ar-SA" sz="3700" dirty="0">
                <a:solidFill>
                  <a:srgbClr val="FF0000"/>
                </a:solidFill>
                <a:latin typeface="Century Gothic"/>
                <a:cs typeface="Tahoma"/>
              </a:rPr>
              <a:t>س/ماهي أهم خصائص الفكر السكاني القديم؟</a:t>
            </a:r>
          </a:p>
          <a:p>
            <a:pPr lvl="0" indent="-274320">
              <a:buClr>
                <a:srgbClr val="94C600"/>
              </a:buClr>
              <a:buSzPct val="76000"/>
              <a:buNone/>
            </a:pPr>
            <a:endParaRPr lang="ar-SA" sz="2200" dirty="0">
              <a:solidFill>
                <a:srgbClr val="3E3D2D"/>
              </a:solidFill>
              <a:latin typeface="Century Gothic"/>
              <a:cs typeface="Tahoma"/>
            </a:endParaRPr>
          </a:p>
          <a:p>
            <a:pPr lvl="0" indent="-274320">
              <a:buClr>
                <a:srgbClr val="94C600"/>
              </a:buClr>
              <a:buSzPct val="76000"/>
              <a:buNone/>
            </a:pPr>
            <a:r>
              <a:rPr lang="ar-SA" sz="2200" dirty="0">
                <a:solidFill>
                  <a:srgbClr val="3E3D2D"/>
                </a:solidFill>
                <a:latin typeface="Century Gothic"/>
                <a:cs typeface="Tahoma"/>
              </a:rPr>
              <a:t>  </a:t>
            </a:r>
            <a:r>
              <a:rPr lang="ar-SA" sz="3700" dirty="0">
                <a:solidFill>
                  <a:srgbClr val="3E3D2D"/>
                </a:solidFill>
                <a:latin typeface="Century Gothic"/>
                <a:cs typeface="Tahoma"/>
              </a:rPr>
              <a:t>س/ ماهي العوامل التي ادت لظهور الفكر السكاني الحديث؟</a:t>
            </a:r>
            <a:endParaRPr lang="ar-SA" sz="2200" dirty="0">
              <a:solidFill>
                <a:srgbClr val="3E3D2D"/>
              </a:solidFill>
              <a:latin typeface="Century Gothic"/>
              <a:cs typeface="Tahoma"/>
            </a:endParaRPr>
          </a:p>
          <a:p>
            <a:pPr lvl="0" indent="-274320">
              <a:buClr>
                <a:srgbClr val="94C600"/>
              </a:buClr>
              <a:buSzPct val="76000"/>
              <a:buNone/>
            </a:pPr>
            <a:endParaRPr lang="ar-SA" sz="2200" dirty="0">
              <a:solidFill>
                <a:srgbClr val="3E3D2D"/>
              </a:solidFill>
              <a:latin typeface="Century Gothic"/>
              <a:cs typeface="Tahoma"/>
            </a:endParaRPr>
          </a:p>
          <a:p>
            <a:pPr lvl="0" indent="-274320">
              <a:buClr>
                <a:srgbClr val="94C600"/>
              </a:buClr>
              <a:buSzPct val="76000"/>
              <a:buNone/>
            </a:pPr>
            <a:r>
              <a:rPr lang="ar-SA" sz="2200" dirty="0">
                <a:solidFill>
                  <a:srgbClr val="3E3D2D"/>
                </a:solidFill>
                <a:latin typeface="Century Gothic"/>
                <a:cs typeface="Tahoma"/>
              </a:rPr>
              <a:t>                  </a:t>
            </a:r>
            <a:endParaRPr lang="en-US" sz="2200" dirty="0">
              <a:solidFill>
                <a:srgbClr val="3E3D2D"/>
              </a:solidFill>
              <a:latin typeface="Century Gothic"/>
            </a:endParaRPr>
          </a:p>
          <a:p>
            <a:endParaRPr lang="ar-SA" dirty="0"/>
          </a:p>
        </p:txBody>
      </p:sp>
    </p:spTree>
    <p:extLst>
      <p:ext uri="{BB962C8B-B14F-4D97-AF65-F5344CB8AC3E}">
        <p14:creationId xmlns:p14="http://schemas.microsoft.com/office/powerpoint/2010/main" val="280554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a:ln w="11430"/>
                <a:gradFill>
                  <a:gsLst>
                    <a:gs pos="0">
                      <a:srgbClr val="71685A">
                        <a:tint val="70000"/>
                        <a:satMod val="245000"/>
                      </a:srgbClr>
                    </a:gs>
                    <a:gs pos="75000">
                      <a:srgbClr val="71685A">
                        <a:tint val="90000"/>
                        <a:shade val="60000"/>
                        <a:satMod val="240000"/>
                      </a:srgbClr>
                    </a:gs>
                    <a:gs pos="100000">
                      <a:srgbClr val="71685A">
                        <a:tint val="100000"/>
                        <a:shade val="50000"/>
                        <a:satMod val="240000"/>
                      </a:srgbClr>
                    </a:gs>
                  </a:gsLst>
                  <a:lin ang="5400000"/>
                </a:gradFill>
                <a:effectLst>
                  <a:outerShdw blurRad="50800" dist="39000" dir="5460000" algn="tl">
                    <a:srgbClr val="000000">
                      <a:alpha val="38000"/>
                    </a:srgbClr>
                  </a:outerShdw>
                </a:effectLst>
                <a:latin typeface="Century Gothic"/>
                <a:cs typeface="Tahoma"/>
              </a:rPr>
              <a:t>الفكر السكاني الحديث </a:t>
            </a:r>
            <a:r>
              <a:rPr lang="ar-SA" sz="2800" b="1" dirty="0" smtClean="0">
                <a:ln w="11430"/>
                <a:gradFill>
                  <a:gsLst>
                    <a:gs pos="0">
                      <a:srgbClr val="71685A">
                        <a:tint val="70000"/>
                        <a:satMod val="245000"/>
                      </a:srgbClr>
                    </a:gs>
                    <a:gs pos="75000">
                      <a:srgbClr val="71685A">
                        <a:tint val="90000"/>
                        <a:shade val="60000"/>
                        <a:satMod val="240000"/>
                      </a:srgbClr>
                    </a:gs>
                    <a:gs pos="100000">
                      <a:srgbClr val="71685A">
                        <a:tint val="100000"/>
                        <a:shade val="50000"/>
                        <a:satMod val="240000"/>
                      </a:srgbClr>
                    </a:gs>
                  </a:gsLst>
                  <a:lin ang="5400000"/>
                </a:gradFill>
                <a:effectLst>
                  <a:outerShdw blurRad="50800" dist="39000" dir="5460000" algn="tl">
                    <a:srgbClr val="000000">
                      <a:alpha val="38000"/>
                    </a:srgbClr>
                  </a:outerShdw>
                </a:effectLst>
                <a:latin typeface="Century Gothic"/>
                <a:cs typeface="Tahoma"/>
              </a:rPr>
              <a:t> </a:t>
            </a:r>
            <a:endParaRPr lang="ar-SA" dirty="0"/>
          </a:p>
        </p:txBody>
      </p:sp>
      <p:sp>
        <p:nvSpPr>
          <p:cNvPr id="3" name="Content Placeholder 2"/>
          <p:cNvSpPr>
            <a:spLocks noGrp="1"/>
          </p:cNvSpPr>
          <p:nvPr>
            <p:ph idx="1"/>
          </p:nvPr>
        </p:nvSpPr>
        <p:spPr/>
        <p:txBody>
          <a:bodyPr>
            <a:normAutofit fontScale="92500" lnSpcReduction="20000"/>
          </a:bodyPr>
          <a:lstStyle/>
          <a:p>
            <a:pPr lvl="0" indent="-274320">
              <a:buClr>
                <a:srgbClr val="94C600"/>
              </a:buClr>
              <a:buSzPct val="76000"/>
              <a:buFont typeface="Wingdings 2" pitchFamily="18" charset="2"/>
              <a:buChar char=""/>
            </a:pPr>
            <a:r>
              <a:rPr lang="ar-SA" sz="33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 </a:t>
            </a:r>
            <a:r>
              <a:rPr lang="ar-SA" sz="33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        الفكر </a:t>
            </a:r>
            <a:r>
              <a:rPr lang="ar-SA" sz="33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السكاني الحديث:-</a:t>
            </a:r>
          </a:p>
          <a:p>
            <a:pPr marL="640080" lvl="1" indent="-274320">
              <a:buClr>
                <a:srgbClr val="94C600"/>
              </a:buClr>
              <a:buSzPct val="76000"/>
              <a:buFont typeface="Wingdings 2" pitchFamily="18" charset="2"/>
              <a:buChar char=""/>
            </a:pPr>
            <a:r>
              <a:rPr lang="ar-SA" sz="3400" b="1" dirty="0">
                <a:ln w="18000">
                  <a:solidFill>
                    <a:srgbClr val="71685A">
                      <a:satMod val="140000"/>
                    </a:srgbClr>
                  </a:solidFill>
                  <a:prstDash val="solid"/>
                  <a:miter lim="800000"/>
                </a:ln>
                <a:noFill/>
                <a:effectLst>
                  <a:outerShdw blurRad="25500" dist="23000" dir="7020000" algn="tl">
                    <a:srgbClr val="000000">
                      <a:alpha val="50000"/>
                    </a:srgbClr>
                  </a:outerShdw>
                </a:effectLst>
                <a:latin typeface="Century Gothic"/>
                <a:cs typeface="Tahoma"/>
              </a:rPr>
              <a:t> ظهرت في نهاية القرن الثامن عشر وبداية القرن التاسع عشر محاولات علمية جادة في دراسة السكان. مثال لها: إسهامات بنيامين فرانكلين وتوماس جيفرسون.</a:t>
            </a:r>
          </a:p>
          <a:p>
            <a:pPr lvl="0" indent="-274320">
              <a:buClr>
                <a:srgbClr val="94C600"/>
              </a:buClr>
              <a:buSzPct val="76000"/>
              <a:buFont typeface="Wingdings 2" pitchFamily="18" charset="2"/>
              <a:buChar char=""/>
            </a:pPr>
            <a:r>
              <a:rPr lang="ar-SA" sz="4000" b="1" spc="50" dirty="0">
                <a:ln w="11430"/>
                <a:gradFill>
                  <a:gsLst>
                    <a:gs pos="25000">
                      <a:srgbClr val="71685A">
                        <a:satMod val="155000"/>
                      </a:srgbClr>
                    </a:gs>
                    <a:gs pos="100000">
                      <a:srgbClr val="71685A">
                        <a:shade val="45000"/>
                        <a:satMod val="165000"/>
                      </a:srgbClr>
                    </a:gs>
                  </a:gsLst>
                  <a:lin ang="5400000"/>
                </a:gradFill>
                <a:effectLst>
                  <a:outerShdw blurRad="76200" dist="50800" dir="5400000" algn="tl" rotWithShape="0">
                    <a:srgbClr val="000000">
                      <a:alpha val="65000"/>
                    </a:srgbClr>
                  </a:outerShdw>
                </a:effectLst>
                <a:latin typeface="Century Gothic"/>
                <a:cs typeface="Tahoma"/>
              </a:rPr>
              <a:t>بدأت تستفيد من التقدم الذي طرأ على البحث العلمي والإحصاء في فهم وتفسير الظواهر السكانية .</a:t>
            </a:r>
            <a:endParaRPr lang="en-US" sz="4000" b="1" spc="50" dirty="0">
              <a:ln w="11430"/>
              <a:gradFill>
                <a:gsLst>
                  <a:gs pos="25000">
                    <a:srgbClr val="71685A">
                      <a:satMod val="155000"/>
                    </a:srgbClr>
                  </a:gs>
                  <a:gs pos="100000">
                    <a:srgbClr val="71685A">
                      <a:shade val="45000"/>
                      <a:satMod val="165000"/>
                    </a:srgbClr>
                  </a:gs>
                </a:gsLst>
                <a:lin ang="5400000"/>
              </a:gradFill>
              <a:effectLst>
                <a:outerShdw blurRad="76200" dist="50800" dir="5400000" algn="tl" rotWithShape="0">
                  <a:srgbClr val="000000">
                    <a:alpha val="65000"/>
                  </a:srgbClr>
                </a:outerShdw>
              </a:effectLst>
              <a:latin typeface="Century Gothic"/>
            </a:endParaRPr>
          </a:p>
          <a:p>
            <a:endParaRPr lang="ar-SA" dirty="0"/>
          </a:p>
        </p:txBody>
      </p:sp>
    </p:spTree>
    <p:extLst>
      <p:ext uri="{BB962C8B-B14F-4D97-AF65-F5344CB8AC3E}">
        <p14:creationId xmlns:p14="http://schemas.microsoft.com/office/powerpoint/2010/main" val="290545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ظهور مؤلف روبرت مالتس ((مقال في السكان)):-</a:t>
            </a:r>
            <a:endParaRPr lang="ar-SA" dirty="0"/>
          </a:p>
        </p:txBody>
      </p:sp>
      <p:sp>
        <p:nvSpPr>
          <p:cNvPr id="3" name="Content Placeholder 2"/>
          <p:cNvSpPr>
            <a:spLocks noGrp="1"/>
          </p:cNvSpPr>
          <p:nvPr>
            <p:ph idx="1"/>
          </p:nvPr>
        </p:nvSpPr>
        <p:spPr/>
        <p:txBody>
          <a:bodyPr>
            <a:normAutofit fontScale="92500" lnSpcReduction="20000"/>
          </a:bodyPr>
          <a:lstStyle/>
          <a:p>
            <a:pPr lvl="0" indent="-274320">
              <a:buClr>
                <a:srgbClr val="94C600"/>
              </a:buClr>
              <a:buSzPct val="76000"/>
              <a:buFont typeface="Wingdings 2" pitchFamily="18" charset="2"/>
              <a:buChar char=""/>
            </a:pPr>
            <a:r>
              <a:rPr lang="ar-SA"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أهم محاولة علمية في هذه الفترة تمثلت في ظهور أول طبعة لمؤلف (مقال عن السكان ).</a:t>
            </a:r>
          </a:p>
          <a:p>
            <a:pPr lvl="0" indent="-274320">
              <a:buClr>
                <a:srgbClr val="94C600"/>
              </a:buClr>
              <a:buSzPct val="76000"/>
              <a:buNone/>
            </a:pPr>
            <a:r>
              <a:rPr lang="ar-SA" b="1" dirty="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cs typeface="Tahoma"/>
              </a:rPr>
              <a:t>نشر في إنجلترا بدون اسم مؤلفه عام 1798م</a:t>
            </a:r>
            <a:r>
              <a:rPr lang="ar-SA" b="1" dirty="0" smtClean="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cs typeface="Tahoma"/>
              </a:rPr>
              <a:t>.</a:t>
            </a:r>
          </a:p>
          <a:p>
            <a:pPr lvl="0" indent="-274320">
              <a:buClr>
                <a:srgbClr val="94C600"/>
              </a:buClr>
              <a:buSzPct val="76000"/>
              <a:buNone/>
            </a:pPr>
            <a:endParaRPr lang="en-US" b="1" dirty="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endParaRPr>
          </a:p>
          <a:p>
            <a:pPr lvl="0" indent="-274320">
              <a:buClr>
                <a:srgbClr val="94C600"/>
              </a:buClr>
              <a:buSzPct val="76000"/>
              <a:buFont typeface="Wingdings 2" pitchFamily="18" charset="2"/>
              <a:buChar char=""/>
            </a:pP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في عام 1803م نشرت طبعة ثانية للمقال نفسه منقحة ومعدلة وذكر اسم مؤلفها القس توماس روبرت مالتس .</a:t>
            </a:r>
            <a:endParaRPr lang="en-US"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a:p>
            <a:endParaRPr lang="ar-SA" dirty="0"/>
          </a:p>
        </p:txBody>
      </p:sp>
    </p:spTree>
    <p:extLst>
      <p:ext uri="{BB962C8B-B14F-4D97-AF65-F5344CB8AC3E}">
        <p14:creationId xmlns:p14="http://schemas.microsoft.com/office/powerpoint/2010/main" val="231388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3"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lvl="0" indent="-274320">
              <a:buClr>
                <a:srgbClr val="94C600"/>
              </a:buClr>
              <a:buSzPct val="76000"/>
              <a:buFont typeface="Wingdings 2" pitchFamily="18" charset="2"/>
              <a:buChar char=""/>
            </a:pPr>
            <a:r>
              <a:rPr lang="ar-SA" sz="28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يعتبر مالتس بحق أباً للدراسة العلمية للسكان </a:t>
            </a:r>
            <a:r>
              <a:rPr lang="ar-SA" sz="2800"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لأنه:</a:t>
            </a:r>
            <a:endParaRPr lang="ar-SA" sz="28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endParaRPr>
          </a:p>
          <a:p>
            <a:pPr lvl="0" indent="-274320">
              <a:buClr>
                <a:srgbClr val="94C600"/>
              </a:buClr>
              <a:buSzPct val="76000"/>
              <a:buFont typeface="Courier New" pitchFamily="49" charset="0"/>
              <a:buChar char="o"/>
            </a:pPr>
            <a:r>
              <a:rPr lang="ar-SA" sz="2800" b="1" dirty="0" smtClean="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cs typeface="Tahoma"/>
              </a:rPr>
              <a:t>استطاع </a:t>
            </a:r>
            <a:r>
              <a:rPr lang="ar-SA" sz="2800" b="1" dirty="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cs typeface="Tahoma"/>
              </a:rPr>
              <a:t>أن يجعل اسمه مرادفاً لهذه الدراسة </a:t>
            </a:r>
            <a:r>
              <a:rPr lang="ar-SA" sz="2800" b="1" dirty="0" smtClean="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cs typeface="Tahoma"/>
              </a:rPr>
              <a:t>من حيث نشأتها  وظهورها كنظام فكري مستقل قائم بذاته .</a:t>
            </a:r>
            <a:endParaRPr lang="ar-SA" sz="2800" dirty="0">
              <a:solidFill>
                <a:srgbClr val="3E3D2D"/>
              </a:solidFill>
              <a:latin typeface="Century Gothic"/>
              <a:cs typeface="Tahoma"/>
            </a:endParaRPr>
          </a:p>
          <a:p>
            <a:pPr lvl="0" indent="-274320">
              <a:buClr>
                <a:srgbClr val="94C600"/>
              </a:buClr>
              <a:buSzPct val="76000"/>
              <a:buFont typeface="Wingdings 2" pitchFamily="18" charset="2"/>
              <a:buChar char=""/>
            </a:pPr>
            <a:r>
              <a:rPr lang="ar-SA" sz="28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دراسته </a:t>
            </a:r>
            <a:r>
              <a:rPr lang="ar-SA" sz="28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تعد في نظر الكثيرين  </a:t>
            </a:r>
            <a:r>
              <a:rPr lang="ar-SA" sz="28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بمثابة ثورة في موضوع السكان وذلك للآتي :</a:t>
            </a:r>
          </a:p>
          <a:p>
            <a:pPr lvl="0" indent="-274320">
              <a:buClr>
                <a:srgbClr val="94C600"/>
              </a:buClr>
              <a:buSzPct val="76000"/>
              <a:buFont typeface="Wingdings" pitchFamily="2" charset="2"/>
              <a:buChar char="q"/>
            </a:pPr>
            <a:r>
              <a:rPr lang="ar-SA" sz="2800"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لأنها لفتت </a:t>
            </a:r>
            <a:r>
              <a:rPr lang="ar-SA" sz="28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نظر الكثيرين وما </a:t>
            </a:r>
            <a:r>
              <a:rPr lang="ar-SA" sz="2800"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زالت تجذب الانتباه في الوقت الحاضر  </a:t>
            </a:r>
            <a:r>
              <a:rPr lang="ar-SA" sz="28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a:t>
            </a:r>
          </a:p>
          <a:p>
            <a:pPr lvl="0" indent="-274320">
              <a:buClr>
                <a:srgbClr val="94C600"/>
              </a:buClr>
              <a:buSzPct val="76000"/>
              <a:buFont typeface="Wingdings" pitchFamily="2" charset="2"/>
              <a:buChar char="q"/>
            </a:pPr>
            <a:r>
              <a:rPr lang="ar-SA" sz="28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 وذلك لما انطوت عليه من  </a:t>
            </a:r>
            <a:r>
              <a:rPr lang="ar-SA" sz="28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مسحة تشاؤمية .</a:t>
            </a:r>
            <a:endParaRPr lang="en-US" sz="28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a:p>
            <a:endParaRPr lang="ar-SA" sz="2800" dirty="0"/>
          </a:p>
        </p:txBody>
      </p:sp>
    </p:spTree>
    <p:extLst>
      <p:ext uri="{BB962C8B-B14F-4D97-AF65-F5344CB8AC3E}">
        <p14:creationId xmlns:p14="http://schemas.microsoft.com/office/powerpoint/2010/main" val="60582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88640"/>
            <a:ext cx="7498080" cy="1224136"/>
          </a:xfrm>
        </p:spPr>
        <p:txBody>
          <a:bodyPr/>
          <a:lstStyle/>
          <a:p>
            <a:r>
              <a:rPr lang="ar-SA" sz="32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كانت أفكار مالتس نقطة تحول في الدراسات السكانية:</a:t>
            </a:r>
            <a:endParaRPr lang="ar-SA" dirty="0"/>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pitchFamily="2" charset="2"/>
              <a:buChar char="v"/>
            </a:pPr>
            <a:r>
              <a:rPr lang="ar-SA"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ولعل ما جعل هذه الآراء تعتبر نقطة تحول في الدراسات السكانية انها جعلت </a:t>
            </a:r>
            <a:r>
              <a:rPr lang="ar-SA"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عدد من </a:t>
            </a:r>
            <a:r>
              <a:rPr lang="ar-SA"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العلماء والباحثين في المسائل السكانية  </a:t>
            </a:r>
            <a:r>
              <a:rPr lang="ar-SA"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يحددون هدفهم في دحض اراء </a:t>
            </a:r>
            <a:r>
              <a:rPr lang="ar-SA"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مالتس وتفنيد ما تنطوي علية على اسس علمية  </a:t>
            </a:r>
            <a:r>
              <a:rPr lang="ar-SA"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a:t>
            </a:r>
          </a:p>
          <a:p>
            <a:pPr lvl="0" indent="-274320">
              <a:buClr>
                <a:srgbClr val="94C600"/>
              </a:buClr>
              <a:buSzPct val="76000"/>
              <a:buFont typeface="Wingdings" pitchFamily="2" charset="2"/>
              <a:buChar char="v"/>
            </a:pPr>
            <a:r>
              <a:rPr lang="ar-SA"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معظم هذه الدراسات كانت تنتهى </a:t>
            </a:r>
            <a:r>
              <a:rPr lang="ar-SA"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بآراء </a:t>
            </a:r>
            <a:r>
              <a:rPr lang="ar-SA"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أكثر </a:t>
            </a:r>
            <a:r>
              <a:rPr lang="ar-SA"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تفاؤل مما كانت عليه اراء مالتس .</a:t>
            </a:r>
            <a:endParaRPr lang="en-US"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endParaRPr>
          </a:p>
          <a:p>
            <a:endParaRPr lang="ar-SA" dirty="0"/>
          </a:p>
        </p:txBody>
      </p:sp>
    </p:spTree>
    <p:extLst>
      <p:ext uri="{BB962C8B-B14F-4D97-AF65-F5344CB8AC3E}">
        <p14:creationId xmlns:p14="http://schemas.microsoft.com/office/powerpoint/2010/main" val="378181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توضح الاسباب السابقة                    لماذا                   اعتبر البعض مالتس اول من ارسى دعائم الدراسة العلمية الحديثة للسكان وجعل منها كياناً مستقلاً يعتمد على المناهج العلمية وخاصة الاحصائية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Cloud 3"/>
          <p:cNvSpPr/>
          <p:nvPr/>
        </p:nvSpPr>
        <p:spPr>
          <a:xfrm>
            <a:off x="2771800" y="1700808"/>
            <a:ext cx="936104" cy="360040"/>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2598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3999" cy="6858000"/>
          </a:xfrm>
        </p:spPr>
      </p:pic>
    </p:spTree>
    <p:extLst>
      <p:ext uri="{BB962C8B-B14F-4D97-AF65-F5344CB8AC3E}">
        <p14:creationId xmlns:p14="http://schemas.microsoft.com/office/powerpoint/2010/main" val="79509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توماس روبرت مالتس(1766-1834)</a:t>
            </a:r>
            <a:endParaRPr lang="ar-SA" dirty="0"/>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pitchFamily="2" charset="2"/>
              <a:buChar char="Ø"/>
            </a:pPr>
            <a:r>
              <a:rPr lang="ar-SA"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كتب مالتس مقال (بحث في أصول مشكلة الإنسان)</a:t>
            </a:r>
          </a:p>
          <a:p>
            <a:pPr lvl="0" indent="-274320">
              <a:buClr>
                <a:srgbClr val="94C600"/>
              </a:buClr>
              <a:buSzPct val="76000"/>
              <a:buFont typeface="Wingdings" pitchFamily="2" charset="2"/>
              <a:buChar char="Ø"/>
            </a:pPr>
            <a:r>
              <a:rPr lang="ar-SA" sz="4000"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انتقد </a:t>
            </a:r>
            <a:r>
              <a:rPr lang="ar-SA" sz="40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فيه وليم جودين في فكره عن العدالة السياسية 1793</a:t>
            </a:r>
            <a:r>
              <a:rPr lang="ar-SA" sz="4000"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a:t>
            </a:r>
            <a:endParaRPr lang="ar-SA" sz="40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endParaRPr>
          </a:p>
          <a:p>
            <a:pPr lvl="0" indent="-274320">
              <a:buClr>
                <a:srgbClr val="94C600"/>
              </a:buClr>
              <a:buSzPct val="76000"/>
              <a:buFont typeface="Wingdings 2" pitchFamily="18" charset="2"/>
              <a:buChar char=""/>
            </a:pPr>
            <a:r>
              <a:rPr lang="ar-SA" sz="37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انتقد فيه </a:t>
            </a:r>
            <a:r>
              <a:rPr lang="ar-SA" sz="3700" b="1" dirty="0" err="1">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كوندرسيه</a:t>
            </a:r>
            <a:r>
              <a:rPr lang="ar-SA" sz="37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 في فكره حول تاريخ تطور الروح الانسانية.</a:t>
            </a:r>
          </a:p>
          <a:p>
            <a:pPr lvl="0" indent="-274320">
              <a:buClr>
                <a:srgbClr val="94C600"/>
              </a:buClr>
              <a:buSzPct val="76000"/>
              <a:buFont typeface="Wingdings 2" pitchFamily="18" charset="2"/>
              <a:buChar char=""/>
            </a:pPr>
            <a:endParaRPr lang="ar-SA" sz="2400" dirty="0">
              <a:solidFill>
                <a:srgbClr val="3E3D2D"/>
              </a:solidFill>
              <a:latin typeface="Century Gothic"/>
              <a:cs typeface="Tahoma"/>
            </a:endParaRPr>
          </a:p>
          <a:p>
            <a:endParaRPr lang="ar-SA" dirty="0"/>
          </a:p>
        </p:txBody>
      </p:sp>
    </p:spTree>
    <p:extLst>
      <p:ext uri="{BB962C8B-B14F-4D97-AF65-F5344CB8AC3E}">
        <p14:creationId xmlns:p14="http://schemas.microsoft.com/office/powerpoint/2010/main" val="329508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out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out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4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out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sz="4000" b="1" dirty="0" smtClean="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cs typeface="Tahoma"/>
              </a:rPr>
              <a:t>وضع </a:t>
            </a:r>
            <a:r>
              <a:rPr lang="ar-SA" sz="4000" b="1" dirty="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cs typeface="Tahoma"/>
              </a:rPr>
              <a:t>مقومات نظريته في السكان.</a:t>
            </a:r>
            <a:endParaRPr lang="en-US" sz="4000" b="1" dirty="0">
              <a:ln w="31550" cmpd="sng">
                <a:gradFill>
                  <a:gsLst>
                    <a:gs pos="25000">
                      <a:srgbClr val="94C600">
                        <a:shade val="25000"/>
                        <a:satMod val="190000"/>
                      </a:srgbClr>
                    </a:gs>
                    <a:gs pos="80000">
                      <a:srgbClr val="94C6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entury Gothic"/>
            </a:endParaRPr>
          </a:p>
          <a:p>
            <a:pPr lvl="0" indent="-274320">
              <a:buClr>
                <a:srgbClr val="94C600"/>
              </a:buClr>
              <a:buSzPct val="76000"/>
              <a:buFont typeface="Wingdings 2" pitchFamily="18" charset="2"/>
              <a:buChar char=""/>
            </a:pPr>
            <a:endParaRPr lang="ar-SA" sz="2400" dirty="0">
              <a:solidFill>
                <a:srgbClr val="3E3D2D"/>
              </a:solidFill>
              <a:latin typeface="Century Gothic"/>
              <a:cs typeface="Tahoma"/>
            </a:endParaRPr>
          </a:p>
          <a:p>
            <a:r>
              <a:rPr lang="ar-SA" dirty="0" smtClean="0"/>
              <a:t>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هذه هي محتويات مقال مالتس {بحث في اصول مشكلة الانسان}</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5-Point Star 4"/>
          <p:cNvSpPr/>
          <p:nvPr/>
        </p:nvSpPr>
        <p:spPr>
          <a:xfrm>
            <a:off x="6588224" y="2780928"/>
            <a:ext cx="1656184" cy="1008112"/>
          </a:xfrm>
          <a:prstGeom prst="star5">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8138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كانت لجودين اراء لقت ذيوعا وانتشاراً من اهمها </a:t>
            </a:r>
          </a:p>
          <a:p>
            <a:pPr>
              <a:buFont typeface="Wingdings" pitchFamily="2" charset="2"/>
              <a:buChar char="q"/>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أن المشكلات الاجتماعية من فقر وآلام وامراض ترجع الى المؤسسات الاجتماعية والنظم التي تسود المجتمع </a:t>
            </a:r>
          </a:p>
          <a:p>
            <a:pPr>
              <a:buFont typeface="Wingdings" pitchFamily="2" charset="2"/>
              <a:buChar char="q"/>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وهي التي تتحمل تبعة ما يعانيه المجتمع من مثل هذه المشكلات </a:t>
            </a:r>
          </a:p>
          <a:p>
            <a:pPr>
              <a:buFont typeface="Wingdings" pitchFamily="2" charset="2"/>
              <a:buChar char="q"/>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بناء على ذلك ضمن جودين  وكوندرسية مؤلفيهما مجموعة من الآراء المتفائلة حول مستقبل تطور العلم والعقل والمعرفة التكنولوجية والسكان على نحو يجعلهم قادرين على ايجاد الوسائل الت تعينهم على تجنب كل زيادة في السكان </a:t>
            </a: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63990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pitchFamily="2" charset="2"/>
              <a:buChar char="q"/>
            </a:pP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اراء جودين وكوندرسيه كانت </a:t>
            </a: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متفائلة </a:t>
            </a: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حول مستقبل تطور العلم والتكنولوجية والسكان. </a:t>
            </a:r>
          </a:p>
          <a:p>
            <a:pPr lvl="0" indent="-274320">
              <a:buClr>
                <a:srgbClr val="94C600"/>
              </a:buClr>
              <a:buSzPct val="76000"/>
              <a:buFont typeface="Wingdings" pitchFamily="2" charset="2"/>
              <a:buChar char="q"/>
            </a:pPr>
            <a:r>
              <a:rPr lang="ar-SA" sz="40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بحيث يتم تجنب الزيادة السكانية .</a:t>
            </a:r>
          </a:p>
          <a:p>
            <a:endParaRPr lang="ar-SA" dirty="0"/>
          </a:p>
        </p:txBody>
      </p:sp>
    </p:spTree>
    <p:extLst>
      <p:ext uri="{BB962C8B-B14F-4D97-AF65-F5344CB8AC3E}">
        <p14:creationId xmlns:p14="http://schemas.microsoft.com/office/powerpoint/2010/main" val="428843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رد مالتس على هذه الآراء في مقاله قائلاً </a:t>
            </a:r>
          </a:p>
          <a:p>
            <a:pPr>
              <a:buFont typeface="Wingdings" pitchFamily="2" charset="2"/>
              <a:buChar char="Ø"/>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 الانسان هو نفسه وليست المؤسسات او النظم التي تسود المجتمع ،هو مصدر الشرور والمشكلات ويجب أن يبدأ الافراد بإصلاح عيوبهم المتمثلة في التوالد السريع والمتواصل الذي لا يتناسب مع ما يمكن الحصول عليه من موارد العيش والغذاء</a:t>
            </a:r>
            <a:endPar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86608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جودين كان يرجع المشكلات للنظم.</a:t>
            </a:r>
          </a:p>
          <a:p>
            <a:pPr lvl="0" indent="-274320">
              <a:buClr>
                <a:srgbClr val="94C600"/>
              </a:buClr>
              <a:buSzPct val="76000"/>
              <a:buFont typeface="Wingdings 2" pitchFamily="18" charset="2"/>
              <a:buChar char=""/>
            </a:pPr>
            <a:r>
              <a:rPr lang="ar-SA" sz="40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مالتس كان يعتقد أن الإنسان نفسه هو مصدر الشرور والمشكلات وليست النظم.</a:t>
            </a:r>
            <a:endParaRPr lang="en-US" sz="40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endParaRPr>
          </a:p>
          <a:p>
            <a:endParaRPr lang="ar-SA" dirty="0"/>
          </a:p>
        </p:txBody>
      </p:sp>
    </p:spTree>
    <p:extLst>
      <p:ext uri="{BB962C8B-B14F-4D97-AF65-F5344CB8AC3E}">
        <p14:creationId xmlns:p14="http://schemas.microsoft.com/office/powerpoint/2010/main" val="129927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pitchFamily="2" charset="2"/>
              <a:buChar char="ü"/>
            </a:pPr>
            <a:r>
              <a:rPr lang="ar-SA" sz="37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مالتس كان يعتقد أن يبدأ الافراد بإصلاح عيوبهم </a:t>
            </a:r>
          </a:p>
          <a:p>
            <a:pPr lvl="0" indent="-274320">
              <a:buClr>
                <a:srgbClr val="94C600"/>
              </a:buClr>
              <a:buSzPct val="76000"/>
              <a:buFont typeface="Wingdings" pitchFamily="2" charset="2"/>
              <a:buChar char="Ø"/>
            </a:pP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معالجة التوالد السريع والمتواصل .</a:t>
            </a:r>
          </a:p>
          <a:p>
            <a:pPr lvl="0" indent="-274320">
              <a:buClr>
                <a:srgbClr val="94C600"/>
              </a:buClr>
              <a:buSzPct val="76000"/>
              <a:buFont typeface="Wingdings" pitchFamily="2" charset="2"/>
              <a:buChar char="Ø"/>
            </a:pP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التوالد غير المتناسب مع موارد العيش والغذاء</a:t>
            </a:r>
            <a:endParaRPr lang="en-US"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ndParaRPr>
          </a:p>
          <a:p>
            <a:endParaRPr lang="ar-SA" dirty="0"/>
          </a:p>
        </p:txBody>
      </p:sp>
    </p:spTree>
    <p:extLst>
      <p:ext uri="{BB962C8B-B14F-4D97-AF65-F5344CB8AC3E}">
        <p14:creationId xmlns:p14="http://schemas.microsoft.com/office/powerpoint/2010/main" val="109662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استند مالتس في آرائه للظروف التي عاشتها انجلترا في نهاية القرن الثامن عشر وهي كانت متناقضة مع الافكار الخيالية التي قدمها جودين وكوندرسيه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فقد تميز القرن الثامن عشر بزيادة هائلة في السكان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ارتبطت بانخفاض معدل الوفيات وزيادة معدل المواليد  وزياده في عدد حالات الزواج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قابل هذه الزيادة تدهور في كمية الغذاء نتيجة لانحسار مساحة الارض المزروعة وزيادة الارض المخصصة للمراعي </a:t>
            </a:r>
            <a:endPar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84724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righ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righ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righ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فتدهورت كمية الغذاء الناتجة عن الارض في مقابل تزايد اللحوم وهو غذاء غير متوفر للطبقات الفقيرة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اضف الى ذلك تزايد نسبة الضرائب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ادى هذا الواقع لصياغة نظرية مالتس المتشائمة </a:t>
            </a:r>
            <a:endPar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45385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الشواهد التي استند اليها مالتس :-</a:t>
            </a:r>
            <a:endParaRPr lang="ar-SA" dirty="0"/>
          </a:p>
        </p:txBody>
      </p:sp>
      <p:sp>
        <p:nvSpPr>
          <p:cNvPr id="3" name="Content Placeholder 2"/>
          <p:cNvSpPr>
            <a:spLocks noGrp="1"/>
          </p:cNvSpPr>
          <p:nvPr>
            <p:ph idx="1"/>
          </p:nvPr>
        </p:nvSpPr>
        <p:spPr/>
        <p:txBody>
          <a:bodyPr>
            <a:normAutofit fontScale="92500" lnSpcReduction="20000"/>
          </a:bodyPr>
          <a:lstStyle/>
          <a:p>
            <a:pPr lvl="0" indent="-274320">
              <a:buClr>
                <a:srgbClr val="94C600"/>
              </a:buClr>
              <a:buSzPct val="76000"/>
              <a:buFont typeface="Wingdings 2" pitchFamily="18" charset="2"/>
              <a:buChar char=""/>
            </a:pPr>
            <a:r>
              <a:rPr lang="ar-SA" sz="4000" b="1" dirty="0" smtClean="0">
                <a:ln w="19050">
                  <a:solidFill>
                    <a:srgbClr val="3E3D2D">
                      <a:tint val="1000"/>
                    </a:srgbClr>
                  </a:solidFill>
                  <a:prstDash val="solid"/>
                </a:ln>
                <a:solidFill>
                  <a:srgbClr val="FF6700"/>
                </a:solidFill>
                <a:effectLst>
                  <a:outerShdw blurRad="50000" dist="50800" dir="7500000" algn="tl">
                    <a:srgbClr val="000000">
                      <a:shade val="5000"/>
                      <a:alpha val="35000"/>
                    </a:srgbClr>
                  </a:outerShdw>
                </a:effectLst>
                <a:latin typeface="Century Gothic"/>
                <a:cs typeface="Tahoma"/>
              </a:rPr>
              <a:t>استند </a:t>
            </a:r>
            <a:r>
              <a:rPr lang="ar-SA" sz="4000" b="1" dirty="0">
                <a:ln w="19050">
                  <a:solidFill>
                    <a:srgbClr val="3E3D2D">
                      <a:tint val="1000"/>
                    </a:srgbClr>
                  </a:solidFill>
                  <a:prstDash val="solid"/>
                </a:ln>
                <a:solidFill>
                  <a:srgbClr val="FF6700"/>
                </a:solidFill>
                <a:effectLst>
                  <a:outerShdw blurRad="50000" dist="50800" dir="7500000" algn="tl">
                    <a:srgbClr val="000000">
                      <a:shade val="5000"/>
                      <a:alpha val="35000"/>
                    </a:srgbClr>
                  </a:outerShdw>
                </a:effectLst>
                <a:latin typeface="Century Gothic"/>
                <a:cs typeface="Tahoma"/>
              </a:rPr>
              <a:t>مالتس </a:t>
            </a:r>
            <a:r>
              <a:rPr lang="ar-SA" sz="4000" b="1" dirty="0" smtClean="0">
                <a:ln w="19050">
                  <a:solidFill>
                    <a:srgbClr val="3E3D2D">
                      <a:tint val="1000"/>
                    </a:srgbClr>
                  </a:solidFill>
                  <a:prstDash val="solid"/>
                </a:ln>
                <a:solidFill>
                  <a:srgbClr val="FF6700"/>
                </a:solidFill>
                <a:effectLst>
                  <a:outerShdw blurRad="50000" dist="50800" dir="7500000" algn="tl">
                    <a:srgbClr val="000000">
                      <a:shade val="5000"/>
                      <a:alpha val="35000"/>
                    </a:srgbClr>
                  </a:outerShdw>
                </a:effectLst>
                <a:latin typeface="Century Gothic"/>
                <a:cs typeface="Tahoma"/>
              </a:rPr>
              <a:t>على شواهد </a:t>
            </a:r>
            <a:r>
              <a:rPr lang="ar-SA" sz="4000" b="1" dirty="0">
                <a:ln w="19050">
                  <a:solidFill>
                    <a:srgbClr val="3E3D2D">
                      <a:tint val="1000"/>
                    </a:srgbClr>
                  </a:solidFill>
                  <a:prstDash val="solid"/>
                </a:ln>
                <a:solidFill>
                  <a:srgbClr val="FF6700"/>
                </a:solidFill>
                <a:effectLst>
                  <a:outerShdw blurRad="50000" dist="50800" dir="7500000" algn="tl">
                    <a:srgbClr val="000000">
                      <a:shade val="5000"/>
                      <a:alpha val="35000"/>
                    </a:srgbClr>
                  </a:outerShdw>
                </a:effectLst>
                <a:latin typeface="Century Gothic"/>
                <a:cs typeface="Tahoma"/>
              </a:rPr>
              <a:t>تاريخية:</a:t>
            </a:r>
          </a:p>
          <a:p>
            <a:pPr lvl="0" indent="-274320">
              <a:buClr>
                <a:srgbClr val="94C600"/>
              </a:buClr>
              <a:buSzPct val="76000"/>
              <a:buFont typeface="Wingdings" pitchFamily="2" charset="2"/>
              <a:buChar char="v"/>
            </a:pPr>
            <a:r>
              <a:rPr lang="ar-SA" sz="40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الظروف </a:t>
            </a:r>
            <a:r>
              <a:rPr lang="ar-SA" sz="4000"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التي </a:t>
            </a:r>
            <a:r>
              <a:rPr lang="ar-SA" sz="40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عاشتها إنجلترا نهاية القرن الثامن عشر</a:t>
            </a:r>
          </a:p>
          <a:p>
            <a:pPr lvl="0" indent="-274320">
              <a:buClr>
                <a:srgbClr val="94C600"/>
              </a:buClr>
              <a:buSzPct val="76000"/>
              <a:buFont typeface="Wingdings 2" pitchFamily="18" charset="2"/>
              <a:buChar char=""/>
            </a:pPr>
            <a:endParaRPr lang="ar-SA" sz="2400" dirty="0">
              <a:solidFill>
                <a:srgbClr val="3E3D2D"/>
              </a:solidFill>
              <a:latin typeface="Century Gothic"/>
              <a:cs typeface="Tahoma"/>
            </a:endParaRPr>
          </a:p>
          <a:p>
            <a:pPr lvl="0" indent="-274320">
              <a:buClr>
                <a:srgbClr val="94C600"/>
              </a:buClr>
              <a:buSzPct val="76000"/>
              <a:buFont typeface="Wingdings 2" pitchFamily="18" charset="2"/>
              <a:buChar char=""/>
            </a:pP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حدث نمو هائل في السكان بسبب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انخفاض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معدل الوفيات وزيادة معدل المواليد</a:t>
            </a:r>
          </a:p>
          <a:p>
            <a:pPr lvl="0" indent="-274320">
              <a:buClr>
                <a:srgbClr val="94C600"/>
              </a:buClr>
              <a:buSzPct val="76000"/>
              <a:buFont typeface="Wingdings 2" pitchFamily="18" charset="2"/>
              <a:buChar char=""/>
            </a:pPr>
            <a:r>
              <a:rPr lang="ar-SA" sz="37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ارتبطت </a:t>
            </a: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الزيادة بتدهور في كمية الغذاء الناتج عن الأرض.</a:t>
            </a:r>
            <a:endParaRPr lang="en-US"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a:p>
            <a:pPr lvl="0" indent="-274320">
              <a:buClr>
                <a:srgbClr val="94C600"/>
              </a:buClr>
              <a:buSzPct val="76000"/>
              <a:buFont typeface="Wingdings 2" pitchFamily="18" charset="2"/>
              <a:buChar char=""/>
            </a:pPr>
            <a:endParaRPr lang="en-US" sz="3700" dirty="0">
              <a:solidFill>
                <a:srgbClr val="3E3D2D"/>
              </a:solidFill>
              <a:latin typeface="Century Gothic"/>
            </a:endParaRPr>
          </a:p>
          <a:p>
            <a:pPr lvl="0" indent="-274320">
              <a:buClr>
                <a:srgbClr val="94C600"/>
              </a:buClr>
              <a:buSzPct val="76000"/>
              <a:buFont typeface="Wingdings 2" pitchFamily="18" charset="2"/>
              <a:buChar char=""/>
            </a:pPr>
            <a:endParaRPr lang="ar-SA" sz="2400" dirty="0">
              <a:solidFill>
                <a:srgbClr val="3E3D2D"/>
              </a:solidFill>
              <a:latin typeface="Century Gothic"/>
              <a:cs typeface="Tahoma"/>
            </a:endParaRPr>
          </a:p>
          <a:p>
            <a:endParaRPr lang="ar-SA" dirty="0"/>
          </a:p>
        </p:txBody>
      </p:sp>
    </p:spTree>
    <p:extLst>
      <p:ext uri="{BB962C8B-B14F-4D97-AF65-F5344CB8AC3E}">
        <p14:creationId xmlns:p14="http://schemas.microsoft.com/office/powerpoint/2010/main" val="56717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مقومات نظرية مالتس:-</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lstStyle/>
          <a:p>
            <a:pPr marL="68580" lvl="0" indent="0">
              <a:buClr>
                <a:srgbClr val="94C600"/>
              </a:buClr>
              <a:buSzPct val="76000"/>
              <a:buNone/>
            </a:pPr>
            <a:r>
              <a:rPr lang="ar-SA" sz="34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1) استقرأ </a:t>
            </a:r>
            <a:r>
              <a:rPr lang="ar-SA" sz="34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مالتس المعلومات والإحصائيات التي أُجريت في إنجلترا والولايات المتحدة وفرنسا وعدد من دول أُوربا حول :</a:t>
            </a:r>
          </a:p>
          <a:p>
            <a:pPr lvl="0" indent="-274320">
              <a:buClr>
                <a:srgbClr val="94C600"/>
              </a:buClr>
              <a:buSzPct val="76000"/>
              <a:buFontTx/>
              <a:buChar char="-"/>
            </a:pPr>
            <a:r>
              <a:rPr lang="ar-SA" sz="34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عدد السكان .</a:t>
            </a:r>
          </a:p>
          <a:p>
            <a:pPr lvl="0" indent="-274320">
              <a:buClr>
                <a:srgbClr val="94C600"/>
              </a:buClr>
              <a:buSzPct val="76000"/>
              <a:buFontTx/>
              <a:buChar char="-"/>
            </a:pPr>
            <a:r>
              <a:rPr lang="ar-SA" sz="3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معدل إنتاج الأراضي .</a:t>
            </a:r>
          </a:p>
          <a:p>
            <a:pPr lvl="0" indent="-274320">
              <a:buClr>
                <a:srgbClr val="94C600"/>
              </a:buClr>
              <a:buSzPct val="76000"/>
              <a:buFont typeface="Wingdings 2" pitchFamily="18" charset="2"/>
              <a:buChar char=""/>
            </a:pPr>
            <a:endParaRPr lang="ar-SA" sz="2200" dirty="0">
              <a:solidFill>
                <a:srgbClr val="3E3D2D"/>
              </a:solidFill>
              <a:latin typeface="Century Gothic"/>
              <a:cs typeface="Tahoma"/>
            </a:endParaRPr>
          </a:p>
          <a:p>
            <a:endParaRPr lang="ar-SA" dirty="0"/>
          </a:p>
        </p:txBody>
      </p:sp>
    </p:spTree>
    <p:extLst>
      <p:ext uri="{BB962C8B-B14F-4D97-AF65-F5344CB8AC3E}">
        <p14:creationId xmlns:p14="http://schemas.microsoft.com/office/powerpoint/2010/main" val="289132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68580" lvl="0" indent="0">
              <a:buClr>
                <a:srgbClr val="94C600"/>
              </a:buClr>
              <a:buSzPct val="76000"/>
              <a:buNone/>
            </a:pPr>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2)وتوصل </a:t>
            </a: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للنتائج الآتية :</a:t>
            </a:r>
          </a:p>
          <a:p>
            <a:pPr marL="742950" lvl="0" indent="-742950">
              <a:buClr>
                <a:srgbClr val="94C600"/>
              </a:buClr>
              <a:buSzPct val="76000"/>
              <a:buFont typeface="+mj-lt"/>
              <a:buAutoNum type="arabicPeriod"/>
            </a:pPr>
            <a:r>
              <a:rPr lang="ar-SA" sz="3100" b="1" dirty="0">
                <a:ln w="19050">
                  <a:solidFill>
                    <a:srgbClr val="3E3D2D">
                      <a:tint val="1000"/>
                    </a:srgbClr>
                  </a:solidFill>
                  <a:prstDash val="solid"/>
                </a:ln>
                <a:solidFill>
                  <a:srgbClr val="FF6700"/>
                </a:solidFill>
                <a:effectLst>
                  <a:outerShdw blurRad="50000" dist="50800" dir="7500000" algn="tl">
                    <a:srgbClr val="000000">
                      <a:shade val="5000"/>
                      <a:alpha val="35000"/>
                    </a:srgbClr>
                  </a:outerShdw>
                </a:effectLst>
                <a:latin typeface="Century Gothic"/>
                <a:cs typeface="Tahoma"/>
              </a:rPr>
              <a:t>أن قدرة الإنسان على التناسل تعمل على زيادة عدد السكان .</a:t>
            </a:r>
          </a:p>
          <a:p>
            <a:pPr marL="742950" lvl="0" indent="-742950">
              <a:buClr>
                <a:srgbClr val="94C600"/>
              </a:buClr>
              <a:buSzPct val="76000"/>
              <a:buFont typeface="+mj-lt"/>
              <a:buAutoNum type="arabicPeriod"/>
            </a:pPr>
            <a:r>
              <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أن عدد السكان يتضاعف كل جيل أي كل 25 عام </a:t>
            </a:r>
            <a:r>
              <a:rPr lang="ar-SA" sz="31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a:t>
            </a:r>
          </a:p>
          <a:p>
            <a:pPr marL="0" lvl="0" indent="0">
              <a:buClr>
                <a:srgbClr val="94C600"/>
              </a:buClr>
              <a:buSzPct val="76000"/>
              <a:buNone/>
            </a:pPr>
            <a:r>
              <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 </a:t>
            </a:r>
            <a:r>
              <a:rPr lang="ar-SA" sz="31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 فإذا بدأنا مثلا بعدد سكان مقداره مليون نسمة سيتزايد كالاتي :</a:t>
            </a:r>
            <a:endPar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endParaRPr>
          </a:p>
          <a:p>
            <a:pPr marL="742950" lvl="0" indent="-742950">
              <a:buClr>
                <a:srgbClr val="94C600"/>
              </a:buClr>
              <a:buSzPct val="76000"/>
              <a:buNone/>
            </a:pP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مليون ____2مليون ____4مليون وهكذا </a:t>
            </a:r>
            <a:endParaRPr lang="en-US"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a:p>
            <a:endParaRPr lang="ar-SA" dirty="0"/>
          </a:p>
        </p:txBody>
      </p:sp>
    </p:spTree>
    <p:extLst>
      <p:ext uri="{BB962C8B-B14F-4D97-AF65-F5344CB8AC3E}">
        <p14:creationId xmlns:p14="http://schemas.microsoft.com/office/powerpoint/2010/main" val="282192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None/>
            </a:pP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3-أن قدرة الأرض على إنتاج الغذاء محدودة وتخضع لقانون الغلة المتناقصة .</a:t>
            </a:r>
            <a:endParaRPr lang="en-US"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a:p>
            <a:endParaRPr lang="ar-SA" dirty="0"/>
          </a:p>
        </p:txBody>
      </p:sp>
    </p:spTree>
    <p:extLst>
      <p:ext uri="{BB962C8B-B14F-4D97-AF65-F5344CB8AC3E}">
        <p14:creationId xmlns:p14="http://schemas.microsoft.com/office/powerpoint/2010/main" val="261353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marL="0" lvl="0" indent="0">
              <a:spcBef>
                <a:spcPts val="0"/>
              </a:spcBef>
              <a:buNone/>
            </a:pPr>
            <a:r>
              <a:rPr lang="ar-SA"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قانون الغلة المتناقصة :-</a:t>
            </a:r>
          </a:p>
          <a:p>
            <a:pPr marL="0" lvl="0" indent="0">
              <a:spcBef>
                <a:spcPts val="0"/>
              </a:spcBef>
              <a:buFontTx/>
              <a:buChar char="-"/>
            </a:pPr>
            <a:r>
              <a:rPr lang="ar-SA"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لكل مساحة من الأرض الزراعية حد .</a:t>
            </a:r>
          </a:p>
          <a:p>
            <a:pPr marL="0" lvl="0" indent="0">
              <a:spcBef>
                <a:spcPts val="0"/>
              </a:spcBef>
              <a:buFontTx/>
              <a:buChar char="-"/>
            </a:pPr>
            <a:r>
              <a:rPr lang="ar-SA"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يبلغ عنده الإنتاج الحد الأقصى .</a:t>
            </a:r>
          </a:p>
          <a:p>
            <a:pPr marL="0" lvl="0" indent="0">
              <a:spcBef>
                <a:spcPts val="0"/>
              </a:spcBef>
              <a:buFontTx/>
              <a:buChar char="-"/>
            </a:pPr>
            <a:r>
              <a:rPr lang="ar-SA"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بالنسبة لما يستخدم فيها من العمل ورأس المال .</a:t>
            </a:r>
          </a:p>
          <a:p>
            <a:pPr marL="0" lvl="0" indent="0">
              <a:spcBef>
                <a:spcPts val="0"/>
              </a:spcBef>
              <a:buFontTx/>
              <a:buChar char="-"/>
            </a:pPr>
            <a:r>
              <a:rPr lang="ar-SA" sz="3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بحيث لو </a:t>
            </a:r>
            <a:r>
              <a:rPr lang="ar-SA"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زاد المستخدم </a:t>
            </a:r>
            <a:r>
              <a:rPr lang="ar-SA" sz="3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فيها عن هذا الحد  </a:t>
            </a:r>
            <a:r>
              <a:rPr lang="ar-SA"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فإن الإنتاج الذي تغله الأرض يتناقص </a:t>
            </a:r>
            <a:r>
              <a:rPr lang="ar-SA" sz="3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تدريجياً</a:t>
            </a:r>
          </a:p>
          <a:p>
            <a:pPr marL="0" lvl="0" indent="0">
              <a:spcBef>
                <a:spcPts val="0"/>
              </a:spcBef>
              <a:buFontTx/>
              <a:buChar char="-"/>
            </a:pPr>
            <a:r>
              <a:rPr lang="ar-SA" sz="3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وهو الفرق بين الزيادة في تكاليف الايدي العاملة والانتاج .</a:t>
            </a:r>
            <a:endParaRPr lang="en-US"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endParaRPr>
          </a:p>
          <a:p>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61670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indent="-274320">
              <a:buClr>
                <a:srgbClr val="94C600"/>
              </a:buClr>
              <a:buSzPct val="76000"/>
              <a:buNone/>
            </a:pPr>
            <a:r>
              <a:rPr lang="ar-SA" sz="3700" b="1" dirty="0" smtClean="0">
                <a:ln/>
                <a:solidFill>
                  <a:schemeClr val="accent3"/>
                </a:solidFill>
                <a:latin typeface="Century Gothic"/>
                <a:cs typeface="Tahoma"/>
              </a:rPr>
              <a:t>4) إن زيادة الإنتاج في المواد الغذائية  </a:t>
            </a:r>
            <a:r>
              <a:rPr lang="ar-SA" sz="3700" b="1" dirty="0">
                <a:ln/>
                <a:solidFill>
                  <a:schemeClr val="accent3"/>
                </a:solidFill>
                <a:latin typeface="Century Gothic"/>
                <a:cs typeface="Tahoma"/>
              </a:rPr>
              <a:t>تتدرج على نحو حسابي </a:t>
            </a:r>
          </a:p>
          <a:p>
            <a:pPr lvl="0" indent="-274320">
              <a:buClr>
                <a:srgbClr val="94C600"/>
              </a:buClr>
              <a:buSzPct val="76000"/>
              <a:buNone/>
            </a:pPr>
            <a:r>
              <a:rPr lang="ar-SA" sz="3700" b="1" dirty="0">
                <a:ln/>
                <a:solidFill>
                  <a:schemeClr val="accent3"/>
                </a:solidFill>
                <a:latin typeface="Century Gothic"/>
                <a:cs typeface="Tahoma"/>
              </a:rPr>
              <a:t>1__2__3__4___5</a:t>
            </a:r>
          </a:p>
          <a:p>
            <a:pPr lvl="0" indent="-274320">
              <a:buClr>
                <a:srgbClr val="94C600"/>
              </a:buClr>
              <a:buSzPct val="76000"/>
              <a:buNone/>
            </a:pPr>
            <a:r>
              <a:rPr lang="ar-SA" sz="3700" b="1" dirty="0" smtClean="0">
                <a:ln/>
                <a:solidFill>
                  <a:schemeClr val="accent3"/>
                </a:solidFill>
                <a:latin typeface="Century Gothic"/>
                <a:cs typeface="Tahoma"/>
              </a:rPr>
              <a:t>بمعنى انه لو بدأنا الانتاج بحجم 1 فإنه بعد 25 عام سيصبح بعد الزيادة 2 ثم بعده 3 وهكذا </a:t>
            </a:r>
            <a:endParaRPr lang="ar-SA" sz="3700" b="1" dirty="0">
              <a:ln/>
              <a:solidFill>
                <a:schemeClr val="accent3"/>
              </a:solidFill>
              <a:latin typeface="Century Gothic"/>
              <a:cs typeface="Tahoma"/>
            </a:endParaRPr>
          </a:p>
          <a:p>
            <a:endParaRPr lang="ar-SA" b="1" dirty="0">
              <a:ln/>
              <a:solidFill>
                <a:schemeClr val="accent3"/>
              </a:solidFill>
            </a:endParaRPr>
          </a:p>
        </p:txBody>
      </p:sp>
    </p:spTree>
    <p:extLst>
      <p:ext uri="{BB962C8B-B14F-4D97-AF65-F5344CB8AC3E}">
        <p14:creationId xmlns:p14="http://schemas.microsoft.com/office/powerpoint/2010/main" val="344908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None/>
            </a:pP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5)هناك تناسب عكسي بين الزيادة في عدد السكان والزيادة في موارد الغذاء </a:t>
            </a:r>
            <a:r>
              <a:rPr lang="ar-SA" sz="37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a:t>
            </a:r>
          </a:p>
          <a:p>
            <a:pPr lvl="0" indent="-274320">
              <a:buClr>
                <a:srgbClr val="94C600"/>
              </a:buClr>
              <a:buSzPct val="76000"/>
              <a:buNone/>
            </a:pPr>
            <a:r>
              <a:rPr lang="ar-SA" sz="37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فهي تقوم على علاقة بين تتدرج هندسي وتدرج في شكل حسابي </a:t>
            </a:r>
            <a:endPar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endParaRPr>
          </a:p>
        </p:txBody>
      </p:sp>
    </p:spTree>
    <p:extLst>
      <p:ext uri="{BB962C8B-B14F-4D97-AF65-F5344CB8AC3E}">
        <p14:creationId xmlns:p14="http://schemas.microsoft.com/office/powerpoint/2010/main" val="288653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None/>
            </a:pPr>
            <a:r>
              <a:rPr lang="ar-SA" sz="31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السكان متوالية هندسية </a:t>
            </a:r>
          </a:p>
          <a:p>
            <a:pPr lvl="0" indent="-274320">
              <a:buClr>
                <a:srgbClr val="94C600"/>
              </a:buClr>
              <a:buSzPct val="76000"/>
              <a:buNone/>
            </a:pPr>
            <a:r>
              <a:rPr lang="ar-SA" sz="3100"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1_2 _  4  _8    _ 16_32 </a:t>
            </a:r>
            <a:endParaRPr lang="ar-SA" sz="31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endParaRPr>
          </a:p>
          <a:p>
            <a:pPr lvl="0" indent="-274320">
              <a:buClr>
                <a:srgbClr val="94C600"/>
              </a:buClr>
              <a:buSzPct val="76000"/>
              <a:buNone/>
            </a:pPr>
            <a:r>
              <a:rPr lang="ar-SA" sz="31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موارد الغذاء متوالية حسابية </a:t>
            </a:r>
          </a:p>
          <a:p>
            <a:pPr lvl="0" indent="-274320">
              <a:buClr>
                <a:srgbClr val="94C600"/>
              </a:buClr>
              <a:buSzPct val="76000"/>
              <a:buNone/>
            </a:pPr>
            <a:r>
              <a:rPr lang="en-US"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rPr>
              <a:t>1</a:t>
            </a:r>
            <a:r>
              <a:rPr lang="ar-SA" sz="31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_2  _ 3_4_  5_  6</a:t>
            </a:r>
            <a:endPar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endParaRPr>
          </a:p>
          <a:p>
            <a:pPr lvl="0" indent="-274320">
              <a:buClr>
                <a:srgbClr val="94C600"/>
              </a:buClr>
              <a:buSzPct val="76000"/>
              <a:buNone/>
            </a:pPr>
            <a:r>
              <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معنى ذلك بعد7 أجيال ستكون نسبة الغذاء للسكان هي  </a:t>
            </a:r>
            <a:r>
              <a:rPr lang="ar-SA" sz="31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128:8</a:t>
            </a:r>
          </a:p>
          <a:p>
            <a:pPr marL="548640" lvl="0" indent="-457200">
              <a:buClr>
                <a:srgbClr val="94C600"/>
              </a:buClr>
              <a:buSzPct val="76000"/>
              <a:buFont typeface="Wingdings" pitchFamily="2" charset="2"/>
              <a:buChar char="ü"/>
            </a:pPr>
            <a:r>
              <a:rPr lang="ar-SA" sz="31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وهي نسبة تنطوي على شقاء السكان </a:t>
            </a:r>
            <a:endPar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endParaRPr>
          </a:p>
          <a:p>
            <a:endParaRPr lang="ar-SA" dirty="0"/>
          </a:p>
        </p:txBody>
      </p:sp>
    </p:spTree>
    <p:extLst>
      <p:ext uri="{BB962C8B-B14F-4D97-AF65-F5344CB8AC3E}">
        <p14:creationId xmlns:p14="http://schemas.microsoft.com/office/powerpoint/2010/main" val="84364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out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out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out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out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pitchFamily="2" charset="2"/>
              <a:buChar char="q"/>
            </a:pPr>
            <a:r>
              <a:rPr lang="ar-SA"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ف</a:t>
            </a:r>
            <a:r>
              <a:rPr lang="ar-SA" sz="40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هي </a:t>
            </a:r>
            <a:r>
              <a:rPr lang="ar-SA"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نسبة تسبب شقاء العالم.</a:t>
            </a:r>
          </a:p>
          <a:p>
            <a:pPr lvl="0" indent="-274320">
              <a:buClr>
                <a:srgbClr val="94C600"/>
              </a:buClr>
              <a:buSzPct val="76000"/>
              <a:buFont typeface="Wingdings" pitchFamily="2" charset="2"/>
              <a:buChar char="q"/>
            </a:pP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لتجنب هذا المصير ينصح مالتس </a:t>
            </a: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بإتباع نوعان من الموانع للحد من الزيادة السكانية </a:t>
            </a:r>
            <a:endParaRPr lang="en-US"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p:txBody>
      </p:sp>
    </p:spTree>
    <p:extLst>
      <p:ext uri="{BB962C8B-B14F-4D97-AF65-F5344CB8AC3E}">
        <p14:creationId xmlns:p14="http://schemas.microsoft.com/office/powerpoint/2010/main" val="370856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lvl="0" indent="-274320">
              <a:buClr>
                <a:srgbClr val="94C600"/>
              </a:buClr>
              <a:buSzPct val="76000"/>
              <a:buFont typeface="Wingdings 2" pitchFamily="18" charset="2"/>
              <a:buChar char=""/>
            </a:pPr>
            <a:r>
              <a:rPr lang="ar-SA" sz="4000"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الاول موانع اخلاقية وهي معالجة </a:t>
            </a:r>
            <a:r>
              <a:rPr lang="ar-SA" sz="40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اخلاقية تتمثل في العفة والرهبنة </a:t>
            </a:r>
            <a:r>
              <a:rPr lang="ar-SA" sz="4000" b="1" dirty="0" smtClean="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والزهد وتأخير سن  </a:t>
            </a:r>
            <a:r>
              <a:rPr lang="ar-SA" sz="4000"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الزواج.</a:t>
            </a:r>
          </a:p>
          <a:p>
            <a:pPr lvl="0" indent="-274320">
              <a:buClr>
                <a:srgbClr val="94C600"/>
              </a:buClr>
              <a:buSzPct val="76000"/>
              <a:buFont typeface="Wingdings 2" pitchFamily="18" charset="2"/>
              <a:buChar char=""/>
            </a:pPr>
            <a:r>
              <a:rPr lang="ar-SA"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الثاني موانع  </a:t>
            </a: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قسرية </a:t>
            </a:r>
            <a:r>
              <a:rPr lang="ar-SA"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تفرضها الطبيعة مثل العمل في المهن غير الصحية كما تتمثل </a:t>
            </a: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في الأمراض والمجاعات والحروب.   </a:t>
            </a:r>
            <a:endPar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endParaRPr>
          </a:p>
          <a:p>
            <a:pPr lvl="0">
              <a:buClr>
                <a:srgbClr val="3891A7"/>
              </a:buClr>
            </a:pPr>
            <a:endParaRPr lang="ar-SA" dirty="0">
              <a:solidFill>
                <a:prstClr val="black"/>
              </a:solidFill>
            </a:endParaRPr>
          </a:p>
        </p:txBody>
      </p:sp>
    </p:spTree>
    <p:extLst>
      <p:ext uri="{BB962C8B-B14F-4D97-AF65-F5344CB8AC3E}">
        <p14:creationId xmlns:p14="http://schemas.microsoft.com/office/powerpoint/2010/main" val="398332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lvl="0" indent="-274320">
              <a:buClr>
                <a:srgbClr val="94C600"/>
              </a:buClr>
              <a:buSzPct val="76000"/>
              <a:buFont typeface="Wingdings" pitchFamily="2" charset="2"/>
              <a:buChar char="Ø"/>
            </a:pPr>
            <a:r>
              <a:rPr lang="ar-SA"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المعالجات القسرية تفرضها الطبيعة ويرجع لها الفضل في الموازنة بين أعداد السكان وموارد العيش المحدودة.</a:t>
            </a:r>
            <a:endParaRPr lang="en-US"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ndParaRPr>
          </a:p>
          <a:p>
            <a:pPr lvl="0" indent="-274320">
              <a:buClr>
                <a:srgbClr val="94C600"/>
              </a:buClr>
              <a:buSzPct val="76000"/>
              <a:buFont typeface="Wingdings 2" pitchFamily="18" charset="2"/>
              <a:buChar char=""/>
            </a:pP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أخيراً يصل مالتس لنتيجة هامة هي :</a:t>
            </a:r>
          </a:p>
          <a:p>
            <a:pPr lvl="0" indent="-274320">
              <a:buClr>
                <a:srgbClr val="94C600"/>
              </a:buClr>
              <a:buSzPct val="76000"/>
              <a:buFont typeface="Wingdings 2" pitchFamily="18" charset="2"/>
              <a:buChar char=""/>
            </a:pP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أن الإنسانية لن تعيش في سلام ما لم يغير الإنسان طبيعته ويعمل على كبح جماح نزواته وشهواته .</a:t>
            </a:r>
            <a:endParaRPr lang="en-US"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ndParaRPr>
          </a:p>
          <a:p>
            <a:pPr lvl="0" indent="-274320">
              <a:buClr>
                <a:srgbClr val="94C600"/>
              </a:buClr>
              <a:buSzPct val="76000"/>
              <a:buFont typeface="Wingdings 2" pitchFamily="18" charset="2"/>
              <a:buChar char=""/>
            </a:pPr>
            <a:endParaRPr lang="ar-SA" sz="2400" dirty="0">
              <a:solidFill>
                <a:srgbClr val="3E3D2D"/>
              </a:solidFill>
              <a:latin typeface="Century Gothic"/>
              <a:cs typeface="Tahoma"/>
            </a:endParaRPr>
          </a:p>
          <a:p>
            <a:endParaRPr lang="ar-SA" dirty="0"/>
          </a:p>
        </p:txBody>
      </p:sp>
    </p:spTree>
    <p:extLst>
      <p:ext uri="{BB962C8B-B14F-4D97-AF65-F5344CB8AC3E}">
        <p14:creationId xmlns:p14="http://schemas.microsoft.com/office/powerpoint/2010/main" val="144196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sz="4000" b="1" dirty="0">
                <a:ln/>
                <a:solidFill>
                  <a:schemeClr val="accent3"/>
                </a:solidFill>
                <a:effectLst/>
                <a:latin typeface="Century Gothic"/>
                <a:cs typeface="Tahoma"/>
              </a:rPr>
              <a:t>تقييم آراء مالتس :-</a:t>
            </a:r>
            <a:endParaRPr lang="ar-SA" b="1" dirty="0">
              <a:ln/>
              <a:solidFill>
                <a:schemeClr val="accent3"/>
              </a:solidFill>
              <a:effectLst/>
            </a:endParaRPr>
          </a:p>
        </p:txBody>
      </p:sp>
      <p:sp>
        <p:nvSpPr>
          <p:cNvPr id="3" name="Content Placeholder 2"/>
          <p:cNvSpPr>
            <a:spLocks noGrp="1"/>
          </p:cNvSpPr>
          <p:nvPr>
            <p:ph idx="1"/>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اهتم العلماء بأفكار مالتس واستوقفتهم كثيراً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كان من نتائج ذلك النظر اليها بعين ثاقبة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واستطاعوا اكتشاف العديد من الاخطاء والثغرات التي تعيب فكره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ودفعهم ذلك لإعادة النظر فيها </a:t>
            </a: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ادي ذلك لفتح الطريق امام دراسة الظواهر السكانية </a:t>
            </a:r>
            <a:endPar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69925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wipe(down)">
                                      <p:cBhvr>
                                        <p:cTn id="48" dur="580">
                                          <p:stCondLst>
                                            <p:cond delay="0"/>
                                          </p:stCondLst>
                                        </p:cTn>
                                        <p:tgtEl>
                                          <p:spTgt spid="3">
                                            <p:txEl>
                                              <p:pRg st="2" end="2"/>
                                            </p:txEl>
                                          </p:spTgt>
                                        </p:tgtEl>
                                      </p:cBhvr>
                                    </p:animEffect>
                                    <p:anim calcmode="lin" valueType="num">
                                      <p:cBhvr>
                                        <p:cTn id="4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xEl>
                                              <p:pRg st="2" end="2"/>
                                            </p:txEl>
                                          </p:spTgt>
                                        </p:tgtEl>
                                      </p:cBhvr>
                                      <p:to x="100000" y="60000"/>
                                    </p:animScale>
                                    <p:animScale>
                                      <p:cBhvr>
                                        <p:cTn id="55" dur="166" decel="50000">
                                          <p:stCondLst>
                                            <p:cond delay="676"/>
                                          </p:stCondLst>
                                        </p:cTn>
                                        <p:tgtEl>
                                          <p:spTgt spid="3">
                                            <p:txEl>
                                              <p:pRg st="2" end="2"/>
                                            </p:txEl>
                                          </p:spTgt>
                                        </p:tgtEl>
                                      </p:cBhvr>
                                      <p:to x="100000" y="100000"/>
                                    </p:animScale>
                                    <p:animScale>
                                      <p:cBhvr>
                                        <p:cTn id="56" dur="26">
                                          <p:stCondLst>
                                            <p:cond delay="1312"/>
                                          </p:stCondLst>
                                        </p:cTn>
                                        <p:tgtEl>
                                          <p:spTgt spid="3">
                                            <p:txEl>
                                              <p:pRg st="2" end="2"/>
                                            </p:txEl>
                                          </p:spTgt>
                                        </p:tgtEl>
                                      </p:cBhvr>
                                      <p:to x="100000" y="80000"/>
                                    </p:animScale>
                                    <p:animScale>
                                      <p:cBhvr>
                                        <p:cTn id="57" dur="166" decel="50000">
                                          <p:stCondLst>
                                            <p:cond delay="1338"/>
                                          </p:stCondLst>
                                        </p:cTn>
                                        <p:tgtEl>
                                          <p:spTgt spid="3">
                                            <p:txEl>
                                              <p:pRg st="2" end="2"/>
                                            </p:txEl>
                                          </p:spTgt>
                                        </p:tgtEl>
                                      </p:cBhvr>
                                      <p:to x="100000" y="100000"/>
                                    </p:animScale>
                                    <p:animScale>
                                      <p:cBhvr>
                                        <p:cTn id="58" dur="26">
                                          <p:stCondLst>
                                            <p:cond delay="1642"/>
                                          </p:stCondLst>
                                        </p:cTn>
                                        <p:tgtEl>
                                          <p:spTgt spid="3">
                                            <p:txEl>
                                              <p:pRg st="2" end="2"/>
                                            </p:txEl>
                                          </p:spTgt>
                                        </p:tgtEl>
                                      </p:cBhvr>
                                      <p:to x="100000" y="90000"/>
                                    </p:animScale>
                                    <p:animScale>
                                      <p:cBhvr>
                                        <p:cTn id="59" dur="166" decel="50000">
                                          <p:stCondLst>
                                            <p:cond delay="1668"/>
                                          </p:stCondLst>
                                        </p:cTn>
                                        <p:tgtEl>
                                          <p:spTgt spid="3">
                                            <p:txEl>
                                              <p:pRg st="2" end="2"/>
                                            </p:txEl>
                                          </p:spTgt>
                                        </p:tgtEl>
                                      </p:cBhvr>
                                      <p:to x="100000" y="100000"/>
                                    </p:animScale>
                                    <p:animScale>
                                      <p:cBhvr>
                                        <p:cTn id="60" dur="26">
                                          <p:stCondLst>
                                            <p:cond delay="1808"/>
                                          </p:stCondLst>
                                        </p:cTn>
                                        <p:tgtEl>
                                          <p:spTgt spid="3">
                                            <p:txEl>
                                              <p:pRg st="2" end="2"/>
                                            </p:txEl>
                                          </p:spTgt>
                                        </p:tgtEl>
                                      </p:cBhvr>
                                      <p:to x="100000" y="95000"/>
                                    </p:animScale>
                                    <p:animScale>
                                      <p:cBhvr>
                                        <p:cTn id="61" dur="166" decel="50000">
                                          <p:stCondLst>
                                            <p:cond delay="1834"/>
                                          </p:stCondLst>
                                        </p:cTn>
                                        <p:tgtEl>
                                          <p:spTgt spid="3">
                                            <p:txEl>
                                              <p:pRg st="2" end="2"/>
                                            </p:txEl>
                                          </p:spTgt>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Effect transition="in" filter="wipe(down)">
                                      <p:cBhvr>
                                        <p:cTn id="66" dur="580">
                                          <p:stCondLst>
                                            <p:cond delay="0"/>
                                          </p:stCondLst>
                                        </p:cTn>
                                        <p:tgtEl>
                                          <p:spTgt spid="3">
                                            <p:txEl>
                                              <p:pRg st="3" end="3"/>
                                            </p:txEl>
                                          </p:spTgt>
                                        </p:tgtEl>
                                      </p:cBhvr>
                                    </p:animEffect>
                                    <p:anim calcmode="lin" valueType="num">
                                      <p:cBhvr>
                                        <p:cTn id="67"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3">
                                            <p:txEl>
                                              <p:pRg st="3" end="3"/>
                                            </p:txEl>
                                          </p:spTgt>
                                        </p:tgtEl>
                                      </p:cBhvr>
                                      <p:to x="100000" y="60000"/>
                                    </p:animScale>
                                    <p:animScale>
                                      <p:cBhvr>
                                        <p:cTn id="73" dur="166" decel="50000">
                                          <p:stCondLst>
                                            <p:cond delay="676"/>
                                          </p:stCondLst>
                                        </p:cTn>
                                        <p:tgtEl>
                                          <p:spTgt spid="3">
                                            <p:txEl>
                                              <p:pRg st="3" end="3"/>
                                            </p:txEl>
                                          </p:spTgt>
                                        </p:tgtEl>
                                      </p:cBhvr>
                                      <p:to x="100000" y="100000"/>
                                    </p:animScale>
                                    <p:animScale>
                                      <p:cBhvr>
                                        <p:cTn id="74" dur="26">
                                          <p:stCondLst>
                                            <p:cond delay="1312"/>
                                          </p:stCondLst>
                                        </p:cTn>
                                        <p:tgtEl>
                                          <p:spTgt spid="3">
                                            <p:txEl>
                                              <p:pRg st="3" end="3"/>
                                            </p:txEl>
                                          </p:spTgt>
                                        </p:tgtEl>
                                      </p:cBhvr>
                                      <p:to x="100000" y="80000"/>
                                    </p:animScale>
                                    <p:animScale>
                                      <p:cBhvr>
                                        <p:cTn id="75" dur="166" decel="50000">
                                          <p:stCondLst>
                                            <p:cond delay="1338"/>
                                          </p:stCondLst>
                                        </p:cTn>
                                        <p:tgtEl>
                                          <p:spTgt spid="3">
                                            <p:txEl>
                                              <p:pRg st="3" end="3"/>
                                            </p:txEl>
                                          </p:spTgt>
                                        </p:tgtEl>
                                      </p:cBhvr>
                                      <p:to x="100000" y="100000"/>
                                    </p:animScale>
                                    <p:animScale>
                                      <p:cBhvr>
                                        <p:cTn id="76" dur="26">
                                          <p:stCondLst>
                                            <p:cond delay="1642"/>
                                          </p:stCondLst>
                                        </p:cTn>
                                        <p:tgtEl>
                                          <p:spTgt spid="3">
                                            <p:txEl>
                                              <p:pRg st="3" end="3"/>
                                            </p:txEl>
                                          </p:spTgt>
                                        </p:tgtEl>
                                      </p:cBhvr>
                                      <p:to x="100000" y="90000"/>
                                    </p:animScale>
                                    <p:animScale>
                                      <p:cBhvr>
                                        <p:cTn id="77" dur="166" decel="50000">
                                          <p:stCondLst>
                                            <p:cond delay="1668"/>
                                          </p:stCondLst>
                                        </p:cTn>
                                        <p:tgtEl>
                                          <p:spTgt spid="3">
                                            <p:txEl>
                                              <p:pRg st="3" end="3"/>
                                            </p:txEl>
                                          </p:spTgt>
                                        </p:tgtEl>
                                      </p:cBhvr>
                                      <p:to x="100000" y="100000"/>
                                    </p:animScale>
                                    <p:animScale>
                                      <p:cBhvr>
                                        <p:cTn id="78" dur="26">
                                          <p:stCondLst>
                                            <p:cond delay="1808"/>
                                          </p:stCondLst>
                                        </p:cTn>
                                        <p:tgtEl>
                                          <p:spTgt spid="3">
                                            <p:txEl>
                                              <p:pRg st="3" end="3"/>
                                            </p:txEl>
                                          </p:spTgt>
                                        </p:tgtEl>
                                      </p:cBhvr>
                                      <p:to x="100000" y="95000"/>
                                    </p:animScale>
                                    <p:animScale>
                                      <p:cBhvr>
                                        <p:cTn id="79" dur="166" decel="50000">
                                          <p:stCondLst>
                                            <p:cond delay="1834"/>
                                          </p:stCondLst>
                                        </p:cTn>
                                        <p:tgtEl>
                                          <p:spTgt spid="3">
                                            <p:txEl>
                                              <p:pRg st="3" end="3"/>
                                            </p:txEl>
                                          </p:spTgt>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3">
                                            <p:txEl>
                                              <p:pRg st="4" end="4"/>
                                            </p:txEl>
                                          </p:spTgt>
                                        </p:tgtEl>
                                        <p:attrNameLst>
                                          <p:attrName>style.visibility</p:attrName>
                                        </p:attrNameLst>
                                      </p:cBhvr>
                                      <p:to>
                                        <p:strVal val="visible"/>
                                      </p:to>
                                    </p:set>
                                    <p:animEffect transition="in" filter="wipe(down)">
                                      <p:cBhvr>
                                        <p:cTn id="84" dur="580">
                                          <p:stCondLst>
                                            <p:cond delay="0"/>
                                          </p:stCondLst>
                                        </p:cTn>
                                        <p:tgtEl>
                                          <p:spTgt spid="3">
                                            <p:txEl>
                                              <p:pRg st="4" end="4"/>
                                            </p:txEl>
                                          </p:spTgt>
                                        </p:tgtEl>
                                      </p:cBhvr>
                                    </p:animEffect>
                                    <p:anim calcmode="lin" valueType="num">
                                      <p:cBhvr>
                                        <p:cTn id="85"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90" dur="26">
                                          <p:stCondLst>
                                            <p:cond delay="650"/>
                                          </p:stCondLst>
                                        </p:cTn>
                                        <p:tgtEl>
                                          <p:spTgt spid="3">
                                            <p:txEl>
                                              <p:pRg st="4" end="4"/>
                                            </p:txEl>
                                          </p:spTgt>
                                        </p:tgtEl>
                                      </p:cBhvr>
                                      <p:to x="100000" y="60000"/>
                                    </p:animScale>
                                    <p:animScale>
                                      <p:cBhvr>
                                        <p:cTn id="91" dur="166" decel="50000">
                                          <p:stCondLst>
                                            <p:cond delay="676"/>
                                          </p:stCondLst>
                                        </p:cTn>
                                        <p:tgtEl>
                                          <p:spTgt spid="3">
                                            <p:txEl>
                                              <p:pRg st="4" end="4"/>
                                            </p:txEl>
                                          </p:spTgt>
                                        </p:tgtEl>
                                      </p:cBhvr>
                                      <p:to x="100000" y="100000"/>
                                    </p:animScale>
                                    <p:animScale>
                                      <p:cBhvr>
                                        <p:cTn id="92" dur="26">
                                          <p:stCondLst>
                                            <p:cond delay="1312"/>
                                          </p:stCondLst>
                                        </p:cTn>
                                        <p:tgtEl>
                                          <p:spTgt spid="3">
                                            <p:txEl>
                                              <p:pRg st="4" end="4"/>
                                            </p:txEl>
                                          </p:spTgt>
                                        </p:tgtEl>
                                      </p:cBhvr>
                                      <p:to x="100000" y="80000"/>
                                    </p:animScale>
                                    <p:animScale>
                                      <p:cBhvr>
                                        <p:cTn id="93" dur="166" decel="50000">
                                          <p:stCondLst>
                                            <p:cond delay="1338"/>
                                          </p:stCondLst>
                                        </p:cTn>
                                        <p:tgtEl>
                                          <p:spTgt spid="3">
                                            <p:txEl>
                                              <p:pRg st="4" end="4"/>
                                            </p:txEl>
                                          </p:spTgt>
                                        </p:tgtEl>
                                      </p:cBhvr>
                                      <p:to x="100000" y="100000"/>
                                    </p:animScale>
                                    <p:animScale>
                                      <p:cBhvr>
                                        <p:cTn id="94" dur="26">
                                          <p:stCondLst>
                                            <p:cond delay="1642"/>
                                          </p:stCondLst>
                                        </p:cTn>
                                        <p:tgtEl>
                                          <p:spTgt spid="3">
                                            <p:txEl>
                                              <p:pRg st="4" end="4"/>
                                            </p:txEl>
                                          </p:spTgt>
                                        </p:tgtEl>
                                      </p:cBhvr>
                                      <p:to x="100000" y="90000"/>
                                    </p:animScale>
                                    <p:animScale>
                                      <p:cBhvr>
                                        <p:cTn id="95" dur="166" decel="50000">
                                          <p:stCondLst>
                                            <p:cond delay="1668"/>
                                          </p:stCondLst>
                                        </p:cTn>
                                        <p:tgtEl>
                                          <p:spTgt spid="3">
                                            <p:txEl>
                                              <p:pRg st="4" end="4"/>
                                            </p:txEl>
                                          </p:spTgt>
                                        </p:tgtEl>
                                      </p:cBhvr>
                                      <p:to x="100000" y="100000"/>
                                    </p:animScale>
                                    <p:animScale>
                                      <p:cBhvr>
                                        <p:cTn id="96" dur="26">
                                          <p:stCondLst>
                                            <p:cond delay="1808"/>
                                          </p:stCondLst>
                                        </p:cTn>
                                        <p:tgtEl>
                                          <p:spTgt spid="3">
                                            <p:txEl>
                                              <p:pRg st="4" end="4"/>
                                            </p:txEl>
                                          </p:spTgt>
                                        </p:tgtEl>
                                      </p:cBhvr>
                                      <p:to x="100000" y="95000"/>
                                    </p:animScale>
                                    <p:animScale>
                                      <p:cBhvr>
                                        <p:cTn id="97"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normAutofit/>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ونستطيع أن نحدد اخطاء مالتس في ضوء الايكولوجيا البشرية وفي ضوء اتجاهات دراسة نمو السكان وعلى اساس التنمية الاجتماعية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 ناحية افترض مالتس أن نمو الغذاء تحكمه متوالية حسابية نتيجة لتأثير قانون الغلة المتناقصة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وأن انتاج الغذاء يتراجع امام نمو السكان </a:t>
            </a:r>
          </a:p>
          <a:p>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32029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b="1" dirty="0" smtClean="0">
                <a:ln/>
                <a:solidFill>
                  <a:schemeClr val="accent3"/>
                </a:solidFill>
              </a:rPr>
              <a:t>وقد كشف اتجاه الايكولوجيا أن الانسان كان يستعين في حفظ التوازن بين الزيادة في نمو السكان ووسائل العيش في كل مجتمع عبر مراحل التاريخ من خلال تطوير بيئته التكنولوجية والتنظيمية </a:t>
            </a:r>
          </a:p>
          <a:p>
            <a:r>
              <a:rPr lang="ar-SA" b="1" dirty="0" smtClean="0">
                <a:ln/>
                <a:solidFill>
                  <a:schemeClr val="accent3"/>
                </a:solidFill>
              </a:rPr>
              <a:t>وأن الثورات التي احدثها الانسان عبر هذه المراحل قد ترتب عليها زيادة ملحوظة في انتاج الغذاء </a:t>
            </a:r>
          </a:p>
          <a:p>
            <a:r>
              <a:rPr lang="ar-SA" b="1" dirty="0" smtClean="0">
                <a:ln/>
                <a:solidFill>
                  <a:schemeClr val="accent3"/>
                </a:solidFill>
              </a:rPr>
              <a:t>هذا يعني أن انتاج الغذاء لم يكن يقل عن الزيادة في نمو السكان خلاف ما توقع مالتس </a:t>
            </a:r>
            <a:endParaRPr lang="ar-SA" b="1" dirty="0">
              <a:ln/>
              <a:solidFill>
                <a:schemeClr val="accent3"/>
              </a:solidFill>
            </a:endParaRPr>
          </a:p>
        </p:txBody>
      </p:sp>
    </p:spTree>
    <p:extLst>
      <p:ext uri="{BB962C8B-B14F-4D97-AF65-F5344CB8AC3E}">
        <p14:creationId xmlns:p14="http://schemas.microsoft.com/office/powerpoint/2010/main" val="7662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تجاهل مالتس قدرة الإنسان على تطوير بيئته التكنولوجية والتنظيمية والتي </a:t>
            </a:r>
            <a:r>
              <a:rPr lang="ar-SA" sz="37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استخدمها </a:t>
            </a: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الإنسان ليحقق التوازن بين زيادة عدد السكان ووسائل العيش المتاحة</a:t>
            </a:r>
            <a:endParaRPr lang="ar-SA" dirty="0"/>
          </a:p>
        </p:txBody>
      </p:sp>
    </p:spTree>
    <p:extLst>
      <p:ext uri="{BB962C8B-B14F-4D97-AF65-F5344CB8AC3E}">
        <p14:creationId xmlns:p14="http://schemas.microsoft.com/office/powerpoint/2010/main" val="181340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8)">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ترتب على هذا التطور حدوث الثورات التي أدت الى زيادة ملحوظة في الإنتاج </a:t>
            </a:r>
            <a:r>
              <a:rPr lang="ar-SA" sz="40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a:t>
            </a:r>
          </a:p>
          <a:p>
            <a:pPr lvl="0" indent="-274320">
              <a:buClr>
                <a:srgbClr val="94C600"/>
              </a:buClr>
              <a:buSzPct val="76000"/>
              <a:buFont typeface="Wingdings 2" pitchFamily="18" charset="2"/>
              <a:buChar char=""/>
            </a:pPr>
            <a:r>
              <a:rPr lang="ar-SA" sz="40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فقد اغفل مالتس تطور وتغير الكفاية الفنية في الانتاج </a:t>
            </a:r>
          </a:p>
          <a:p>
            <a:pPr lvl="0" indent="-274320">
              <a:buClr>
                <a:srgbClr val="94C600"/>
              </a:buClr>
              <a:buSzPct val="76000"/>
              <a:buFont typeface="Wingdings 2" pitchFamily="18" charset="2"/>
              <a:buChar char=""/>
            </a:pPr>
            <a:endParaRPr lang="en-US" sz="40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ndParaRPr>
          </a:p>
          <a:p>
            <a:endParaRPr lang="ar-SA" dirty="0"/>
          </a:p>
        </p:txBody>
      </p:sp>
    </p:spTree>
    <p:extLst>
      <p:ext uri="{BB962C8B-B14F-4D97-AF65-F5344CB8AC3E}">
        <p14:creationId xmlns:p14="http://schemas.microsoft.com/office/powerpoint/2010/main" val="332643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اعتقد مالتس أن زيادة السكان تحكمها متوالية </a:t>
            </a:r>
            <a:r>
              <a:rPr lang="ar-SA"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هندسية </a:t>
            </a:r>
          </a:p>
          <a:p>
            <a:pPr lvl="0" indent="-274320">
              <a:buClr>
                <a:srgbClr val="94C600"/>
              </a:buClr>
              <a:buSzPct val="76000"/>
              <a:buFont typeface="Wingdings 2" pitchFamily="18" charset="2"/>
              <a:buChar char=""/>
            </a:pPr>
            <a:r>
              <a:rPr lang="ar-SA"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ولقد كشف اتجاه التنمية الاجتماعية في دراسته للعلاقات بين نمو السكان والمواليد والوفيات </a:t>
            </a:r>
          </a:p>
          <a:p>
            <a:pPr lvl="0" indent="-274320">
              <a:buClr>
                <a:srgbClr val="94C600"/>
              </a:buClr>
              <a:buSzPct val="76000"/>
              <a:buFont typeface="Wingdings 2" pitchFamily="18" charset="2"/>
              <a:buChar char=""/>
            </a:pPr>
            <a:r>
              <a:rPr lang="ar-SA"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اثر التنمية الاجتماعية في انخفاض معدل المواليد والخصوبة في المجتمع </a:t>
            </a:r>
          </a:p>
        </p:txBody>
      </p:sp>
    </p:spTree>
    <p:extLst>
      <p:ext uri="{BB962C8B-B14F-4D97-AF65-F5344CB8AC3E}">
        <p14:creationId xmlns:p14="http://schemas.microsoft.com/office/powerpoint/2010/main" val="19413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 </a:t>
            </a:r>
            <a:r>
              <a:rPr lang="ar-SA"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خاصة بعد ارتفاع مكانة المرأة في المجتمع </a:t>
            </a:r>
            <a:r>
              <a:rPr lang="ar-SA"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نتيجة للتوسع في تعليمها واتاحة الفرصة لها للعمل   .</a:t>
            </a:r>
          </a:p>
          <a:p>
            <a:pPr lvl="0" indent="-274320">
              <a:buClr>
                <a:srgbClr val="94C600"/>
              </a:buClr>
              <a:buSzPct val="76000"/>
              <a:buFont typeface="Wingdings 2" pitchFamily="18" charset="2"/>
              <a:buChar char=""/>
            </a:pPr>
            <a:r>
              <a:rPr lang="ar-SA"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بالإضافة للتوسع في استخدام موانع الحمل </a:t>
            </a:r>
          </a:p>
          <a:p>
            <a:pPr lvl="0" indent="-274320">
              <a:buClr>
                <a:srgbClr val="94C600"/>
              </a:buClr>
              <a:buSzPct val="76000"/>
              <a:buFont typeface="Wingdings 2" pitchFamily="18" charset="2"/>
              <a:buChar char=""/>
            </a:pPr>
            <a:r>
              <a:rPr lang="ar-SA"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كل ما سبق يؤكد الاخطاء التي وقع فيها مالتس </a:t>
            </a:r>
          </a:p>
          <a:p>
            <a:pPr lvl="0" indent="-274320">
              <a:buClr>
                <a:srgbClr val="94C600"/>
              </a:buClr>
              <a:buSzPct val="76000"/>
              <a:buFont typeface="Wingdings 2" pitchFamily="18" charset="2"/>
              <a:buChar char=""/>
            </a:pPr>
            <a:endParaRPr lang="en-US"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endParaRPr>
          </a:p>
        </p:txBody>
      </p:sp>
    </p:spTree>
    <p:extLst>
      <p:ext uri="{BB962C8B-B14F-4D97-AF65-F5344CB8AC3E}">
        <p14:creationId xmlns:p14="http://schemas.microsoft.com/office/powerpoint/2010/main" val="365262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b="1" dirty="0" smtClean="0">
                <a:ln/>
                <a:solidFill>
                  <a:schemeClr val="accent3"/>
                </a:solidFill>
                <a:effectLst/>
              </a:rPr>
              <a:t>تساؤلات من المحاضرة </a:t>
            </a:r>
            <a:endParaRPr lang="ar-SA" b="1" dirty="0">
              <a:ln/>
              <a:solidFill>
                <a:schemeClr val="accent3"/>
              </a:solidFill>
              <a:effectLst/>
            </a:endParaRPr>
          </a:p>
        </p:txBody>
      </p:sp>
      <p:sp>
        <p:nvSpPr>
          <p:cNvPr id="3" name="Content Placeholder 2"/>
          <p:cNvSpPr>
            <a:spLocks noGrp="1"/>
          </p:cNvSpPr>
          <p:nvPr>
            <p:ph idx="1"/>
          </p:nvPr>
        </p:nvSpPr>
        <p:spPr/>
        <p:txBody>
          <a:bodyPr/>
          <a:lstStyle/>
          <a:p>
            <a:r>
              <a:rPr lang="ar-SA"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كانت أفكار مالتس نقطة تحول في الدراسات </a:t>
            </a:r>
            <a:r>
              <a:rPr lang="ar-SA"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السكانية</a:t>
            </a:r>
          </a:p>
          <a:p>
            <a:pPr marL="82296" indent="0">
              <a:buNone/>
            </a:pPr>
            <a:r>
              <a:rPr lang="ar-SA"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 </a:t>
            </a:r>
            <a:r>
              <a:rPr lang="ar-SA"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                   ناقش</a:t>
            </a:r>
          </a:p>
          <a:p>
            <a:pPr>
              <a:buFont typeface="Courier New" pitchFamily="49" charset="0"/>
              <a:buChar char="o"/>
            </a:pPr>
            <a:r>
              <a:rPr lang="ar-SA" sz="4000" b="1" dirty="0" smtClean="0">
                <a:ln/>
                <a:solidFill>
                  <a:srgbClr val="C32D2E"/>
                </a:solidFill>
                <a:latin typeface="Century Gothic"/>
                <a:ea typeface="+mj-ea"/>
                <a:cs typeface="Tahoma"/>
              </a:rPr>
              <a:t>قيم المفكرين  </a:t>
            </a:r>
            <a:r>
              <a:rPr lang="ar-SA" sz="4000" b="1" dirty="0">
                <a:ln/>
                <a:solidFill>
                  <a:srgbClr val="C32D2E"/>
                </a:solidFill>
                <a:latin typeface="Century Gothic"/>
                <a:ea typeface="+mj-ea"/>
                <a:cs typeface="Tahoma"/>
              </a:rPr>
              <a:t>آراء </a:t>
            </a:r>
            <a:r>
              <a:rPr lang="ar-SA" sz="4000" b="1" dirty="0" smtClean="0">
                <a:ln/>
                <a:solidFill>
                  <a:srgbClr val="C32D2E"/>
                </a:solidFill>
                <a:latin typeface="Century Gothic"/>
                <a:ea typeface="+mj-ea"/>
                <a:cs typeface="Tahoma"/>
              </a:rPr>
              <a:t>مالتس واكتشفوا العديد من الاخطاء التي وقع فيها مالتس </a:t>
            </a:r>
          </a:p>
          <a:p>
            <a:pPr marL="82296" indent="0">
              <a:buNone/>
            </a:pPr>
            <a:r>
              <a:rPr lang="ar-SA" sz="4000" b="1" dirty="0">
                <a:ln/>
                <a:solidFill>
                  <a:srgbClr val="C32D2E"/>
                </a:solidFill>
                <a:latin typeface="Century Gothic"/>
                <a:ea typeface="+mj-ea"/>
                <a:cs typeface="Tahoma"/>
              </a:rPr>
              <a:t> </a:t>
            </a:r>
            <a:r>
              <a:rPr lang="ar-SA" sz="4000" b="1" dirty="0" smtClean="0">
                <a:ln/>
                <a:solidFill>
                  <a:srgbClr val="C32D2E"/>
                </a:solidFill>
                <a:latin typeface="Century Gothic"/>
                <a:ea typeface="+mj-ea"/>
                <a:cs typeface="Tahoma"/>
              </a:rPr>
              <a:t>               ناقش</a:t>
            </a:r>
            <a:endParaRPr lang="ar-SA" dirty="0"/>
          </a:p>
        </p:txBody>
      </p:sp>
    </p:spTree>
    <p:extLst>
      <p:ext uri="{BB962C8B-B14F-4D97-AF65-F5344CB8AC3E}">
        <p14:creationId xmlns:p14="http://schemas.microsoft.com/office/powerpoint/2010/main" val="10766215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414</TotalTime>
  <Words>2777</Words>
  <Application>Microsoft Office PowerPoint</Application>
  <PresentationFormat>عرض على الشاشة (3:4)‏</PresentationFormat>
  <Paragraphs>244</Paragraphs>
  <Slides>75</Slides>
  <Notes>0</Notes>
  <HiddenSlides>0</HiddenSlides>
  <MMClips>0</MMClips>
  <ScaleCrop>false</ScaleCrop>
  <HeadingPairs>
    <vt:vector size="4" baseType="variant">
      <vt:variant>
        <vt:lpstr>نسق</vt:lpstr>
      </vt:variant>
      <vt:variant>
        <vt:i4>1</vt:i4>
      </vt:variant>
      <vt:variant>
        <vt:lpstr>عناوين الشرائح</vt:lpstr>
      </vt:variant>
      <vt:variant>
        <vt:i4>75</vt:i4>
      </vt:variant>
    </vt:vector>
  </HeadingPairs>
  <TitlesOfParts>
    <vt:vector size="76" baseType="lpstr">
      <vt:lpstr>Solstice</vt:lpstr>
      <vt:lpstr>علم اجتماع السكان  المحاضرة الثانية </vt:lpstr>
      <vt:lpstr>اهم موضوعات المحاضرة السابقة</vt:lpstr>
      <vt:lpstr>عرض تقديمي في PowerPoint</vt:lpstr>
      <vt:lpstr>عرض تقديمي في PowerPoint</vt:lpstr>
      <vt:lpstr>اهم المفاهيم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أولاً الفكر السكاني القديم : </vt:lpstr>
      <vt:lpstr>عرض تقديمي في PowerPoint</vt:lpstr>
      <vt:lpstr>الفكر الصيني :- </vt:lpstr>
      <vt:lpstr>عرض تقديمي في PowerPoint</vt:lpstr>
      <vt:lpstr> الفكر اليوناني:-</vt:lpstr>
      <vt:lpstr>عرض تقديمي في PowerPoint</vt:lpstr>
      <vt:lpstr>عرض تقديمي في PowerPoint</vt:lpstr>
      <vt:lpstr>عرض تقديمي في PowerPoint</vt:lpstr>
      <vt:lpstr>الطريقة لتحقيق هذا العدد الامثل عند افلاطون:-</vt:lpstr>
      <vt:lpstr>عرض تقديمي في PowerPoint</vt:lpstr>
      <vt:lpstr>الفكر اليوناني :-</vt:lpstr>
      <vt:lpstr>عرض تقديمي في PowerPoint</vt:lpstr>
      <vt:lpstr>عرض تقديمي في PowerPoint</vt:lpstr>
      <vt:lpstr>عرض تقديمي في PowerPoint</vt:lpstr>
      <vt:lpstr>الفكر العربي :-</vt:lpstr>
      <vt:lpstr>عرض تقديمي في PowerPoint</vt:lpstr>
      <vt:lpstr>عرض تقديمي في PowerPoint</vt:lpstr>
      <vt:lpstr>خصائص الفكر السكاني القديم :</vt:lpstr>
      <vt:lpstr>عرض تقديمي في PowerPoint</vt:lpstr>
      <vt:lpstr>الفكر السكاني الحديث:-</vt:lpstr>
      <vt:lpstr>العوامل التي ادت لظهور الفكر السكاني الحديث:-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الفكر السكاني الحديث  </vt:lpstr>
      <vt:lpstr>ظهور مؤلف روبرت مالتس ((مقال في السكان)):-</vt:lpstr>
      <vt:lpstr>عرض تقديمي في PowerPoint</vt:lpstr>
      <vt:lpstr>كانت أفكار مالتس نقطة تحول في الدراسات السكانية:</vt:lpstr>
      <vt:lpstr>عرض تقديمي في PowerPoint</vt:lpstr>
      <vt:lpstr>عرض تقديمي في PowerPoint</vt:lpstr>
      <vt:lpstr>توماس روبرت مالتس(1766-1834)</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الشواهد التي استند اليها مالتس :-</vt:lpstr>
      <vt:lpstr>مقومات نظرية مالتس:-</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تقييم آراء مالتس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تساؤلات من المحاضرة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اجتماع السكان  المحاضرة الثانية</dc:title>
  <dc:creator>Hanan ahmed makawi suliman</dc:creator>
  <cp:lastModifiedBy>px</cp:lastModifiedBy>
  <cp:revision>46</cp:revision>
  <dcterms:created xsi:type="dcterms:W3CDTF">2015-08-27T07:02:49Z</dcterms:created>
  <dcterms:modified xsi:type="dcterms:W3CDTF">2015-01-22T02:06:21Z</dcterms:modified>
</cp:coreProperties>
</file>