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25" r:id="rId50"/>
    <p:sldId id="326" r:id="rId51"/>
    <p:sldId id="327"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8" r:id="rId71"/>
    <p:sldId id="329" r:id="rId72"/>
    <p:sldId id="322" r:id="rId73"/>
    <p:sldId id="323" r:id="rId74"/>
    <p:sldId id="324" r:id="rId7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91FDAF0D-1E03-43A4-8993-9D07F99B5D85}" type="datetimeFigureOut">
              <a:rPr lang="ar-SA" smtClean="0"/>
              <a:t>4/2/1436</a:t>
            </a:fld>
            <a:endParaRPr lang="ar-SA"/>
          </a:p>
        </p:txBody>
      </p:sp>
      <p:sp>
        <p:nvSpPr>
          <p:cNvPr id="17" name="Footer Placeholder 16"/>
          <p:cNvSpPr>
            <a:spLocks noGrp="1"/>
          </p:cNvSpPr>
          <p:nvPr>
            <p:ph type="ftr" sz="quarter" idx="11"/>
          </p:nvPr>
        </p:nvSpPr>
        <p:spPr>
          <a:xfrm>
            <a:off x="5410200" y="4205288"/>
            <a:ext cx="1295400" cy="457200"/>
          </a:xfrm>
        </p:spPr>
        <p:txBody>
          <a:bodyPr/>
          <a:lstStyle/>
          <a:p>
            <a:endParaRPr lang="ar-SA"/>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ECA91CF8-30AA-41A7-B654-0DFA16AF9FF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1FDAF0D-1E03-43A4-8993-9D07F99B5D85}" type="datetimeFigureOut">
              <a:rPr lang="ar-SA" smtClean="0"/>
              <a:t>4/2/1436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CA91CF8-30AA-41A7-B654-0DFA16AF9FF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1FDAF0D-1E03-43A4-8993-9D07F99B5D85}" type="datetimeFigureOut">
              <a:rPr lang="ar-SA" smtClean="0"/>
              <a:t>4/2/1436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CA91CF8-30AA-41A7-B654-0DFA16AF9FF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1FDAF0D-1E03-43A4-8993-9D07F99B5D85}" type="datetimeFigureOut">
              <a:rPr lang="ar-SA" smtClean="0"/>
              <a:t>4/2/1436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CA91CF8-30AA-41A7-B654-0DFA16AF9FF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91FDAF0D-1E03-43A4-8993-9D07F99B5D85}" type="datetimeFigureOut">
              <a:rPr lang="ar-SA" smtClean="0"/>
              <a:t>4/2/1436</a:t>
            </a:fld>
            <a:endParaRPr lang="ar-SA"/>
          </a:p>
        </p:txBody>
      </p:sp>
      <p:sp>
        <p:nvSpPr>
          <p:cNvPr id="27" name="Slide Number Placeholder 26"/>
          <p:cNvSpPr>
            <a:spLocks noGrp="1"/>
          </p:cNvSpPr>
          <p:nvPr>
            <p:ph type="sldNum" sz="quarter" idx="11"/>
          </p:nvPr>
        </p:nvSpPr>
        <p:spPr/>
        <p:txBody>
          <a:bodyPr rtlCol="0"/>
          <a:lstStyle/>
          <a:p>
            <a:fld id="{ECA91CF8-30AA-41A7-B654-0DFA16AF9FFB}" type="slidenum">
              <a:rPr lang="ar-SA" smtClean="0"/>
              <a:t>‹#›</a:t>
            </a:fld>
            <a:endParaRPr lang="ar-SA"/>
          </a:p>
        </p:txBody>
      </p:sp>
      <p:sp>
        <p:nvSpPr>
          <p:cNvPr id="28" name="Footer Placeholder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91FDAF0D-1E03-43A4-8993-9D07F99B5D85}" type="datetimeFigureOut">
              <a:rPr lang="ar-SA" smtClean="0"/>
              <a:t>4/2/1436</a:t>
            </a:fld>
            <a:endParaRPr lang="ar-SA"/>
          </a:p>
        </p:txBody>
      </p:sp>
      <p:sp>
        <p:nvSpPr>
          <p:cNvPr id="4" name="Footer Placeholder 3"/>
          <p:cNvSpPr>
            <a:spLocks noGrp="1"/>
          </p:cNvSpPr>
          <p:nvPr>
            <p:ph type="ftr" sz="quarter" idx="11"/>
          </p:nvPr>
        </p:nvSpPr>
        <p:spPr>
          <a:xfrm>
            <a:off x="5257800" y="612648"/>
            <a:ext cx="1325880" cy="457200"/>
          </a:xfrm>
        </p:spPr>
        <p:txBody>
          <a:bodyPr/>
          <a:lstStyle/>
          <a:p>
            <a:endParaRPr lang="ar-SA"/>
          </a:p>
        </p:txBody>
      </p:sp>
      <p:sp>
        <p:nvSpPr>
          <p:cNvPr id="5" name="Slide Number Placeholder 4"/>
          <p:cNvSpPr>
            <a:spLocks noGrp="1"/>
          </p:cNvSpPr>
          <p:nvPr>
            <p:ph type="sldNum" sz="quarter" idx="12"/>
          </p:nvPr>
        </p:nvSpPr>
        <p:spPr>
          <a:xfrm>
            <a:off x="8174736" y="2272"/>
            <a:ext cx="762000" cy="365760"/>
          </a:xfrm>
        </p:spPr>
        <p:txBody>
          <a:bodyPr/>
          <a:lstStyle/>
          <a:p>
            <a:fld id="{ECA91CF8-30AA-41A7-B654-0DFA16AF9FF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FDAF0D-1E03-43A4-8993-9D07F99B5D85}" type="datetimeFigureOut">
              <a:rPr lang="ar-SA" smtClean="0"/>
              <a:t>4/2/1436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ECA91CF8-30AA-41A7-B654-0DFA16AF9FF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1FDAF0D-1E03-43A4-8993-9D07F99B5D85}" type="datetimeFigureOut">
              <a:rPr lang="ar-SA" smtClean="0"/>
              <a:t>4/2/1436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CA91CF8-30AA-41A7-B654-0DFA16AF9FF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1FDAF0D-1E03-43A4-8993-9D07F99B5D85}" type="datetimeFigureOut">
              <a:rPr lang="ar-SA" smtClean="0"/>
              <a:t>4/2/1436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CA91CF8-30AA-41A7-B654-0DFA16AF9FF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1FDAF0D-1E03-43A4-8993-9D07F99B5D85}" type="datetimeFigureOut">
              <a:rPr lang="ar-SA" smtClean="0"/>
              <a:t>4/2/1436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CA91CF8-30AA-41A7-B654-0DFA16AF9FF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1FDAF0D-1E03-43A4-8993-9D07F99B5D85}" type="datetimeFigureOut">
              <a:rPr lang="ar-SA" smtClean="0"/>
              <a:t>4/2/1436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CA91CF8-30AA-41A7-B654-0DFA16AF9FF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91FDAF0D-1E03-43A4-8993-9D07F99B5D85}" type="datetimeFigureOut">
              <a:rPr lang="ar-SA" smtClean="0"/>
              <a:t>4/2/1436</a:t>
            </a:fld>
            <a:endParaRPr lang="ar-SA"/>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ECA91CF8-30AA-41A7-B654-0DFA16AF9FF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علم اجتماع السكان </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Subtitle 2"/>
          <p:cNvSpPr>
            <a:spLocks noGrp="1"/>
          </p:cNvSpPr>
          <p:nvPr>
            <p:ph type="subTitle"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المحاضرة الثالثة </a:t>
            </a:r>
          </a:p>
          <a:p>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الفكر السكاني المعاصر </a:t>
            </a:r>
            <a:endPar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96184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الفكر السكاني المعاصر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34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أدى النقد الذي وجه لإسهامات </a:t>
            </a:r>
            <a:r>
              <a:rPr lang="ar-SA" sz="3400" b="1" cap="all" dirty="0" err="1">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مالتس</a:t>
            </a:r>
            <a:r>
              <a:rPr lang="ar-SA" sz="34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 في دراسة الظاهرة السكانية الى نمو الفكر السكاني المعاصر </a:t>
            </a:r>
            <a:r>
              <a:rPr lang="ar-SA" sz="34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a:t>
            </a:r>
          </a:p>
          <a:p>
            <a:pPr lvl="0" indent="-274320">
              <a:buClr>
                <a:srgbClr val="94C600"/>
              </a:buClr>
              <a:buSzPct val="76000"/>
              <a:buFont typeface="Wingdings 2" pitchFamily="18" charset="2"/>
              <a:buChar char=""/>
            </a:pPr>
            <a:r>
              <a:rPr lang="ar-SA" sz="34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وقيام علماء ينتمون الى علوم اجتماعية مختلفة بالاهتمام بدراسة الظواهر السكانية للوصول الى نتائج جديدة تتجاوز اخطاء </a:t>
            </a:r>
            <a:r>
              <a:rPr lang="ar-SA" sz="3400" b="1" cap="all" dirty="0" err="1"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مالتس</a:t>
            </a:r>
            <a:r>
              <a:rPr lang="ar-SA" sz="34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 </a:t>
            </a:r>
            <a:endParaRPr lang="ar-SA" sz="34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endParaRPr>
          </a:p>
        </p:txBody>
      </p:sp>
    </p:spTree>
    <p:extLst>
      <p:ext uri="{BB962C8B-B14F-4D97-AF65-F5344CB8AC3E}">
        <p14:creationId xmlns:p14="http://schemas.microsoft.com/office/powerpoint/2010/main" val="85956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ويضفي الطابع التفاؤلي على تناول وتحليل الظواهر السكانية </a:t>
            </a:r>
          </a:p>
          <a:p>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يلاحظ أن مجموعات العلوم الاجتماعية قد اختلفت في اهتماماتها بدراسة الظواهر السكانية وانقسمت الى قسمين </a:t>
            </a:r>
          </a:p>
          <a:p>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الفئة الاولى اشتملت على اهتمام علم الاحصاء بدراسة الظواهر السكانية والذي عرف بين المشتغلين بالدراسات السكانية باسم الديموغرافيا  </a:t>
            </a:r>
            <a:endPar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9641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اشتملت الفئة الثانية على اهتمام علوم اجتماعية اخرى مثل الجغرافيا والاقتصاد وعلم الاجتماع والتي اطلق عليها اسم الدراسات السكانية </a:t>
            </a:r>
            <a:endParaRPr lang="ar-SA" sz="3600" dirty="0"/>
          </a:p>
        </p:txBody>
      </p:sp>
    </p:spTree>
    <p:extLst>
      <p:ext uri="{BB962C8B-B14F-4D97-AF65-F5344CB8AC3E}">
        <p14:creationId xmlns:p14="http://schemas.microsoft.com/office/powerpoint/2010/main" val="356691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sz="36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أولاً : الإحصاء </a:t>
            </a:r>
            <a:r>
              <a:rPr lang="ar-SA" sz="36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والسكان (الديموغرافيا ):-</a:t>
            </a:r>
            <a:endParaRPr lang="ar-SA" dirty="0"/>
          </a:p>
        </p:txBody>
      </p:sp>
      <p:sp>
        <p:nvSpPr>
          <p:cNvPr id="3" name="Content Placeholder 2"/>
          <p:cNvSpPr>
            <a:spLocks noGrp="1"/>
          </p:cNvSpPr>
          <p:nvPr>
            <p:ph idx="1"/>
          </p:nvPr>
        </p:nvSpPr>
        <p:spPr/>
        <p:txBody>
          <a:bodyPr/>
          <a:lstStyle/>
          <a:p>
            <a:pPr lvl="0" indent="-274320">
              <a:buClr>
                <a:srgbClr val="94C600"/>
              </a:buClr>
              <a:buSzPct val="76000"/>
              <a:buFont typeface="Courier New" pitchFamily="49" charset="0"/>
              <a:buChar char="o"/>
            </a:pP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بدأ </a:t>
            </a: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اهتمام </a:t>
            </a: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الإحصاء بالسكان </a:t>
            </a: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قديماً من عصر الرومان حيث كان الملك (سرفيس تاليوس)يطلب من شعبه أن يسهموا في الاحتفالات السنوية التي يقيمها من خلال تقديم قطع من العملة </a:t>
            </a:r>
          </a:p>
          <a:p>
            <a:pPr marL="68580" lvl="0" indent="0">
              <a:buClr>
                <a:srgbClr val="94C600"/>
              </a:buClr>
              <a:buSzPct val="76000"/>
              <a:buNone/>
            </a:pP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 </a:t>
            </a:r>
            <a:endPar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endParaRPr>
          </a:p>
        </p:txBody>
      </p:sp>
    </p:spTree>
    <p:extLst>
      <p:ext uri="{BB962C8B-B14F-4D97-AF65-F5344CB8AC3E}">
        <p14:creationId xmlns:p14="http://schemas.microsoft.com/office/powerpoint/2010/main" val="648238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out)">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out)">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فيقدم الرجال نوع يختلف عن ما تقدمة النساء وكذلك الاطفال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 خلال ذلك يتوصل الملك الى معرفة عدد السكان وتوزيعهم الجنسي والعمري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عن طريق عد وحصر هذه العملات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غير أن هذا الاهتمام الاحصائي القديم لم يكن الهدف منه التوصل الى نظرية عن السكان بل كان الهدف منه استخدام هذه البيانات في اغراض ادارية وحربية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5065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lvl="0" indent="-274320">
              <a:buClr>
                <a:srgbClr val="94C600"/>
              </a:buClr>
              <a:buSzPct val="76000"/>
              <a:buFont typeface="Wingdings 2" pitchFamily="18" charset="2"/>
              <a:buChar char=""/>
            </a:pP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والواقع أن ما </a:t>
            </a: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نشره جون جرونت عام 1662م من ملاحظات على قوائم الموتى يعتبر من أهم المحاولات الإحصائية في دراسة السكان </a:t>
            </a: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بعد ذلك .</a:t>
            </a:r>
          </a:p>
          <a:p>
            <a:pPr lvl="0" indent="-274320">
              <a:buClr>
                <a:srgbClr val="94C600"/>
              </a:buClr>
              <a:buSzPct val="76000"/>
              <a:buFont typeface="Wingdings 2" pitchFamily="18" charset="2"/>
              <a:buChar char=""/>
            </a:pP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بل هي أحد الدعائم التي استندت اليها الدراسة العلمية للسكان في نشأتها وتطورها </a:t>
            </a:r>
            <a:endPar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endParaRPr>
          </a:p>
        </p:txBody>
      </p:sp>
    </p:spTree>
    <p:extLst>
      <p:ext uri="{BB962C8B-B14F-4D97-AF65-F5344CB8AC3E}">
        <p14:creationId xmlns:p14="http://schemas.microsoft.com/office/powerpoint/2010/main" val="119039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lvl="0" indent="-274320">
              <a:buClr>
                <a:srgbClr val="94C600"/>
              </a:buClr>
              <a:buSzPct val="76000"/>
              <a:buFont typeface="Wingdings 2" pitchFamily="18" charset="2"/>
              <a:buChar char=""/>
            </a:pPr>
            <a:r>
              <a:rPr lang="ar-SA" sz="37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لأجل ذلك أعتبر </a:t>
            </a:r>
            <a:r>
              <a:rPr lang="ar-SA" sz="37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 البعض (جون جرونت)  ليس مؤسساً </a:t>
            </a:r>
            <a:r>
              <a:rPr lang="ar-SA" sz="37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لعلم الإحصاء </a:t>
            </a:r>
            <a:r>
              <a:rPr lang="ar-SA" sz="37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 فقط وانما ايضاً مؤسساً للدراسة </a:t>
            </a:r>
            <a:r>
              <a:rPr lang="ar-SA" sz="37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العلمية لعلم السكان  </a:t>
            </a:r>
          </a:p>
          <a:p>
            <a:pPr lvl="0" indent="-274320">
              <a:buClr>
                <a:srgbClr val="94C600"/>
              </a:buClr>
              <a:buSzPct val="76000"/>
              <a:buFont typeface="Wingdings 2" pitchFamily="18" charset="2"/>
              <a:buChar char=""/>
            </a:pPr>
            <a:r>
              <a:rPr lang="ar-SA" sz="37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فلقد كان السكان موضوعاً للتفكير الغامض وموضوعاً للتأمل غير الدقيق الذي لا يعتمد على الملاحظة والتحليل </a:t>
            </a:r>
            <a:endParaRPr lang="ar-SA" sz="37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75051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ففي الماضي كان يعتقد أن المجتمع يمر وفق ارادة قوى طبيعية يتعذر فهمها </a:t>
            </a:r>
          </a:p>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وجاء (جرونت )ببحوثه الوضعية التي تهدف الى تغيير هذا التفكير الغامض </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33781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lvl="0" indent="-274320">
              <a:buClr>
                <a:srgbClr val="94C600"/>
              </a:buClr>
              <a:buSzPct val="76000"/>
              <a:buFont typeface="Wingdings 2" pitchFamily="18" charset="2"/>
              <a:buChar char=""/>
            </a:pPr>
            <a:r>
              <a:rPr lang="ar-SA"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entury Gothic"/>
                <a:cs typeface="Tahoma"/>
              </a:rPr>
              <a:t>كانت سجلات الوفيات هي التي تمد (جرونت ) بالمادة الخام لبحوثه </a:t>
            </a:r>
            <a:endParaRPr lang="ar-SA"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entury Gothic"/>
              <a:cs typeface="Tahoma"/>
            </a:endParaRPr>
          </a:p>
          <a:p>
            <a:pPr lvl="0" indent="-274320">
              <a:buClr>
                <a:srgbClr val="94C600"/>
              </a:buClr>
              <a:buSzPct val="76000"/>
              <a:buFont typeface="Wingdings 2" pitchFamily="18" charset="2"/>
              <a:buChar char=""/>
            </a:pPr>
            <a:r>
              <a:rPr lang="ar-SA"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entury Gothic"/>
                <a:cs typeface="Tahoma"/>
              </a:rPr>
              <a:t>فقد اعتمد </a:t>
            </a:r>
            <a:r>
              <a:rPr lang="ar-SA"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entury Gothic"/>
                <a:cs typeface="Tahoma"/>
              </a:rPr>
              <a:t>جرونت على سجلات الوفيات التي ترجع لبداية القرن السادس عشر .</a:t>
            </a:r>
          </a:p>
        </p:txBody>
      </p:sp>
    </p:spTree>
    <p:extLst>
      <p:ext uri="{BB962C8B-B14F-4D97-AF65-F5344CB8AC3E}">
        <p14:creationId xmlns:p14="http://schemas.microsoft.com/office/powerpoint/2010/main" val="218798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تلك السجلات كانت تأخذ صورة نشرة اسبوعية تصدر كل ثلاثاء لتضم قائمة بأسماء الوفيات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واحياناً تصدر قائمة بأسماء الوفيات واحياناً ما تصدر قائمة بأسماء المواليد في دوائر متباينة وعديدة في لندن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كانت هذه القوائم والسجلات تعكس المخاطر التي تكمن وراء حالت الوفيات وقف بمثابة مؤشر له قيمته البالغة في اوقات الأوبئة خاصة الطاعون </a:t>
            </a:r>
            <a:endParaRPr lang="ar-SA" sz="3600" dirty="0"/>
          </a:p>
        </p:txBody>
      </p:sp>
    </p:spTree>
    <p:extLst>
      <p:ext uri="{BB962C8B-B14F-4D97-AF65-F5344CB8AC3E}">
        <p14:creationId xmlns:p14="http://schemas.microsoft.com/office/powerpoint/2010/main" val="377809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تلك المعلومات التي كان يعتمد عليها الاثرياء في تحديد اللحظة المناسبة لمغادرة المدينة الى بلاد اخرى اكثر صحة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جعل جرونت من هذه القوائم للموتى هدفاً وموضوعاً للتحليل العلمي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وقد اصبحت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هذه القوائم </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الوسائل التي يعتمد عليها في تحديد </a:t>
            </a:r>
          </a:p>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العوامل الاقتصادية والاجتماعية والبيولوجية للتغيرات في معدلات الوفيات  </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0830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anim calcmode="lin" valueType="num">
                                      <p:cBhvr>
                                        <p:cTn id="10" dur="5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5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528"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8" dur="500"/>
                                        <p:tgtEl>
                                          <p:spTgt spid="3">
                                            <p:txEl>
                                              <p:pRg st="1" end="1"/>
                                            </p:txEl>
                                          </p:spTgt>
                                        </p:tgtEl>
                                      </p:cBhvr>
                                    </p:animEffect>
                                    <p:anim calcmode="lin" valueType="num">
                                      <p:cBhvr>
                                        <p:cTn id="19" dur="5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20" dur="5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3">
                                            <p:txEl>
                                              <p:pRg st="2" end="2"/>
                                            </p:txEl>
                                          </p:spTgt>
                                        </p:tgtEl>
                                      </p:cBhvr>
                                    </p:animEffect>
                                    <p:anim calcmode="lin" valueType="num">
                                      <p:cBhvr>
                                        <p:cTn id="28" dur="5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9" dur="5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3">
                                            <p:txEl>
                                              <p:pRg st="3" end="3"/>
                                            </p:txEl>
                                          </p:spTgt>
                                        </p:tgtEl>
                                      </p:cBhvr>
                                    </p:animEffect>
                                    <p:anim calcmode="lin" valueType="num">
                                      <p:cBhvr>
                                        <p:cTn id="37" dur="500" fill="hold"/>
                                        <p:tgtEl>
                                          <p:spTgt spid="3">
                                            <p:txEl>
                                              <p:pRg st="3" end="3"/>
                                            </p:txEl>
                                          </p:spTgt>
                                        </p:tgtEl>
                                        <p:attrNameLst>
                                          <p:attrName>ppt_x</p:attrName>
                                        </p:attrNameLst>
                                      </p:cBhvr>
                                      <p:tavLst>
                                        <p:tav tm="0">
                                          <p:val>
                                            <p:fltVal val="0.5"/>
                                          </p:val>
                                        </p:tav>
                                        <p:tav tm="100000">
                                          <p:val>
                                            <p:strVal val="#ppt_x"/>
                                          </p:val>
                                        </p:tav>
                                      </p:tavLst>
                                    </p:anim>
                                    <p:anim calcmode="lin" valueType="num">
                                      <p:cBhvr>
                                        <p:cTn id="38" dur="500" fill="hold"/>
                                        <p:tgtEl>
                                          <p:spTgt spid="3">
                                            <p:txEl>
                                              <p:pRg st="3" end="3"/>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وتعد استنتاجات (جرونت ) حول معدل الانواع عند الميلاد </a:t>
            </a:r>
          </a:p>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ومعدل الانواع بين السكان ككل </a:t>
            </a:r>
          </a:p>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من اهم الاكتشافات الاحصائية  التي توصل اليها من خلال ملاحظاته اهمية التفرقة بين اعداد الذكور والاناث </a:t>
            </a:r>
          </a:p>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كذلك المقارنة بين حالات المواليد والوفيات </a:t>
            </a:r>
          </a:p>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وقد لاحظ الاتي أن هناك 13 حالة مواليد في مقابل 14 حالة وفيات في لندن </a:t>
            </a:r>
          </a:p>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بينما توجد 73 حالة مواليد في مقابل 52 حالة وفاة في ريف لندن </a:t>
            </a:r>
          </a:p>
          <a:p>
            <a:endPar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513771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وتوصل من خلال ذلك الى أن نمو السكان في العاصمة يرجع الى  تدفق وهجرة الناس من البلاد المحيطة </a:t>
            </a:r>
          </a:p>
          <a:p>
            <a:endPar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247269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ملخص لما توصل اليه جرونت </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من خلال هذه القوائم حدد جرونت:</a:t>
            </a:r>
          </a:p>
          <a:p>
            <a:pPr lvl="0" indent="-274320">
              <a:buClr>
                <a:srgbClr val="94C600"/>
              </a:buClr>
              <a:buSzPct val="76000"/>
              <a:buFont typeface="Courier New" pitchFamily="49" charset="0"/>
              <a:buChar char="o"/>
            </a:pPr>
            <a:r>
              <a:rPr lang="ar-SA"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العوامل </a:t>
            </a:r>
            <a:r>
              <a:rPr lang="ar-SA" sz="31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الاقتصادية  والاجتماعية </a:t>
            </a:r>
            <a:r>
              <a:rPr lang="ar-SA"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والبيولوجية للتغيرات في معدلات الوفيات .</a:t>
            </a:r>
          </a:p>
          <a:p>
            <a:pPr lvl="0" indent="-274320">
              <a:buClr>
                <a:srgbClr val="94C600"/>
              </a:buClr>
              <a:buSzPct val="76000"/>
              <a:buFont typeface="Courier New" pitchFamily="49" charset="0"/>
              <a:buChar char="o"/>
            </a:pPr>
            <a:r>
              <a:rPr lang="ar-SA" sz="31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وضع جرونت </a:t>
            </a:r>
            <a:r>
              <a:rPr lang="ar-SA" sz="31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استنتاج </a:t>
            </a:r>
            <a:r>
              <a:rPr lang="ar-SA" sz="31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عن معدل النوع عند الميلاد بين مجموعة السكان ككل .</a:t>
            </a:r>
          </a:p>
        </p:txBody>
      </p:sp>
    </p:spTree>
    <p:extLst>
      <p:ext uri="{BB962C8B-B14F-4D97-AF65-F5344CB8AC3E}">
        <p14:creationId xmlns:p14="http://schemas.microsoft.com/office/powerpoint/2010/main" val="328983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Courier New" pitchFamily="49" charset="0"/>
              <a:buChar char="o"/>
            </a:pP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قارن بين حالات المواليد والوفيات ولاحظ أن هناك 13حالة ميلاد مقابل 14حالة وفاة في لندن</a:t>
            </a:r>
          </a:p>
          <a:p>
            <a:pPr lvl="0" indent="-274320">
              <a:buClr>
                <a:srgbClr val="94C600"/>
              </a:buClr>
              <a:buSzPct val="76000"/>
              <a:buFont typeface="Courier New" pitchFamily="49" charset="0"/>
              <a:buChar char="o"/>
            </a:pP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أما في مقاطعة الريف كانت النسبة 73حالة ميلاد مقابل 52حالة وفاة </a:t>
            </a: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a:t>
            </a:r>
          </a:p>
          <a:p>
            <a:pPr lvl="0" indent="-274320">
              <a:buClr>
                <a:srgbClr val="94C600"/>
              </a:buClr>
              <a:buSzPct val="76000"/>
              <a:buFont typeface="Courier New" pitchFamily="49" charset="0"/>
              <a:buChar char="o"/>
            </a:pP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واكتشف </a:t>
            </a: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أن نمو السكان في الحضر يرجع للهجرة .</a:t>
            </a:r>
          </a:p>
          <a:p>
            <a:pPr lvl="0" indent="-274320">
              <a:buClr>
                <a:srgbClr val="94C600"/>
              </a:buClr>
              <a:buSzPct val="76000"/>
              <a:buFont typeface="Courier New" pitchFamily="49" charset="0"/>
              <a:buChar char="o"/>
            </a:pPr>
            <a:endPar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endParaRPr>
          </a:p>
          <a:p>
            <a:endParaRPr lang="ar-SA" dirty="0"/>
          </a:p>
        </p:txBody>
      </p:sp>
    </p:spTree>
    <p:extLst>
      <p:ext uri="{BB962C8B-B14F-4D97-AF65-F5344CB8AC3E}">
        <p14:creationId xmlns:p14="http://schemas.microsoft.com/office/powerpoint/2010/main" val="364767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Courier New" pitchFamily="49" charset="0"/>
              <a:buChar char="o"/>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entury Gothic"/>
                <a:cs typeface="Tahoma"/>
              </a:rPr>
              <a:t>من خلال جدول لتصنيف السكان حسب العمر </a:t>
            </a:r>
          </a:p>
          <a:p>
            <a:pPr marL="662940" lvl="0" indent="-571500">
              <a:buClr>
                <a:srgbClr val="94C600"/>
              </a:buClr>
              <a:buSzPct val="76000"/>
              <a:buFont typeface="Wingdings" pitchFamily="2" charset="2"/>
              <a:buChar char="v"/>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entury Gothic"/>
                <a:cs typeface="Tahoma"/>
              </a:rPr>
              <a:t>استطاع جرونت أن يقدر عدد الذكور القادرين على حمل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entury Gothic"/>
                <a:cs typeface="Tahoma"/>
              </a:rPr>
              <a:t>السلاح</a:t>
            </a:r>
          </a:p>
          <a:p>
            <a:pPr marL="662940" lvl="0" indent="-571500">
              <a:buClr>
                <a:srgbClr val="94C600"/>
              </a:buClr>
              <a:buSzPct val="76000"/>
              <a:buFont typeface="Wingdings" pitchFamily="2" charset="2"/>
              <a:buChar char="v"/>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entury Gothic"/>
                <a:cs typeface="Tahoma"/>
              </a:rPr>
              <a:t> وحساب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entury Gothic"/>
                <a:cs typeface="Tahoma"/>
              </a:rPr>
              <a:t>عدد الإناث في عمر الخصوبة</a:t>
            </a:r>
            <a:endPar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64583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2" pitchFamily="18" charset="2"/>
              <a:buChar char=""/>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ثم قدر عدد سكان لندن معتمداً على عدد المواليد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السنوي .</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endParaRPr>
          </a:p>
          <a:p>
            <a:pPr lvl="0" indent="-274320">
              <a:buClr>
                <a:srgbClr val="94C600"/>
              </a:buClr>
              <a:buSzPct val="76000"/>
              <a:buFont typeface="Wingdings 2" pitchFamily="18" charset="2"/>
              <a:buChar char=""/>
            </a:pP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تطور هذا النوع من الدراسات حتى سمي الديموغرافيا .</a:t>
            </a:r>
          </a:p>
          <a:p>
            <a:pPr lvl="0" indent="-274320">
              <a:buClr>
                <a:srgbClr val="94C600"/>
              </a:buClr>
              <a:buSzPct val="76000"/>
              <a:buFont typeface="Wingdings 2" pitchFamily="18" charset="2"/>
              <a:buChar char=""/>
            </a:pP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يعتبر العلامة </a:t>
            </a: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الفرنسي( </a:t>
            </a: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جيلارد </a:t>
            </a: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)هو أول </a:t>
            </a: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من </a:t>
            </a: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استخدم </a:t>
            </a: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كلمة الديموغرافيا لأول مرة .</a:t>
            </a:r>
          </a:p>
          <a:p>
            <a:pPr lvl="0" indent="-274320">
              <a:buClr>
                <a:srgbClr val="94C600"/>
              </a:buClr>
              <a:buSzPct val="76000"/>
              <a:buNone/>
            </a:pPr>
            <a:endParaRPr lang="en-US" sz="3700" dirty="0">
              <a:solidFill>
                <a:srgbClr val="3E3D2D"/>
              </a:solidFill>
              <a:latin typeface="Century Gothic"/>
            </a:endParaRPr>
          </a:p>
          <a:p>
            <a:endParaRPr lang="ar-SA" dirty="0"/>
          </a:p>
        </p:txBody>
      </p:sp>
    </p:spTree>
    <p:extLst>
      <p:ext uri="{BB962C8B-B14F-4D97-AF65-F5344CB8AC3E}">
        <p14:creationId xmlns:p14="http://schemas.microsoft.com/office/powerpoint/2010/main" val="250630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36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والكلمة تتكون من مقطعين </a:t>
            </a:r>
          </a:p>
          <a:p>
            <a:pPr lvl="0" indent="-274320">
              <a:buClr>
                <a:srgbClr val="94C600"/>
              </a:buClr>
              <a:buSzPct val="76000"/>
              <a:buFont typeface="Wingdings 2" pitchFamily="18" charset="2"/>
              <a:buChar char=""/>
            </a:pPr>
            <a:r>
              <a:rPr lang="en-US" sz="36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rPr>
              <a:t>Demos </a:t>
            </a:r>
            <a:r>
              <a:rPr lang="ar-SA" sz="36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وتعني الناس أو السكان </a:t>
            </a:r>
          </a:p>
          <a:p>
            <a:pPr lvl="0" indent="-274320">
              <a:buClr>
                <a:srgbClr val="94C600"/>
              </a:buClr>
              <a:buSzPct val="76000"/>
              <a:buFont typeface="Wingdings 2" pitchFamily="18" charset="2"/>
              <a:buChar char=""/>
            </a:pPr>
            <a:r>
              <a:rPr lang="en-US" sz="36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rPr>
              <a:t>Graphien </a:t>
            </a:r>
            <a:r>
              <a:rPr lang="ar-SA" sz="3600"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rPr>
              <a:t> </a:t>
            </a:r>
            <a:r>
              <a:rPr lang="ar-SA" sz="3600"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ويعني </a:t>
            </a:r>
            <a:r>
              <a:rPr lang="ar-SA" sz="36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رسم أو كتابة </a:t>
            </a:r>
          </a:p>
          <a:p>
            <a:pPr lvl="0" indent="-274320">
              <a:buClr>
                <a:srgbClr val="94C600"/>
              </a:buClr>
              <a:buSzPct val="76000"/>
              <a:buFont typeface="Wingdings" pitchFamily="2" charset="2"/>
              <a:buChar char="q"/>
            </a:pPr>
            <a:r>
              <a:rPr lang="ar-SA" sz="36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والكلمة تعني الكتابة عن الناس </a:t>
            </a:r>
            <a:r>
              <a:rPr lang="ar-SA" sz="34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a:t>
            </a:r>
          </a:p>
        </p:txBody>
      </p:sp>
    </p:spTree>
    <p:extLst>
      <p:ext uri="{BB962C8B-B14F-4D97-AF65-F5344CB8AC3E}">
        <p14:creationId xmlns:p14="http://schemas.microsoft.com/office/powerpoint/2010/main" val="250234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ثانياً : الجغرافيا والسكان :-</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2" pitchFamily="18" charset="2"/>
              <a:buChar char=""/>
            </a:pPr>
            <a:r>
              <a:rPr lang="ar-SA" sz="31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لعلماء الجغرافيا اهتمام قديم بدراسة الظواهر السكانية </a:t>
            </a:r>
          </a:p>
          <a:p>
            <a:pPr lvl="0" indent="-274320">
              <a:buClr>
                <a:srgbClr val="94C600"/>
              </a:buClr>
              <a:buSzPct val="76000"/>
              <a:buFont typeface="Wingdings 2" pitchFamily="18" charset="2"/>
              <a:buChar char=""/>
            </a:pP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و</a:t>
            </a:r>
            <a:r>
              <a:rPr lang="ar-SA" sz="31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كان </a:t>
            </a: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أول </a:t>
            </a:r>
            <a:r>
              <a:rPr lang="ar-SA" sz="31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ازدهار </a:t>
            </a: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للجغرافيا في القرن التاسع عشر. </a:t>
            </a:r>
          </a:p>
          <a:p>
            <a:pPr lvl="0" indent="-274320">
              <a:buClr>
                <a:srgbClr val="94C600"/>
              </a:buClr>
              <a:buSzPct val="76000"/>
              <a:buFont typeface="Wingdings 2" pitchFamily="18" charset="2"/>
              <a:buChar char=""/>
            </a:pPr>
            <a:r>
              <a:rPr lang="ar-SA" sz="31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كانت تركز على العالم الحيوي والفيزيقي.</a:t>
            </a:r>
          </a:p>
          <a:p>
            <a:pPr lvl="0" indent="-274320">
              <a:buClr>
                <a:srgbClr val="94C600"/>
              </a:buClr>
              <a:buSzPct val="76000"/>
              <a:buFont typeface="Wingdings 2" pitchFamily="18" charset="2"/>
              <a:buChar char=""/>
            </a:pPr>
            <a:r>
              <a:rPr lang="ar-SA"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كان من علمائها من يقوم بتسجيل أعداد السكان وتوزيعهم على اماكن </a:t>
            </a:r>
            <a:r>
              <a:rPr lang="ar-SA" sz="31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الاستيطان . </a:t>
            </a:r>
            <a:endParaRPr lang="ar-SA"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endParaRPr>
          </a:p>
        </p:txBody>
      </p:sp>
    </p:spTree>
    <p:extLst>
      <p:ext uri="{BB962C8B-B14F-4D97-AF65-F5344CB8AC3E}">
        <p14:creationId xmlns:p14="http://schemas.microsoft.com/office/powerpoint/2010/main" val="74368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وقد كان من بين علماء الجغرافيا من يقوم بتسجيل اعداد السكان ومعرفة توزيعهم على اماكن الاستيطان والتجمعات السياسية </a:t>
            </a:r>
          </a:p>
          <a:p>
            <a:pPr lvl="0" indent="-274320">
              <a:buClr>
                <a:srgbClr val="94C600"/>
              </a:buClr>
              <a:buSzPct val="76000"/>
              <a:buFont typeface="Wingdings" pitchFamily="2" charset="2"/>
              <a:buChar char="q"/>
            </a:pPr>
            <a:r>
              <a:rPr lang="ar-SA" sz="32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اتجهت </a:t>
            </a:r>
            <a:r>
              <a:rPr lang="ar-SA" sz="32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الجغرافيا لتطوير </a:t>
            </a:r>
            <a:r>
              <a:rPr lang="ar-SA" sz="32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الاهتمام </a:t>
            </a:r>
            <a:r>
              <a:rPr lang="ar-SA" sz="32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بدراسة الظاهرة السكانية بداية القرن العشرين.</a:t>
            </a:r>
          </a:p>
          <a:p>
            <a:pPr lvl="0" indent="-274320">
              <a:buClr>
                <a:srgbClr val="94C600"/>
              </a:buClr>
              <a:buSzPct val="76000"/>
              <a:buFont typeface="Wingdings" pitchFamily="2" charset="2"/>
              <a:buChar char="q"/>
            </a:pPr>
            <a:r>
              <a:rPr lang="ar-SA" sz="32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اشتهر </a:t>
            </a:r>
            <a:r>
              <a:rPr lang="ar-SA" sz="32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هذا الفرع </a:t>
            </a:r>
            <a:r>
              <a:rPr lang="ar-SA" sz="32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باسم </a:t>
            </a:r>
            <a:r>
              <a:rPr lang="ar-SA" sz="32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الجغرافيا البشرية.</a:t>
            </a:r>
          </a:p>
          <a:p>
            <a:pPr lvl="0" indent="-274320">
              <a:buClr>
                <a:srgbClr val="94C600"/>
              </a:buClr>
              <a:buSzPct val="76000"/>
              <a:buFont typeface="Wingdings" pitchFamily="2" charset="2"/>
              <a:buChar char="q"/>
            </a:pPr>
            <a:r>
              <a:rPr lang="ar-SA" sz="32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يربط هذا الفرع بين الجغرافيا والسكان</a:t>
            </a:r>
            <a:r>
              <a:rPr lang="ar-SA"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a:t>
            </a:r>
            <a:endParaRPr lang="en-US"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endParaRPr>
          </a:p>
        </p:txBody>
      </p:sp>
    </p:spTree>
    <p:extLst>
      <p:ext uri="{BB962C8B-B14F-4D97-AF65-F5344CB8AC3E}">
        <p14:creationId xmlns:p14="http://schemas.microsoft.com/office/powerpoint/2010/main" val="367663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عوامل نمو الجغرافية البشرية:-</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pitchFamily="2" charset="2"/>
              <a:buChar char="v"/>
            </a:pP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الجغرافيا هي  العلم الذي  </a:t>
            </a: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يدرس الأرض ومواردها الطبيعية</a:t>
            </a: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a:t>
            </a:r>
          </a:p>
          <a:p>
            <a:pPr lvl="0" indent="-274320">
              <a:buClr>
                <a:srgbClr val="94C600"/>
              </a:buClr>
              <a:buSzPct val="76000"/>
              <a:buFont typeface="Wingdings" pitchFamily="2" charset="2"/>
              <a:buChar char="v"/>
            </a:pP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 ولما كانت الأرض </a:t>
            </a: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بيئة طبيعية وبشرية يسكنها السكان</a:t>
            </a: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a:t>
            </a:r>
            <a:endPar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endParaRPr>
          </a:p>
          <a:p>
            <a:pPr marL="640080" lvl="0" indent="-571500">
              <a:buClr>
                <a:srgbClr val="94C600"/>
              </a:buClr>
              <a:buSzPct val="76000"/>
              <a:buFont typeface="Wingdings" pitchFamily="2" charset="2"/>
              <a:buChar char="v"/>
            </a:pP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 لذلك </a:t>
            </a: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اهتمت </a:t>
            </a: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الجغرافيا بدراسة </a:t>
            </a: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السكان والظواهر السكانية .</a:t>
            </a:r>
            <a:endPar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endParaRPr>
          </a:p>
        </p:txBody>
      </p:sp>
    </p:spTree>
    <p:extLst>
      <p:ext uri="{BB962C8B-B14F-4D97-AF65-F5344CB8AC3E}">
        <p14:creationId xmlns:p14="http://schemas.microsoft.com/office/powerpoint/2010/main" val="318293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1000"/>
                                        <p:tgtEl>
                                          <p:spTgt spid="3">
                                            <p:txEl>
                                              <p:pRg st="2" end="2"/>
                                            </p:txEl>
                                          </p:spTgt>
                                        </p:tgtEl>
                                      </p:cBhvr>
                                    </p:animEffect>
                                    <p:anim calcmode="lin" valueType="num">
                                      <p:cBhvr>
                                        <p:cTn id="4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تتجه الجغرافيا لمحاولة فهم التفاعل بين العوامل الطبيعية من خصب الارض وجدبها ومناخها ودرجة جاذبيتها للسكان او طردهم</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او دراسة وفهم  التفاعل بين السكان والبيئة وعلاقتهم بمواردها الطبيعية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من اجل ذلك اعتبر غالبية الجغرافيين أن السكان هم مرجع الذي يمكن  منه ملاحظه كل العناصر الاخرى في مكونات الفضاء </a:t>
            </a:r>
            <a:endParaRPr lang="ar-SA" sz="3200" dirty="0"/>
          </a:p>
        </p:txBody>
      </p:sp>
    </p:spTree>
    <p:extLst>
      <p:ext uri="{BB962C8B-B14F-4D97-AF65-F5344CB8AC3E}">
        <p14:creationId xmlns:p14="http://schemas.microsoft.com/office/powerpoint/2010/main" val="11836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لذلك اجتهدوا في تطوير الجغرافيا البشرية كميدان فرعي يقدم الخلفية الاساسية لكل فروع الجغرافيا الاخرى </a:t>
            </a:r>
            <a:endParaRPr lang="ar-SA" sz="4000" dirty="0"/>
          </a:p>
        </p:txBody>
      </p:sp>
    </p:spTree>
    <p:extLst>
      <p:ext uri="{BB962C8B-B14F-4D97-AF65-F5344CB8AC3E}">
        <p14:creationId xmlns:p14="http://schemas.microsoft.com/office/powerpoint/2010/main" val="410750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استطاع الجغرافيون من خلال دراستهم للمشاكل التوزيعية الى ادراك الانتظام في توزيع سكان العالم على الارض والاختلافات بينهم من مكان الى اخر في الجوانب العرقية والعنصرية والطابع المجتمعي للسكان</a:t>
            </a:r>
          </a:p>
          <a:p>
            <a:pPr lvl="0" indent="-274320">
              <a:buClr>
                <a:srgbClr val="94C600"/>
              </a:buClr>
              <a:buSzPct val="76000"/>
              <a:buFont typeface="Wingdings 2" pitchFamily="18" charset="2"/>
              <a:buChar char=""/>
            </a:pPr>
            <a:r>
              <a:rPr lang="ar-SA" sz="36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فالجغرافيا </a:t>
            </a:r>
            <a:r>
              <a:rPr lang="ar-SA" sz="36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البشرية لها أهمية لتوضيح مشكلة توزيع السكان وعلاقتها بالجوانب العرقية والعنصرية.</a:t>
            </a:r>
            <a:endParaRPr lang="en-US" sz="36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38698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كان تسليم الجغرافيون بأن مكونات الفضاء تتميز بالتغير المستمر بمثابة عامل من العوامل التي دفعتهم الى دراسة وفهم تغير هذه المكونات في ضوء الاختلافات الطبيعية  والنباتية والثقافية وحركة التربة والمناخ والسكان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ولذك اعتبروا السكان قوة تقع في قلب القوى التي تؤثر في تغير هذه المكونات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لذلك يجب أن تأخذ الجغرافيا البشرية هذه الموضوعات في اعتبارها </a:t>
            </a:r>
            <a:endParaRPr lang="ar-SA" sz="3200" dirty="0"/>
          </a:p>
        </p:txBody>
      </p:sp>
    </p:spTree>
    <p:extLst>
      <p:ext uri="{BB962C8B-B14F-4D97-AF65-F5344CB8AC3E}">
        <p14:creationId xmlns:p14="http://schemas.microsoft.com/office/powerpoint/2010/main" val="4001391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الجغرافيا </a:t>
            </a: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البشرية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اهتمت </a:t>
            </a: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بدراسة مكونات الفضاء المتغيرة وعلاقتها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بالاختلافات </a:t>
            </a: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الطبيعية والنباتية والثقافية وحركة التربة والمناخ والسكان</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41555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ثالثاً الاقتصاد </a:t>
            </a: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والسكان:-</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لا يختلف الاقتصاد عن كل من الاحصاء والجغرافيا في علاقته القديمة بالسكان  واهتمامه بدراسة الظواهر السكانية </a:t>
            </a:r>
          </a:p>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تطور هذا الاهتمام واصبح للاقتصاد نظرة خاصة حول دراسته للظواهر السكانية وقد حدد لنفسه موضوعات متميزة واهداف مغايرة لذلك اختلف الاقتصاد عن الاحصاء والجغرافيا </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88635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تطور الدراسات الاقتصادية للسكان :-</a:t>
            </a: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يميز الباحثون في دراستهم لاهتمام الاقتصاد بدراسة السكان للحديث عن ثلاث مراحل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وقد كان اهتمام الاقتصاد في كل مرحلة يختلف عن الاخرى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فقد كانوا في اول عهدهم يحثون على الزيادة السكانية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ثم بعد ذلك نبهوا لخطورة الزيادة السكانية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ثم اخيراً ركزوا على اهمية ربط الزيادة السانية بالدخل الامثل </a:t>
            </a:r>
          </a:p>
          <a:p>
            <a:endPar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50222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wipe(down)">
                                      <p:cBhvr>
                                        <p:cTn id="32" dur="580">
                                          <p:stCondLst>
                                            <p:cond delay="0"/>
                                          </p:stCondLst>
                                        </p:cTn>
                                        <p:tgtEl>
                                          <p:spTgt spid="3">
                                            <p:txEl>
                                              <p:pRg st="1" end="1"/>
                                            </p:txEl>
                                          </p:spTgt>
                                        </p:tgtEl>
                                      </p:cBhvr>
                                    </p:animEffect>
                                    <p:anim calcmode="lin" valueType="num">
                                      <p:cBhvr>
                                        <p:cTn id="3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xEl>
                                              <p:pRg st="1" end="1"/>
                                            </p:txEl>
                                          </p:spTgt>
                                        </p:tgtEl>
                                      </p:cBhvr>
                                      <p:to x="100000" y="60000"/>
                                    </p:animScale>
                                    <p:animScale>
                                      <p:cBhvr>
                                        <p:cTn id="39" dur="166" decel="50000">
                                          <p:stCondLst>
                                            <p:cond delay="676"/>
                                          </p:stCondLst>
                                        </p:cTn>
                                        <p:tgtEl>
                                          <p:spTgt spid="3">
                                            <p:txEl>
                                              <p:pRg st="1" end="1"/>
                                            </p:txEl>
                                          </p:spTgt>
                                        </p:tgtEl>
                                      </p:cBhvr>
                                      <p:to x="100000" y="100000"/>
                                    </p:animScale>
                                    <p:animScale>
                                      <p:cBhvr>
                                        <p:cTn id="40" dur="26">
                                          <p:stCondLst>
                                            <p:cond delay="1312"/>
                                          </p:stCondLst>
                                        </p:cTn>
                                        <p:tgtEl>
                                          <p:spTgt spid="3">
                                            <p:txEl>
                                              <p:pRg st="1" end="1"/>
                                            </p:txEl>
                                          </p:spTgt>
                                        </p:tgtEl>
                                      </p:cBhvr>
                                      <p:to x="100000" y="80000"/>
                                    </p:animScale>
                                    <p:animScale>
                                      <p:cBhvr>
                                        <p:cTn id="41" dur="166" decel="50000">
                                          <p:stCondLst>
                                            <p:cond delay="1338"/>
                                          </p:stCondLst>
                                        </p:cTn>
                                        <p:tgtEl>
                                          <p:spTgt spid="3">
                                            <p:txEl>
                                              <p:pRg st="1" end="1"/>
                                            </p:txEl>
                                          </p:spTgt>
                                        </p:tgtEl>
                                      </p:cBhvr>
                                      <p:to x="100000" y="100000"/>
                                    </p:animScale>
                                    <p:animScale>
                                      <p:cBhvr>
                                        <p:cTn id="42" dur="26">
                                          <p:stCondLst>
                                            <p:cond delay="1642"/>
                                          </p:stCondLst>
                                        </p:cTn>
                                        <p:tgtEl>
                                          <p:spTgt spid="3">
                                            <p:txEl>
                                              <p:pRg st="1" end="1"/>
                                            </p:txEl>
                                          </p:spTgt>
                                        </p:tgtEl>
                                      </p:cBhvr>
                                      <p:to x="100000" y="90000"/>
                                    </p:animScale>
                                    <p:animScale>
                                      <p:cBhvr>
                                        <p:cTn id="43" dur="166" decel="50000">
                                          <p:stCondLst>
                                            <p:cond delay="1668"/>
                                          </p:stCondLst>
                                        </p:cTn>
                                        <p:tgtEl>
                                          <p:spTgt spid="3">
                                            <p:txEl>
                                              <p:pRg st="1" end="1"/>
                                            </p:txEl>
                                          </p:spTgt>
                                        </p:tgtEl>
                                      </p:cBhvr>
                                      <p:to x="100000" y="100000"/>
                                    </p:animScale>
                                    <p:animScale>
                                      <p:cBhvr>
                                        <p:cTn id="44" dur="26">
                                          <p:stCondLst>
                                            <p:cond delay="1808"/>
                                          </p:stCondLst>
                                        </p:cTn>
                                        <p:tgtEl>
                                          <p:spTgt spid="3">
                                            <p:txEl>
                                              <p:pRg st="1" end="1"/>
                                            </p:txEl>
                                          </p:spTgt>
                                        </p:tgtEl>
                                      </p:cBhvr>
                                      <p:to x="100000" y="95000"/>
                                    </p:animScale>
                                    <p:animScale>
                                      <p:cBhvr>
                                        <p:cTn id="45" dur="166" decel="50000">
                                          <p:stCondLst>
                                            <p:cond delay="1834"/>
                                          </p:stCondLst>
                                        </p:cTn>
                                        <p:tgtEl>
                                          <p:spTgt spid="3">
                                            <p:txEl>
                                              <p:pRg st="1" end="1"/>
                                            </p:txEl>
                                          </p:spTgt>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wipe(down)">
                                      <p:cBhvr>
                                        <p:cTn id="50" dur="580">
                                          <p:stCondLst>
                                            <p:cond delay="0"/>
                                          </p:stCondLst>
                                        </p:cTn>
                                        <p:tgtEl>
                                          <p:spTgt spid="3">
                                            <p:txEl>
                                              <p:pRg st="2" end="2"/>
                                            </p:txEl>
                                          </p:spTgt>
                                        </p:tgtEl>
                                      </p:cBhvr>
                                    </p:animEffect>
                                    <p:anim calcmode="lin" valueType="num">
                                      <p:cBhvr>
                                        <p:cTn id="51"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6" dur="26">
                                          <p:stCondLst>
                                            <p:cond delay="650"/>
                                          </p:stCondLst>
                                        </p:cTn>
                                        <p:tgtEl>
                                          <p:spTgt spid="3">
                                            <p:txEl>
                                              <p:pRg st="2" end="2"/>
                                            </p:txEl>
                                          </p:spTgt>
                                        </p:tgtEl>
                                      </p:cBhvr>
                                      <p:to x="100000" y="60000"/>
                                    </p:animScale>
                                    <p:animScale>
                                      <p:cBhvr>
                                        <p:cTn id="57" dur="166" decel="50000">
                                          <p:stCondLst>
                                            <p:cond delay="676"/>
                                          </p:stCondLst>
                                        </p:cTn>
                                        <p:tgtEl>
                                          <p:spTgt spid="3">
                                            <p:txEl>
                                              <p:pRg st="2" end="2"/>
                                            </p:txEl>
                                          </p:spTgt>
                                        </p:tgtEl>
                                      </p:cBhvr>
                                      <p:to x="100000" y="100000"/>
                                    </p:animScale>
                                    <p:animScale>
                                      <p:cBhvr>
                                        <p:cTn id="58" dur="26">
                                          <p:stCondLst>
                                            <p:cond delay="1312"/>
                                          </p:stCondLst>
                                        </p:cTn>
                                        <p:tgtEl>
                                          <p:spTgt spid="3">
                                            <p:txEl>
                                              <p:pRg st="2" end="2"/>
                                            </p:txEl>
                                          </p:spTgt>
                                        </p:tgtEl>
                                      </p:cBhvr>
                                      <p:to x="100000" y="80000"/>
                                    </p:animScale>
                                    <p:animScale>
                                      <p:cBhvr>
                                        <p:cTn id="59" dur="166" decel="50000">
                                          <p:stCondLst>
                                            <p:cond delay="1338"/>
                                          </p:stCondLst>
                                        </p:cTn>
                                        <p:tgtEl>
                                          <p:spTgt spid="3">
                                            <p:txEl>
                                              <p:pRg st="2" end="2"/>
                                            </p:txEl>
                                          </p:spTgt>
                                        </p:tgtEl>
                                      </p:cBhvr>
                                      <p:to x="100000" y="100000"/>
                                    </p:animScale>
                                    <p:animScale>
                                      <p:cBhvr>
                                        <p:cTn id="60" dur="26">
                                          <p:stCondLst>
                                            <p:cond delay="1642"/>
                                          </p:stCondLst>
                                        </p:cTn>
                                        <p:tgtEl>
                                          <p:spTgt spid="3">
                                            <p:txEl>
                                              <p:pRg st="2" end="2"/>
                                            </p:txEl>
                                          </p:spTgt>
                                        </p:tgtEl>
                                      </p:cBhvr>
                                      <p:to x="100000" y="90000"/>
                                    </p:animScale>
                                    <p:animScale>
                                      <p:cBhvr>
                                        <p:cTn id="61" dur="166" decel="50000">
                                          <p:stCondLst>
                                            <p:cond delay="1668"/>
                                          </p:stCondLst>
                                        </p:cTn>
                                        <p:tgtEl>
                                          <p:spTgt spid="3">
                                            <p:txEl>
                                              <p:pRg st="2" end="2"/>
                                            </p:txEl>
                                          </p:spTgt>
                                        </p:tgtEl>
                                      </p:cBhvr>
                                      <p:to x="100000" y="100000"/>
                                    </p:animScale>
                                    <p:animScale>
                                      <p:cBhvr>
                                        <p:cTn id="62" dur="26">
                                          <p:stCondLst>
                                            <p:cond delay="1808"/>
                                          </p:stCondLst>
                                        </p:cTn>
                                        <p:tgtEl>
                                          <p:spTgt spid="3">
                                            <p:txEl>
                                              <p:pRg st="2" end="2"/>
                                            </p:txEl>
                                          </p:spTgt>
                                        </p:tgtEl>
                                      </p:cBhvr>
                                      <p:to x="100000" y="95000"/>
                                    </p:animScale>
                                    <p:animScale>
                                      <p:cBhvr>
                                        <p:cTn id="63" dur="166" decel="50000">
                                          <p:stCondLst>
                                            <p:cond delay="1834"/>
                                          </p:stCondLst>
                                        </p:cTn>
                                        <p:tgtEl>
                                          <p:spTgt spid="3">
                                            <p:txEl>
                                              <p:pRg st="2" end="2"/>
                                            </p:txEl>
                                          </p:spTgt>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3">
                                            <p:txEl>
                                              <p:pRg st="3" end="3"/>
                                            </p:txEl>
                                          </p:spTgt>
                                        </p:tgtEl>
                                        <p:attrNameLst>
                                          <p:attrName>style.visibility</p:attrName>
                                        </p:attrNameLst>
                                      </p:cBhvr>
                                      <p:to>
                                        <p:strVal val="visible"/>
                                      </p:to>
                                    </p:set>
                                    <p:animEffect transition="in" filter="wipe(down)">
                                      <p:cBhvr>
                                        <p:cTn id="68" dur="580">
                                          <p:stCondLst>
                                            <p:cond delay="0"/>
                                          </p:stCondLst>
                                        </p:cTn>
                                        <p:tgtEl>
                                          <p:spTgt spid="3">
                                            <p:txEl>
                                              <p:pRg st="3" end="3"/>
                                            </p:txEl>
                                          </p:spTgt>
                                        </p:tgtEl>
                                      </p:cBhvr>
                                    </p:animEffect>
                                    <p:anim calcmode="lin" valueType="num">
                                      <p:cBhvr>
                                        <p:cTn id="69"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74" dur="26">
                                          <p:stCondLst>
                                            <p:cond delay="650"/>
                                          </p:stCondLst>
                                        </p:cTn>
                                        <p:tgtEl>
                                          <p:spTgt spid="3">
                                            <p:txEl>
                                              <p:pRg st="3" end="3"/>
                                            </p:txEl>
                                          </p:spTgt>
                                        </p:tgtEl>
                                      </p:cBhvr>
                                      <p:to x="100000" y="60000"/>
                                    </p:animScale>
                                    <p:animScale>
                                      <p:cBhvr>
                                        <p:cTn id="75" dur="166" decel="50000">
                                          <p:stCondLst>
                                            <p:cond delay="676"/>
                                          </p:stCondLst>
                                        </p:cTn>
                                        <p:tgtEl>
                                          <p:spTgt spid="3">
                                            <p:txEl>
                                              <p:pRg st="3" end="3"/>
                                            </p:txEl>
                                          </p:spTgt>
                                        </p:tgtEl>
                                      </p:cBhvr>
                                      <p:to x="100000" y="100000"/>
                                    </p:animScale>
                                    <p:animScale>
                                      <p:cBhvr>
                                        <p:cTn id="76" dur="26">
                                          <p:stCondLst>
                                            <p:cond delay="1312"/>
                                          </p:stCondLst>
                                        </p:cTn>
                                        <p:tgtEl>
                                          <p:spTgt spid="3">
                                            <p:txEl>
                                              <p:pRg st="3" end="3"/>
                                            </p:txEl>
                                          </p:spTgt>
                                        </p:tgtEl>
                                      </p:cBhvr>
                                      <p:to x="100000" y="80000"/>
                                    </p:animScale>
                                    <p:animScale>
                                      <p:cBhvr>
                                        <p:cTn id="77" dur="166" decel="50000">
                                          <p:stCondLst>
                                            <p:cond delay="1338"/>
                                          </p:stCondLst>
                                        </p:cTn>
                                        <p:tgtEl>
                                          <p:spTgt spid="3">
                                            <p:txEl>
                                              <p:pRg st="3" end="3"/>
                                            </p:txEl>
                                          </p:spTgt>
                                        </p:tgtEl>
                                      </p:cBhvr>
                                      <p:to x="100000" y="100000"/>
                                    </p:animScale>
                                    <p:animScale>
                                      <p:cBhvr>
                                        <p:cTn id="78" dur="26">
                                          <p:stCondLst>
                                            <p:cond delay="1642"/>
                                          </p:stCondLst>
                                        </p:cTn>
                                        <p:tgtEl>
                                          <p:spTgt spid="3">
                                            <p:txEl>
                                              <p:pRg st="3" end="3"/>
                                            </p:txEl>
                                          </p:spTgt>
                                        </p:tgtEl>
                                      </p:cBhvr>
                                      <p:to x="100000" y="90000"/>
                                    </p:animScale>
                                    <p:animScale>
                                      <p:cBhvr>
                                        <p:cTn id="79" dur="166" decel="50000">
                                          <p:stCondLst>
                                            <p:cond delay="1668"/>
                                          </p:stCondLst>
                                        </p:cTn>
                                        <p:tgtEl>
                                          <p:spTgt spid="3">
                                            <p:txEl>
                                              <p:pRg st="3" end="3"/>
                                            </p:txEl>
                                          </p:spTgt>
                                        </p:tgtEl>
                                      </p:cBhvr>
                                      <p:to x="100000" y="100000"/>
                                    </p:animScale>
                                    <p:animScale>
                                      <p:cBhvr>
                                        <p:cTn id="80" dur="26">
                                          <p:stCondLst>
                                            <p:cond delay="1808"/>
                                          </p:stCondLst>
                                        </p:cTn>
                                        <p:tgtEl>
                                          <p:spTgt spid="3">
                                            <p:txEl>
                                              <p:pRg st="3" end="3"/>
                                            </p:txEl>
                                          </p:spTgt>
                                        </p:tgtEl>
                                      </p:cBhvr>
                                      <p:to x="100000" y="95000"/>
                                    </p:animScale>
                                    <p:animScale>
                                      <p:cBhvr>
                                        <p:cTn id="81" dur="166" decel="50000">
                                          <p:stCondLst>
                                            <p:cond delay="1834"/>
                                          </p:stCondLst>
                                        </p:cTn>
                                        <p:tgtEl>
                                          <p:spTgt spid="3">
                                            <p:txEl>
                                              <p:pRg st="3" end="3"/>
                                            </p:txEl>
                                          </p:spTgt>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grpId="0" nodeType="clickEffect">
                                  <p:stCondLst>
                                    <p:cond delay="0"/>
                                  </p:stCondLst>
                                  <p:childTnLst>
                                    <p:set>
                                      <p:cBhvr>
                                        <p:cTn id="85" dur="1" fill="hold">
                                          <p:stCondLst>
                                            <p:cond delay="0"/>
                                          </p:stCondLst>
                                        </p:cTn>
                                        <p:tgtEl>
                                          <p:spTgt spid="3">
                                            <p:txEl>
                                              <p:pRg st="4" end="4"/>
                                            </p:txEl>
                                          </p:spTgt>
                                        </p:tgtEl>
                                        <p:attrNameLst>
                                          <p:attrName>style.visibility</p:attrName>
                                        </p:attrNameLst>
                                      </p:cBhvr>
                                      <p:to>
                                        <p:strVal val="visible"/>
                                      </p:to>
                                    </p:set>
                                    <p:animEffect transition="in" filter="wipe(down)">
                                      <p:cBhvr>
                                        <p:cTn id="86" dur="580">
                                          <p:stCondLst>
                                            <p:cond delay="0"/>
                                          </p:stCondLst>
                                        </p:cTn>
                                        <p:tgtEl>
                                          <p:spTgt spid="3">
                                            <p:txEl>
                                              <p:pRg st="4" end="4"/>
                                            </p:txEl>
                                          </p:spTgt>
                                        </p:tgtEl>
                                      </p:cBhvr>
                                    </p:animEffect>
                                    <p:anim calcmode="lin" valueType="num">
                                      <p:cBhvr>
                                        <p:cTn id="87"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92" dur="26">
                                          <p:stCondLst>
                                            <p:cond delay="650"/>
                                          </p:stCondLst>
                                        </p:cTn>
                                        <p:tgtEl>
                                          <p:spTgt spid="3">
                                            <p:txEl>
                                              <p:pRg st="4" end="4"/>
                                            </p:txEl>
                                          </p:spTgt>
                                        </p:tgtEl>
                                      </p:cBhvr>
                                      <p:to x="100000" y="60000"/>
                                    </p:animScale>
                                    <p:animScale>
                                      <p:cBhvr>
                                        <p:cTn id="93" dur="166" decel="50000">
                                          <p:stCondLst>
                                            <p:cond delay="676"/>
                                          </p:stCondLst>
                                        </p:cTn>
                                        <p:tgtEl>
                                          <p:spTgt spid="3">
                                            <p:txEl>
                                              <p:pRg st="4" end="4"/>
                                            </p:txEl>
                                          </p:spTgt>
                                        </p:tgtEl>
                                      </p:cBhvr>
                                      <p:to x="100000" y="100000"/>
                                    </p:animScale>
                                    <p:animScale>
                                      <p:cBhvr>
                                        <p:cTn id="94" dur="26">
                                          <p:stCondLst>
                                            <p:cond delay="1312"/>
                                          </p:stCondLst>
                                        </p:cTn>
                                        <p:tgtEl>
                                          <p:spTgt spid="3">
                                            <p:txEl>
                                              <p:pRg st="4" end="4"/>
                                            </p:txEl>
                                          </p:spTgt>
                                        </p:tgtEl>
                                      </p:cBhvr>
                                      <p:to x="100000" y="80000"/>
                                    </p:animScale>
                                    <p:animScale>
                                      <p:cBhvr>
                                        <p:cTn id="95" dur="166" decel="50000">
                                          <p:stCondLst>
                                            <p:cond delay="1338"/>
                                          </p:stCondLst>
                                        </p:cTn>
                                        <p:tgtEl>
                                          <p:spTgt spid="3">
                                            <p:txEl>
                                              <p:pRg st="4" end="4"/>
                                            </p:txEl>
                                          </p:spTgt>
                                        </p:tgtEl>
                                      </p:cBhvr>
                                      <p:to x="100000" y="100000"/>
                                    </p:animScale>
                                    <p:animScale>
                                      <p:cBhvr>
                                        <p:cTn id="96" dur="26">
                                          <p:stCondLst>
                                            <p:cond delay="1642"/>
                                          </p:stCondLst>
                                        </p:cTn>
                                        <p:tgtEl>
                                          <p:spTgt spid="3">
                                            <p:txEl>
                                              <p:pRg st="4" end="4"/>
                                            </p:txEl>
                                          </p:spTgt>
                                        </p:tgtEl>
                                      </p:cBhvr>
                                      <p:to x="100000" y="90000"/>
                                    </p:animScale>
                                    <p:animScale>
                                      <p:cBhvr>
                                        <p:cTn id="97" dur="166" decel="50000">
                                          <p:stCondLst>
                                            <p:cond delay="1668"/>
                                          </p:stCondLst>
                                        </p:cTn>
                                        <p:tgtEl>
                                          <p:spTgt spid="3">
                                            <p:txEl>
                                              <p:pRg st="4" end="4"/>
                                            </p:txEl>
                                          </p:spTgt>
                                        </p:tgtEl>
                                      </p:cBhvr>
                                      <p:to x="100000" y="100000"/>
                                    </p:animScale>
                                    <p:animScale>
                                      <p:cBhvr>
                                        <p:cTn id="98" dur="26">
                                          <p:stCondLst>
                                            <p:cond delay="1808"/>
                                          </p:stCondLst>
                                        </p:cTn>
                                        <p:tgtEl>
                                          <p:spTgt spid="3">
                                            <p:txEl>
                                              <p:pRg st="4" end="4"/>
                                            </p:txEl>
                                          </p:spTgt>
                                        </p:tgtEl>
                                      </p:cBhvr>
                                      <p:to x="100000" y="95000"/>
                                    </p:animScale>
                                    <p:animScale>
                                      <p:cBhvr>
                                        <p:cTn id="99"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مرحلة الحث على زيادة السكان:-</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على الرغم من أن المعطيات الديموغرافية والاقتصادية المتعلقة بالدخل والثروة والاجور والربح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وكذلك الخاصة بالخصوبة والوفيات والهجرة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كانت معطيات غير متوفرة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الا أن الاقتصاديين ربطوا بين الاقتصاد والسكان في الفترة السابقة على القرن الثامن عشر </a:t>
            </a:r>
            <a:endPar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70400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52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anim calcmode="lin" valueType="num">
                                      <p:cBhvr>
                                        <p:cTn id="16" dur="5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7" dur="5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528"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4" dur="500"/>
                                        <p:tgtEl>
                                          <p:spTgt spid="3">
                                            <p:txEl>
                                              <p:pRg st="1" end="1"/>
                                            </p:txEl>
                                          </p:spTgt>
                                        </p:tgtEl>
                                      </p:cBhvr>
                                    </p:animEffect>
                                    <p:anim calcmode="lin" valueType="num">
                                      <p:cBhvr>
                                        <p:cTn id="25" dur="5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26" dur="5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528"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3">
                                            <p:txEl>
                                              <p:pRg st="2" end="2"/>
                                            </p:txEl>
                                          </p:spTgt>
                                        </p:tgtEl>
                                      </p:cBhvr>
                                    </p:animEffect>
                                    <p:anim calcmode="lin" valueType="num">
                                      <p:cBhvr>
                                        <p:cTn id="34" dur="5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35" dur="5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2" dur="500"/>
                                        <p:tgtEl>
                                          <p:spTgt spid="3">
                                            <p:txEl>
                                              <p:pRg st="3" end="3"/>
                                            </p:txEl>
                                          </p:spTgt>
                                        </p:tgtEl>
                                      </p:cBhvr>
                                    </p:animEffect>
                                    <p:anim calcmode="lin" valueType="num">
                                      <p:cBhvr>
                                        <p:cTn id="43" dur="500" fill="hold"/>
                                        <p:tgtEl>
                                          <p:spTgt spid="3">
                                            <p:txEl>
                                              <p:pRg st="3" end="3"/>
                                            </p:txEl>
                                          </p:spTgt>
                                        </p:tgtEl>
                                        <p:attrNameLst>
                                          <p:attrName>ppt_x</p:attrName>
                                        </p:attrNameLst>
                                      </p:cBhvr>
                                      <p:tavLst>
                                        <p:tav tm="0">
                                          <p:val>
                                            <p:fltVal val="0.5"/>
                                          </p:val>
                                        </p:tav>
                                        <p:tav tm="100000">
                                          <p:val>
                                            <p:strVal val="#ppt_x"/>
                                          </p:val>
                                        </p:tav>
                                      </p:tavLst>
                                    </p:anim>
                                    <p:anim calcmode="lin" valueType="num">
                                      <p:cBhvr>
                                        <p:cTn id="44" dur="500" fill="hold"/>
                                        <p:tgtEl>
                                          <p:spTgt spid="3">
                                            <p:txEl>
                                              <p:pRg st="3" end="3"/>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تزايد الاهتمام بدراسة السكان اثناء القرن الثامن عشر في اوروبا نتيجة لاكتشاف العالم الجديد والتغير في البناء السياسي ونمو التجارة الدولية والتطورات في مجال الحرب والفن </a:t>
            </a:r>
          </a:p>
          <a:p>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وكذلك تحسين اساليب الانتاج ونقل البضائع </a:t>
            </a:r>
          </a:p>
          <a:p>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خلال هذه الفترة علقت اهمية كبرى على القوة العسكرية والسياسية والاقتصادية </a:t>
            </a:r>
          </a:p>
          <a:p>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وساد اعتقاد أن تدهور أي واحدة سيؤدي لتدهور الاخرى </a:t>
            </a:r>
            <a:endParaRPr lang="ar-SA"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06556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كما كان ينظر للأرض والعمل على انهما من اهم عوامل الانتاج ومن اهم مصادر القوة الانتاجية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وانهما يفوقان رأس المال والمشروعات اهمية بل وحتى التكنولوجيا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لهذا كانت تعلق اهمية على السكان ونموهم نتيجة للاعتقاد أن هذا النمو قد يترتب عليه نمو في القوة العاملة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التي تعتبر المصدر الرئيسي للقوة الانتاجية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بالإضافة لتوفير العمالة الصالحة للاستخدام الكفء</a:t>
            </a:r>
          </a:p>
          <a:p>
            <a:endParaRPr lang="ar-SA" sz="3200" dirty="0"/>
          </a:p>
        </p:txBody>
      </p:sp>
    </p:spTree>
    <p:extLst>
      <p:ext uri="{BB962C8B-B14F-4D97-AF65-F5344CB8AC3E}">
        <p14:creationId xmlns:p14="http://schemas.microsoft.com/office/powerpoint/2010/main" val="286225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ولما كانت القوة العاملة في أي بلد هي مصدر القوة الانتاجية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كان من الواجب ظهور الحاجة لزيادة السكان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لذلك كان الحث على زيادة السكان هو المطلب المشترك بين الكثيرين ممن كتبوا عن السياسة  السكانية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فدعوا الى ضرورة زيادة عدد السكان </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واشاروا الى الاساليب المباشرة وغير المباشرة لتحقيق ذلك </a:t>
            </a:r>
            <a:endPar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98294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anim calcmode="lin" valueType="num">
                                      <p:cBhvr>
                                        <p:cTn id="10" dur="5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5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528"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8" dur="500"/>
                                        <p:tgtEl>
                                          <p:spTgt spid="3">
                                            <p:txEl>
                                              <p:pRg st="1" end="1"/>
                                            </p:txEl>
                                          </p:spTgt>
                                        </p:tgtEl>
                                      </p:cBhvr>
                                    </p:animEffect>
                                    <p:anim calcmode="lin" valueType="num">
                                      <p:cBhvr>
                                        <p:cTn id="19" dur="5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20" dur="5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3">
                                            <p:txEl>
                                              <p:pRg st="2" end="2"/>
                                            </p:txEl>
                                          </p:spTgt>
                                        </p:tgtEl>
                                      </p:cBhvr>
                                    </p:animEffect>
                                    <p:anim calcmode="lin" valueType="num">
                                      <p:cBhvr>
                                        <p:cTn id="28" dur="5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9" dur="5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3">
                                            <p:txEl>
                                              <p:pRg st="3" end="3"/>
                                            </p:txEl>
                                          </p:spTgt>
                                        </p:tgtEl>
                                      </p:cBhvr>
                                    </p:animEffect>
                                    <p:anim calcmode="lin" valueType="num">
                                      <p:cBhvr>
                                        <p:cTn id="37" dur="500" fill="hold"/>
                                        <p:tgtEl>
                                          <p:spTgt spid="3">
                                            <p:txEl>
                                              <p:pRg st="3" end="3"/>
                                            </p:txEl>
                                          </p:spTgt>
                                        </p:tgtEl>
                                        <p:attrNameLst>
                                          <p:attrName>ppt_x</p:attrName>
                                        </p:attrNameLst>
                                      </p:cBhvr>
                                      <p:tavLst>
                                        <p:tav tm="0">
                                          <p:val>
                                            <p:fltVal val="0.5"/>
                                          </p:val>
                                        </p:tav>
                                        <p:tav tm="100000">
                                          <p:val>
                                            <p:strVal val="#ppt_x"/>
                                          </p:val>
                                        </p:tav>
                                      </p:tavLst>
                                    </p:anim>
                                    <p:anim calcmode="lin" valueType="num">
                                      <p:cBhvr>
                                        <p:cTn id="38" dur="500" fill="hold"/>
                                        <p:tgtEl>
                                          <p:spTgt spid="3">
                                            <p:txEl>
                                              <p:pRg st="3" end="3"/>
                                            </p:txEl>
                                          </p:spTgt>
                                        </p:tgtEl>
                                        <p:attrNameLst>
                                          <p:attrName>ppt_y</p:attrName>
                                        </p:attrNameLst>
                                      </p:cBhvr>
                                      <p:tavLst>
                                        <p:tav tm="0">
                                          <p:val>
                                            <p:fltVal val="0.5"/>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528"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p:cTn id="4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4"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5" dur="500"/>
                                        <p:tgtEl>
                                          <p:spTgt spid="3">
                                            <p:txEl>
                                              <p:pRg st="4" end="4"/>
                                            </p:txEl>
                                          </p:spTgt>
                                        </p:tgtEl>
                                      </p:cBhvr>
                                    </p:animEffect>
                                    <p:anim calcmode="lin" valueType="num">
                                      <p:cBhvr>
                                        <p:cTn id="46" dur="500" fill="hold"/>
                                        <p:tgtEl>
                                          <p:spTgt spid="3">
                                            <p:txEl>
                                              <p:pRg st="4" end="4"/>
                                            </p:txEl>
                                          </p:spTgt>
                                        </p:tgtEl>
                                        <p:attrNameLst>
                                          <p:attrName>ppt_x</p:attrName>
                                        </p:attrNameLst>
                                      </p:cBhvr>
                                      <p:tavLst>
                                        <p:tav tm="0">
                                          <p:val>
                                            <p:fltVal val="0.5"/>
                                          </p:val>
                                        </p:tav>
                                        <p:tav tm="100000">
                                          <p:val>
                                            <p:strVal val="#ppt_x"/>
                                          </p:val>
                                        </p:tav>
                                      </p:tavLst>
                                    </p:anim>
                                    <p:anim calcmode="lin" valueType="num">
                                      <p:cBhvr>
                                        <p:cTn id="47" dur="500" fill="hold"/>
                                        <p:tgtEl>
                                          <p:spTgt spid="3">
                                            <p:txEl>
                                              <p:pRg st="4" end="4"/>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خاصة اساليب زيادة الخصوبة ومعدل المواليد وانخفاض معدل الوفيات ومنع الهجرة من البلاد وتشجيع الهجرة اليها </a:t>
            </a:r>
          </a:p>
          <a:p>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ووصل ببعضهم الحد الى فرضها بالقانون في عدد من البلاد </a:t>
            </a:r>
            <a:endParaRPr lang="ar-SA"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15671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تلخيص لهذه المرحلة :-</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المعطيات الديموغرافيا </a:t>
            </a: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والاقتصادية </a:t>
            </a: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التي كانت تتعلق بالدخل والثروة </a:t>
            </a: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والأجور </a:t>
            </a: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من ناحية وتتعلق بالخصوبة والوفيات والهجرة من ناحية أخرى لم تكن كافية قبل القرن الثامن عشر .</a:t>
            </a:r>
          </a:p>
        </p:txBody>
      </p:sp>
    </p:spTree>
    <p:extLst>
      <p:ext uri="{BB962C8B-B14F-4D97-AF65-F5344CB8AC3E}">
        <p14:creationId xmlns:p14="http://schemas.microsoft.com/office/powerpoint/2010/main" val="248655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32"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out)">
                                      <p:cBhvr>
                                        <p:cTn id="1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تزايد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الاهتمام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أثناء القرن الثامن عشر بالحركات السكانية بعد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اكتشاف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العالم الجديد .</a:t>
            </a:r>
          </a:p>
          <a:p>
            <a:pPr lvl="0" indent="-274320">
              <a:buClr>
                <a:srgbClr val="94C600"/>
              </a:buClr>
              <a:buSzPct val="76000"/>
              <a:buFont typeface="Wingdings 2" pitchFamily="18" charset="2"/>
              <a:buChar char=""/>
            </a:pPr>
            <a:r>
              <a:rPr lang="ar-SA" sz="34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التغير في البناء السياسي .</a:t>
            </a:r>
          </a:p>
          <a:p>
            <a:pPr lvl="0" indent="-274320">
              <a:buClr>
                <a:srgbClr val="94C600"/>
              </a:buClr>
              <a:buSzPct val="76000"/>
              <a:buFont typeface="Wingdings 2" pitchFamily="18" charset="2"/>
              <a:buChar char=""/>
            </a:pPr>
            <a:r>
              <a:rPr lang="ar-SA" sz="3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نمو التجارة الدولية .</a:t>
            </a:r>
          </a:p>
          <a:p>
            <a:pPr lvl="0" indent="-274320">
              <a:buClr>
                <a:srgbClr val="94C600"/>
              </a:buClr>
              <a:buSzPct val="76000"/>
              <a:buFont typeface="Wingdings 2" pitchFamily="18" charset="2"/>
              <a:buChar char=""/>
            </a:pPr>
            <a:r>
              <a:rPr lang="ar-SA" sz="34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تحسين أساليب الإنتاج والنقل .</a:t>
            </a:r>
          </a:p>
        </p:txBody>
      </p:sp>
    </p:spTree>
    <p:extLst>
      <p:ext uri="{BB962C8B-B14F-4D97-AF65-F5344CB8AC3E}">
        <p14:creationId xmlns:p14="http://schemas.microsoft.com/office/powerpoint/2010/main" val="199525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32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في ذلك الوقت كان ينظر الى الأرض والعمل </a:t>
            </a:r>
            <a:r>
              <a:rPr lang="ar-SA" sz="32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باعتبارهما </a:t>
            </a:r>
            <a:r>
              <a:rPr lang="ar-SA" sz="32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من أهم عوامل الإنتاج </a:t>
            </a:r>
          </a:p>
          <a:p>
            <a:pPr marL="548640" lvl="0" indent="-457200">
              <a:buClr>
                <a:srgbClr val="94C600"/>
              </a:buClr>
              <a:buSzPct val="76000"/>
              <a:buFont typeface="Courier New" pitchFamily="49" charset="0"/>
              <a:buChar char="o"/>
            </a:pPr>
            <a:r>
              <a:rPr lang="ar-SA"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لذلك كان هناك </a:t>
            </a:r>
            <a:r>
              <a:rPr lang="ar-SA"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اهتمام </a:t>
            </a:r>
            <a:r>
              <a:rPr lang="ar-SA"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بالسكان ونموهم </a:t>
            </a:r>
          </a:p>
          <a:p>
            <a:pPr lvl="0" indent="-274320">
              <a:buClr>
                <a:srgbClr val="94C600"/>
              </a:buClr>
              <a:buSzPct val="76000"/>
              <a:buFont typeface="Wingdings 2" pitchFamily="18" charset="2"/>
              <a:buChar char=""/>
            </a:pPr>
            <a:r>
              <a:rPr lang="ar-SA" sz="32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الاعتقاد </a:t>
            </a:r>
            <a:r>
              <a:rPr lang="ar-SA" sz="32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كان أن زيادة القوة العاملة مصدر رئيسي للقوة الإنتاجية .</a:t>
            </a:r>
          </a:p>
          <a:p>
            <a:pPr lvl="0" indent="-274320">
              <a:buClr>
                <a:srgbClr val="94C600"/>
              </a:buClr>
              <a:buSzPct val="76000"/>
              <a:buFont typeface="Wingdings 2" pitchFamily="18" charset="2"/>
              <a:buChar char=""/>
            </a:pPr>
            <a:r>
              <a:rPr lang="ar-SA" sz="32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لذلك من الواجب زيادة القوة العاملة </a:t>
            </a:r>
            <a:r>
              <a:rPr lang="ar-SA" sz="28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a:t>
            </a:r>
            <a:endParaRPr lang="en-US" sz="28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endParaRPr>
          </a:p>
        </p:txBody>
      </p:sp>
    </p:spTree>
    <p:extLst>
      <p:ext uri="{BB962C8B-B14F-4D97-AF65-F5344CB8AC3E}">
        <p14:creationId xmlns:p14="http://schemas.microsoft.com/office/powerpoint/2010/main" val="290490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3700"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اتجه </a:t>
            </a:r>
            <a:r>
              <a:rPr lang="ar-SA" sz="37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كثير ممن </a:t>
            </a:r>
            <a:r>
              <a:rPr lang="ar-SA" sz="3700" b="1" dirty="0" smtClean="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كتبوا عن </a:t>
            </a:r>
            <a:r>
              <a:rPr lang="ar-SA" sz="37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السياسة السكانية الى ضرورة زيادة عدد السكان </a:t>
            </a:r>
          </a:p>
          <a:p>
            <a:pPr lvl="0" indent="-274320">
              <a:buClr>
                <a:srgbClr val="94C600"/>
              </a:buClr>
              <a:buSzPct val="76000"/>
              <a:buFont typeface="Wingdings 2" pitchFamily="18" charset="2"/>
              <a:buChar char=""/>
            </a:pPr>
            <a:r>
              <a:rPr lang="ar-SA" sz="37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واستخدام </a:t>
            </a:r>
            <a:r>
              <a:rPr lang="ar-SA"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الأساليب لزيادة الخصوبة ومعدل المواليد وخفض معدل الوفيات ومنع الهجرة الخارجية .</a:t>
            </a:r>
            <a:endParaRPr lang="en-US" sz="37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ndParaRPr>
          </a:p>
        </p:txBody>
      </p:sp>
    </p:spTree>
    <p:extLst>
      <p:ext uri="{BB962C8B-B14F-4D97-AF65-F5344CB8AC3E}">
        <p14:creationId xmlns:p14="http://schemas.microsoft.com/office/powerpoint/2010/main" val="81878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مرحلة خطورة زيادة السكان :-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اصبح الاتجاه نحو الحث على زيادة السكان في القرن التاسع عشر موضع جدل ونقاش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ظهرت فكرة جديدة عن ربط زيادة السكان بمسألة توفير وسائل العيش وفرص العمل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انتهى الامر الى اعتبار الاساليب التي تحث على الزيادة السكانية غير ضرورية بل واعتبرت اساليب ضارة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لأنها ترفع من شأن الخصوبة وزيادة السكان على حساب توفير وسائل العيش </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21950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1000"/>
                                        <p:tgtEl>
                                          <p:spTgt spid="3">
                                            <p:txEl>
                                              <p:pRg st="2" end="2"/>
                                            </p:txEl>
                                          </p:spTgt>
                                        </p:tgtEl>
                                      </p:cBhvr>
                                    </p:animEffect>
                                    <p:anim calcmode="lin" valueType="num">
                                      <p:cBhvr>
                                        <p:cTn id="4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fade">
                                      <p:cBhvr>
                                        <p:cTn id="46" dur="1000"/>
                                        <p:tgtEl>
                                          <p:spTgt spid="3">
                                            <p:txEl>
                                              <p:pRg st="3" end="3"/>
                                            </p:txEl>
                                          </p:spTgt>
                                        </p:tgtEl>
                                      </p:cBhvr>
                                    </p:animEffect>
                                    <p:anim calcmode="lin" valueType="num">
                                      <p:cBhvr>
                                        <p:cTn id="4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اسهم في صياغتها ادم اسميث  وجون استيورات مل ومالتس وريكاردو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وظلت هي النظرة السائدة بشأن زيادة السكان خلال الحرب العالمية الاولى  </a:t>
            </a:r>
            <a:endParaRPr lang="ar-SA" sz="3600" dirty="0"/>
          </a:p>
        </p:txBody>
      </p:sp>
    </p:spTree>
    <p:extLst>
      <p:ext uri="{BB962C8B-B14F-4D97-AF65-F5344CB8AC3E}">
        <p14:creationId xmlns:p14="http://schemas.microsoft.com/office/powerpoint/2010/main" val="34577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741368"/>
          </a:xfrm>
        </p:spPr>
      </p:pic>
    </p:spTree>
    <p:extLst>
      <p:ext uri="{BB962C8B-B14F-4D97-AF65-F5344CB8AC3E}">
        <p14:creationId xmlns:p14="http://schemas.microsoft.com/office/powerpoint/2010/main" val="230248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dirty="0" smtClean="0">
                <a:ln w="11430"/>
                <a:gradFill>
                  <a:gsLst>
                    <a:gs pos="0">
                      <a:srgbClr val="FEA022">
                        <a:tint val="90000"/>
                        <a:satMod val="120000"/>
                      </a:srgbClr>
                    </a:gs>
                    <a:gs pos="25000">
                      <a:srgbClr val="FEA022">
                        <a:tint val="93000"/>
                        <a:satMod val="120000"/>
                      </a:srgbClr>
                    </a:gs>
                    <a:gs pos="50000">
                      <a:srgbClr val="FEA022">
                        <a:shade val="89000"/>
                        <a:satMod val="110000"/>
                      </a:srgbClr>
                    </a:gs>
                    <a:gs pos="75000">
                      <a:srgbClr val="FEA022">
                        <a:tint val="93000"/>
                        <a:satMod val="120000"/>
                      </a:srgbClr>
                    </a:gs>
                    <a:gs pos="100000">
                      <a:srgbClr val="FEA022">
                        <a:tint val="90000"/>
                        <a:satMod val="120000"/>
                      </a:srgbClr>
                    </a:gs>
                  </a:gsLst>
                  <a:lin ang="5400000"/>
                </a:gradFill>
                <a:effectLst>
                  <a:outerShdw blurRad="80000" dist="40000" dir="5040000" algn="tl">
                    <a:srgbClr val="000000">
                      <a:alpha val="30000"/>
                    </a:srgbClr>
                  </a:outerShdw>
                </a:effectLst>
                <a:latin typeface="Century Gothic"/>
                <a:cs typeface="Tahoma"/>
              </a:rPr>
              <a:t>محاولات آدم </a:t>
            </a:r>
            <a:r>
              <a:rPr lang="ar-SA" sz="4000" b="1" dirty="0">
                <a:ln w="11430"/>
                <a:gradFill>
                  <a:gsLst>
                    <a:gs pos="0">
                      <a:srgbClr val="FEA022">
                        <a:tint val="90000"/>
                        <a:satMod val="120000"/>
                      </a:srgbClr>
                    </a:gs>
                    <a:gs pos="25000">
                      <a:srgbClr val="FEA022">
                        <a:tint val="93000"/>
                        <a:satMod val="120000"/>
                      </a:srgbClr>
                    </a:gs>
                    <a:gs pos="50000">
                      <a:srgbClr val="FEA022">
                        <a:shade val="89000"/>
                        <a:satMod val="110000"/>
                      </a:srgbClr>
                    </a:gs>
                    <a:gs pos="75000">
                      <a:srgbClr val="FEA022">
                        <a:tint val="93000"/>
                        <a:satMod val="120000"/>
                      </a:srgbClr>
                    </a:gs>
                    <a:gs pos="100000">
                      <a:srgbClr val="FEA022">
                        <a:tint val="90000"/>
                        <a:satMod val="120000"/>
                      </a:srgbClr>
                    </a:gs>
                  </a:gsLst>
                  <a:lin ang="5400000"/>
                </a:gradFill>
                <a:effectLst>
                  <a:outerShdw blurRad="80000" dist="40000" dir="5040000" algn="tl">
                    <a:srgbClr val="000000">
                      <a:alpha val="30000"/>
                    </a:srgbClr>
                  </a:outerShdw>
                </a:effectLst>
                <a:latin typeface="Century Gothic"/>
                <a:cs typeface="Tahoma"/>
              </a:rPr>
              <a:t>سميث :-</a:t>
            </a:r>
            <a:endParaRPr lang="ar-SA" dirty="0"/>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حاول ادم اسميث أن يطبق على المسألة السكانية القانون المأخوذ به في الاقتصاد والمعروف باسم قانون العرض والطلب والذي بمقتضاه يتحقق التوازن في المجتمع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افترض (اسميث) انه اذا كانت هناك زيادة في عدد السكان وندرة في فرص العمل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فإن سوء الاحوال المادية والاقتصادية المترتبة على ذلك ستحول دون اقبال الافراد على الزواج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مما يترتب عليه قلة في الانجاب الى أن تتهيأ الظروف ويعود التوازن الاجتماعي مرة ثانية </a:t>
            </a:r>
          </a:p>
          <a:p>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35944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528"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anim calcmode="lin" valueType="num">
                                      <p:cBhvr>
                                        <p:cTn id="17" dur="5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8" dur="5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528"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5" dur="500"/>
                                        <p:tgtEl>
                                          <p:spTgt spid="3">
                                            <p:txEl>
                                              <p:pRg st="1" end="1"/>
                                            </p:txEl>
                                          </p:spTgt>
                                        </p:tgtEl>
                                      </p:cBhvr>
                                    </p:animEffect>
                                    <p:anim calcmode="lin" valueType="num">
                                      <p:cBhvr>
                                        <p:cTn id="26" dur="5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27" dur="5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3">
                                            <p:txEl>
                                              <p:pRg st="2" end="2"/>
                                            </p:txEl>
                                          </p:spTgt>
                                        </p:tgtEl>
                                      </p:cBhvr>
                                    </p:animEffect>
                                    <p:anim calcmode="lin" valueType="num">
                                      <p:cBhvr>
                                        <p:cTn id="35" dur="5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36" dur="5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528"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3" dur="500"/>
                                        <p:tgtEl>
                                          <p:spTgt spid="3">
                                            <p:txEl>
                                              <p:pRg st="3" end="3"/>
                                            </p:txEl>
                                          </p:spTgt>
                                        </p:tgtEl>
                                      </p:cBhvr>
                                    </p:animEffect>
                                    <p:anim calcmode="lin" valueType="num">
                                      <p:cBhvr>
                                        <p:cTn id="44" dur="500" fill="hold"/>
                                        <p:tgtEl>
                                          <p:spTgt spid="3">
                                            <p:txEl>
                                              <p:pRg st="3" end="3"/>
                                            </p:txEl>
                                          </p:spTgt>
                                        </p:tgtEl>
                                        <p:attrNameLst>
                                          <p:attrName>ppt_x</p:attrName>
                                        </p:attrNameLst>
                                      </p:cBhvr>
                                      <p:tavLst>
                                        <p:tav tm="0">
                                          <p:val>
                                            <p:fltVal val="0.5"/>
                                          </p:val>
                                        </p:tav>
                                        <p:tav tm="100000">
                                          <p:val>
                                            <p:strVal val="#ppt_x"/>
                                          </p:val>
                                        </p:tav>
                                      </p:tavLst>
                                    </p:anim>
                                    <p:anim calcmode="lin" valueType="num">
                                      <p:cBhvr>
                                        <p:cTn id="45" dur="500" fill="hold"/>
                                        <p:tgtEl>
                                          <p:spTgt spid="3">
                                            <p:txEl>
                                              <p:pRg st="3" end="3"/>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كذلك اذا زادت فرص العمل وكان هناك انخفاض في كثافة السكان </a:t>
            </a: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فان الاجور ترتفع وتتحسن الاحوال المادية </a:t>
            </a: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فيقدم الافراد على الزواج ويزيد معدل الانجاب </a:t>
            </a:r>
          </a:p>
          <a:p>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الى أن تعود حالة السكان الى مرحلة التوازن </a:t>
            </a:r>
            <a:endPar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56956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مساهمة جون استيورات مل :-</a:t>
            </a: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حاول ( مل) تطبيق مبدأ اخر من مبادئ الاقتصاد على المسألة السكانية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وهو مبدأ قانون الغلة المتناقصة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يرى ( مل ) أنه بعد فترة غير طويلة من تقدم الزراعة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فانه تبعاً لقانون الانتاج من الارض ومهما كان مستوى المهارات ومقدار المعرفة التي تترتب عليها زيادة العمل في الارض </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فان الانتاج لا يزيد بدرجة مساوية لجهد العمل المتزايد </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84693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ومهما تضاعف هذا الجهد فان الانتاج لن يتضاعف </a:t>
            </a:r>
          </a:p>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طالما كانت الارض لا تستطيع ان تتجاوز اقصى حد ممكن أن يصل اليه الانتاج المستخلص منها </a:t>
            </a:r>
          </a:p>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طالما أن زيادة الجهد قد تزيد النفقات التي لا يعوضها مقدار الانتاج الزائد من زيادة جهد العمل </a:t>
            </a:r>
          </a:p>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وينطبق هذا الامر ايضاً على الصناعة </a:t>
            </a:r>
            <a:endPar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38923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فالإنتاج الصناعي لن يزيد الزيادة المطلوبة طالما أن مواد الصناعة تستخرج من الارض </a:t>
            </a:r>
          </a:p>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فكلما زاد ما يستخرج منها قل ما تعطيه لنا من غلة </a:t>
            </a:r>
          </a:p>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ويزداد الامر سوء اذا كان الانتاج من الارض والصناعة لا يزيد بنسبة تواجه الزيادة في اعداد السكان </a:t>
            </a:r>
            <a:endPar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59246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بناءً على هذه الأفكار عارض علماء الاقتصاد الاساليب التي تحث على الزيادة السكانية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فهذه الزيادة تفقد الموارد وتقلل من الكفاية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واخذوا يدافعون عن زيادة دخل الفرد ورفع مستوى المعيشة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واعتقدوا في امكانية تحقيق هذا الهدف اذا لم يتزايد السكان زيادة دائمة ومستمرة </a:t>
            </a:r>
            <a:endParaRPr lang="ar-SA" sz="3200" dirty="0"/>
          </a:p>
        </p:txBody>
      </p:sp>
    </p:spTree>
    <p:extLst>
      <p:ext uri="{BB962C8B-B14F-4D97-AF65-F5344CB8AC3E}">
        <p14:creationId xmlns:p14="http://schemas.microsoft.com/office/powerpoint/2010/main" val="325272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وجدت هذه النظرة العديد من الانتقادات في نهاية القرن التاسع عشر وبداية العشرين </a:t>
            </a:r>
          </a:p>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فقد ظهرت اساليب جديدة للتحكم في نمو السكان </a:t>
            </a:r>
          </a:p>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كما حدثت ظروف ادت لزيادة الدخل القومي في اوروبا منها تطور التكنولوجيا والتوسع في الانتاج الزراعي </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70073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تلخيص لهذه المرحلة:-</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أصبح </a:t>
            </a:r>
            <a:r>
              <a:rPr lang="ar-SA" sz="31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الاتجاه </a:t>
            </a:r>
            <a:r>
              <a:rPr lang="ar-SA"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نحو زيادة عدد السكان موضع جدل في القرن التاسع عشر .</a:t>
            </a:r>
          </a:p>
          <a:p>
            <a:pPr lvl="0" indent="-274320">
              <a:buClr>
                <a:srgbClr val="94C600"/>
              </a:buClr>
              <a:buSzPct val="76000"/>
              <a:buFont typeface="Wingdings 2" pitchFamily="18" charset="2"/>
              <a:buChar char=""/>
            </a:pP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ظهرت فكرة جديدة عن ضرورة توفير وسائل العيش وفرص العمل المناسبة للسكان .</a:t>
            </a:r>
          </a:p>
          <a:p>
            <a:pPr lvl="0" indent="-274320">
              <a:buClr>
                <a:srgbClr val="94C600"/>
              </a:buClr>
              <a:buSzPct val="76000"/>
              <a:buFont typeface="Wingdings 2" pitchFamily="18" charset="2"/>
              <a:buChar char=""/>
            </a:pPr>
            <a:r>
              <a:rPr lang="ar-SA" sz="3100"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اعتبرت الاتجاهات </a:t>
            </a:r>
            <a:r>
              <a:rPr lang="ar-SA" sz="31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الداعية لزيادة السكان أساليب ضارة .</a:t>
            </a:r>
          </a:p>
          <a:p>
            <a:endParaRPr lang="ar-SA" dirty="0"/>
          </a:p>
        </p:txBody>
      </p:sp>
    </p:spTree>
    <p:extLst>
      <p:ext uri="{BB962C8B-B14F-4D97-AF65-F5344CB8AC3E}">
        <p14:creationId xmlns:p14="http://schemas.microsoft.com/office/powerpoint/2010/main" val="347215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sz="4000" b="1" spc="50" dirty="0">
                <a:ln w="11430"/>
                <a:gradFill>
                  <a:gsLst>
                    <a:gs pos="25000">
                      <a:srgbClr val="71685A">
                        <a:satMod val="155000"/>
                      </a:srgbClr>
                    </a:gs>
                    <a:gs pos="100000">
                      <a:srgbClr val="71685A">
                        <a:shade val="45000"/>
                        <a:satMod val="165000"/>
                      </a:srgbClr>
                    </a:gs>
                  </a:gsLst>
                  <a:lin ang="5400000"/>
                </a:gradFill>
                <a:effectLst>
                  <a:outerShdw blurRad="76200" dist="50800" dir="5400000" algn="tl" rotWithShape="0">
                    <a:srgbClr val="000000">
                      <a:alpha val="65000"/>
                    </a:srgbClr>
                  </a:outerShdw>
                </a:effectLst>
                <a:latin typeface="Century Gothic"/>
                <a:cs typeface="Tahoma"/>
              </a:rPr>
              <a:t>ساهم في صياغة هذه الأفكار :آدم </a:t>
            </a:r>
            <a:r>
              <a:rPr lang="ar-SA" sz="4000" b="1" spc="50" dirty="0" smtClean="0">
                <a:ln w="11430"/>
                <a:gradFill>
                  <a:gsLst>
                    <a:gs pos="25000">
                      <a:srgbClr val="71685A">
                        <a:satMod val="155000"/>
                      </a:srgbClr>
                    </a:gs>
                    <a:gs pos="100000">
                      <a:srgbClr val="71685A">
                        <a:shade val="45000"/>
                        <a:satMod val="165000"/>
                      </a:srgbClr>
                    </a:gs>
                  </a:gsLst>
                  <a:lin ang="5400000"/>
                </a:gradFill>
                <a:effectLst>
                  <a:outerShdw blurRad="76200" dist="50800" dir="5400000" algn="tl" rotWithShape="0">
                    <a:srgbClr val="000000">
                      <a:alpha val="65000"/>
                    </a:srgbClr>
                  </a:outerShdw>
                </a:effectLst>
                <a:latin typeface="Century Gothic"/>
                <a:cs typeface="Tahoma"/>
              </a:rPr>
              <a:t>اسميث </a:t>
            </a:r>
            <a:r>
              <a:rPr lang="ar-SA" sz="4000" b="1" spc="50" dirty="0">
                <a:ln w="11430"/>
                <a:gradFill>
                  <a:gsLst>
                    <a:gs pos="25000">
                      <a:srgbClr val="71685A">
                        <a:satMod val="155000"/>
                      </a:srgbClr>
                    </a:gs>
                    <a:gs pos="100000">
                      <a:srgbClr val="71685A">
                        <a:shade val="45000"/>
                        <a:satMod val="165000"/>
                      </a:srgbClr>
                    </a:gs>
                  </a:gsLst>
                  <a:lin ang="5400000"/>
                </a:gradFill>
                <a:effectLst>
                  <a:outerShdw blurRad="76200" dist="50800" dir="5400000" algn="tl" rotWithShape="0">
                    <a:srgbClr val="000000">
                      <a:alpha val="65000"/>
                    </a:srgbClr>
                  </a:outerShdw>
                </a:effectLst>
                <a:latin typeface="Century Gothic"/>
                <a:cs typeface="Tahoma"/>
              </a:rPr>
              <a:t>،جون إستيورات </a:t>
            </a:r>
            <a:r>
              <a:rPr lang="ar-SA" sz="4000" b="1" spc="50" dirty="0" smtClean="0">
                <a:ln w="11430"/>
                <a:gradFill>
                  <a:gsLst>
                    <a:gs pos="25000">
                      <a:srgbClr val="71685A">
                        <a:satMod val="155000"/>
                      </a:srgbClr>
                    </a:gs>
                    <a:gs pos="100000">
                      <a:srgbClr val="71685A">
                        <a:shade val="45000"/>
                        <a:satMod val="165000"/>
                      </a:srgbClr>
                    </a:gs>
                  </a:gsLst>
                  <a:lin ang="5400000"/>
                </a:gradFill>
                <a:effectLst>
                  <a:outerShdw blurRad="76200" dist="50800" dir="5400000" algn="tl" rotWithShape="0">
                    <a:srgbClr val="000000">
                      <a:alpha val="65000"/>
                    </a:srgbClr>
                  </a:outerShdw>
                </a:effectLst>
                <a:latin typeface="Century Gothic"/>
                <a:cs typeface="Tahoma"/>
              </a:rPr>
              <a:t>مل</a:t>
            </a:r>
          </a:p>
          <a:p>
            <a:r>
              <a:rPr lang="ar-SA" sz="31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حاول اسميث  </a:t>
            </a: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أن يطبق قانون العرض والطلب على المسألة السكانية</a:t>
            </a:r>
            <a:r>
              <a:rPr lang="ar-SA" sz="31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a:t>
            </a:r>
          </a:p>
          <a:p>
            <a:pPr lvl="0" indent="-274320">
              <a:buClr>
                <a:srgbClr val="94C600"/>
              </a:buClr>
              <a:buSzPct val="76000"/>
              <a:buFont typeface="Wingdings 2" pitchFamily="18" charset="2"/>
              <a:buChar char=""/>
            </a:pPr>
            <a:r>
              <a:rPr lang="ar-SA" sz="37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طبق استيورات  </a:t>
            </a: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مبدأ آخر من </a:t>
            </a:r>
            <a:r>
              <a:rPr lang="ar-SA" sz="37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الاقتصاد </a:t>
            </a: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وهو قانون تناقص الغلة </a:t>
            </a:r>
            <a:r>
              <a:rPr lang="ar-SA" sz="37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بناءً </a:t>
            </a:r>
            <a:r>
              <a:rPr lang="ar-SA" sz="37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على قانون الإنتاج من الأرض :</a:t>
            </a:r>
          </a:p>
          <a:p>
            <a:endParaRPr lang="ar-SA" dirty="0"/>
          </a:p>
        </p:txBody>
      </p:sp>
    </p:spTree>
    <p:extLst>
      <p:ext uri="{BB962C8B-B14F-4D97-AF65-F5344CB8AC3E}">
        <p14:creationId xmlns:p14="http://schemas.microsoft.com/office/powerpoint/2010/main" val="207820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في هذه المرحلة :</a:t>
            </a:r>
          </a:p>
          <a:p>
            <a:pPr lvl="0" indent="-274320">
              <a:buClr>
                <a:srgbClr val="94C600"/>
              </a:buClr>
              <a:buSzPct val="76000"/>
              <a:buFont typeface="Wingdings 2" pitchFamily="18" charset="2"/>
              <a:buChar char=""/>
            </a:pP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عارض علماء </a:t>
            </a:r>
            <a:r>
              <a:rPr lang="ar-SA" sz="31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الاقتصاد </a:t>
            </a: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الأساليب التي تحث على الزيادة السكانية </a:t>
            </a:r>
            <a:r>
              <a:rPr lang="ar-SA" sz="3100"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وكانوا </a:t>
            </a: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يرون أن هذه الزيادة تفقد الموارد وتقلل من الكفاية .</a:t>
            </a:r>
          </a:p>
          <a:p>
            <a:pPr lvl="0" indent="-274320">
              <a:buClr>
                <a:srgbClr val="94C600"/>
              </a:buClr>
              <a:buSzPct val="76000"/>
              <a:buFont typeface="Wingdings 2" pitchFamily="18" charset="2"/>
              <a:buChar char=""/>
            </a:pPr>
            <a:r>
              <a:rPr lang="ar-SA" sz="31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دافعوا عن زيادة دخل الفرد _ رفع مستوى المعيشة من خلال تقليل عدد السكان .</a:t>
            </a:r>
          </a:p>
          <a:p>
            <a:endParaRPr lang="ar-SA" dirty="0"/>
          </a:p>
        </p:txBody>
      </p:sp>
    </p:spTree>
    <p:extLst>
      <p:ext uri="{BB962C8B-B14F-4D97-AF65-F5344CB8AC3E}">
        <p14:creationId xmlns:p14="http://schemas.microsoft.com/office/powerpoint/2010/main" val="192633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مرحلة الدخل الأمثل للسكان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lstStyle/>
          <a:p>
            <a:pPr lvl="0" indent="-274320">
              <a:buClr>
                <a:srgbClr val="94C600"/>
              </a:buClr>
              <a:buSzPct val="76000"/>
              <a:buFont typeface="Wingdings 2" pitchFamily="18" charset="2"/>
              <a:buChar char=""/>
            </a:pPr>
            <a:r>
              <a:rPr lang="ar-SA" sz="28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نتيجة لذلك تحول </a:t>
            </a:r>
            <a:r>
              <a:rPr lang="ar-SA" sz="28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الفكر </a:t>
            </a:r>
            <a:r>
              <a:rPr lang="ar-SA" sz="28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الاقتصادي من التنبيه الى خطورة الزيادة في السكان  </a:t>
            </a:r>
            <a:r>
              <a:rPr lang="ar-SA" sz="28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نحو ربط الزيادة السكانية بالدخل الأمثل وقالوا:</a:t>
            </a:r>
          </a:p>
          <a:p>
            <a:pPr lvl="0" indent="-274320">
              <a:buClr>
                <a:srgbClr val="94C600"/>
              </a:buClr>
              <a:buSzPct val="76000"/>
              <a:buFont typeface="Courier New" pitchFamily="49" charset="0"/>
              <a:buChar char="o"/>
            </a:pPr>
            <a:r>
              <a:rPr lang="ar-SA" sz="28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إذا صاحب نمو السكان زيادة </a:t>
            </a:r>
            <a:r>
              <a:rPr lang="ar-SA" sz="2800"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في الكثافة </a:t>
            </a:r>
            <a:r>
              <a:rPr lang="ar-SA" sz="28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السكانية في مناطق وبلاد جديدة .</a:t>
            </a:r>
          </a:p>
          <a:p>
            <a:pPr lvl="0" indent="-274320">
              <a:buClr>
                <a:srgbClr val="94C600"/>
              </a:buClr>
              <a:buSzPct val="76000"/>
              <a:buFont typeface="Courier New" pitchFamily="49" charset="0"/>
              <a:buChar char="o"/>
            </a:pP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مع زيادة في تقسيم العمل .</a:t>
            </a:r>
          </a:p>
          <a:p>
            <a:pPr lvl="0" indent="-274320">
              <a:buClr>
                <a:srgbClr val="94C600"/>
              </a:buClr>
              <a:buSzPct val="76000"/>
              <a:buFont typeface="Courier New" pitchFamily="49" charset="0"/>
              <a:buChar char="o"/>
            </a:pPr>
            <a:r>
              <a:rPr lang="ar-SA" sz="2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أدى ذلك لزيادة في القوة الإنتاجية والدخل .</a:t>
            </a:r>
          </a:p>
          <a:p>
            <a:pPr lvl="0" indent="-274320">
              <a:buClr>
                <a:srgbClr val="94C600"/>
              </a:buClr>
              <a:buSzPct val="76000"/>
              <a:buNone/>
            </a:pPr>
            <a:r>
              <a:rPr lang="ar-SA" sz="2800" dirty="0">
                <a:solidFill>
                  <a:srgbClr val="3E3D2D"/>
                </a:solidFill>
                <a:latin typeface="Century Gothic"/>
                <a:cs typeface="Tahoma"/>
              </a:rPr>
              <a:t> </a:t>
            </a:r>
            <a:endParaRPr lang="en-US" sz="2800" dirty="0">
              <a:solidFill>
                <a:srgbClr val="3E3D2D"/>
              </a:solidFill>
              <a:latin typeface="Century Gothic"/>
            </a:endParaRPr>
          </a:p>
          <a:p>
            <a:endParaRPr lang="ar-SA" dirty="0"/>
          </a:p>
        </p:txBody>
      </p:sp>
    </p:spTree>
    <p:extLst>
      <p:ext uri="{BB962C8B-B14F-4D97-AF65-F5344CB8AC3E}">
        <p14:creationId xmlns:p14="http://schemas.microsoft.com/office/powerpoint/2010/main" val="386354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الا أن لهذه الزيادة حدود</a:t>
            </a:r>
          </a:p>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وعندما تبلغ الزيادة حداً هو الامثل </a:t>
            </a:r>
          </a:p>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فان الزيادة في الكثافة السكانية داخل البلد سوف يترتب عليها قلة في الدخل وانخفاض في مستوى المعيشة </a:t>
            </a:r>
            <a:endPar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95357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اهم ما حدث في هذه المرحلة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lvl="0" indent="-274320">
              <a:buClr>
                <a:srgbClr val="94C600"/>
              </a:buClr>
              <a:buSzPct val="76000"/>
              <a:buFont typeface="Wingdings 2" pitchFamily="18" charset="2"/>
              <a:buChar char=""/>
            </a:pPr>
            <a:r>
              <a:rPr lang="ar-SA" sz="3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انتقدت  الأفكار المتخوفة من الزيادة السكانية  </a:t>
            </a:r>
            <a:r>
              <a:rPr lang="ar-SA" sz="3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cs typeface="Tahoma"/>
              </a:rPr>
              <a:t>في نهاية القرن التاسع عشر وبداية القرن العشرين بسبب ظهور أساليب جديدة للتحكم في نمو السكان وحدوث ظروف أدت لزيادة الدخل القومي في أوربا خاصة تطور التكنولوجيا والتوسع الزراعي .</a:t>
            </a:r>
            <a:endParaRPr lang="en-US" sz="3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entury Gothic"/>
            </a:endParaRPr>
          </a:p>
        </p:txBody>
      </p:sp>
    </p:spTree>
    <p:extLst>
      <p:ext uri="{BB962C8B-B14F-4D97-AF65-F5344CB8AC3E}">
        <p14:creationId xmlns:p14="http://schemas.microsoft.com/office/powerpoint/2010/main" val="328961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out)">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274320">
              <a:buClr>
                <a:srgbClr val="94C600"/>
              </a:buClr>
              <a:buSzPct val="76000"/>
              <a:buFont typeface="Wingdings 2" pitchFamily="18" charset="2"/>
              <a:buChar char=""/>
            </a:pPr>
            <a:r>
              <a:rPr lang="ar-SA" sz="32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تحول الفكر </a:t>
            </a:r>
            <a:r>
              <a:rPr lang="ar-SA" sz="32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الاقتصادي </a:t>
            </a:r>
            <a:r>
              <a:rPr lang="ar-SA" sz="32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نحو ربط الزيادة السكانية بالدخل الأمثل وقالوا:</a:t>
            </a:r>
          </a:p>
          <a:p>
            <a:pPr lvl="0" indent="-274320">
              <a:buClr>
                <a:srgbClr val="94C600"/>
              </a:buClr>
              <a:buSzPct val="76000"/>
              <a:buFont typeface="Courier New" pitchFamily="49" charset="0"/>
              <a:buChar char="o"/>
            </a:pPr>
            <a:r>
              <a:rPr lang="ar-SA" sz="3200" b="1" dirty="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إذا صاحب نمو السكان زيادة الكثافة السكانية في مناطق وبلاد جديدة .</a:t>
            </a:r>
          </a:p>
          <a:p>
            <a:pPr lvl="0" indent="-274320">
              <a:buClr>
                <a:srgbClr val="94C600"/>
              </a:buClr>
              <a:buSzPct val="76000"/>
              <a:buFont typeface="Courier New" pitchFamily="49" charset="0"/>
              <a:buChar char="o"/>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entury Gothic"/>
                <a:cs typeface="Tahoma"/>
              </a:rPr>
              <a:t>مع زيادة في تقسيم العمل .</a:t>
            </a:r>
          </a:p>
          <a:p>
            <a:pPr lvl="0" indent="-274320">
              <a:buClr>
                <a:srgbClr val="94C600"/>
              </a:buClr>
              <a:buSzPct val="76000"/>
              <a:buFont typeface="Courier New" pitchFamily="49" charset="0"/>
              <a:buChar char="o"/>
            </a:pPr>
            <a:r>
              <a:rPr lang="ar-SA"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cs typeface="Tahoma"/>
              </a:rPr>
              <a:t>أدى ذلك لزيادة في القوة الإنتاجية والدخل .</a:t>
            </a:r>
          </a:p>
          <a:p>
            <a:pPr lvl="0" indent="-274320">
              <a:buClr>
                <a:srgbClr val="94C600"/>
              </a:buClr>
              <a:buSzPct val="76000"/>
              <a:buNone/>
            </a:pPr>
            <a:r>
              <a:rPr lang="ar-SA" sz="3200" dirty="0">
                <a:solidFill>
                  <a:srgbClr val="3E3D2D"/>
                </a:solidFill>
                <a:latin typeface="Century Gothic"/>
                <a:cs typeface="Tahoma"/>
              </a:rPr>
              <a:t> </a:t>
            </a:r>
            <a:endParaRPr lang="en-US" sz="3200" dirty="0">
              <a:solidFill>
                <a:srgbClr val="3E3D2D"/>
              </a:solidFill>
              <a:latin typeface="Century Gothic"/>
            </a:endParaRPr>
          </a:p>
        </p:txBody>
      </p:sp>
    </p:spTree>
    <p:extLst>
      <p:ext uri="{BB962C8B-B14F-4D97-AF65-F5344CB8AC3E}">
        <p14:creationId xmlns:p14="http://schemas.microsoft.com/office/powerpoint/2010/main" val="238011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مراجعة للمحاضرة  الاولى اسئلة نظرية :-</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p:txBody>
          <a:bodyPr/>
          <a:lstStyle/>
          <a:p>
            <a:pPr marL="365760" lvl="0" indent="-283464">
              <a:spcBef>
                <a:spcPts val="600"/>
              </a:spcBef>
              <a:buClr>
                <a:srgbClr val="3891A7"/>
              </a:buClr>
              <a:buSzPct val="80000"/>
              <a:buFont typeface="Wingdings 2"/>
              <a:buChar char=""/>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سؤال </a:t>
            </a:r>
          </a:p>
          <a:p>
            <a:pPr marL="365760" lvl="0" indent="-283464">
              <a:spcBef>
                <a:spcPts val="600"/>
              </a:spcBef>
              <a:buClr>
                <a:srgbClr val="3891A7"/>
              </a:buClr>
              <a:buSzPct val="80000"/>
              <a:buFont typeface="Wingdings 2"/>
              <a:buChar char=""/>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اصبحت دراسة السكان اليوم اكثر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ارتباطا بعلم الاجتماع من أي علم آخر </a:t>
            </a:r>
            <a:endPar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ndParaRPr>
          </a:p>
          <a:p>
            <a:pPr marL="82296" lvl="0" indent="0">
              <a:spcBef>
                <a:spcPts val="600"/>
              </a:spcBef>
              <a:buClr>
                <a:srgbClr val="3891A7"/>
              </a:buClr>
              <a:buSzPct val="80000"/>
              <a:buNone/>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            ناقش </a:t>
            </a:r>
          </a:p>
          <a:p>
            <a:pPr marL="82296" lvl="0" indent="0">
              <a:spcBef>
                <a:spcPts val="600"/>
              </a:spcBef>
              <a:buClr>
                <a:srgbClr val="3891A7"/>
              </a:buClr>
              <a:buSzPct val="80000"/>
              <a:buNone/>
            </a:pP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ndParaRPr>
          </a:p>
        </p:txBody>
      </p:sp>
    </p:spTree>
    <p:extLst>
      <p:ext uri="{BB962C8B-B14F-4D97-AF65-F5344CB8AC3E}">
        <p14:creationId xmlns:p14="http://schemas.microsoft.com/office/powerpoint/2010/main" val="385206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365760" lvl="0" indent="-283464">
              <a:spcBef>
                <a:spcPts val="600"/>
              </a:spcBef>
              <a:buClr>
                <a:srgbClr val="3891A7"/>
              </a:buClr>
              <a:buSzPct val="80000"/>
              <a:buFont typeface="Wingdings 2"/>
              <a:buChar char=""/>
            </a:pP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يتضح الارتباط بين علم الاجتماع وعلم السكان من خلال موضوع علم الاجتماع </a:t>
            </a:r>
          </a:p>
          <a:p>
            <a:pPr marL="365760" lvl="0" indent="-283464">
              <a:spcBef>
                <a:spcPts val="600"/>
              </a:spcBef>
              <a:buClr>
                <a:srgbClr val="3891A7"/>
              </a:buClr>
              <a:buSzPct val="80000"/>
              <a:buFont typeface="Wingdings 2"/>
              <a:buChar char=""/>
            </a:pP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فإذا كان علم الاجتماع يسعى الى اكتشاف البناء الاساسي للمجتمع الانساني  والتعرف على القوى الرئيسية التي تربط بين الجماعات او تضعف العلاقة بينها وكذلك دراسة الظروف التي تعمل على استمرار او تغير المجتمع والحياة الاجتماعية </a:t>
            </a:r>
          </a:p>
          <a:p>
            <a:pPr marL="365760" lvl="0" indent="-283464">
              <a:spcBef>
                <a:spcPts val="600"/>
              </a:spcBef>
              <a:buClr>
                <a:srgbClr val="3891A7"/>
              </a:buClr>
              <a:buSzPct val="80000"/>
              <a:buFont typeface="Wingdings 2"/>
              <a:buChar char=""/>
            </a:pP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فإن  ذلك يدل هذا على أن المجتمع من حيث بناءه وتغيره يمثل موضوع الدراسة في علم الاجتماع</a:t>
            </a:r>
          </a:p>
        </p:txBody>
      </p:sp>
    </p:spTree>
    <p:extLst>
      <p:ext uri="{BB962C8B-B14F-4D97-AF65-F5344CB8AC3E}">
        <p14:creationId xmlns:p14="http://schemas.microsoft.com/office/powerpoint/2010/main" val="231019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365760" lvl="0" indent="-283464">
              <a:spcBef>
                <a:spcPts val="600"/>
              </a:spcBef>
              <a:buClr>
                <a:srgbClr val="3891A7"/>
              </a:buClr>
              <a:buSzPct val="80000"/>
              <a:buFont typeface="Wingdings 2"/>
              <a:buChar char=""/>
            </a:pP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والمجتمع كموضوع للدراسة يتكون من السكان والتنظيم والمكان والزمن والمصالح</a:t>
            </a:r>
          </a:p>
          <a:p>
            <a:pPr marL="365760" lvl="0" indent="-283464">
              <a:spcBef>
                <a:spcPts val="600"/>
              </a:spcBef>
              <a:buClr>
                <a:srgbClr val="3891A7"/>
              </a:buClr>
              <a:buSzPct val="80000"/>
              <a:buFont typeface="Wingdings 2"/>
              <a:buChar char=""/>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والسكان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اهم عنصر في البناء الاجتماعي  ويتوقف عليه وجود مختلف العناصر الاخرى في البناء الاجتماعي كالجماعات والادوار والقيم والثقافة  </a:t>
            </a:r>
          </a:p>
          <a:p>
            <a:pPr marL="365760" lvl="0" indent="-283464">
              <a:spcBef>
                <a:spcPts val="600"/>
              </a:spcBef>
              <a:buClr>
                <a:srgbClr val="3891A7"/>
              </a:buClr>
              <a:buSzPct val="80000"/>
              <a:buFont typeface="Wingdings 2"/>
              <a:buChar char=""/>
            </a:pP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كما اكد ذلك اعتماد المشتغلون في علم الاجتماع عند تحليل الظواهر بناء على المعطيات الديموغرافية خاصة في موضوعات الاسرة والمدينة وجماعات الاقليات والتدرج الاجتماعي والقيم والنسق السياسي وغيرها </a:t>
            </a:r>
          </a:p>
          <a:p>
            <a:pPr marL="0" lvl="0" indent="0">
              <a:spcBef>
                <a:spcPts val="600"/>
              </a:spcBef>
              <a:buClr>
                <a:srgbClr val="3891A7"/>
              </a:buClr>
              <a:buSzPct val="80000"/>
              <a:buNone/>
            </a:pPr>
            <a:endParaRPr lang="ar-SA" dirty="0">
              <a:solidFill>
                <a:prstClr val="black"/>
              </a:solidFill>
              <a:latin typeface="Gill Sans MT"/>
            </a:endParaRPr>
          </a:p>
        </p:txBody>
      </p:sp>
    </p:spTree>
    <p:extLst>
      <p:ext uri="{BB962C8B-B14F-4D97-AF65-F5344CB8AC3E}">
        <p14:creationId xmlns:p14="http://schemas.microsoft.com/office/powerpoint/2010/main" val="312705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365760" lvl="0" indent="-283464">
              <a:spcBef>
                <a:spcPts val="600"/>
              </a:spcBef>
              <a:buClr>
                <a:srgbClr val="B13F9A"/>
              </a:buClr>
              <a:buSzPct val="80000"/>
              <a:buFont typeface="Wingdings" pitchFamily="2" charset="2"/>
              <a:buChar char="Ø"/>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وبما أن وجود الجماعات يتوقف على وجود السكان </a:t>
            </a:r>
          </a:p>
          <a:p>
            <a:pPr marL="365760" lvl="0" indent="-283464">
              <a:spcBef>
                <a:spcPts val="600"/>
              </a:spcBef>
              <a:buClr>
                <a:srgbClr val="B13F9A"/>
              </a:buClr>
              <a:buSzPct val="80000"/>
              <a:buFont typeface="Wingdings" pitchFamily="2" charset="2"/>
              <a:buChar char="Ø"/>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وكان ظهور الادوار في حاجة الى من يؤديها من السكان </a:t>
            </a:r>
          </a:p>
          <a:p>
            <a:pPr marL="365760" lvl="0" indent="-283464">
              <a:spcBef>
                <a:spcPts val="600"/>
              </a:spcBef>
              <a:buClr>
                <a:srgbClr val="B13F9A"/>
              </a:buClr>
              <a:buSzPct val="80000"/>
              <a:buFont typeface="Wingdings" pitchFamily="2" charset="2"/>
              <a:buChar char="Ø"/>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والسكان هم من يكونون لأنفسهم القيم والعادات وغيرها من اساليب  الثقافة التي توجه حياتهم </a:t>
            </a:r>
            <a:endPar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endParaRPr>
          </a:p>
          <a:p>
            <a:pPr marL="365760" lvl="0" indent="-283464">
              <a:spcBef>
                <a:spcPts val="600"/>
              </a:spcBef>
              <a:buClr>
                <a:srgbClr val="3891A7"/>
              </a:buClr>
              <a:buSzPct val="80000"/>
              <a:buFont typeface="Wingdings 2"/>
              <a:buChar char=""/>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rPr>
              <a:t>هذا الترابط هو الذي جعل السكان ميداناً للدراسة في علم الاجتماع </a:t>
            </a:r>
          </a:p>
          <a:p>
            <a:pPr marL="365760" lvl="0" indent="-283464">
              <a:spcBef>
                <a:spcPts val="600"/>
              </a:spcBef>
              <a:buClr>
                <a:srgbClr val="3891A7"/>
              </a:buClr>
              <a:buSzPct val="80000"/>
              <a:buFont typeface="Wingdings 2"/>
              <a:buChar char=""/>
            </a:pPr>
            <a:endPar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endParaRPr>
          </a:p>
          <a:p>
            <a:pPr marL="365760" lvl="0" indent="-283464">
              <a:spcBef>
                <a:spcPts val="600"/>
              </a:spcBef>
              <a:buClr>
                <a:srgbClr val="B13F9A"/>
              </a:buClr>
              <a:buSzPct val="80000"/>
              <a:buFont typeface="Wingdings" pitchFamily="2" charset="2"/>
              <a:buChar char="Ø"/>
            </a:pPr>
            <a:endPar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ill Sans MT"/>
            </a:endParaRPr>
          </a:p>
          <a:p>
            <a:pPr marL="365760" lvl="0" indent="-283464">
              <a:spcBef>
                <a:spcPts val="600"/>
              </a:spcBef>
              <a:buClr>
                <a:srgbClr val="3891A7"/>
              </a:buClr>
              <a:buSzPct val="80000"/>
              <a:buFont typeface="Wingdings 2"/>
              <a:buChar char=""/>
            </a:pPr>
            <a:endParaRPr lang="ar-SA" dirty="0">
              <a:solidFill>
                <a:prstClr val="black"/>
              </a:solidFill>
              <a:latin typeface="Gill Sans MT"/>
            </a:endParaRPr>
          </a:p>
        </p:txBody>
      </p:sp>
    </p:spTree>
    <p:extLst>
      <p:ext uri="{BB962C8B-B14F-4D97-AF65-F5344CB8AC3E}">
        <p14:creationId xmlns:p14="http://schemas.microsoft.com/office/powerpoint/2010/main" val="354117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sz="4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سؤال :</a:t>
            </a:r>
          </a:p>
          <a:p>
            <a:r>
              <a:rPr lang="ar-SA" sz="4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تتعدد مجالات </a:t>
            </a:r>
            <a:r>
              <a:rPr lang="ar-SA" sz="43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اهتمام علم اجتماع </a:t>
            </a:r>
            <a:r>
              <a:rPr lang="ar-SA" sz="4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السكان</a:t>
            </a:r>
          </a:p>
          <a:p>
            <a:pPr marL="0" indent="0">
              <a:buNone/>
            </a:pPr>
            <a:r>
              <a:rPr lang="ar-SA" sz="43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 </a:t>
            </a:r>
            <a:r>
              <a:rPr lang="ar-SA" sz="4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      ناقش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403211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365760" lvl="0" indent="-283464">
              <a:spcBef>
                <a:spcPts val="600"/>
              </a:spcBef>
              <a:buClr>
                <a:srgbClr val="3891A7"/>
              </a:buClr>
              <a:buSzPct val="80000"/>
              <a:buFont typeface="Wingdings 2"/>
              <a:buChar char=""/>
            </a:pPr>
            <a:r>
              <a:rPr lang="ar-SA" sz="3200"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rPr>
              <a:t>يضع المشتغلون بعلم الاجتماع تصوراً للسكان </a:t>
            </a:r>
          </a:p>
          <a:p>
            <a:pPr marL="365760" lvl="0" indent="-283464">
              <a:spcBef>
                <a:spcPts val="600"/>
              </a:spcBef>
              <a:buClr>
                <a:srgbClr val="3891A7"/>
              </a:buClr>
              <a:buSzPct val="80000"/>
              <a:buFont typeface="Wingdings 2"/>
              <a:buChar char=""/>
            </a:pPr>
            <a:r>
              <a:rPr lang="ar-SA" sz="3200"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rPr>
              <a:t>البعض ينظر اليه ككتله بشرية تعرف باسم السكان وهو تكوين ينمو ويتحرك لذلك له بناء كما انه يتأثر بالتغير البعض ينظر اليه على انه عنصر في البناء الاجتماعي يتمتع بالقدرة على التغير  </a:t>
            </a:r>
          </a:p>
          <a:p>
            <a:pPr marL="365760" lvl="0" indent="-283464">
              <a:spcBef>
                <a:spcPts val="600"/>
              </a:spcBef>
              <a:buClr>
                <a:srgbClr val="3891A7"/>
              </a:buClr>
              <a:buSzPct val="80000"/>
              <a:buFont typeface="Wingdings 2"/>
              <a:buChar char=""/>
            </a:pPr>
            <a:r>
              <a:rPr lang="ar-SA" sz="3200"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rPr>
              <a:t>وبالتالي استطاع المفكرون التفريق بين عدد من الظواهر السكانية ترتبط بالسكان كعنصر بنائي وبين عدد آخر يترتب على تغير السكان</a:t>
            </a:r>
          </a:p>
        </p:txBody>
      </p:sp>
    </p:spTree>
    <p:extLst>
      <p:ext uri="{BB962C8B-B14F-4D97-AF65-F5344CB8AC3E}">
        <p14:creationId xmlns:p14="http://schemas.microsoft.com/office/powerpoint/2010/main" val="168995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365760" lvl="0" indent="-283464">
              <a:spcBef>
                <a:spcPts val="600"/>
              </a:spcBef>
              <a:buClr>
                <a:srgbClr val="3891A7"/>
              </a:buClr>
              <a:buSzPct val="80000"/>
              <a:buFont typeface="Wingdings 2"/>
              <a:buChar char=""/>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Gill Sans MT"/>
              </a:rPr>
              <a:t>في ميدان بناء السكان يقوم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Gill Sans MT"/>
              </a:rPr>
              <a:t>الباحثون بتحليل ظواهر بناء الأسرة وحجمها مستندين على نتائج الدراسات لأنماط الأسرة وتغيرها ويحللون تفكك الأسرة في ضوء تغير بناء الأسرة وتغير وظائفها الاقتصادية والتعليمية والدينية </a:t>
            </a:r>
          </a:p>
          <a:p>
            <a:pPr marL="365760" lvl="0" indent="-283464">
              <a:spcBef>
                <a:spcPts val="600"/>
              </a:spcBef>
              <a:buClr>
                <a:srgbClr val="3891A7"/>
              </a:buClr>
              <a:buSzPct val="80000"/>
              <a:buFont typeface="Wingdings 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Gill Sans MT"/>
              </a:rPr>
              <a:t>ويربطون بين الزواج ومؤشرات الطبقة والمكانة الاقتصادية والاجتماعية </a:t>
            </a:r>
          </a:p>
          <a:p>
            <a:pPr marL="365760" lvl="0" indent="-283464">
              <a:spcBef>
                <a:spcPts val="600"/>
              </a:spcBef>
              <a:buClr>
                <a:srgbClr val="3891A7"/>
              </a:buClr>
              <a:buSzPct val="80000"/>
              <a:buFont typeface="Wingdings 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Gill Sans MT"/>
              </a:rPr>
              <a:t>ويربطون ذلك بالاختلاف في معدلات الخصوبة </a:t>
            </a:r>
          </a:p>
          <a:p>
            <a:pPr marL="365760" lvl="0" indent="-283464">
              <a:spcBef>
                <a:spcPts val="600"/>
              </a:spcBef>
              <a:buClr>
                <a:srgbClr val="3891A7"/>
              </a:buClr>
              <a:buSzPct val="80000"/>
              <a:buFont typeface="Wingdings 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Gill Sans MT"/>
              </a:rPr>
              <a:t>ويحللون اثر القيم الاجتماعية والمعايير والعادات والتقاليد على هذه المعدلات </a:t>
            </a:r>
          </a:p>
        </p:txBody>
      </p:sp>
    </p:spTree>
    <p:extLst>
      <p:ext uri="{BB962C8B-B14F-4D97-AF65-F5344CB8AC3E}">
        <p14:creationId xmlns:p14="http://schemas.microsoft.com/office/powerpoint/2010/main" val="362835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365760" lvl="0" indent="-283464">
              <a:spcBef>
                <a:spcPts val="600"/>
              </a:spcBef>
              <a:buClr>
                <a:srgbClr val="3891A7"/>
              </a:buClr>
              <a:buSzPct val="80000"/>
              <a:buFont typeface="Wingdings 2"/>
              <a:buChar char=""/>
            </a:pPr>
            <a:r>
              <a:rPr lang="ar-SA" sz="36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كما يحللون ظروف التحضر والتصنيع والحراك الاجتماعي والمكاني على الخصوبة والسلوك الانجابي </a:t>
            </a:r>
          </a:p>
          <a:p>
            <a:pPr marL="365760" lvl="0" indent="-283464">
              <a:spcBef>
                <a:spcPts val="600"/>
              </a:spcBef>
              <a:buClr>
                <a:srgbClr val="3891A7"/>
              </a:buClr>
              <a:buSzPct val="80000"/>
              <a:buFont typeface="Wingdings 2"/>
              <a:buChar char=""/>
            </a:pPr>
            <a:r>
              <a:rPr lang="ar-SA" sz="36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كما يهتمون بالتكوين المهني للوظائف في المجتمع </a:t>
            </a:r>
          </a:p>
          <a:p>
            <a:pPr marL="365760" lvl="0" indent="-283464">
              <a:spcBef>
                <a:spcPts val="600"/>
              </a:spcBef>
              <a:buClr>
                <a:srgbClr val="3891A7"/>
              </a:buClr>
              <a:buSzPct val="80000"/>
              <a:buFont typeface="Wingdings 2"/>
              <a:buChar char=""/>
            </a:pPr>
            <a:endParaRPr lang="ar-SA" sz="3600" dirty="0">
              <a:solidFill>
                <a:prstClr val="black"/>
              </a:solidFill>
              <a:latin typeface="Gill Sans MT"/>
            </a:endParaRPr>
          </a:p>
          <a:p>
            <a:endParaRPr lang="ar-SA" sz="3600" dirty="0"/>
          </a:p>
        </p:txBody>
      </p:sp>
    </p:spTree>
    <p:extLst>
      <p:ext uri="{BB962C8B-B14F-4D97-AF65-F5344CB8AC3E}">
        <p14:creationId xmlns:p14="http://schemas.microsoft.com/office/powerpoint/2010/main" val="58017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365760" lvl="0" indent="-283464">
              <a:spcBef>
                <a:spcPts val="600"/>
              </a:spcBef>
              <a:buClr>
                <a:srgbClr val="3891A7"/>
              </a:buClr>
              <a:buSzPct val="80000"/>
              <a:buFont typeface="Wingdings 2"/>
              <a:buChar char=""/>
            </a:pPr>
            <a:r>
              <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اما في ميدان تغير السكان فيرى </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الديموغرافيين أن الشكل الوحيد للتغير السكاني هو الذي يتمثل في الزيادة والنقصان </a:t>
            </a:r>
            <a:r>
              <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جعلهم </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ذلك يهتمون بدراسة التغيرات في معدلات الوفيات والخصوبة والهجرة على اساس انها اهم عوامل التغير السكاني </a:t>
            </a:r>
            <a:r>
              <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الا </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أن علم الاجتماع في دراسته لظواهر التغير السكاني لا يركز على معدلات الوفاة والخصوبة والهجرة فقط لكنه يتناول معها العوامل الاجتماعية التي تحكم هذه المعدلات كمستويات التعليم </a:t>
            </a:r>
            <a:endPar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endParaRPr>
          </a:p>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ويحاول أن يربط بين المتغيرات السكانية والاجتماعية </a:t>
            </a:r>
            <a:r>
              <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ويعتمد </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عليها في تفسير نمو السكان وتغيرهم </a:t>
            </a:r>
            <a:endParaRPr lang="ar-SA" dirty="0">
              <a:solidFill>
                <a:prstClr val="black"/>
              </a:solidFill>
              <a:latin typeface="Gill Sans MT"/>
            </a:endParaRPr>
          </a:p>
          <a:p>
            <a:pPr marL="365760" lvl="0" indent="-283464">
              <a:spcBef>
                <a:spcPts val="600"/>
              </a:spcBef>
              <a:buClr>
                <a:srgbClr val="3891A7"/>
              </a:buClr>
              <a:buSzPct val="80000"/>
              <a:buFont typeface="Wingdings 2"/>
              <a:buChar char=""/>
            </a:pPr>
            <a:endParaRPr lang="ar-SA" dirty="0">
              <a:solidFill>
                <a:prstClr val="black"/>
              </a:solidFill>
              <a:latin typeface="Gill Sans MT"/>
            </a:endParaRPr>
          </a:p>
        </p:txBody>
      </p:sp>
    </p:spTree>
    <p:extLst>
      <p:ext uri="{BB962C8B-B14F-4D97-AF65-F5344CB8AC3E}">
        <p14:creationId xmlns:p14="http://schemas.microsoft.com/office/powerpoint/2010/main" val="117472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sz="4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سؤال</a:t>
            </a:r>
          </a:p>
          <a:p>
            <a:r>
              <a:rPr lang="ar-SA" sz="4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لعلم اجتماع السكان اهمية يحققها من خلال  دراسته للظواهر </a:t>
            </a:r>
            <a:r>
              <a:rPr lang="ar-SA" sz="43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السكانية </a:t>
            </a:r>
          </a:p>
          <a:p>
            <a:pPr marL="0" indent="0">
              <a:buNone/>
            </a:pPr>
            <a:r>
              <a:rPr lang="ar-SA" sz="4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ea typeface="+mj-ea"/>
              </a:rPr>
              <a:t>        ناقش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58641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365760" lvl="0" indent="-283464">
              <a:spcBef>
                <a:spcPts val="600"/>
              </a:spcBef>
              <a:buClr>
                <a:srgbClr val="3891A7"/>
              </a:buClr>
              <a:buSzPct val="80000"/>
              <a:buFont typeface="Wingdings 2"/>
              <a:buChar char=""/>
            </a:pPr>
            <a:r>
              <a:rPr lang="ar-SA"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rPr>
              <a:t>تتضح أهمية دراسة الظواهر السكانية من خلال تحديد  قيمة هذه المعرفة للمجتمع </a:t>
            </a:r>
          </a:p>
          <a:p>
            <a:pPr marL="365760" lvl="0" indent="-283464">
              <a:spcBef>
                <a:spcPts val="600"/>
              </a:spcBef>
              <a:buClr>
                <a:srgbClr val="3891A7"/>
              </a:buClr>
              <a:buSzPct val="80000"/>
              <a:buFont typeface="Wingdings 2"/>
              <a:buChar char=""/>
            </a:pPr>
            <a:r>
              <a:rPr lang="ar-SA" b="1" i="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 </a:t>
            </a:r>
            <a:r>
              <a:rPr lang="ar-SA" b="1" i="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ضرورة دراسة حجم السكان :-</a:t>
            </a:r>
          </a:p>
          <a:p>
            <a:pPr marL="0" lvl="0" indent="0">
              <a:spcBef>
                <a:spcPts val="600"/>
              </a:spcBef>
              <a:buClr>
                <a:srgbClr val="3891A7"/>
              </a:buClr>
              <a:buSzPct val="80000"/>
              <a:buNone/>
            </a:pPr>
            <a:r>
              <a:rPr lang="ar-SA"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rPr>
              <a:t>تهتم المجتمعات اليوم بدراسة حجم السكان والتغيرات التي تحدث فيها خلال الزمن واسباب هذا التغير </a:t>
            </a:r>
            <a:r>
              <a:rPr lang="ar-SA" b="1" cap="all" dirty="0" smtClean="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rPr>
              <a:t>ليس </a:t>
            </a:r>
            <a:r>
              <a:rPr lang="ar-SA"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rPr>
              <a:t>فقط لأسباب علمية اكاديمية لما توفره هذه الدراسة من فهم  للظواهر السكانية وتفسيرها والتحكم فيها والتنبؤ بأحوالها في المستقبل </a:t>
            </a:r>
          </a:p>
          <a:p>
            <a:pPr marL="0" lvl="0" indent="0">
              <a:spcBef>
                <a:spcPts val="600"/>
              </a:spcBef>
              <a:buClr>
                <a:srgbClr val="3891A7"/>
              </a:buClr>
              <a:buSzPct val="80000"/>
              <a:buNone/>
            </a:pPr>
            <a:endParaRPr lang="ar-SA"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endParaRPr>
          </a:p>
        </p:txBody>
      </p:sp>
    </p:spTree>
    <p:extLst>
      <p:ext uri="{BB962C8B-B14F-4D97-AF65-F5344CB8AC3E}">
        <p14:creationId xmlns:p14="http://schemas.microsoft.com/office/powerpoint/2010/main" val="69100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انما يرجع في المحل الاول  كذلك لمل تسهم به هذه الدراسة في تحقيق الرفاهية الانسانية من خلال زيادة الوعي الاجتماعي واقتراح الحلول المناسبة للمشكلات السكانية من خلال توفير الحقائق الموضوعية التي يمكن أن تستند اليها الخطط الاجتماعية القومية والقرارات السياسية على مستوى محلي او </a:t>
            </a:r>
            <a:r>
              <a:rPr lang="ar-SA"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عالمي </a:t>
            </a:r>
            <a:endParaRPr lang="ar-SA" dirty="0"/>
          </a:p>
        </p:txBody>
      </p:sp>
    </p:spTree>
    <p:extLst>
      <p:ext uri="{BB962C8B-B14F-4D97-AF65-F5344CB8AC3E}">
        <p14:creationId xmlns:p14="http://schemas.microsoft.com/office/powerpoint/2010/main" val="303282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إن ادراك حقيقة حجم السكان ومعرفة التغيرات في هذا الحجم هي اساس تنمية وعي الافراد وتكوين الوعي الاجتماعي بينهم ويرتبط حجم السكان بتوفير ما يحتاجونه من خدمات مختلفة ويستطيع الافراد من خلال معرفة عدد السكان في مجتمعهم أن يتوقعوا ما تستطيع أن تقدمه الدولة لهم وتحديد ما اذا كان من الضروري أن يسعوا لتحديد النسل  </a:t>
            </a:r>
            <a:endParaRPr lang="ar-SA" dirty="0">
              <a:solidFill>
                <a:prstClr val="black"/>
              </a:solidFill>
              <a:latin typeface="Gill Sans MT"/>
            </a:endParaRPr>
          </a:p>
          <a:p>
            <a:endParaRPr lang="ar-SA" dirty="0"/>
          </a:p>
        </p:txBody>
      </p:sp>
    </p:spTree>
    <p:extLst>
      <p:ext uri="{BB962C8B-B14F-4D97-AF65-F5344CB8AC3E}">
        <p14:creationId xmlns:p14="http://schemas.microsoft.com/office/powerpoint/2010/main" val="180825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365760" lvl="0" indent="-283464">
              <a:spcBef>
                <a:spcPts val="600"/>
              </a:spcBef>
              <a:buClr>
                <a:srgbClr val="3891A7"/>
              </a:buClr>
              <a:buSzPct val="80000"/>
              <a:buFont typeface="Wingdings 2"/>
              <a:buChar char=""/>
            </a:pP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تسهم المعرفة المتعلقة بحجم السكان والتغيرات في هذا الحجم في مجال الرفاهية الاجتماعية والانسانية لأنها تساعد على اقتراح الحلول المناسبة للمشكلات السكانية وعلى توفير الحقائق التي تستند اليها الخطط الاجتماعية فرجال الصحة والتعليم والصناعة يهتمون بما توفره دراسة حجم السكان من الحقائق فهذه المعلومات توضح اختلاف حجم السكان من مكان الى اخر فتحدد نوع المشروعات التي تحتاجها المناطق المختلفة </a:t>
            </a:r>
            <a:endParaRPr lang="ar-SA" dirty="0">
              <a:solidFill>
                <a:prstClr val="black"/>
              </a:solidFill>
              <a:latin typeface="Gill Sans MT"/>
            </a:endParaRPr>
          </a:p>
        </p:txBody>
      </p:sp>
    </p:spTree>
    <p:extLst>
      <p:ext uri="{BB962C8B-B14F-4D97-AF65-F5344CB8AC3E}">
        <p14:creationId xmlns:p14="http://schemas.microsoft.com/office/powerpoint/2010/main" val="306653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365760" lvl="0" indent="-283464">
              <a:spcBef>
                <a:spcPts val="600"/>
              </a:spcBef>
              <a:buClr>
                <a:srgbClr val="3891A7"/>
              </a:buClr>
              <a:buSzPct val="80000"/>
              <a:buFont typeface="Wingdings 2"/>
              <a:buChar char=""/>
            </a:pPr>
            <a:r>
              <a:rPr lang="ar-SA"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ضرورة دراسة نمو السكان:-</a:t>
            </a:r>
          </a:p>
          <a:p>
            <a:pPr marL="0" lvl="0" indent="0">
              <a:spcBef>
                <a:spcPts val="600"/>
              </a:spcBef>
              <a:buClr>
                <a:srgbClr val="3891A7"/>
              </a:buClr>
              <a:buSzPct val="80000"/>
              <a:buNone/>
            </a:pPr>
            <a:r>
              <a:rPr lang="ar-SA"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من المهم أن نربط بين نمو السكان ومؤشرين </a:t>
            </a:r>
          </a:p>
          <a:p>
            <a:pPr marL="0" lvl="0" indent="0">
              <a:spcBef>
                <a:spcPts val="600"/>
              </a:spcBef>
              <a:buClr>
                <a:srgbClr val="3891A7"/>
              </a:buClr>
              <a:buSzPct val="80000"/>
              <a:buNone/>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الاول :نمو وسائل العيش </a:t>
            </a:r>
          </a:p>
          <a:p>
            <a:pPr marL="0" lvl="0" indent="0">
              <a:spcBef>
                <a:spcPts val="600"/>
              </a:spcBef>
              <a:buClr>
                <a:srgbClr val="3891A7"/>
              </a:buClr>
              <a:buSzPct val="80000"/>
              <a:buNone/>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الثاني: علاقته بالعوامل التي تؤثر في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معدل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المواليد والوفيات </a:t>
            </a:r>
          </a:p>
          <a:p>
            <a:pPr marL="365760" lvl="0" indent="-283464">
              <a:spcBef>
                <a:spcPts val="600"/>
              </a:spcBef>
              <a:buClr>
                <a:srgbClr val="3891A7"/>
              </a:buClr>
              <a:buSzPct val="80000"/>
              <a:buFont typeface="Wingdings 2"/>
              <a:buChar char=""/>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ترد محاولة ربط نمو السكان بنمو وسائل العيش للمحاولات القديمة التي توجست من الزيادة السكانية وتساءلت عن حفظ التوازن بين الجانبين</a:t>
            </a:r>
          </a:p>
          <a:p>
            <a:pPr marL="365760" lvl="0" indent="-283464">
              <a:spcBef>
                <a:spcPts val="600"/>
              </a:spcBef>
              <a:buClr>
                <a:srgbClr val="3891A7"/>
              </a:buClr>
              <a:buSzPct val="80000"/>
              <a:buFont typeface="Wingdings 2"/>
              <a:buChar char=""/>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انتهى البحث الذي قامت به الإيكولوجيا البشرية كفرع من علم الاجتماع حول الزيادة السكانية الى الاتي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:أن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سكان العالم كانوا في زيادة مستمرة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شهدت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Gill Sans MT"/>
              </a:rPr>
              <a:t>السنوات الحديثة تزايد في معدل نمو السكان عرف من خلال التعدادات والتسجيلات</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35320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365760" lvl="0" indent="-283464">
              <a:spcBef>
                <a:spcPts val="600"/>
              </a:spcBef>
              <a:buClr>
                <a:srgbClr val="3891A7"/>
              </a:buClr>
              <a:buSzPct val="80000"/>
              <a:buFont typeface="Wingdings 2"/>
              <a:buChar char=""/>
            </a:pP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يتم الربط  بين معدلات المواليد والوفيات وواقع ظروف التنمية الاجتماعية </a:t>
            </a:r>
            <a:r>
              <a:rPr lang="ar-SA"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وتؤكد </a:t>
            </a: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الدراسات أن معدلات المواليد والوفيات كانت مرتفعة </a:t>
            </a:r>
            <a:r>
              <a:rPr lang="ar-SA"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الا </a:t>
            </a: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انها اتجهت نحو الانخفاض نتيجة لتضافر مجموعة من العوامل مثل وفرة الغذاء والتحسن في الصحة والمحافظة على الصحة العامة </a:t>
            </a:r>
            <a:r>
              <a:rPr lang="ar-SA"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ففي </a:t>
            </a: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الماضي كانت الامراض المعدية </a:t>
            </a:r>
            <a:r>
              <a:rPr lang="ar-SA"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وسوء </a:t>
            </a: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التغذية من اهم اسباب ارتفاع معدلات الوفيات </a:t>
            </a:r>
            <a:endParaRPr lang="ar-SA" dirty="0">
              <a:solidFill>
                <a:prstClr val="black"/>
              </a:solidFill>
              <a:latin typeface="Gill Sans MT"/>
            </a:endParaRPr>
          </a:p>
          <a:p>
            <a:endParaRPr lang="ar-SA" dirty="0"/>
          </a:p>
        </p:txBody>
      </p:sp>
    </p:spTree>
    <p:extLst>
      <p:ext uri="{BB962C8B-B14F-4D97-AF65-F5344CB8AC3E}">
        <p14:creationId xmlns:p14="http://schemas.microsoft.com/office/powerpoint/2010/main" val="332095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اهم المفاهيم </a:t>
            </a: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p:txBody>
          <a:bodyPr/>
          <a:lstStyle/>
          <a:p>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علم اجتماع السكان </a:t>
            </a:r>
          </a:p>
          <a:p>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حجم </a:t>
            </a:r>
            <a:r>
              <a:rPr lang="ar-SA"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السكان</a:t>
            </a:r>
          </a:p>
          <a:p>
            <a:pPr marL="742950" lvl="0" indent="-742950">
              <a:spcBef>
                <a:spcPts val="600"/>
              </a:spcBef>
              <a:buClr>
                <a:srgbClr val="3891A7"/>
              </a:buClr>
              <a:buSzPct val="80000"/>
              <a:buFont typeface="+mj-lt"/>
              <a:buAutoNum type="arabicPeriod"/>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التسجيلات الحيوية.</a:t>
            </a:r>
          </a:p>
          <a:p>
            <a:pPr marL="742950" lvl="0" indent="-742950">
              <a:spcBef>
                <a:spcPts val="600"/>
              </a:spcBef>
              <a:buClr>
                <a:srgbClr val="3891A7"/>
              </a:buClr>
              <a:buSzPct val="80000"/>
              <a:buFont typeface="+mj-lt"/>
              <a:buAutoNum type="arabicPeriod"/>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التعداد السكاني.</a:t>
            </a:r>
          </a:p>
          <a:p>
            <a:pPr marL="742950" lvl="0" indent="-742950">
              <a:spcBef>
                <a:spcPts val="600"/>
              </a:spcBef>
              <a:buClr>
                <a:srgbClr val="3891A7"/>
              </a:buClr>
              <a:buSzPct val="80000"/>
              <a:buFont typeface="+mj-lt"/>
              <a:buAutoNum type="arabicPeriod"/>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احصاءات الهجرة.</a:t>
            </a:r>
          </a:p>
        </p:txBody>
      </p:sp>
    </p:spTree>
    <p:extLst>
      <p:ext uri="{BB962C8B-B14F-4D97-AF65-F5344CB8AC3E}">
        <p14:creationId xmlns:p14="http://schemas.microsoft.com/office/powerpoint/2010/main" val="260951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تكوين </a:t>
            </a:r>
            <a:r>
              <a:rPr lang="ar-SA"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السكان</a:t>
            </a:r>
          </a:p>
          <a:p>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توزيع </a:t>
            </a:r>
            <a:r>
              <a:rPr lang="ar-SA"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السكان</a:t>
            </a:r>
          </a:p>
          <a:p>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الكثافة </a:t>
            </a:r>
            <a:r>
              <a:rPr lang="ar-SA"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السكانية</a:t>
            </a:r>
          </a:p>
          <a:p>
            <a:r>
              <a:rPr lang="ar-SA"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نمو السكان</a:t>
            </a:r>
          </a:p>
          <a:p>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التحول </a:t>
            </a:r>
            <a:r>
              <a:rPr lang="ar-SA"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الديموغرافي</a:t>
            </a:r>
          </a:p>
          <a:p>
            <a: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 </a:t>
            </a:r>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ill Sans MT"/>
              </a:rPr>
              <a:t>التغير الديموغرافي</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24543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مع الامنيات لكم بالتوفيق </a:t>
            </a:r>
          </a:p>
          <a:p>
            <a:pPr marL="0" indent="0">
              <a:buNone/>
            </a:pP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د. حنان مكاوي</a:t>
            </a:r>
            <a:endPar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96832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475</TotalTime>
  <Words>2885</Words>
  <Application>Microsoft Office PowerPoint</Application>
  <PresentationFormat>عرض على الشاشة (3:4)‏</PresentationFormat>
  <Paragraphs>242</Paragraphs>
  <Slides>74</Slides>
  <Notes>0</Notes>
  <HiddenSlides>0</HiddenSlides>
  <MMClips>0</MMClips>
  <ScaleCrop>false</ScaleCrop>
  <HeadingPairs>
    <vt:vector size="4" baseType="variant">
      <vt:variant>
        <vt:lpstr>نسق</vt:lpstr>
      </vt:variant>
      <vt:variant>
        <vt:i4>1</vt:i4>
      </vt:variant>
      <vt:variant>
        <vt:lpstr>عناوين الشرائح</vt:lpstr>
      </vt:variant>
      <vt:variant>
        <vt:i4>74</vt:i4>
      </vt:variant>
    </vt:vector>
  </HeadingPairs>
  <TitlesOfParts>
    <vt:vector size="75" baseType="lpstr">
      <vt:lpstr>Urban</vt:lpstr>
      <vt:lpstr>علم اجتماع السكان </vt:lpstr>
      <vt:lpstr>الفكر السكاني المعاصر :-</vt:lpstr>
      <vt:lpstr>عرض تقديمي في PowerPoint</vt:lpstr>
      <vt:lpstr>عرض تقديمي في PowerPoint</vt:lpstr>
      <vt:lpstr>أولاً : الإحصاء والسكان (الديموغرافيا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ملخص لما توصل اليه جرونت </vt:lpstr>
      <vt:lpstr>عرض تقديمي في PowerPoint</vt:lpstr>
      <vt:lpstr>عرض تقديمي في PowerPoint</vt:lpstr>
      <vt:lpstr>عرض تقديمي في PowerPoint</vt:lpstr>
      <vt:lpstr>عرض تقديمي في PowerPoint</vt:lpstr>
      <vt:lpstr>ثانياً : الجغرافيا والسكان :-</vt:lpstr>
      <vt:lpstr>عرض تقديمي في PowerPoint</vt:lpstr>
      <vt:lpstr>عوامل نمو الجغرافية البشرية:-</vt:lpstr>
      <vt:lpstr>عرض تقديمي في PowerPoint</vt:lpstr>
      <vt:lpstr>عرض تقديمي في PowerPoint</vt:lpstr>
      <vt:lpstr>عرض تقديمي في PowerPoint</vt:lpstr>
      <vt:lpstr>عرض تقديمي في PowerPoint</vt:lpstr>
      <vt:lpstr>عرض تقديمي في PowerPoint</vt:lpstr>
      <vt:lpstr>ثالثاً الاقتصاد والسكان:-</vt:lpstr>
      <vt:lpstr>تطور الدراسات الاقتصادية للسكان :-</vt:lpstr>
      <vt:lpstr>مرحلة الحث على زيادة السكان:-</vt:lpstr>
      <vt:lpstr>عرض تقديمي في PowerPoint</vt:lpstr>
      <vt:lpstr>عرض تقديمي في PowerPoint</vt:lpstr>
      <vt:lpstr>عرض تقديمي في PowerPoint</vt:lpstr>
      <vt:lpstr>عرض تقديمي في PowerPoint</vt:lpstr>
      <vt:lpstr>تلخيص لهذه المرحلة :-</vt:lpstr>
      <vt:lpstr>عرض تقديمي في PowerPoint</vt:lpstr>
      <vt:lpstr>عرض تقديمي في PowerPoint</vt:lpstr>
      <vt:lpstr>عرض تقديمي في PowerPoint</vt:lpstr>
      <vt:lpstr>مرحلة خطورة زيادة السكان :- </vt:lpstr>
      <vt:lpstr>عرض تقديمي في PowerPoint</vt:lpstr>
      <vt:lpstr>عرض تقديمي في PowerPoint</vt:lpstr>
      <vt:lpstr>محاولات آدم سميث :-</vt:lpstr>
      <vt:lpstr>عرض تقديمي في PowerPoint</vt:lpstr>
      <vt:lpstr>مساهمة جون استيورات مل :-</vt:lpstr>
      <vt:lpstr>عرض تقديمي في PowerPoint</vt:lpstr>
      <vt:lpstr>عرض تقديمي في PowerPoint</vt:lpstr>
      <vt:lpstr>عرض تقديمي في PowerPoint</vt:lpstr>
      <vt:lpstr>عرض تقديمي في PowerPoint</vt:lpstr>
      <vt:lpstr>تلخيص لهذه المرحلة:-</vt:lpstr>
      <vt:lpstr>عرض تقديمي في PowerPoint</vt:lpstr>
      <vt:lpstr>عرض تقديمي في PowerPoint</vt:lpstr>
      <vt:lpstr>مرحلة الدخل الأمثل للسكان :-</vt:lpstr>
      <vt:lpstr>عرض تقديمي في PowerPoint</vt:lpstr>
      <vt:lpstr>اهم ما حدث في هذه المرحلة :-</vt:lpstr>
      <vt:lpstr>عرض تقديمي في PowerPoint</vt:lpstr>
      <vt:lpstr>مراجعة للمحاضرة  الاولى اسئلة نظرية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اهم المفاهيم </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علم اجتماع السكان</dc:title>
  <dc:creator>Hanan ahmed makawi suliman</dc:creator>
  <cp:lastModifiedBy>px</cp:lastModifiedBy>
  <cp:revision>46</cp:revision>
  <dcterms:created xsi:type="dcterms:W3CDTF">2015-08-31T07:17:02Z</dcterms:created>
  <dcterms:modified xsi:type="dcterms:W3CDTF">2015-01-22T02:05:47Z</dcterms:modified>
</cp:coreProperties>
</file>