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8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6" r:id="rId79"/>
    <p:sldId id="337" r:id="rId80"/>
    <p:sldId id="338" r:id="rId81"/>
    <p:sldId id="339" r:id="rId8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6" d="100"/>
          <a:sy n="76" d="100"/>
        </p:scale>
        <p:origin x="-1206"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FFC78B6-06AA-4FA6-A316-CF7FBD19DE3C}" type="datetimeFigureOut">
              <a:rPr lang="ar-SA" smtClean="0"/>
              <a:pPr/>
              <a:t>4/2/1436</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D427A35-7DCC-48BD-86F1-FA1BFCAF74DF}" type="slidenum">
              <a:rPr lang="ar-SA" smtClean="0"/>
              <a:pPr/>
              <a:t>‹#›</a:t>
            </a:fld>
            <a:endParaRPr lang="ar-SA"/>
          </a:p>
        </p:txBody>
      </p:sp>
    </p:spTree>
    <p:extLst>
      <p:ext uri="{BB962C8B-B14F-4D97-AF65-F5344CB8AC3E}">
        <p14:creationId xmlns:p14="http://schemas.microsoft.com/office/powerpoint/2010/main" val="155701758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9D427A35-7DCC-48BD-86F1-FA1BFCAF74DF}" type="slidenum">
              <a:rPr lang="ar-SA" smtClean="0"/>
              <a:pPr/>
              <a:t>1</a:t>
            </a:fld>
            <a:endParaRPr lang="ar-SA"/>
          </a:p>
        </p:txBody>
      </p:sp>
    </p:spTree>
    <p:extLst>
      <p:ext uri="{BB962C8B-B14F-4D97-AF65-F5344CB8AC3E}">
        <p14:creationId xmlns:p14="http://schemas.microsoft.com/office/powerpoint/2010/main" val="579587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4D2F2919-8AA1-450B-AD9F-E7B4AFFB5611}" type="datetimeFigureOut">
              <a:rPr lang="ar-SA" smtClean="0"/>
              <a:pPr/>
              <a:t>4/2/1436</a:t>
            </a:fld>
            <a:endParaRPr lang="ar-SA"/>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ar-SA"/>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0311A3D0-D050-4702-89F1-32785B0420B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4D2F2919-8AA1-450B-AD9F-E7B4AFFB5611}" type="datetimeFigureOut">
              <a:rPr lang="ar-SA" smtClean="0"/>
              <a:pPr/>
              <a:t>4/2/1436</a:t>
            </a:fld>
            <a:endParaRPr lang="ar-SA"/>
          </a:p>
        </p:txBody>
      </p:sp>
      <p:sp>
        <p:nvSpPr>
          <p:cNvPr id="9" name="Slide Number Placeholder 8"/>
          <p:cNvSpPr>
            <a:spLocks noGrp="1"/>
          </p:cNvSpPr>
          <p:nvPr>
            <p:ph type="sldNum" sz="quarter" idx="15"/>
          </p:nvPr>
        </p:nvSpPr>
        <p:spPr/>
        <p:txBody>
          <a:bodyPr rtlCol="0"/>
          <a:lstStyle/>
          <a:p>
            <a:fld id="{0311A3D0-D050-4702-89F1-32785B0420BB}" type="slidenum">
              <a:rPr lang="ar-SA" smtClean="0"/>
              <a:pPr/>
              <a:t>‹#›</a:t>
            </a:fld>
            <a:endParaRPr lang="ar-SA"/>
          </a:p>
        </p:txBody>
      </p:sp>
      <p:sp>
        <p:nvSpPr>
          <p:cNvPr id="10" name="Footer Placeholder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4D2F2919-8AA1-450B-AD9F-E7B4AFFB5611}" type="datetimeFigureOut">
              <a:rPr lang="ar-SA" smtClean="0"/>
              <a:pPr/>
              <a:t>4/2/1436</a:t>
            </a:fld>
            <a:endParaRPr lang="ar-SA"/>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ar-SA"/>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0311A3D0-D050-4702-89F1-32785B0420B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D2F2919-8AA1-450B-AD9F-E7B4AFFB5611}" type="datetimeFigureOut">
              <a:rPr lang="ar-SA" smtClean="0"/>
              <a:pPr/>
              <a:t>4/2/1436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311A3D0-D050-4702-89F1-32785B0420BB}" type="slidenum">
              <a:rPr lang="ar-SA" smtClean="0"/>
              <a:pPr/>
              <a:t>‹#›</a:t>
            </a:fld>
            <a:endParaRPr lang="ar-SA"/>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4D2F2919-8AA1-450B-AD9F-E7B4AFFB5611}" type="datetimeFigureOut">
              <a:rPr lang="ar-SA" smtClean="0"/>
              <a:pPr/>
              <a:t>4/2/1436</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311A3D0-D050-4702-89F1-32785B0420BB}" type="slidenum">
              <a:rPr lang="ar-SA" smtClean="0"/>
              <a:pPr/>
              <a:t>‹#›</a:t>
            </a:fld>
            <a:endParaRPr lang="ar-SA"/>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4D2F2919-8AA1-450B-AD9F-E7B4AFFB5611}" type="datetimeFigureOut">
              <a:rPr lang="ar-SA" smtClean="0"/>
              <a:pPr/>
              <a:t>4/2/1436</a:t>
            </a:fld>
            <a:endParaRPr lang="ar-SA"/>
          </a:p>
        </p:txBody>
      </p:sp>
      <p:sp>
        <p:nvSpPr>
          <p:cNvPr id="7" name="Slide Number Placeholder 6"/>
          <p:cNvSpPr>
            <a:spLocks noGrp="1"/>
          </p:cNvSpPr>
          <p:nvPr>
            <p:ph type="sldNum" sz="quarter" idx="11"/>
          </p:nvPr>
        </p:nvSpPr>
        <p:spPr/>
        <p:txBody>
          <a:bodyPr rtlCol="0"/>
          <a:lstStyle/>
          <a:p>
            <a:fld id="{0311A3D0-D050-4702-89F1-32785B0420BB}" type="slidenum">
              <a:rPr lang="ar-SA" smtClean="0"/>
              <a:pPr/>
              <a:t>‹#›</a:t>
            </a:fld>
            <a:endParaRPr lang="ar-SA"/>
          </a:p>
        </p:txBody>
      </p:sp>
      <p:sp>
        <p:nvSpPr>
          <p:cNvPr id="8" name="Footer Placeholder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2F2919-8AA1-450B-AD9F-E7B4AFFB5611}" type="datetimeFigureOut">
              <a:rPr lang="ar-SA" smtClean="0"/>
              <a:pPr/>
              <a:t>4/2/1436</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311A3D0-D050-4702-89F1-32785B0420B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4D2F2919-8AA1-450B-AD9F-E7B4AFFB5611}" type="datetimeFigureOut">
              <a:rPr lang="ar-SA" smtClean="0"/>
              <a:pPr/>
              <a:t>4/2/1436</a:t>
            </a:fld>
            <a:endParaRPr lang="ar-SA"/>
          </a:p>
        </p:txBody>
      </p:sp>
      <p:sp>
        <p:nvSpPr>
          <p:cNvPr id="22" name="Slide Number Placeholder 21"/>
          <p:cNvSpPr>
            <a:spLocks noGrp="1"/>
          </p:cNvSpPr>
          <p:nvPr>
            <p:ph type="sldNum" sz="quarter" idx="15"/>
          </p:nvPr>
        </p:nvSpPr>
        <p:spPr/>
        <p:txBody>
          <a:bodyPr rtlCol="0"/>
          <a:lstStyle/>
          <a:p>
            <a:fld id="{0311A3D0-D050-4702-89F1-32785B0420BB}" type="slidenum">
              <a:rPr lang="ar-SA" smtClean="0"/>
              <a:pPr/>
              <a:t>‹#›</a:t>
            </a:fld>
            <a:endParaRPr lang="ar-SA"/>
          </a:p>
        </p:txBody>
      </p:sp>
      <p:sp>
        <p:nvSpPr>
          <p:cNvPr id="23" name="Footer Placeholder 22"/>
          <p:cNvSpPr>
            <a:spLocks noGrp="1"/>
          </p:cNvSpPr>
          <p:nvPr>
            <p:ph type="ftr" sz="quarter" idx="16"/>
          </p:nvPr>
        </p:nvSpPr>
        <p:spPr/>
        <p:txBody>
          <a:bodyPr rtlCol="0"/>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4D2F2919-8AA1-450B-AD9F-E7B4AFFB5611}" type="datetimeFigureOut">
              <a:rPr lang="ar-SA" smtClean="0"/>
              <a:pPr/>
              <a:t>4/2/1436</a:t>
            </a:fld>
            <a:endParaRPr lang="ar-SA"/>
          </a:p>
        </p:txBody>
      </p:sp>
      <p:sp>
        <p:nvSpPr>
          <p:cNvPr id="18" name="Slide Number Placeholder 17"/>
          <p:cNvSpPr>
            <a:spLocks noGrp="1"/>
          </p:cNvSpPr>
          <p:nvPr>
            <p:ph type="sldNum" sz="quarter" idx="11"/>
          </p:nvPr>
        </p:nvSpPr>
        <p:spPr/>
        <p:txBody>
          <a:bodyPr rtlCol="0"/>
          <a:lstStyle/>
          <a:p>
            <a:fld id="{0311A3D0-D050-4702-89F1-32785B0420BB}" type="slidenum">
              <a:rPr lang="ar-SA" smtClean="0"/>
              <a:pPr/>
              <a:t>‹#›</a:t>
            </a:fld>
            <a:endParaRPr lang="ar-SA"/>
          </a:p>
        </p:txBody>
      </p:sp>
      <p:sp>
        <p:nvSpPr>
          <p:cNvPr id="21" name="Footer Placeholder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2F2919-8AA1-450B-AD9F-E7B4AFFB5611}" type="datetimeFigureOut">
              <a:rPr lang="ar-SA" smtClean="0"/>
              <a:pPr/>
              <a:t>4/2/1436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311A3D0-D050-4702-89F1-32785B0420B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2F2919-8AA1-450B-AD9F-E7B4AFFB5611}" type="datetimeFigureOut">
              <a:rPr lang="ar-SA" smtClean="0"/>
              <a:pPr/>
              <a:t>4/2/1436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311A3D0-D050-4702-89F1-32785B0420B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D2F2919-8AA1-450B-AD9F-E7B4AFFB5611}" type="datetimeFigureOut">
              <a:rPr lang="ar-SA" smtClean="0"/>
              <a:pPr/>
              <a:t>4/2/1436</a:t>
            </a:fld>
            <a:endParaRPr lang="ar-SA"/>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311A3D0-D050-4702-89F1-32785B0420B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علم اجتماع السكان</a:t>
            </a:r>
            <a:endParaRPr lang="ar-SA"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Subtitle 2"/>
          <p:cNvSpPr>
            <a:spLocks noGrp="1"/>
          </p:cNvSpPr>
          <p:nvPr>
            <p:ph type="subTitle" idx="1"/>
          </p:nvPr>
        </p:nvSpPr>
        <p:spPr/>
        <p:txBody>
          <a:bodyPr>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المحاضرة الرابعة </a:t>
            </a:r>
          </a:p>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التحليل السكاني بين الديموغرافيا والدراسات السكانية </a:t>
            </a:r>
            <a:endPar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179905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nSpc>
                <a:spcPct val="115000"/>
              </a:lnSpc>
              <a:spcAft>
                <a:spcPts val="1000"/>
              </a:spcAft>
            </a:pP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a typeface="Calibri"/>
              </a:rPr>
              <a:t>تعددت الظواهر السكانية وتباينت انواعها وتمايزت بين حجم السكان وتوزيعهم ونموهم </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a typeface="Calibri"/>
              <a:cs typeface="Arial"/>
            </a:endParaRPr>
          </a:p>
          <a:p>
            <a:pPr>
              <a:lnSpc>
                <a:spcPct val="115000"/>
              </a:lnSpc>
              <a:spcAft>
                <a:spcPts val="1000"/>
              </a:spcAft>
            </a:pP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a typeface="Calibri"/>
              </a:rPr>
              <a:t>سارعت علوم كثيرة لدراسة وفهم هذه الظواهر </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a typeface="Calibri"/>
              <a:cs typeface="Arial"/>
            </a:endParaRPr>
          </a:p>
          <a:p>
            <a:pPr>
              <a:lnSpc>
                <a:spcPct val="115000"/>
              </a:lnSpc>
              <a:spcAft>
                <a:spcPts val="1000"/>
              </a:spcAft>
            </a:pP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a typeface="Calibri"/>
              </a:rPr>
              <a:t>وانقسمت الى مجموعة الديموغرافيا ومجموعة الدراسات السكانية </a:t>
            </a:r>
            <a:endPar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a typeface="Calibri"/>
            </a:endParaRPr>
          </a:p>
          <a:p>
            <a:pPr>
              <a:lnSpc>
                <a:spcPct val="115000"/>
              </a:lnSpc>
              <a:spcAft>
                <a:spcPts val="1000"/>
              </a:spcAft>
            </a:pP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a typeface="Calibri"/>
              </a:rPr>
              <a:t>وكان علم الاجتماع من بين الدراسات السكانية </a:t>
            </a:r>
          </a:p>
          <a:p>
            <a:pPr>
              <a:lnSpc>
                <a:spcPct val="115000"/>
              </a:lnSpc>
              <a:spcAft>
                <a:spcPts val="1000"/>
              </a:spcAft>
            </a:pP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a typeface="Calibri"/>
              <a:cs typeface="Arial"/>
            </a:endParaRPr>
          </a:p>
        </p:txBody>
      </p:sp>
    </p:spTree>
    <p:extLst>
      <p:ext uri="{BB962C8B-B14F-4D97-AF65-F5344CB8AC3E}">
        <p14:creationId xmlns:p14="http://schemas.microsoft.com/office/powerpoint/2010/main" val="9417328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اجتهد علم اجتماع السكان لتطوير مجموعة من النظريات التي يمكن أن تفيد في مجال فهم وتفسير هذه الظواهر</a:t>
            </a:r>
          </a:p>
          <a:p>
            <a:pPr marL="0" indent="0">
              <a:buNone/>
            </a:pPr>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p>
          <a:p>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a:ea typeface="Times New Roman"/>
                <a:cs typeface="Simplified Arabic"/>
              </a:rPr>
              <a:t>واشترك هذا العلم مع غيره من نظم فكرية تهتم بدراسة السكان في اهتمامه بالبحث عن المعطيات السكانية التي يمكن في ضوئها التثبت من دقة وصحة </a:t>
            </a:r>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a:ea typeface="Times New Roman"/>
                <a:cs typeface="Simplified Arabic"/>
              </a:rPr>
              <a:t>قضاياه </a:t>
            </a: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a:ea typeface="Times New Roman"/>
                <a:cs typeface="Simplified Arabic"/>
              </a:rPr>
              <a:t>النظرية وتفسيراته للظواهر السكانية </a:t>
            </a:r>
            <a:endPar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42720921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pPr algn="justLow"/>
            <a:r>
              <a:rPr lang="ar-SA"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rPr>
              <a:t>فوجه الأنظار نحو المصادرة الرئيسية للمعطيات السكانية ، وكشف عن طريق دراساتها وبين كيفية استخدام إجراءات البحث الاجتماعي في التغلب على الصعوبات التي تواجه دراسة السكان في توفير المعطيات السكانية وزيادة رصيد دراسة السكان منها </a:t>
            </a:r>
            <a:endParaRPr lang="ar-SA"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endParaRPr>
          </a:p>
          <a:p>
            <a:pPr algn="justLow"/>
            <a:r>
              <a:rPr lang="ar-SA"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rPr>
              <a:t> </a:t>
            </a:r>
            <a:r>
              <a:rPr lang="ar-SA"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rPr>
              <a:t>إسهاماً منه في تطوير قدرة هذه الدراسة على اختبار القضايا النظرية التي تعين على فهم الظواهر السكانية كما سنشير إلى ذلك لاحقا وعندما واجه هذا العلم حقيقة توفر ركام ضخم من المعطيات السكانية عن هذه المصادر وصعوبة الاستعانة بها في حد ذاتها في تحقيق الهدف المنشود. </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endParaRPr>
          </a:p>
        </p:txBody>
      </p:sp>
    </p:spTree>
    <p:extLst>
      <p:ext uri="{BB962C8B-B14F-4D97-AF65-F5344CB8AC3E}">
        <p14:creationId xmlns:p14="http://schemas.microsoft.com/office/powerpoint/2010/main" val="2549034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a:ea typeface="Times New Roman"/>
                <a:cs typeface="Simplified Arabic"/>
              </a:rPr>
              <a:t>وانتهى إلى ضرورة تحليل هذه المعطيات اعتقاداً منه في أهمية التحليل كوسيلة في اختصار هذه المعطيات وتركيزها في صورة نتائج عامة يتضح على أساسها صحة أو عدم صحة القضايا التفسيرية للظواهر السكانية </a:t>
            </a:r>
            <a:endParaRPr lang="ar-SA"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a:ea typeface="Times New Roman"/>
              <a:cs typeface="Simplified Arabic"/>
            </a:endParaRPr>
          </a:p>
          <a:p>
            <a:r>
              <a:rPr lang="ar-SA"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a:ea typeface="Times New Roman"/>
                <a:cs typeface="Simplified Arabic"/>
              </a:rPr>
              <a:t>سنركز خلال هذه المحاضرة  </a:t>
            </a:r>
            <a:r>
              <a:rPr lang="ar-SA"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a:ea typeface="Times New Roman"/>
                <a:cs typeface="Simplified Arabic"/>
              </a:rPr>
              <a:t>على حقيقة التحليل وأهميته </a:t>
            </a:r>
            <a:endParaRPr lang="ar-SA"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a:ea typeface="Times New Roman"/>
              <a:cs typeface="Simplified Arabic"/>
            </a:endParaRPr>
          </a:p>
          <a:p>
            <a:r>
              <a:rPr lang="ar-SA"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a:ea typeface="Times New Roman"/>
                <a:cs typeface="Simplified Arabic"/>
              </a:rPr>
              <a:t> </a:t>
            </a:r>
            <a:r>
              <a:rPr lang="ar-SA"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a:ea typeface="Times New Roman"/>
                <a:cs typeface="Simplified Arabic"/>
              </a:rPr>
              <a:t>وتمييز التحليل الاجتماعي للظواهر السكانية عن أنواع التحليلات السكانية الأخرى ، وخاصة التحليل الديموجرافي والتحليل الجغرافي والتحليل الاقتصادي . </a:t>
            </a:r>
            <a:endParaRPr lang="ar-SA"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567001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ea typeface="Times New Roman"/>
                <a:cs typeface="Simplified Arabic"/>
              </a:rPr>
              <a:t>أولا: تحليل الظواهر السكانية : معناه وأهميته </a:t>
            </a: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ea typeface="Times New Roman"/>
                <a:cs typeface="Simplified Arabic"/>
              </a:rPr>
              <a:t>ونماذجه:</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ea typeface="Times New Roman"/>
              <a:cs typeface="Simplified Arabic"/>
            </a:endParaRPr>
          </a:p>
        </p:txBody>
      </p:sp>
      <p:sp>
        <p:nvSpPr>
          <p:cNvPr id="3" name="Content Placeholder 2"/>
          <p:cNvSpPr>
            <a:spLocks noGrp="1"/>
          </p:cNvSpPr>
          <p:nvPr>
            <p:ph sz="quarter" idx="1"/>
          </p:nvPr>
        </p:nvSpPr>
        <p:spPr/>
        <p:txBody>
          <a:bodyPr>
            <a:normAutofit/>
          </a:bodyPr>
          <a:lstStyle/>
          <a:p>
            <a:pPr algn="justLow"/>
            <a:r>
              <a:rPr lang="ar-SA"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a:ea typeface="Times New Roman"/>
                <a:cs typeface="Simplified Arabic"/>
              </a:rPr>
              <a:t>يذهب البعض في تحديد معنى التحليل إلى القول بأنه عبارة عن عملية تلخيص كل ما تم جمعه من معطيات أو بيانات أو حقائق </a:t>
            </a:r>
            <a:endParaRPr lang="ar-SA"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a:ea typeface="Times New Roman"/>
              <a:cs typeface="Simplified Arabic"/>
            </a:endParaRPr>
          </a:p>
          <a:p>
            <a:pPr algn="justLow"/>
            <a:r>
              <a:rPr lang="ar-SA"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a:ea typeface="Times New Roman"/>
                <a:cs typeface="Simplified Arabic"/>
              </a:rPr>
              <a:t> </a:t>
            </a:r>
            <a:r>
              <a:rPr lang="ar-SA"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a:ea typeface="Times New Roman"/>
                <a:cs typeface="Simplified Arabic"/>
              </a:rPr>
              <a:t>وذلك من خلال تصنيف هذه المعطيات وإيجازها وتجميع شتاتها في صورة نتائج أكثر عمومية من جزئيات المعطيات والبيانات التي تم جمعها </a:t>
            </a:r>
            <a:endParaRPr lang="ar-SA"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a:ea typeface="Times New Roman"/>
              <a:cs typeface="Simplified Arabic"/>
            </a:endParaRPr>
          </a:p>
          <a:p>
            <a:pPr algn="justLow"/>
            <a:r>
              <a:rPr lang="ar-SA"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a:ea typeface="Times New Roman"/>
                <a:cs typeface="Simplified Arabic"/>
              </a:rPr>
              <a:t>على </a:t>
            </a:r>
            <a:r>
              <a:rPr lang="ar-SA"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a:ea typeface="Times New Roman"/>
                <a:cs typeface="Simplified Arabic"/>
              </a:rPr>
              <a:t>تحقيق الهدف الذي كانت تسعى إليه عملية جمع المعطيات ، سواء أكان الإجابة على سؤال أو التحقق من فرض علمي أو ما إلى ذلك . </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a:ea typeface="Times New Roman"/>
              <a:cs typeface="Simplified Arabic"/>
            </a:endParaRPr>
          </a:p>
        </p:txBody>
      </p:sp>
    </p:spTree>
    <p:extLst>
      <p:ext uri="{BB962C8B-B14F-4D97-AF65-F5344CB8AC3E}">
        <p14:creationId xmlns:p14="http://schemas.microsoft.com/office/powerpoint/2010/main" val="30859649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a:ea typeface="Times New Roman"/>
                <a:cs typeface="Simplified Arabic"/>
              </a:rPr>
              <a:t>ويرى البعض الأخر في تحديد معنى التحليل انه </a:t>
            </a:r>
          </a:p>
          <a:p>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a:ea typeface="Times New Roman"/>
                <a:cs typeface="Simplified Arabic"/>
              </a:rPr>
              <a:t>إذا كانت الملاحظة تمدنا بالمعطيات في صورتها الخام أو في صورة أعداد مطلقة للأشخاص أو الأحداث ، وقد تم توزيعها على فئات عديدة ، وبرغم ما قد تبدو عليه هذه المعطيات الخام منذ الوهلة الأولى من أنها حقائق بسيطة </a:t>
            </a:r>
          </a:p>
          <a:p>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a:ea typeface="Times New Roman"/>
                <a:cs typeface="Simplified Arabic"/>
              </a:rPr>
              <a:t> </a:t>
            </a:r>
            <a:r>
              <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a:ea typeface="Times New Roman"/>
                <a:cs typeface="Simplified Arabic"/>
              </a:rPr>
              <a:t>إلا أنها في حقيقة الأمر تعتبر محصلة تركيبات معقدة وخليط تتداخل فيه عناصر وعوامل كثيرة ومتباينة </a:t>
            </a:r>
            <a:endPar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a:ea typeface="Times New Roman"/>
              <a:cs typeface="Simplified Arabic"/>
            </a:endParaRPr>
          </a:p>
          <a:p>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a:ea typeface="Times New Roman"/>
                <a:cs typeface="Simplified Arabic"/>
              </a:rPr>
              <a:t> </a:t>
            </a:r>
            <a:r>
              <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a:ea typeface="Times New Roman"/>
                <a:cs typeface="Simplified Arabic"/>
              </a:rPr>
              <a:t>ويحتاج الأمر إلى حل هذا التداخل وتقليل درجة التعقيد وفصل العوامل وعزل الظواهر وتوضيح التأثيرات غير العادية وهذا ما يعنيه التحليل </a:t>
            </a:r>
            <a:endPar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0041836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rPr>
              <a:t>و</a:t>
            </a: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rPr>
              <a:t> بدون التحليل  </a:t>
            </a: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rPr>
              <a:t>يصعب فهم كيفية تفاعل الظواهر ونموها ، والتنبؤ بتطورها في المستقبل </a:t>
            </a:r>
            <a:endPar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endParaRPr>
          </a:p>
          <a:p>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rPr>
              <a:t> </a:t>
            </a: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rPr>
              <a:t>على أن التحليل عملية لا نهاية لها ، </a:t>
            </a: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rPr>
              <a:t>وكلما </a:t>
            </a: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rPr>
              <a:t>حدث تقدماً بشأنه كلما اكتشفنا عناصر وعوامل جديدة</a:t>
            </a:r>
            <a:endPar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1853719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rPr>
              <a:t>الرأيين السابقين في تحديد معنى التحليل يلقيان الضوء على حقيقته من جوانب </a:t>
            </a:r>
            <a:r>
              <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rPr>
              <a:t>متباينة</a:t>
            </a:r>
          </a:p>
          <a:p>
            <a:r>
              <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rPr>
              <a:t> </a:t>
            </a:r>
            <a:r>
              <a:rPr lang="ar-SA"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rPr>
              <a:t>فالأول يوضح خطواته </a:t>
            </a:r>
            <a:endPar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endParaRPr>
          </a:p>
          <a:p>
            <a:r>
              <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rPr>
              <a:t>والثاني </a:t>
            </a:r>
            <a:r>
              <a:rPr lang="ar-SA"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rPr>
              <a:t>يشير إلى أهدافه </a:t>
            </a:r>
            <a:endPar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endParaRPr>
          </a:p>
          <a:p>
            <a:r>
              <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rPr>
              <a:t>بحيث </a:t>
            </a:r>
            <a:r>
              <a:rPr lang="ar-SA"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a:ea typeface="Times New Roman"/>
                <a:cs typeface="Simplified Arabic"/>
              </a:rPr>
              <a:t>يمكن القول بان التحليل عبارة عن عملية مكملة لعملية جمع المعطيات من مصادرها المختلفة سواء أكان تعداد أو تسجيل حيوي أو بيانات جاهزة أو بحث اجتماعي كما يحدث في حالة دراسة السكان ، أو هو خطوة لاحقة لخطوة جمع المعطيات ،</a:t>
            </a:r>
            <a:endParaRPr lang="ar-SA"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8867641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lstStyle/>
          <a:p>
            <a:pPr algn="justLow"/>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rPr>
              <a:t> </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rPr>
              <a:t>وهو في ذاته ينطوي على خطوات متباينة </a:t>
            </a:r>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rPr>
              <a:t>منها</a:t>
            </a:r>
          </a:p>
          <a:p>
            <a:pPr algn="justLow"/>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rPr>
              <a:t> </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rPr>
              <a:t>التلخيص </a:t>
            </a:r>
            <a:endPar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endParaRPr>
          </a:p>
          <a:p>
            <a:pPr algn="justLow"/>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rPr>
              <a:t>والتصنيف</a:t>
            </a:r>
          </a:p>
          <a:p>
            <a:pPr algn="justLow"/>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rPr>
              <a:t> </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rPr>
              <a:t>والإيجاز أو التعبير عن الحقائق في صورة موجزة كما هو الحال في جداول المعطيات أو البيانات </a:t>
            </a:r>
            <a:endPar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endParaRPr>
          </a:p>
          <a:p>
            <a:pPr algn="justLow"/>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rPr>
              <a:t> </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rPr>
              <a:t>ثم استخلاص النتائج الأكثر عمومية. </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Times New Roman"/>
              <a:cs typeface="Simplified Arabic"/>
            </a:endParaRPr>
          </a:p>
        </p:txBody>
      </p:sp>
    </p:spTree>
    <p:extLst>
      <p:ext uri="{BB962C8B-B14F-4D97-AF65-F5344CB8AC3E}">
        <p14:creationId xmlns:p14="http://schemas.microsoft.com/office/powerpoint/2010/main" val="13848478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lnSpcReduction="20000"/>
          </a:bodyPr>
          <a:lstStyle/>
          <a:p>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وتهدف عملية التحليل إلى توضيح التداخل بين المعطيات وبيان تأثير العوامل المختلفة حتى يسهل فهم كيفية تفاعل الظواهر ونموها والتنبؤ بتطورها في المستقبل</a:t>
            </a:r>
          </a:p>
          <a:p>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 وتأسيساً على هذا التحديد لمعنى التحليل يمكن إدراك أهميته في دراسة الظواهر </a:t>
            </a:r>
          </a:p>
          <a:p>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 ذلك لان عملية التحليل تعبر عن جوهر الدراسة وتشير إلى الجانب الإبداعي في خطواتها ، وتظهر لنا قدرة الدارس وخبرته وعمق خياله وتفكيره في التوصل إلى النتائج العامة التي تعين على فهم الظواهر وتفسيرها والتنبؤ بها في المستقبل </a:t>
            </a:r>
            <a:endParaRPr lang="en-US"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0625042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نماذج التحليل السكاني </a:t>
            </a: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sz="quarter" idx="1"/>
          </p:nvPr>
        </p:nvSpPr>
        <p:spPr/>
        <p:txBody>
          <a:bodyPr>
            <a:normAutofit fontScale="85000" lnSpcReduction="20000"/>
          </a:bodyPr>
          <a:lstStyle/>
          <a:p>
            <a:r>
              <a:rPr lang="ar-SA" sz="3600" b="1" dirty="0" smtClean="0">
                <a:ln w="900" cmpd="sng">
                  <a:solidFill>
                    <a:schemeClr val="accent1">
                      <a:satMod val="190000"/>
                      <a:alpha val="55000"/>
                    </a:schemeClr>
                  </a:solidFill>
                  <a:prstDash val="solid"/>
                </a:ln>
                <a:solidFill>
                  <a:schemeClr val="accent5">
                    <a:lumMod val="60000"/>
                    <a:lumOff val="40000"/>
                  </a:schemeClr>
                </a:solidFill>
                <a:effectLst>
                  <a:innerShdw blurRad="101600" dist="76200" dir="5400000">
                    <a:schemeClr val="accent1">
                      <a:satMod val="190000"/>
                      <a:tint val="100000"/>
                      <a:alpha val="74000"/>
                    </a:schemeClr>
                  </a:innerShdw>
                </a:effectLst>
              </a:rPr>
              <a:t>تلتزم دراسة السكان سواء في الديموجرافيا أو في الدراسات السكانية بمقومات التحليل السابقة من حيث الخطوات والأهداف </a:t>
            </a:r>
          </a:p>
          <a:p>
            <a:r>
              <a:rPr lang="ar-SA" sz="3600" b="1" dirty="0" smtClean="0">
                <a:ln w="900" cmpd="sng">
                  <a:solidFill>
                    <a:schemeClr val="accent1">
                      <a:satMod val="190000"/>
                      <a:alpha val="55000"/>
                    </a:schemeClr>
                  </a:solidFill>
                  <a:prstDash val="solid"/>
                </a:ln>
                <a:solidFill>
                  <a:schemeClr val="accent5">
                    <a:lumMod val="60000"/>
                    <a:lumOff val="40000"/>
                  </a:schemeClr>
                </a:solidFill>
                <a:effectLst>
                  <a:innerShdw blurRad="101600" dist="76200" dir="5400000">
                    <a:schemeClr val="accent1">
                      <a:satMod val="190000"/>
                      <a:tint val="100000"/>
                      <a:alpha val="74000"/>
                    </a:schemeClr>
                  </a:innerShdw>
                </a:effectLst>
              </a:rPr>
              <a:t> حيث يتفق دارسوا السكان فيما بينهم من حيث قيامهم بتصنيف المعطيات السكانية وجدولتها واستخلاص النتائج العامة </a:t>
            </a:r>
          </a:p>
          <a:p>
            <a:r>
              <a:rPr lang="ar-SA" sz="3600" b="1" dirty="0" smtClean="0">
                <a:ln w="900" cmpd="sng">
                  <a:solidFill>
                    <a:schemeClr val="accent1">
                      <a:satMod val="190000"/>
                      <a:alpha val="55000"/>
                    </a:schemeClr>
                  </a:solidFill>
                  <a:prstDash val="solid"/>
                </a:ln>
                <a:solidFill>
                  <a:schemeClr val="accent5">
                    <a:lumMod val="60000"/>
                    <a:lumOff val="40000"/>
                  </a:schemeClr>
                </a:solidFill>
                <a:effectLst>
                  <a:innerShdw blurRad="101600" dist="76200" dir="5400000">
                    <a:schemeClr val="accent1">
                      <a:satMod val="190000"/>
                      <a:tint val="100000"/>
                      <a:alpha val="74000"/>
                    </a:schemeClr>
                  </a:innerShdw>
                </a:effectLst>
              </a:rPr>
              <a:t>وذلك كله بهدف البحث عن العوامل المؤثرة في الظواهر السكانية ونموها وتطورها في المستقبل ، وان كان هناك اختلاف بينهم في هذا الصدد فهو يتمثل في نوعية العوامل التي يبحثون عنها والتي يعتقدون في أثرها على الظواهر السكانية ،</a:t>
            </a:r>
            <a:endParaRPr lang="ar-SA" sz="3600" b="1" dirty="0">
              <a:ln w="900" cmpd="sng">
                <a:solidFill>
                  <a:schemeClr val="accent1">
                    <a:satMod val="190000"/>
                    <a:alpha val="55000"/>
                  </a:schemeClr>
                </a:solidFill>
                <a:prstDash val="solid"/>
              </a:ln>
              <a:solidFill>
                <a:schemeClr val="accent5">
                  <a:lumMod val="60000"/>
                  <a:lumOff val="40000"/>
                </a:schemeClr>
              </a:solidFill>
              <a:effectLst>
                <a:innerShdw blurRad="101600" dist="76200" dir="5400000">
                  <a:schemeClr val="accent1">
                    <a:satMod val="190000"/>
                    <a:tint val="100000"/>
                    <a:alpha val="74000"/>
                  </a:schemeClr>
                </a:innerShdw>
              </a:effectLst>
            </a:endParaRPr>
          </a:p>
        </p:txBody>
      </p:sp>
    </p:spTree>
    <p:extLst>
      <p:ext uri="{BB962C8B-B14F-4D97-AF65-F5344CB8AC3E}">
        <p14:creationId xmlns:p14="http://schemas.microsoft.com/office/powerpoint/2010/main" val="30900179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وبناء على ذلك فيتوقع حدوث اختلافاً بينهم في مضمون التحليل الذي يجرونه للمعطيات السكانية وفي نوعية الأهداف التي يسعون إليها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وبالتالي ظهور نماذج متباينة للتحليل السكاني يهمنا أن نتعرف على كل نموذج منها حتى يتسنى لنا الوقوف على طبيعة التحليل الاجتماعي للظواهر السكانية موضوع اهتمامنا. </a:t>
            </a:r>
            <a:endPar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ar-SA" sz="3600" dirty="0"/>
          </a:p>
        </p:txBody>
      </p:sp>
    </p:spTree>
    <p:extLst>
      <p:ext uri="{BB962C8B-B14F-4D97-AF65-F5344CB8AC3E}">
        <p14:creationId xmlns:p14="http://schemas.microsoft.com/office/powerpoint/2010/main" val="33361296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ثانياً : التحليل الديموغرافي للظواهر السكانية </a:t>
            </a: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sz="quarter" idx="1"/>
          </p:nvPr>
        </p:nvSpPr>
        <p:spPr/>
        <p:txBody>
          <a:bodyPr>
            <a:normAutofit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كان العلامة الفرنسي ( جيلارد ) هو أول من استخدم كلمة ديموجرافيا </a:t>
            </a:r>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Demography  </a:t>
            </a:r>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لأول مرة في مؤلفه عناصر الإحصاءات الإنسانية. </a:t>
            </a:r>
            <a:endPar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والواقع أن هذه الكلمة قد تمت صياغتها من شقين يونانيين الأول </a:t>
            </a:r>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Demos </a:t>
            </a:r>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ويعني الناس أو السكان ، والثاني </a:t>
            </a:r>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Graphien</a:t>
            </a:r>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ويعني رسم أو كتابة بحيث تدل الكلمة كلها في معناها العام على الكتابة عن الناس . </a:t>
            </a:r>
            <a:endPar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SA"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0224388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ولقد استعرض ( ويلكوكس ) في كتابه ( دراسات في الديموجرافيا الأمريكية ) عام 1940 ، عدداً من التعريفات المختلفة التي ظهرت لهذه الكلمة </a:t>
            </a:r>
          </a:p>
          <a:p>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فلاحظ التباين فيما بينها ، وانتهى إلى أن هذه الكلمة تستخدم اليوم عموماً لتدلل على دراسة الظواهر ذات الصلة بالسكان مثل المواليد والوفيات والهجرة ، وكذلك دراسة العوامل التي تؤثر في هذه الظواهر . </a:t>
            </a:r>
            <a:endParaRPr lang="ar-SA"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797895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lnSpcReduction="100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ويكاد يتفق هذا التعريف مع التعريف الذي أورده ( دنيس رونج </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D.Wrong</a:t>
            </a: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قائلاً ( بان الديموجرافيا تتناول أعداد السكان وتوزيعهم في منطقة ما ، والتغيرات التي تطرأ على أعدادهم وتوزيعهم على مر الأيام والعوامل الرئيسية التي تؤدي إلى هذه التغيرات ، وما دام الناس يولدون ويموتون ويغيرون من أماكن إقامتهم باستمرار ، فانه تظهر هناك عوامل ثلاثة ، هي المواليد والوفيات والهجرة ، تسهم أكثر من غيرها في تحديد حجم السكان ونموها ،</a:t>
            </a:r>
            <a:endPar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9324179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lnSpcReduction="10000"/>
          </a:bodyPr>
          <a:lstStyle/>
          <a:p>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ولذلك فإنها تمثل الموضوعات الأساسية في الديموجرافيا، وهذا أيضا يوافق ما ذهب إليه ( هوسر ودنكان )  في تعريفهما للديموجرافيا باعتبارها دراسة للحجم والتوزيع المكاني وتكوين السكان والتغيرات في الحجم والتوزيع والتكوين </a:t>
            </a:r>
          </a:p>
          <a:p>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 وعوامل التغير مثل المواليد والوفيات والتنقلات المكانية والحراك الاجتماعي أو التغير في المكانة الاجتماعية. </a:t>
            </a:r>
            <a:endParaRPr lang="en-US"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9321585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85000" lnSpcReduction="100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غير أن لين سميث </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Smith</a:t>
            </a: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كان أكثر عناية بتوضيح معالم هذه الدراسة للظواهر السكانية قائلا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أن الديموجرافيا في تناولها لظواهر  الحجم والتوزيع والتكوين والتغير ، تهتم بالحقائق التي يمكن التعبير عنها في صورة كمية لان مادتها تقوم على الأرقام فهي بذلك تتوقف عند حد التحليل الإحصائي للسكان الأمر الذي يجعل البعض يطلق عليه اسم التحليل الديموغرافي أو الديموجرافيا الشكلية </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Formal Demography</a:t>
            </a: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حيث أنها تجري معالجات للعلاقات الكمية بين الظواهر الديموغرافية وتحررها من ارتباطها بغيرها من الظواهر ،</a:t>
            </a:r>
            <a:endPar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264650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r>
              <a:rPr lang="ar-SA" sz="3600" b="1" dirty="0" smtClean="0">
                <a:ln w="900" cmpd="sng">
                  <a:solidFill>
                    <a:schemeClr val="accent1">
                      <a:satMod val="190000"/>
                      <a:alpha val="55000"/>
                    </a:schemeClr>
                  </a:solidFill>
                  <a:prstDash val="solid"/>
                </a:ln>
                <a:solidFill>
                  <a:schemeClr val="accent5">
                    <a:lumMod val="60000"/>
                    <a:lumOff val="40000"/>
                  </a:schemeClr>
                </a:solidFill>
                <a:effectLst>
                  <a:innerShdw blurRad="101600" dist="76200" dir="5400000">
                    <a:schemeClr val="accent1">
                      <a:satMod val="190000"/>
                      <a:tint val="100000"/>
                      <a:alpha val="74000"/>
                    </a:schemeClr>
                  </a:innerShdw>
                </a:effectLst>
              </a:rPr>
              <a:t>أو تلك التي تتميز باستخدام أساليب في التحليل كمية في طبيعتها تساعد على قياس المعدلات الديموغرافية مثل الخصوبة ، الوفيات ، الهجرة ، أو غيرها أو بعبارة أدق تستخدم النماذج الرياضية في التحليل . </a:t>
            </a:r>
            <a:endParaRPr lang="en-US" sz="3600" b="1" dirty="0" smtClean="0">
              <a:ln w="900" cmpd="sng">
                <a:solidFill>
                  <a:schemeClr val="accent1">
                    <a:satMod val="190000"/>
                    <a:alpha val="55000"/>
                  </a:schemeClr>
                </a:solidFill>
                <a:prstDash val="solid"/>
              </a:ln>
              <a:solidFill>
                <a:schemeClr val="accent5">
                  <a:lumMod val="60000"/>
                  <a:lumOff val="40000"/>
                </a:schemeClr>
              </a:solidFill>
              <a:effectLst>
                <a:innerShdw blurRad="101600" dist="76200" dir="5400000">
                  <a:schemeClr val="accent1">
                    <a:satMod val="190000"/>
                    <a:tint val="100000"/>
                    <a:alpha val="74000"/>
                  </a:schemeClr>
                </a:innerShdw>
              </a:effectLst>
            </a:endParaRPr>
          </a:p>
        </p:txBody>
      </p:sp>
    </p:spTree>
    <p:extLst>
      <p:ext uri="{BB962C8B-B14F-4D97-AF65-F5344CB8AC3E}">
        <p14:creationId xmlns:p14="http://schemas.microsoft.com/office/powerpoint/2010/main" val="15617978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وتنظر الديموجرافيا الشكلية إلى السكان على أنهم نسق يتكون من عناصر الحجم والتكوين والتوزيع وعمليات المواليد والوفيات والهجرة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وتمثل هذه العناصر السكانية والعمليات محور الاهتمام الأساسي في الديموجرافيا فيقوم الديموغرافي عند التحليل بوصف نسق السكان والبحث عن العلاقات الوثيقة بين مكوناته وعملياته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ولأنه يفترض أن حجم النسق يتغير نتيجة للتغير في عمليات السكان ،إذ يموت بعض أعضاء النسق ،</a:t>
            </a:r>
            <a:endPar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265873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a:bodyPr>
          <a:lstStyle/>
          <a:p>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ويولد غيرهم ويهاجر بعض ثالثا منهم ، بان ينزحوا بعيداً عنه </a:t>
            </a:r>
          </a:p>
          <a:p>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 كما يفترض أن عمليات المواليد والوفيات والهجرة تؤثر في تكوين السكان العمري والنوعي ومكان الإقامة </a:t>
            </a:r>
            <a:endParaRPr lang="ar-SA"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a:p>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 إذ تؤثر حركة السكان وهجرتهم داخل البلد  من منطقة إلى أخرى ، في توزيعهم حسب الإقامة ، وبناء على ذلك يعني دارس الديموجرافيا بالبحث عن العلاقات بين مكونات النسق هذه وبين عملياته. </a:t>
            </a:r>
            <a:endParaRPr lang="en-US"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a:p>
            <a:endParaRPr lang="ar-SA" sz="3600" dirty="0"/>
          </a:p>
        </p:txBody>
      </p:sp>
    </p:spTree>
    <p:extLst>
      <p:ext uri="{BB962C8B-B14F-4D97-AF65-F5344CB8AC3E}">
        <p14:creationId xmlns:p14="http://schemas.microsoft.com/office/powerpoint/2010/main" val="41525397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فعندما ينصرف الديموغرافي إلى دراسة ظاهرة الوفيات مثلاً ويحاول تحليل البيانات والمعطيات التي تتوفر له حول هذه الظاهرة من المصادر المتباينة</a:t>
            </a:r>
          </a:p>
          <a:p>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فانه يلتزم بخطوات التلخيص والتصنيف والإيجاز حتى يستطيع أن يحقق أهداف دراسته </a:t>
            </a:r>
            <a:r>
              <a:rPr lang="ar-SA" sz="36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الديمواغرافية</a:t>
            </a:r>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في الكشف عن علاقة هذه الظاهرة بمكونات النسق السكاني الأخرى. </a:t>
            </a:r>
            <a:endParaRPr 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endParaRPr lang="ar-S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2482390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وعادة ما يبدأ التحليل الديموغرافي بتحويل الأعداد التي توافرت عن ظاهرة الوفيات من مصادر المعطيات السكانية المختلفة ، إلى نسب أو معدلات </a:t>
            </a:r>
          </a:p>
          <a:p>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وهي عملية يتم فيها تلخيص أو تجريد البيانات والمعطيات المتعلقة بالوفيات في المجتمعات ذات الحجم المختلف والتي يصعب المقارنة بينها وتحويلها الى وحدات يمكن المقارنة بينها. </a:t>
            </a:r>
            <a:endPar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SA"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2431406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ويعتبر أسلوب تحويل الأرقام الخام إلى نسبة مئوية أو ألفية هو الأسلوب الشائع بين دراسي السكان في هذا الصدد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بحيث تحسب نسبة الوفيات عن طريق قسمة عدد الوفيات في احد السنوات على عدد سكان المجتمع في نفس هذه السنة وضرب الناتج في 1000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ويسمى الناتج نسبة أو معدل الوفيات الخام </a:t>
            </a:r>
            <a:endPar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587102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lnSpcReduction="10000"/>
          </a:bodyPr>
          <a:lstStyle/>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ويحسب معدل المواليد الخام بنفس الطريقة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كما يحسب معدل الهجرة بنفس الطريقة أيضا</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ولكن عندما وجد دارسو السكان في الديموجرافيا أن هذه النسب والمعدلات الخام تمثل جملة السكان ، وتترتب على تجميع معطيات سكانية متباينة مثل الجمع بين التفاح والبرتقال مثلاً</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فهي ابعد ما تكون عن الدقة في وصف الظاهرة السكانية ولا تساعد على تصنيف المعطيات </a:t>
            </a:r>
            <a:endPar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7883655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85000" lnSpcReduction="20000"/>
          </a:bodyPr>
          <a:lstStyle/>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فكروا في ضرورة تنقية هذه المعدلات الخام وتحويلها إلى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معدلات نوعية حسب النوع أو العمر أو المتزوجين أو المطلقين أو ما إلى ذلك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وبدأوا في تلخيص البيانات والمعطيات بأسلوب المعدلات النوعية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وتحويل الأرقام الخام لظاهرة الوفيات مثلاً إلى معدلات وفيات نوعية من خلال قسمة عدد الوفيات في عمر معين على عدد السكان في نفس الفئة العمرية مضروباً في 1000 أو عدد الوفيات من نوع معين من ذكور أو إناث على عدد السكان من نفس النوعية مضروباً في 1000 الخ </a:t>
            </a:r>
            <a:endPar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6261335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lnSpcReduction="10000"/>
          </a:bodyPr>
          <a:lstStyle/>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وبنفس الطريقة يمكن حساب معدل المواليد النوعي ومعدل الهجرة النوعية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ثم يبدأ دارس السكان في الديموجرافيا بعد ذلك في تطبيق معادلاته الإحصائية ومعالجاته الرياضية التي تساعده في إجراء هذه الخطوة الثانية من تحليله لظاهرة الوفيات وتحقيق مزيد من الدقة في تصنيف  هذه الظاهرة حتى يتسنى له الانتقال إلى الخطوة التالية في التحليل وهي جدول البيانات . </a:t>
            </a:r>
            <a:endPar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endParaRPr lang="ar-SA" sz="3600" dirty="0"/>
          </a:p>
        </p:txBody>
      </p:sp>
    </p:spTree>
    <p:extLst>
      <p:ext uri="{BB962C8B-B14F-4D97-AF65-F5344CB8AC3E}">
        <p14:creationId xmlns:p14="http://schemas.microsoft.com/office/powerpoint/2010/main" val="20291198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والواقع أن عملية تكوين الجداول والخرائط والرسومات تمثل خطوة ضرورية وهامة في عملية التحليل الديموغرافي للظواهر السكانية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لأنها تساعد على المقارنة بين المعطيات وتسمح باستخلاص النتائج العامة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اذ يقوم دارس السكان في الديموجرافيا بوضع معدلات الوفيات النوعية والتي قام بحسابها للسكان في مجتمع أو في أقسام متباينة من هذا المجتمع وخلال فترة زمنية معينة في جدول تكراري . </a:t>
            </a:r>
            <a:endPar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0" indent="0">
              <a:buNone/>
            </a:pPr>
            <a:endParaRPr lang="ar-SA" sz="3600" dirty="0"/>
          </a:p>
        </p:txBody>
      </p:sp>
    </p:spTree>
    <p:extLst>
      <p:ext uri="{BB962C8B-B14F-4D97-AF65-F5344CB8AC3E}">
        <p14:creationId xmlns:p14="http://schemas.microsoft.com/office/powerpoint/2010/main" val="14550753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lnSpcReduction="10000"/>
          </a:bodyPr>
          <a:lstStyle/>
          <a:p>
            <a:r>
              <a:rPr lang="ar-SA"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مناقشة وتعقيب </a:t>
            </a:r>
            <a:endParaRPr lang="en-US"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والواقع انه برغم أهمية استخدام الإحصاء في دراسة الظواهر السكانية وأثرها في تطور هذه الدراسة نظرا لاعتماد دراسة الظواهر السكانية على الحقائق الكمية والمعلومات الرقمية في تحليلاتها وبحوثها الأمر الذي جعلها في حاجة ماسة إلى ما وفره علم الإحصاء من أساليب يحتاج إليها في تحليل هذه الحقائق وبسطها توضيحها والى الأساليب التي تعينه على استخلاص النتائج والتوصل إلى القوانين العامة التي تجرد وتلخص هذه الحقائق ، </a:t>
            </a:r>
            <a:endPar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8172909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الأمر الذي قد يؤكد ضرورة أن يكون دارس السكان متخصصا في دراسة الإحصاء أو ملماً بها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وحتى يتمكن من التوصل إلى معدلات المواليد والوفيات والزيادة الطبيعية والهجرة ، ينبغي أن يكون على دراية وإلمام بأساليب العد والقسمة والإضافة والتنسيب ومعالجة المعادلات الرياضية وفهم أبعادها وقوانينها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ولكي يستطيع أن يضع رسوماً بيانية توضح هرم السكان وجداول الحياة وغيرها ، </a:t>
            </a:r>
            <a:endPar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4586630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عليه أن يكون مطلعاً على هذه الأساليب الإحصائية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ولكن على الرغم من هذه الأهمية التي تعلق على الإحصاء في دراسة الظواهر السكانية إلا أن الاعتماد عليها كلية في هذه الدراسة يوقعنا في أخطاء منها :</a:t>
            </a:r>
            <a:endPar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9375085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lstStyle/>
          <a:p>
            <a:pPr lvl="0">
              <a:buNone/>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 </a:t>
            </a:r>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انه إذا كانت الديموجرافيا الشكلية توفر لنا الحقائق في صورة رقمية كمية ، وتستطيع بها أن تضع تنبؤات دقيقة حول حجم السكان ونموها في المستقبل وما إليها إلا أن ميل معدلات المواليد والوفيات والهجرة وغيرها من العوامل المؤثرة في حجم ونمو السكان إلى التغير يضع مشكلة أمام جهودها الديموغرافي وتؤثر في تنبؤاته وتؤدي به إلى الوقع في الخطأ </a:t>
            </a:r>
            <a:endPar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None/>
            </a:pPr>
            <a:endParaRPr lang="ar-SA" sz="3200" dirty="0"/>
          </a:p>
        </p:txBody>
      </p:sp>
    </p:spTree>
    <p:extLst>
      <p:ext uri="{BB962C8B-B14F-4D97-AF65-F5344CB8AC3E}">
        <p14:creationId xmlns:p14="http://schemas.microsoft.com/office/powerpoint/2010/main" val="24960425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pPr lvl="0">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ب) أن الديموجرافيا الشكلية تحصر جهودها كلية داخل نطاق الحقائق السكانية الرقمية ، وتجتهد في الكشف عن العلاقات بينها في هذا النطاق فقط </a:t>
            </a:r>
          </a:p>
          <a:p>
            <a:pPr lvl="0">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بمعنى أنها تغفل تفسير هذه الظواهر السكانية في ضوء العوامل الاجتماعية ، من ثقافة ومعايير وقيم وادوار وإمكانات وطبقات وأسرة وغيرها ، الأمر الذي يضطلع به علم اجتماع السكان. </a:t>
            </a:r>
            <a:endPar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buNone/>
            </a:pPr>
            <a:endParaRPr lang="ar-SA" sz="3600" dirty="0"/>
          </a:p>
        </p:txBody>
      </p:sp>
    </p:spTree>
    <p:extLst>
      <p:ext uri="{BB962C8B-B14F-4D97-AF65-F5344CB8AC3E}">
        <p14:creationId xmlns:p14="http://schemas.microsoft.com/office/powerpoint/2010/main" val="2874316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a:bodyPr>
          <a:lstStyle/>
          <a:p>
            <a:pPr lvl="0">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ج) تعتبر الديموجرافيا واحدة من المداخل المنهجية غير الكافية في ذاتها لدراسة الظواهر السكانية ذلك لان الديموجرافيا منذ نشأتها في أواسط القرن السابع عشر ، قد اعتمدت على الأسلوب الإحصائي في الإدراك والتوصل إلى المعرفة وظل هذه الأسلوب هو الأساس المنهجي الذي تعتمد عليه في تحليل العمليات الديموغرافية </a:t>
            </a:r>
            <a:endPar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lvl="0">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الأمر الذي جعلها تركز على أقسام ضيفة نسبيا من الواقع الموضوعي . </a:t>
            </a:r>
            <a:endPar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ar-SA" sz="3600" dirty="0"/>
          </a:p>
        </p:txBody>
      </p:sp>
    </p:spTree>
    <p:extLst>
      <p:ext uri="{BB962C8B-B14F-4D97-AF65-F5344CB8AC3E}">
        <p14:creationId xmlns:p14="http://schemas.microsoft.com/office/powerpoint/2010/main" val="34530761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وتعتبر هذه العمليات والظواهر الديموغرافية بمثابة مجموعات إحصائية ، مما أصاب الديموجرافيا بالقصور وكان مصدراً من مصادر الاخطاء التي حالت دون قيام الديموجرافيا كعلم مستقل لوقت طويل . </a:t>
            </a:r>
            <a:endPar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buNone/>
            </a:pPr>
            <a:endParaRPr lang="ar-SA" sz="3600" dirty="0"/>
          </a:p>
        </p:txBody>
      </p:sp>
    </p:spTree>
    <p:extLst>
      <p:ext uri="{BB962C8B-B14F-4D97-AF65-F5344CB8AC3E}">
        <p14:creationId xmlns:p14="http://schemas.microsoft.com/office/powerpoint/2010/main" val="18753058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فلقد حاولت الاعتماد الزائد على الإحصائيات الديموغرافية والبيانات التي تعد بيانات توفرها الإدارة الحكومية أكثر منها ملاحظات ديموغرافية </a:t>
            </a:r>
            <a:endPar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حال ذلك دون نمو وتطور الخيال الديموغرافي ، والتوصل إلى صيغة تأليفية ، ومن ثم كان خلو الديموجرافيا من النظرية – بالمقارنة بعلوم أخرى مثل الاقتصاد والاجتماع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وهو واحداً من أهم الانتقادات التي لها وجاهتها والتي وجهت حديثاً إلى الديموجرافيا. </a:t>
            </a:r>
            <a:endPar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ar-SA" sz="3600" dirty="0"/>
          </a:p>
        </p:txBody>
      </p:sp>
    </p:spTree>
    <p:extLst>
      <p:ext uri="{BB962C8B-B14F-4D97-AF65-F5344CB8AC3E}">
        <p14:creationId xmlns:p14="http://schemas.microsoft.com/office/powerpoint/2010/main" val="2991321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ثالثا: التحليل الاقتصادي للظواهر السكانية </a:t>
            </a:r>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r>
            <a:b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br>
            <a:endPar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3" name="Content Placeholder 2"/>
          <p:cNvSpPr>
            <a:spLocks noGrp="1"/>
          </p:cNvSpPr>
          <p:nvPr>
            <p:ph sz="quarter" idx="1"/>
          </p:nvPr>
        </p:nvSpPr>
        <p:spPr/>
        <p:txBody>
          <a:bodyPr>
            <a:normAutofit/>
          </a:bodyPr>
          <a:lstStyle/>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واستنادا إلى التطور في اهتمام الاقتصاد بالظواهر السكانية كما اشرنا إليه في الفصل السابق أصبح للاقتصاد نظرته الخاصة في دراسته وتحليله لهذه الظواهر وأيضاً له موضوعاته المحددة وأهدافه المتميزة من وراء هذا الاهتمام . </a:t>
            </a:r>
            <a:endPar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ar-SA" sz="3600" dirty="0"/>
          </a:p>
        </p:txBody>
      </p:sp>
    </p:spTree>
    <p:extLst>
      <p:ext uri="{BB962C8B-B14F-4D97-AF65-F5344CB8AC3E}">
        <p14:creationId xmlns:p14="http://schemas.microsoft.com/office/powerpoint/2010/main" val="1953334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lnSpcReduction="10000"/>
          </a:bodyPr>
          <a:lstStyle/>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إذ ينظر عالم الاقتصاد إلى موضوع الدراسة في نطاق اهتمامه على انه يمثل نسقاً من المتغيرات المعتمدة فيما بينها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وان عملية الاستفادة من معطيات ومتغيرات خارجية على الاقتصاد ، يتوقف على قيمة ودلالة ومغزى هذه المعطيات والمتغيرات التي تفيد في تحليل المتغيرات الاقتصادية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وذلك استناداً إلى أن المتغيرات الاقتصادية متداخلة ومتشابكة وان العلاقة بينها وبين المتغيرات السكانية علاقة متبادلة وليست في اتجاه واحد ،</a:t>
            </a:r>
            <a:endPar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19272274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ولهذا توجد هناك جوانب وموضوعات هامة يمكن من خلالها تحليل الاقتصاد والسكان هي : </a:t>
            </a:r>
          </a:p>
          <a:p>
            <a:pPr>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أ- المتغيرات السكانية : الوفيات والخصوبة والزيادة الطبيعية والهجرة والكثافة السكانية وتوزيع السكان ، ومعدل نمو السكان والتكوين العمري والنوعي والمهني والتعليمي. </a:t>
            </a:r>
            <a:endPar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buNone/>
            </a:pPr>
            <a:endParaRPr lang="ar-SA" sz="3600" dirty="0"/>
          </a:p>
        </p:txBody>
      </p:sp>
    </p:spTree>
    <p:extLst>
      <p:ext uri="{BB962C8B-B14F-4D97-AF65-F5344CB8AC3E}">
        <p14:creationId xmlns:p14="http://schemas.microsoft.com/office/powerpoint/2010/main" val="21494279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pPr lvl="0">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ب-  المتغيرات الاقتصادية: الدخل القومي ، والثروة والموارد والتجارة وتوزيع الدخل والأجور والمصالح والعمالة والإدخال والاستثمار والاستهلاك والمهن. </a:t>
            </a:r>
            <a:endPar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buNone/>
            </a:pPr>
            <a:endParaRPr lang="ar-SA" sz="3600" dirty="0"/>
          </a:p>
        </p:txBody>
      </p:sp>
    </p:spTree>
    <p:extLst>
      <p:ext uri="{BB962C8B-B14F-4D97-AF65-F5344CB8AC3E}">
        <p14:creationId xmlns:p14="http://schemas.microsoft.com/office/powerpoint/2010/main" val="37140964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ويسلم الاقتصاد بان التغير في هذه المتغيرات الاقتصادية قد يؤثر في التغير في المتغيرات السكانية والعكس صحيح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ومن هنا كان اهتمام الاقتصاد بدراسة الظواهر السكانية بهدف الاستفادة من المعطيات السكانية في تحليل وتفسير الظواهر الاقتصادية موضوع اهتمامه وميدان تخصصه.</a:t>
            </a:r>
            <a:endPar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ar-SA" sz="3600" dirty="0"/>
          </a:p>
        </p:txBody>
      </p:sp>
    </p:spTree>
    <p:extLst>
      <p:ext uri="{BB962C8B-B14F-4D97-AF65-F5344CB8AC3E}">
        <p14:creationId xmlns:p14="http://schemas.microsoft.com/office/powerpoint/2010/main" val="13870568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lnSpcReduction="10000"/>
          </a:bodyPr>
          <a:lstStyle/>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ينظر الاقتصاد إذن إلى السكان باعتباره من بين المتغيرات التي تفيد في تحليل المتغيرات الاقتصادية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ويفترض أن التغير في المتغيرات الاقتصادية مثل : الثروة والموارد والاستثمار والاستهلاك أو ما إليها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قد يؤثر في التغير في المتغيرات السكانية مثل المواليد والوفيات والهجرة أو تكوين السكان أو توزيعهم .. الخ ، والعكس بالعكس ..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ومن ثم يجتهد علماء الاقتصاد عند دراستهم للسكان في البحث عن العلاقات بين هذه المتغيرات وكيفية التفاعل بينها وتأثيرها في بعضها الأخر . </a:t>
            </a:r>
            <a:endPar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6881875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lnSpcReduction="100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فعندما ينصرف الاقتصاد إلى دراسة ظاهرة نمو السكان مثلاً ، ويحاول تحليل البيانات والمعطيات التي توفرت له حول هذه الظاهرة من المصادر المتباينة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فانه يلتزم بلا شك بنفس خطوات التحليل ونعني التلخيص والتصنيف والإيجاز</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حتى يتسنى له تحقيق أهداف دراسته الاقتصادية في الكشف عن علاقة هذه الظاهرة بمكونات النسق الاقتصادي موضوع اهتمامه، </a:t>
            </a:r>
            <a:endPar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9435745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lnSpcReduction="10000"/>
          </a:bodyPr>
          <a:lstStyle/>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فيقوم الاقتصادي أولاً بتحويل الأعداد الخام التي توفرت له عن ظاهرة نمو السكان من مصادر المعطيات السكانية المختلفة وخاصة التعداد والتسجيل الحيوي أو البيانات الجاهزة </a:t>
            </a:r>
            <a:endPar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إلى نسب أو معدلات عامة أو نوعية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ثم يقوم بتصنيفها حسب السنوات أو حسب الإقامة في الريف والحضر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ويحاول بعد ذلك تحليل التفاعل بين ظاهرة نمو السكان وبين العوامل الاقتصادية موضوع اهتمامه وتخصصه . </a:t>
            </a:r>
            <a:endPar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ar-SA" sz="3600" dirty="0"/>
          </a:p>
        </p:txBody>
      </p:sp>
    </p:spTree>
    <p:extLst>
      <p:ext uri="{BB962C8B-B14F-4D97-AF65-F5344CB8AC3E}">
        <p14:creationId xmlns:p14="http://schemas.microsoft.com/office/powerpoint/2010/main" val="27031498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lnSpcReduction="10000"/>
          </a:bodyPr>
          <a:lstStyle/>
          <a:p>
            <a:r>
              <a:rPr lang="ar-SA"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مناقشة وتعقيب </a:t>
            </a:r>
            <a:endParaRPr lang="en-US"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تنطوي الفقرات السابقة والتي توضح اهتمام الاقتصاد بدراسة وتحليل الظواهر السكانية على بعض الحقائق التي تدلل على إن هذا الاهتمام ليس مقصوداً لذاته باعتباره محوراً للبحث والتفكير الاقتصادي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فمن ناحية يعتبر علم الاقتصاد السكان بمثابة متغيراً خارجياً على نسق المتغيرات الاقتصادية بالمتغيرات السكانية في تغيرها أو العكس ومن هنا كان اهتمام الاقتصاد بدراسة الظواهر السكانية</a:t>
            </a:r>
            <a:endPar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30438609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وكان تميز هذا الاهتمام بطبيعة خاصة تجعله مجرد دراسة ثانوية وفرعية لاهتمامه الأساسي بدراسة الظواهر الاقتصادية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وهذا ما اتسم به اهتمام الاقتصاد بالظواهر السكانية طوال تاريخه الطويل ابتداء من تركيزه على أهمية زيادة السكان في توفير القوة العاملة وزيادة الربح ثم إشارته إلى خطورة زيادة السكان لما في ذلك من اثر على انخفاض الإنتاج والموارد ومستوى المعيشة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ثم تعليقه زيادة السكان على ما اسماه بالدخل الأمثل. </a:t>
            </a:r>
            <a:endPar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ar-SA" sz="3600" dirty="0"/>
          </a:p>
        </p:txBody>
      </p:sp>
    </p:spTree>
    <p:extLst>
      <p:ext uri="{BB962C8B-B14F-4D97-AF65-F5344CB8AC3E}">
        <p14:creationId xmlns:p14="http://schemas.microsoft.com/office/powerpoint/2010/main" val="215359592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lnSpcReduction="10000"/>
          </a:bodyPr>
          <a:lstStyle/>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إذن كان اهتمام الاقتصاد بالسكان بما قد يفيد تحليله لظواهره الاقتصادية مثل القوة العاملة والربح والإنتاج والموارد والدخل .. الخ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لأنه كان يعتقد في جدوى المعطيات السكانية وأهميتها في تحليل الظواهر الاقتصادية دون غيرها من معطيات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وبناء عليه يمكن القول بان الهدف من اهتمام الاقتصاد بدراسة الظواهر السكانية لم يكن تفسير وفهم هذه الظواهر بقدر الاستفادة من المعطيات السكانية في تحليل وتفسير الظواهر الاقتصادية </a:t>
            </a:r>
            <a:endPar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49244975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وهكذا ظلت مسألة تفسير الحقائق السكانية ذاتها دون معالجة أو تناول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وتأكدت الحاجة إلى نظام فكري يخوض في هذه المسألة ، طالما كان الدراسات السكانية الإحصائية والاقتصادية بعيدة عن هذا التناول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لنجد علم اجتماع السكان قد ظهر لينظر فيما أغفلته الدراسات السكانية السابقة ويستجيب إلى هذه الحاجة . </a:t>
            </a:r>
            <a:endPar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12083808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رابعا: تحليل الجغرافيا البشرية للسكان والظواهر السكانية </a:t>
            </a:r>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r>
            <a:b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br>
            <a:endPar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3" name="Content Placeholder 2"/>
          <p:cNvSpPr>
            <a:spLocks noGrp="1"/>
          </p:cNvSpPr>
          <p:nvPr>
            <p:ph sz="quarter" idx="1"/>
          </p:nvPr>
        </p:nvSpPr>
        <p:spPr/>
        <p:txBody>
          <a:bodyPr>
            <a:normAutofit fontScale="925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لقد نمت وتطورت الجغرافيا البشرية لتقوم بوصف وتحليل الجوانب التوزيعية للسكان إلى الحد الذي أثمر معه هذا الاهتمام من جانب الجغرافيا بدراسة الظواهر السكانية عدة نتائج هامة تتعلق</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بتصميم وجمع البيانات السكانية</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وتحيل وتركيب الفروق المكانية للسكان</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ودراسة الجوانب التوزيعية للخصائص السكانية والمكانية والتعرف على أنماط الإقامة والاستيطان وهكذا ، </a:t>
            </a:r>
            <a:endPar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8250261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85000" lnSpcReduction="20000"/>
          </a:bodyPr>
          <a:lstStyle/>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ولقد انتهت الجغرافيا البشرية فيما يتعلق بتصميم وجمع البيانات الديموغرافية إلى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انه يجب أن يجري كل تعداد في إطار جغرافي وان يرتبط جامعوا البيانات بالوحدات المكانية الموزعة على سطح الأرض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وهذا معناه أن تصور الخصائص المكانية لوحدات العد قد يسهل عملية التعداد لدرجة كبيرة ويجعل لنتائجه معنى واضح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ولذلك ليس من المدهش أو الغريب أن تكون الجهود الجغرافية المبكرة والتي لها صلة بالديموجرافيا قد ظهرت في مجال تصميم التعدادات ،</a:t>
            </a:r>
            <a:endPar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36542044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lnSpcReduction="100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كما انتهت الجغرافيا البشرية وهي بصدد تحليل وتركيب الفروق المكانية السكانية إلى</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ضرورة إجراء تحليلاً للفروق المكانية للسكان ، ومقارنة تسلسل أو تتابع النتائج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لان هذا يساعد على الكشف عن الاتجاهات في أنماط التوزيع المكاني مثل الريف والحضر وذلك في التعدادات المختلفة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وبصدد دراسة الجوانب التوزيعية للخصائص السكانية اتجهت الجغرافيا البشرية الى دراسة المواليد والوفيات واتجاهات الخصوبة </a:t>
            </a:r>
            <a:endPar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281359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85000" lnSpcReduction="20000"/>
          </a:bodyPr>
          <a:lstStyle/>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وتوزيعها على المناطق التي ينقسم إليها مجتمع البحث في التعدادات المختلفة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حتى يمكن الكشف عن اتجاهاتها في المستقبل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كما اهتمت بدراسة الهجرة ونتائجها التوزيعية وحركات اللاجئين ، بهدف التعرف على مشكلات التغير المكاني للسكان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ووجدت الجغرافيا البشرية انه من الضروري دراسة العلاقة بين التوزيع السكاني وأنماط الاستيطان أو وظائفه ، وتتبع التطورات في التوزيع نتيجة لتأثره بالاستيطان أو الموقع واستغلال الأرض حتى يمكن الكشف عن اتجاهات التغير في هذا التوزيع في المستقبل . </a:t>
            </a:r>
            <a:endPar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212019323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lnSpcReduction="10000"/>
          </a:bodyPr>
          <a:lstStyle/>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تنظر الجغرافيا إذن إلى السكان باعتبارهم عنصراً هاماً في مكونات نسق الفضاء والأرض والبيئة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وتفترض أن هناك علاقة بين متغيرات السكان مثل توزيعهم وكثافتهم ونموهم وما إليها ، وبين المتغيرات الجغرافية مثل المناخ والتضاريس والتربة والموارد الطبيعية وما إليها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وتحاول البحث عن كيفية تأثير هذه العوامل الجغرافية في الظواهر السكنية. </a:t>
            </a:r>
            <a:endPar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endParaRPr lang="ar-SA" sz="3600" dirty="0"/>
          </a:p>
        </p:txBody>
      </p:sp>
    </p:spTree>
    <p:extLst>
      <p:ext uri="{BB962C8B-B14F-4D97-AF65-F5344CB8AC3E}">
        <p14:creationId xmlns:p14="http://schemas.microsoft.com/office/powerpoint/2010/main" val="12672466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ينصرف اهتمام الجغرافي إلى دراسة ظاهرة توزيع السكان مثلاً استنادا إلى اعتباره هذه الظاهرة السكانية من أهم الموضوعات التي تعنى بها الجغرافيا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لان خريطة توزيع السكان في العالم هي واحدة من ثلاث أهم خرائط على الإطلاق في الدراسات الجغرافية إلى جانب خريطة تضاريس العالم وخريطة المطر السنوي في العالم  </a:t>
            </a:r>
            <a:endPar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35731309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lnSpcReduction="200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خريطة توزيع السكان سواء في العالم أو في أي منطقة من المناطق تعتبر المرآة التي تعكس فيها جميع العناصر الجغرافية والطبيعية والبشرية والعناصر البشرية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فإننا نجده يلتزم بنفس خطوات التحليل العلمي للمعطيات السكانية التي تتوفر له من مصادرها المتباينة حول هذه الظاهرة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ويسير في خطوات التلخيص والتصنيف والإيجاز حتى يتمكن من تحقيق أهداف دراسته الجغرافية في الكشف عن علاقة هذه الظاهرة السكانية بمكونات النسق الجغرافي موضوع تخصصه. </a:t>
            </a:r>
            <a:endPar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6449132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lnSpcReduction="20000"/>
          </a:bodyPr>
          <a:lstStyle/>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فيقوم الجغرافي أولاً بتحويل الإعداد الخام التي توفرت له عن ظاهرة توزيع السكان من مصادر المعطيات السكانية المختلفة وخاصة التعداد والتسجيل الحيوي والبيانات الجاهزة ثم يحولها إلى نسب أو معدلات</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ثم يبدأ بعد ذلك في تصنيف هذه المعدلات المعبرة عن الظاهرة المدروسة ، حتى يتمكن بعد ذلك من القيام بالخطوة التالية في عملية التحليل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وهي التعبير عن هذه الظاهرة في صورة خرائط على النحو المشار إليه ( صفحة59)  والذي يوضح توزيع السكان في العالم ( كل نقطة تمثل مليون نسمة) .</a:t>
            </a:r>
            <a:endPar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ar-SA" sz="3600" dirty="0"/>
          </a:p>
        </p:txBody>
      </p:sp>
    </p:spTree>
    <p:extLst>
      <p:ext uri="{BB962C8B-B14F-4D97-AF65-F5344CB8AC3E}">
        <p14:creationId xmlns:p14="http://schemas.microsoft.com/office/powerpoint/2010/main" val="1070976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ويعتبر الجغرافي عملية تكوين الخرائط بمثابة خطوة أساسية في كل تحليل يجريه للظواهر الجغرافية وغيرها من الظواهر السكانية التي قد يهتم بها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لأنها تسهل له عملية المقارنة بين المعطيات وتساعده من ناحية أخرى على استخلاص النتائج العامة</a:t>
            </a:r>
            <a:endPar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15499209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ما يستفاد من الخرائط </a:t>
            </a: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sz="quarter"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742950" lvl="0" indent="-742950">
              <a:buFont typeface="+mj-lt"/>
              <a:buAutoNum type="arabicParenR"/>
            </a:pPr>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انه إذا كان عدد سكان العالم قد بلغ نحو ثلاثة آلاف مليون نسمة ، فان هذا العدد لا يتوزع على سطح الأرض توزيعاً عادلاً ، وليس أدل على عدم التساوي في توزيع السكان من أن حوالي نصف سكان العالم يعيشون فوق 50% من مساحة اليابس ، بينما لا يعيش فوق 75% من مساحة الأرض سوى 5% فقط من مجموع سكان العالم. </a:t>
            </a:r>
            <a:endPar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marL="742950" indent="-742950">
              <a:buFont typeface="+mj-lt"/>
              <a:buAutoNum type="arabicParenR"/>
            </a:pPr>
            <a:endParaRPr lang="ar-SA"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71167106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850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lvl="0">
              <a:buNone/>
            </a:pPr>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2) لما كان نمط توزيع السكان في العالم يحدد حسب مناطق التركيز السكاني الرئيسية ومناطق التركيز السكاني الثانوية، والمناطق الخالية من السكان تقريباً ( الغير معمورة) فانه لوحظ انه في المنطقة الأولى يحتشد بعضهم وهم حوالي نصف سكان العالم فوق مساحة لا تتعدى 10% من مساحة اليابس المعمور والتي تضم الصين واليابان والهند وباكستان واندونيسيا ويحتشد بعضهم الثاني وهم حوالي خمس سكان العالم فوق مساحة لا تزيد عن 5% من جملة سكان اليابس المعمور وتضم الاتحاد السوفيتي وألمانيا والمملكة المتحدة أما المناطق الخالية من السكان أو الغير معمورة فلا تقل مساحتها عن نصف اليابس.</a:t>
            </a:r>
            <a:endPar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buNone/>
            </a:pPr>
            <a:endParaRPr lang="ar-SA"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06329996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lvl="0">
              <a:buNone/>
            </a:pPr>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3) يتأثر توزيع سكان العالم على النحو السابق، بعوامل المناخ والتضاريس حيث تتميز بعض المساحات التي حرمت من السكان وخاصة القارة المتجمدة الجنوبية بانخفاض الحرارة لان البرودة القارصة لا تشجع على الاستقرار الدائم باستثناء مناطق التعدين الغنية بمواردها الباطنية. </a:t>
            </a:r>
            <a:endPar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buNone/>
            </a:pPr>
            <a:endParaRPr lang="ar-SA"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67038944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كما تتميز بعض المساحات الأخرى التي حرمت من السكن وهي المناطق الصحراوية بالجفاف وارتفاع درجة الحرارة وتتميز المناطق الجبلية العالية بقلة السكان وانخفاض كثافتهم بينما يعيش معظم سكان العالم فوق السهول بغض النظر عن المناخ . </a:t>
            </a:r>
            <a:endParaRPr lang="en-US"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a:p>
            <a:endParaRPr lang="ar-SA"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402771538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هكذا يجري الجغرافي تحليله للظواهر السكانية بإتباع خطوات التلخيص والتصنيف ويعد الخرائط ويرسم الجداول ثم يقوم باستخلاص النتائج ويقدم تفسيره للنتائج التي توضح اختلاف الظاهرة المدروسة في ضوء إطار اهتمامه وهو النسق الجغرافي الذي يتكون من عناصر المناخ والتضاريس والتربة والموارد . </a:t>
            </a:r>
            <a:endParaRPr lang="en-US"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a:p>
            <a:endParaRPr lang="ar-SA" sz="3600" dirty="0"/>
          </a:p>
        </p:txBody>
      </p:sp>
    </p:spTree>
    <p:extLst>
      <p:ext uri="{BB962C8B-B14F-4D97-AF65-F5344CB8AC3E}">
        <p14:creationId xmlns:p14="http://schemas.microsoft.com/office/powerpoint/2010/main" val="247389047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lnSpcReduction="1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مناقشة وتعقيب </a:t>
            </a:r>
            <a:endParaRPr 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ومن الواضح إذن إن الجغرافيا في اهتمامها بدراسة الظواهر السكانية كانت لها وجهة نظرها الخاصة بها ولها جوانب الاهتمام التي تركز عليها </a:t>
            </a:r>
          </a:p>
          <a:p>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كما أن لها أهدافها التي تسعى إليها من وراء هذا الاهتمام فهي تنظر إلى السكان باعتبارهم عنصراً هاماً في مكونات الفضاء أو الأرض أو والبيئة </a:t>
            </a:r>
          </a:p>
          <a:p>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وعند دراستها للسكان وانطلاقاً من هذه النظرة تركز الجغرافيا على جوانب محددة هي التوزيع والاختلاف المكاني على وجه الخصوص</a:t>
            </a:r>
            <a:endParaRPr lang="ar-S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89900277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lnSpcReduction="1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لان ذلك يساعد في تصورها على بلوغ هدفها الخاص بها وهو الإسهام في إثراء فهم البناء التوزيعي لعلاقة الإنسان بالأرض </a:t>
            </a:r>
          </a:p>
          <a:p>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والشيء الجدير بالذكر في هذا الصدد أن اهتمام الجغرافيا بدراسة الظواهر السكانية لا ينصرف نحو دراسة هذه الظواهر لذاتها وباعتبارها محوراً للبحث والتفكير الجغرافي </a:t>
            </a:r>
          </a:p>
          <a:p>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وإنما باعتبارها دراسة ثانوية أو فرعية تابعة لاهتمامها الأساسي بالأرض  </a:t>
            </a:r>
            <a:endParaRPr lang="ar-S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14245601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lnSpcReduction="20000"/>
          </a:bodyPr>
          <a:lstStyle/>
          <a:p>
            <a:r>
              <a:rPr lang="ar-SA" sz="3600" b="1" dirty="0" smtClean="0">
                <a:ln w="900" cmpd="sng">
                  <a:solidFill>
                    <a:schemeClr val="accent1">
                      <a:satMod val="190000"/>
                      <a:alpha val="55000"/>
                    </a:schemeClr>
                  </a:solidFill>
                  <a:prstDash val="solid"/>
                </a:ln>
                <a:solidFill>
                  <a:schemeClr val="accent5">
                    <a:lumMod val="40000"/>
                    <a:lumOff val="60000"/>
                  </a:schemeClr>
                </a:solidFill>
                <a:effectLst>
                  <a:innerShdw blurRad="101600" dist="76200" dir="5400000">
                    <a:schemeClr val="accent1">
                      <a:satMod val="190000"/>
                      <a:tint val="100000"/>
                      <a:alpha val="74000"/>
                    </a:schemeClr>
                  </a:innerShdw>
                </a:effectLst>
              </a:rPr>
              <a:t>وان مثل هذه الدراسة قد تساعد على تحقيق الهدف الأساسي لعلمهم</a:t>
            </a:r>
          </a:p>
          <a:p>
            <a:r>
              <a:rPr lang="ar-SA" sz="3600" b="1" dirty="0" smtClean="0">
                <a:ln w="900" cmpd="sng">
                  <a:solidFill>
                    <a:schemeClr val="accent1">
                      <a:satMod val="190000"/>
                      <a:alpha val="55000"/>
                    </a:schemeClr>
                  </a:solidFill>
                  <a:prstDash val="solid"/>
                </a:ln>
                <a:solidFill>
                  <a:schemeClr val="accent5">
                    <a:lumMod val="40000"/>
                    <a:lumOff val="60000"/>
                  </a:schemeClr>
                </a:solidFill>
                <a:effectLst>
                  <a:innerShdw blurRad="101600" dist="76200" dir="5400000">
                    <a:schemeClr val="accent1">
                      <a:satMod val="190000"/>
                      <a:tint val="100000"/>
                      <a:alpha val="74000"/>
                    </a:schemeClr>
                  </a:innerShdw>
                </a:effectLst>
              </a:rPr>
              <a:t> أو بعبارة أخرى يستفيد الجغرافيون من المادة والحقائق السكانية والديموغرافية في إثراء فهمهم وتفسيرهم للظواهر الجغرافية التي تمثل موضوع الدراسة والاهتمام في ميدان علمهم </a:t>
            </a:r>
          </a:p>
          <a:p>
            <a:r>
              <a:rPr lang="ar-SA" sz="3600" b="1" dirty="0" smtClean="0">
                <a:ln w="900" cmpd="sng">
                  <a:solidFill>
                    <a:schemeClr val="accent1">
                      <a:satMod val="190000"/>
                      <a:alpha val="55000"/>
                    </a:schemeClr>
                  </a:solidFill>
                  <a:prstDash val="solid"/>
                </a:ln>
                <a:solidFill>
                  <a:schemeClr val="accent5">
                    <a:lumMod val="40000"/>
                    <a:lumOff val="60000"/>
                  </a:schemeClr>
                </a:solidFill>
                <a:effectLst>
                  <a:innerShdw blurRad="101600" dist="76200" dir="5400000">
                    <a:schemeClr val="accent1">
                      <a:satMod val="190000"/>
                      <a:tint val="100000"/>
                      <a:alpha val="74000"/>
                    </a:schemeClr>
                  </a:innerShdw>
                </a:effectLst>
              </a:rPr>
              <a:t> إذن يتبقى مسألة تفسير الحقائق السكانية ذاتها واختلاف وتباين المجتمعات من هذه الناحية معلقة ، وتظهر الحاجة إلى الخوض فيها ليتفرع علم اجتماع السكان للنظر فيها على النحو الذي سنوضحه فيما بعد.</a:t>
            </a:r>
            <a:endParaRPr lang="en-US" sz="3600" b="1" dirty="0" smtClean="0">
              <a:ln w="900" cmpd="sng">
                <a:solidFill>
                  <a:schemeClr val="accent1">
                    <a:satMod val="190000"/>
                    <a:alpha val="55000"/>
                  </a:schemeClr>
                </a:solidFill>
                <a:prstDash val="solid"/>
              </a:ln>
              <a:solidFill>
                <a:schemeClr val="accent5">
                  <a:lumMod val="40000"/>
                  <a:lumOff val="60000"/>
                </a:schemeClr>
              </a:solidFill>
              <a:effectLst>
                <a:innerShdw blurRad="101600" dist="76200" dir="5400000">
                  <a:schemeClr val="accent1">
                    <a:satMod val="190000"/>
                    <a:tint val="100000"/>
                    <a:alpha val="74000"/>
                  </a:schemeClr>
                </a:innerShdw>
              </a:effectLst>
            </a:endParaRPr>
          </a:p>
          <a:p>
            <a:endParaRPr lang="ar-SA" sz="3600" dirty="0"/>
          </a:p>
        </p:txBody>
      </p:sp>
    </p:spTree>
    <p:extLst>
      <p:ext uri="{BB962C8B-B14F-4D97-AF65-F5344CB8AC3E}">
        <p14:creationId xmlns:p14="http://schemas.microsoft.com/office/powerpoint/2010/main" val="30337350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خامسا : التحليل الاجتماعي للظواهر السكانية </a:t>
            </a: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sz="quarter" idx="1"/>
          </p:nvPr>
        </p:nvSpPr>
        <p:spPr/>
        <p:txBody>
          <a:bodyPr>
            <a:normAutofit fontScale="92500" lnSpcReduction="100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ينظر علم الاجتماع إلى السكان باعتبارهم أهم عنصر في البناء الاجتماعي للمجتمع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ويفترض أن هناك تفاعلاً بين الظواهر السكانية وبين غيرها من مكونات البناء الاجتماعي للمجتمع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ويستفيد عالم الاجتماع في دراسته للظواهر السكانية وفي صياغته للعلاقة بينها وبين مكونات البناء الاجتماعي الأخرى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يستفيد من الإطار التحليلي لنسق الفعل الاجتماعي والذي يجري من خلاله كل دراسة للسلوك الاجتماعي في نطاق هذا العلم . </a:t>
            </a:r>
            <a:endPar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ar-SA" sz="3600" dirty="0"/>
          </a:p>
        </p:txBody>
      </p:sp>
    </p:spTree>
    <p:extLst>
      <p:ext uri="{BB962C8B-B14F-4D97-AF65-F5344CB8AC3E}">
        <p14:creationId xmlns:p14="http://schemas.microsoft.com/office/powerpoint/2010/main" val="3695521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fontScale="92500" lnSpcReduction="20000"/>
          </a:bodyPr>
          <a:lstStyle/>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ويتخذ نسق الفعل الاجتماعي من السلوك التفاعلي وخاصة سلوك الدور محوراً لاهتمامه الرئيسي في تحليله لصور التفاعل الاجتماعي المختلفة بين الأفراد في المجتمع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ويعتبر نسق الأسرة في مقدمة صور التفاعل الاجتماعي للسلوك التفاعلي وسلوك الدور التي يمكن أن يعنى بها علماء الاجتماع المشتغلون بدراسة الظواهر السكانية ذلك لان كل عضو في السكان ينتمي إلى أسرة ، ويشغل أدواراً عديدة داخل النسق الأسري ، مثل دور الأب والزوج والعم والجد والأخ وزوج الأخت.. الخ . </a:t>
            </a:r>
            <a:endPar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ar-SA" sz="3600" dirty="0"/>
          </a:p>
        </p:txBody>
      </p:sp>
    </p:spTree>
    <p:extLst>
      <p:ext uri="{BB962C8B-B14F-4D97-AF65-F5344CB8AC3E}">
        <p14:creationId xmlns:p14="http://schemas.microsoft.com/office/powerpoint/2010/main" val="297992601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a:bodyPr>
          <a:lstStyle/>
          <a:p>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وتحدد هذه الأدوار علاقاته بالأعضاء الآخرين في النسق </a:t>
            </a:r>
          </a:p>
          <a:p>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 ولكل دور توقعات سلوكية معينة يترتب عليها أن يتمتع كل عضو في الأسرة بمكانة اجتماعية متمايزة عن غيره وتضفي عليه قدراً من السلطة والقوة داخل نسق الأسرة .. الخ بحيث يظهر بناء الأسرة بعد ذلك ليقوم بأداء الوظائف المناسبة للأسرة كنسق فعل اجتماعي</a:t>
            </a:r>
            <a:endParaRPr lang="ar-SA"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16389920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normAutofit lnSpcReduction="100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لان هناك مداخل سوسيولوجية عديدة لدراسة الأسرة كما سنشير إلى ذلك فيما بعد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إلا أن اهتمام كثير من علماء الاجتماع والمهتمين بدراسة الظواهر السكانية ببيان كيف تتفاعل الأسرة من حيث بنائها ووظائفها باعتبارها نسق للفعل الاجتماعي مع الظواهر السكانية أمراً لا يمكن انكاره نظراً لتزايد أعداد الدراسات التي أجروها في هذا الصدد والتي سنشير إليها بالتفصيل . </a:t>
            </a:r>
            <a:endPar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ar-SA" sz="3600" dirty="0"/>
          </a:p>
        </p:txBody>
      </p:sp>
    </p:spTree>
    <p:extLst>
      <p:ext uri="{BB962C8B-B14F-4D97-AF65-F5344CB8AC3E}">
        <p14:creationId xmlns:p14="http://schemas.microsoft.com/office/powerpoint/2010/main" val="249007339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r>
              <a:rPr lang="ar-SA" sz="3600" b="1" dirty="0" smtClean="0">
                <a:ln w="900" cmpd="sng">
                  <a:solidFill>
                    <a:schemeClr val="accent1">
                      <a:satMod val="190000"/>
                      <a:alpha val="55000"/>
                    </a:schemeClr>
                  </a:solidFill>
                  <a:prstDash val="solid"/>
                </a:ln>
                <a:solidFill>
                  <a:schemeClr val="accent5">
                    <a:lumMod val="40000"/>
                    <a:lumOff val="60000"/>
                  </a:schemeClr>
                </a:solidFill>
                <a:effectLst>
                  <a:innerShdw blurRad="101600" dist="76200" dir="5400000">
                    <a:schemeClr val="accent1">
                      <a:satMod val="190000"/>
                      <a:tint val="100000"/>
                      <a:alpha val="74000"/>
                    </a:schemeClr>
                  </a:innerShdw>
                </a:effectLst>
              </a:rPr>
              <a:t>ومن ناحية ثانية لما كان كل عضو في السكن ينتمي إلى نسق فعل اجتماعي اكبر من الأسرة يوجد في المجتمع وهو نسق الطبقة الاجتماعية والتي لها أيضا في تراث علم الاجتماع مداخل عديدة لدراستها ، ولها أساليب متباينة في تصنيف الطبقات وتحديد مكونات البناء الطبقي للمجتمع وأسس التمايز والترتيب أو التدرج الاجتماعي داخله . </a:t>
            </a:r>
            <a:endParaRPr lang="en-US" sz="3600" b="1" dirty="0" smtClean="0">
              <a:ln w="900" cmpd="sng">
                <a:solidFill>
                  <a:schemeClr val="accent1">
                    <a:satMod val="190000"/>
                    <a:alpha val="55000"/>
                  </a:schemeClr>
                </a:solidFill>
                <a:prstDash val="solid"/>
              </a:ln>
              <a:solidFill>
                <a:schemeClr val="accent5">
                  <a:lumMod val="40000"/>
                  <a:lumOff val="60000"/>
                </a:schemeClr>
              </a:solidFill>
              <a:effectLst>
                <a:innerShdw blurRad="101600" dist="76200" dir="5400000">
                  <a:schemeClr val="accent1">
                    <a:satMod val="190000"/>
                    <a:tint val="100000"/>
                    <a:alpha val="74000"/>
                  </a:schemeClr>
                </a:innerShdw>
              </a:effectLst>
            </a:endParaRPr>
          </a:p>
          <a:p>
            <a:endParaRPr lang="en-US" sz="36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كان هذا دافعاً لبعض علماء الاجتماع المهتمين بدراسة الظواهر السكانية إلى بيان التفاعل بين الطبقة والظواهر السكانية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وتوضيح العلاقة بين الفروق الطبقية وبين المواليد والوفيات والهجرة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وإلقاء الضوء على طبيعة العلاقة بين ديناميات البناء الطبقي في المجتمع والتكوين العمري والنوعي والمهني للسكان  </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fontScale="92500" lnSpcReduction="200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كما كان اكتساب كل عضو من السكان للمعايير الاجتماعية والتقاليد والعادات والقيم والاتجاهات التي تنمو نتيجة للتفاعل بينه وبين أعضاء الأنساق الاجتماعية المتباينة التي ينتمي إليها وخاصة الأسرة والطبقة من ناحية ثالثة من بين التصورات التي دفعت عدد أخر من علماء الاجتماع والمشتغلين بدراسة الظواهر السكانية إلى دراسة العلاقة بين المعايير الاجتماعية والعادات والتقاليد والقيم والاتجاهات وبين الظواهر السكانية خصوصاً وقد توفر نطاق علم الاجتماع رصيداً من الحقائق والنتائج حول هذه العناصر البنائية في المجتمع . </a:t>
            </a:r>
            <a:endPar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en-US" sz="36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ويستطيع عالم الاجتماع المهتم بدراسة الظواهر السكانية أن يوسع من نطاق تحليله لهذا الظواهر اذا استعان بإطار تحليلي اشمل من إطار نسق الفعل الاجتماعي </a:t>
            </a:r>
          </a:p>
          <a:p>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ويمكنه في الوقت ذاته تجنب الوقوع في أخطاء النظرة الضيقة التي أخذت على نسق الفعل الاجتماعي والاقتصار في تحليل الظواهر الاجتماعية والسكانية على تصوراته فقط </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fontScale="92500" lnSpcReduction="20000"/>
          </a:bodyPr>
          <a:lstStyle/>
          <a:p>
            <a:r>
              <a:rPr lang="ar-SA" sz="3600" b="1" dirty="0" smtClean="0">
                <a:ln w="900" cmpd="sng">
                  <a:solidFill>
                    <a:schemeClr val="accent1">
                      <a:satMod val="190000"/>
                      <a:alpha val="55000"/>
                    </a:schemeClr>
                  </a:solidFill>
                  <a:prstDash val="solid"/>
                </a:ln>
                <a:solidFill>
                  <a:schemeClr val="accent5">
                    <a:lumMod val="40000"/>
                    <a:lumOff val="60000"/>
                  </a:schemeClr>
                </a:solidFill>
                <a:effectLst>
                  <a:innerShdw blurRad="101600" dist="76200" dir="5400000">
                    <a:schemeClr val="accent1">
                      <a:satMod val="190000"/>
                      <a:tint val="100000"/>
                      <a:alpha val="74000"/>
                    </a:schemeClr>
                  </a:innerShdw>
                </a:effectLst>
              </a:rPr>
              <a:t>ذلك لان نسق الفعل الاجتماعي ينهض في أساسه على كثير من القضايا النظرية التي يرددها أصحاب نظريات المدخل المحافظ في دراسة الظواهر السكانية والتي سوف نعرض لها بالتفصيل عند الحديث عن نظرية علم اجتماع السكان . </a:t>
            </a:r>
            <a:endParaRPr lang="en-US" sz="3600" b="1" dirty="0" smtClean="0">
              <a:ln w="900" cmpd="sng">
                <a:solidFill>
                  <a:schemeClr val="accent1">
                    <a:satMod val="190000"/>
                    <a:alpha val="55000"/>
                  </a:schemeClr>
                </a:solidFill>
                <a:prstDash val="solid"/>
              </a:ln>
              <a:solidFill>
                <a:schemeClr val="accent5">
                  <a:lumMod val="40000"/>
                  <a:lumOff val="60000"/>
                </a:schemeClr>
              </a:solidFill>
              <a:effectLst>
                <a:innerShdw blurRad="101600" dist="76200" dir="5400000">
                  <a:schemeClr val="accent1">
                    <a:satMod val="190000"/>
                    <a:tint val="100000"/>
                    <a:alpha val="74000"/>
                  </a:schemeClr>
                </a:innerShdw>
              </a:effectLst>
            </a:endParaRPr>
          </a:p>
          <a:p>
            <a:r>
              <a:rPr lang="ar-SA" sz="3600" b="1" dirty="0" smtClean="0">
                <a:ln w="900" cmpd="sng">
                  <a:solidFill>
                    <a:schemeClr val="accent1">
                      <a:satMod val="190000"/>
                      <a:alpha val="55000"/>
                    </a:schemeClr>
                  </a:solidFill>
                  <a:prstDash val="solid"/>
                </a:ln>
                <a:solidFill>
                  <a:schemeClr val="accent5">
                    <a:lumMod val="40000"/>
                    <a:lumOff val="60000"/>
                  </a:schemeClr>
                </a:solidFill>
                <a:effectLst>
                  <a:innerShdw blurRad="101600" dist="76200" dir="5400000">
                    <a:schemeClr val="accent1">
                      <a:satMod val="190000"/>
                      <a:tint val="100000"/>
                      <a:alpha val="74000"/>
                    </a:schemeClr>
                  </a:innerShdw>
                </a:effectLst>
              </a:rPr>
              <a:t>أما إطار التحليل الأشمل الذي نعنيه هنا فهو ذلك الذي يستند إلى مختلف الأفكار والقضايا النظرية التي يرددها أصحاب نظريات المدخل الراديكالي في دراسته للظواهر السكانية والذي يشير إلى انه إذا كانت هناك علاقة بين الظواهر السكانية وبين الأسرة والطبقة والقيم الاجتماعية وما إليها ،</a:t>
            </a:r>
            <a:endParaRPr lang="en-US" sz="3600" b="1" dirty="0">
              <a:ln w="900" cmpd="sng">
                <a:solidFill>
                  <a:schemeClr val="accent1">
                    <a:satMod val="190000"/>
                    <a:alpha val="55000"/>
                  </a:schemeClr>
                </a:solidFill>
                <a:prstDash val="solid"/>
              </a:ln>
              <a:solidFill>
                <a:schemeClr val="accent5">
                  <a:lumMod val="40000"/>
                  <a:lumOff val="60000"/>
                </a:schemeClr>
              </a:solidFill>
              <a:effectLst>
                <a:innerShdw blurRad="101600" dist="76200" dir="5400000">
                  <a:schemeClr val="accent1">
                    <a:satMod val="190000"/>
                    <a:tint val="100000"/>
                    <a:alpha val="74000"/>
                  </a:schemeClr>
                </a:innerShdw>
              </a:effectLst>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lnSpcReduction="10000"/>
          </a:bodyPr>
          <a:lstStyle/>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فان هذه الأنساق ذاتها تعد محصلة لظروف وعوامل اشمل يعيشها المجتمع</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من أهمها ظروف تخلف أو تقدم هذا المجتمع ووضعه بين مختلف المجتمعات التي تعيش نفس ظروفه ، وبين المجتمعات الأخرى في العالم والتي تعيش ظروفا أفضل أو اقل من حيث درجة التخلف أو التقدم </a:t>
            </a:r>
          </a:p>
          <a:p>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وطبيعة العلاقة بين المجتمعات المتقدمة والمجتمعات المتخلفة  </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ونظرة المجتمعات الأولى إلى الثانية باعتبارها حقلاً للمواد الخام التي تحتاجها وللأيدي العاملة الرخيصة أو على أنها سوق تجاري لمنتجاتها وخاصة ما يعرف بأساليب منع الحمل </a:t>
            </a:r>
          </a:p>
          <a:p>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مما قد يفسر دعم بعض هذه المجتمعات لحملات وبرامج تنظيم الأسرة في المجتمعات المتخلفة .. الخ </a:t>
            </a:r>
            <a:endParaRPr 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ولما كان تراث علم الاجتماع ينطوي على مداخل عديدة ومتباينة لدراسة التخلف والتنمية </a:t>
            </a:r>
          </a:p>
          <a:p>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فانه يمكن لعالم الاجتماع المهتم بدراسة الظواهر السكانية أن يستعين في تحليله لهذه الظواهر ببعض التصورات التي تفيد في بيان التفاعل بين عمليات التنمية الاجتماعية وبين الظواهر السكانية . </a:t>
            </a:r>
            <a:endPar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إذ يبدو أن العلاقات المتبادلة بين العمليات السكانية قد أصبحت في الآونة الأخيرة أكثر وضوحاً ، ذلك لان التغير الديموغرافي عبر الزمن لا يمكن عزله عن الإطار الشامل لعملية التنمية</a:t>
            </a:r>
          </a:p>
          <a:p>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 وتتحكم أنماط التنظيم الاجتماعية والإدارة لدرجة كبيرة في السلوك الديموغرافي ،</a:t>
            </a:r>
            <a:endParaRPr lang="en-US"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r>
              <a:rPr lang="ar-SA" sz="3600" b="1" dirty="0" smtClean="0">
                <a:ln w="900" cmpd="sng">
                  <a:solidFill>
                    <a:schemeClr val="accent1">
                      <a:satMod val="190000"/>
                      <a:alpha val="55000"/>
                    </a:schemeClr>
                  </a:solidFill>
                  <a:prstDash val="solid"/>
                </a:ln>
                <a:solidFill>
                  <a:schemeClr val="accent5">
                    <a:lumMod val="40000"/>
                    <a:lumOff val="60000"/>
                  </a:schemeClr>
                </a:solidFill>
                <a:effectLst>
                  <a:innerShdw blurRad="101600" dist="76200" dir="5400000">
                    <a:schemeClr val="accent1">
                      <a:satMod val="190000"/>
                      <a:tint val="100000"/>
                      <a:alpha val="74000"/>
                    </a:schemeClr>
                  </a:innerShdw>
                </a:effectLst>
              </a:rPr>
              <a:t>ويضفي تجاهل هذه الروابط في معالجة قضايا السكان على هذه المعالجة طابعا ساذجاً ، ولقد عرضت في مؤتمر بوخارست عام 1974 مجموعة من وجهات النظر التي تعالج العلاقة بين السكان والتنمية وذلك في ضوء عدد من نتائج البحوث الحديثة والوثائق في هذا الصدد . </a:t>
            </a:r>
            <a:endParaRPr lang="en-US" sz="3600" b="1" dirty="0" smtClean="0">
              <a:ln w="900" cmpd="sng">
                <a:solidFill>
                  <a:schemeClr val="accent1">
                    <a:satMod val="190000"/>
                    <a:alpha val="55000"/>
                  </a:schemeClr>
                </a:solidFill>
                <a:prstDash val="solid"/>
              </a:ln>
              <a:solidFill>
                <a:schemeClr val="accent5">
                  <a:lumMod val="40000"/>
                  <a:lumOff val="60000"/>
                </a:schemeClr>
              </a:solidFill>
              <a:effectLst>
                <a:innerShdw blurRad="101600" dist="76200" dir="5400000">
                  <a:schemeClr val="accent1">
                    <a:satMod val="190000"/>
                    <a:tint val="100000"/>
                    <a:alpha val="74000"/>
                  </a:schemeClr>
                </a:innerShdw>
              </a:effectLst>
            </a:endParaRPr>
          </a:p>
          <a:p>
            <a:endParaRPr lang="en-US" sz="3600"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fontScale="92500" lnSpcReduction="200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واستناداً إلى هذه التصورات يمكن لدارس السكان في علم الاجتماع أن يقوم بتحليل الظواهر السكانية ويلتزم بنفس خطوات التحليل وخاصة التلخيص والتصنيف والجدولة واستخلاص النتائج في سبيل الوصول إلى الأهداف التي يسعى إليها من وراء هذه الدراسة</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والتي تتمثل في الكشف عن التفاعل بين الظواهر السكانية وظواهر الأسرة والطبقة الاجتماعية والقيم والتنمية ، والتي تجعل للتحليل الاجتماعي للظواهر السكانية طابعاً متميزاً عن بقية نماذج التحليل الاجتماعي الأخرى</a:t>
            </a:r>
            <a:endPar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مع الامنيات لكم بالتوفيق</a:t>
            </a:r>
          </a:p>
          <a:p>
            <a:pPr marL="0" indent="0">
              <a:buNone/>
            </a:pPr>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p>
          <a:p>
            <a:pPr marL="0" indent="0">
              <a:buNone/>
            </a:pPr>
            <a:r>
              <a:rPr lang="ar-SA"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د. حنان مكاوي</a:t>
            </a:r>
            <a:endPar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599</TotalTime>
  <Words>4592</Words>
  <Application>Microsoft Office PowerPoint</Application>
  <PresentationFormat>عرض على الشاشة (3:4)‏</PresentationFormat>
  <Paragraphs>210</Paragraphs>
  <Slides>81</Slides>
  <Notes>1</Notes>
  <HiddenSlides>0</HiddenSlides>
  <MMClips>0</MMClips>
  <ScaleCrop>false</ScaleCrop>
  <HeadingPairs>
    <vt:vector size="4" baseType="variant">
      <vt:variant>
        <vt:lpstr>نسق</vt:lpstr>
      </vt:variant>
      <vt:variant>
        <vt:i4>1</vt:i4>
      </vt:variant>
      <vt:variant>
        <vt:lpstr>عناوين الشرائح</vt:lpstr>
      </vt:variant>
      <vt:variant>
        <vt:i4>81</vt:i4>
      </vt:variant>
    </vt:vector>
  </HeadingPairs>
  <TitlesOfParts>
    <vt:vector size="82" baseType="lpstr">
      <vt:lpstr>Oriel</vt:lpstr>
      <vt:lpstr>علم اجتماع السكان</vt:lpstr>
      <vt:lpstr>عرض تقديمي في PowerPoint</vt:lpstr>
      <vt:lpstr>عرض تقديمي في PowerPoint</vt:lpstr>
      <vt:lpstr>عرض تقديمي في PowerPoint</vt:lpstr>
      <vt:lpstr>عرض تقديمي في PowerPoint</vt:lpstr>
      <vt:lpstr>أولا: تحليل الظواهر السكانية : معناه وأهميته ونماذجه:</vt:lpstr>
      <vt:lpstr>عرض تقديمي في PowerPoint</vt:lpstr>
      <vt:lpstr>عرض تقديمي في PowerPoint</vt:lpstr>
      <vt:lpstr>عرض تقديمي في PowerPoint</vt:lpstr>
      <vt:lpstr>عرض تقديمي في PowerPoint</vt:lpstr>
      <vt:lpstr>عرض تقديمي في PowerPoint</vt:lpstr>
      <vt:lpstr>نماذج التحليل السكاني  </vt:lpstr>
      <vt:lpstr>عرض تقديمي في PowerPoint</vt:lpstr>
      <vt:lpstr>ثانياً : التحليل الديموغرافي للظواهر السكانية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ثالثا: التحليل الاقتصادي للظواهر السكانية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رابعا: تحليل الجغرافيا البشرية للسكان والظواهر السكانية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ما يستفاد من الخرائط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خامسا : التحليل الاجتماعي للظواهر السكانية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علم اجتماع السكان</dc:title>
  <dc:creator>Hanan ahmed makawi suliman</dc:creator>
  <cp:lastModifiedBy>px</cp:lastModifiedBy>
  <cp:revision>55</cp:revision>
  <dcterms:created xsi:type="dcterms:W3CDTF">2015-09-06T12:40:09Z</dcterms:created>
  <dcterms:modified xsi:type="dcterms:W3CDTF">2015-01-22T02:07:11Z</dcterms:modified>
</cp:coreProperties>
</file>