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353" r:id="rId3"/>
    <p:sldId id="257" r:id="rId4"/>
    <p:sldId id="354" r:id="rId5"/>
    <p:sldId id="258" r:id="rId6"/>
    <p:sldId id="355" r:id="rId7"/>
    <p:sldId id="259" r:id="rId8"/>
    <p:sldId id="260" r:id="rId9"/>
    <p:sldId id="261" r:id="rId10"/>
    <p:sldId id="262" r:id="rId11"/>
    <p:sldId id="263" r:id="rId12"/>
    <p:sldId id="264" r:id="rId13"/>
    <p:sldId id="265" r:id="rId14"/>
    <p:sldId id="266" r:id="rId15"/>
    <p:sldId id="268" r:id="rId16"/>
    <p:sldId id="269" r:id="rId17"/>
    <p:sldId id="270" r:id="rId18"/>
    <p:sldId id="271" r:id="rId19"/>
    <p:sldId id="272" r:id="rId20"/>
    <p:sldId id="273" r:id="rId21"/>
    <p:sldId id="267" r:id="rId22"/>
    <p:sldId id="274" r:id="rId23"/>
    <p:sldId id="275" r:id="rId24"/>
    <p:sldId id="276" r:id="rId25"/>
    <p:sldId id="277" r:id="rId26"/>
    <p:sldId id="278" r:id="rId27"/>
    <p:sldId id="279" r:id="rId28"/>
    <p:sldId id="280" r:id="rId29"/>
    <p:sldId id="281" r:id="rId30"/>
    <p:sldId id="282" r:id="rId31"/>
    <p:sldId id="283" r:id="rId32"/>
    <p:sldId id="284"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3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p:scale>
          <a:sx n="76" d="100"/>
          <a:sy n="76" d="100"/>
        </p:scale>
        <p:origin x="-1644"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2406F6B-206E-4FCD-B359-2987D28CB71F}" type="datetimeFigureOut">
              <a:rPr lang="ar-SA" smtClean="0"/>
              <a:t>1/28/1437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B47C683-00C6-4F06-91EC-A60D85BD45F5}" type="slidenum">
              <a:rPr lang="ar-SA" smtClean="0"/>
              <a:t>‹#›</a:t>
            </a:fld>
            <a:endParaRPr lang="ar-SA"/>
          </a:p>
        </p:txBody>
      </p:sp>
    </p:spTree>
    <p:extLst>
      <p:ext uri="{BB962C8B-B14F-4D97-AF65-F5344CB8AC3E}">
        <p14:creationId xmlns:p14="http://schemas.microsoft.com/office/powerpoint/2010/main" val="153072011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CB47C683-00C6-4F06-91EC-A60D85BD45F5}" type="slidenum">
              <a:rPr lang="ar-SA" smtClean="0"/>
              <a:t>22</a:t>
            </a:fld>
            <a:endParaRPr lang="ar-SA"/>
          </a:p>
        </p:txBody>
      </p:sp>
    </p:spTree>
    <p:extLst>
      <p:ext uri="{BB962C8B-B14F-4D97-AF65-F5344CB8AC3E}">
        <p14:creationId xmlns:p14="http://schemas.microsoft.com/office/powerpoint/2010/main" val="8406749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1FB824D-8824-4E1B-8872-8D8BA99ABEBE}" type="datetime1">
              <a:rPr lang="en-US" smtClean="0"/>
              <a:t>11/10/2015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2801082-8774-4EEE-B22F-78A26ECC3C9A}" type="datetime1">
              <a:rPr lang="en-US" smtClean="0"/>
              <a:t>11/10/2015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BACB9C2-E2C0-4319-8113-D7906E570D81}" type="datetime1">
              <a:rPr lang="en-US" smtClean="0"/>
              <a:t>11/10/2015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CBE23CE-634F-49EC-B202-18B8B260C046}" type="datetime1">
              <a:rPr lang="en-US" smtClean="0"/>
              <a:t>11/10/2015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FBBAF98-CBB7-4E7E-B45D-818ADB4BED32}" type="datetime1">
              <a:rPr lang="en-US" smtClean="0"/>
              <a:t>11/10/2015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8BB1638-AA53-4FFD-BCCB-2BBCA139A94A}" type="datetime1">
              <a:rPr lang="en-US" smtClean="0"/>
              <a:t>11/10/2015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898739B-0AEC-4ABE-A75F-C95B357CBCD4}" type="datetime1">
              <a:rPr lang="en-US" smtClean="0"/>
              <a:t>11/10/2015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1A0407C-2B70-4AA4-AD25-B034720B84A1}" type="datetime1">
              <a:rPr lang="en-US" smtClean="0"/>
              <a:t>11/10/2015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627277D-4CFC-4075-AF2E-AC9A46E7C5D0}" type="datetime1">
              <a:rPr lang="en-US" smtClean="0"/>
              <a:t>11/10/2015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666661-4797-434D-A5C5-C250325636E6}" type="datetime1">
              <a:rPr lang="en-US" smtClean="0"/>
              <a:t>11/10/2015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082FC11-0D5E-4920-8CA2-0E8E96D823EB}" type="datetime1">
              <a:rPr lang="en-US" smtClean="0"/>
              <a:t>11/10/2015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65550C7-CCD6-4FFD-93C3-13A2F5A0FB01}" type="datetime1">
              <a:rPr lang="en-US" smtClean="0"/>
              <a:t>11/10/2015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kenanaonline.com/users/ahmedkordy/tags/6109/post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kenanaonline.com/users/ahmedkordy/tags/6109/post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95400"/>
            <a:ext cx="7772400" cy="1829761"/>
          </a:xfrm>
        </p:spPr>
        <p:txBody>
          <a:bodyPr>
            <a:normAutofit fontScale="90000"/>
          </a:bodyPr>
          <a:lstStyle/>
          <a:p>
            <a:pPr algn="l" rtl="1">
              <a:spcAft>
                <a:spcPts val="0"/>
              </a:spcAft>
            </a:pPr>
            <a:r>
              <a:rPr lang="en-US" sz="4000" dirty="0">
                <a:latin typeface="Times New Roman"/>
                <a:ea typeface="Times New Roman"/>
              </a:rPr>
              <a:t/>
            </a:r>
            <a:br>
              <a:rPr lang="en-US" sz="4000" dirty="0">
                <a:latin typeface="Times New Roman"/>
                <a:ea typeface="Times New Roman"/>
              </a:rPr>
            </a:br>
            <a:r>
              <a:rPr lang="ar-SA" b="1" dirty="0">
                <a:latin typeface="Times New Roman"/>
                <a:ea typeface="Times New Roman"/>
                <a:cs typeface="Traditional Arabic"/>
              </a:rPr>
              <a:t>مصادر البيانات والمعلومات في البحث العلمي</a:t>
            </a:r>
            <a:r>
              <a:rPr lang="en-US" sz="4000" dirty="0">
                <a:latin typeface="Times New Roman"/>
                <a:ea typeface="Times New Roman"/>
              </a:rPr>
              <a:t/>
            </a:r>
            <a:br>
              <a:rPr lang="en-US" sz="4000" dirty="0">
                <a:latin typeface="Times New Roman"/>
                <a:ea typeface="Times New Roman"/>
              </a:rPr>
            </a:br>
            <a:r>
              <a:rPr lang="en-US" sz="4400" b="1" dirty="0">
                <a:latin typeface="Traditional Arabic"/>
                <a:ea typeface="Times New Roman"/>
              </a:rPr>
              <a:t>Sources of data and information</a:t>
            </a:r>
            <a:endParaRPr lang="en-US" sz="3600" dirty="0">
              <a:effectLst/>
              <a:latin typeface="Times New Roman"/>
              <a:ea typeface="Times New Roman"/>
            </a:endParaRPr>
          </a:p>
        </p:txBody>
      </p:sp>
      <p:sp>
        <p:nvSpPr>
          <p:cNvPr id="3" name="Subtitle 2"/>
          <p:cNvSpPr>
            <a:spLocks noGrp="1"/>
          </p:cNvSpPr>
          <p:nvPr>
            <p:ph type="subTitle" idx="1"/>
          </p:nvPr>
        </p:nvSpPr>
        <p:spPr>
          <a:xfrm>
            <a:off x="685800" y="3276600"/>
            <a:ext cx="7772400" cy="1199704"/>
          </a:xfrm>
        </p:spPr>
        <p:txBody>
          <a:bodyPr>
            <a:noAutofit/>
          </a:bodyPr>
          <a:lstStyle/>
          <a:p>
            <a:r>
              <a:rPr lang="ar-SA" sz="4000" b="1" dirty="0" smtClean="0">
                <a:solidFill>
                  <a:prstClr val="black"/>
                </a:solidFill>
                <a:latin typeface="Times New Roman"/>
                <a:ea typeface="Times New Roman"/>
                <a:cs typeface="Traditional Arabic"/>
              </a:rPr>
              <a:t>الفصل</a:t>
            </a:r>
            <a:r>
              <a:rPr lang="ar-SA" sz="4000" b="1" i="1" dirty="0" smtClean="0">
                <a:solidFill>
                  <a:prstClr val="black"/>
                </a:solidFill>
                <a:latin typeface="Times New Roman"/>
                <a:ea typeface="Times New Roman"/>
                <a:cs typeface="Traditional Arabic"/>
              </a:rPr>
              <a:t> </a:t>
            </a:r>
            <a:r>
              <a:rPr lang="ar-SA" sz="4000" b="1" dirty="0" smtClean="0">
                <a:solidFill>
                  <a:prstClr val="black"/>
                </a:solidFill>
                <a:latin typeface="Times New Roman"/>
                <a:ea typeface="Times New Roman"/>
                <a:cs typeface="Traditional Arabic"/>
              </a:rPr>
              <a:t>الثالث</a:t>
            </a:r>
          </a:p>
          <a:p>
            <a:r>
              <a:rPr lang="ar-SA" sz="2800" b="1" dirty="0" smtClean="0">
                <a:solidFill>
                  <a:prstClr val="black"/>
                </a:solidFill>
                <a:latin typeface="Times New Roman"/>
                <a:ea typeface="Times New Roman"/>
                <a:cs typeface="Traditional Arabic"/>
              </a:rPr>
              <a:t>أستاذة المادة : د. حنان أحمد فرج</a:t>
            </a:r>
          </a:p>
          <a:p>
            <a:r>
              <a:rPr lang="ar-SA" sz="2800" b="1" dirty="0" smtClean="0">
                <a:solidFill>
                  <a:prstClr val="black"/>
                </a:solidFill>
                <a:latin typeface="Times New Roman"/>
                <a:ea typeface="Times New Roman"/>
                <a:cs typeface="Traditional Arabic"/>
              </a:rPr>
              <a:t>محاضرة : الرابعــــــــة </a:t>
            </a:r>
            <a:endParaRPr lang="en-US" sz="2800" b="1" dirty="0" smtClean="0">
              <a:solidFill>
                <a:prstClr val="black"/>
              </a:solidFill>
              <a:latin typeface="Times New Roman"/>
              <a:ea typeface="Times New Roman"/>
              <a:cs typeface="Traditional Arabic"/>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2137940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95672"/>
          </a:xfrm>
        </p:spPr>
        <p:txBody>
          <a:bodyPr/>
          <a:lstStyle/>
          <a:p>
            <a:pPr algn="just"/>
            <a:r>
              <a:rPr lang="ar-SA" b="1" dirty="0" smtClean="0">
                <a:solidFill>
                  <a:srgbClr val="C00000"/>
                </a:solidFill>
              </a:rPr>
              <a:t>يهدف هذا الفصل بصفة عامة إلى تعريف الطالب بمصادر المعلومات وأدوات جمعها ، ومهارات البحث فيها  . </a:t>
            </a:r>
          </a:p>
          <a:p>
            <a:r>
              <a:rPr lang="ar-SA" b="1" dirty="0" smtClean="0">
                <a:solidFill>
                  <a:srgbClr val="C00000"/>
                </a:solidFill>
              </a:rPr>
              <a:t>بدراسة الطالب لهذا الفصل يتوقع أن يكون قادراً على : </a:t>
            </a:r>
          </a:p>
          <a:p>
            <a:pPr marL="624078" indent="-514350">
              <a:buFont typeface="+mj-lt"/>
              <a:buAutoNum type="arabicParenR"/>
            </a:pPr>
            <a:r>
              <a:rPr lang="ar-SA" dirty="0" smtClean="0"/>
              <a:t>التعرف على أهم مصادر المعلومات ومرافقها .</a:t>
            </a:r>
          </a:p>
          <a:p>
            <a:pPr marL="624078" indent="-514350">
              <a:buFont typeface="+mj-lt"/>
              <a:buAutoNum type="arabicParenR"/>
            </a:pPr>
            <a:r>
              <a:rPr lang="ar-SA" dirty="0" smtClean="0"/>
              <a:t>التعرف على أدوات البحث الالكترونية وكيفية الاستفادة منها .</a:t>
            </a:r>
          </a:p>
          <a:p>
            <a:pPr marL="624078" indent="-514350">
              <a:buFont typeface="+mj-lt"/>
              <a:buAutoNum type="arabicParenR"/>
            </a:pPr>
            <a:r>
              <a:rPr lang="ar-SA" dirty="0" smtClean="0"/>
              <a:t>الاستفادة من مصادر المعلومات وإتقان البحث فيها .</a:t>
            </a:r>
          </a:p>
          <a:p>
            <a:pPr marL="624078" indent="-514350">
              <a:buFont typeface="+mj-lt"/>
              <a:buAutoNum type="arabicParenR"/>
            </a:pPr>
            <a:r>
              <a:rPr lang="ar-SA" dirty="0" smtClean="0"/>
              <a:t>التعرف على أدوات جمع المعلومات ودورها في إعداد الأبحاث الاجتماعية  . </a:t>
            </a:r>
          </a:p>
          <a:p>
            <a:pPr marL="624078" indent="-514350">
              <a:buFont typeface="+mj-lt"/>
              <a:buAutoNum type="arabicParenR"/>
            </a:pPr>
            <a:endParaRPr lang="ar-SA" dirty="0" smtClean="0"/>
          </a:p>
          <a:p>
            <a:pPr marL="624078" indent="-514350">
              <a:buFont typeface="+mj-lt"/>
              <a:buAutoNum type="arabicParenR"/>
            </a:pPr>
            <a:endParaRPr lang="ar-SA" dirty="0" smtClean="0"/>
          </a:p>
          <a:p>
            <a:pPr marL="624078" indent="-514350">
              <a:buFont typeface="+mj-lt"/>
              <a:buAutoNum type="arabicParenR"/>
            </a:pPr>
            <a:endParaRPr lang="ar-SA"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sp>
        <p:nvSpPr>
          <p:cNvPr id="4" name="Title 3"/>
          <p:cNvSpPr>
            <a:spLocks noGrp="1"/>
          </p:cNvSpPr>
          <p:nvPr>
            <p:ph type="title"/>
          </p:nvPr>
        </p:nvSpPr>
        <p:spPr/>
        <p:txBody>
          <a:bodyPr/>
          <a:lstStyle/>
          <a:p>
            <a:r>
              <a:rPr lang="ar-SA" dirty="0" smtClean="0"/>
              <a:t>الهدف العام للفصل </a:t>
            </a:r>
            <a:endParaRPr lang="ar-SA" dirty="0"/>
          </a:p>
        </p:txBody>
      </p:sp>
    </p:spTree>
    <p:extLst>
      <p:ext uri="{BB962C8B-B14F-4D97-AF65-F5344CB8AC3E}">
        <p14:creationId xmlns:p14="http://schemas.microsoft.com/office/powerpoint/2010/main" val="191666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3949891"/>
          </a:xfrm>
        </p:spPr>
        <p:txBody>
          <a:bodyPr>
            <a:normAutofit/>
          </a:bodyPr>
          <a:lstStyle/>
          <a:p>
            <a:pPr algn="just" rtl="1"/>
            <a:r>
              <a:rPr lang="ar-SA" sz="3600" b="1" dirty="0">
                <a:ea typeface="Times New Roman"/>
                <a:cs typeface="Traditional Arabic"/>
              </a:rPr>
              <a:t>تمثل عملية جمع البيانات والحصول على المعلومات محور البحث العلمي وأساسه، لأنه بدون الحصول على البيانات والمعلومات لا يمكن أن تتم إجراءات البحث العلمي وخطواته الأخرى؛ لذا فإن جمع البيانات لابد لها من أدوات محددة تختلف باختلاف مناهج البحث التي اعتمدها الباحث.</a:t>
            </a:r>
            <a:endParaRPr lang="ar-SA" sz="3600" b="1" dirty="0"/>
          </a:p>
        </p:txBody>
      </p:sp>
      <p:sp>
        <p:nvSpPr>
          <p:cNvPr id="2" name="Title 1"/>
          <p:cNvSpPr>
            <a:spLocks noGrp="1"/>
          </p:cNvSpPr>
          <p:nvPr>
            <p:ph type="title"/>
          </p:nvPr>
        </p:nvSpPr>
        <p:spPr/>
        <p:txBody>
          <a:bodyPr/>
          <a:lstStyle/>
          <a:p>
            <a:pPr algn="r"/>
            <a:r>
              <a:rPr lang="ar-SA" dirty="0" smtClean="0"/>
              <a:t>تمهيد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2727716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19472"/>
          </a:xfrm>
        </p:spPr>
        <p:txBody>
          <a:bodyPr>
            <a:normAutofit fontScale="85000" lnSpcReduction="20000"/>
          </a:bodyPr>
          <a:lstStyle/>
          <a:p>
            <a:endParaRPr lang="ar-SA" dirty="0">
              <a:solidFill>
                <a:srgbClr val="00B050"/>
              </a:solidFill>
            </a:endParaRPr>
          </a:p>
          <a:p>
            <a:pPr marL="109728" indent="0" algn="just">
              <a:buNone/>
            </a:pPr>
            <a:r>
              <a:rPr lang="ar-SA" sz="3800" b="1" dirty="0" smtClean="0">
                <a:solidFill>
                  <a:srgbClr val="00B050"/>
                </a:solidFill>
              </a:rPr>
              <a:t>البيانات :</a:t>
            </a:r>
            <a:endParaRPr lang="ar-SA" sz="3800" b="1" dirty="0">
              <a:solidFill>
                <a:srgbClr val="00B050"/>
              </a:solidFill>
            </a:endParaRPr>
          </a:p>
          <a:p>
            <a:pPr algn="just"/>
            <a:r>
              <a:rPr lang="ar-SA" dirty="0"/>
              <a:t>هى مواد خام و حقائق خام أوليه ليست ذات قيمة بشكلها الاول و تاخذ شكل ارقام او رموز او عبارات او جمل لامعنى لها الا اذا </a:t>
            </a:r>
            <a:r>
              <a:rPr lang="ar-SA" dirty="0" smtClean="0"/>
              <a:t>تم </a:t>
            </a:r>
            <a:r>
              <a:rPr lang="ar-SA" dirty="0"/>
              <a:t>معالجتها وارتبطت مع بعضها بشكل منطقى مفهوم لتتحول الى معلومة </a:t>
            </a:r>
            <a:r>
              <a:rPr lang="ar-SA" dirty="0" smtClean="0"/>
              <a:t>، وهي </a:t>
            </a:r>
            <a:r>
              <a:rPr lang="ar-SA" dirty="0"/>
              <a:t>الأرقام والرموز والنصوص والصور والأصوات وغيرها التي تمثل الحقائق الأولية أو الوصف المبدئي للأشياء والأحداث والنشاطات والتي تم امتلاكها وتسجيلها والتي تحتاج إلى تنظيم ومعالجة لتقدم معنى </a:t>
            </a:r>
            <a:r>
              <a:rPr lang="ar-SA" dirty="0" smtClean="0"/>
              <a:t>محددا .</a:t>
            </a:r>
            <a:endParaRPr lang="ar-SA" dirty="0"/>
          </a:p>
          <a:p>
            <a:pPr marL="109728" indent="0">
              <a:buNone/>
            </a:pPr>
            <a:endParaRPr lang="ar-SA" dirty="0">
              <a:solidFill>
                <a:srgbClr val="00B050"/>
              </a:solidFill>
            </a:endParaRPr>
          </a:p>
          <a:p>
            <a:pPr marL="109728" indent="0" algn="just">
              <a:buNone/>
            </a:pPr>
            <a:r>
              <a:rPr lang="ar-SA" sz="3800" b="1" dirty="0">
                <a:solidFill>
                  <a:srgbClr val="00B050"/>
                </a:solidFill>
              </a:rPr>
              <a:t>المعلومات</a:t>
            </a:r>
            <a:r>
              <a:rPr lang="ar-SA" sz="3800" dirty="0">
                <a:solidFill>
                  <a:srgbClr val="00B050"/>
                </a:solidFill>
              </a:rPr>
              <a:t> </a:t>
            </a:r>
            <a:r>
              <a:rPr lang="ar-SA" sz="3800" dirty="0" smtClean="0">
                <a:solidFill>
                  <a:srgbClr val="00B050"/>
                </a:solidFill>
              </a:rPr>
              <a:t>:</a:t>
            </a:r>
            <a:endParaRPr lang="ar-SA" sz="3800" dirty="0">
              <a:solidFill>
                <a:srgbClr val="00B050"/>
              </a:solidFill>
            </a:endParaRPr>
          </a:p>
          <a:p>
            <a:pPr algn="just"/>
            <a:r>
              <a:rPr lang="ar-SA" dirty="0"/>
              <a:t>المعلومات وهى مجموعة من البيانات المنظمة والمنسقة بطريقة توليفية مناسبة بحيث تغطى معنى خاص وتركيبة متجانسة من الافكار والمفاهيم تمت معالجتها بغرض تحقيق هدف معين يقود الى اتخاذ قرار لتجاوب على الاسئله " ماذا - اين - متى - من " لتمكن من الوصول الى المعرفه و </a:t>
            </a:r>
            <a:r>
              <a:rPr lang="ar-SA" dirty="0" smtClean="0"/>
              <a:t>اكتشافها .</a:t>
            </a:r>
            <a:endParaRPr lang="ar-SA" dirty="0"/>
          </a:p>
          <a:p>
            <a:endParaRPr lang="ar-SA"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
        <p:nvSpPr>
          <p:cNvPr id="4" name="Title 3"/>
          <p:cNvSpPr>
            <a:spLocks noGrp="1"/>
          </p:cNvSpPr>
          <p:nvPr>
            <p:ph type="title"/>
          </p:nvPr>
        </p:nvSpPr>
        <p:spPr/>
        <p:txBody>
          <a:bodyPr>
            <a:noAutofit/>
          </a:bodyPr>
          <a:lstStyle/>
          <a:p>
            <a:pPr marL="365760" lvl="0" indent="-256032" algn="r">
              <a:spcBef>
                <a:spcPts val="400"/>
              </a:spcBef>
            </a:pPr>
            <a:r>
              <a:rPr lang="ar-SA" sz="2800" dirty="0">
                <a:solidFill>
                  <a:srgbClr val="FF0000"/>
                </a:solidFill>
                <a:effectLst/>
                <a:ea typeface="+mn-ea"/>
              </a:rPr>
              <a:t>الفرق بين البيانات و </a:t>
            </a:r>
            <a:r>
              <a:rPr lang="ar-SA" sz="2800" dirty="0" smtClean="0">
                <a:solidFill>
                  <a:srgbClr val="FF0000"/>
                </a:solidFill>
                <a:effectLst/>
                <a:ea typeface="+mn-ea"/>
              </a:rPr>
              <a:t>المعلومات</a:t>
            </a:r>
            <a:endParaRPr lang="ar-SA" sz="5400" dirty="0">
              <a:solidFill>
                <a:srgbClr val="FF0000"/>
              </a:solidFill>
            </a:endParaRPr>
          </a:p>
        </p:txBody>
      </p:sp>
    </p:spTree>
    <p:extLst>
      <p:ext uri="{BB962C8B-B14F-4D97-AF65-F5344CB8AC3E}">
        <p14:creationId xmlns:p14="http://schemas.microsoft.com/office/powerpoint/2010/main" val="1229288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b="1" dirty="0">
                <a:solidFill>
                  <a:srgbClr val="00B050"/>
                </a:solidFill>
                <a:ea typeface="Times New Roman"/>
                <a:cs typeface="Traditional Arabic"/>
              </a:rPr>
              <a:t>تتم عملية جمع البيانات بإحدى  طريقتين: </a:t>
            </a:r>
            <a:endParaRPr lang="ar-SA" b="1" dirty="0" smtClean="0">
              <a:solidFill>
                <a:srgbClr val="00B050"/>
              </a:solidFill>
              <a:ea typeface="Times New Roman"/>
              <a:cs typeface="Traditional Arabic"/>
            </a:endParaRPr>
          </a:p>
          <a:p>
            <a:pPr algn="just" rtl="1"/>
            <a:r>
              <a:rPr lang="ar-SA" b="1" dirty="0" smtClean="0">
                <a:solidFill>
                  <a:srgbClr val="FF0000"/>
                </a:solidFill>
                <a:ea typeface="Times New Roman"/>
                <a:cs typeface="Traditional Arabic"/>
              </a:rPr>
              <a:t>إما </a:t>
            </a:r>
            <a:r>
              <a:rPr lang="ar-SA" b="1" dirty="0">
                <a:solidFill>
                  <a:srgbClr val="FF0000"/>
                </a:solidFill>
                <a:ea typeface="Times New Roman"/>
                <a:cs typeface="Traditional Arabic"/>
              </a:rPr>
              <a:t>عن طريق الأفراد أنفسهم مباشرة</a:t>
            </a:r>
            <a:r>
              <a:rPr lang="ar-SA" b="1" dirty="0">
                <a:ea typeface="Times New Roman"/>
                <a:cs typeface="Traditional Arabic"/>
              </a:rPr>
              <a:t>، وهذه الطريقة تتميز بأنها أحيانًا تكون مكلفة جهدًا ووقتًا لكنها الأسرع في الحصول على البيانات؛ أو تتم عن </a:t>
            </a:r>
            <a:r>
              <a:rPr lang="ar-SA" b="1" dirty="0">
                <a:solidFill>
                  <a:srgbClr val="FF0000"/>
                </a:solidFill>
                <a:ea typeface="Times New Roman"/>
                <a:cs typeface="Traditional Arabic"/>
              </a:rPr>
              <a:t>طريق المؤسسات المتخصصة </a:t>
            </a:r>
            <a:r>
              <a:rPr lang="ar-SA" b="1" dirty="0">
                <a:ea typeface="Times New Roman"/>
                <a:cs typeface="Traditional Arabic"/>
              </a:rPr>
              <a:t>في جمع البيانات من عينة البحث . عن طريق الكراسات والتقارير الدورية التي تقوم بنشرها تلك المؤسسات الحكومية، وغيرها من المؤسسسات </a:t>
            </a:r>
            <a:r>
              <a:rPr lang="ar-SA" b="1" dirty="0" smtClean="0">
                <a:ea typeface="Times New Roman"/>
                <a:cs typeface="Traditional Arabic"/>
              </a:rPr>
              <a:t>الأخرى </a:t>
            </a:r>
            <a:r>
              <a:rPr lang="ar-SA" dirty="0" smtClean="0">
                <a:ea typeface="Times New Roman"/>
                <a:cs typeface="Traditional Arabic"/>
              </a:rPr>
              <a:t>.</a:t>
            </a:r>
            <a:endParaRPr lang="ar-SA" dirty="0"/>
          </a:p>
        </p:txBody>
      </p:sp>
      <p:sp>
        <p:nvSpPr>
          <p:cNvPr id="2" name="Title 1"/>
          <p:cNvSpPr>
            <a:spLocks noGrp="1"/>
          </p:cNvSpPr>
          <p:nvPr>
            <p:ph type="title"/>
          </p:nvPr>
        </p:nvSpPr>
        <p:spPr/>
        <p:txBody>
          <a:bodyPr>
            <a:normAutofit fontScale="90000"/>
          </a:bodyPr>
          <a:lstStyle/>
          <a:p>
            <a:pPr lvl="0" algn="r" rtl="1">
              <a:lnSpc>
                <a:spcPct val="150000"/>
              </a:lnSpc>
              <a:spcAft>
                <a:spcPts val="0"/>
              </a:spcAft>
              <a:buSzPts val="1400"/>
            </a:pPr>
            <a:r>
              <a:rPr lang="ar-SA" sz="3600" b="1" dirty="0">
                <a:latin typeface="Times New Roman"/>
                <a:ea typeface="Times New Roman"/>
                <a:cs typeface="Traditional Arabic"/>
              </a:rPr>
              <a:t>مصادر جمع البيانات    </a:t>
            </a:r>
            <a:r>
              <a:rPr lang="en-US" sz="3600" b="1" dirty="0">
                <a:latin typeface="Traditional Arabic"/>
                <a:ea typeface="Times New Roman"/>
              </a:rPr>
              <a:t>Sources of data </a:t>
            </a:r>
            <a:r>
              <a:rPr lang="en-US" sz="3600" b="1" dirty="0" smtClean="0">
                <a:latin typeface="Traditional Arabic"/>
                <a:ea typeface="Times New Roman"/>
              </a:rPr>
              <a:t>collection</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334401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224272"/>
          </a:xfrm>
        </p:spPr>
        <p:txBody>
          <a:bodyPr/>
          <a:lstStyle/>
          <a:p>
            <a:r>
              <a:rPr lang="ar-SA" b="1" dirty="0" smtClean="0">
                <a:solidFill>
                  <a:srgbClr val="FF0000"/>
                </a:solidFill>
              </a:rPr>
              <a:t>تنقسم مصادر المعلومات الى :</a:t>
            </a:r>
          </a:p>
          <a:p>
            <a:pPr marL="109728" indent="0">
              <a:buNone/>
            </a:pPr>
            <a:endParaRPr lang="ar-SA" b="1" dirty="0">
              <a:solidFill>
                <a:srgbClr val="FF0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
        <p:nvSpPr>
          <p:cNvPr id="4" name="Title 3"/>
          <p:cNvSpPr>
            <a:spLocks noGrp="1"/>
          </p:cNvSpPr>
          <p:nvPr>
            <p:ph type="title"/>
          </p:nvPr>
        </p:nvSpPr>
        <p:spPr/>
        <p:txBody>
          <a:bodyPr/>
          <a:lstStyle/>
          <a:p>
            <a:r>
              <a:rPr lang="ar-SA" dirty="0" smtClean="0"/>
              <a:t>تقسيم مصادر المعلومات </a:t>
            </a:r>
            <a:endParaRPr lang="ar-SA" dirty="0"/>
          </a:p>
        </p:txBody>
      </p:sp>
      <p:cxnSp>
        <p:nvCxnSpPr>
          <p:cNvPr id="6" name="Straight Connector 5"/>
          <p:cNvCxnSpPr/>
          <p:nvPr/>
        </p:nvCxnSpPr>
        <p:spPr>
          <a:xfrm flipH="1">
            <a:off x="1676400" y="2286000"/>
            <a:ext cx="62484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1676400" y="22860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924800" y="22860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6248400" y="2971800"/>
            <a:ext cx="2362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مصادر تقليدية </a:t>
            </a:r>
            <a:endParaRPr lang="ar-SA" sz="2400" b="1" dirty="0"/>
          </a:p>
        </p:txBody>
      </p:sp>
      <p:sp>
        <p:nvSpPr>
          <p:cNvPr id="13" name="Rounded Rectangle 12"/>
          <p:cNvSpPr/>
          <p:nvPr/>
        </p:nvSpPr>
        <p:spPr>
          <a:xfrm>
            <a:off x="609600" y="2971800"/>
            <a:ext cx="2362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مصادر الاكترونية </a:t>
            </a:r>
            <a:endParaRPr lang="ar-SA" sz="2400" b="1" dirty="0"/>
          </a:p>
        </p:txBody>
      </p:sp>
      <p:cxnSp>
        <p:nvCxnSpPr>
          <p:cNvPr id="15" name="Straight Arrow Connector 14"/>
          <p:cNvCxnSpPr>
            <a:stCxn id="12" idx="2"/>
          </p:cNvCxnSpPr>
          <p:nvPr/>
        </p:nvCxnSpPr>
        <p:spPr>
          <a:xfrm>
            <a:off x="7429500" y="3505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050280" y="3886200"/>
            <a:ext cx="2026920" cy="30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077200" y="3886200"/>
            <a:ext cx="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50280" y="3916680"/>
            <a:ext cx="0" cy="426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7429500" y="4495800"/>
            <a:ext cx="11049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أولية مباشرة </a:t>
            </a:r>
            <a:endParaRPr lang="ar-SA" b="1" dirty="0"/>
          </a:p>
        </p:txBody>
      </p:sp>
      <p:sp>
        <p:nvSpPr>
          <p:cNvPr id="25" name="Oval 24"/>
          <p:cNvSpPr/>
          <p:nvPr/>
        </p:nvSpPr>
        <p:spPr>
          <a:xfrm>
            <a:off x="5421630" y="4495800"/>
            <a:ext cx="143637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ثانوية غير مباشرة </a:t>
            </a:r>
            <a:endParaRPr lang="ar-SA" b="1" dirty="0"/>
          </a:p>
        </p:txBody>
      </p:sp>
      <p:cxnSp>
        <p:nvCxnSpPr>
          <p:cNvPr id="27" name="Straight Connector 26"/>
          <p:cNvCxnSpPr/>
          <p:nvPr/>
        </p:nvCxnSpPr>
        <p:spPr>
          <a:xfrm flipH="1">
            <a:off x="5421630" y="5410200"/>
            <a:ext cx="16535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6116955" y="5181600"/>
            <a:ext cx="0" cy="259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421630" y="5410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7063740" y="5410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477000" y="5867400"/>
            <a:ext cx="12192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منشورة </a:t>
            </a:r>
            <a:endParaRPr lang="ar-SA" sz="2000" b="1" dirty="0"/>
          </a:p>
        </p:txBody>
      </p:sp>
      <p:sp>
        <p:nvSpPr>
          <p:cNvPr id="36" name="Oval 35"/>
          <p:cNvSpPr/>
          <p:nvPr/>
        </p:nvSpPr>
        <p:spPr>
          <a:xfrm>
            <a:off x="4572000" y="5867400"/>
            <a:ext cx="147828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غيرمنشورة </a:t>
            </a:r>
            <a:endParaRPr lang="ar-SA" b="1" dirty="0"/>
          </a:p>
        </p:txBody>
      </p:sp>
    </p:spTree>
    <p:extLst>
      <p:ext uri="{BB962C8B-B14F-4D97-AF65-F5344CB8AC3E}">
        <p14:creationId xmlns:p14="http://schemas.microsoft.com/office/powerpoint/2010/main" val="2261791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r" rtl="1"/>
            <a:r>
              <a:rPr lang="ar-SA" b="1" dirty="0" smtClean="0">
                <a:solidFill>
                  <a:srgbClr val="00B050"/>
                </a:solidFill>
                <a:latin typeface="Times New Roman"/>
                <a:ea typeface="Times New Roman"/>
                <a:cs typeface="Traditional Arabic"/>
              </a:rPr>
              <a:t>وتنقسم </a:t>
            </a:r>
            <a:r>
              <a:rPr lang="ar-SA" b="1" dirty="0">
                <a:solidFill>
                  <a:srgbClr val="00B050"/>
                </a:solidFill>
                <a:latin typeface="Times New Roman"/>
                <a:ea typeface="Times New Roman"/>
                <a:cs typeface="Traditional Arabic"/>
              </a:rPr>
              <a:t>مصادر جمع البيانات  إلى قسمين</a:t>
            </a:r>
            <a:r>
              <a:rPr lang="ar-SA" b="1" dirty="0" smtClean="0">
                <a:solidFill>
                  <a:srgbClr val="00B050"/>
                </a:solidFill>
                <a:latin typeface="Times New Roman"/>
                <a:ea typeface="Times New Roman"/>
                <a:cs typeface="Traditional Arabic"/>
              </a:rPr>
              <a:t>:</a:t>
            </a:r>
          </a:p>
          <a:p>
            <a:pPr algn="r" rtl="1">
              <a:lnSpc>
                <a:spcPct val="115000"/>
              </a:lnSpc>
              <a:spcAft>
                <a:spcPts val="0"/>
              </a:spcAft>
            </a:pPr>
            <a:r>
              <a:rPr lang="ar-SA" b="1" dirty="0">
                <a:latin typeface="Times New Roman"/>
                <a:ea typeface="Times New Roman"/>
                <a:cs typeface="Traditional Arabic"/>
              </a:rPr>
              <a:t>أولًا : المصادر التقليدية</a:t>
            </a:r>
            <a:r>
              <a:rPr lang="ar-SA" dirty="0">
                <a:latin typeface="Times New Roman"/>
                <a:ea typeface="Times New Roman"/>
                <a:cs typeface="Traditional Arabic"/>
              </a:rPr>
              <a:t> </a:t>
            </a:r>
            <a:r>
              <a:rPr lang="en-US" b="1" dirty="0">
                <a:latin typeface="Traditional Arabic"/>
                <a:ea typeface="Times New Roman"/>
              </a:rPr>
              <a:t>Traditional sources</a:t>
            </a:r>
            <a:r>
              <a:rPr lang="en-US" dirty="0">
                <a:latin typeface="Traditional Arabic"/>
                <a:ea typeface="Times New Roman"/>
              </a:rPr>
              <a:t> </a:t>
            </a:r>
            <a:r>
              <a:rPr lang="ar-SA" dirty="0">
                <a:latin typeface="Times New Roman"/>
                <a:ea typeface="Times New Roman"/>
                <a:cs typeface="Traditional Arabic"/>
              </a:rPr>
              <a:t>:</a:t>
            </a:r>
            <a:endParaRPr lang="en-US" sz="2800" dirty="0">
              <a:latin typeface="Times New Roman"/>
              <a:ea typeface="Times New Roman"/>
            </a:endParaRPr>
          </a:p>
          <a:p>
            <a:pPr marL="0" indent="0" algn="r" rtl="1">
              <a:lnSpc>
                <a:spcPct val="115000"/>
              </a:lnSpc>
              <a:spcAft>
                <a:spcPts val="0"/>
              </a:spcAft>
              <a:buNone/>
            </a:pPr>
            <a:r>
              <a:rPr lang="ar-SA" b="1" dirty="0">
                <a:solidFill>
                  <a:srgbClr val="FF0000"/>
                </a:solidFill>
                <a:latin typeface="Times New Roman"/>
                <a:ea typeface="Times New Roman"/>
                <a:cs typeface="Traditional Arabic"/>
              </a:rPr>
              <a:t>   وهي المصادر المطبوعة أو الورقية أو السمعية أو البصرية.</a:t>
            </a:r>
            <a:endParaRPr lang="en-US" sz="2800" b="1" dirty="0">
              <a:solidFill>
                <a:srgbClr val="FF0000"/>
              </a:solidFill>
              <a:latin typeface="Times New Roman"/>
              <a:ea typeface="Times New Roman"/>
            </a:endParaRPr>
          </a:p>
          <a:p>
            <a:pPr marL="0" indent="0" algn="just" rtl="1">
              <a:lnSpc>
                <a:spcPct val="115000"/>
              </a:lnSpc>
              <a:spcAft>
                <a:spcPts val="0"/>
              </a:spcAft>
              <a:buNone/>
            </a:pPr>
            <a:r>
              <a:rPr lang="ar-SA" b="1" dirty="0">
                <a:latin typeface="Times New Roman"/>
                <a:ea typeface="Times New Roman"/>
                <a:cs typeface="Traditional Arabic"/>
              </a:rPr>
              <a:t>وهذا النوع من المصادر يمثل الاهتمام </a:t>
            </a:r>
            <a:r>
              <a:rPr lang="ar-SA" b="1" dirty="0" smtClean="0">
                <a:latin typeface="Times New Roman"/>
                <a:ea typeface="Times New Roman"/>
                <a:cs typeface="Traditional Arabic"/>
              </a:rPr>
              <a:t>الكبير </a:t>
            </a:r>
            <a:r>
              <a:rPr lang="ar-SA" b="1" dirty="0">
                <a:latin typeface="Times New Roman"/>
                <a:ea typeface="Times New Roman"/>
                <a:cs typeface="Traditional Arabic"/>
              </a:rPr>
              <a:t>الذي من خلاله يتم الحصول البيانات والمعلومات للمشتغلين في البحث العلمي منذ فترات زمنية طويلة. وهو الذي تكتظ به المكتبات وأوعية المعلومات المختلفة. إلّا أنه بعد تقدم وسائل الاتصال وتقنية المعلومات وتقدم العلوم المختلفة أصبح من السهل الحصول على المعلومات والبينات بطرق حديثة، وأيسر في الحصول عليها عن طريق الحاسب الآلي والشبكات المعلوماتية؛ مما جعل العديد من الباحثين يسعى إلى الاستفادة منها دون اهمال الطرق التقليدية التي تمثل مصدرًا اساسيًا في ذلك.</a:t>
            </a:r>
            <a:endParaRPr lang="en-US" sz="2800" b="1" dirty="0">
              <a:latin typeface="Times New Roman"/>
              <a:ea typeface="Times New Roman"/>
            </a:endParaRPr>
          </a:p>
          <a:p>
            <a:pPr algn="r" rtl="1"/>
            <a:endParaRPr lang="ar-SA" b="1" dirty="0">
              <a:solidFill>
                <a:srgbClr val="00B050"/>
              </a:solidFill>
            </a:endParaRPr>
          </a:p>
        </p:txBody>
      </p:sp>
      <p:sp>
        <p:nvSpPr>
          <p:cNvPr id="2" name="Title 1"/>
          <p:cNvSpPr>
            <a:spLocks noGrp="1"/>
          </p:cNvSpPr>
          <p:nvPr>
            <p:ph type="title"/>
          </p:nvPr>
        </p:nvSpPr>
        <p:spPr/>
        <p:txBody>
          <a:bodyPr>
            <a:normAutofit fontScale="90000"/>
          </a:bodyPr>
          <a:lstStyle/>
          <a:p>
            <a:pPr algn="r" rtl="1">
              <a:lnSpc>
                <a:spcPct val="115000"/>
              </a:lnSpc>
              <a:spcAft>
                <a:spcPts val="0"/>
              </a:spcAft>
            </a:pPr>
            <a:r>
              <a:rPr lang="ar-SA" b="1" dirty="0">
                <a:latin typeface="Times New Roman"/>
                <a:ea typeface="Times New Roman"/>
                <a:cs typeface="Traditional Arabic"/>
              </a:rPr>
              <a:t>أولًا : المصادر التقليدية</a:t>
            </a:r>
            <a:r>
              <a:rPr lang="ar-SA" dirty="0">
                <a:latin typeface="Times New Roman"/>
                <a:ea typeface="Times New Roman"/>
                <a:cs typeface="Traditional Arabic"/>
              </a:rPr>
              <a:t> </a:t>
            </a:r>
            <a:r>
              <a:rPr lang="en-US" b="1" dirty="0">
                <a:latin typeface="Traditional Arabic"/>
                <a:ea typeface="Times New Roman"/>
              </a:rPr>
              <a:t>Traditional sources</a:t>
            </a:r>
            <a:r>
              <a:rPr lang="en-US" dirty="0">
                <a:latin typeface="Traditional Arabic"/>
                <a:ea typeface="Times New Roman"/>
              </a:rPr>
              <a:t> </a:t>
            </a:r>
            <a:r>
              <a:rPr lang="ar-SA" dirty="0" smtClean="0">
                <a:latin typeface="Times New Roman"/>
                <a:ea typeface="Times New Roman"/>
                <a:cs typeface="Traditional Arabic"/>
              </a:rPr>
              <a: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016603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spcAft>
                <a:spcPts val="0"/>
              </a:spcAft>
            </a:pPr>
            <a:r>
              <a:rPr lang="ar-SA" sz="3200" b="1" dirty="0">
                <a:solidFill>
                  <a:srgbClr val="00B050"/>
                </a:solidFill>
                <a:latin typeface="Times New Roman"/>
                <a:ea typeface="Times New Roman"/>
                <a:cs typeface="Traditional Arabic"/>
              </a:rPr>
              <a:t>ويمكن تقسيمها  إلى </a:t>
            </a:r>
            <a:r>
              <a:rPr lang="en-US" sz="3200" b="1" dirty="0">
                <a:solidFill>
                  <a:srgbClr val="00B050"/>
                </a:solidFill>
                <a:latin typeface="Traditional Arabic"/>
                <a:ea typeface="Times New Roman"/>
              </a:rPr>
              <a:t>:</a:t>
            </a:r>
            <a:endParaRPr lang="en-US" sz="3600" b="1" dirty="0">
              <a:solidFill>
                <a:srgbClr val="00B050"/>
              </a:solidFill>
              <a:latin typeface="Times New Roman"/>
              <a:ea typeface="Times New Roman"/>
            </a:endParaRPr>
          </a:p>
          <a:p>
            <a:pPr lvl="0" algn="r" rtl="1">
              <a:buFont typeface="+mj-cs"/>
              <a:buAutoNum type="arabic1Minus"/>
            </a:pPr>
            <a:r>
              <a:rPr lang="ar-SA" sz="3200" b="1" dirty="0">
                <a:latin typeface="Times New Roman"/>
                <a:ea typeface="Times New Roman"/>
                <a:cs typeface="Traditional Arabic"/>
              </a:rPr>
              <a:t>المصادر الأولية .            </a:t>
            </a:r>
            <a:endParaRPr lang="en-US" sz="3600" b="1" dirty="0">
              <a:latin typeface="Times New Roman"/>
              <a:ea typeface="Times New Roman"/>
            </a:endParaRPr>
          </a:p>
          <a:p>
            <a:pPr lvl="0" algn="r" rtl="1">
              <a:buFont typeface="+mj-cs"/>
              <a:buAutoNum type="arabic1Minus"/>
            </a:pPr>
            <a:r>
              <a:rPr lang="ar-SA" sz="3200" b="1" dirty="0">
                <a:latin typeface="Times New Roman"/>
                <a:ea typeface="Times New Roman"/>
                <a:cs typeface="Traditional Arabic"/>
              </a:rPr>
              <a:t>المصادر الثانوية.</a:t>
            </a:r>
            <a:endParaRPr lang="en-US" sz="3600" b="1" dirty="0">
              <a:latin typeface="Times New Roman"/>
              <a:ea typeface="Times New Roman"/>
            </a:endParaRPr>
          </a:p>
          <a:p>
            <a:pPr algn="r" rtl="1"/>
            <a:endParaRPr lang="ar-SA" dirty="0"/>
          </a:p>
        </p:txBody>
      </p:sp>
      <p:sp>
        <p:nvSpPr>
          <p:cNvPr id="2" name="Title 1"/>
          <p:cNvSpPr>
            <a:spLocks noGrp="1"/>
          </p:cNvSpPr>
          <p:nvPr>
            <p:ph type="title"/>
          </p:nvPr>
        </p:nvSpPr>
        <p:spPr/>
        <p:txBody>
          <a:bodyPr>
            <a:normAutofit/>
          </a:bodyPr>
          <a:lstStyle/>
          <a:p>
            <a:pPr algn="r" rtl="1">
              <a:lnSpc>
                <a:spcPct val="115000"/>
              </a:lnSpc>
              <a:spcAft>
                <a:spcPts val="0"/>
              </a:spcAft>
            </a:pPr>
            <a:r>
              <a:rPr lang="ar-SA" b="1" dirty="0" smtClean="0">
                <a:latin typeface="Times New Roman"/>
                <a:ea typeface="Times New Roman"/>
                <a:cs typeface="Traditional Arabic"/>
              </a:rPr>
              <a:t>تابع المصادر </a:t>
            </a:r>
            <a:r>
              <a:rPr lang="ar-SA" b="1" dirty="0">
                <a:latin typeface="Times New Roman"/>
                <a:ea typeface="Times New Roman"/>
                <a:cs typeface="Traditional Arabic"/>
              </a:rPr>
              <a:t>التقليدية</a:t>
            </a:r>
            <a:r>
              <a:rPr lang="ar-SA" dirty="0">
                <a:latin typeface="Times New Roman"/>
                <a:ea typeface="Times New Roman"/>
                <a:cs typeface="Traditional Arabic"/>
              </a:rPr>
              <a:t> </a:t>
            </a:r>
            <a:r>
              <a:rPr lang="en-US" b="1" dirty="0">
                <a:latin typeface="Traditional Arabic"/>
                <a:ea typeface="Times New Roman"/>
              </a:rPr>
              <a:t>Traditional sources</a:t>
            </a:r>
            <a:r>
              <a:rPr lang="en-US" dirty="0">
                <a:latin typeface="Traditional Arabic"/>
                <a:ea typeface="Times New Roman"/>
              </a:rPr>
              <a:t> </a:t>
            </a:r>
            <a:r>
              <a:rPr lang="ar-SA" dirty="0" smtClean="0">
                <a:latin typeface="Times New Roman"/>
                <a:ea typeface="Times New Roman"/>
                <a:cs typeface="Traditional Arabic"/>
              </a:rPr>
              <a: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238330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200" b="1" dirty="0">
                <a:latin typeface="Times New Roman"/>
                <a:ea typeface="Times New Roman"/>
                <a:cs typeface="Traditional Arabic"/>
              </a:rPr>
              <a:t>عندما يقوم الباحث بجمع بيانات بحثه بنفسه، أو تحت إشرافه فإن هذا مثال على المصادر </a:t>
            </a:r>
            <a:r>
              <a:rPr lang="ar-SA" sz="3200" b="1" dirty="0">
                <a:solidFill>
                  <a:srgbClr val="FF0000"/>
                </a:solidFill>
                <a:latin typeface="Times New Roman"/>
                <a:ea typeface="Times New Roman"/>
                <a:cs typeface="Traditional Arabic"/>
              </a:rPr>
              <a:t>المباشرة أو الأولية</a:t>
            </a:r>
            <a:r>
              <a:rPr lang="ar-SA" sz="3200" b="1" dirty="0">
                <a:latin typeface="Times New Roman"/>
                <a:ea typeface="Times New Roman"/>
                <a:cs typeface="Traditional Arabic"/>
              </a:rPr>
              <a:t>. وكذلك ما تقوم به مصلحة الإحصاءات العامة في كل دولة من الحصول على بيانات بأعداد السكان وما يرتبط بهم من معلومات تمثل مصادر أولية. فقد يتم الحصول تلك البيانات إما عن طريق المقابلات أو الاستبانات أو من المراسلين، أو طريق النماذج المحددة التي تتم عن الزيارات الميدانية وكذلك عن طريق الهاتف والبريد الإلكتروني. أو عبر قنوات التواصل الاجتماعي.</a:t>
            </a:r>
            <a:endParaRPr lang="ar-SA" sz="3200" b="1" dirty="0"/>
          </a:p>
        </p:txBody>
      </p:sp>
      <p:sp>
        <p:nvSpPr>
          <p:cNvPr id="2" name="Title 1"/>
          <p:cNvSpPr>
            <a:spLocks noGrp="1"/>
          </p:cNvSpPr>
          <p:nvPr>
            <p:ph type="title"/>
          </p:nvPr>
        </p:nvSpPr>
        <p:spPr/>
        <p:txBody>
          <a:bodyPr>
            <a:normAutofit fontScale="90000"/>
          </a:bodyPr>
          <a:lstStyle/>
          <a:p>
            <a:pPr marL="342900" lvl="0" indent="-342900" algn="r" rtl="1">
              <a:lnSpc>
                <a:spcPct val="150000"/>
              </a:lnSpc>
              <a:spcAft>
                <a:spcPts val="0"/>
              </a:spcAft>
              <a:buFont typeface="+mj-cs"/>
              <a:buAutoNum type="arabic1Minus"/>
            </a:pPr>
            <a:r>
              <a:rPr lang="ar-SA" sz="3600" b="1" dirty="0">
                <a:latin typeface="Times New Roman"/>
                <a:ea typeface="Times New Roman"/>
                <a:cs typeface="Traditional Arabic"/>
              </a:rPr>
              <a:t>المصادر الأولية (المباشرة)  </a:t>
            </a:r>
            <a:r>
              <a:rPr lang="en-US" sz="3600" b="1" dirty="0">
                <a:latin typeface="Traditional Arabic"/>
                <a:ea typeface="Times New Roman"/>
              </a:rPr>
              <a:t>Primary of The </a:t>
            </a:r>
            <a:r>
              <a:rPr lang="en-US" sz="3600" b="1" dirty="0" smtClean="0">
                <a:latin typeface="Traditional Arabic"/>
                <a:ea typeface="Times New Roman"/>
              </a:rPr>
              <a:t>Sources</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5749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dirty="0">
                <a:latin typeface="Times New Roman"/>
                <a:ea typeface="Times New Roman"/>
                <a:cs typeface="Traditional Arabic"/>
              </a:rPr>
              <a:t> </a:t>
            </a:r>
            <a:r>
              <a:rPr lang="ar-SA" sz="3200" b="1" dirty="0">
                <a:solidFill>
                  <a:srgbClr val="C00000"/>
                </a:solidFill>
                <a:latin typeface="Times New Roman"/>
                <a:ea typeface="Times New Roman"/>
                <a:cs typeface="Traditional Arabic"/>
              </a:rPr>
              <a:t>ويمكن تعريف المصادر الأولية بأنها:المصادر </a:t>
            </a:r>
            <a:r>
              <a:rPr lang="ar-SA" sz="3200" b="1" dirty="0">
                <a:solidFill>
                  <a:srgbClr val="FF0000"/>
                </a:solidFill>
                <a:latin typeface="Times New Roman"/>
                <a:ea typeface="Times New Roman"/>
                <a:cs typeface="Traditional Arabic"/>
              </a:rPr>
              <a:t>التي تتضمن معلومات تنشر لأول مرة وتعتبر معلومات المصادر الأولية أقرب ما تكون للحقيقة؛</a:t>
            </a:r>
            <a:r>
              <a:rPr lang="ar-SA" sz="3200" b="1" dirty="0">
                <a:latin typeface="Times New Roman"/>
                <a:ea typeface="Times New Roman"/>
                <a:cs typeface="Traditional Arabic"/>
              </a:rPr>
              <a:t> لذلك فإن كثير من الباحثين يعتبر هذه المصادر من أهم الأشياء التي لاغنى له عنها في بحثه لأنها تمده بمعلومات وبيانات ذات مصداقية عالية. كما أنها مهمة من جانب إجراء المقارنات بين الموضوعات ذات العلاقة بدراسة الباحث، سواء منها الزمنية أو النوعية والكمية.</a:t>
            </a:r>
            <a:endParaRPr lang="ar-SA" sz="3200" b="1" dirty="0"/>
          </a:p>
        </p:txBody>
      </p:sp>
      <p:sp>
        <p:nvSpPr>
          <p:cNvPr id="2" name="Title 1"/>
          <p:cNvSpPr>
            <a:spLocks noGrp="1"/>
          </p:cNvSpPr>
          <p:nvPr>
            <p:ph type="title"/>
          </p:nvPr>
        </p:nvSpPr>
        <p:spPr/>
        <p:txBody>
          <a:bodyPr/>
          <a:lstStyle/>
          <a:p>
            <a:pPr rtl="1"/>
            <a:r>
              <a:rPr lang="ar-SA" sz="3200" b="1" dirty="0" smtClean="0">
                <a:solidFill>
                  <a:prstClr val="black"/>
                </a:solidFill>
                <a:latin typeface="Times New Roman"/>
                <a:ea typeface="Times New Roman"/>
                <a:cs typeface="Traditional Arabic"/>
              </a:rPr>
              <a:t>المصادر الأولية (المباشرة)  </a:t>
            </a:r>
            <a:r>
              <a:rPr lang="en-US" sz="3200" b="1" dirty="0" smtClean="0">
                <a:solidFill>
                  <a:prstClr val="black"/>
                </a:solidFill>
                <a:latin typeface="Traditional Arabic"/>
                <a:ea typeface="Times New Roman"/>
              </a:rPr>
              <a:t>Primary of The Sources</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4053807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334000"/>
          </a:xfrm>
        </p:spPr>
        <p:txBody>
          <a:bodyPr>
            <a:normAutofit fontScale="92500" lnSpcReduction="10000"/>
          </a:bodyPr>
          <a:lstStyle/>
          <a:p>
            <a:pPr algn="just" rtl="1"/>
            <a:r>
              <a:rPr lang="ar-SA" dirty="0">
                <a:latin typeface="Times New Roman"/>
                <a:ea typeface="Times New Roman"/>
                <a:cs typeface="Traditional Arabic"/>
              </a:rPr>
              <a:t> </a:t>
            </a:r>
            <a:r>
              <a:rPr lang="ar-SA" b="1" dirty="0">
                <a:latin typeface="Times New Roman"/>
                <a:ea typeface="Times New Roman"/>
                <a:cs typeface="Traditional Arabic"/>
              </a:rPr>
              <a:t>في الوقت الذي لا يستطيع الباحث أن يجمع بيانات بحثه مباشرة فإنه يتجه  إلى الطرق الأخرى والمصادر الثانوية، والتي في الغالب على نوعين هما</a:t>
            </a:r>
            <a:r>
              <a:rPr lang="ar-SA" b="1" dirty="0" smtClean="0">
                <a:latin typeface="Times New Roman"/>
                <a:ea typeface="Times New Roman"/>
                <a:cs typeface="Traditional Arabic"/>
              </a:rPr>
              <a:t>:</a:t>
            </a:r>
          </a:p>
          <a:p>
            <a:pPr algn="just" rtl="1">
              <a:lnSpc>
                <a:spcPct val="150000"/>
              </a:lnSpc>
              <a:spcAft>
                <a:spcPts val="0"/>
              </a:spcAft>
            </a:pPr>
            <a:r>
              <a:rPr lang="ar-SA" sz="3000" b="1" dirty="0">
                <a:solidFill>
                  <a:srgbClr val="0070C0"/>
                </a:solidFill>
                <a:latin typeface="Times New Roman"/>
                <a:ea typeface="Times New Roman"/>
                <a:cs typeface="Traditional Arabic"/>
              </a:rPr>
              <a:t>المصادر المنشورة، وتشمل:</a:t>
            </a:r>
            <a:endParaRPr lang="en-US" sz="3000" b="1" dirty="0">
              <a:latin typeface="Times New Roman"/>
              <a:ea typeface="Times New Roman"/>
            </a:endParaRPr>
          </a:p>
          <a:p>
            <a:pPr marL="0" indent="0" algn="just" rtl="1">
              <a:lnSpc>
                <a:spcPct val="150000"/>
              </a:lnSpc>
              <a:spcAft>
                <a:spcPts val="0"/>
              </a:spcAft>
              <a:buNone/>
            </a:pPr>
            <a:r>
              <a:rPr lang="ar-SA" b="1" dirty="0">
                <a:latin typeface="Times New Roman"/>
                <a:ea typeface="Times New Roman"/>
                <a:cs typeface="Traditional Arabic"/>
              </a:rPr>
              <a:t>1. </a:t>
            </a:r>
            <a:r>
              <a:rPr lang="ar-SA" b="1" dirty="0">
                <a:solidFill>
                  <a:srgbClr val="FF0000"/>
                </a:solidFill>
                <a:latin typeface="Times New Roman"/>
                <a:ea typeface="Times New Roman"/>
                <a:cs typeface="Traditional Arabic"/>
              </a:rPr>
              <a:t>التقارير و المنشورات الرسمية</a:t>
            </a:r>
            <a:r>
              <a:rPr lang="ar-SA" b="1" dirty="0">
                <a:latin typeface="Times New Roman"/>
                <a:ea typeface="Times New Roman"/>
                <a:cs typeface="Traditional Arabic"/>
              </a:rPr>
              <a:t>، كالتي يتحصل عليها عن الجهات والدوائر الإحصائية، وبنوك المعلومات وما شابه ذلك. وهذه تكون دائماً تقارير سليمة ودقيقة.</a:t>
            </a:r>
            <a:endParaRPr lang="en-US" sz="2800" b="1" dirty="0">
              <a:latin typeface="Times New Roman"/>
              <a:ea typeface="Times New Roman"/>
            </a:endParaRPr>
          </a:p>
          <a:p>
            <a:pPr marL="0" indent="0" algn="just" rtl="1">
              <a:lnSpc>
                <a:spcPct val="150000"/>
              </a:lnSpc>
              <a:spcAft>
                <a:spcPts val="0"/>
              </a:spcAft>
              <a:buNone/>
            </a:pPr>
            <a:r>
              <a:rPr lang="ar-SA" b="1" dirty="0">
                <a:latin typeface="Times New Roman"/>
                <a:ea typeface="Times New Roman"/>
                <a:cs typeface="Traditional Arabic"/>
              </a:rPr>
              <a:t>2. </a:t>
            </a:r>
            <a:r>
              <a:rPr lang="ar-SA" b="1" dirty="0">
                <a:solidFill>
                  <a:srgbClr val="FF0000"/>
                </a:solidFill>
                <a:latin typeface="Times New Roman"/>
                <a:ea typeface="Times New Roman"/>
                <a:cs typeface="Traditional Arabic"/>
              </a:rPr>
              <a:t>التقارير والمنشورات شبه الرسمية</a:t>
            </a:r>
            <a:r>
              <a:rPr lang="ar-SA" b="1" dirty="0">
                <a:latin typeface="Times New Roman"/>
                <a:ea typeface="Times New Roman"/>
                <a:cs typeface="Traditional Arabic"/>
              </a:rPr>
              <a:t>: وهي تشبه  إلى حد كبير الرسمية، لكنها صدرت من هيئات </a:t>
            </a:r>
            <a:r>
              <a:rPr lang="ar-SA" b="1" dirty="0">
                <a:solidFill>
                  <a:srgbClr val="FF0000"/>
                </a:solidFill>
                <a:latin typeface="Times New Roman"/>
                <a:ea typeface="Times New Roman"/>
                <a:cs typeface="Traditional Arabic"/>
              </a:rPr>
              <a:t>وجهات غير رسمية </a:t>
            </a:r>
            <a:r>
              <a:rPr lang="ar-SA" b="1" dirty="0">
                <a:latin typeface="Times New Roman"/>
                <a:ea typeface="Times New Roman"/>
                <a:cs typeface="Traditional Arabic"/>
              </a:rPr>
              <a:t>مثل الغرف التجارية والصناعية، ولها تواصل مع جهات رسمية تشرف عليها.</a:t>
            </a:r>
            <a:endParaRPr lang="en-US" sz="2800" b="1" dirty="0">
              <a:latin typeface="Times New Roman"/>
              <a:ea typeface="Times New Roman"/>
            </a:endParaRPr>
          </a:p>
          <a:p>
            <a:pPr marL="0" indent="0" algn="just" rtl="1">
              <a:lnSpc>
                <a:spcPct val="150000"/>
              </a:lnSpc>
              <a:spcAft>
                <a:spcPts val="0"/>
              </a:spcAft>
              <a:buNone/>
            </a:pPr>
            <a:r>
              <a:rPr lang="ar-SA" b="1" dirty="0">
                <a:latin typeface="Times New Roman"/>
                <a:ea typeface="Times New Roman"/>
                <a:cs typeface="Traditional Arabic"/>
              </a:rPr>
              <a:t>3</a:t>
            </a:r>
            <a:r>
              <a:rPr lang="ar-SA" b="1" dirty="0">
                <a:solidFill>
                  <a:srgbClr val="FF0000"/>
                </a:solidFill>
                <a:latin typeface="Times New Roman"/>
                <a:ea typeface="Times New Roman"/>
                <a:cs typeface="Traditional Arabic"/>
              </a:rPr>
              <a:t>. التقارير والمنشورات الخاصة</a:t>
            </a:r>
            <a:r>
              <a:rPr lang="ar-SA" b="1" dirty="0">
                <a:latin typeface="Times New Roman"/>
                <a:ea typeface="Times New Roman"/>
                <a:cs typeface="Traditional Arabic"/>
              </a:rPr>
              <a:t>: وهي التقارير التي تنشر في بعض المجلات العلمية المحكمة من أرقام ونتائج معينة، والتي اتبعت اساليب البحث العلمي</a:t>
            </a:r>
            <a:r>
              <a:rPr lang="ar-SA" b="1" dirty="0" smtClean="0">
                <a:latin typeface="Times New Roman"/>
                <a:ea typeface="Times New Roman"/>
                <a:cs typeface="Traditional Arabic"/>
              </a:rPr>
              <a:t>.</a:t>
            </a:r>
            <a:endParaRPr lang="en-US" sz="2800" b="1" dirty="0">
              <a:latin typeface="Times New Roman"/>
              <a:ea typeface="Times New Roman"/>
            </a:endParaRPr>
          </a:p>
        </p:txBody>
      </p:sp>
      <p:sp>
        <p:nvSpPr>
          <p:cNvPr id="2" name="Title 1"/>
          <p:cNvSpPr>
            <a:spLocks noGrp="1"/>
          </p:cNvSpPr>
          <p:nvPr>
            <p:ph type="title"/>
          </p:nvPr>
        </p:nvSpPr>
        <p:spPr/>
        <p:txBody>
          <a:bodyPr>
            <a:normAutofit/>
          </a:bodyPr>
          <a:lstStyle/>
          <a:p>
            <a:pPr marL="342900" lvl="0" indent="-342900" algn="r" rtl="1">
              <a:lnSpc>
                <a:spcPct val="150000"/>
              </a:lnSpc>
              <a:spcAft>
                <a:spcPts val="0"/>
              </a:spcAft>
              <a:buFont typeface="+mj-cs"/>
              <a:buAutoNum type="arabic1Minus"/>
            </a:pPr>
            <a:r>
              <a:rPr lang="ar-SA" sz="3100" b="1" dirty="0">
                <a:latin typeface="Times New Roman"/>
                <a:ea typeface="Times New Roman"/>
                <a:cs typeface="Traditional Arabic"/>
              </a:rPr>
              <a:t>المصادر الثانوية(غير المباشرة)</a:t>
            </a:r>
            <a:r>
              <a:rPr lang="en-US" sz="3100" b="1" dirty="0">
                <a:latin typeface="Traditional Arabic"/>
                <a:ea typeface="Times New Roman"/>
              </a:rPr>
              <a:t>Secondary of The </a:t>
            </a:r>
            <a:r>
              <a:rPr lang="en-US" sz="3100" b="1" dirty="0" smtClean="0">
                <a:latin typeface="Traditional Arabic"/>
                <a:ea typeface="Times New Roman"/>
              </a:rPr>
              <a:t>sources</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0577687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normAutofit/>
          </a:bodyPr>
          <a:lstStyle/>
          <a:p>
            <a:pPr algn="just" rtl="1"/>
            <a:r>
              <a:rPr lang="ar-SA" b="1" dirty="0">
                <a:latin typeface="Times New Roman"/>
                <a:ea typeface="Times New Roman"/>
                <a:cs typeface="Traditional Arabic"/>
              </a:rPr>
              <a:t>تمتلك بعض الجهات الحكومية والخاصة بعضاً من البيانات والمعلومات غير المنشورة، والمثبتة في سجلات خاصة يتم الرجوع  إليها متى دعت الحاجة. أو عند طلبها من قبل الباحثين. مثل: عدد المواليد، والوفيات في فترات محددة. وقد يتم نشرها بعد فترة زمنية متقدمة </a:t>
            </a:r>
            <a:r>
              <a:rPr lang="ar-SA" b="1" dirty="0" smtClean="0">
                <a:ea typeface="Times New Roman"/>
                <a:cs typeface="Traditional Arabic"/>
              </a:rPr>
              <a:t>.</a:t>
            </a:r>
          </a:p>
          <a:p>
            <a:pPr algn="just" rtl="1">
              <a:lnSpc>
                <a:spcPct val="150000"/>
              </a:lnSpc>
              <a:spcAft>
                <a:spcPts val="0"/>
              </a:spcAft>
            </a:pPr>
            <a:r>
              <a:rPr lang="ar-SA" b="1" dirty="0">
                <a:latin typeface="Times New Roman"/>
                <a:ea typeface="Times New Roman"/>
                <a:cs typeface="Traditional Arabic"/>
              </a:rPr>
              <a:t>وهناك بعض المصادر غير المنشورة مثل: الرسائل للدرجات العلمية للماجستير والدكتوراه التي تمت </a:t>
            </a:r>
            <a:r>
              <a:rPr lang="ar-SA" b="1" dirty="0" smtClean="0">
                <a:latin typeface="Times New Roman"/>
                <a:ea typeface="Times New Roman"/>
                <a:cs typeface="Traditional Arabic"/>
              </a:rPr>
              <a:t>مناقشتها</a:t>
            </a:r>
            <a:r>
              <a:rPr lang="ar-SA" b="1" dirty="0">
                <a:latin typeface="Times New Roman"/>
                <a:ea typeface="Times New Roman"/>
                <a:cs typeface="Traditional Arabic"/>
              </a:rPr>
              <a:t>، وبعض الأبحاث  والدراسات المدعومة من قبل جهات معينة، وقد تم تحكيمها ولكنها لم تأخذ طريقها للنشر، أو لم يوص بنشرها لأسباب متعددة:</a:t>
            </a:r>
            <a:endParaRPr lang="en-US" sz="2800" b="1" dirty="0">
              <a:latin typeface="Times New Roman"/>
              <a:ea typeface="Times New Roman"/>
            </a:endParaRPr>
          </a:p>
          <a:p>
            <a:pPr marL="0" indent="0" algn="just" rtl="1">
              <a:buNone/>
            </a:pPr>
            <a:endParaRPr lang="ar-SA" dirty="0"/>
          </a:p>
        </p:txBody>
      </p:sp>
      <p:sp>
        <p:nvSpPr>
          <p:cNvPr id="2" name="Title 1"/>
          <p:cNvSpPr>
            <a:spLocks noGrp="1"/>
          </p:cNvSpPr>
          <p:nvPr>
            <p:ph type="title"/>
          </p:nvPr>
        </p:nvSpPr>
        <p:spPr/>
        <p:txBody>
          <a:bodyPr>
            <a:normAutofit/>
          </a:bodyPr>
          <a:lstStyle/>
          <a:p>
            <a:pPr algn="r" rtl="1">
              <a:lnSpc>
                <a:spcPct val="150000"/>
              </a:lnSpc>
              <a:spcAft>
                <a:spcPts val="0"/>
              </a:spcAft>
            </a:pPr>
            <a:r>
              <a:rPr lang="ar-SA" b="1" dirty="0" smtClean="0">
                <a:solidFill>
                  <a:srgbClr val="0070C0"/>
                </a:solidFill>
                <a:latin typeface="Times New Roman"/>
                <a:ea typeface="Times New Roman"/>
                <a:cs typeface="Traditional Arabic"/>
              </a:rPr>
              <a:t>المصادر </a:t>
            </a:r>
            <a:r>
              <a:rPr lang="ar-SA" b="1" dirty="0">
                <a:solidFill>
                  <a:srgbClr val="0070C0"/>
                </a:solidFill>
                <a:latin typeface="Times New Roman"/>
                <a:ea typeface="Times New Roman"/>
                <a:cs typeface="Traditional Arabic"/>
              </a:rPr>
              <a:t>غير المنشورة</a:t>
            </a:r>
            <a:r>
              <a:rPr lang="ar-SA" b="1" dirty="0" smtClean="0">
                <a:solidFill>
                  <a:srgbClr val="0070C0"/>
                </a:solidFill>
                <a:latin typeface="Times New Roman"/>
                <a:ea typeface="Times New Roman"/>
                <a:cs typeface="Traditional Arabic"/>
              </a:rPr>
              <a: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3972773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rtl="1">
              <a:lnSpc>
                <a:spcPct val="150000"/>
              </a:lnSpc>
              <a:spcAft>
                <a:spcPts val="0"/>
              </a:spcAft>
              <a:buNone/>
            </a:pPr>
            <a:r>
              <a:rPr lang="ar-SA" b="1" dirty="0" smtClean="0">
                <a:solidFill>
                  <a:srgbClr val="FF0000"/>
                </a:solidFill>
                <a:latin typeface="Times New Roman"/>
                <a:ea typeface="Times New Roman"/>
                <a:cs typeface="Traditional Arabic"/>
              </a:rPr>
              <a:t>1.المراجع </a:t>
            </a:r>
            <a:r>
              <a:rPr lang="ar-SA" b="1" dirty="0">
                <a:solidFill>
                  <a:srgbClr val="FF0000"/>
                </a:solidFill>
                <a:latin typeface="Times New Roman"/>
                <a:ea typeface="Times New Roman"/>
                <a:cs typeface="Traditional Arabic"/>
              </a:rPr>
              <a:t>والكتب</a:t>
            </a:r>
            <a:r>
              <a:rPr lang="ar-SA" dirty="0">
                <a:solidFill>
                  <a:srgbClr val="FF0000"/>
                </a:solidFill>
                <a:latin typeface="Times New Roman"/>
                <a:ea typeface="Times New Roman"/>
                <a:cs typeface="Traditional Arabic"/>
              </a:rPr>
              <a:t>: </a:t>
            </a:r>
            <a:r>
              <a:rPr lang="ar-SA" b="1" dirty="0">
                <a:latin typeface="Times New Roman"/>
                <a:ea typeface="Times New Roman"/>
                <a:cs typeface="Traditional Arabic"/>
              </a:rPr>
              <a:t>وهي مصادر يرجع  إليه ا الباحث في المقام الأول، وأهم ما يميزها أنها تمثل دليلًا ومرشدًا للباحث في الحصول على مصادره المختلفة، وما لاتحويه من مراجع ومصادر ذات علاقة مباشرة أو غير مباشرة.</a:t>
            </a:r>
            <a:endParaRPr lang="en-US" sz="2800" b="1" dirty="0">
              <a:latin typeface="Times New Roman"/>
              <a:ea typeface="Times New Roman"/>
            </a:endParaRPr>
          </a:p>
          <a:p>
            <a:pPr marL="0" indent="0" algn="just" rtl="1">
              <a:lnSpc>
                <a:spcPct val="150000"/>
              </a:lnSpc>
              <a:spcAft>
                <a:spcPts val="0"/>
              </a:spcAft>
              <a:buNone/>
            </a:pPr>
            <a:r>
              <a:rPr lang="ar-SA" dirty="0">
                <a:solidFill>
                  <a:srgbClr val="FF0000"/>
                </a:solidFill>
                <a:latin typeface="Times New Roman"/>
                <a:ea typeface="Times New Roman"/>
                <a:cs typeface="Traditional Arabic"/>
              </a:rPr>
              <a:t>2</a:t>
            </a:r>
            <a:r>
              <a:rPr lang="ar-SA" b="1" dirty="0">
                <a:solidFill>
                  <a:srgbClr val="FF0000"/>
                </a:solidFill>
                <a:latin typeface="Times New Roman"/>
                <a:ea typeface="Times New Roman"/>
                <a:cs typeface="Traditional Arabic"/>
              </a:rPr>
              <a:t>.الفهارس</a:t>
            </a:r>
            <a:r>
              <a:rPr lang="ar-SA" dirty="0">
                <a:solidFill>
                  <a:srgbClr val="FF0000"/>
                </a:solidFill>
                <a:latin typeface="Times New Roman"/>
                <a:ea typeface="Times New Roman"/>
                <a:cs typeface="Traditional Arabic"/>
              </a:rPr>
              <a:t> ا</a:t>
            </a:r>
            <a:r>
              <a:rPr lang="ar-SA" b="1" dirty="0">
                <a:latin typeface="Times New Roman"/>
                <a:ea typeface="Times New Roman"/>
                <a:cs typeface="Traditional Arabic"/>
              </a:rPr>
              <a:t>لمتوفرة</a:t>
            </a:r>
            <a:r>
              <a:rPr lang="ar-SA" dirty="0">
                <a:solidFill>
                  <a:srgbClr val="FF0000"/>
                </a:solidFill>
                <a:latin typeface="Times New Roman"/>
                <a:ea typeface="Times New Roman"/>
                <a:cs typeface="Traditional Arabic"/>
              </a:rPr>
              <a:t> </a:t>
            </a:r>
            <a:r>
              <a:rPr lang="ar-SA" b="1" dirty="0">
                <a:latin typeface="Times New Roman"/>
                <a:ea typeface="Times New Roman"/>
                <a:cs typeface="Traditional Arabic"/>
              </a:rPr>
              <a:t>في مراكز إيداع الرسائل الجامعية، وتفيد الباحث في الدراسات السابقة بصورة رئيسية.</a:t>
            </a:r>
            <a:endParaRPr lang="en-US" sz="2800" b="1" dirty="0">
              <a:latin typeface="Times New Roman"/>
              <a:ea typeface="Times New Roman"/>
            </a:endParaRPr>
          </a:p>
          <a:p>
            <a:pPr marL="109728" indent="0" algn="just">
              <a:buNone/>
            </a:pPr>
            <a:r>
              <a:rPr lang="ar-SA" b="1" dirty="0">
                <a:solidFill>
                  <a:srgbClr val="FF0000"/>
                </a:solidFill>
                <a:ea typeface="Times New Roman"/>
                <a:cs typeface="Traditional Arabic"/>
              </a:rPr>
              <a:t>3.المجلات والدوريات العلمية المحكمة</a:t>
            </a:r>
            <a:r>
              <a:rPr lang="ar-SA" dirty="0">
                <a:solidFill>
                  <a:srgbClr val="FF0000"/>
                </a:solidFill>
                <a:ea typeface="Times New Roman"/>
                <a:cs typeface="Traditional Arabic"/>
              </a:rPr>
              <a:t>، </a:t>
            </a:r>
            <a:r>
              <a:rPr lang="ar-SA" b="1" dirty="0">
                <a:ea typeface="Times New Roman"/>
                <a:cs typeface="Traditional Arabic"/>
              </a:rPr>
              <a:t>والتي تزخر بها أغلب الجامعات العالمية ومراكز الأبحاث وبيوت الخبرة، والدراسات الاستراتيجية</a:t>
            </a:r>
            <a:endParaRPr lang="ar-SA" b="1" dirty="0"/>
          </a:p>
        </p:txBody>
      </p:sp>
      <p:sp>
        <p:nvSpPr>
          <p:cNvPr id="2" name="Title 1"/>
          <p:cNvSpPr>
            <a:spLocks noGrp="1"/>
          </p:cNvSpPr>
          <p:nvPr>
            <p:ph type="title"/>
          </p:nvPr>
        </p:nvSpPr>
        <p:spPr/>
        <p:txBody>
          <a:bodyPr/>
          <a:lstStyle/>
          <a:p>
            <a:pPr algn="r"/>
            <a:r>
              <a:rPr lang="ar-SA" dirty="0" smtClean="0">
                <a:solidFill>
                  <a:srgbClr val="0070C0"/>
                </a:solidFill>
              </a:rPr>
              <a:t>المصادر المنشورة </a:t>
            </a:r>
            <a:endParaRPr lang="ar-SA" dirty="0">
              <a:solidFill>
                <a:srgbClr val="0070C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749565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dirty="0">
                <a:latin typeface="Times New Roman"/>
                <a:ea typeface="Times New Roman"/>
                <a:cs typeface="Traditional Arabic"/>
              </a:rPr>
              <a:t> </a:t>
            </a:r>
            <a:r>
              <a:rPr lang="ar-SA" b="1" dirty="0">
                <a:latin typeface="Times New Roman"/>
                <a:ea typeface="Times New Roman"/>
                <a:cs typeface="Traditional Arabic"/>
              </a:rPr>
              <a:t>وهي المصادر التي أتاحتها </a:t>
            </a:r>
            <a:r>
              <a:rPr lang="ar-SA" b="1" dirty="0" smtClean="0">
                <a:latin typeface="Times New Roman"/>
                <a:ea typeface="Times New Roman"/>
                <a:cs typeface="Traditional Arabic"/>
              </a:rPr>
              <a:t>تكنولوجيا</a:t>
            </a:r>
            <a:r>
              <a:rPr lang="ar-SA" b="1" dirty="0">
                <a:latin typeface="Times New Roman"/>
                <a:ea typeface="Times New Roman"/>
                <a:cs typeface="Traditional Arabic"/>
              </a:rPr>
              <a:t> </a:t>
            </a:r>
            <a:r>
              <a:rPr lang="ar-SA" b="1" dirty="0" smtClean="0">
                <a:latin typeface="Times New Roman"/>
                <a:ea typeface="Times New Roman"/>
                <a:cs typeface="Traditional Arabic"/>
              </a:rPr>
              <a:t>المعلومات </a:t>
            </a:r>
            <a:r>
              <a:rPr lang="en-US" b="1" dirty="0">
                <a:latin typeface="Times New Roman"/>
                <a:ea typeface="Times New Roman"/>
                <a:cs typeface="Traditional Arabic"/>
              </a:rPr>
              <a:t> </a:t>
            </a:r>
            <a:r>
              <a:rPr lang="ar-SA" b="1" dirty="0">
                <a:latin typeface="Times New Roman"/>
                <a:ea typeface="Times New Roman"/>
                <a:cs typeface="Traditional Arabic"/>
              </a:rPr>
              <a:t>من خلال تحويل المجموعات الورقية إلى أشكال جديدة الكترونية سهلة الاستخدام والتبادل مع المستفيدين في مواقع منتشرة جغرافيًا على مستوى العالم. ولاشك أن مثل هذه المصادر عززت قيمة التقنية الحديثة لدى الباحثين، وجعلت من ذلك هدفًا يمكن الاعتماد عليه في الحصول على المعلومة بصورة دقيقة وموثقة يتم التعرف على مصدرها بطريقة علمية حديثة</a:t>
            </a:r>
            <a:r>
              <a:rPr lang="ar-SA" b="1" dirty="0" smtClean="0">
                <a:latin typeface="Times New Roman"/>
                <a:ea typeface="Times New Roman"/>
                <a:cs typeface="Traditional Arabic"/>
              </a:rPr>
              <a:t>.</a:t>
            </a:r>
          </a:p>
          <a:p>
            <a:pPr algn="just" rtl="1"/>
            <a:r>
              <a:rPr lang="ar-SA" b="1" dirty="0">
                <a:latin typeface="Times New Roman"/>
                <a:ea typeface="Times New Roman"/>
                <a:cs typeface="Traditional Arabic"/>
              </a:rPr>
              <a:t>ومن أهم مزايا مصادر</a:t>
            </a:r>
            <a:r>
              <a:rPr lang="en-US" b="1" dirty="0">
                <a:latin typeface="Times New Roman"/>
                <a:ea typeface="Times New Roman"/>
                <a:cs typeface="Traditional Arabic"/>
              </a:rPr>
              <a:t> </a:t>
            </a:r>
            <a:r>
              <a:rPr lang="ar-SA" b="1" dirty="0">
                <a:latin typeface="Times New Roman"/>
                <a:ea typeface="Times New Roman"/>
                <a:cs typeface="Traditional Arabic"/>
                <a:hlinkClick r:id="rId2"/>
              </a:rPr>
              <a:t>المعلومات</a:t>
            </a:r>
            <a:r>
              <a:rPr lang="en-US" b="1" dirty="0">
                <a:latin typeface="Times New Roman"/>
                <a:ea typeface="Times New Roman"/>
                <a:cs typeface="Traditional Arabic"/>
              </a:rPr>
              <a:t> </a:t>
            </a:r>
            <a:r>
              <a:rPr lang="ar-SA" b="1" dirty="0">
                <a:latin typeface="Times New Roman"/>
                <a:ea typeface="Times New Roman"/>
                <a:cs typeface="Traditional Arabic"/>
              </a:rPr>
              <a:t>الإلكترونية أنها سهّلت الطريق أمام المستفيدين في الوصول إلى ما يحتاجونه من معلومات بسرعة ودقة وشمولية وافية.</a:t>
            </a:r>
          </a:p>
        </p:txBody>
      </p:sp>
      <p:sp>
        <p:nvSpPr>
          <p:cNvPr id="2" name="Title 1"/>
          <p:cNvSpPr>
            <a:spLocks noGrp="1"/>
          </p:cNvSpPr>
          <p:nvPr>
            <p:ph type="title"/>
          </p:nvPr>
        </p:nvSpPr>
        <p:spPr/>
        <p:txBody>
          <a:bodyPr>
            <a:normAutofit fontScale="90000"/>
          </a:bodyPr>
          <a:lstStyle/>
          <a:p>
            <a:pPr algn="r" rtl="1">
              <a:lnSpc>
                <a:spcPct val="115000"/>
              </a:lnSpc>
              <a:spcAft>
                <a:spcPts val="0"/>
              </a:spcAft>
            </a:pPr>
            <a:r>
              <a:rPr lang="ar-SA" sz="4000" b="1" dirty="0">
                <a:latin typeface="Times New Roman"/>
                <a:ea typeface="Times New Roman"/>
                <a:cs typeface="Traditional Arabic"/>
              </a:rPr>
              <a:t>ثانيا : المصادر الإلكترونية</a:t>
            </a:r>
            <a:r>
              <a:rPr lang="en-US" sz="4000" b="1" dirty="0">
                <a:latin typeface="Traditional Arabic"/>
                <a:ea typeface="Times New Roman"/>
              </a:rPr>
              <a:t>Electronic Resources </a:t>
            </a:r>
            <a:r>
              <a:rPr lang="ar-SA" sz="4000" b="1" dirty="0" smtClean="0">
                <a:latin typeface="Times New Roman"/>
                <a:ea typeface="Times New Roman"/>
                <a:cs typeface="Traditional Arabic"/>
              </a:rPr>
              <a: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3651580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600200"/>
            <a:ext cx="8686800" cy="4525963"/>
          </a:xfrm>
        </p:spPr>
        <p:txBody>
          <a:bodyPr>
            <a:normAutofit fontScale="70000" lnSpcReduction="20000"/>
          </a:bodyPr>
          <a:lstStyle/>
          <a:p>
            <a:pPr marL="0" marR="457200" indent="0" algn="r" rtl="1">
              <a:spcAft>
                <a:spcPts val="0"/>
              </a:spcAft>
              <a:buNone/>
            </a:pPr>
            <a:r>
              <a:rPr lang="ar-SA" sz="4000" b="1" dirty="0">
                <a:solidFill>
                  <a:srgbClr val="C00000"/>
                </a:solidFill>
                <a:latin typeface="Times New Roman"/>
                <a:ea typeface="Times New Roman"/>
                <a:cs typeface="Traditional Arabic"/>
              </a:rPr>
              <a:t>ومن الممكن تقسيم مصادر</a:t>
            </a:r>
            <a:r>
              <a:rPr lang="en-US" sz="4000" b="1" dirty="0">
                <a:solidFill>
                  <a:srgbClr val="C00000"/>
                </a:solidFill>
                <a:latin typeface="Traditional Arabic"/>
                <a:ea typeface="Times New Roman"/>
              </a:rPr>
              <a:t> </a:t>
            </a:r>
            <a:r>
              <a:rPr lang="ar-SA" sz="4000" b="1" dirty="0" smtClean="0">
                <a:solidFill>
                  <a:srgbClr val="C00000"/>
                </a:solidFill>
                <a:latin typeface="Times New Roman"/>
                <a:ea typeface="Times New Roman"/>
                <a:cs typeface="Traditional Arabic"/>
              </a:rPr>
              <a:t>المعلومات </a:t>
            </a:r>
            <a:r>
              <a:rPr lang="en-US" sz="4000" b="1" dirty="0">
                <a:solidFill>
                  <a:srgbClr val="C00000"/>
                </a:solidFill>
                <a:latin typeface="Traditional Arabic"/>
                <a:ea typeface="Times New Roman"/>
              </a:rPr>
              <a:t> </a:t>
            </a:r>
            <a:r>
              <a:rPr lang="ar-SA" sz="4000" b="1" dirty="0">
                <a:solidFill>
                  <a:srgbClr val="C00000"/>
                </a:solidFill>
                <a:latin typeface="Times New Roman"/>
                <a:ea typeface="Times New Roman"/>
                <a:cs typeface="Traditional Arabic"/>
              </a:rPr>
              <a:t>الإلكترونية المتاحة للمستفيدين كما يلي</a:t>
            </a:r>
            <a:r>
              <a:rPr lang="en-US" sz="4000" b="1" dirty="0">
                <a:solidFill>
                  <a:srgbClr val="C00000"/>
                </a:solidFill>
                <a:latin typeface="Times New Roman"/>
                <a:ea typeface="Times New Roman"/>
                <a:cs typeface="Traditional Arabic"/>
              </a:rPr>
              <a:t> :</a:t>
            </a:r>
          </a:p>
          <a:p>
            <a:pPr marL="0" indent="0" algn="r" rtl="1">
              <a:buNone/>
            </a:pPr>
            <a:r>
              <a:rPr lang="ar-SA" sz="4000" b="1" dirty="0">
                <a:solidFill>
                  <a:srgbClr val="C00000"/>
                </a:solidFill>
                <a:latin typeface="Times New Roman"/>
                <a:ea typeface="Times New Roman"/>
                <a:cs typeface="Traditional Arabic"/>
              </a:rPr>
              <a:t>    أ‌</a:t>
            </a:r>
            <a:r>
              <a:rPr lang="en-US" sz="4000" b="1" dirty="0">
                <a:solidFill>
                  <a:srgbClr val="C00000"/>
                </a:solidFill>
                <a:latin typeface="Times New Roman"/>
                <a:ea typeface="Times New Roman"/>
                <a:cs typeface="Traditional Arabic"/>
              </a:rPr>
              <a:t> </a:t>
            </a:r>
            <a:r>
              <a:rPr lang="en-US" sz="4000" b="1" dirty="0" smtClean="0">
                <a:solidFill>
                  <a:srgbClr val="C00000"/>
                </a:solidFill>
                <a:latin typeface="Times New Roman"/>
                <a:ea typeface="Times New Roman"/>
                <a:cs typeface="Traditional Arabic"/>
              </a:rPr>
              <a:t>.(</a:t>
            </a:r>
            <a:r>
              <a:rPr lang="en-US" sz="4000" b="1" dirty="0">
                <a:solidFill>
                  <a:srgbClr val="C00000"/>
                </a:solidFill>
                <a:latin typeface="Times New Roman"/>
                <a:ea typeface="Times New Roman"/>
                <a:cs typeface="Traditional Arabic"/>
              </a:rPr>
              <a:t> </a:t>
            </a:r>
            <a:r>
              <a:rPr lang="ar-SA" sz="4000" b="1" dirty="0">
                <a:solidFill>
                  <a:srgbClr val="C00000"/>
                </a:solidFill>
                <a:latin typeface="Times New Roman"/>
                <a:ea typeface="Times New Roman"/>
                <a:cs typeface="Traditional Arabic"/>
              </a:rPr>
              <a:t>مصادر</a:t>
            </a:r>
            <a:r>
              <a:rPr lang="en-US" sz="4000" b="1" dirty="0">
                <a:solidFill>
                  <a:srgbClr val="C00000"/>
                </a:solidFill>
                <a:latin typeface="Times New Roman"/>
                <a:ea typeface="Times New Roman"/>
                <a:cs typeface="Traditional Arabic"/>
              </a:rPr>
              <a:t> </a:t>
            </a:r>
            <a:r>
              <a:rPr lang="ar-SA" sz="4000" b="1" dirty="0" smtClean="0">
                <a:solidFill>
                  <a:srgbClr val="C00000"/>
                </a:solidFill>
                <a:latin typeface="Times New Roman"/>
                <a:ea typeface="Times New Roman"/>
                <a:cs typeface="Traditional Arabic"/>
              </a:rPr>
              <a:t>المعلومات</a:t>
            </a:r>
            <a:r>
              <a:rPr lang="en-US" sz="4000" b="1" dirty="0">
                <a:solidFill>
                  <a:srgbClr val="C00000"/>
                </a:solidFill>
                <a:latin typeface="Times New Roman"/>
                <a:ea typeface="Times New Roman"/>
                <a:cs typeface="Traditional Arabic"/>
              </a:rPr>
              <a:t> </a:t>
            </a:r>
            <a:r>
              <a:rPr lang="ar-SA" sz="4000" b="1" dirty="0">
                <a:solidFill>
                  <a:srgbClr val="C00000"/>
                </a:solidFill>
                <a:latin typeface="Times New Roman"/>
                <a:ea typeface="Times New Roman"/>
                <a:cs typeface="Traditional Arabic"/>
              </a:rPr>
              <a:t>حسب الوسط </a:t>
            </a:r>
            <a:r>
              <a:rPr lang="ar-SA" sz="4000" b="1" dirty="0" smtClean="0">
                <a:solidFill>
                  <a:srgbClr val="C00000"/>
                </a:solidFill>
                <a:latin typeface="Times New Roman"/>
                <a:ea typeface="Times New Roman"/>
                <a:cs typeface="Traditional Arabic"/>
              </a:rPr>
              <a:t>المستخدم</a:t>
            </a:r>
          </a:p>
          <a:p>
            <a:pPr marR="685800" indent="-228600" algn="r" rtl="1">
              <a:lnSpc>
                <a:spcPct val="115000"/>
              </a:lnSpc>
              <a:spcAft>
                <a:spcPts val="0"/>
              </a:spcAft>
            </a:pPr>
            <a:r>
              <a:rPr lang="ar-SA" sz="3400" b="1" dirty="0">
                <a:latin typeface="Times New Roman"/>
                <a:ea typeface="Times New Roman"/>
                <a:cs typeface="Traditional Arabic"/>
              </a:rPr>
              <a:t>ومن أمثلتها ما يلي</a:t>
            </a:r>
            <a:r>
              <a:rPr lang="ar-SA" sz="3400" dirty="0">
                <a:latin typeface="Times New Roman"/>
                <a:ea typeface="Times New Roman"/>
                <a:cs typeface="Traditional Arabic"/>
              </a:rPr>
              <a:t>:</a:t>
            </a:r>
            <a:endParaRPr lang="en-US" sz="3400" dirty="0">
              <a:latin typeface="Times New Roman"/>
              <a:ea typeface="Times New Roman"/>
            </a:endParaRPr>
          </a:p>
          <a:p>
            <a:pPr marL="0" marR="457200" indent="0" algn="r" rtl="1">
              <a:lnSpc>
                <a:spcPct val="115000"/>
              </a:lnSpc>
              <a:spcAft>
                <a:spcPts val="0"/>
              </a:spcAft>
              <a:buNone/>
            </a:pPr>
            <a:r>
              <a:rPr lang="ar-SA" sz="3400" b="1" dirty="0">
                <a:latin typeface="Times New Roman"/>
                <a:ea typeface="Times New Roman"/>
                <a:cs typeface="Traditional Arabic"/>
              </a:rPr>
              <a:t>1.أقراص مرنــــــة                     </a:t>
            </a:r>
            <a:r>
              <a:rPr lang="ar-SA" sz="3400" b="1" dirty="0" smtClean="0">
                <a:latin typeface="Times New Roman"/>
                <a:ea typeface="Times New Roman"/>
                <a:cs typeface="Traditional Arabic"/>
              </a:rPr>
              <a:t>                               </a:t>
            </a:r>
            <a:r>
              <a:rPr lang="en-US" sz="3400" b="1" dirty="0">
                <a:latin typeface="Traditional Arabic"/>
                <a:ea typeface="Times New Roman"/>
              </a:rPr>
              <a:t>Floppy disks</a:t>
            </a:r>
            <a:r>
              <a:rPr lang="ar-SA" sz="3400" b="1" dirty="0">
                <a:latin typeface="Times New Roman"/>
                <a:ea typeface="Times New Roman"/>
                <a:cs typeface="Traditional Arabic"/>
              </a:rPr>
              <a:t>           </a:t>
            </a:r>
            <a:endParaRPr lang="en-US" sz="3400" b="1" dirty="0">
              <a:latin typeface="Times New Roman"/>
              <a:ea typeface="Times New Roman"/>
            </a:endParaRPr>
          </a:p>
          <a:p>
            <a:pPr marL="0" marR="457200" indent="0" algn="r" rtl="1">
              <a:lnSpc>
                <a:spcPct val="115000"/>
              </a:lnSpc>
              <a:spcAft>
                <a:spcPts val="0"/>
              </a:spcAft>
              <a:buNone/>
            </a:pPr>
            <a:r>
              <a:rPr lang="ar-SA" sz="3400" b="1" dirty="0">
                <a:latin typeface="Times New Roman"/>
                <a:ea typeface="Times New Roman"/>
                <a:cs typeface="Traditional Arabic"/>
              </a:rPr>
              <a:t>2.أقراص صلبة                                                   </a:t>
            </a:r>
            <a:r>
              <a:rPr lang="en-US" sz="3400" b="1" dirty="0" smtClean="0">
                <a:latin typeface="Traditional Arabic"/>
                <a:ea typeface="Times New Roman"/>
              </a:rPr>
              <a:t>Hard </a:t>
            </a:r>
            <a:r>
              <a:rPr lang="en-US" sz="3400" b="1" dirty="0">
                <a:latin typeface="Traditional Arabic"/>
                <a:ea typeface="Times New Roman"/>
              </a:rPr>
              <a:t>Drives     </a:t>
            </a:r>
            <a:r>
              <a:rPr lang="ar-SA" sz="3400" b="1" dirty="0">
                <a:latin typeface="Times New Roman"/>
                <a:ea typeface="Times New Roman"/>
                <a:cs typeface="Traditional Arabic"/>
              </a:rPr>
              <a:t>  </a:t>
            </a:r>
            <a:endParaRPr lang="en-US" sz="3400" b="1" dirty="0">
              <a:latin typeface="Times New Roman"/>
              <a:ea typeface="Times New Roman"/>
            </a:endParaRPr>
          </a:p>
          <a:p>
            <a:pPr marL="0" marR="457200" indent="0" algn="r" rtl="1">
              <a:lnSpc>
                <a:spcPct val="115000"/>
              </a:lnSpc>
              <a:spcAft>
                <a:spcPts val="0"/>
              </a:spcAft>
              <a:buNone/>
            </a:pPr>
            <a:r>
              <a:rPr lang="ar-SA" sz="3400" b="1" dirty="0">
                <a:latin typeface="Times New Roman"/>
                <a:ea typeface="Times New Roman"/>
                <a:cs typeface="Traditional Arabic"/>
              </a:rPr>
              <a:t>3. وسائط ممغنطة أخرى                                   </a:t>
            </a:r>
            <a:r>
              <a:rPr lang="en-US" sz="3400" b="1" dirty="0">
                <a:latin typeface="Traditional Arabic"/>
                <a:ea typeface="Times New Roman"/>
              </a:rPr>
              <a:t> </a:t>
            </a:r>
            <a:r>
              <a:rPr lang="en-US" sz="3400" b="1" dirty="0" smtClean="0">
                <a:latin typeface="Traditional Arabic"/>
                <a:ea typeface="Times New Roman"/>
              </a:rPr>
              <a:t>Other  </a:t>
            </a:r>
            <a:r>
              <a:rPr lang="en-US" sz="3400" b="1" dirty="0">
                <a:latin typeface="Traditional Arabic"/>
                <a:ea typeface="Times New Roman"/>
              </a:rPr>
              <a:t>magnetic media</a:t>
            </a:r>
            <a:endParaRPr lang="en-US" sz="3400" b="1" dirty="0">
              <a:latin typeface="Times New Roman"/>
              <a:ea typeface="Times New Roman"/>
            </a:endParaRPr>
          </a:p>
          <a:p>
            <a:pPr marL="0" marR="457200" indent="0" algn="r" rtl="1">
              <a:lnSpc>
                <a:spcPct val="115000"/>
              </a:lnSpc>
              <a:spcAft>
                <a:spcPts val="0"/>
              </a:spcAft>
              <a:buNone/>
            </a:pPr>
            <a:r>
              <a:rPr lang="ar-SA" sz="3400" b="1" dirty="0">
                <a:latin typeface="Times New Roman"/>
                <a:ea typeface="Times New Roman"/>
                <a:cs typeface="Traditional Arabic"/>
              </a:rPr>
              <a:t>4.أقراص قراءة ما في الذاكرة المكتنزة </a:t>
            </a:r>
            <a:r>
              <a:rPr lang="en-US" sz="3400" b="1" dirty="0">
                <a:latin typeface="Traditional Arabic"/>
                <a:ea typeface="Times New Roman"/>
              </a:rPr>
              <a:t>CD-ROOM                                         </a:t>
            </a:r>
            <a:endParaRPr lang="en-US" sz="3400" b="1" dirty="0">
              <a:latin typeface="Times New Roman"/>
              <a:ea typeface="Times New Roman"/>
            </a:endParaRPr>
          </a:p>
          <a:p>
            <a:pPr marL="0" marR="457200" indent="0" algn="r" rtl="1">
              <a:lnSpc>
                <a:spcPct val="115000"/>
              </a:lnSpc>
              <a:spcAft>
                <a:spcPts val="0"/>
              </a:spcAft>
              <a:buNone/>
            </a:pPr>
            <a:r>
              <a:rPr lang="ar-SA" sz="3400" b="1" dirty="0">
                <a:latin typeface="Times New Roman"/>
                <a:ea typeface="Times New Roman"/>
                <a:cs typeface="Traditional Arabic"/>
              </a:rPr>
              <a:t>5.الأقراص والوسائط متعددة الأغراض </a:t>
            </a:r>
            <a:r>
              <a:rPr lang="en-US" sz="3400" b="1" dirty="0">
                <a:latin typeface="Traditional Arabic"/>
                <a:ea typeface="Times New Roman"/>
              </a:rPr>
              <a:t>Drive and a multi-purpose media</a:t>
            </a:r>
            <a:endParaRPr lang="en-US" sz="3400" b="1" dirty="0">
              <a:latin typeface="Times New Roman"/>
              <a:ea typeface="Times New Roman"/>
            </a:endParaRPr>
          </a:p>
          <a:p>
            <a:pPr marL="0" indent="0" algn="r" rtl="1">
              <a:buNone/>
            </a:pPr>
            <a:r>
              <a:rPr lang="ar-SA" sz="3400" b="1" dirty="0">
                <a:ea typeface="Times New Roman"/>
                <a:cs typeface="Traditional Arabic"/>
              </a:rPr>
              <a:t>6.الأقراص الليزرية المكتنزة </a:t>
            </a:r>
            <a:r>
              <a:rPr lang="en-US" sz="3400" b="1" dirty="0" smtClean="0">
                <a:latin typeface="Traditional Arabic"/>
                <a:ea typeface="Times New Roman"/>
              </a:rPr>
              <a:t>DVD                                                               </a:t>
            </a:r>
            <a:endParaRPr lang="ar-SA" sz="3400" b="1" dirty="0">
              <a:latin typeface="Times New Roman"/>
              <a:ea typeface="Times New Roman"/>
              <a:cs typeface="Traditional Arabic"/>
            </a:endParaRPr>
          </a:p>
        </p:txBody>
      </p:sp>
      <p:sp>
        <p:nvSpPr>
          <p:cNvPr id="2" name="Title 1"/>
          <p:cNvSpPr>
            <a:spLocks noGrp="1"/>
          </p:cNvSpPr>
          <p:nvPr>
            <p:ph type="title"/>
          </p:nvPr>
        </p:nvSpPr>
        <p:spPr/>
        <p:txBody>
          <a:bodyPr/>
          <a:lstStyle/>
          <a:p>
            <a:pPr rtl="1"/>
            <a:r>
              <a:rPr lang="ar-SA" sz="3600" b="1" dirty="0">
                <a:solidFill>
                  <a:prstClr val="black"/>
                </a:solidFill>
                <a:latin typeface="Times New Roman"/>
                <a:ea typeface="Times New Roman"/>
                <a:cs typeface="Traditional Arabic"/>
              </a:rPr>
              <a:t>المصادر الإلكترونية</a:t>
            </a:r>
            <a:r>
              <a:rPr lang="en-US" sz="3600" b="1" dirty="0">
                <a:solidFill>
                  <a:prstClr val="black"/>
                </a:solidFill>
                <a:latin typeface="Traditional Arabic"/>
                <a:ea typeface="Times New Roman"/>
              </a:rPr>
              <a:t>Electronic </a:t>
            </a:r>
            <a:r>
              <a:rPr lang="en-US" sz="3600" b="1" dirty="0" smtClean="0">
                <a:solidFill>
                  <a:prstClr val="black"/>
                </a:solidFill>
                <a:latin typeface="Traditional Arabic"/>
                <a:ea typeface="Times New Roman"/>
              </a:rPr>
              <a:t>Resources </a:t>
            </a:r>
            <a:r>
              <a:rPr lang="ar-SA" sz="3600" b="1" dirty="0" smtClean="0">
                <a:solidFill>
                  <a:prstClr val="black"/>
                </a:solidFill>
                <a:latin typeface="Traditional Arabic"/>
                <a:ea typeface="Times New Roman"/>
              </a:rPr>
              <a:t>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29500348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marR="457200" indent="0" algn="just" rtl="1">
              <a:lnSpc>
                <a:spcPct val="115000"/>
              </a:lnSpc>
              <a:spcAft>
                <a:spcPts val="0"/>
              </a:spcAft>
              <a:buNone/>
            </a:pPr>
            <a:r>
              <a:rPr lang="ar-SA" sz="2800" b="1" dirty="0" smtClean="0">
                <a:solidFill>
                  <a:srgbClr val="C00000"/>
                </a:solidFill>
                <a:latin typeface="Times New Roman"/>
                <a:ea typeface="Times New Roman"/>
                <a:cs typeface="Traditional Arabic"/>
              </a:rPr>
              <a:t>ب) </a:t>
            </a:r>
            <a:r>
              <a:rPr lang="ar-SA" sz="2800" b="1" dirty="0">
                <a:solidFill>
                  <a:srgbClr val="C00000"/>
                </a:solidFill>
                <a:latin typeface="Times New Roman"/>
                <a:ea typeface="Times New Roman"/>
                <a:cs typeface="Traditional Arabic"/>
              </a:rPr>
              <a:t>حسب التغطية الموضوعية وتشتمل</a:t>
            </a:r>
            <a:r>
              <a:rPr lang="en-US" sz="2800" b="1" dirty="0">
                <a:solidFill>
                  <a:srgbClr val="C00000"/>
                </a:solidFill>
                <a:latin typeface="Traditional Arabic"/>
                <a:ea typeface="Times New Roman"/>
              </a:rPr>
              <a:t>:</a:t>
            </a:r>
            <a:endParaRPr lang="en-US" sz="3200" b="1" dirty="0">
              <a:solidFill>
                <a:srgbClr val="C00000"/>
              </a:solidFill>
              <a:latin typeface="Times New Roman"/>
              <a:ea typeface="Times New Roman"/>
            </a:endParaRPr>
          </a:p>
          <a:p>
            <a:pPr marL="0" marR="457200" indent="0" algn="just" rtl="1">
              <a:lnSpc>
                <a:spcPct val="115000"/>
              </a:lnSpc>
              <a:spcAft>
                <a:spcPts val="0"/>
              </a:spcAft>
              <a:buNone/>
            </a:pPr>
            <a:r>
              <a:rPr lang="ar-SA" sz="2800" b="1" dirty="0">
                <a:latin typeface="Times New Roman"/>
                <a:ea typeface="Times New Roman"/>
                <a:cs typeface="Traditional Arabic"/>
              </a:rPr>
              <a:t>1.عامة شاملة لمختلف أنواع الموضوعات وهي تعالج الموضوعات بشكل غير متخصص.</a:t>
            </a:r>
            <a:endParaRPr lang="en-US" sz="3200" b="1" dirty="0">
              <a:latin typeface="Times New Roman"/>
              <a:ea typeface="Times New Roman"/>
            </a:endParaRPr>
          </a:p>
          <a:p>
            <a:pPr marL="0" marR="457200" indent="0" algn="just" rtl="1">
              <a:lnSpc>
                <a:spcPct val="115000"/>
              </a:lnSpc>
              <a:spcAft>
                <a:spcPts val="0"/>
              </a:spcAft>
              <a:buNone/>
            </a:pPr>
            <a:r>
              <a:rPr lang="ar-SA" sz="2800" b="1" dirty="0">
                <a:latin typeface="Times New Roman"/>
                <a:ea typeface="Times New Roman"/>
                <a:cs typeface="Traditional Arabic"/>
              </a:rPr>
              <a:t>2.متخصصة دون الخوض في التفاصيل كالمصادر الاقتصادية والطبية.</a:t>
            </a:r>
            <a:endParaRPr lang="en-US" sz="3200" b="1" dirty="0">
              <a:latin typeface="Times New Roman"/>
              <a:ea typeface="Times New Roman"/>
            </a:endParaRPr>
          </a:p>
          <a:p>
            <a:pPr marL="0" marR="457200" indent="0" algn="just" rtl="1">
              <a:lnSpc>
                <a:spcPct val="115000"/>
              </a:lnSpc>
              <a:spcAft>
                <a:spcPts val="0"/>
              </a:spcAft>
              <a:buNone/>
            </a:pPr>
            <a:r>
              <a:rPr lang="ar-SA" sz="2800" b="1" dirty="0">
                <a:latin typeface="Times New Roman"/>
                <a:ea typeface="Times New Roman"/>
                <a:cs typeface="Traditional Arabic"/>
              </a:rPr>
              <a:t>3.متخصصة دقيقة والتي تعالج موضوعًا متخصصًا محددًا بعمق.</a:t>
            </a:r>
            <a:endParaRPr lang="en-US" sz="3200" b="1" dirty="0">
              <a:effectLst/>
              <a:latin typeface="Times New Roman"/>
              <a:ea typeface="Times New Roman"/>
            </a:endParaRPr>
          </a:p>
        </p:txBody>
      </p:sp>
      <p:sp>
        <p:nvSpPr>
          <p:cNvPr id="2" name="Title 1"/>
          <p:cNvSpPr>
            <a:spLocks noGrp="1"/>
          </p:cNvSpPr>
          <p:nvPr>
            <p:ph type="title"/>
          </p:nvPr>
        </p:nvSpPr>
        <p:spPr/>
        <p:txBody>
          <a:bodyPr/>
          <a:lstStyle/>
          <a:p>
            <a:pPr rtl="1"/>
            <a:r>
              <a:rPr lang="ar-SA" sz="3600" b="1" dirty="0">
                <a:solidFill>
                  <a:prstClr val="black"/>
                </a:solidFill>
                <a:latin typeface="Times New Roman"/>
                <a:ea typeface="Times New Roman"/>
                <a:cs typeface="Traditional Arabic"/>
              </a:rPr>
              <a:t>المصادر الإلكترونية</a:t>
            </a:r>
            <a:r>
              <a:rPr lang="en-US" sz="3600" b="1" dirty="0">
                <a:solidFill>
                  <a:prstClr val="black"/>
                </a:solidFill>
                <a:latin typeface="Traditional Arabic"/>
                <a:ea typeface="Times New Roman"/>
              </a:rPr>
              <a:t>Electronic Resources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2906674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marR="457200" indent="0" algn="r" rtl="1">
              <a:lnSpc>
                <a:spcPct val="115000"/>
              </a:lnSpc>
              <a:spcAft>
                <a:spcPts val="0"/>
              </a:spcAft>
              <a:buNone/>
            </a:pPr>
            <a:r>
              <a:rPr lang="ar-SA" sz="2800" b="1" u="sng" dirty="0">
                <a:solidFill>
                  <a:srgbClr val="C00000"/>
                </a:solidFill>
                <a:latin typeface="Times New Roman"/>
                <a:ea typeface="Times New Roman"/>
                <a:cs typeface="Traditional Arabic"/>
              </a:rPr>
              <a:t>ج) حسب نقاط الإتاحة وطرق الوصول  إلى المعلومات</a:t>
            </a:r>
            <a:r>
              <a:rPr lang="en-US" sz="2800" b="1" u="sng" dirty="0">
                <a:solidFill>
                  <a:srgbClr val="C00000"/>
                </a:solidFill>
                <a:latin typeface="Traditional Arabic"/>
                <a:ea typeface="Times New Roman"/>
              </a:rPr>
              <a:t>:</a:t>
            </a:r>
            <a:endParaRPr lang="en-US" sz="3200" u="sng" dirty="0">
              <a:solidFill>
                <a:srgbClr val="C00000"/>
              </a:solidFill>
              <a:latin typeface="Times New Roman"/>
              <a:ea typeface="Times New Roman"/>
            </a:endParaRPr>
          </a:p>
          <a:p>
            <a:pPr marL="0" marR="457200" indent="0" algn="just" rtl="1">
              <a:lnSpc>
                <a:spcPct val="115000"/>
              </a:lnSpc>
              <a:spcAft>
                <a:spcPts val="0"/>
              </a:spcAft>
              <a:buNone/>
            </a:pPr>
            <a:r>
              <a:rPr lang="ar-SA" b="1" dirty="0">
                <a:latin typeface="Times New Roman"/>
                <a:ea typeface="Times New Roman"/>
                <a:cs typeface="Traditional Arabic"/>
              </a:rPr>
              <a:t>1.قواعد البيانات الداخلية أو المحلية، وتكون متوفرة في حاسوب المؤسسة الواحدة.</a:t>
            </a:r>
            <a:endParaRPr lang="en-US" sz="2800" b="1" dirty="0">
              <a:latin typeface="Times New Roman"/>
              <a:ea typeface="Times New Roman"/>
            </a:endParaRPr>
          </a:p>
          <a:p>
            <a:pPr marL="0" marR="457200" indent="0" algn="just" rtl="1">
              <a:lnSpc>
                <a:spcPct val="115000"/>
              </a:lnSpc>
              <a:spcAft>
                <a:spcPts val="0"/>
              </a:spcAft>
              <a:buNone/>
            </a:pPr>
            <a:r>
              <a:rPr lang="ar-SA" b="1" dirty="0">
                <a:latin typeface="Times New Roman"/>
                <a:ea typeface="Times New Roman"/>
                <a:cs typeface="Traditional Arabic"/>
              </a:rPr>
              <a:t>2.الشبكات المحلية والقطاعية المتخصصة.</a:t>
            </a:r>
            <a:endParaRPr lang="en-US" sz="2800" b="1" dirty="0">
              <a:latin typeface="Times New Roman"/>
              <a:ea typeface="Times New Roman"/>
            </a:endParaRPr>
          </a:p>
          <a:p>
            <a:pPr marL="0" marR="457200" indent="0" algn="just" rtl="1">
              <a:lnSpc>
                <a:spcPct val="115000"/>
              </a:lnSpc>
              <a:spcAft>
                <a:spcPts val="0"/>
              </a:spcAft>
              <a:buNone/>
            </a:pPr>
            <a:r>
              <a:rPr lang="ar-SA" b="1" dirty="0">
                <a:latin typeface="Times New Roman"/>
                <a:ea typeface="Times New Roman"/>
                <a:cs typeface="Traditional Arabic"/>
              </a:rPr>
              <a:t>   أي </a:t>
            </a:r>
            <a:r>
              <a:rPr lang="ar-SA" b="1" dirty="0" smtClean="0">
                <a:latin typeface="Times New Roman"/>
                <a:ea typeface="Times New Roman"/>
                <a:cs typeface="Traditional Arabic"/>
              </a:rPr>
              <a:t>مصادر</a:t>
            </a:r>
            <a:r>
              <a:rPr lang="ar-SA" b="1" dirty="0">
                <a:latin typeface="Times New Roman"/>
                <a:ea typeface="Times New Roman"/>
                <a:cs typeface="Traditional Arabic"/>
              </a:rPr>
              <a:t>المعلومات </a:t>
            </a:r>
            <a:r>
              <a:rPr lang="en-US" b="1" dirty="0">
                <a:latin typeface="Traditional Arabic"/>
                <a:ea typeface="Times New Roman"/>
              </a:rPr>
              <a:t> </a:t>
            </a:r>
            <a:r>
              <a:rPr lang="ar-SA" b="1" dirty="0">
                <a:latin typeface="Times New Roman"/>
                <a:ea typeface="Times New Roman"/>
                <a:cs typeface="Traditional Arabic"/>
              </a:rPr>
              <a:t>التي يمكن الحصول عليها من الشبكات التعاونية على مستوى منطقة جغرافية (وزارة- مدينة ) الشبكة الطبية مثلًا.</a:t>
            </a:r>
            <a:endParaRPr lang="en-US" sz="2800" b="1" dirty="0">
              <a:latin typeface="Times New Roman"/>
              <a:ea typeface="Times New Roman"/>
            </a:endParaRPr>
          </a:p>
          <a:p>
            <a:pPr marL="0" marR="342900" indent="0" algn="just" rtl="1">
              <a:lnSpc>
                <a:spcPct val="115000"/>
              </a:lnSpc>
              <a:spcAft>
                <a:spcPts val="0"/>
              </a:spcAft>
              <a:buNone/>
            </a:pPr>
            <a:r>
              <a:rPr lang="ar-SA" b="1" dirty="0">
                <a:latin typeface="Times New Roman"/>
                <a:ea typeface="Times New Roman"/>
                <a:cs typeface="Traditional Arabic"/>
              </a:rPr>
              <a:t>3.الشبكات الإقليمية الواسعة.</a:t>
            </a:r>
            <a:endParaRPr lang="en-US" sz="2800" b="1" dirty="0">
              <a:latin typeface="Times New Roman"/>
              <a:ea typeface="Times New Roman"/>
            </a:endParaRPr>
          </a:p>
          <a:p>
            <a:pPr marL="0" marR="342900" indent="0" algn="just" rtl="1">
              <a:lnSpc>
                <a:spcPct val="115000"/>
              </a:lnSpc>
              <a:spcAft>
                <a:spcPts val="0"/>
              </a:spcAft>
              <a:buNone/>
            </a:pPr>
            <a:r>
              <a:rPr lang="ar-SA" b="1" dirty="0">
                <a:latin typeface="Times New Roman"/>
                <a:ea typeface="Times New Roman"/>
                <a:cs typeface="Traditional Arabic"/>
              </a:rPr>
              <a:t> </a:t>
            </a:r>
            <a:r>
              <a:rPr lang="ar-SA" b="1" dirty="0" smtClean="0">
                <a:latin typeface="Times New Roman"/>
                <a:ea typeface="Times New Roman"/>
                <a:cs typeface="Traditional Arabic"/>
              </a:rPr>
              <a:t> </a:t>
            </a:r>
            <a:r>
              <a:rPr lang="ar-SA" b="1" dirty="0">
                <a:latin typeface="Times New Roman"/>
                <a:ea typeface="Times New Roman"/>
                <a:cs typeface="Traditional Arabic"/>
              </a:rPr>
              <a:t>وهي شبكات على مستوى إقليمي أو دولي محدد مثل شبكة المكتبات الطبية لشرق البحر الأبيض المتوسط.</a:t>
            </a:r>
            <a:endParaRPr lang="en-US" sz="2800" b="1" dirty="0">
              <a:effectLst/>
              <a:latin typeface="Times New Roman"/>
              <a:ea typeface="Times New Roman"/>
            </a:endParaRPr>
          </a:p>
        </p:txBody>
      </p:sp>
      <p:sp>
        <p:nvSpPr>
          <p:cNvPr id="2" name="Title 1"/>
          <p:cNvSpPr>
            <a:spLocks noGrp="1"/>
          </p:cNvSpPr>
          <p:nvPr>
            <p:ph type="title"/>
          </p:nvPr>
        </p:nvSpPr>
        <p:spPr/>
        <p:txBody>
          <a:bodyPr/>
          <a:lstStyle/>
          <a:p>
            <a:pPr rtl="1"/>
            <a:r>
              <a:rPr lang="ar-SA" sz="3600" b="1" dirty="0">
                <a:solidFill>
                  <a:prstClr val="black"/>
                </a:solidFill>
                <a:latin typeface="Times New Roman"/>
                <a:ea typeface="Times New Roman"/>
                <a:cs typeface="Traditional Arabic"/>
              </a:rPr>
              <a:t>المصادر الإلكترونية</a:t>
            </a:r>
            <a:r>
              <a:rPr lang="en-US" sz="3600" b="1" dirty="0">
                <a:solidFill>
                  <a:prstClr val="black"/>
                </a:solidFill>
                <a:latin typeface="Traditional Arabic"/>
                <a:ea typeface="Times New Roman"/>
              </a:rPr>
              <a:t>Electronic Resources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873984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1"/>
            <a:ext cx="8229600" cy="2514600"/>
          </a:xfrm>
        </p:spPr>
        <p:txBody>
          <a:bodyPr>
            <a:normAutofit/>
          </a:bodyPr>
          <a:lstStyle/>
          <a:p>
            <a:pPr algn="just"/>
            <a:r>
              <a:rPr lang="ar-SA" sz="2800" b="1" dirty="0">
                <a:latin typeface="Times New Roman"/>
                <a:ea typeface="Times New Roman"/>
                <a:cs typeface="Traditional Arabic"/>
              </a:rPr>
              <a:t> وهي  أكبر مزود للمعلومات في الوقت الحاضر حيث تضم عددًا كبيرًا من شبكات </a:t>
            </a:r>
            <a:r>
              <a:rPr lang="ar-SA" sz="2800" b="1" dirty="0">
                <a:solidFill>
                  <a:srgbClr val="0000FF"/>
                </a:solidFill>
                <a:latin typeface="Traditional Arabic"/>
                <a:ea typeface="Times New Roman"/>
                <a:hlinkClick r:id="rId2"/>
              </a:rPr>
              <a:t>المعلومات</a:t>
            </a:r>
            <a:r>
              <a:rPr lang="en-US" sz="2800" b="1" dirty="0">
                <a:latin typeface="Traditional Arabic"/>
                <a:ea typeface="Times New Roman"/>
              </a:rPr>
              <a:t> </a:t>
            </a:r>
            <a:r>
              <a:rPr lang="ar-SA" sz="2800" b="1" dirty="0">
                <a:latin typeface="Times New Roman"/>
                <a:ea typeface="Times New Roman"/>
                <a:cs typeface="Traditional Arabic"/>
              </a:rPr>
              <a:t>على مستويات محلية وإقليمية وعالمية، كما يمكن للباحثين والعلماء داخل وخارج حدودهم الجغرافية والقومية أن يتواصلوا مع زملائهم العلماء وكذلك تبادل الخبرات والمعلومات البحثية المختلفة معهم.</a:t>
            </a:r>
            <a:endParaRPr lang="ar-SA" sz="2800" b="1" dirty="0"/>
          </a:p>
        </p:txBody>
      </p:sp>
      <p:sp>
        <p:nvSpPr>
          <p:cNvPr id="2" name="Title 1"/>
          <p:cNvSpPr>
            <a:spLocks noGrp="1"/>
          </p:cNvSpPr>
          <p:nvPr>
            <p:ph type="title"/>
          </p:nvPr>
        </p:nvSpPr>
        <p:spPr/>
        <p:txBody>
          <a:bodyPr>
            <a:normAutofit/>
          </a:bodyPr>
          <a:lstStyle/>
          <a:p>
            <a:pPr marR="342900" algn="r" rtl="1">
              <a:lnSpc>
                <a:spcPct val="115000"/>
              </a:lnSpc>
              <a:spcAft>
                <a:spcPts val="0"/>
              </a:spcAft>
            </a:pPr>
            <a:r>
              <a:rPr lang="ar-SA" b="1" dirty="0">
                <a:latin typeface="Times New Roman"/>
                <a:ea typeface="Times New Roman"/>
                <a:cs typeface="Traditional Arabic"/>
              </a:rPr>
              <a:t>شبكة الأنترنت</a:t>
            </a:r>
            <a:r>
              <a:rPr lang="en-US" dirty="0" smtClean="0">
                <a:latin typeface="Traditional Arabic"/>
                <a:ea typeface="Times New Roman"/>
              </a:rPr>
              <a: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969907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R="342900" algn="r" rtl="1">
              <a:lnSpc>
                <a:spcPct val="115000"/>
              </a:lnSpc>
              <a:spcAft>
                <a:spcPts val="0"/>
              </a:spcAft>
            </a:pPr>
            <a:r>
              <a:rPr lang="ar-SA" b="1" dirty="0">
                <a:latin typeface="Times New Roman"/>
                <a:ea typeface="Times New Roman"/>
                <a:cs typeface="Traditional Arabic"/>
              </a:rPr>
              <a:t>ويمكن تعريفها بأنها</a:t>
            </a:r>
            <a:r>
              <a:rPr lang="en-US" dirty="0">
                <a:latin typeface="Traditional Arabic"/>
                <a:ea typeface="Times New Roman"/>
              </a:rPr>
              <a:t> :</a:t>
            </a:r>
            <a:endParaRPr lang="en-US" sz="2800" dirty="0">
              <a:latin typeface="Times New Roman"/>
              <a:ea typeface="Times New Roman"/>
            </a:endParaRPr>
          </a:p>
          <a:p>
            <a:pPr marR="342900" algn="just" rtl="1">
              <a:lnSpc>
                <a:spcPct val="115000"/>
              </a:lnSpc>
              <a:spcAft>
                <a:spcPts val="0"/>
              </a:spcAft>
            </a:pPr>
            <a:r>
              <a:rPr lang="ar-SA" b="1" dirty="0">
                <a:latin typeface="Times New Roman"/>
                <a:ea typeface="Times New Roman"/>
                <a:cs typeface="Traditional Arabic"/>
              </a:rPr>
              <a:t>      شبكة تضم عشرات الألوف من الحواسيب المرتبطة مع بعضها البعض في عشرات من الدول؛ ولذا فهي أوسع شبكات الحواسيب في العالم تزود المستخدمين بالعديد من الخدمات؛ كالبريد الالكتروني ونقل الملفات والأخبار، والوصول إلى آلاف من قواعد البيانات، والدخول في حوارات مع أشخاص آخرين حول العالم وممارسة الألعاب الإلكترونيةوالوصول إلى المكتبات الإلكترونية بما تحتويه من كتب ومجلات وصحف وصور،</a:t>
            </a:r>
            <a:r>
              <a:rPr lang="en-US" b="1" dirty="0">
                <a:latin typeface="Traditional Arabic"/>
                <a:ea typeface="Times New Roman"/>
              </a:rPr>
              <a:t> </a:t>
            </a:r>
            <a:r>
              <a:rPr lang="ar-SA" b="1" dirty="0">
                <a:latin typeface="Times New Roman"/>
                <a:ea typeface="Times New Roman"/>
                <a:cs typeface="Traditional Arabic"/>
              </a:rPr>
              <a:t>ومن مسمياتها</a:t>
            </a:r>
            <a:r>
              <a:rPr lang="en-US" b="1" dirty="0">
                <a:latin typeface="Traditional Arabic"/>
                <a:ea typeface="Times New Roman"/>
              </a:rPr>
              <a:t> : </a:t>
            </a:r>
            <a:r>
              <a:rPr lang="ar-SA" b="1" dirty="0">
                <a:latin typeface="Times New Roman"/>
                <a:ea typeface="Times New Roman"/>
                <a:cs typeface="Traditional Arabic"/>
              </a:rPr>
              <a:t>الشبكة العالمية - الشبكة العنكبوتية - الطريق الالكتروني السريع للمعلومات.</a:t>
            </a:r>
            <a:endParaRPr lang="en-US" sz="2800" b="1" dirty="0">
              <a:effectLst/>
              <a:latin typeface="Times New Roman"/>
              <a:ea typeface="Times New Roman"/>
            </a:endParaRPr>
          </a:p>
        </p:txBody>
      </p:sp>
      <p:sp>
        <p:nvSpPr>
          <p:cNvPr id="2" name="Title 1"/>
          <p:cNvSpPr>
            <a:spLocks noGrp="1"/>
          </p:cNvSpPr>
          <p:nvPr>
            <p:ph type="title"/>
          </p:nvPr>
        </p:nvSpPr>
        <p:spPr/>
        <p:txBody>
          <a:bodyPr/>
          <a:lstStyle/>
          <a:p>
            <a:pPr algn="r"/>
            <a:r>
              <a:rPr lang="ar-SA" b="1" i="1" dirty="0">
                <a:solidFill>
                  <a:prstClr val="black"/>
                </a:solidFill>
                <a:latin typeface="Times New Roman"/>
                <a:ea typeface="Times New Roman"/>
                <a:cs typeface="Traditional Arabic"/>
              </a:rPr>
              <a:t>شبكة </a:t>
            </a:r>
            <a:r>
              <a:rPr lang="ar-SA" b="1" i="1" dirty="0" smtClean="0">
                <a:solidFill>
                  <a:prstClr val="black"/>
                </a:solidFill>
                <a:latin typeface="Times New Roman"/>
                <a:ea typeface="Times New Roman"/>
                <a:cs typeface="Traditional Arabic"/>
              </a:rPr>
              <a:t>الأنترنت</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951799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marR="342900" indent="0" algn="just" rtl="1">
              <a:spcAft>
                <a:spcPts val="0"/>
              </a:spcAft>
              <a:buNone/>
            </a:pPr>
            <a:r>
              <a:rPr lang="ar-SA" b="1" dirty="0" smtClean="0">
                <a:latin typeface="Times New Roman"/>
                <a:ea typeface="Times New Roman"/>
                <a:cs typeface="Traditional Arabic"/>
              </a:rPr>
              <a:t>د</a:t>
            </a:r>
            <a:r>
              <a:rPr lang="ar-SA" sz="2800" b="1" dirty="0" smtClean="0">
                <a:latin typeface="Times New Roman"/>
                <a:ea typeface="Times New Roman"/>
                <a:cs typeface="Traditional Arabic"/>
              </a:rPr>
              <a:t>) </a:t>
            </a:r>
            <a:r>
              <a:rPr lang="ar-SA" sz="2800" b="1" dirty="0">
                <a:solidFill>
                  <a:srgbClr val="C00000"/>
                </a:solidFill>
                <a:latin typeface="Times New Roman"/>
                <a:ea typeface="Times New Roman"/>
                <a:cs typeface="Traditional Arabic"/>
              </a:rPr>
              <a:t>حسب جهات التجهيز</a:t>
            </a:r>
            <a:r>
              <a:rPr lang="en-US" sz="2800" b="1" dirty="0">
                <a:solidFill>
                  <a:srgbClr val="C00000"/>
                </a:solidFill>
                <a:latin typeface="Traditional Arabic"/>
                <a:ea typeface="Times New Roman"/>
              </a:rPr>
              <a:t> </a:t>
            </a:r>
            <a:r>
              <a:rPr lang="en-US" sz="2800" b="1" dirty="0" smtClean="0">
                <a:solidFill>
                  <a:srgbClr val="C00000"/>
                </a:solidFill>
                <a:latin typeface="Traditional Arabic"/>
                <a:ea typeface="Times New Roman"/>
              </a:rPr>
              <a:t>:</a:t>
            </a:r>
            <a:r>
              <a:rPr lang="en-US" sz="2800" b="1" dirty="0">
                <a:solidFill>
                  <a:srgbClr val="C00000"/>
                </a:solidFill>
                <a:latin typeface="Traditional Arabic"/>
                <a:ea typeface="Times New Roman"/>
              </a:rPr>
              <a:t> </a:t>
            </a:r>
            <a:r>
              <a:rPr lang="ar-SA" sz="2800" b="1" dirty="0" smtClean="0">
                <a:solidFill>
                  <a:srgbClr val="C00000"/>
                </a:solidFill>
                <a:latin typeface="Traditional Arabic"/>
                <a:ea typeface="Times New Roman"/>
              </a:rPr>
              <a:t>التقسيم الرابع لمصادر المعلومات الرقمية </a:t>
            </a:r>
            <a:endParaRPr lang="en-US" sz="2400" b="1" dirty="0">
              <a:solidFill>
                <a:srgbClr val="C00000"/>
              </a:solidFill>
              <a:latin typeface="Times New Roman"/>
              <a:ea typeface="Times New Roman"/>
            </a:endParaRPr>
          </a:p>
          <a:p>
            <a:pPr marL="0" marR="342900" indent="0" algn="just" rtl="1">
              <a:spcAft>
                <a:spcPts val="0"/>
              </a:spcAft>
              <a:buNone/>
            </a:pPr>
            <a:r>
              <a:rPr lang="ar-SA" sz="2800" b="1" dirty="0">
                <a:latin typeface="Times New Roman"/>
                <a:ea typeface="Times New Roman"/>
                <a:cs typeface="Traditional Arabic"/>
              </a:rPr>
              <a:t>1.مصادر تجارية كالمؤسسات والشركات التجارية، وهدفها تحقيق الربح من خلال عرض المعلومات.</a:t>
            </a:r>
            <a:endParaRPr lang="en-US" sz="3200" b="1" dirty="0">
              <a:latin typeface="Times New Roman"/>
              <a:ea typeface="Times New Roman"/>
            </a:endParaRPr>
          </a:p>
          <a:p>
            <a:pPr marL="0" indent="0" algn="just" rtl="1">
              <a:buNone/>
            </a:pPr>
            <a:r>
              <a:rPr lang="ar-SA" sz="2800" b="1" dirty="0">
                <a:ea typeface="Times New Roman"/>
                <a:cs typeface="Traditional Arabic"/>
              </a:rPr>
              <a:t>2.مصادر مؤسسية غير ربحية كالجامعات ومؤسسات البحوث العلمية.</a:t>
            </a:r>
            <a:r>
              <a:rPr lang="en-US" sz="2800" b="1" dirty="0">
                <a:latin typeface="Traditional Arabic"/>
                <a:ea typeface="Times New Roman"/>
              </a:rPr>
              <a:t> </a:t>
            </a:r>
            <a:endParaRPr lang="ar-SA" sz="2800" b="1" dirty="0"/>
          </a:p>
        </p:txBody>
      </p:sp>
      <p:sp>
        <p:nvSpPr>
          <p:cNvPr id="2" name="Title 1"/>
          <p:cNvSpPr>
            <a:spLocks noGrp="1"/>
          </p:cNvSpPr>
          <p:nvPr>
            <p:ph type="title"/>
          </p:nvPr>
        </p:nvSpPr>
        <p:spPr/>
        <p:txBody>
          <a:bodyPr/>
          <a:lstStyle/>
          <a:p>
            <a:r>
              <a:rPr lang="ar-SA" dirty="0" smtClean="0"/>
              <a:t>المصادر الإلكترنية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3464171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029200"/>
          </a:xfrm>
        </p:spPr>
        <p:txBody>
          <a:bodyPr>
            <a:normAutofit fontScale="62500" lnSpcReduction="20000"/>
          </a:bodyPr>
          <a:lstStyle/>
          <a:p>
            <a:pPr algn="just" rtl="1"/>
            <a:r>
              <a:rPr lang="ar-SA" sz="3800" b="1" dirty="0" smtClean="0">
                <a:solidFill>
                  <a:srgbClr val="C00000"/>
                </a:solidFill>
              </a:rPr>
              <a:t>التقسيم الخامس لمصادر المعلومات الإلكترونية :</a:t>
            </a:r>
          </a:p>
          <a:p>
            <a:pPr marL="0" marR="342900" indent="0" algn="just" rtl="1">
              <a:spcAft>
                <a:spcPts val="0"/>
              </a:spcAft>
              <a:buNone/>
            </a:pPr>
            <a:r>
              <a:rPr lang="ar-SA" sz="4500" b="1" i="1" u="sng" dirty="0">
                <a:solidFill>
                  <a:srgbClr val="C00000"/>
                </a:solidFill>
                <a:latin typeface="Times New Roman"/>
                <a:ea typeface="Times New Roman"/>
                <a:cs typeface="Traditional Arabic"/>
              </a:rPr>
              <a:t>هـ)حسب نوع قواعد البيانات وهي  خمسة  أنواع</a:t>
            </a:r>
            <a:r>
              <a:rPr lang="en-US" sz="4500" b="1" i="1" u="sng" dirty="0">
                <a:solidFill>
                  <a:srgbClr val="C00000"/>
                </a:solidFill>
                <a:latin typeface="Traditional Arabic"/>
                <a:ea typeface="Times New Roman"/>
              </a:rPr>
              <a:t> :</a:t>
            </a:r>
            <a:endParaRPr lang="en-US" sz="4500" b="1" u="sng" dirty="0">
              <a:solidFill>
                <a:srgbClr val="C00000"/>
              </a:solidFill>
              <a:latin typeface="Times New Roman"/>
              <a:ea typeface="Times New Roman"/>
            </a:endParaRPr>
          </a:p>
          <a:p>
            <a:pPr marL="279400" marR="254000" indent="0" algn="just" rtl="1">
              <a:spcAft>
                <a:spcPts val="0"/>
              </a:spcAft>
              <a:buNone/>
            </a:pPr>
            <a:r>
              <a:rPr lang="ar-SA" sz="3400" b="1" dirty="0">
                <a:solidFill>
                  <a:srgbClr val="C00000"/>
                </a:solidFill>
                <a:latin typeface="Times New Roman"/>
                <a:ea typeface="Times New Roman"/>
                <a:cs typeface="Traditional Arabic"/>
              </a:rPr>
              <a:t>1.</a:t>
            </a:r>
            <a:r>
              <a:rPr lang="en-US" sz="3400" b="1" dirty="0">
                <a:solidFill>
                  <a:srgbClr val="C00000"/>
                </a:solidFill>
                <a:latin typeface="Traditional Arabic"/>
                <a:ea typeface="Times New Roman"/>
              </a:rPr>
              <a:t> </a:t>
            </a:r>
            <a:r>
              <a:rPr lang="en-US" sz="4000" b="1" dirty="0">
                <a:solidFill>
                  <a:srgbClr val="C00000"/>
                </a:solidFill>
                <a:latin typeface="Traditional Arabic"/>
                <a:ea typeface="Times New Roman"/>
              </a:rPr>
              <a:t> </a:t>
            </a:r>
            <a:r>
              <a:rPr lang="ar-SA" sz="4000" b="1" dirty="0">
                <a:solidFill>
                  <a:srgbClr val="C00000"/>
                </a:solidFill>
                <a:latin typeface="Times New Roman"/>
                <a:ea typeface="Times New Roman"/>
                <a:cs typeface="Traditional Arabic"/>
              </a:rPr>
              <a:t>قواعد ببليوغرافية: </a:t>
            </a:r>
            <a:r>
              <a:rPr lang="ar-SA" sz="4000" b="1" dirty="0">
                <a:latin typeface="Times New Roman"/>
                <a:ea typeface="Times New Roman"/>
                <a:cs typeface="Traditional Arabic"/>
              </a:rPr>
              <a:t>وتشتمل على بيانات الإحالة  إلى </a:t>
            </a:r>
            <a:r>
              <a:rPr lang="ar-SA" sz="4000" b="1" dirty="0" smtClean="0">
                <a:latin typeface="Times New Roman"/>
                <a:ea typeface="Times New Roman"/>
                <a:cs typeface="Traditional Arabic"/>
              </a:rPr>
              <a:t>مصادر</a:t>
            </a:r>
            <a:r>
              <a:rPr lang="ar-SA" sz="4000" b="1" dirty="0">
                <a:latin typeface="Traditional Arabic"/>
                <a:ea typeface="Times New Roman"/>
              </a:rPr>
              <a:t> </a:t>
            </a:r>
            <a:r>
              <a:rPr lang="ar-SA" sz="4000" b="1" dirty="0">
                <a:latin typeface="Times New Roman"/>
                <a:ea typeface="Times New Roman"/>
                <a:cs typeface="Traditional Arabic"/>
              </a:rPr>
              <a:t>المعلومات</a:t>
            </a:r>
            <a:r>
              <a:rPr lang="ar-SA" sz="4000" b="1" dirty="0" smtClean="0">
                <a:latin typeface="Traditional Arabic"/>
                <a:ea typeface="Times New Roman"/>
              </a:rPr>
              <a:t> </a:t>
            </a:r>
            <a:r>
              <a:rPr lang="en-US" sz="4000" b="1" dirty="0">
                <a:latin typeface="Traditional Arabic"/>
                <a:ea typeface="Times New Roman"/>
              </a:rPr>
              <a:t> </a:t>
            </a:r>
            <a:r>
              <a:rPr lang="ar-SA" sz="4000" b="1" dirty="0">
                <a:latin typeface="Times New Roman"/>
                <a:ea typeface="Times New Roman"/>
                <a:cs typeface="Traditional Arabic"/>
              </a:rPr>
              <a:t>حيث تشتمل على بيانات وصفية أساسية لمصادر</a:t>
            </a:r>
            <a:r>
              <a:rPr lang="en-US" sz="4000" b="1" dirty="0">
                <a:latin typeface="Traditional Arabic"/>
                <a:ea typeface="Times New Roman"/>
              </a:rPr>
              <a:t> </a:t>
            </a:r>
            <a:r>
              <a:rPr lang="ar-SA" sz="4000" b="1" dirty="0">
                <a:latin typeface="Times New Roman"/>
                <a:ea typeface="Times New Roman"/>
                <a:cs typeface="Traditional Arabic"/>
              </a:rPr>
              <a:t>المعلومات</a:t>
            </a:r>
            <a:r>
              <a:rPr lang="ar-SA" sz="4000" b="1" u="sng" dirty="0" smtClean="0">
                <a:latin typeface="Traditional Arabic"/>
                <a:ea typeface="Times New Roman"/>
              </a:rPr>
              <a:t> </a:t>
            </a:r>
            <a:r>
              <a:rPr lang="en-US" sz="4000" b="1" dirty="0">
                <a:latin typeface="Traditional Arabic"/>
                <a:ea typeface="Times New Roman"/>
              </a:rPr>
              <a:t> </a:t>
            </a:r>
            <a:r>
              <a:rPr lang="ar-SA" sz="4000" b="1" dirty="0">
                <a:latin typeface="Times New Roman"/>
                <a:ea typeface="Times New Roman"/>
                <a:cs typeface="Traditional Arabic"/>
              </a:rPr>
              <a:t>النصية مثل : المصدر- المؤلف - الجهة المسؤولة عن محتواه، ورؤوس الموضوعات التي وردت محتوياتها، وتاريخ ومكان النشر، وأية بيانات أخرى لتسهل للمستفيد تحديد مدى حاجته من هذه البيانات.</a:t>
            </a:r>
            <a:endParaRPr lang="en-US" sz="4000" b="1" dirty="0">
              <a:latin typeface="Times New Roman"/>
              <a:ea typeface="Times New Roman"/>
            </a:endParaRPr>
          </a:p>
          <a:p>
            <a:pPr marL="76200" marR="457200" indent="0" algn="just" rtl="1">
              <a:spcAft>
                <a:spcPts val="0"/>
              </a:spcAft>
              <a:buNone/>
            </a:pPr>
            <a:r>
              <a:rPr lang="en-US" sz="4000" b="1" dirty="0">
                <a:latin typeface="Traditional Arabic"/>
                <a:ea typeface="Times New Roman"/>
              </a:rPr>
              <a:t>   </a:t>
            </a:r>
            <a:r>
              <a:rPr lang="ar-SA" sz="4000" b="1" dirty="0">
                <a:latin typeface="Times New Roman"/>
                <a:ea typeface="Times New Roman"/>
                <a:cs typeface="Traditional Arabic"/>
              </a:rPr>
              <a:t>2</a:t>
            </a:r>
            <a:r>
              <a:rPr lang="ar-SA" sz="4000" b="1" dirty="0">
                <a:solidFill>
                  <a:srgbClr val="C00000"/>
                </a:solidFill>
                <a:latin typeface="Times New Roman"/>
                <a:ea typeface="Times New Roman"/>
                <a:cs typeface="Traditional Arabic"/>
              </a:rPr>
              <a:t>.  قواعد النصوص الكاملة</a:t>
            </a:r>
            <a:r>
              <a:rPr lang="ar-SA" sz="4000" b="1" dirty="0">
                <a:latin typeface="Times New Roman"/>
                <a:ea typeface="Times New Roman"/>
                <a:cs typeface="Traditional Arabic"/>
              </a:rPr>
              <a:t>: كقواعد الصحف والمجلات والكتب</a:t>
            </a:r>
            <a:endParaRPr lang="en-US" sz="4000" b="1" dirty="0">
              <a:latin typeface="Times New Roman"/>
              <a:ea typeface="Times New Roman"/>
            </a:endParaRPr>
          </a:p>
          <a:p>
            <a:pPr marL="216535" marR="457200" indent="0" algn="just" rtl="1">
              <a:spcAft>
                <a:spcPts val="0"/>
              </a:spcAft>
              <a:buNone/>
            </a:pPr>
            <a:r>
              <a:rPr lang="ar-SA" sz="4000" b="1" dirty="0">
                <a:latin typeface="Times New Roman"/>
                <a:ea typeface="Times New Roman"/>
                <a:cs typeface="Traditional Arabic"/>
              </a:rPr>
              <a:t>3 . </a:t>
            </a:r>
            <a:r>
              <a:rPr lang="ar-SA" sz="4000" b="1" dirty="0">
                <a:solidFill>
                  <a:srgbClr val="C00000"/>
                </a:solidFill>
                <a:latin typeface="Times New Roman"/>
                <a:ea typeface="Times New Roman"/>
                <a:cs typeface="Traditional Arabic"/>
              </a:rPr>
              <a:t>القواعد المرجعية: </a:t>
            </a:r>
            <a:r>
              <a:rPr lang="ar-SA" sz="4000" b="1" dirty="0">
                <a:latin typeface="Times New Roman"/>
                <a:ea typeface="Times New Roman"/>
                <a:cs typeface="Traditional Arabic"/>
              </a:rPr>
              <a:t>وهي التي يحتاجها المستفيد في الوصول  إلى معلومات محددة تجيبه عن تساؤلات مثل القواميس والمعاجم وقواعد الأدلة المهنية وأدلة الجامعات والمؤسسات التعليمية.</a:t>
            </a:r>
            <a:endParaRPr lang="en-US" sz="4000" b="1" dirty="0">
              <a:latin typeface="Times New Roman"/>
              <a:ea typeface="Times New Roman"/>
            </a:endParaRPr>
          </a:p>
          <a:p>
            <a:pPr marL="76200" marR="457200" indent="0" algn="just" rtl="1">
              <a:spcAft>
                <a:spcPts val="0"/>
              </a:spcAft>
              <a:buNone/>
            </a:pPr>
            <a:r>
              <a:rPr lang="ar-SA" sz="4000" b="1" dirty="0">
                <a:latin typeface="Times New Roman"/>
                <a:ea typeface="Times New Roman"/>
                <a:cs typeface="Traditional Arabic"/>
              </a:rPr>
              <a:t> 4 . </a:t>
            </a:r>
            <a:r>
              <a:rPr lang="ar-SA" sz="4000" b="1" dirty="0">
                <a:solidFill>
                  <a:srgbClr val="C00000"/>
                </a:solidFill>
                <a:latin typeface="Times New Roman"/>
                <a:ea typeface="Times New Roman"/>
                <a:cs typeface="Traditional Arabic"/>
              </a:rPr>
              <a:t>القواعد الإحصائية</a:t>
            </a:r>
            <a:r>
              <a:rPr lang="ar-SA" sz="4000" b="1" dirty="0">
                <a:latin typeface="Times New Roman"/>
                <a:ea typeface="Times New Roman"/>
                <a:cs typeface="Traditional Arabic"/>
              </a:rPr>
              <a:t>: وتشمل على مختلف الإحصاءات السكانية والاجتماعية والاقتصادية.</a:t>
            </a:r>
            <a:endParaRPr lang="en-US" sz="4000" b="1" dirty="0">
              <a:latin typeface="Times New Roman"/>
              <a:ea typeface="Times New Roman"/>
            </a:endParaRPr>
          </a:p>
          <a:p>
            <a:pPr marL="76200" marR="457200" indent="0" algn="just" rtl="1">
              <a:spcAft>
                <a:spcPts val="0"/>
              </a:spcAft>
              <a:buNone/>
            </a:pPr>
            <a:r>
              <a:rPr lang="ar-SA" sz="4000" b="1" dirty="0">
                <a:latin typeface="Times New Roman"/>
                <a:ea typeface="Times New Roman"/>
                <a:cs typeface="Traditional Arabic"/>
              </a:rPr>
              <a:t>5.</a:t>
            </a:r>
            <a:r>
              <a:rPr lang="en-US" sz="4000" b="1" dirty="0">
                <a:latin typeface="Traditional Arabic"/>
                <a:ea typeface="Times New Roman"/>
              </a:rPr>
              <a:t>   </a:t>
            </a:r>
            <a:r>
              <a:rPr lang="ar-SA" sz="4000" b="1" dirty="0">
                <a:solidFill>
                  <a:srgbClr val="C00000"/>
                </a:solidFill>
                <a:latin typeface="Times New Roman"/>
                <a:ea typeface="Times New Roman"/>
                <a:cs typeface="Traditional Arabic"/>
              </a:rPr>
              <a:t>قواعد الأقراص والنظم متعددة الوسائط</a:t>
            </a:r>
            <a:r>
              <a:rPr lang="ar-SA" sz="4000" b="1" dirty="0">
                <a:latin typeface="Times New Roman"/>
                <a:ea typeface="Times New Roman"/>
                <a:cs typeface="Traditional Arabic"/>
              </a:rPr>
              <a:t>: وتشمل على</a:t>
            </a:r>
            <a:r>
              <a:rPr lang="en-US" sz="4000" b="1" dirty="0">
                <a:latin typeface="Traditional Arabic"/>
                <a:ea typeface="Times New Roman"/>
              </a:rPr>
              <a:t> </a:t>
            </a:r>
            <a:r>
              <a:rPr lang="ar-SA" sz="4000" b="1" dirty="0">
                <a:latin typeface="Times New Roman"/>
                <a:ea typeface="Times New Roman"/>
                <a:cs typeface="Traditional Arabic"/>
              </a:rPr>
              <a:t>المعلومات</a:t>
            </a:r>
            <a:r>
              <a:rPr lang="en-US" sz="4000" b="1" dirty="0">
                <a:latin typeface="Traditional Arabic"/>
                <a:ea typeface="Times New Roman"/>
              </a:rPr>
              <a:t> </a:t>
            </a:r>
            <a:r>
              <a:rPr lang="ar-SA" sz="4000" b="1" dirty="0">
                <a:latin typeface="Times New Roman"/>
                <a:ea typeface="Times New Roman"/>
                <a:cs typeface="Traditional Arabic"/>
              </a:rPr>
              <a:t>المسموعة والمصورة والفيديو؛ مثل: بعض الموسوعات الحديثة</a:t>
            </a:r>
            <a:r>
              <a:rPr lang="ar-SA" sz="4000" b="1" dirty="0" smtClean="0">
                <a:latin typeface="Times New Roman"/>
                <a:ea typeface="Times New Roman"/>
                <a:cs typeface="Traditional Arabic"/>
              </a:rPr>
              <a:t>.</a:t>
            </a:r>
            <a:endParaRPr lang="en-US" sz="4000" b="1" dirty="0">
              <a:latin typeface="Times New Roman"/>
              <a:ea typeface="Times New Roman"/>
            </a:endParaRPr>
          </a:p>
        </p:txBody>
      </p:sp>
      <p:sp>
        <p:nvSpPr>
          <p:cNvPr id="2" name="Title 1"/>
          <p:cNvSpPr>
            <a:spLocks noGrp="1"/>
          </p:cNvSpPr>
          <p:nvPr>
            <p:ph type="title"/>
          </p:nvPr>
        </p:nvSpPr>
        <p:spPr/>
        <p:txBody>
          <a:bodyPr/>
          <a:lstStyle/>
          <a:p>
            <a:pPr rtl="1"/>
            <a:r>
              <a:rPr lang="ar-SA" sz="3600" b="1" dirty="0" smtClean="0">
                <a:solidFill>
                  <a:prstClr val="black"/>
                </a:solidFill>
                <a:latin typeface="Times New Roman"/>
                <a:ea typeface="Times New Roman"/>
                <a:cs typeface="Traditional Arabic"/>
              </a:rPr>
              <a:t>المصادر </a:t>
            </a:r>
            <a:r>
              <a:rPr lang="ar-SA" sz="3600" b="1" dirty="0">
                <a:solidFill>
                  <a:prstClr val="black"/>
                </a:solidFill>
                <a:latin typeface="Times New Roman"/>
                <a:ea typeface="Times New Roman"/>
                <a:cs typeface="Traditional Arabic"/>
              </a:rPr>
              <a:t>الإلكترونية</a:t>
            </a:r>
            <a:r>
              <a:rPr lang="en-US" sz="3600" b="1" dirty="0">
                <a:solidFill>
                  <a:prstClr val="black"/>
                </a:solidFill>
                <a:latin typeface="Traditional Arabic"/>
                <a:ea typeface="Times New Roman"/>
              </a:rPr>
              <a:t>Electronic Resources </a:t>
            </a:r>
            <a:r>
              <a:rPr lang="ar-SA" sz="3600" b="1" dirty="0">
                <a:solidFill>
                  <a:prstClr val="black"/>
                </a:solidFill>
                <a:latin typeface="Times New Roman"/>
                <a:ea typeface="Times New Roman"/>
                <a:cs typeface="Traditional Arabic"/>
              </a:rPr>
              <a: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39151668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85000" lnSpcReduction="20000"/>
          </a:bodyPr>
          <a:lstStyle/>
          <a:p>
            <a:pPr marR="457200" lvl="0" algn="r" rtl="1">
              <a:buFont typeface="+mj-lt"/>
              <a:buAutoNum type="arabicPeriod"/>
            </a:pPr>
            <a:r>
              <a:rPr lang="ar-SA" sz="3400" b="1" dirty="0" smtClean="0">
                <a:latin typeface="Times New Roman"/>
                <a:ea typeface="Times New Roman"/>
                <a:cs typeface="Traditional Arabic"/>
              </a:rPr>
              <a:t>إمكانية  إضافة </a:t>
            </a:r>
            <a:r>
              <a:rPr lang="ar-SA" sz="3400" b="1" dirty="0">
                <a:latin typeface="Times New Roman"/>
                <a:ea typeface="Times New Roman"/>
                <a:cs typeface="Traditional Arabic"/>
              </a:rPr>
              <a:t>ملفات جديدة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إضافة بيانات جديدة على الملفات الموجودة فى القاعدة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استرجاع بيانات من الملفات المكونة لقاعدة البيانات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smtClean="0">
                <a:latin typeface="Times New Roman"/>
                <a:ea typeface="Times New Roman"/>
                <a:cs typeface="Traditional Arabic"/>
              </a:rPr>
              <a:t>تحديث </a:t>
            </a:r>
            <a:r>
              <a:rPr lang="ar-SA" sz="3400" b="1" dirty="0">
                <a:latin typeface="Times New Roman"/>
                <a:ea typeface="Times New Roman"/>
                <a:cs typeface="Traditional Arabic"/>
              </a:rPr>
              <a:t>البيانات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حذف البيانات من الملفات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إزاحة ملفات خالية أو مكتوب عليها سجلات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يمكن تعديل البرامج دون تعديل البيانات والعكس صحيح</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يمكن للمستخدم النظر إليها على أنها بيانات متكاملة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تلبى حاجة معظم المستخدمين للبيانات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يمكن فرض قيود من السرية والتأمين على بعض البيانات الهامة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en-US" sz="3400" b="1" dirty="0">
                <a:latin typeface="Traditional Arabic"/>
                <a:ea typeface="Times New Roman"/>
              </a:rPr>
              <a:t>. </a:t>
            </a:r>
            <a:r>
              <a:rPr lang="ar-SA" sz="3400" b="1" dirty="0">
                <a:latin typeface="Times New Roman"/>
                <a:ea typeface="Times New Roman"/>
                <a:cs typeface="Traditional Arabic"/>
              </a:rPr>
              <a:t>تحقق المرجعية على الملفات</a:t>
            </a:r>
            <a:endParaRPr lang="en-US" sz="3400" b="1" dirty="0">
              <a:latin typeface="Times New Roman"/>
              <a:ea typeface="Times New Roman"/>
            </a:endParaRPr>
          </a:p>
          <a:p>
            <a:pPr marR="457200" lvl="0" algn="r">
              <a:buFont typeface="+mj-lt"/>
              <a:buAutoNum type="arabicPeriod"/>
            </a:pPr>
            <a:r>
              <a:rPr lang="ar-SA" sz="3400" b="1" dirty="0">
                <a:latin typeface="Times New Roman"/>
                <a:ea typeface="Times New Roman"/>
                <a:cs typeface="Traditional Arabic"/>
              </a:rPr>
              <a:t>إمكان توليد بيانات جديدة من البيانات الموجودة فى قاعدة البيانات</a:t>
            </a:r>
            <a:endParaRPr lang="en-US" sz="3400" b="1" dirty="0">
              <a:latin typeface="Times New Roman"/>
              <a:ea typeface="Times New Roman"/>
            </a:endParaRPr>
          </a:p>
          <a:p>
            <a:pPr marL="0" indent="0" algn="r" rtl="1">
              <a:buNone/>
            </a:pPr>
            <a:endParaRPr lang="ar-SA" dirty="0"/>
          </a:p>
        </p:txBody>
      </p:sp>
      <p:sp>
        <p:nvSpPr>
          <p:cNvPr id="2" name="Title 1"/>
          <p:cNvSpPr>
            <a:spLocks noGrp="1"/>
          </p:cNvSpPr>
          <p:nvPr>
            <p:ph type="title"/>
          </p:nvPr>
        </p:nvSpPr>
        <p:spPr/>
        <p:txBody>
          <a:bodyPr/>
          <a:lstStyle/>
          <a:p>
            <a:pPr algn="r"/>
            <a:r>
              <a:rPr lang="ar-SA" dirty="0" smtClean="0">
                <a:solidFill>
                  <a:srgbClr val="002060"/>
                </a:solidFill>
              </a:rPr>
              <a:t>مميزات قواعد البيانات </a:t>
            </a:r>
            <a:endParaRPr lang="ar-SA"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37641386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R="457200" indent="-266700" algn="just" rtl="1"/>
            <a:r>
              <a:rPr lang="ar-SA" sz="2800" b="1" dirty="0">
                <a:solidFill>
                  <a:srgbClr val="FF0000"/>
                </a:solidFill>
                <a:latin typeface="Times New Roman"/>
                <a:ea typeface="Times New Roman"/>
                <a:cs typeface="Traditional Arabic"/>
              </a:rPr>
              <a:t>البحث فى </a:t>
            </a:r>
            <a:r>
              <a:rPr lang="ar-SA" sz="2800" b="1" dirty="0" smtClean="0">
                <a:solidFill>
                  <a:srgbClr val="FF0000"/>
                </a:solidFill>
                <a:latin typeface="Times New Roman"/>
                <a:ea typeface="Times New Roman"/>
                <a:cs typeface="Traditional Arabic"/>
              </a:rPr>
              <a:t>الإنترنت :</a:t>
            </a:r>
            <a:endParaRPr lang="en-US" sz="3200" b="1" dirty="0">
              <a:solidFill>
                <a:srgbClr val="FF0000"/>
              </a:solidFill>
              <a:latin typeface="Times New Roman"/>
              <a:ea typeface="Times New Roman"/>
            </a:endParaRPr>
          </a:p>
          <a:p>
            <a:pPr marL="76200" marR="457200" indent="0" algn="just" rtl="1">
              <a:buNone/>
            </a:pPr>
            <a:r>
              <a:rPr lang="ar-SA" sz="2800" b="1" dirty="0">
                <a:latin typeface="Times New Roman"/>
                <a:ea typeface="Times New Roman"/>
                <a:cs typeface="Traditional Arabic"/>
              </a:rPr>
              <a:t>تحتوى شبكة الإنترنت على كم هائل من المعلومات وعدد لا يحصى من الصفحات والمواقع حيث أدى النمو الكبير فى الشبكة الى شعور المستخدم العادي بأنه يعانى من تخمة معلوماتية لها نفس الأثر السيئ الناتج عن شح المعلومات ففي كلتا الحالتين لا يستطيع المستخدم الحصول على ما يريد . لهذا تطلب الأمر أن يكون هناك أدوات بحث تشمل كل مواقع الشبكة وتسهل عملية البحث فيها</a:t>
            </a:r>
            <a:r>
              <a:rPr lang="en-US" sz="2800" b="1" dirty="0">
                <a:latin typeface="Traditional Arabic"/>
                <a:ea typeface="Times New Roman"/>
              </a:rPr>
              <a:t>. </a:t>
            </a:r>
            <a:endParaRPr lang="en-US" sz="3200" b="1" dirty="0">
              <a:latin typeface="Times New Roman"/>
              <a:ea typeface="Times New Roman"/>
            </a:endParaRPr>
          </a:p>
          <a:p>
            <a:pPr algn="r"/>
            <a:endParaRPr lang="ar-SA" dirty="0"/>
          </a:p>
        </p:txBody>
      </p:sp>
      <p:sp>
        <p:nvSpPr>
          <p:cNvPr id="2" name="Title 1"/>
          <p:cNvSpPr>
            <a:spLocks noGrp="1"/>
          </p:cNvSpPr>
          <p:nvPr>
            <p:ph type="title"/>
          </p:nvPr>
        </p:nvSpPr>
        <p:spPr/>
        <p:txBody>
          <a:bodyPr>
            <a:normAutofit/>
          </a:bodyPr>
          <a:lstStyle/>
          <a:p>
            <a:pPr algn="r" rtl="1"/>
            <a:r>
              <a:rPr lang="ar-SA" dirty="0" smtClean="0">
                <a:solidFill>
                  <a:srgbClr val="002060"/>
                </a:solidFill>
              </a:rPr>
              <a:t>ثانيا : مهارات البحث في البيئة الرقمية</a:t>
            </a:r>
            <a:endParaRPr lang="ar-SA"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2229130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R="457200" indent="-266700" algn="r" rtl="1">
              <a:spcAft>
                <a:spcPts val="0"/>
              </a:spcAft>
            </a:pPr>
            <a:r>
              <a:rPr lang="ar-SA" sz="3200" b="1" dirty="0">
                <a:solidFill>
                  <a:schemeClr val="bg2">
                    <a:lumMod val="25000"/>
                  </a:schemeClr>
                </a:solidFill>
                <a:latin typeface="Times New Roman"/>
                <a:ea typeface="Times New Roman"/>
                <a:cs typeface="Traditional Arabic"/>
              </a:rPr>
              <a:t>وتنقسم أدوات البحث الى</a:t>
            </a:r>
            <a:r>
              <a:rPr lang="en-US" sz="3200" b="1" dirty="0">
                <a:solidFill>
                  <a:schemeClr val="bg2">
                    <a:lumMod val="25000"/>
                  </a:schemeClr>
                </a:solidFill>
                <a:latin typeface="Traditional Arabic"/>
                <a:ea typeface="Times New Roman"/>
              </a:rPr>
              <a:t> : </a:t>
            </a:r>
            <a:endParaRPr lang="en-US" sz="3600" b="1" dirty="0">
              <a:solidFill>
                <a:schemeClr val="bg2">
                  <a:lumMod val="25000"/>
                </a:schemeClr>
              </a:solidFill>
              <a:latin typeface="Times New Roman"/>
              <a:ea typeface="Times New Roman"/>
            </a:endParaRPr>
          </a:p>
          <a:p>
            <a:pPr marR="457200" indent="-266700" algn="r" rtl="1">
              <a:spcAft>
                <a:spcPts val="0"/>
              </a:spcAft>
            </a:pPr>
            <a:r>
              <a:rPr lang="ar-SA" sz="3200" b="1" dirty="0">
                <a:latin typeface="Times New Roman"/>
                <a:ea typeface="Times New Roman"/>
                <a:cs typeface="Traditional Arabic"/>
              </a:rPr>
              <a:t>أدلـة البحـث</a:t>
            </a:r>
            <a:r>
              <a:rPr lang="en-US" sz="3200" b="1" dirty="0">
                <a:latin typeface="Traditional Arabic"/>
                <a:ea typeface="Times New Roman"/>
              </a:rPr>
              <a:t> Search directories </a:t>
            </a:r>
            <a:endParaRPr lang="en-US" sz="3600" b="1" dirty="0">
              <a:latin typeface="Times New Roman"/>
              <a:ea typeface="Times New Roman"/>
            </a:endParaRPr>
          </a:p>
          <a:p>
            <a:pPr marR="457200" indent="-266700" algn="r" rtl="1">
              <a:spcAft>
                <a:spcPts val="0"/>
              </a:spcAft>
            </a:pPr>
            <a:r>
              <a:rPr lang="ar-SA" sz="3200" b="1" dirty="0">
                <a:latin typeface="Times New Roman"/>
                <a:ea typeface="Times New Roman"/>
                <a:cs typeface="Traditional Arabic"/>
              </a:rPr>
              <a:t> محركات البحـث</a:t>
            </a:r>
            <a:r>
              <a:rPr lang="en-US" sz="3200" b="1" dirty="0">
                <a:latin typeface="Traditional Arabic"/>
                <a:ea typeface="Times New Roman"/>
              </a:rPr>
              <a:t> Search Engines </a:t>
            </a:r>
            <a:endParaRPr lang="en-US" sz="3600" b="1" dirty="0">
              <a:latin typeface="Times New Roman"/>
              <a:ea typeface="Times New Roman"/>
            </a:endParaRPr>
          </a:p>
          <a:p>
            <a:pPr marR="457200" indent="-266700" algn="r" rtl="1">
              <a:spcAft>
                <a:spcPts val="0"/>
              </a:spcAft>
            </a:pPr>
            <a:r>
              <a:rPr lang="ar-SA" sz="3200" b="1" dirty="0">
                <a:latin typeface="Times New Roman"/>
                <a:ea typeface="Times New Roman"/>
                <a:cs typeface="Traditional Arabic"/>
              </a:rPr>
              <a:t>قواعد البيانات  </a:t>
            </a:r>
            <a:r>
              <a:rPr lang="en-US" sz="3200" b="1" dirty="0" smtClean="0">
                <a:latin typeface="Times New Roman"/>
                <a:ea typeface="Times New Roman"/>
                <a:cs typeface="Traditional Arabic"/>
              </a:rPr>
              <a:t>Data bases</a:t>
            </a:r>
            <a:endParaRPr lang="en-US" sz="3600" b="1" dirty="0">
              <a:effectLst/>
              <a:latin typeface="Times New Roman"/>
              <a:ea typeface="Times New Roman"/>
            </a:endParaRPr>
          </a:p>
        </p:txBody>
      </p:sp>
      <p:sp>
        <p:nvSpPr>
          <p:cNvPr id="2" name="Title 1"/>
          <p:cNvSpPr>
            <a:spLocks noGrp="1"/>
          </p:cNvSpPr>
          <p:nvPr>
            <p:ph type="title"/>
          </p:nvPr>
        </p:nvSpPr>
        <p:spPr/>
        <p:txBody>
          <a:bodyPr>
            <a:normAutofit/>
          </a:bodyPr>
          <a:lstStyle/>
          <a:p>
            <a:pPr algn="r"/>
            <a:r>
              <a:rPr lang="ar-SA" sz="4000" dirty="0">
                <a:solidFill>
                  <a:srgbClr val="002060"/>
                </a:solidFill>
              </a:rPr>
              <a:t>ثانيا : مهارات البحث في البيئة الرقمية</a:t>
            </a:r>
            <a:endParaRPr lang="ar-SA"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2397753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dirty="0"/>
              <a:t>يعد دليل الويب وسيلة أخرى للبحث عن المعلومات في شبكة </a:t>
            </a:r>
            <a:r>
              <a:rPr lang="ar-SA" dirty="0" smtClean="0"/>
              <a:t>الويـــب </a:t>
            </a:r>
            <a:r>
              <a:rPr lang="ar-SA" dirty="0"/>
              <a:t>العالمية خلافًا لمحركات البحث ،فهو موقع به روابط منظمة </a:t>
            </a:r>
            <a:r>
              <a:rPr lang="ar-SA" dirty="0" smtClean="0"/>
              <a:t>ومرتبـــة </a:t>
            </a:r>
            <a:r>
              <a:rPr lang="ar-SA" dirty="0">
                <a:solidFill>
                  <a:srgbClr val="FF0000"/>
                </a:solidFill>
              </a:rPr>
              <a:t>تنظم عادة حسب موضوعات عامة وأخرى فرعية </a:t>
            </a:r>
            <a:r>
              <a:rPr lang="ar-SA" dirty="0"/>
              <a:t>) تؤدي إلى مصادر المعلومات ،وتنشأ هذه الأدلة من قبل </a:t>
            </a:r>
            <a:r>
              <a:rPr lang="ar-SA" dirty="0">
                <a:solidFill>
                  <a:srgbClr val="FF0000"/>
                </a:solidFill>
              </a:rPr>
              <a:t>بعض الجهات أو المؤسسات </a:t>
            </a:r>
            <a:r>
              <a:rPr lang="ar-SA" dirty="0"/>
              <a:t>،ثم يجري تحديد المصادر التي ستشير الروابط إلىها وتجمع وتراجع وتصنف لتوضع في أدلة الويب .</a:t>
            </a:r>
          </a:p>
        </p:txBody>
      </p:sp>
      <p:sp>
        <p:nvSpPr>
          <p:cNvPr id="2" name="Title 1"/>
          <p:cNvSpPr>
            <a:spLocks noGrp="1"/>
          </p:cNvSpPr>
          <p:nvPr>
            <p:ph type="title"/>
          </p:nvPr>
        </p:nvSpPr>
        <p:spPr/>
        <p:txBody>
          <a:bodyPr>
            <a:normAutofit/>
          </a:bodyPr>
          <a:lstStyle/>
          <a:p>
            <a:pPr marR="457200" indent="-266700" algn="r" rtl="1">
              <a:spcAft>
                <a:spcPts val="0"/>
              </a:spcAft>
            </a:pPr>
            <a:r>
              <a:rPr lang="ar-SA" b="1" dirty="0" smtClean="0">
                <a:latin typeface="Traditional Arabic"/>
                <a:ea typeface="Times New Roman"/>
              </a:rPr>
              <a:t>1. </a:t>
            </a:r>
            <a:r>
              <a:rPr lang="en-US" b="1" dirty="0" smtClean="0">
                <a:latin typeface="Traditional Arabic"/>
                <a:ea typeface="Times New Roman"/>
              </a:rPr>
              <a:t> </a:t>
            </a:r>
            <a:r>
              <a:rPr lang="ar-SA" b="1" dirty="0">
                <a:latin typeface="Times New Roman"/>
                <a:ea typeface="Times New Roman"/>
                <a:cs typeface="Traditional Arabic"/>
              </a:rPr>
              <a:t>أدلـة البحـث</a:t>
            </a:r>
            <a:r>
              <a:rPr lang="en-US" b="1" dirty="0">
                <a:latin typeface="Traditional Arabic"/>
                <a:ea typeface="Times New Roman"/>
              </a:rPr>
              <a:t> Search directories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5906063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R="457200" indent="-266700" algn="just" rtl="1">
              <a:spcAft>
                <a:spcPts val="0"/>
              </a:spcAft>
            </a:pPr>
            <a:r>
              <a:rPr lang="ar-SA" b="1" dirty="0">
                <a:latin typeface="Times New Roman"/>
                <a:ea typeface="Times New Roman"/>
                <a:cs typeface="Traditional Arabic"/>
              </a:rPr>
              <a:t>عندما نتحدث عن أنواع الأدلة فإننا نقصد بذلك الجوانب الموضوعية التي تخدمها مثل هذه المواقع ، والملاحظ أن هناك علاقة بين نوع الدليل ونوع الخدمات التي يقدمها سواء أكان ذلك من حيث الكم أم المعالجة أم المقابل المادي للخدمة المقدمة للمستفيدين ، ويمكننا القول وفق هذه الرؤية : إن هذه الأدلة تندرج تحت </a:t>
            </a:r>
            <a:r>
              <a:rPr lang="ar-SA" b="1" dirty="0">
                <a:solidFill>
                  <a:srgbClr val="FF0000"/>
                </a:solidFill>
                <a:latin typeface="Times New Roman"/>
                <a:ea typeface="Times New Roman"/>
                <a:cs typeface="Traditional Arabic"/>
              </a:rPr>
              <a:t>نوعين أساسيين هما</a:t>
            </a:r>
            <a:r>
              <a:rPr lang="en-US" b="1" dirty="0">
                <a:solidFill>
                  <a:srgbClr val="FF0000"/>
                </a:solidFill>
                <a:latin typeface="Traditional Arabic"/>
                <a:ea typeface="Times New Roman"/>
              </a:rPr>
              <a:t> : </a:t>
            </a:r>
            <a:endParaRPr lang="en-US" sz="2800" b="1" dirty="0">
              <a:solidFill>
                <a:srgbClr val="FF0000"/>
              </a:solidFill>
              <a:latin typeface="Times New Roman"/>
              <a:ea typeface="Times New Roman"/>
            </a:endParaRPr>
          </a:p>
          <a:p>
            <a:pPr marL="76200" marR="457200" indent="0" algn="just" rtl="1">
              <a:spcAft>
                <a:spcPts val="0"/>
              </a:spcAft>
              <a:buNone/>
            </a:pPr>
            <a:r>
              <a:rPr lang="ar-SA" b="1" dirty="0">
                <a:solidFill>
                  <a:srgbClr val="FF0000"/>
                </a:solidFill>
                <a:latin typeface="Times New Roman"/>
                <a:ea typeface="Times New Roman"/>
                <a:cs typeface="Traditional Arabic"/>
              </a:rPr>
              <a:t>أ‌- الأدلة الأكاديمية أو المتخصصة </a:t>
            </a:r>
            <a:r>
              <a:rPr lang="ar-SA" b="1" dirty="0">
                <a:latin typeface="Times New Roman"/>
                <a:ea typeface="Times New Roman"/>
                <a:cs typeface="Traditional Arabic"/>
              </a:rPr>
              <a:t>: نوع من مواقع الويب التى تتميز بطابع مهني تخصصي،وعادة ، يشرف علىها خبراء محترفون لخدمة الباحثين و المهنيين ، وتتطلب الخدمة المعلوماتية المقدمة للمستفيدين منها مقابلاً ماديًا ،وقلما نجد مثل هذا النوع من الأدلة يقدم خدمات للمستفيدين بدون مقابل</a:t>
            </a:r>
            <a:r>
              <a:rPr lang="en-US" b="1" dirty="0">
                <a:latin typeface="Traditional Arabic"/>
                <a:ea typeface="Times New Roman"/>
              </a:rPr>
              <a:t> .</a:t>
            </a:r>
            <a:endParaRPr lang="en-US" sz="2800" b="1" dirty="0">
              <a:latin typeface="Times New Roman"/>
              <a:ea typeface="Times New Roman"/>
            </a:endParaRPr>
          </a:p>
          <a:p>
            <a:pPr algn="r" rtl="1"/>
            <a:endParaRPr lang="ar-SA" dirty="0"/>
          </a:p>
        </p:txBody>
      </p:sp>
      <p:sp>
        <p:nvSpPr>
          <p:cNvPr id="2" name="Title 1"/>
          <p:cNvSpPr>
            <a:spLocks noGrp="1"/>
          </p:cNvSpPr>
          <p:nvPr>
            <p:ph type="title"/>
          </p:nvPr>
        </p:nvSpPr>
        <p:spPr/>
        <p:txBody>
          <a:bodyPr/>
          <a:lstStyle/>
          <a:p>
            <a:pPr marR="457200" indent="-266700" algn="r" rtl="1">
              <a:spcAft>
                <a:spcPts val="0"/>
              </a:spcAft>
            </a:pPr>
            <a:r>
              <a:rPr lang="ar-SA" dirty="0">
                <a:latin typeface="Times New Roman"/>
                <a:ea typeface="Times New Roman"/>
                <a:cs typeface="Traditional Arabic"/>
              </a:rPr>
              <a:t>أنواع الأدلة أو الفهارس</a:t>
            </a:r>
            <a:r>
              <a:rPr lang="en-US">
                <a:latin typeface="Traditional Arabic"/>
                <a:ea typeface="Times New Roman"/>
              </a:rPr>
              <a:t> :</a:t>
            </a:r>
            <a:endParaRPr lang="en-US" sz="4000">
              <a:effectLst/>
              <a:latin typeface="Times New Roman"/>
              <a:ea typeface="Times New Roma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150463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19472"/>
          </a:xfrm>
        </p:spPr>
        <p:txBody>
          <a:bodyPr>
            <a:normAutofit lnSpcReduction="10000"/>
          </a:bodyPr>
          <a:lstStyle/>
          <a:p>
            <a:pPr marR="457200" indent="-266700" algn="just" rtl="1">
              <a:spcAft>
                <a:spcPts val="0"/>
              </a:spcAft>
            </a:pPr>
            <a:r>
              <a:rPr lang="ar-SA" sz="3000" b="1" dirty="0">
                <a:solidFill>
                  <a:srgbClr val="FF0000"/>
                </a:solidFill>
                <a:latin typeface="Times New Roman"/>
                <a:ea typeface="Times New Roman"/>
                <a:cs typeface="Traditional Arabic"/>
              </a:rPr>
              <a:t>ب‌- الأدلة التجارية العامة </a:t>
            </a:r>
            <a:r>
              <a:rPr lang="ar-SA" b="1" dirty="0">
                <a:latin typeface="Times New Roman"/>
                <a:ea typeface="Times New Roman"/>
                <a:cs typeface="Traditional Arabic"/>
              </a:rPr>
              <a:t>: وهي مواقع ويب تعرف لدى الكثير من مستخدمي الإنترنت بالمرافئ</a:t>
            </a:r>
            <a:r>
              <a:rPr lang="en-US" b="1" dirty="0">
                <a:latin typeface="Traditional Arabic"/>
                <a:ea typeface="Times New Roman"/>
              </a:rPr>
              <a:t> (</a:t>
            </a:r>
            <a:r>
              <a:rPr lang="en-US" b="1" dirty="0" err="1">
                <a:latin typeface="Traditional Arabic"/>
                <a:ea typeface="Times New Roman"/>
              </a:rPr>
              <a:t>Protals</a:t>
            </a:r>
            <a:r>
              <a:rPr lang="en-US" b="1" dirty="0">
                <a:latin typeface="Traditional Arabic"/>
                <a:ea typeface="Times New Roman"/>
              </a:rPr>
              <a:t>) </a:t>
            </a:r>
            <a:r>
              <a:rPr lang="ar-SA" b="1" dirty="0">
                <a:latin typeface="Times New Roman"/>
                <a:ea typeface="Times New Roman"/>
                <a:cs typeface="Traditional Arabic"/>
              </a:rPr>
              <a:t>،وعادة ما تركز فهارسها على </a:t>
            </a:r>
            <a:r>
              <a:rPr lang="ar-SA" b="1" dirty="0">
                <a:solidFill>
                  <a:srgbClr val="FF0000"/>
                </a:solidFill>
                <a:latin typeface="Times New Roman"/>
                <a:ea typeface="Times New Roman"/>
                <a:cs typeface="Traditional Arabic"/>
              </a:rPr>
              <a:t>المعلومات العامة </a:t>
            </a:r>
            <a:r>
              <a:rPr lang="ar-SA" b="1" dirty="0">
                <a:latin typeface="Times New Roman"/>
                <a:ea typeface="Times New Roman"/>
                <a:cs typeface="Traditional Arabic"/>
              </a:rPr>
              <a:t>ولا تتعمق موضوعيًا فيما تضمه من معلومات أو مواقع ضمن تشكيلات تلك الفهارس ،و يغلب علىها التنافس فيما بينها لكسب أكبر عدد من المستخدمين ،لأنها توظف ضمن محتوياتها جوانب إعلانية تسويقية وخدمات تجارية تهدف منها للربح دون أن يدفع مستخدمها قيمة للمعلومات التي تسديها له ،وتمثل الفهارس الخاصة بالموضوعات ضمن هذه الأدلة نقطة البداية الأولى للوصول إلى مواقع جيدة ،خاصة إذا لم يكن موضوع البحث دقيقًا أو نادرًا ،ولأنها تغطي جزءًا صغيرًا من الصفحات المتوافرة على الويب ؛فهي وسيلة بحث فعالة للوصول إلى معلومات عامه شائعة ،أما إذا كان البحث عن معلومات محددة دقيقه ؛فإنه ينصح باستخدام النوع الأول من الأدلة (الأكاديمية / المتخصصة</a:t>
            </a:r>
            <a:r>
              <a:rPr lang="en-US" b="1" dirty="0">
                <a:latin typeface="Traditional Arabic"/>
                <a:ea typeface="Times New Roman"/>
              </a:rPr>
              <a:t>  . </a:t>
            </a:r>
            <a:endParaRPr lang="en-US" sz="2800" b="1" dirty="0">
              <a:latin typeface="Times New Roman"/>
              <a:ea typeface="Times New Roman"/>
            </a:endParaRPr>
          </a:p>
          <a:p>
            <a:pPr algn="r" rtl="1"/>
            <a:endParaRPr lang="ar-SA" dirty="0"/>
          </a:p>
        </p:txBody>
      </p:sp>
      <p:sp>
        <p:nvSpPr>
          <p:cNvPr id="2" name="Title 1"/>
          <p:cNvSpPr>
            <a:spLocks noGrp="1"/>
          </p:cNvSpPr>
          <p:nvPr>
            <p:ph type="title"/>
          </p:nvPr>
        </p:nvSpPr>
        <p:spPr>
          <a:xfrm>
            <a:off x="457200" y="274638"/>
            <a:ext cx="8229600" cy="868362"/>
          </a:xfrm>
        </p:spPr>
        <p:txBody>
          <a:bodyPr>
            <a:normAutofit/>
          </a:bodyPr>
          <a:lstStyle/>
          <a:p>
            <a:pPr marR="457200" indent="-266700" algn="r" rtl="1">
              <a:spcAft>
                <a:spcPts val="0"/>
              </a:spcAft>
            </a:pPr>
            <a:r>
              <a:rPr lang="ar-SA" sz="4000" b="1" dirty="0">
                <a:solidFill>
                  <a:srgbClr val="0070C0"/>
                </a:solidFill>
                <a:latin typeface="Times New Roman"/>
                <a:ea typeface="Times New Roman"/>
                <a:cs typeface="Traditional Arabic"/>
              </a:rPr>
              <a:t>أنواع الأدلة أو الفهارس</a:t>
            </a:r>
            <a:r>
              <a:rPr lang="en-US" sz="4000" b="1" dirty="0">
                <a:solidFill>
                  <a:srgbClr val="0070C0"/>
                </a:solidFill>
                <a:latin typeface="Traditional Arabic"/>
                <a:ea typeface="Times New Roman"/>
              </a:rPr>
              <a:t> </a:t>
            </a:r>
            <a:r>
              <a:rPr lang="en-US" sz="4000" b="1" dirty="0" smtClean="0">
                <a:solidFill>
                  <a:srgbClr val="0070C0"/>
                </a:solidFill>
                <a:latin typeface="Traditional Arabic"/>
                <a:ea typeface="Times New Roman"/>
              </a:rPr>
              <a:t>:</a:t>
            </a:r>
            <a:endParaRPr lang="ar-SA" sz="4000" b="1" dirty="0">
              <a:solidFill>
                <a:srgbClr val="0070C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2337677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R="457200" indent="-266700" algn="just" rtl="1">
              <a:spcAft>
                <a:spcPts val="0"/>
              </a:spcAft>
            </a:pPr>
            <a:r>
              <a:rPr lang="ar-SA" sz="3200" b="1" dirty="0" smtClean="0">
                <a:latin typeface="Times New Roman"/>
                <a:ea typeface="Times New Roman"/>
                <a:cs typeface="Traditional Arabic"/>
              </a:rPr>
              <a:t>المــزايــا: </a:t>
            </a:r>
            <a:r>
              <a:rPr lang="ar-SA" sz="3200" dirty="0">
                <a:latin typeface="Times New Roman"/>
                <a:ea typeface="Times New Roman"/>
                <a:cs typeface="Traditional Arabic"/>
              </a:rPr>
              <a:t>سهولة الاستخدام للباحثين بالإضافة إلى أن النوع الأول من الأدلة على وجه الخصوص يطمئن الباحث إلى أن المعلومات المضمنة في المواقع المفهرسة قد تم مراجعتها عن طريق خبراء متخصصين وقد يكون هؤلاء من المتميزين في تلك الجوانب الموضوعية التي كلفوا بفهرستها</a:t>
            </a:r>
            <a:r>
              <a:rPr lang="en-US" sz="3200" dirty="0">
                <a:latin typeface="Traditional Arabic"/>
                <a:ea typeface="Times New Roman"/>
              </a:rPr>
              <a:t> .</a:t>
            </a:r>
            <a:endParaRPr lang="en-US" sz="3600" dirty="0">
              <a:latin typeface="Times New Roman"/>
              <a:ea typeface="Times New Roman"/>
            </a:endParaRPr>
          </a:p>
          <a:p>
            <a:pPr marL="274638" marR="457200" indent="-198438" algn="just" rtl="1"/>
            <a:r>
              <a:rPr lang="ar-SA" sz="3200" b="1" dirty="0" smtClean="0">
                <a:latin typeface="Times New Roman"/>
                <a:ea typeface="Times New Roman"/>
                <a:cs typeface="Traditional Arabic"/>
              </a:rPr>
              <a:t>العيـــوب</a:t>
            </a:r>
            <a:r>
              <a:rPr lang="ar-SA" sz="3200" dirty="0" smtClean="0">
                <a:latin typeface="Times New Roman"/>
                <a:ea typeface="Times New Roman"/>
                <a:cs typeface="Traditional Arabic"/>
              </a:rPr>
              <a:t> </a:t>
            </a:r>
            <a:r>
              <a:rPr lang="ar-SA" sz="3200" dirty="0">
                <a:latin typeface="Times New Roman"/>
                <a:ea typeface="Times New Roman"/>
                <a:cs typeface="Traditional Arabic"/>
              </a:rPr>
              <a:t>: يتطلب هذا النوع من المواقع المراجعة والتدقيق والفهرسة ،ويتطلب هذا وقتًا و جهدًا ؛مما ينعكس على محدودية مثل هذه الأدلة قياسًا بالكم الهائل لمواقع الإنترنت بالإضافة إلى أن تحديثها يتطلب وقتًا ليس بالقصير</a:t>
            </a:r>
            <a:r>
              <a:rPr lang="en-US" dirty="0">
                <a:latin typeface="Traditional Arabic"/>
                <a:ea typeface="Times New Roman"/>
              </a:rPr>
              <a:t> .</a:t>
            </a:r>
            <a:endParaRPr lang="en-US" sz="2800" dirty="0">
              <a:effectLst/>
              <a:latin typeface="Times New Roman"/>
              <a:ea typeface="Times New Roman"/>
            </a:endParaRPr>
          </a:p>
        </p:txBody>
      </p:sp>
      <p:sp>
        <p:nvSpPr>
          <p:cNvPr id="2" name="Title 1"/>
          <p:cNvSpPr>
            <a:spLocks noGrp="1"/>
          </p:cNvSpPr>
          <p:nvPr>
            <p:ph type="title"/>
          </p:nvPr>
        </p:nvSpPr>
        <p:spPr/>
        <p:txBody>
          <a:bodyPr/>
          <a:lstStyle/>
          <a:p>
            <a:pPr algn="r"/>
            <a:r>
              <a:rPr lang="ar-SA" sz="4000" b="1" dirty="0" smtClean="0">
                <a:solidFill>
                  <a:srgbClr val="0070C0"/>
                </a:solidFill>
                <a:latin typeface="Times New Roman"/>
                <a:ea typeface="Times New Roman"/>
                <a:cs typeface="Traditional Arabic"/>
              </a:rPr>
              <a:t>مزايا وعيوب الأدلة </a:t>
            </a:r>
            <a:r>
              <a:rPr lang="ar-SA" sz="4000" b="1" dirty="0">
                <a:solidFill>
                  <a:srgbClr val="0070C0"/>
                </a:solidFill>
                <a:latin typeface="Times New Roman"/>
                <a:ea typeface="Times New Roman"/>
                <a:cs typeface="Traditional Arabic"/>
              </a:rPr>
              <a:t>أو </a:t>
            </a:r>
            <a:r>
              <a:rPr lang="ar-SA" sz="4000" b="1" dirty="0" smtClean="0">
                <a:solidFill>
                  <a:srgbClr val="0070C0"/>
                </a:solidFill>
                <a:latin typeface="Times New Roman"/>
                <a:ea typeface="Times New Roman"/>
                <a:cs typeface="Traditional Arabic"/>
              </a:rPr>
              <a:t>الفهارس</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16506757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R="457200" indent="-266700" algn="r" rtl="1">
              <a:spcAft>
                <a:spcPts val="0"/>
              </a:spcAft>
            </a:pPr>
            <a:r>
              <a:rPr lang="ar-SA" sz="3200" b="1" dirty="0">
                <a:solidFill>
                  <a:srgbClr val="C00000"/>
                </a:solidFill>
                <a:latin typeface="Times New Roman"/>
                <a:ea typeface="Times New Roman"/>
                <a:cs typeface="Traditional Arabic"/>
              </a:rPr>
              <a:t>مفهوم محرك البحث</a:t>
            </a:r>
            <a:r>
              <a:rPr lang="en-US" sz="3200" b="1" dirty="0">
                <a:solidFill>
                  <a:srgbClr val="C00000"/>
                </a:solidFill>
                <a:latin typeface="Traditional Arabic"/>
                <a:ea typeface="Times New Roman"/>
              </a:rPr>
              <a:t> :</a:t>
            </a:r>
            <a:endParaRPr lang="en-US" sz="3600" dirty="0">
              <a:solidFill>
                <a:srgbClr val="C00000"/>
              </a:solidFill>
              <a:latin typeface="Times New Roman"/>
              <a:ea typeface="Times New Roman"/>
            </a:endParaRPr>
          </a:p>
          <a:p>
            <a:pPr marL="76200" marR="457200" indent="0" algn="just" rtl="1">
              <a:buNone/>
            </a:pPr>
            <a:r>
              <a:rPr lang="ar-SA" sz="3200" dirty="0">
                <a:latin typeface="Times New Roman"/>
                <a:ea typeface="Times New Roman"/>
                <a:cs typeface="Traditional Arabic"/>
              </a:rPr>
              <a:t>      هي أداة تبحث عن مصادر المعلومات على الإنترنت والمصادر ويقصد بها هنا المعلومات على المواقع ،وتخزين عناوينها على مرصد البيانات الخاص بها ،ثم تتيحها للمستفيدين كل حسب ،المصطلحات المستخدمة في البحث ؛ومن ثم تمكن المستفيدون الوصول إلى مصادر المعلومات المختلفة على الإنترنت ، ويتم تجميع هذه المصادر وتصفحها إما بطريقة </a:t>
            </a:r>
            <a:r>
              <a:rPr lang="ar-SA" sz="2800" dirty="0">
                <a:latin typeface="Times New Roman"/>
                <a:ea typeface="Times New Roman"/>
                <a:cs typeface="Traditional Arabic"/>
              </a:rPr>
              <a:t>آلية</a:t>
            </a:r>
            <a:r>
              <a:rPr lang="en-US" sz="2800" dirty="0">
                <a:latin typeface="Traditional Arabic"/>
                <a:ea typeface="Times New Roman"/>
              </a:rPr>
              <a:t> </a:t>
            </a:r>
            <a:r>
              <a:rPr lang="en-US" sz="2400" dirty="0" err="1">
                <a:latin typeface="Traditional Arabic"/>
                <a:ea typeface="Times New Roman"/>
              </a:rPr>
              <a:t>Spidering</a:t>
            </a:r>
            <a:r>
              <a:rPr lang="en-US" sz="2400" dirty="0">
                <a:latin typeface="Traditional Arabic"/>
                <a:ea typeface="Times New Roman"/>
              </a:rPr>
              <a:t>  Or Crawlin</a:t>
            </a:r>
            <a:r>
              <a:rPr lang="en-US" sz="2000" dirty="0">
                <a:latin typeface="Traditional Arabic"/>
                <a:ea typeface="Times New Roman"/>
              </a:rPr>
              <a:t>g  </a:t>
            </a:r>
            <a:r>
              <a:rPr lang="ar-SA" sz="2800" dirty="0">
                <a:latin typeface="Traditional Arabic"/>
                <a:ea typeface="Times New Roman"/>
              </a:rPr>
              <a:t>أو بطريقة </a:t>
            </a:r>
            <a:r>
              <a:rPr lang="ar-SA" sz="2800" dirty="0" smtClean="0">
                <a:latin typeface="Traditional Arabic"/>
                <a:ea typeface="Times New Roman"/>
              </a:rPr>
              <a:t> </a:t>
            </a:r>
            <a:r>
              <a:rPr lang="ar-SA" sz="3200" dirty="0" smtClean="0">
                <a:latin typeface="Traditional Arabic"/>
                <a:ea typeface="Times New Roman"/>
              </a:rPr>
              <a:t>يدويــة</a:t>
            </a:r>
            <a:r>
              <a:rPr lang="en-US" sz="2400" dirty="0">
                <a:latin typeface="Traditional Arabic"/>
                <a:ea typeface="Times New Roman"/>
              </a:rPr>
              <a:t>.</a:t>
            </a:r>
            <a:endParaRPr lang="en-US" sz="2000" dirty="0">
              <a:effectLst/>
              <a:latin typeface="Times New Roman"/>
              <a:ea typeface="Times New Roman"/>
            </a:endParaRPr>
          </a:p>
        </p:txBody>
      </p:sp>
      <p:sp>
        <p:nvSpPr>
          <p:cNvPr id="2" name="Title 1"/>
          <p:cNvSpPr>
            <a:spLocks noGrp="1"/>
          </p:cNvSpPr>
          <p:nvPr>
            <p:ph type="title"/>
          </p:nvPr>
        </p:nvSpPr>
        <p:spPr/>
        <p:txBody>
          <a:bodyPr>
            <a:normAutofit/>
          </a:bodyPr>
          <a:lstStyle/>
          <a:p>
            <a:pPr marR="457200" indent="-266700" algn="r" rtl="1">
              <a:spcAft>
                <a:spcPts val="0"/>
              </a:spcAft>
            </a:pPr>
            <a:r>
              <a:rPr lang="ar-SA" sz="4000" dirty="0">
                <a:solidFill>
                  <a:srgbClr val="0070C0"/>
                </a:solidFill>
                <a:latin typeface="Times New Roman"/>
                <a:ea typeface="Times New Roman"/>
                <a:cs typeface="Traditional Arabic"/>
              </a:rPr>
              <a:t>2- محركات البحـث</a:t>
            </a:r>
            <a:r>
              <a:rPr lang="en-US" sz="4000" dirty="0">
                <a:solidFill>
                  <a:srgbClr val="0070C0"/>
                </a:solidFill>
                <a:latin typeface="Traditional Arabic"/>
                <a:ea typeface="Times New Roman"/>
              </a:rPr>
              <a:t> Search Engines </a:t>
            </a:r>
            <a:endParaRPr lang="ar-SA" sz="4000" dirty="0">
              <a:solidFill>
                <a:srgbClr val="0070C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4055655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81328"/>
            <a:ext cx="8458200" cy="4525963"/>
          </a:xfrm>
        </p:spPr>
        <p:txBody>
          <a:bodyPr/>
          <a:lstStyle/>
          <a:p>
            <a:pPr marR="457200" indent="-266700" algn="just" rtl="1">
              <a:spcAft>
                <a:spcPts val="0"/>
              </a:spcAft>
            </a:pPr>
            <a:r>
              <a:rPr lang="ar-SA" sz="3200" b="1" dirty="0">
                <a:solidFill>
                  <a:srgbClr val="7030A0"/>
                </a:solidFill>
                <a:latin typeface="Times New Roman"/>
                <a:ea typeface="Times New Roman"/>
                <a:cs typeface="Traditional Arabic"/>
              </a:rPr>
              <a:t>المزايا </a:t>
            </a:r>
            <a:r>
              <a:rPr lang="ar-SA" sz="3200" b="1" dirty="0">
                <a:latin typeface="Times New Roman"/>
                <a:ea typeface="Times New Roman"/>
                <a:cs typeface="Traditional Arabic"/>
              </a:rPr>
              <a:t>:محتواه من المعلومات أكبر وأحدث من </a:t>
            </a:r>
            <a:r>
              <a:rPr lang="ar-SA" sz="3200" b="1" dirty="0" smtClean="0">
                <a:latin typeface="Times New Roman"/>
                <a:ea typeface="Times New Roman"/>
                <a:cs typeface="Traditional Arabic"/>
              </a:rPr>
              <a:t>الدليل( الفهرس )</a:t>
            </a:r>
            <a:r>
              <a:rPr lang="en-US" sz="3200" b="1" dirty="0" smtClean="0">
                <a:latin typeface="Traditional Arabic"/>
                <a:ea typeface="Times New Roman"/>
              </a:rPr>
              <a:t>.</a:t>
            </a:r>
            <a:endParaRPr lang="en-US" sz="3600" dirty="0">
              <a:latin typeface="Times New Roman"/>
              <a:ea typeface="Times New Roman"/>
            </a:endParaRPr>
          </a:p>
          <a:p>
            <a:pPr marR="457200" indent="-266700" algn="just" rtl="1">
              <a:spcAft>
                <a:spcPts val="0"/>
              </a:spcAft>
            </a:pPr>
            <a:r>
              <a:rPr lang="ar-SA" sz="3200" b="1" dirty="0">
                <a:solidFill>
                  <a:srgbClr val="7030A0"/>
                </a:solidFill>
                <a:latin typeface="Times New Roman"/>
                <a:ea typeface="Times New Roman"/>
                <a:cs typeface="Traditional Arabic"/>
              </a:rPr>
              <a:t>العيوب</a:t>
            </a:r>
            <a:r>
              <a:rPr lang="ar-SA" sz="3200" dirty="0">
                <a:latin typeface="Times New Roman"/>
                <a:ea typeface="Times New Roman"/>
                <a:cs typeface="Traditional Arabic"/>
              </a:rPr>
              <a:t> : </a:t>
            </a:r>
            <a:r>
              <a:rPr lang="ar-SA" sz="3200" b="1" dirty="0">
                <a:latin typeface="Times New Roman"/>
                <a:ea typeface="Times New Roman"/>
                <a:cs typeface="Traditional Arabic"/>
              </a:rPr>
              <a:t>يفتقد الدقة في الغالب عند الفهرسة واسترجاع المعلومات من قواعد المعلومات ،مما يصعب من الحصول على المعلومة بدقة خاصة عندما لا يسبق عملية البحث تخطيط جيد للمعلومات المراد البحث عنها ،بالإضافة إلى افتقاد الكثير منها للجدولة الموضوعية المترابطة </a:t>
            </a:r>
            <a:r>
              <a:rPr lang="ar-SA" sz="3200" b="1" dirty="0" smtClean="0">
                <a:latin typeface="Times New Roman"/>
                <a:ea typeface="Times New Roman"/>
                <a:cs typeface="Traditional Arabic"/>
              </a:rPr>
              <a:t> </a:t>
            </a:r>
            <a:r>
              <a:rPr lang="ar-SA" b="1" dirty="0" smtClean="0">
                <a:latin typeface="Times New Roman"/>
                <a:ea typeface="Times New Roman"/>
                <a:cs typeface="Traditional Arabic"/>
              </a:rPr>
              <a:t>.</a:t>
            </a:r>
            <a:endParaRPr lang="en-US" sz="2800" b="1" dirty="0">
              <a:latin typeface="Times New Roman"/>
              <a:ea typeface="Times New Roman"/>
            </a:endParaRPr>
          </a:p>
          <a:p>
            <a:pPr marL="109728" indent="0" algn="r" rtl="1">
              <a:buNone/>
            </a:pPr>
            <a:endParaRPr lang="ar-SA" dirty="0"/>
          </a:p>
        </p:txBody>
      </p:sp>
      <p:sp>
        <p:nvSpPr>
          <p:cNvPr id="2" name="Title 1"/>
          <p:cNvSpPr>
            <a:spLocks noGrp="1"/>
          </p:cNvSpPr>
          <p:nvPr>
            <p:ph type="title"/>
          </p:nvPr>
        </p:nvSpPr>
        <p:spPr/>
        <p:txBody>
          <a:bodyPr>
            <a:normAutofit/>
          </a:bodyPr>
          <a:lstStyle/>
          <a:p>
            <a:pPr algn="r" rtl="1"/>
            <a:r>
              <a:rPr lang="ar-SA" sz="3600" dirty="0" smtClean="0">
                <a:solidFill>
                  <a:srgbClr val="002060"/>
                </a:solidFill>
              </a:rPr>
              <a:t>مزايا محركات البحث </a:t>
            </a:r>
            <a:endParaRPr lang="ar-SA" sz="3600"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34002702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382000" cy="5334000"/>
          </a:xfrm>
        </p:spPr>
        <p:txBody>
          <a:bodyPr>
            <a:normAutofit/>
          </a:bodyPr>
          <a:lstStyle/>
          <a:p>
            <a:pPr algn="r" rtl="1"/>
            <a:r>
              <a:rPr lang="ar-SA" sz="2800" b="1" dirty="0">
                <a:solidFill>
                  <a:srgbClr val="002060"/>
                </a:solidFill>
                <a:ea typeface="Times New Roman"/>
                <a:cs typeface="Traditional Arabic"/>
              </a:rPr>
              <a:t>تختلف محركات البحث فى آلية عملها ومضمونها مما دعى ذلك الى تصنيفها حسب آلية عملها والمحتوى الذي تقدمة للمستخدم كالآتي </a:t>
            </a:r>
            <a:r>
              <a:rPr lang="ar-SA" sz="2800" b="1" dirty="0" smtClean="0">
                <a:solidFill>
                  <a:srgbClr val="002060"/>
                </a:solidFill>
                <a:ea typeface="Times New Roman"/>
                <a:cs typeface="Traditional Arabic"/>
              </a:rPr>
              <a:t>:</a:t>
            </a:r>
          </a:p>
          <a:p>
            <a:pPr marR="457200" indent="-266700" algn="just" rtl="1">
              <a:spcAft>
                <a:spcPts val="0"/>
              </a:spcAft>
            </a:pPr>
            <a:r>
              <a:rPr lang="ar-SA" sz="2800" b="1" dirty="0">
                <a:solidFill>
                  <a:srgbClr val="FF0000"/>
                </a:solidFill>
                <a:latin typeface="Times New Roman"/>
                <a:ea typeface="Times New Roman"/>
                <a:cs typeface="Traditional Arabic"/>
              </a:rPr>
              <a:t>محركات بحث أجنبية</a:t>
            </a:r>
            <a:r>
              <a:rPr lang="en-US" sz="2800" b="1" dirty="0">
                <a:solidFill>
                  <a:srgbClr val="FF0000"/>
                </a:solidFill>
                <a:latin typeface="Traditional Arabic"/>
                <a:ea typeface="Times New Roman"/>
              </a:rPr>
              <a:t> Foreign search engines </a:t>
            </a:r>
            <a:endParaRPr lang="en-US" sz="2400" b="1" dirty="0">
              <a:solidFill>
                <a:srgbClr val="FF0000"/>
              </a:solidFill>
              <a:latin typeface="Times New Roman"/>
              <a:ea typeface="Times New Roman"/>
            </a:endParaRPr>
          </a:p>
          <a:p>
            <a:pPr marR="457200" indent="-266700" algn="just" rtl="1">
              <a:spcAft>
                <a:spcPts val="0"/>
              </a:spcAft>
            </a:pPr>
            <a:r>
              <a:rPr lang="ar-SA" sz="2800" b="1" dirty="0">
                <a:latin typeface="Times New Roman"/>
                <a:ea typeface="Times New Roman"/>
                <a:cs typeface="Traditional Arabic"/>
              </a:rPr>
              <a:t>وهى تلك المحركات التي يمكنها التعامل مع لغات إضافية غير اللغة الإنجليزية كالفرنسية والأسبانية وغيرها</a:t>
            </a:r>
            <a:r>
              <a:rPr lang="en-US" sz="2800" b="1" dirty="0">
                <a:latin typeface="Traditional Arabic"/>
                <a:ea typeface="Times New Roman"/>
              </a:rPr>
              <a:t> . </a:t>
            </a:r>
            <a:endParaRPr lang="en-US" sz="2400" b="1" dirty="0">
              <a:latin typeface="Times New Roman"/>
              <a:ea typeface="Times New Roman"/>
            </a:endParaRPr>
          </a:p>
          <a:p>
            <a:pPr marR="457200" indent="-266700" algn="just" rtl="1">
              <a:spcAft>
                <a:spcPts val="0"/>
              </a:spcAft>
            </a:pPr>
            <a:r>
              <a:rPr lang="ar-SA" sz="2800" b="1" dirty="0">
                <a:latin typeface="Times New Roman"/>
                <a:ea typeface="Times New Roman"/>
                <a:cs typeface="Traditional Arabic"/>
              </a:rPr>
              <a:t>أمثلة هذه المحركات : محرك ألتافيستا</a:t>
            </a:r>
            <a:r>
              <a:rPr lang="en-US" sz="2800" b="1" dirty="0">
                <a:latin typeface="Traditional Arabic"/>
                <a:ea typeface="Times New Roman"/>
              </a:rPr>
              <a:t> AltaVista - </a:t>
            </a:r>
            <a:r>
              <a:rPr lang="ar-SA" sz="2800" b="1" dirty="0">
                <a:latin typeface="Times New Roman"/>
                <a:ea typeface="Times New Roman"/>
                <a:cs typeface="Traditional Arabic"/>
              </a:rPr>
              <a:t>محرك </a:t>
            </a:r>
            <a:r>
              <a:rPr lang="ar-SA" sz="2800" b="1" dirty="0" smtClean="0">
                <a:latin typeface="Times New Roman"/>
                <a:ea typeface="Times New Roman"/>
                <a:cs typeface="Traditional Arabic"/>
              </a:rPr>
              <a:t>جوجل</a:t>
            </a:r>
            <a:r>
              <a:rPr lang="en-US" sz="2800" b="1" dirty="0" smtClean="0">
                <a:latin typeface="Traditional Arabic"/>
                <a:ea typeface="Times New Roman"/>
              </a:rPr>
              <a:t>  Googol </a:t>
            </a:r>
            <a:r>
              <a:rPr lang="en-US" sz="2800" b="1" dirty="0">
                <a:latin typeface="Traditional Arabic"/>
                <a:ea typeface="Times New Roman"/>
              </a:rPr>
              <a:t>– </a:t>
            </a:r>
            <a:r>
              <a:rPr lang="ar-SA" sz="2800" b="1" dirty="0" smtClean="0">
                <a:latin typeface="Times New Roman"/>
                <a:ea typeface="Times New Roman"/>
                <a:cs typeface="Traditional Arabic"/>
              </a:rPr>
              <a:t>محرك </a:t>
            </a:r>
            <a:r>
              <a:rPr lang="ar-SA" sz="2800" b="1" dirty="0">
                <a:latin typeface="Times New Roman"/>
                <a:ea typeface="Times New Roman"/>
                <a:cs typeface="Traditional Arabic"/>
              </a:rPr>
              <a:t>اكسايت</a:t>
            </a:r>
            <a:r>
              <a:rPr lang="en-US" sz="2800" b="1" dirty="0">
                <a:latin typeface="Traditional Arabic"/>
                <a:ea typeface="Times New Roman"/>
              </a:rPr>
              <a:t> Excite </a:t>
            </a:r>
            <a:endParaRPr lang="en-US" sz="2400" b="1" dirty="0">
              <a:latin typeface="Times New Roman"/>
              <a:ea typeface="Times New Roman"/>
            </a:endParaRPr>
          </a:p>
          <a:p>
            <a:pPr marR="457200" indent="-266700" algn="r" rtl="1">
              <a:spcAft>
                <a:spcPts val="0"/>
              </a:spcAft>
            </a:pPr>
            <a:r>
              <a:rPr lang="ar-SA" sz="2800" b="1" dirty="0" smtClean="0">
                <a:solidFill>
                  <a:srgbClr val="FF0000"/>
                </a:solidFill>
                <a:latin typeface="Times New Roman"/>
                <a:ea typeface="Times New Roman"/>
                <a:cs typeface="Traditional Arabic"/>
              </a:rPr>
              <a:t>محركات </a:t>
            </a:r>
            <a:r>
              <a:rPr lang="ar-SA" sz="2800" b="1" dirty="0">
                <a:solidFill>
                  <a:srgbClr val="FF0000"/>
                </a:solidFill>
                <a:latin typeface="Times New Roman"/>
                <a:ea typeface="Times New Roman"/>
                <a:cs typeface="Traditional Arabic"/>
              </a:rPr>
              <a:t>البحث المتخصصة</a:t>
            </a:r>
            <a:r>
              <a:rPr lang="en-US" sz="2800" b="1" dirty="0">
                <a:solidFill>
                  <a:srgbClr val="FF0000"/>
                </a:solidFill>
                <a:latin typeface="Traditional Arabic"/>
                <a:ea typeface="Times New Roman"/>
              </a:rPr>
              <a:t> Specialized search engines </a:t>
            </a:r>
            <a:endParaRPr lang="en-US" sz="2400" b="1" dirty="0">
              <a:solidFill>
                <a:srgbClr val="FF0000"/>
              </a:solidFill>
              <a:latin typeface="Times New Roman"/>
              <a:ea typeface="Times New Roman"/>
            </a:endParaRPr>
          </a:p>
          <a:p>
            <a:pPr marR="457200" indent="-266700" algn="r" rtl="1">
              <a:spcAft>
                <a:spcPts val="0"/>
              </a:spcAft>
            </a:pPr>
            <a:r>
              <a:rPr lang="ar-SA" sz="2800" b="1" dirty="0">
                <a:latin typeface="Times New Roman"/>
                <a:ea typeface="Times New Roman"/>
                <a:cs typeface="Traditional Arabic"/>
              </a:rPr>
              <a:t>وهى تلك المحركات التي تتخصص فى قطاع موضوعي معين كالعلوم</a:t>
            </a:r>
            <a:r>
              <a:rPr lang="en-US" sz="2800" b="1" dirty="0">
                <a:latin typeface="Traditional Arabic"/>
                <a:ea typeface="Times New Roman"/>
              </a:rPr>
              <a:t> ....</a:t>
            </a:r>
            <a:endParaRPr lang="en-US" sz="2400" b="1" dirty="0">
              <a:latin typeface="Times New Roman"/>
              <a:ea typeface="Times New Roman"/>
            </a:endParaRPr>
          </a:p>
          <a:p>
            <a:pPr marR="457200" indent="-266700" algn="r" rtl="1">
              <a:spcAft>
                <a:spcPts val="0"/>
              </a:spcAft>
            </a:pPr>
            <a:r>
              <a:rPr lang="ar-SA" sz="2800" b="1" dirty="0">
                <a:latin typeface="Times New Roman"/>
                <a:ea typeface="Times New Roman"/>
                <a:cs typeface="Traditional Arabic"/>
              </a:rPr>
              <a:t>أمثلة للمواقع </a:t>
            </a:r>
            <a:r>
              <a:rPr lang="ar-SA" sz="2800" b="1" dirty="0" smtClean="0">
                <a:latin typeface="Times New Roman"/>
                <a:ea typeface="Times New Roman"/>
                <a:cs typeface="Traditional Arabic"/>
              </a:rPr>
              <a:t>المتخصصة </a:t>
            </a:r>
            <a:r>
              <a:rPr lang="en-US" sz="2800" b="1" dirty="0" smtClean="0">
                <a:latin typeface="Traditional Arabic"/>
                <a:ea typeface="Times New Roman"/>
              </a:rPr>
              <a:t>: </a:t>
            </a:r>
            <a:r>
              <a:rPr lang="en-US" sz="2800" b="1" dirty="0">
                <a:latin typeface="Traditional Arabic"/>
                <a:ea typeface="Times New Roman"/>
              </a:rPr>
              <a:t>infinisource.com , ingenta.com , scirus.com</a:t>
            </a:r>
            <a:endParaRPr lang="en-US" sz="2400" b="1" dirty="0">
              <a:latin typeface="Times New Roman"/>
              <a:ea typeface="Times New Roman"/>
            </a:endParaRPr>
          </a:p>
          <a:p>
            <a:pPr marL="76200" marR="457200" indent="0" algn="r" rtl="1">
              <a:spcAft>
                <a:spcPts val="0"/>
              </a:spcAft>
              <a:buNone/>
            </a:pPr>
            <a:endParaRPr lang="en-US" sz="2400" dirty="0">
              <a:latin typeface="Times New Roman"/>
              <a:ea typeface="Times New Roman"/>
            </a:endParaRPr>
          </a:p>
          <a:p>
            <a:pPr algn="r" rtl="1"/>
            <a:endParaRPr lang="ar-SA" sz="2800" b="1" dirty="0">
              <a:solidFill>
                <a:srgbClr val="002060"/>
              </a:solidFill>
            </a:endParaRPr>
          </a:p>
        </p:txBody>
      </p:sp>
      <p:sp>
        <p:nvSpPr>
          <p:cNvPr id="2" name="Title 1"/>
          <p:cNvSpPr>
            <a:spLocks noGrp="1"/>
          </p:cNvSpPr>
          <p:nvPr>
            <p:ph type="title"/>
          </p:nvPr>
        </p:nvSpPr>
        <p:spPr/>
        <p:txBody>
          <a:bodyPr/>
          <a:lstStyle/>
          <a:p>
            <a:pPr algn="r"/>
            <a:r>
              <a:rPr lang="ar-SA" dirty="0" smtClean="0">
                <a:solidFill>
                  <a:srgbClr val="002060"/>
                </a:solidFill>
              </a:rPr>
              <a:t>أنواع محركات البحث </a:t>
            </a:r>
            <a:endParaRPr lang="ar-SA"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19590611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95601"/>
            <a:ext cx="8229600" cy="2362200"/>
          </a:xfrm>
        </p:spPr>
        <p:txBody>
          <a:bodyPr/>
          <a:lstStyle/>
          <a:p>
            <a:pPr marR="457200" indent="27305" algn="just">
              <a:spcAft>
                <a:spcPts val="0"/>
              </a:spcAft>
            </a:pPr>
            <a:r>
              <a:rPr lang="ar-SA" sz="3600" dirty="0">
                <a:latin typeface="Times New Roman"/>
                <a:ea typeface="Times New Roman"/>
                <a:cs typeface="Traditional Arabic"/>
              </a:rPr>
              <a:t>ظهر مؤخراً بعض محركات البحث التي تدعم البحث باللغة العربية وذلك لإعطاء الفرصة لأكبر عدد من الناس للاستفادة من محتوى الإنترنت الهائل</a:t>
            </a:r>
            <a:r>
              <a:rPr lang="en-US" sz="3600" dirty="0">
                <a:latin typeface="Times New Roman"/>
                <a:ea typeface="Times New Roman"/>
                <a:cs typeface="Traditional Arabic"/>
              </a:rPr>
              <a:t>. </a:t>
            </a:r>
            <a:r>
              <a:rPr lang="ar-SA" sz="3600" dirty="0">
                <a:latin typeface="Times New Roman"/>
                <a:ea typeface="Times New Roman"/>
                <a:cs typeface="Traditional Arabic"/>
              </a:rPr>
              <a:t> مثل محرك أين ، العربي </a:t>
            </a:r>
            <a:r>
              <a:rPr lang="ar-SA" sz="3600" dirty="0" smtClean="0">
                <a:latin typeface="Times New Roman"/>
                <a:ea typeface="Times New Roman"/>
                <a:cs typeface="Traditional Arabic"/>
              </a:rPr>
              <a:t>.</a:t>
            </a:r>
            <a:endParaRPr lang="ar-SA" sz="3600" dirty="0">
              <a:latin typeface="Times New Roman"/>
              <a:ea typeface="Times New Roman"/>
              <a:cs typeface="Traditional Arabic"/>
            </a:endParaRPr>
          </a:p>
        </p:txBody>
      </p:sp>
      <p:sp>
        <p:nvSpPr>
          <p:cNvPr id="2" name="Title 1"/>
          <p:cNvSpPr>
            <a:spLocks noGrp="1"/>
          </p:cNvSpPr>
          <p:nvPr>
            <p:ph type="title"/>
          </p:nvPr>
        </p:nvSpPr>
        <p:spPr/>
        <p:txBody>
          <a:bodyPr>
            <a:normAutofit/>
          </a:bodyPr>
          <a:lstStyle/>
          <a:p>
            <a:pPr algn="r" rtl="1"/>
            <a:r>
              <a:rPr lang="ar-SA" sz="4000" dirty="0" smtClean="0">
                <a:solidFill>
                  <a:srgbClr val="002060"/>
                </a:solidFill>
              </a:rPr>
              <a:t>محركات البحث العربية </a:t>
            </a:r>
            <a:endParaRPr lang="ar-SA" sz="4000"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4546351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R="457200" indent="53340" algn="just" rtl="1">
              <a:spcAft>
                <a:spcPts val="0"/>
              </a:spcAft>
              <a:tabLst>
                <a:tab pos="53340" algn="l"/>
              </a:tabLst>
            </a:pPr>
            <a:r>
              <a:rPr lang="ar-SA" b="1" dirty="0">
                <a:latin typeface="Times New Roman"/>
                <a:ea typeface="Times New Roman"/>
                <a:cs typeface="Traditional Arabic"/>
              </a:rPr>
              <a:t>تبدأ معظم أنواع البحث بالواجهة</a:t>
            </a:r>
            <a:r>
              <a:rPr lang="en-US" b="1" dirty="0">
                <a:latin typeface="Traditional Arabic"/>
                <a:ea typeface="Times New Roman"/>
              </a:rPr>
              <a:t> </a:t>
            </a:r>
            <a:r>
              <a:rPr lang="en-US" b="1" dirty="0">
                <a:solidFill>
                  <a:srgbClr val="FF0000"/>
                </a:solidFill>
                <a:latin typeface="Traditional Arabic"/>
                <a:ea typeface="Times New Roman"/>
              </a:rPr>
              <a:t>interface</a:t>
            </a:r>
            <a:r>
              <a:rPr lang="en-US" b="1" dirty="0">
                <a:latin typeface="Traditional Arabic"/>
                <a:ea typeface="Times New Roman"/>
              </a:rPr>
              <a:t> </a:t>
            </a:r>
            <a:r>
              <a:rPr lang="ar-SA" b="1" dirty="0">
                <a:solidFill>
                  <a:schemeClr val="accent2">
                    <a:lumMod val="60000"/>
                    <a:lumOff val="40000"/>
                  </a:schemeClr>
                </a:solidFill>
                <a:latin typeface="Times New Roman"/>
                <a:ea typeface="Times New Roman"/>
                <a:cs typeface="Traditional Arabic"/>
              </a:rPr>
              <a:t>وهي ما يظهر على الشاشة ويسمح للمستخدمين بإدخال متغيرات موضوع البحث ، ح</a:t>
            </a:r>
            <a:r>
              <a:rPr lang="ar-SA" b="1" dirty="0">
                <a:latin typeface="Times New Roman"/>
                <a:ea typeface="Times New Roman"/>
                <a:cs typeface="Traditional Arabic"/>
              </a:rPr>
              <a:t>يث تعرض معظم محركات البحث سطراً أو مستطيلاً خاليًا يكتب فيه المستخدم متغيرات بحثه ،كما تتيح بعض محركات البحث إدخال اختيارات معينة بدلاً من كتابة النص فقط ، فمثلاً بعض محركات البحث توفر للمستخدمين قوائم منسدلة تتيح لهم الاختيار بين البحث فى كل الشبكة أو البحث فى جزء منها فقط ،كما تتيح بعض محركات البحث إمكانية تضييق البحث حسب التاريخ ،أو عن طريق اللغة ،أو عن طريق تجميع كلمات البحث معًا مثل استخدام المعاملات المنطقية</a:t>
            </a:r>
            <a:r>
              <a:rPr lang="en-US" b="1" dirty="0">
                <a:latin typeface="Traditional Arabic"/>
                <a:ea typeface="Times New Roman"/>
              </a:rPr>
              <a:t> (logical operator) </a:t>
            </a:r>
            <a:endParaRPr lang="en-US" sz="2800" b="1" dirty="0">
              <a:latin typeface="Times New Roman"/>
              <a:ea typeface="Times New Roman"/>
            </a:endParaRPr>
          </a:p>
          <a:p>
            <a:pPr algn="r" rtl="1"/>
            <a:endParaRPr lang="ar-SA" dirty="0"/>
          </a:p>
        </p:txBody>
      </p:sp>
      <p:sp>
        <p:nvSpPr>
          <p:cNvPr id="2" name="Title 1"/>
          <p:cNvSpPr>
            <a:spLocks noGrp="1"/>
          </p:cNvSpPr>
          <p:nvPr>
            <p:ph type="title"/>
          </p:nvPr>
        </p:nvSpPr>
        <p:spPr/>
        <p:txBody>
          <a:bodyPr>
            <a:normAutofit/>
          </a:bodyPr>
          <a:lstStyle/>
          <a:p>
            <a:pPr algn="r"/>
            <a:r>
              <a:rPr lang="ar-SA" sz="4000" b="1" dirty="0" smtClean="0">
                <a:solidFill>
                  <a:srgbClr val="C00000"/>
                </a:solidFill>
              </a:rPr>
              <a:t>مهارات البحث داخل البيئة الرقمية</a:t>
            </a:r>
            <a:endParaRPr lang="ar-SA" sz="4000" b="1" dirty="0">
              <a:solidFill>
                <a:srgbClr val="C0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33201306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R="457200" indent="53340" algn="just" rtl="1">
              <a:spcAft>
                <a:spcPts val="0"/>
              </a:spcAft>
              <a:tabLst>
                <a:tab pos="53340" algn="l"/>
              </a:tabLst>
            </a:pPr>
            <a:r>
              <a:rPr lang="ar-SA" sz="3200" b="1" dirty="0">
                <a:solidFill>
                  <a:srgbClr val="C00000"/>
                </a:solidFill>
                <a:latin typeface="Times New Roman"/>
                <a:ea typeface="Times New Roman"/>
                <a:cs typeface="Traditional Arabic"/>
              </a:rPr>
              <a:t>وهناك عدد من الصفحات على شبكة الإنترنت </a:t>
            </a:r>
            <a:r>
              <a:rPr lang="ar-SA" sz="3200" b="1" dirty="0" smtClean="0">
                <a:solidFill>
                  <a:srgbClr val="C00000"/>
                </a:solidFill>
                <a:latin typeface="Times New Roman"/>
                <a:ea typeface="Times New Roman"/>
                <a:cs typeface="Traditional Arabic"/>
              </a:rPr>
              <a:t>تؤمـــــن لـك واحدًا </a:t>
            </a:r>
            <a:r>
              <a:rPr lang="ar-SA" sz="3200" b="1" dirty="0">
                <a:solidFill>
                  <a:srgbClr val="C00000"/>
                </a:solidFill>
                <a:latin typeface="Times New Roman"/>
                <a:ea typeface="Times New Roman"/>
                <a:cs typeface="Traditional Arabic"/>
              </a:rPr>
              <a:t>من ثلاثة أنماط لإيجاد معلومات محددة هي</a:t>
            </a:r>
            <a:r>
              <a:rPr lang="en-US" sz="3200" b="1" dirty="0">
                <a:solidFill>
                  <a:srgbClr val="C00000"/>
                </a:solidFill>
                <a:latin typeface="Traditional Arabic"/>
                <a:ea typeface="Times New Roman"/>
              </a:rPr>
              <a:t> </a:t>
            </a:r>
            <a:r>
              <a:rPr lang="en-US" sz="3200" dirty="0">
                <a:latin typeface="Traditional Arabic"/>
                <a:ea typeface="Times New Roman"/>
              </a:rPr>
              <a:t>: </a:t>
            </a:r>
            <a:endParaRPr lang="en-US" sz="3600" dirty="0">
              <a:latin typeface="Times New Roman"/>
              <a:ea typeface="Times New Roman"/>
            </a:endParaRPr>
          </a:p>
          <a:p>
            <a:pPr marR="457200" indent="-266700" algn="just" rtl="1">
              <a:spcAft>
                <a:spcPts val="0"/>
              </a:spcAft>
            </a:pPr>
            <a:r>
              <a:rPr lang="ar-SA" sz="3200" dirty="0">
                <a:latin typeface="Times New Roman"/>
                <a:ea typeface="Times New Roman"/>
                <a:cs typeface="Traditional Arabic"/>
              </a:rPr>
              <a:t>1- البحث عن طريق الموضوع</a:t>
            </a:r>
            <a:r>
              <a:rPr lang="en-US" sz="3200" dirty="0">
                <a:latin typeface="Traditional Arabic"/>
                <a:ea typeface="Times New Roman"/>
              </a:rPr>
              <a:t> Subject .</a:t>
            </a:r>
            <a:endParaRPr lang="en-US" sz="3600" dirty="0">
              <a:latin typeface="Times New Roman"/>
              <a:ea typeface="Times New Roman"/>
            </a:endParaRPr>
          </a:p>
          <a:p>
            <a:pPr marR="457200" indent="-266700" algn="just" rtl="1">
              <a:spcAft>
                <a:spcPts val="0"/>
              </a:spcAft>
            </a:pPr>
            <a:r>
              <a:rPr lang="ar-SA" sz="3200" dirty="0">
                <a:latin typeface="Times New Roman"/>
                <a:ea typeface="Times New Roman"/>
                <a:cs typeface="Traditional Arabic"/>
              </a:rPr>
              <a:t>2-  البحث عن طريق الكلمات المفتاحيـة</a:t>
            </a:r>
            <a:r>
              <a:rPr lang="en-US" sz="3200" dirty="0">
                <a:latin typeface="Traditional Arabic"/>
                <a:ea typeface="Times New Roman"/>
              </a:rPr>
              <a:t> Key wards . </a:t>
            </a:r>
            <a:endParaRPr lang="en-US" sz="3600" dirty="0">
              <a:latin typeface="Times New Roman"/>
              <a:ea typeface="Times New Roman"/>
            </a:endParaRPr>
          </a:p>
          <a:p>
            <a:pPr marR="457200" indent="-266700" algn="just" rtl="1">
              <a:spcAft>
                <a:spcPts val="0"/>
              </a:spcAft>
            </a:pPr>
            <a:r>
              <a:rPr lang="ar-SA" sz="3200" dirty="0">
                <a:latin typeface="Times New Roman"/>
                <a:ea typeface="Times New Roman"/>
                <a:cs typeface="Traditional Arabic"/>
              </a:rPr>
              <a:t>3- البحث الجبـري</a:t>
            </a:r>
            <a:r>
              <a:rPr lang="en-US" sz="3200" dirty="0">
                <a:latin typeface="Traditional Arabic"/>
                <a:ea typeface="Times New Roman"/>
              </a:rPr>
              <a:t> Boolean . </a:t>
            </a:r>
            <a:r>
              <a:rPr lang="en-US" sz="3200" dirty="0" smtClean="0">
                <a:latin typeface="Traditional Arabic"/>
                <a:ea typeface="Times New Roman"/>
              </a:rPr>
              <a:t> </a:t>
            </a:r>
            <a:r>
              <a:rPr lang="ar-SA" sz="3200" dirty="0" smtClean="0">
                <a:latin typeface="Traditional Arabic"/>
                <a:ea typeface="Times New Roman"/>
              </a:rPr>
              <a:t>البوليني </a:t>
            </a:r>
            <a:endParaRPr lang="en-US" sz="3600" dirty="0">
              <a:latin typeface="Times New Roman"/>
              <a:ea typeface="Times New Roman"/>
            </a:endParaRPr>
          </a:p>
          <a:p>
            <a:pPr marL="109728" indent="0">
              <a:buNone/>
            </a:pPr>
            <a:endParaRPr lang="ar-SA" dirty="0"/>
          </a:p>
        </p:txBody>
      </p:sp>
      <p:sp>
        <p:nvSpPr>
          <p:cNvPr id="2" name="Title 1"/>
          <p:cNvSpPr>
            <a:spLocks noGrp="1"/>
          </p:cNvSpPr>
          <p:nvPr>
            <p:ph type="title"/>
          </p:nvPr>
        </p:nvSpPr>
        <p:spPr/>
        <p:txBody>
          <a:bodyPr/>
          <a:lstStyle/>
          <a:p>
            <a:r>
              <a:rPr lang="ar-SA" dirty="0" smtClean="0"/>
              <a:t>أنماط البحث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1411058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63886"/>
          </a:xfrm>
        </p:spPr>
        <p:txBody>
          <a:bodyPr>
            <a:normAutofit/>
          </a:bodyPr>
          <a:lstStyle/>
          <a:p>
            <a:pPr marR="457200" indent="-266700" algn="just" rtl="1">
              <a:spcAft>
                <a:spcPts val="0"/>
              </a:spcAft>
            </a:pPr>
            <a:r>
              <a:rPr lang="ar-SA" b="1" dirty="0">
                <a:latin typeface="Times New Roman"/>
                <a:ea typeface="Times New Roman"/>
                <a:cs typeface="Traditional Arabic"/>
              </a:rPr>
              <a:t>يسمي هذا النوع بنمط الدليل</a:t>
            </a:r>
            <a:r>
              <a:rPr lang="en-US" b="1" dirty="0">
                <a:latin typeface="Traditional Arabic"/>
                <a:ea typeface="Times New Roman"/>
              </a:rPr>
              <a:t> “</a:t>
            </a:r>
            <a:r>
              <a:rPr lang="en-US" b="1" dirty="0">
                <a:solidFill>
                  <a:schemeClr val="accent2">
                    <a:lumMod val="60000"/>
                    <a:lumOff val="40000"/>
                  </a:schemeClr>
                </a:solidFill>
                <a:latin typeface="Traditional Arabic"/>
                <a:ea typeface="Times New Roman"/>
              </a:rPr>
              <a:t>directory</a:t>
            </a:r>
            <a:r>
              <a:rPr lang="en-US" b="1" dirty="0">
                <a:latin typeface="Traditional Arabic"/>
                <a:ea typeface="Times New Roman"/>
              </a:rPr>
              <a:t> “ </a:t>
            </a:r>
            <a:r>
              <a:rPr lang="ar-SA" b="1" dirty="0">
                <a:solidFill>
                  <a:schemeClr val="accent3">
                    <a:lumMod val="75000"/>
                  </a:schemeClr>
                </a:solidFill>
                <a:latin typeface="Times New Roman"/>
                <a:ea typeface="Times New Roman"/>
                <a:cs typeface="Traditional Arabic"/>
              </a:rPr>
              <a:t>حيث تكون مواقع الشبكة مرتبة حسب الموضوعات المتفرعة ، تمامًا مثل دليل الهاتف، حيث يمكنك البحث انطلاقًا من موضوع عام ثم تضيق نطاق البحث إلى موضوعات متفرعة محددة ،وتندرج الموضوعات المتفرعة الرئيسة تحت كل موضوع عام ؛وبالتإلى يمكنك القفز على إحدى الخطوات إذا شئت ذلك</a:t>
            </a:r>
            <a:r>
              <a:rPr lang="en-US" b="1" dirty="0">
                <a:solidFill>
                  <a:schemeClr val="accent3">
                    <a:lumMod val="75000"/>
                  </a:schemeClr>
                </a:solidFill>
                <a:latin typeface="Traditional Arabic"/>
                <a:ea typeface="Times New Roman"/>
              </a:rPr>
              <a:t> . </a:t>
            </a:r>
            <a:endParaRPr lang="en-US" sz="2800" b="1" dirty="0">
              <a:solidFill>
                <a:schemeClr val="accent3">
                  <a:lumMod val="75000"/>
                </a:schemeClr>
              </a:solidFill>
              <a:latin typeface="Times New Roman"/>
              <a:ea typeface="Times New Roman"/>
            </a:endParaRPr>
          </a:p>
          <a:p>
            <a:pPr marR="457200" indent="-266700" algn="just" rtl="1">
              <a:spcAft>
                <a:spcPts val="0"/>
              </a:spcAft>
            </a:pPr>
            <a:r>
              <a:rPr lang="ar-SA" b="1" dirty="0">
                <a:solidFill>
                  <a:srgbClr val="002060"/>
                </a:solidFill>
                <a:latin typeface="Times New Roman"/>
                <a:ea typeface="Times New Roman"/>
                <a:cs typeface="Traditional Arabic"/>
              </a:rPr>
              <a:t>ملاحظـة</a:t>
            </a:r>
            <a:r>
              <a:rPr lang="ar-SA" b="1" dirty="0">
                <a:latin typeface="Times New Roman"/>
                <a:ea typeface="Times New Roman"/>
                <a:cs typeface="Traditional Arabic"/>
              </a:rPr>
              <a:t> : في معظم محركات البحث نجد عناوين الفئات والموضوعات العامة مكتوبة بالخط العريض ،و تكتب عناوين الموضوعات النهائية - أي التي لا يتفرع منها شئ - بالخط العادي</a:t>
            </a:r>
            <a:r>
              <a:rPr lang="en-US" b="1" dirty="0">
                <a:latin typeface="Traditional Arabic"/>
                <a:ea typeface="Times New Roman"/>
              </a:rPr>
              <a:t> . </a:t>
            </a:r>
            <a:r>
              <a:rPr lang="ar-SA" b="1" dirty="0">
                <a:latin typeface="Times New Roman"/>
                <a:ea typeface="Times New Roman"/>
                <a:cs typeface="Traditional Arabic"/>
              </a:rPr>
              <a:t>عند التوصل إلى أحد العناوين الذي على يحتوي صفحة تهمك انقر هذا العنوان لكي تنتقل إلى تلك الصفحة وتطلع عليهـا </a:t>
            </a:r>
            <a:r>
              <a:rPr lang="ar-SA" b="1" dirty="0" smtClean="0">
                <a:latin typeface="Times New Roman"/>
                <a:ea typeface="Times New Roman"/>
                <a:cs typeface="Traditional Arabic"/>
              </a:rPr>
              <a:t>.</a:t>
            </a:r>
            <a:endParaRPr lang="en-US" sz="2800" b="1" dirty="0">
              <a:latin typeface="Times New Roman"/>
              <a:ea typeface="Times New Roman"/>
            </a:endParaRPr>
          </a:p>
          <a:p>
            <a:pPr marR="457200" indent="-266700" algn="r" rtl="1">
              <a:spcAft>
                <a:spcPts val="0"/>
              </a:spcAft>
            </a:pPr>
            <a:endParaRPr lang="en-US" dirty="0" smtClean="0">
              <a:latin typeface="Traditional Arabic"/>
              <a:ea typeface="Times New Roman"/>
            </a:endParaRPr>
          </a:p>
          <a:p>
            <a:pPr marR="457200" indent="-266700" algn="r" rtl="1">
              <a:spcAft>
                <a:spcPts val="0"/>
              </a:spcAft>
            </a:pPr>
            <a:endParaRPr lang="en-US" sz="2800" dirty="0">
              <a:latin typeface="Times New Roman"/>
              <a:ea typeface="Times New Roman"/>
            </a:endParaRPr>
          </a:p>
          <a:p>
            <a:pPr algn="l" rtl="1"/>
            <a:endParaRPr lang="ar-SA" dirty="0"/>
          </a:p>
        </p:txBody>
      </p:sp>
      <p:sp>
        <p:nvSpPr>
          <p:cNvPr id="2" name="Title 1"/>
          <p:cNvSpPr>
            <a:spLocks noGrp="1"/>
          </p:cNvSpPr>
          <p:nvPr>
            <p:ph type="title"/>
          </p:nvPr>
        </p:nvSpPr>
        <p:spPr/>
        <p:txBody>
          <a:bodyPr>
            <a:normAutofit/>
          </a:bodyPr>
          <a:lstStyle/>
          <a:p>
            <a:pPr marR="457200" indent="-266700" algn="r" rtl="1">
              <a:spcAft>
                <a:spcPts val="0"/>
              </a:spcAft>
            </a:pPr>
            <a:r>
              <a:rPr lang="ar-SA" b="1" dirty="0">
                <a:latin typeface="Times New Roman"/>
                <a:ea typeface="Times New Roman"/>
                <a:cs typeface="Traditional Arabic"/>
              </a:rPr>
              <a:t>أولاً : البحـث عـن طريـق الموضـوع</a:t>
            </a:r>
            <a:r>
              <a:rPr lang="en-US" b="1" dirty="0">
                <a:latin typeface="Traditional Arabic"/>
                <a:ea typeface="Times New Roman"/>
              </a:rPr>
              <a:t> Subject .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40946450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81328"/>
            <a:ext cx="8839200" cy="4525963"/>
          </a:xfrm>
        </p:spPr>
        <p:txBody>
          <a:bodyPr>
            <a:noAutofit/>
          </a:bodyPr>
          <a:lstStyle/>
          <a:p>
            <a:pPr marR="457200" algn="just" rtl="1">
              <a:spcAft>
                <a:spcPts val="0"/>
              </a:spcAft>
            </a:pPr>
            <a:r>
              <a:rPr lang="ar-SA" sz="3200" b="1" dirty="0">
                <a:latin typeface="Times New Roman"/>
                <a:ea typeface="Times New Roman"/>
                <a:cs typeface="Traditional Arabic"/>
              </a:rPr>
              <a:t>لكي تنفذ هذا النوع من البحث اكتب الكلمة أو بعض الكلمات ذات الصلة بمتغيرات بحثك ليصبح أكثر تحديدًا في مربع البحث الخاص بذلك ، ثم انقر زر</a:t>
            </a:r>
            <a:r>
              <a:rPr lang="en-US" sz="3200" b="1" dirty="0">
                <a:latin typeface="Traditional Arabic"/>
                <a:ea typeface="Times New Roman"/>
              </a:rPr>
              <a:t>Search </a:t>
            </a:r>
            <a:r>
              <a:rPr lang="ar-SA" sz="3200" b="1" dirty="0">
                <a:latin typeface="Times New Roman"/>
                <a:ea typeface="Times New Roman"/>
                <a:cs typeface="Traditional Arabic"/>
              </a:rPr>
              <a:t>أو اضغط مفتاح</a:t>
            </a:r>
            <a:r>
              <a:rPr lang="en-US" sz="3200" b="1" dirty="0">
                <a:latin typeface="Traditional Arabic"/>
                <a:ea typeface="Times New Roman"/>
              </a:rPr>
              <a:t> Enter </a:t>
            </a:r>
            <a:r>
              <a:rPr lang="ar-SA" sz="3200" b="1" dirty="0">
                <a:latin typeface="Times New Roman"/>
                <a:ea typeface="Times New Roman"/>
                <a:cs typeface="Traditional Arabic"/>
              </a:rPr>
              <a:t>،حيث تعطي نتائج البحث قائمة بالمواقع المقترحة التي تبدو مناسبة مع ما تبحث عنه</a:t>
            </a:r>
            <a:r>
              <a:rPr lang="en-US" sz="3200" b="1" dirty="0">
                <a:latin typeface="Traditional Arabic"/>
                <a:ea typeface="Times New Roman"/>
              </a:rPr>
              <a:t> </a:t>
            </a:r>
            <a:endParaRPr lang="en-US" sz="3600" b="1" dirty="0">
              <a:latin typeface="Times New Roman"/>
              <a:ea typeface="Times New Roman"/>
            </a:endParaRPr>
          </a:p>
          <a:p>
            <a:pPr marR="457200" algn="just" rtl="1">
              <a:spcAft>
                <a:spcPts val="0"/>
              </a:spcAft>
              <a:tabLst>
                <a:tab pos="53340" algn="l"/>
              </a:tabLst>
            </a:pPr>
            <a:r>
              <a:rPr lang="ar-SA" sz="3200" b="1" dirty="0" smtClean="0">
                <a:latin typeface="Times New Roman"/>
                <a:ea typeface="Times New Roman"/>
                <a:cs typeface="Traditional Arabic"/>
              </a:rPr>
              <a:t>وعلى </a:t>
            </a:r>
            <a:r>
              <a:rPr lang="ar-SA" sz="3200" b="1" dirty="0">
                <a:latin typeface="Times New Roman"/>
                <a:ea typeface="Times New Roman"/>
                <a:cs typeface="Traditional Arabic"/>
              </a:rPr>
              <a:t>سبيل المثإلى : إذا كتبت كلمة</a:t>
            </a:r>
            <a:r>
              <a:rPr lang="en-US" sz="3200" b="1" dirty="0">
                <a:latin typeface="Traditional Arabic"/>
                <a:ea typeface="Times New Roman"/>
              </a:rPr>
              <a:t> internet </a:t>
            </a:r>
            <a:r>
              <a:rPr lang="ar-SA" sz="3200" b="1" dirty="0">
                <a:latin typeface="Times New Roman"/>
                <a:ea typeface="Times New Roman"/>
                <a:cs typeface="Traditional Arabic"/>
              </a:rPr>
              <a:t>في مربع البحث فإن الحاسب يبحث عن أي وثيقة تحتوي على هذه الكلمة ، وإذا كتبت</a:t>
            </a:r>
            <a:r>
              <a:rPr lang="en-US" sz="3200" b="1" dirty="0">
                <a:latin typeface="Traditional Arabic"/>
                <a:ea typeface="Times New Roman"/>
              </a:rPr>
              <a:t> internet in education </a:t>
            </a:r>
            <a:r>
              <a:rPr lang="ar-SA" sz="3200" b="1" dirty="0">
                <a:latin typeface="Times New Roman"/>
                <a:ea typeface="Times New Roman"/>
                <a:cs typeface="Traditional Arabic"/>
              </a:rPr>
              <a:t>فإن الحاسب يبحث عن كل وثيقة تحتوي على كلمة</a:t>
            </a:r>
            <a:r>
              <a:rPr lang="en-US" sz="3200" b="1" dirty="0">
                <a:latin typeface="Traditional Arabic"/>
                <a:ea typeface="Times New Roman"/>
              </a:rPr>
              <a:t>internet  </a:t>
            </a:r>
            <a:r>
              <a:rPr lang="ar-SA" sz="3200" b="1" dirty="0">
                <a:latin typeface="Times New Roman"/>
                <a:ea typeface="Times New Roman"/>
                <a:cs typeface="Traditional Arabic"/>
              </a:rPr>
              <a:t>وكل وثيقة تحتوي على كلمة</a:t>
            </a:r>
            <a:r>
              <a:rPr lang="en-US" sz="3200" b="1" dirty="0">
                <a:latin typeface="Times New Roman"/>
                <a:ea typeface="Times New Roman"/>
                <a:cs typeface="Traditional Arabic"/>
              </a:rPr>
              <a:t> </a:t>
            </a:r>
            <a:r>
              <a:rPr lang="en-US" sz="3200" b="1" dirty="0">
                <a:latin typeface="Traditional Arabic"/>
                <a:ea typeface="Times New Roman"/>
              </a:rPr>
              <a:t>education </a:t>
            </a:r>
            <a:r>
              <a:rPr lang="ar-SA" sz="3200" b="1" dirty="0">
                <a:latin typeface="Times New Roman"/>
                <a:ea typeface="Times New Roman"/>
                <a:cs typeface="Traditional Arabic"/>
              </a:rPr>
              <a:t>وكل وثيقة تحتوى على الكلمتان معًا</a:t>
            </a:r>
            <a:r>
              <a:rPr lang="en-US" sz="3200" b="1" dirty="0">
                <a:latin typeface="Traditional Arabic"/>
                <a:ea typeface="Times New Roman"/>
              </a:rPr>
              <a:t>.</a:t>
            </a:r>
            <a:endParaRPr lang="en-US" sz="3600" b="1" dirty="0">
              <a:effectLst/>
              <a:latin typeface="Times New Roman"/>
              <a:ea typeface="Times New Roman"/>
            </a:endParaRPr>
          </a:p>
        </p:txBody>
      </p:sp>
      <p:sp>
        <p:nvSpPr>
          <p:cNvPr id="2" name="Title 1"/>
          <p:cNvSpPr>
            <a:spLocks noGrp="1"/>
          </p:cNvSpPr>
          <p:nvPr>
            <p:ph type="title"/>
          </p:nvPr>
        </p:nvSpPr>
        <p:spPr/>
        <p:txBody>
          <a:bodyPr>
            <a:normAutofit fontScale="90000"/>
          </a:bodyPr>
          <a:lstStyle/>
          <a:p>
            <a:pPr marR="457200" indent="-266700" algn="r" rtl="1">
              <a:spcAft>
                <a:spcPts val="0"/>
              </a:spcAft>
            </a:pPr>
            <a:r>
              <a:rPr lang="ar-SA" sz="4000" b="1" dirty="0">
                <a:latin typeface="Times New Roman"/>
                <a:ea typeface="Times New Roman"/>
                <a:cs typeface="Traditional Arabic"/>
              </a:rPr>
              <a:t>ثانيًا :البحث عن طريق الكلمات المفتاحية</a:t>
            </a:r>
            <a:r>
              <a:rPr lang="en-US" sz="4000" b="1" dirty="0">
                <a:latin typeface="Traditional Arabic"/>
                <a:ea typeface="Times New Roman"/>
              </a:rPr>
              <a:t> (Key </a:t>
            </a:r>
            <a:r>
              <a:rPr lang="en-US" sz="4000" b="1" dirty="0" smtClean="0">
                <a:latin typeface="Traditional Arabic"/>
                <a:ea typeface="Times New Roman"/>
              </a:rPr>
              <a:t>words</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361326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spcAft>
                <a:spcPts val="0"/>
              </a:spcAft>
            </a:pPr>
            <a:r>
              <a:rPr lang="ar-SA" sz="2800" b="1" dirty="0" smtClean="0">
                <a:latin typeface="Times New Roman"/>
                <a:ea typeface="Times New Roman"/>
                <a:cs typeface="Traditional Arabic"/>
              </a:rPr>
              <a:t>يستخدم </a:t>
            </a:r>
            <a:r>
              <a:rPr lang="ar-SA" sz="2800" b="1" dirty="0">
                <a:latin typeface="Times New Roman"/>
                <a:ea typeface="Times New Roman"/>
                <a:cs typeface="Traditional Arabic"/>
              </a:rPr>
              <a:t>في هذا النوع من البحث الكلمات المفتاحية ،بالإضافة إلى </a:t>
            </a:r>
            <a:r>
              <a:rPr lang="ar-SA" sz="3200" b="1" dirty="0">
                <a:latin typeface="Times New Roman"/>
                <a:ea typeface="Times New Roman"/>
                <a:cs typeface="Traditional Arabic"/>
              </a:rPr>
              <a:t>استخدام أدوات للربط بين تلك الكلمات مثل</a:t>
            </a:r>
            <a:r>
              <a:rPr lang="en-US" sz="3200" b="1" dirty="0">
                <a:latin typeface="Traditional Arabic"/>
                <a:ea typeface="Times New Roman"/>
              </a:rPr>
              <a:t> </a:t>
            </a:r>
            <a:r>
              <a:rPr lang="en-US" sz="2800" b="1" dirty="0">
                <a:solidFill>
                  <a:schemeClr val="accent2">
                    <a:lumMod val="75000"/>
                  </a:schemeClr>
                </a:solidFill>
                <a:latin typeface="Traditional Arabic"/>
                <a:ea typeface="Times New Roman"/>
              </a:rPr>
              <a:t>Not-</a:t>
            </a:r>
            <a:r>
              <a:rPr lang="en-US" sz="4000" b="1" dirty="0">
                <a:solidFill>
                  <a:schemeClr val="accent2">
                    <a:lumMod val="75000"/>
                  </a:schemeClr>
                </a:solidFill>
                <a:latin typeface="Traditional Arabic"/>
                <a:ea typeface="Times New Roman"/>
              </a:rPr>
              <a:t>or</a:t>
            </a:r>
            <a:r>
              <a:rPr lang="en-US" sz="2800" b="1" dirty="0">
                <a:solidFill>
                  <a:schemeClr val="accent2">
                    <a:lumMod val="75000"/>
                  </a:schemeClr>
                </a:solidFill>
                <a:latin typeface="Traditional Arabic"/>
                <a:ea typeface="Times New Roman"/>
              </a:rPr>
              <a:t>-AND</a:t>
            </a:r>
            <a:r>
              <a:rPr lang="en-US" sz="2800" b="1" dirty="0">
                <a:latin typeface="Traditional Arabic"/>
                <a:ea typeface="Times New Roman"/>
              </a:rPr>
              <a:t> </a:t>
            </a:r>
            <a:r>
              <a:rPr lang="en-US" sz="2800" b="1" dirty="0">
                <a:latin typeface="Times New Roman"/>
                <a:ea typeface="Times New Roman"/>
                <a:cs typeface="Traditional Arabic"/>
              </a:rPr>
              <a:t> </a:t>
            </a:r>
            <a:r>
              <a:rPr lang="ar-SA" sz="2800" b="1" dirty="0">
                <a:latin typeface="Times New Roman"/>
                <a:ea typeface="Times New Roman"/>
                <a:cs typeface="Traditional Arabic"/>
              </a:rPr>
              <a:t>وتسمي أدوات الربط تلك أيضًا </a:t>
            </a:r>
            <a:r>
              <a:rPr lang="ar-SA" sz="2800" b="1" dirty="0">
                <a:solidFill>
                  <a:schemeClr val="accent2">
                    <a:lumMod val="75000"/>
                  </a:schemeClr>
                </a:solidFill>
                <a:latin typeface="Times New Roman"/>
                <a:ea typeface="Times New Roman"/>
                <a:cs typeface="Traditional Arabic"/>
              </a:rPr>
              <a:t>بالمعاملات المنطقية </a:t>
            </a:r>
            <a:r>
              <a:rPr lang="ar-SA" sz="2800" b="1" dirty="0">
                <a:latin typeface="Times New Roman"/>
                <a:ea typeface="Times New Roman"/>
                <a:cs typeface="Traditional Arabic"/>
              </a:rPr>
              <a:t>،فإذا أردنا </a:t>
            </a:r>
            <a:r>
              <a:rPr lang="ar-SA" sz="2800" b="1" dirty="0">
                <a:solidFill>
                  <a:srgbClr val="FF0000"/>
                </a:solidFill>
                <a:latin typeface="Times New Roman"/>
                <a:ea typeface="Times New Roman"/>
                <a:cs typeface="Traditional Arabic"/>
              </a:rPr>
              <a:t>تركيز أو تضييق </a:t>
            </a:r>
            <a:r>
              <a:rPr lang="ar-SA" sz="2800" b="1" dirty="0">
                <a:latin typeface="Times New Roman"/>
                <a:ea typeface="Times New Roman"/>
                <a:cs typeface="Traditional Arabic"/>
              </a:rPr>
              <a:t>نظاق البحث مثلاً نكتب</a:t>
            </a:r>
            <a:r>
              <a:rPr lang="en-US" sz="2800" b="1" dirty="0">
                <a:latin typeface="Times New Roman"/>
                <a:ea typeface="Times New Roman"/>
                <a:cs typeface="Traditional Arabic"/>
              </a:rPr>
              <a:t> INTERNET </a:t>
            </a:r>
            <a:r>
              <a:rPr lang="en-US" sz="2800" b="1" dirty="0">
                <a:solidFill>
                  <a:srgbClr val="FF0000"/>
                </a:solidFill>
                <a:latin typeface="Times New Roman"/>
                <a:ea typeface="Times New Roman"/>
                <a:cs typeface="Traditional Arabic"/>
              </a:rPr>
              <a:t>AND </a:t>
            </a:r>
            <a:r>
              <a:rPr lang="en-US" sz="2800" b="1" dirty="0">
                <a:latin typeface="Times New Roman"/>
                <a:ea typeface="Times New Roman"/>
                <a:cs typeface="Traditional Arabic"/>
              </a:rPr>
              <a:t>EDUCATION  </a:t>
            </a:r>
            <a:r>
              <a:rPr lang="ar-SA" sz="2800" b="1" dirty="0" smtClean="0">
                <a:latin typeface="Times New Roman"/>
                <a:ea typeface="Times New Roman"/>
                <a:cs typeface="Traditional Arabic"/>
              </a:rPr>
              <a:t> ،</a:t>
            </a:r>
            <a:r>
              <a:rPr lang="ar-SA" sz="2800" b="1" dirty="0">
                <a:latin typeface="Times New Roman"/>
                <a:ea typeface="Times New Roman"/>
                <a:cs typeface="Traditional Arabic"/>
              </a:rPr>
              <a:t>يؤدي ذلك إلى البحث عن الموضوعات التي تحتوي على الكلمتان معًا وهكذاً </a:t>
            </a:r>
            <a:r>
              <a:rPr lang="ar-SA" sz="2800" b="1" dirty="0" smtClean="0">
                <a:latin typeface="Times New Roman"/>
                <a:ea typeface="Times New Roman"/>
                <a:cs typeface="Traditional Arabic"/>
              </a:rPr>
              <a:t>.</a:t>
            </a:r>
          </a:p>
          <a:p>
            <a:pPr algn="just" rtl="1">
              <a:spcAft>
                <a:spcPts val="0"/>
              </a:spcAft>
            </a:pPr>
            <a:r>
              <a:rPr lang="ar-SA" sz="2800" b="1" dirty="0">
                <a:latin typeface="Times New Roman"/>
                <a:ea typeface="Times New Roman"/>
                <a:cs typeface="Traditional Arabic"/>
              </a:rPr>
              <a:t>و</a:t>
            </a:r>
            <a:r>
              <a:rPr lang="ar-SA" sz="2800" b="1" dirty="0" smtClean="0">
                <a:latin typeface="Times New Roman"/>
                <a:ea typeface="Times New Roman"/>
              </a:rPr>
              <a:t> </a:t>
            </a:r>
            <a:r>
              <a:rPr lang="ar-SA" sz="2800" b="1" dirty="0">
                <a:latin typeface="Times New Roman"/>
                <a:ea typeface="Times New Roman"/>
                <a:cs typeface="Traditional Arabic"/>
              </a:rPr>
              <a:t>يعد استخدام البحث المنطقي (</a:t>
            </a:r>
            <a:r>
              <a:rPr lang="en-US" sz="2800" b="1" dirty="0">
                <a:latin typeface="Times New Roman"/>
                <a:ea typeface="Times New Roman"/>
                <a:cs typeface="Traditional Arabic"/>
              </a:rPr>
              <a:t>Boolean</a:t>
            </a:r>
            <a:r>
              <a:rPr lang="ar-SA" sz="2800" b="1" dirty="0">
                <a:latin typeface="Times New Roman"/>
                <a:ea typeface="Times New Roman"/>
                <a:cs typeface="Traditional Arabic"/>
              </a:rPr>
              <a:t>) أسلوبًا للقيام ببحث أكثر دقة على شبكة الانترنت ويتيح البحث بطريقة </a:t>
            </a:r>
            <a:r>
              <a:rPr lang="en-US" sz="2800" b="1" dirty="0">
                <a:latin typeface="Times New Roman"/>
                <a:ea typeface="Times New Roman"/>
                <a:cs typeface="Traditional Arabic"/>
              </a:rPr>
              <a:t>Boolean</a:t>
            </a:r>
            <a:r>
              <a:rPr lang="ar-SA" sz="2800" b="1" dirty="0">
                <a:latin typeface="Times New Roman"/>
                <a:ea typeface="Times New Roman"/>
                <a:cs typeface="Traditional Arabic"/>
              </a:rPr>
              <a:t> إمكانية ضم كلمات البحث باستخدام منطق بسيط : </a:t>
            </a:r>
            <a:r>
              <a:rPr lang="en-US" sz="2800" b="1" dirty="0">
                <a:latin typeface="Times New Roman"/>
                <a:ea typeface="Times New Roman"/>
                <a:cs typeface="Traditional Arabic"/>
              </a:rPr>
              <a:t>AND, OR, </a:t>
            </a:r>
            <a:r>
              <a:rPr lang="en-US" sz="2800" b="1" dirty="0" smtClean="0">
                <a:latin typeface="Times New Roman"/>
                <a:ea typeface="Times New Roman"/>
                <a:cs typeface="Traditional Arabic"/>
              </a:rPr>
              <a:t>NOT</a:t>
            </a:r>
            <a:r>
              <a:rPr lang="ar-SA" sz="2800" b="1" dirty="0" smtClean="0">
                <a:latin typeface="Times New Roman"/>
                <a:ea typeface="Times New Roman"/>
                <a:cs typeface="Traditional Arabic"/>
              </a:rPr>
              <a:t>.</a:t>
            </a:r>
            <a:endParaRPr lang="en-US" sz="2800" b="1" dirty="0">
              <a:latin typeface="Times New Roman"/>
              <a:ea typeface="Times New Roman"/>
              <a:cs typeface="Traditional Arabic"/>
            </a:endParaRPr>
          </a:p>
        </p:txBody>
      </p:sp>
      <p:sp>
        <p:nvSpPr>
          <p:cNvPr id="2" name="Title 1"/>
          <p:cNvSpPr>
            <a:spLocks noGrp="1"/>
          </p:cNvSpPr>
          <p:nvPr>
            <p:ph type="title"/>
          </p:nvPr>
        </p:nvSpPr>
        <p:spPr/>
        <p:txBody>
          <a:bodyPr>
            <a:normAutofit/>
          </a:bodyPr>
          <a:lstStyle/>
          <a:p>
            <a:pPr marL="342900" marR="457200" lvl="0" indent="-266700" rtl="1">
              <a:spcBef>
                <a:spcPct val="20000"/>
              </a:spcBef>
            </a:pPr>
            <a:r>
              <a:rPr lang="ar-SA" sz="3600" b="1" dirty="0">
                <a:solidFill>
                  <a:prstClr val="black"/>
                </a:solidFill>
                <a:latin typeface="Times New Roman"/>
                <a:ea typeface="Times New Roman"/>
                <a:cs typeface="Traditional Arabic"/>
              </a:rPr>
              <a:t>ثالثـاُ البحـث الجبـري</a:t>
            </a:r>
            <a:r>
              <a:rPr lang="en-US" sz="3600" b="1" dirty="0">
                <a:solidFill>
                  <a:prstClr val="black"/>
                </a:solidFill>
                <a:latin typeface="Traditional Arabic"/>
                <a:ea typeface="Times New Roman"/>
                <a:cs typeface="+mn-cs"/>
              </a:rPr>
              <a:t> Boolean .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8591304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64291"/>
          </a:xfrm>
        </p:spPr>
        <p:txBody>
          <a:bodyPr>
            <a:normAutofit/>
          </a:bodyPr>
          <a:lstStyle/>
          <a:p>
            <a:pPr algn="just" rtl="1"/>
            <a:r>
              <a:rPr lang="ar-SA" sz="2800" b="1" dirty="0">
                <a:ea typeface="Times New Roman"/>
                <a:cs typeface="Traditional Arabic"/>
              </a:rPr>
              <a:t>يؤدى استخدام</a:t>
            </a:r>
            <a:r>
              <a:rPr lang="en-US" sz="2800" b="1" dirty="0">
                <a:ea typeface="Times New Roman"/>
                <a:cs typeface="Traditional Arabic"/>
              </a:rPr>
              <a:t> (</a:t>
            </a:r>
            <a:r>
              <a:rPr lang="en-US" sz="2800" b="1" dirty="0">
                <a:solidFill>
                  <a:srgbClr val="FF0000"/>
                </a:solidFill>
                <a:ea typeface="Times New Roman"/>
                <a:cs typeface="Traditional Arabic"/>
              </a:rPr>
              <a:t>AND</a:t>
            </a:r>
            <a:r>
              <a:rPr lang="en-US" sz="2800" b="1" dirty="0">
                <a:ea typeface="Times New Roman"/>
                <a:cs typeface="Traditional Arabic"/>
              </a:rPr>
              <a:t>) </a:t>
            </a:r>
            <a:r>
              <a:rPr lang="ar-SA" sz="2800" b="1" dirty="0">
                <a:ea typeface="Times New Roman"/>
                <a:cs typeface="Traditional Arabic"/>
              </a:rPr>
              <a:t>أو استخدام علامة زائد </a:t>
            </a:r>
            <a:r>
              <a:rPr lang="ar-SA" sz="4000" b="1" dirty="0">
                <a:solidFill>
                  <a:srgbClr val="FF0000"/>
                </a:solidFill>
                <a:ea typeface="Times New Roman"/>
                <a:cs typeface="Traditional Arabic"/>
              </a:rPr>
              <a:t>+</a:t>
            </a:r>
            <a:r>
              <a:rPr lang="ar-SA" sz="2800" b="1" dirty="0">
                <a:ea typeface="Times New Roman"/>
                <a:cs typeface="Traditional Arabic"/>
              </a:rPr>
              <a:t> بين متغيرين وجوب ظهور هذين المتغيرين معًا في نتائج البحث مما يؤدي </a:t>
            </a:r>
            <a:r>
              <a:rPr lang="ar-SA" sz="2800" b="1" dirty="0">
                <a:solidFill>
                  <a:srgbClr val="FF0000"/>
                </a:solidFill>
                <a:ea typeface="Times New Roman"/>
                <a:cs typeface="Traditional Arabic"/>
              </a:rPr>
              <a:t>إلى تقليل عدد النتائج </a:t>
            </a:r>
            <a:r>
              <a:rPr lang="ar-SA" sz="2800" b="1" dirty="0">
                <a:ea typeface="Times New Roman"/>
                <a:cs typeface="Traditional Arabic"/>
              </a:rPr>
              <a:t>وعلي سبيل المثال : عند البحث عن كلمة</a:t>
            </a:r>
            <a:r>
              <a:rPr lang="en-US" sz="2800" b="1" dirty="0">
                <a:ea typeface="Times New Roman"/>
                <a:cs typeface="Traditional Arabic"/>
              </a:rPr>
              <a:t> Education </a:t>
            </a:r>
            <a:r>
              <a:rPr lang="ar-SA" sz="2800" b="1" dirty="0">
                <a:ea typeface="Times New Roman"/>
                <a:cs typeface="Traditional Arabic"/>
              </a:rPr>
              <a:t>بالإضافة إلى كلمة</a:t>
            </a:r>
            <a:r>
              <a:rPr lang="en-US" sz="2800" b="1" dirty="0">
                <a:ea typeface="Times New Roman"/>
                <a:cs typeface="Traditional Arabic"/>
              </a:rPr>
              <a:t> Technology </a:t>
            </a:r>
            <a:r>
              <a:rPr lang="ar-SA" sz="2800" b="1" dirty="0">
                <a:ea typeface="Times New Roman"/>
                <a:cs typeface="Traditional Arabic"/>
              </a:rPr>
              <a:t>فإننا نكتب في مربع البحث</a:t>
            </a:r>
            <a:r>
              <a:rPr lang="en-US" sz="2800" b="1" dirty="0">
                <a:ea typeface="Times New Roman"/>
                <a:cs typeface="Traditional Arabic"/>
              </a:rPr>
              <a:t> Education and technology </a:t>
            </a:r>
            <a:r>
              <a:rPr lang="ar-SA" sz="2800" b="1" dirty="0">
                <a:ea typeface="Times New Roman"/>
                <a:cs typeface="Traditional Arabic"/>
              </a:rPr>
              <a:t>أو</a:t>
            </a:r>
            <a:r>
              <a:rPr lang="en-US" sz="2800" b="1" dirty="0">
                <a:ea typeface="Times New Roman"/>
                <a:cs typeface="Traditional Arabic"/>
              </a:rPr>
              <a:t>Technology +Education </a:t>
            </a:r>
            <a:r>
              <a:rPr lang="ar-SA" sz="2800" b="1" dirty="0">
                <a:ea typeface="Times New Roman"/>
                <a:cs typeface="Traditional Arabic"/>
              </a:rPr>
              <a:t>،حيث يقوم محرك البحث في أرجاء الشبكة بالبحث عن كل الموضوعات التي تظهر فيها الكلمتان معًا ، مع استبعاد الموضوعات التي تحتوي على كل كلمة بمفردها </a:t>
            </a:r>
            <a:r>
              <a:rPr lang="ar-SA" sz="2800" b="1" dirty="0" smtClean="0">
                <a:ea typeface="Times New Roman"/>
                <a:cs typeface="Traditional Arabic"/>
              </a:rPr>
              <a:t>.</a:t>
            </a:r>
            <a:endParaRPr lang="ar-SA" sz="28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14061848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spcAft>
                <a:spcPts val="0"/>
              </a:spcAft>
            </a:pPr>
            <a:r>
              <a:rPr lang="ar-SA" sz="2800" dirty="0" smtClean="0">
                <a:latin typeface="Times New Roman"/>
                <a:ea typeface="Times New Roman"/>
              </a:rPr>
              <a:t>تستخدم لحصر البحث واسترجاع السجلات التي تحتوي كل كلمة مذكورة في البحث ومثال : البحث عن الملفات التي تحتوي على كل من الكلمتين </a:t>
            </a:r>
            <a:r>
              <a:rPr lang="en-US" sz="2800" dirty="0" smtClean="0">
                <a:latin typeface="Times New Roman"/>
                <a:ea typeface="Times New Roman"/>
              </a:rPr>
              <a:t>LIBRARY </a:t>
            </a:r>
            <a:r>
              <a:rPr lang="en-US" sz="2800" b="1" dirty="0" smtClean="0">
                <a:solidFill>
                  <a:srgbClr val="00A8E5"/>
                </a:solidFill>
                <a:latin typeface="Times New Roman"/>
                <a:ea typeface="Times New Roman"/>
              </a:rPr>
              <a:t>AND</a:t>
            </a:r>
            <a:r>
              <a:rPr lang="en-US" sz="2800" dirty="0" smtClean="0">
                <a:latin typeface="Times New Roman"/>
                <a:ea typeface="Times New Roman"/>
              </a:rPr>
              <a:t> STUDENT</a:t>
            </a:r>
          </a:p>
          <a:p>
            <a:pPr algn="just" rtl="1">
              <a:spcAft>
                <a:spcPts val="0"/>
              </a:spcAft>
            </a:pPr>
            <a:endParaRPr lang="en-US" sz="4000" dirty="0">
              <a:latin typeface="Times New Roman"/>
              <a:ea typeface="Times New Roman"/>
            </a:endParaRPr>
          </a:p>
        </p:txBody>
      </p:sp>
      <p:sp>
        <p:nvSpPr>
          <p:cNvPr id="2" name="Title 1"/>
          <p:cNvSpPr>
            <a:spLocks noGrp="1"/>
          </p:cNvSpPr>
          <p:nvPr>
            <p:ph type="title"/>
          </p:nvPr>
        </p:nvSpPr>
        <p:spPr/>
        <p:txBody>
          <a:bodyPr>
            <a:normAutofit/>
          </a:bodyPr>
          <a:lstStyle/>
          <a:p>
            <a:pPr rtl="1"/>
            <a:r>
              <a:rPr lang="en-US" sz="4000" b="1" dirty="0" smtClean="0">
                <a:latin typeface="Times New Roman"/>
                <a:ea typeface="Times New Roman"/>
              </a:rPr>
              <a:t>AND</a:t>
            </a:r>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429000"/>
            <a:ext cx="3505200"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3883273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R="457200" indent="-36830" algn="just" rtl="1">
              <a:spcAft>
                <a:spcPts val="0"/>
              </a:spcAft>
            </a:pPr>
            <a:r>
              <a:rPr lang="ar-SA" sz="2800" b="1" dirty="0">
                <a:latin typeface="Times New Roman"/>
                <a:ea typeface="Times New Roman"/>
                <a:cs typeface="Traditional Arabic"/>
              </a:rPr>
              <a:t>يعنى استخدام</a:t>
            </a:r>
            <a:r>
              <a:rPr lang="en-US" sz="2800" b="1" dirty="0">
                <a:latin typeface="Traditional Arabic"/>
                <a:ea typeface="Times New Roman"/>
              </a:rPr>
              <a:t> (</a:t>
            </a:r>
            <a:r>
              <a:rPr lang="en-US" sz="2800" b="1" dirty="0">
                <a:solidFill>
                  <a:srgbClr val="FF0000"/>
                </a:solidFill>
                <a:latin typeface="Traditional Arabic"/>
                <a:ea typeface="Times New Roman"/>
              </a:rPr>
              <a:t>NOT</a:t>
            </a:r>
            <a:r>
              <a:rPr lang="en-US" sz="2800" b="1" dirty="0">
                <a:latin typeface="Traditional Arabic"/>
                <a:ea typeface="Times New Roman"/>
              </a:rPr>
              <a:t>) </a:t>
            </a:r>
            <a:r>
              <a:rPr lang="ar-SA" sz="2800" b="1" dirty="0">
                <a:latin typeface="Times New Roman"/>
                <a:ea typeface="Times New Roman"/>
                <a:cs typeface="Traditional Arabic"/>
              </a:rPr>
              <a:t>أو استخدام </a:t>
            </a:r>
            <a:r>
              <a:rPr lang="ar-SA" sz="2800" b="1" dirty="0">
                <a:solidFill>
                  <a:srgbClr val="FF0000"/>
                </a:solidFill>
                <a:latin typeface="Times New Roman"/>
                <a:ea typeface="Times New Roman"/>
                <a:cs typeface="Traditional Arabic"/>
              </a:rPr>
              <a:t>علامة ناقص </a:t>
            </a:r>
            <a:r>
              <a:rPr lang="ar-SA" sz="2800" b="1" dirty="0" smtClean="0">
                <a:solidFill>
                  <a:srgbClr val="FF0000"/>
                </a:solidFill>
                <a:latin typeface="Times New Roman"/>
                <a:ea typeface="Times New Roman"/>
                <a:cs typeface="Traditional Arabic"/>
              </a:rPr>
              <a:t> </a:t>
            </a:r>
            <a:r>
              <a:rPr lang="ar-SA" sz="3200" b="1" dirty="0" smtClean="0">
                <a:solidFill>
                  <a:srgbClr val="FF0000"/>
                </a:solidFill>
                <a:latin typeface="Times New Roman"/>
                <a:ea typeface="Times New Roman"/>
                <a:cs typeface="Traditional Arabic"/>
              </a:rPr>
              <a:t>__</a:t>
            </a:r>
            <a:r>
              <a:rPr lang="ar-SA" sz="2800" b="1" dirty="0" smtClean="0">
                <a:latin typeface="Times New Roman"/>
                <a:ea typeface="Times New Roman"/>
                <a:cs typeface="Traditional Arabic"/>
              </a:rPr>
              <a:t>متغيرين </a:t>
            </a:r>
            <a:r>
              <a:rPr lang="ar-SA" sz="2800" b="1" dirty="0">
                <a:latin typeface="Times New Roman"/>
                <a:ea typeface="Times New Roman"/>
                <a:cs typeface="Traditional Arabic"/>
              </a:rPr>
              <a:t>يعني وجوب </a:t>
            </a:r>
            <a:r>
              <a:rPr lang="ar-SA" sz="2800" b="1" dirty="0">
                <a:solidFill>
                  <a:srgbClr val="FF0000"/>
                </a:solidFill>
                <a:latin typeface="Times New Roman"/>
                <a:ea typeface="Times New Roman"/>
                <a:cs typeface="Traditional Arabic"/>
              </a:rPr>
              <a:t>ظهور المتغير الأول مع استبعاد المتغير الثاني من نتائج البحث </a:t>
            </a:r>
            <a:r>
              <a:rPr lang="ar-SA" sz="2800" b="1" dirty="0">
                <a:latin typeface="Times New Roman"/>
                <a:ea typeface="Times New Roman"/>
                <a:cs typeface="Traditional Arabic"/>
              </a:rPr>
              <a:t>فعلى سبيل المثال عند البحث عن كلمة</a:t>
            </a:r>
            <a:r>
              <a:rPr lang="en-US" sz="2800" b="1" dirty="0">
                <a:latin typeface="Traditional Arabic"/>
                <a:ea typeface="Times New Roman"/>
              </a:rPr>
              <a:t> INTERNET </a:t>
            </a:r>
            <a:r>
              <a:rPr lang="ar-SA" sz="2800" b="1" dirty="0">
                <a:latin typeface="Times New Roman"/>
                <a:ea typeface="Times New Roman"/>
                <a:cs typeface="Traditional Arabic"/>
              </a:rPr>
              <a:t>فقط ،حيث لا تظهر معها كلمة</a:t>
            </a:r>
            <a:r>
              <a:rPr lang="en-US" sz="2800" b="1" dirty="0">
                <a:latin typeface="Traditional Arabic"/>
                <a:ea typeface="Times New Roman"/>
              </a:rPr>
              <a:t> Computes </a:t>
            </a:r>
            <a:r>
              <a:rPr lang="ar-SA" sz="2800" b="1" dirty="0">
                <a:latin typeface="Times New Roman"/>
                <a:ea typeface="Times New Roman"/>
                <a:cs typeface="Traditional Arabic"/>
              </a:rPr>
              <a:t>،فإننا نكتب في مربع </a:t>
            </a:r>
            <a:r>
              <a:rPr lang="ar-SA" sz="2800" b="1" dirty="0" smtClean="0">
                <a:latin typeface="Times New Roman"/>
                <a:ea typeface="Times New Roman"/>
                <a:cs typeface="Traditional Arabic"/>
              </a:rPr>
              <a:t>البــــحث</a:t>
            </a:r>
            <a:r>
              <a:rPr lang="en-US" sz="2800" b="1" dirty="0" smtClean="0">
                <a:latin typeface="Traditional Arabic"/>
                <a:ea typeface="Times New Roman"/>
              </a:rPr>
              <a:t> </a:t>
            </a:r>
            <a:r>
              <a:rPr lang="en-US" sz="2800" b="1" dirty="0">
                <a:latin typeface="Traditional Arabic"/>
                <a:ea typeface="Times New Roman"/>
              </a:rPr>
              <a:t>internet not Computes </a:t>
            </a:r>
            <a:r>
              <a:rPr lang="ar-SA" sz="2800" b="1" dirty="0">
                <a:latin typeface="Times New Roman"/>
                <a:ea typeface="Times New Roman"/>
                <a:cs typeface="Traditional Arabic"/>
              </a:rPr>
              <a:t>أو</a:t>
            </a:r>
            <a:r>
              <a:rPr lang="en-US" sz="2800" b="1" dirty="0">
                <a:latin typeface="Traditional Arabic"/>
                <a:ea typeface="Times New Roman"/>
              </a:rPr>
              <a:t>Computes –internet </a:t>
            </a:r>
            <a:r>
              <a:rPr lang="ar-SA" sz="2800" b="1" dirty="0">
                <a:latin typeface="Times New Roman"/>
                <a:ea typeface="Times New Roman"/>
                <a:cs typeface="Traditional Arabic"/>
              </a:rPr>
              <a:t>فيقوم محرك البحث بالبحث في أرجاء الشبكة عن كل الموضوعات التي تحتوي فقط على كلمة</a:t>
            </a:r>
            <a:r>
              <a:rPr lang="en-US" sz="2800" b="1" dirty="0">
                <a:latin typeface="Traditional Arabic"/>
                <a:ea typeface="Times New Roman"/>
              </a:rPr>
              <a:t> internet </a:t>
            </a:r>
            <a:r>
              <a:rPr lang="ar-SA" sz="2800" b="1" dirty="0">
                <a:latin typeface="Times New Roman"/>
                <a:ea typeface="Times New Roman"/>
                <a:cs typeface="Traditional Arabic"/>
              </a:rPr>
              <a:t>مع استبعاد كل الموضوعات التي تحتوي على كلمة</a:t>
            </a:r>
            <a:r>
              <a:rPr lang="en-US" sz="2800" b="1" dirty="0">
                <a:latin typeface="Traditional Arabic"/>
                <a:ea typeface="Times New Roman"/>
              </a:rPr>
              <a:t> </a:t>
            </a:r>
            <a:r>
              <a:rPr lang="en-US" sz="2800" b="1" dirty="0" smtClean="0">
                <a:latin typeface="Traditional Arabic"/>
                <a:ea typeface="Times New Roman"/>
              </a:rPr>
              <a:t>Computes </a:t>
            </a:r>
            <a:endParaRPr lang="en-US" sz="4000" b="1" dirty="0">
              <a:latin typeface="Times New Roman"/>
              <a:ea typeface="Times New Roman"/>
            </a:endParaRPr>
          </a:p>
          <a:p>
            <a:endParaRPr lang="ar-SA" dirty="0"/>
          </a:p>
        </p:txBody>
      </p:sp>
      <p:sp>
        <p:nvSpPr>
          <p:cNvPr id="2" name="Title 1"/>
          <p:cNvSpPr>
            <a:spLocks noGrp="1"/>
          </p:cNvSpPr>
          <p:nvPr>
            <p:ph type="title"/>
          </p:nvPr>
        </p:nvSpPr>
        <p:spPr/>
        <p:txBody>
          <a:bodyPr/>
          <a:lstStyle/>
          <a:p>
            <a:r>
              <a:rPr lang="en-US" sz="3200" dirty="0">
                <a:solidFill>
                  <a:prstClr val="black"/>
                </a:solidFill>
                <a:latin typeface="Traditional Arabic"/>
                <a:ea typeface="Times New Roman"/>
                <a:cs typeface="+mn-cs"/>
              </a:rPr>
              <a:t>NOT</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6481191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spcAft>
                <a:spcPts val="0"/>
              </a:spcAft>
            </a:pPr>
            <a:r>
              <a:rPr lang="ar-SA" sz="2400" dirty="0">
                <a:latin typeface="Times New Roman"/>
                <a:ea typeface="Times New Roman"/>
              </a:rPr>
              <a:t>تستخدم ال "لا" </a:t>
            </a:r>
            <a:r>
              <a:rPr lang="ar-SA" sz="2400" dirty="0">
                <a:solidFill>
                  <a:srgbClr val="FF0000"/>
                </a:solidFill>
                <a:latin typeface="Times New Roman"/>
                <a:ea typeface="Times New Roman"/>
              </a:rPr>
              <a:t>لتضييق</a:t>
            </a:r>
            <a:r>
              <a:rPr lang="ar-SA" sz="2400" dirty="0">
                <a:latin typeface="Times New Roman"/>
                <a:ea typeface="Times New Roman"/>
              </a:rPr>
              <a:t> نطاق البحث ومثال: البحث عن الملفات التي تحتوي على الكلمة </a:t>
            </a:r>
            <a:r>
              <a:rPr lang="en-US" sz="2400" dirty="0">
                <a:latin typeface="Times New Roman"/>
                <a:ea typeface="Times New Roman"/>
              </a:rPr>
              <a:t>LIBRARY</a:t>
            </a:r>
            <a:r>
              <a:rPr lang="ar-SA" sz="2400" dirty="0">
                <a:latin typeface="Times New Roman"/>
                <a:ea typeface="Times New Roman"/>
              </a:rPr>
              <a:t>  </a:t>
            </a:r>
            <a:r>
              <a:rPr lang="ar-SA" sz="2400" b="1" dirty="0">
                <a:solidFill>
                  <a:srgbClr val="00A8E5"/>
                </a:solidFill>
                <a:latin typeface="Times New Roman"/>
                <a:ea typeface="Times New Roman"/>
              </a:rPr>
              <a:t>وليس</a:t>
            </a:r>
            <a:r>
              <a:rPr lang="ar-SA" sz="2400" dirty="0">
                <a:latin typeface="Times New Roman"/>
                <a:ea typeface="Times New Roman"/>
              </a:rPr>
              <a:t> عن الكلمة </a:t>
            </a:r>
            <a:r>
              <a:rPr lang="en-US" sz="2400" dirty="0">
                <a:latin typeface="Times New Roman"/>
                <a:ea typeface="Times New Roman"/>
              </a:rPr>
              <a:t>STUDENTS</a:t>
            </a:r>
            <a:endParaRPr lang="en-US" sz="3600" dirty="0">
              <a:latin typeface="Times New Roman"/>
              <a:ea typeface="Times New Roman"/>
            </a:endParaRPr>
          </a:p>
          <a:p>
            <a:endParaRPr lang="ar-SA" dirty="0"/>
          </a:p>
        </p:txBody>
      </p:sp>
      <p:sp>
        <p:nvSpPr>
          <p:cNvPr id="2" name="Title 1"/>
          <p:cNvSpPr>
            <a:spLocks noGrp="1"/>
          </p:cNvSpPr>
          <p:nvPr>
            <p:ph type="title"/>
          </p:nvPr>
        </p:nvSpPr>
        <p:spPr/>
        <p:txBody>
          <a:bodyPr>
            <a:normAutofit/>
          </a:bodyPr>
          <a:lstStyle/>
          <a:p>
            <a:pPr rtl="1"/>
            <a:r>
              <a:rPr lang="en-US" b="1" dirty="0" smtClean="0">
                <a:latin typeface="Times New Roman"/>
                <a:ea typeface="Times New Roman"/>
              </a:rPr>
              <a:t>NOT</a:t>
            </a:r>
            <a:endParaRPr lang="ar-S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928938"/>
            <a:ext cx="3238500" cy="225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16805436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b="1" dirty="0">
                <a:ea typeface="Times New Roman"/>
                <a:cs typeface="Traditional Arabic"/>
              </a:rPr>
              <a:t>يعنى استخدام</a:t>
            </a:r>
            <a:r>
              <a:rPr lang="en-US" b="1" dirty="0">
                <a:latin typeface="Traditional Arabic"/>
                <a:ea typeface="Times New Roman"/>
              </a:rPr>
              <a:t> (</a:t>
            </a:r>
            <a:r>
              <a:rPr lang="en-US" b="1" dirty="0">
                <a:solidFill>
                  <a:srgbClr val="FF0000"/>
                </a:solidFill>
                <a:latin typeface="Traditional Arabic"/>
                <a:ea typeface="Times New Roman"/>
              </a:rPr>
              <a:t>OR</a:t>
            </a:r>
            <a:r>
              <a:rPr lang="en-US" b="1" dirty="0">
                <a:latin typeface="Traditional Arabic"/>
                <a:ea typeface="Times New Roman"/>
              </a:rPr>
              <a:t>) </a:t>
            </a:r>
            <a:r>
              <a:rPr lang="ar-SA" b="1" dirty="0">
                <a:latin typeface="Traditional Arabic"/>
                <a:ea typeface="Times New Roman"/>
              </a:rPr>
              <a:t>بين متغيرين ظهور أي من المتغيرين أو كليهما معًا في نتائج البحث ،ويؤدى هذا الاختيار إلى </a:t>
            </a:r>
            <a:r>
              <a:rPr lang="ar-SA" b="1" dirty="0">
                <a:solidFill>
                  <a:srgbClr val="FF0000"/>
                </a:solidFill>
                <a:latin typeface="Traditional Arabic"/>
                <a:ea typeface="Times New Roman"/>
              </a:rPr>
              <a:t>زيادة عدد النتائج </a:t>
            </a:r>
            <a:r>
              <a:rPr lang="ar-SA" b="1" dirty="0">
                <a:latin typeface="Traditional Arabic"/>
                <a:ea typeface="Times New Roman"/>
              </a:rPr>
              <a:t>،وعلى سبيل المثال عند البحث عن كلمة</a:t>
            </a:r>
            <a:r>
              <a:rPr lang="en-US" b="1" dirty="0">
                <a:latin typeface="Traditional Arabic"/>
                <a:ea typeface="Times New Roman"/>
              </a:rPr>
              <a:t> Computes </a:t>
            </a:r>
            <a:r>
              <a:rPr lang="ar-SA" b="1" dirty="0">
                <a:latin typeface="Traditional Arabic"/>
                <a:ea typeface="Times New Roman"/>
              </a:rPr>
              <a:t>أو</a:t>
            </a:r>
            <a:r>
              <a:rPr lang="en-US" b="1" dirty="0">
                <a:latin typeface="Traditional Arabic"/>
                <a:ea typeface="Times New Roman"/>
              </a:rPr>
              <a:t> internet </a:t>
            </a:r>
            <a:r>
              <a:rPr lang="ar-SA" b="1" dirty="0">
                <a:latin typeface="Traditional Arabic"/>
                <a:ea typeface="Times New Roman"/>
              </a:rPr>
              <a:t>فإننا نكتب في مربع البحث</a:t>
            </a:r>
            <a:r>
              <a:rPr lang="en-US" b="1" dirty="0">
                <a:latin typeface="Traditional Arabic"/>
                <a:ea typeface="Times New Roman"/>
              </a:rPr>
              <a:t> Computes Or internet </a:t>
            </a:r>
            <a:r>
              <a:rPr lang="ar-SA" b="1" dirty="0">
                <a:latin typeface="Traditional Arabic"/>
                <a:ea typeface="Times New Roman"/>
              </a:rPr>
              <a:t>حيث يقوم محرك البحث بالبحث في أرجاء الشبكة عن كل الموضوعات التي تظهر فيها كلمة</a:t>
            </a:r>
            <a:r>
              <a:rPr lang="en-US" b="1" dirty="0">
                <a:latin typeface="Traditional Arabic"/>
                <a:ea typeface="Times New Roman"/>
              </a:rPr>
              <a:t> Computes </a:t>
            </a:r>
            <a:r>
              <a:rPr lang="ar-SA" b="1" dirty="0">
                <a:latin typeface="Traditional Arabic"/>
                <a:ea typeface="Times New Roman"/>
              </a:rPr>
              <a:t>بمفردها ،عن كل الموضوعات التي تظهر فيها كلمة</a:t>
            </a:r>
            <a:r>
              <a:rPr lang="en-US" b="1" dirty="0">
                <a:latin typeface="Traditional Arabic"/>
                <a:ea typeface="Times New Roman"/>
              </a:rPr>
              <a:t> internet </a:t>
            </a:r>
            <a:r>
              <a:rPr lang="ar-SA" b="1" dirty="0">
                <a:latin typeface="Traditional Arabic"/>
                <a:ea typeface="Times New Roman"/>
              </a:rPr>
              <a:t>بمفردها ،وعن كل الموضوعات التي تظهر فيها الكلمتان </a:t>
            </a:r>
            <a:r>
              <a:rPr lang="ar-SA" b="1" dirty="0" smtClean="0">
                <a:latin typeface="Traditional Arabic"/>
                <a:ea typeface="Times New Roman"/>
              </a:rPr>
              <a:t>معًا </a:t>
            </a:r>
            <a:r>
              <a:rPr lang="ar-SA" dirty="0" smtClean="0">
                <a:latin typeface="Traditional Arabic"/>
                <a:ea typeface="Times New Roman"/>
              </a:rPr>
              <a:t>.</a:t>
            </a:r>
            <a:endParaRPr lang="ar-SA" dirty="0"/>
          </a:p>
        </p:txBody>
      </p:sp>
      <p:sp>
        <p:nvSpPr>
          <p:cNvPr id="2" name="Title 1"/>
          <p:cNvSpPr>
            <a:spLocks noGrp="1"/>
          </p:cNvSpPr>
          <p:nvPr>
            <p:ph type="title"/>
          </p:nvPr>
        </p:nvSpPr>
        <p:spPr/>
        <p:txBody>
          <a:bodyPr/>
          <a:lstStyle/>
          <a:p>
            <a:pPr rtl="1"/>
            <a:r>
              <a:rPr lang="en-US" b="1" dirty="0">
                <a:latin typeface="Times New Roman"/>
                <a:ea typeface="Times New Roman"/>
              </a:rPr>
              <a:t>OR</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10845914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R="457200" indent="-36830" algn="just" rtl="1">
              <a:spcAft>
                <a:spcPts val="0"/>
              </a:spcAft>
            </a:pPr>
            <a:r>
              <a:rPr lang="ar-SA" b="1" dirty="0">
                <a:latin typeface="Times New Roman"/>
                <a:ea typeface="Times New Roman"/>
                <a:cs typeface="Traditional Arabic"/>
              </a:rPr>
              <a:t>استخدام الأقواس </a:t>
            </a:r>
            <a:r>
              <a:rPr lang="ar-SA" b="1" dirty="0">
                <a:solidFill>
                  <a:srgbClr val="FF0000"/>
                </a:solidFill>
                <a:latin typeface="Times New Roman"/>
                <a:ea typeface="Times New Roman"/>
                <a:cs typeface="Traditional Arabic"/>
              </a:rPr>
              <a:t>(    ) </a:t>
            </a:r>
            <a:r>
              <a:rPr lang="ar-SA" b="1" dirty="0">
                <a:latin typeface="Times New Roman"/>
                <a:ea typeface="Times New Roman"/>
                <a:cs typeface="Traditional Arabic"/>
              </a:rPr>
              <a:t>مـع</a:t>
            </a:r>
            <a:r>
              <a:rPr lang="en-US" b="1" dirty="0">
                <a:latin typeface="Traditional Arabic"/>
                <a:ea typeface="Times New Roman"/>
              </a:rPr>
              <a:t> </a:t>
            </a:r>
            <a:r>
              <a:rPr lang="en-US" b="1" dirty="0">
                <a:solidFill>
                  <a:srgbClr val="FF0000"/>
                </a:solidFill>
                <a:latin typeface="Traditional Arabic"/>
                <a:ea typeface="Times New Roman"/>
              </a:rPr>
              <a:t>NOT-OR-AND </a:t>
            </a:r>
            <a:r>
              <a:rPr lang="ar-SA" b="1" dirty="0">
                <a:latin typeface="Times New Roman"/>
                <a:ea typeface="Times New Roman"/>
                <a:cs typeface="Traditional Arabic"/>
              </a:rPr>
              <a:t>يعمل على تقسيم متغيرات البحث إلى مجموعات ، بهدف زيادة كفاءة عملية البحث وفاعليتها ،فعلى سبيل المثال عندما نريد أن نبحث عن موضوعات </a:t>
            </a:r>
            <a:r>
              <a:rPr lang="ar-SA" sz="2400" b="1" dirty="0">
                <a:latin typeface="Times New Roman"/>
                <a:ea typeface="Times New Roman"/>
                <a:cs typeface="Traditional Arabic"/>
              </a:rPr>
              <a:t>الإنترنت أو الحاسب في مجال التربية </a:t>
            </a:r>
            <a:r>
              <a:rPr lang="ar-SA" sz="3600" b="1" dirty="0">
                <a:latin typeface="Times New Roman"/>
                <a:ea typeface="Times New Roman"/>
                <a:cs typeface="Traditional Arabic"/>
              </a:rPr>
              <a:t>فإننا </a:t>
            </a:r>
            <a:r>
              <a:rPr lang="ar-SA" sz="2400" b="1" dirty="0">
                <a:latin typeface="Times New Roman"/>
                <a:ea typeface="Times New Roman"/>
                <a:cs typeface="Traditional Arabic"/>
              </a:rPr>
              <a:t>نكتب </a:t>
            </a:r>
            <a:r>
              <a:rPr lang="ar-SA" b="1" dirty="0">
                <a:latin typeface="Times New Roman"/>
                <a:ea typeface="Times New Roman"/>
                <a:cs typeface="Traditional Arabic"/>
              </a:rPr>
              <a:t>في مربع البحث</a:t>
            </a:r>
            <a:r>
              <a:rPr lang="en-US" b="1" dirty="0">
                <a:latin typeface="Traditional Arabic"/>
                <a:ea typeface="Times New Roman"/>
              </a:rPr>
              <a:t> Education And </a:t>
            </a:r>
            <a:r>
              <a:rPr lang="en-US" sz="4000" b="1" dirty="0">
                <a:latin typeface="Traditional Arabic"/>
                <a:ea typeface="Times New Roman"/>
              </a:rPr>
              <a:t>(</a:t>
            </a:r>
            <a:r>
              <a:rPr lang="en-US" b="1" dirty="0">
                <a:latin typeface="Traditional Arabic"/>
                <a:ea typeface="Times New Roman"/>
              </a:rPr>
              <a:t>Internet Or Computes </a:t>
            </a:r>
            <a:r>
              <a:rPr lang="en-US" sz="4000" b="1" dirty="0">
                <a:latin typeface="Traditional Arabic"/>
                <a:ea typeface="Times New Roman"/>
              </a:rPr>
              <a:t>)</a:t>
            </a:r>
            <a:r>
              <a:rPr lang="en-US" b="1" dirty="0">
                <a:latin typeface="Traditional Arabic"/>
                <a:ea typeface="Times New Roman"/>
              </a:rPr>
              <a:t> </a:t>
            </a:r>
            <a:r>
              <a:rPr lang="ar-SA" b="1" dirty="0">
                <a:latin typeface="Times New Roman"/>
                <a:ea typeface="Times New Roman"/>
                <a:cs typeface="Traditional Arabic"/>
              </a:rPr>
              <a:t>حيث يقوم محرك البحث بالبحث عن كل الموضوعات التي تحتوي على كلمة</a:t>
            </a:r>
            <a:r>
              <a:rPr lang="en-US" b="1" dirty="0">
                <a:latin typeface="Traditional Arabic"/>
                <a:ea typeface="Times New Roman"/>
              </a:rPr>
              <a:t> Computes </a:t>
            </a:r>
            <a:r>
              <a:rPr lang="ar-SA" b="1" dirty="0">
                <a:latin typeface="Times New Roman"/>
                <a:ea typeface="Times New Roman"/>
                <a:cs typeface="Traditional Arabic"/>
              </a:rPr>
              <a:t>أو كلمة</a:t>
            </a:r>
            <a:r>
              <a:rPr lang="en-US" b="1" dirty="0">
                <a:latin typeface="Traditional Arabic"/>
                <a:ea typeface="Times New Roman"/>
              </a:rPr>
              <a:t> internet </a:t>
            </a:r>
            <a:r>
              <a:rPr lang="ar-SA" b="1" dirty="0">
                <a:latin typeface="Times New Roman"/>
                <a:ea typeface="Times New Roman"/>
                <a:cs typeface="Traditional Arabic"/>
              </a:rPr>
              <a:t>أو كليهما ،ولكن في مجال التربية فقط</a:t>
            </a:r>
            <a:r>
              <a:rPr lang="en-US" b="1" dirty="0">
                <a:latin typeface="Traditional Arabic"/>
                <a:ea typeface="Times New Roman"/>
              </a:rPr>
              <a:t> </a:t>
            </a:r>
            <a:r>
              <a:rPr lang="en-US" dirty="0">
                <a:latin typeface="Traditional Arabic"/>
                <a:ea typeface="Times New Roman"/>
              </a:rPr>
              <a:t>. </a:t>
            </a:r>
            <a:endParaRPr lang="en-US" sz="3600" dirty="0">
              <a:latin typeface="Times New Roman"/>
              <a:ea typeface="Times New Roman"/>
            </a:endParaRPr>
          </a:p>
          <a:p>
            <a:pPr algn="r" rtl="1"/>
            <a:r>
              <a:rPr lang="ar-SA" dirty="0" smtClean="0">
                <a:solidFill>
                  <a:srgbClr val="FF0000"/>
                </a:solidFill>
              </a:rPr>
              <a:t>نلاحظ هنا أن البحث يبدأ بالكلمات الواقعة بين الأقواس أولاً </a:t>
            </a:r>
            <a:endParaRPr lang="ar-SA" dirty="0">
              <a:solidFill>
                <a:srgbClr val="FF0000"/>
              </a:solidFill>
            </a:endParaRPr>
          </a:p>
        </p:txBody>
      </p:sp>
      <p:sp>
        <p:nvSpPr>
          <p:cNvPr id="2" name="Title 1"/>
          <p:cNvSpPr>
            <a:spLocks noGrp="1"/>
          </p:cNvSpPr>
          <p:nvPr>
            <p:ph type="title"/>
          </p:nvPr>
        </p:nvSpPr>
        <p:spPr/>
        <p:txBody>
          <a:bodyPr/>
          <a:lstStyle/>
          <a:p>
            <a:r>
              <a:rPr lang="ar-SA" b="1" dirty="0" smtClean="0">
                <a:solidFill>
                  <a:prstClr val="black"/>
                </a:solidFill>
                <a:latin typeface="Times New Roman"/>
              </a:rPr>
              <a:t>استخدام الأقواس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28464078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R="457200" indent="53340" algn="just" rtl="1">
              <a:spcAft>
                <a:spcPts val="0"/>
              </a:spcAft>
              <a:tabLst>
                <a:tab pos="274638" algn="l"/>
                <a:tab pos="533400" algn="l"/>
              </a:tabLst>
            </a:pPr>
            <a:r>
              <a:rPr lang="ar-SA" b="1" dirty="0">
                <a:latin typeface="Times New Roman"/>
                <a:ea typeface="Times New Roman"/>
                <a:cs typeface="Traditional Arabic"/>
              </a:rPr>
              <a:t>كما أن استخدام علاقات </a:t>
            </a:r>
            <a:r>
              <a:rPr lang="ar-SA" sz="4800" b="1" dirty="0">
                <a:solidFill>
                  <a:srgbClr val="FF0000"/>
                </a:solidFill>
                <a:latin typeface="Times New Roman"/>
                <a:ea typeface="Times New Roman"/>
                <a:cs typeface="Traditional Arabic"/>
              </a:rPr>
              <a:t>التنصيص "   "   </a:t>
            </a:r>
            <a:r>
              <a:rPr lang="ar-SA" b="1" dirty="0">
                <a:latin typeface="Times New Roman"/>
                <a:ea typeface="Times New Roman"/>
                <a:cs typeface="Traditional Arabic"/>
              </a:rPr>
              <a:t>حول عبارة ما يعني </a:t>
            </a:r>
            <a:r>
              <a:rPr lang="ar-SA" b="1" dirty="0">
                <a:solidFill>
                  <a:srgbClr val="FF0000"/>
                </a:solidFill>
                <a:latin typeface="Times New Roman"/>
                <a:ea typeface="Times New Roman"/>
                <a:cs typeface="Traditional Arabic"/>
              </a:rPr>
              <a:t>وجوب ظهور الكلمات بين هاتين العلامتين في نتائج البحث </a:t>
            </a:r>
            <a:r>
              <a:rPr lang="ar-SA" b="1" dirty="0">
                <a:latin typeface="Times New Roman"/>
                <a:ea typeface="Times New Roman"/>
                <a:cs typeface="Traditional Arabic"/>
              </a:rPr>
              <a:t>،مع استبعاد </a:t>
            </a:r>
            <a:r>
              <a:rPr lang="ar-SA" b="1" dirty="0">
                <a:solidFill>
                  <a:srgbClr val="FF0000"/>
                </a:solidFill>
                <a:latin typeface="Times New Roman"/>
                <a:ea typeface="Times New Roman"/>
                <a:cs typeface="Traditional Arabic"/>
              </a:rPr>
              <a:t>ظهور الكلمات بشكل فردي </a:t>
            </a:r>
            <a:r>
              <a:rPr lang="ar-SA" b="1" dirty="0">
                <a:latin typeface="Times New Roman"/>
                <a:ea typeface="Times New Roman"/>
                <a:cs typeface="Traditional Arabic"/>
              </a:rPr>
              <a:t>في تلك النتائج فعلى سبيل المثال عند البحث عن مصطلح</a:t>
            </a:r>
            <a:r>
              <a:rPr lang="en-US" b="1" dirty="0">
                <a:latin typeface="Traditional Arabic"/>
                <a:ea typeface="Times New Roman"/>
              </a:rPr>
              <a:t> Mental Retardation </a:t>
            </a:r>
            <a:r>
              <a:rPr lang="ar-SA" b="1" dirty="0">
                <a:latin typeface="Times New Roman"/>
                <a:ea typeface="Times New Roman"/>
                <a:cs typeface="Traditional Arabic"/>
              </a:rPr>
              <a:t>حيث يظهر كما هو فإننا نكتب في مربع البحث</a:t>
            </a:r>
            <a:r>
              <a:rPr lang="en-US" b="1" dirty="0">
                <a:latin typeface="Traditional Arabic"/>
                <a:ea typeface="Times New Roman"/>
              </a:rPr>
              <a:t> Mental </a:t>
            </a:r>
            <a:r>
              <a:rPr lang="en-US" sz="3200" b="1" dirty="0">
                <a:latin typeface="Traditional Arabic"/>
                <a:ea typeface="Times New Roman"/>
              </a:rPr>
              <a:t>Retardation</a:t>
            </a:r>
            <a:r>
              <a:rPr lang="en-US" sz="4400" b="1" dirty="0">
                <a:latin typeface="Traditional Arabic"/>
                <a:ea typeface="Times New Roman"/>
              </a:rPr>
              <a:t> </a:t>
            </a:r>
            <a:r>
              <a:rPr lang="ar-SA" b="1" dirty="0" smtClean="0">
                <a:latin typeface="Times New Roman"/>
                <a:ea typeface="Times New Roman"/>
                <a:cs typeface="Traditional Arabic"/>
              </a:rPr>
              <a:t>يقوم </a:t>
            </a:r>
            <a:r>
              <a:rPr lang="ar-SA" b="1" dirty="0">
                <a:latin typeface="Times New Roman"/>
                <a:ea typeface="Times New Roman"/>
                <a:cs typeface="Traditional Arabic"/>
              </a:rPr>
              <a:t>محرك البحث بالبحث عن كل الموضوعات التي تحتوي على الكلمتان معًا ،وبدون وضع هاتين العلامتين فإن محرك البحث سيبحث عن كل الموضوعات التي تحتوي على كلمة</a:t>
            </a:r>
            <a:r>
              <a:rPr lang="en-US" b="1" dirty="0">
                <a:latin typeface="Traditional Arabic"/>
                <a:ea typeface="Times New Roman"/>
              </a:rPr>
              <a:t> Mental </a:t>
            </a:r>
            <a:r>
              <a:rPr lang="ar-SA" b="1" dirty="0">
                <a:latin typeface="Times New Roman"/>
                <a:ea typeface="Times New Roman"/>
                <a:cs typeface="Traditional Arabic"/>
              </a:rPr>
              <a:t>بمفردها أو كلمة</a:t>
            </a:r>
            <a:r>
              <a:rPr lang="en-US" b="1" dirty="0">
                <a:latin typeface="Traditional Arabic"/>
                <a:ea typeface="Times New Roman"/>
              </a:rPr>
              <a:t> Retardation </a:t>
            </a:r>
            <a:r>
              <a:rPr lang="ar-SA" b="1" dirty="0">
                <a:latin typeface="Times New Roman"/>
                <a:ea typeface="Times New Roman"/>
                <a:cs typeface="Traditional Arabic"/>
              </a:rPr>
              <a:t>بمفردها ،أو كليهما معًا</a:t>
            </a:r>
            <a:r>
              <a:rPr lang="en-US" b="1" dirty="0">
                <a:latin typeface="Traditional Arabic"/>
                <a:ea typeface="Times New Roman"/>
              </a:rPr>
              <a:t> . </a:t>
            </a:r>
            <a:endParaRPr lang="en-US" sz="4400" b="1" dirty="0">
              <a:latin typeface="Times New Roman"/>
              <a:ea typeface="Times New Roman"/>
            </a:endParaRPr>
          </a:p>
          <a:p>
            <a:pPr algn="r" rtl="1"/>
            <a:endParaRPr lang="ar-SA" dirty="0"/>
          </a:p>
        </p:txBody>
      </p:sp>
      <p:sp>
        <p:nvSpPr>
          <p:cNvPr id="2" name="Title 1"/>
          <p:cNvSpPr>
            <a:spLocks noGrp="1"/>
          </p:cNvSpPr>
          <p:nvPr>
            <p:ph type="title"/>
          </p:nvPr>
        </p:nvSpPr>
        <p:spPr/>
        <p:txBody>
          <a:bodyPr/>
          <a:lstStyle/>
          <a:p>
            <a:r>
              <a:rPr lang="ar-SA" dirty="0" smtClean="0"/>
              <a:t>علامات التنصيص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2410595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R="457200" indent="-36830" algn="just" rtl="1">
              <a:spcAft>
                <a:spcPts val="0"/>
              </a:spcAft>
            </a:pPr>
            <a:r>
              <a:rPr lang="ar-SA" sz="2800" b="1" dirty="0">
                <a:latin typeface="Times New Roman"/>
                <a:ea typeface="Times New Roman"/>
                <a:cs typeface="Traditional Arabic"/>
              </a:rPr>
              <a:t>يعنى استخدام الرمز </a:t>
            </a:r>
            <a:r>
              <a:rPr lang="ar-SA" sz="4400" dirty="0">
                <a:solidFill>
                  <a:srgbClr val="FF0000"/>
                </a:solidFill>
                <a:latin typeface="Times New Roman"/>
                <a:ea typeface="Times New Roman"/>
                <a:cs typeface="Traditional Arabic"/>
              </a:rPr>
              <a:t>*</a:t>
            </a:r>
            <a:r>
              <a:rPr lang="ar-SA" sz="3200" dirty="0">
                <a:solidFill>
                  <a:srgbClr val="FF0000"/>
                </a:solidFill>
                <a:latin typeface="Times New Roman"/>
                <a:ea typeface="Times New Roman"/>
                <a:cs typeface="Traditional Arabic"/>
              </a:rPr>
              <a:t> </a:t>
            </a:r>
            <a:r>
              <a:rPr lang="ar-SA" sz="2800" b="1" dirty="0">
                <a:latin typeface="Times New Roman"/>
                <a:ea typeface="Times New Roman"/>
                <a:cs typeface="Traditional Arabic"/>
              </a:rPr>
              <a:t>مع جزء من الكلمة التي نبحث عنها </a:t>
            </a:r>
            <a:r>
              <a:rPr lang="ar-SA" sz="2800" b="1" dirty="0">
                <a:solidFill>
                  <a:srgbClr val="FF0000"/>
                </a:solidFill>
                <a:latin typeface="Times New Roman"/>
                <a:ea typeface="Times New Roman"/>
                <a:cs typeface="Traditional Arabic"/>
              </a:rPr>
              <a:t>يسمى البحث بالبتر </a:t>
            </a:r>
            <a:r>
              <a:rPr lang="ar-SA" sz="2800" b="1" dirty="0">
                <a:latin typeface="Times New Roman"/>
                <a:ea typeface="Times New Roman"/>
                <a:cs typeface="Traditional Arabic"/>
              </a:rPr>
              <a:t>، ويعني وجوب ظهور الكلمات التي تبدأ بتلك الحروف فى حين تختلف نهايات تلك الكلمات فعلى سبيل المثال عندما </a:t>
            </a:r>
            <a:r>
              <a:rPr lang="ar-SA" sz="2800" b="1" dirty="0">
                <a:solidFill>
                  <a:srgbClr val="FF0000"/>
                </a:solidFill>
                <a:latin typeface="Times New Roman"/>
                <a:ea typeface="Times New Roman"/>
                <a:cs typeface="Traditional Arabic"/>
              </a:rPr>
              <a:t>نكتب</a:t>
            </a:r>
            <a:r>
              <a:rPr lang="en-US" sz="2800" b="1" dirty="0">
                <a:solidFill>
                  <a:srgbClr val="FF0000"/>
                </a:solidFill>
                <a:latin typeface="Traditional Arabic"/>
                <a:ea typeface="Times New Roman"/>
              </a:rPr>
              <a:t> * Big </a:t>
            </a:r>
            <a:r>
              <a:rPr lang="ar-SA" sz="2800" b="1" dirty="0">
                <a:latin typeface="Times New Roman"/>
                <a:ea typeface="Times New Roman"/>
                <a:cs typeface="Traditional Arabic"/>
              </a:rPr>
              <a:t>فهذا يعني أن محرك البحث سيبحث عن كل الموضوعات التي تحتوي على الكلمات التي تبدأ أحرفها الأولى بـ</a:t>
            </a:r>
            <a:r>
              <a:rPr lang="en-US" sz="2800" b="1" dirty="0">
                <a:latin typeface="Traditional Arabic"/>
                <a:ea typeface="Times New Roman"/>
              </a:rPr>
              <a:t> Big</a:t>
            </a:r>
            <a:r>
              <a:rPr lang="ar-SA" sz="2800" b="1" dirty="0">
                <a:latin typeface="Times New Roman"/>
                <a:ea typeface="Times New Roman"/>
                <a:cs typeface="Traditional Arabic"/>
              </a:rPr>
              <a:t>،وتختلف نهاياتها فمثلاً ستحتوي نتائج البحث على الكلمات</a:t>
            </a:r>
            <a:r>
              <a:rPr lang="en-US" sz="2800" b="1" dirty="0">
                <a:latin typeface="Traditional Arabic"/>
                <a:ea typeface="Times New Roman"/>
              </a:rPr>
              <a:t> Big-Bigger -Biggest- </a:t>
            </a:r>
            <a:r>
              <a:rPr lang="en-US" sz="2800" b="1" dirty="0" err="1">
                <a:latin typeface="Traditional Arabic"/>
                <a:ea typeface="Times New Roman"/>
              </a:rPr>
              <a:t>Biguing</a:t>
            </a:r>
            <a:r>
              <a:rPr lang="en-US" sz="2800" b="1" dirty="0">
                <a:latin typeface="Traditional Arabic"/>
                <a:ea typeface="Times New Roman"/>
              </a:rPr>
              <a:t>  </a:t>
            </a:r>
            <a:r>
              <a:rPr lang="ar-SA" sz="2800" b="1" dirty="0">
                <a:latin typeface="Traditional Arabic"/>
                <a:ea typeface="Times New Roman"/>
              </a:rPr>
              <a:t>وهكـذا</a:t>
            </a:r>
            <a:r>
              <a:rPr lang="ar-SA" sz="2800" b="1" dirty="0">
                <a:latin typeface="Times New Roman"/>
                <a:ea typeface="Times New Roman"/>
                <a:cs typeface="Traditional Arabic"/>
              </a:rPr>
              <a:t> </a:t>
            </a:r>
            <a:r>
              <a:rPr lang="en-US" sz="4400" b="1" dirty="0">
                <a:latin typeface="Traditional Arabic"/>
                <a:ea typeface="Times New Roman"/>
              </a:rPr>
              <a:t>. </a:t>
            </a:r>
            <a:endParaRPr lang="en-US" sz="4000" b="1" dirty="0">
              <a:latin typeface="Times New Roman"/>
              <a:ea typeface="Times New Roman"/>
            </a:endParaRPr>
          </a:p>
          <a:p>
            <a:pPr marL="0" indent="0" algn="r" rtl="1">
              <a:buNone/>
            </a:pPr>
            <a:endParaRPr lang="ar-SA" dirty="0"/>
          </a:p>
        </p:txBody>
      </p:sp>
      <p:sp>
        <p:nvSpPr>
          <p:cNvPr id="2" name="Title 1"/>
          <p:cNvSpPr>
            <a:spLocks noGrp="1"/>
          </p:cNvSpPr>
          <p:nvPr>
            <p:ph type="title"/>
          </p:nvPr>
        </p:nvSpPr>
        <p:spPr/>
        <p:txBody>
          <a:bodyPr/>
          <a:lstStyle/>
          <a:p>
            <a:r>
              <a:rPr lang="ar-SA" dirty="0" smtClean="0"/>
              <a:t>الرمز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1434441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R="457200" indent="-266700" algn="just" rtl="1">
              <a:spcAft>
                <a:spcPts val="0"/>
              </a:spcAft>
            </a:pPr>
            <a:r>
              <a:rPr lang="ar-SA" sz="2800" b="1" dirty="0" smtClean="0">
                <a:latin typeface="Times New Roman"/>
                <a:ea typeface="Times New Roman"/>
                <a:cs typeface="Traditional Arabic"/>
              </a:rPr>
              <a:t>يجب </a:t>
            </a:r>
            <a:r>
              <a:rPr lang="ar-SA" sz="2800" b="1" dirty="0">
                <a:latin typeface="Times New Roman"/>
                <a:ea typeface="Times New Roman"/>
                <a:cs typeface="Traditional Arabic"/>
              </a:rPr>
              <a:t>أن تكتب أدوات الربط المستخدمة</a:t>
            </a:r>
            <a:r>
              <a:rPr lang="en-US" sz="2800" b="1" dirty="0">
                <a:latin typeface="Traditional Arabic"/>
                <a:ea typeface="Times New Roman"/>
              </a:rPr>
              <a:t> NOT-OR-AND </a:t>
            </a:r>
            <a:r>
              <a:rPr lang="ar-SA" sz="2800" b="1" dirty="0">
                <a:solidFill>
                  <a:srgbClr val="FF0000"/>
                </a:solidFill>
                <a:latin typeface="Times New Roman"/>
                <a:ea typeface="Times New Roman"/>
                <a:cs typeface="Traditional Arabic"/>
              </a:rPr>
              <a:t>بحروف كبير</a:t>
            </a:r>
            <a:r>
              <a:rPr lang="en-US" sz="2800" b="1" dirty="0">
                <a:solidFill>
                  <a:srgbClr val="FF0000"/>
                </a:solidFill>
                <a:latin typeface="Traditional Arabic"/>
                <a:ea typeface="Times New Roman"/>
              </a:rPr>
              <a:t> Capital Letters </a:t>
            </a:r>
            <a:r>
              <a:rPr lang="ar-SA" sz="2800" b="1" dirty="0">
                <a:latin typeface="Times New Roman"/>
                <a:ea typeface="Times New Roman"/>
                <a:cs typeface="Traditional Arabic"/>
              </a:rPr>
              <a:t>،وأن تترك </a:t>
            </a:r>
            <a:r>
              <a:rPr lang="ar-SA" sz="2800" b="1" dirty="0">
                <a:solidFill>
                  <a:srgbClr val="FF0000"/>
                </a:solidFill>
                <a:latin typeface="Times New Roman"/>
                <a:ea typeface="Times New Roman"/>
                <a:cs typeface="Traditional Arabic"/>
              </a:rPr>
              <a:t>مسافة</a:t>
            </a:r>
            <a:r>
              <a:rPr lang="en-US" sz="2800" b="1" dirty="0">
                <a:solidFill>
                  <a:srgbClr val="FF0000"/>
                </a:solidFill>
                <a:latin typeface="Traditional Arabic"/>
                <a:ea typeface="Times New Roman"/>
              </a:rPr>
              <a:t> Space  </a:t>
            </a:r>
            <a:r>
              <a:rPr lang="ar-SA" sz="2800" b="1" dirty="0">
                <a:latin typeface="Traditional Arabic"/>
                <a:ea typeface="Times New Roman"/>
              </a:rPr>
              <a:t>بينها وبين الكلمة التي تسبقها والتي تليهـا</a:t>
            </a:r>
            <a:r>
              <a:rPr lang="en-US" sz="2800" b="1" dirty="0">
                <a:latin typeface="Traditional Arabic"/>
                <a:ea typeface="Times New Roman"/>
              </a:rPr>
              <a:t> . </a:t>
            </a:r>
            <a:endParaRPr lang="en-US" sz="2800" b="1" dirty="0">
              <a:latin typeface="Times New Roman"/>
              <a:ea typeface="Times New Roman"/>
            </a:endParaRPr>
          </a:p>
          <a:p>
            <a:pPr marR="457200" indent="-266700" algn="just" rtl="1">
              <a:spcAft>
                <a:spcPts val="0"/>
              </a:spcAft>
            </a:pPr>
            <a:r>
              <a:rPr lang="ar-SA" sz="2800" b="1" dirty="0" smtClean="0">
                <a:latin typeface="Times New Roman"/>
                <a:ea typeface="Times New Roman"/>
                <a:cs typeface="Traditional Arabic"/>
              </a:rPr>
              <a:t>عند </a:t>
            </a:r>
            <a:r>
              <a:rPr lang="ar-SA" sz="2800" b="1" dirty="0">
                <a:latin typeface="Times New Roman"/>
                <a:ea typeface="Times New Roman"/>
                <a:cs typeface="Traditional Arabic"/>
              </a:rPr>
              <a:t>استخدام العلامتين (+،-) يجب </a:t>
            </a:r>
            <a:r>
              <a:rPr lang="ar-SA" sz="2800" b="1" dirty="0">
                <a:solidFill>
                  <a:srgbClr val="FF0000"/>
                </a:solidFill>
                <a:latin typeface="Times New Roman"/>
                <a:ea typeface="Times New Roman"/>
                <a:cs typeface="Traditional Arabic"/>
              </a:rPr>
              <a:t>عدم ترك مسافة</a:t>
            </a:r>
            <a:r>
              <a:rPr lang="en-US" sz="2800" b="1" dirty="0">
                <a:solidFill>
                  <a:srgbClr val="FF0000"/>
                </a:solidFill>
                <a:latin typeface="Traditional Arabic"/>
                <a:ea typeface="Times New Roman"/>
              </a:rPr>
              <a:t> Space </a:t>
            </a:r>
            <a:r>
              <a:rPr lang="ar-SA" sz="2800" b="1" dirty="0">
                <a:solidFill>
                  <a:srgbClr val="FF0000"/>
                </a:solidFill>
                <a:latin typeface="Times New Roman"/>
                <a:ea typeface="Times New Roman"/>
                <a:cs typeface="Traditional Arabic"/>
              </a:rPr>
              <a:t>بين الرمز </a:t>
            </a:r>
            <a:r>
              <a:rPr lang="ar-SA" sz="2800" b="1" dirty="0">
                <a:latin typeface="Times New Roman"/>
                <a:ea typeface="Times New Roman"/>
                <a:cs typeface="Traditional Arabic"/>
              </a:rPr>
              <a:t>والكلمة التي تتبعها و تترك مسافة بين العلامة والكلمة التي تسبقها</a:t>
            </a:r>
            <a:r>
              <a:rPr lang="en-US" sz="2800" b="1" dirty="0">
                <a:latin typeface="Traditional Arabic"/>
                <a:ea typeface="Times New Roman"/>
              </a:rPr>
              <a:t> . </a:t>
            </a:r>
            <a:endParaRPr lang="en-US" sz="2800" b="1" dirty="0">
              <a:latin typeface="Times New Roman"/>
              <a:ea typeface="Times New Roman"/>
            </a:endParaRPr>
          </a:p>
          <a:p>
            <a:pPr marR="457200" indent="-266700" algn="just" rtl="1">
              <a:spcAft>
                <a:spcPts val="0"/>
              </a:spcAft>
            </a:pPr>
            <a:r>
              <a:rPr lang="ar-SA" sz="2800" b="1" dirty="0">
                <a:latin typeface="Times New Roman"/>
                <a:ea typeface="Times New Roman"/>
                <a:cs typeface="Traditional Arabic"/>
              </a:rPr>
              <a:t>عندما نبحث في بعض محركات البحث عن كلمات كتبت بحروف كبيرة</a:t>
            </a:r>
            <a:r>
              <a:rPr lang="en-US" sz="2800" b="1" dirty="0">
                <a:latin typeface="Traditional Arabic"/>
                <a:ea typeface="Times New Roman"/>
              </a:rPr>
              <a:t> Capital Letters </a:t>
            </a:r>
            <a:r>
              <a:rPr lang="ar-SA" sz="2800" b="1" dirty="0">
                <a:latin typeface="Times New Roman"/>
                <a:ea typeface="Times New Roman"/>
                <a:cs typeface="Traditional Arabic"/>
              </a:rPr>
              <a:t>فإن محرك البحث سيبحث عن الموضوعات التي تحتوي على الكلمات التي كتبت بحروف كبيرة فقط وتهمل الموضوعات التي تحتوي على الكلمات المكتوبة بحروف صغيرة</a:t>
            </a:r>
            <a:r>
              <a:rPr lang="en-US" sz="2800" b="1" dirty="0">
                <a:latin typeface="Traditional Arabic"/>
                <a:ea typeface="Times New Roman"/>
              </a:rPr>
              <a:t> Small Letters </a:t>
            </a:r>
            <a:r>
              <a:rPr lang="ar-SA" sz="2800" b="1" dirty="0">
                <a:latin typeface="Times New Roman"/>
                <a:ea typeface="Times New Roman"/>
                <a:cs typeface="Traditional Arabic"/>
              </a:rPr>
              <a:t>أو الكلمات التي تبدأ بحرف كبير فقط</a:t>
            </a:r>
            <a:r>
              <a:rPr lang="en-US" sz="2800" b="1" dirty="0">
                <a:latin typeface="Traditional Arabic"/>
                <a:ea typeface="Times New Roman"/>
              </a:rPr>
              <a:t> </a:t>
            </a:r>
            <a:r>
              <a:rPr lang="en-US" dirty="0">
                <a:latin typeface="Traditional Arabic"/>
                <a:ea typeface="Times New Roman"/>
              </a:rPr>
              <a:t>. </a:t>
            </a:r>
            <a:endParaRPr lang="en-US" dirty="0">
              <a:latin typeface="Times New Roman"/>
              <a:ea typeface="Times New Roman"/>
            </a:endParaRPr>
          </a:p>
          <a:p>
            <a:pPr marL="76200" marR="457200" indent="0" algn="r" rtl="1">
              <a:spcAft>
                <a:spcPts val="0"/>
              </a:spcAft>
              <a:buNone/>
            </a:pPr>
            <a:endParaRPr lang="en-US" dirty="0">
              <a:latin typeface="Times New Roman"/>
              <a:ea typeface="Times New Roman"/>
            </a:endParaRPr>
          </a:p>
          <a:p>
            <a:pPr algn="r" rtl="1"/>
            <a:endParaRPr lang="ar-SA" dirty="0"/>
          </a:p>
        </p:txBody>
      </p:sp>
      <p:sp>
        <p:nvSpPr>
          <p:cNvPr id="2" name="Title 1"/>
          <p:cNvSpPr>
            <a:spLocks noGrp="1"/>
          </p:cNvSpPr>
          <p:nvPr>
            <p:ph type="title"/>
          </p:nvPr>
        </p:nvSpPr>
        <p:spPr/>
        <p:txBody>
          <a:bodyPr/>
          <a:lstStyle/>
          <a:p>
            <a:pPr marL="342900" marR="457200" lvl="0" indent="-266700" rtl="1">
              <a:spcBef>
                <a:spcPct val="20000"/>
              </a:spcBef>
            </a:pPr>
            <a:r>
              <a:rPr lang="ar-SA" sz="3300" b="1" dirty="0" smtClean="0">
                <a:solidFill>
                  <a:prstClr val="black"/>
                </a:solidFill>
                <a:latin typeface="Times New Roman"/>
                <a:ea typeface="Times New Roman"/>
                <a:cs typeface="Traditional Arabic"/>
              </a:rPr>
              <a:t>ملاحظــــــات</a:t>
            </a:r>
            <a:r>
              <a:rPr lang="en-US" sz="3300" b="1" dirty="0" smtClean="0">
                <a:solidFill>
                  <a:prstClr val="black"/>
                </a:solidFill>
                <a:latin typeface="Traditional Arabic"/>
                <a:ea typeface="Times New Roman"/>
                <a:cs typeface="+mn-cs"/>
              </a:rPr>
              <a:t> </a:t>
            </a:r>
            <a:r>
              <a:rPr lang="en-US" sz="3300" b="1" dirty="0">
                <a:solidFill>
                  <a:prstClr val="black"/>
                </a:solidFill>
                <a:latin typeface="Traditional Arabic"/>
                <a:ea typeface="Times New Roman"/>
                <a:cs typeface="+mn-cs"/>
              </a:rPr>
              <a:t>: </a:t>
            </a:r>
            <a:endParaRPr lang="en-US" sz="3000" dirty="0">
              <a:solidFill>
                <a:prstClr val="black"/>
              </a:solidFill>
              <a:latin typeface="Times New Roman"/>
              <a:ea typeface="Times New Roman"/>
              <a:cs typeface="+mn-cs"/>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37775545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s://encrypted-tbn2.gstatic.com/images?q=tbn:ANd9GcTHVv5YD362KHFckrowosLnMa7qJ40QNc0SjLazES3LNkj7Nxg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2525"/>
            <a:ext cx="9144000" cy="57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AutoShape 6" descr="data:image/jpeg;base64,/9j/4AAQSkZJRgABAQAAAQABAAD/2wCEAAkGBxASEBQQEBQQDw8PFA8PFw8NDw8QDxIUFBQWFxUWFBQYHCggGRolHBYUITEhJSkrLi4vFx8zODUsNygtLisBCgoKDg0OGhAQGiwkICQvLCwsLCwsLCwsLC8sLCwsLCwsLCwsLCwsLCwsLCwsLCwsLCwsLCwsLCwsLCwsLCwsLP/AABEIAPsAyQMBEQACEQEDEQH/xAAcAAEAAQUBAQAAAAAAAAAAAAAAAgEDBQYHBAj/xABIEAACAQMABgUHBwkHBQEAAAAAAQIDBBEFBhIhMUETUWFxgQciMlKRobEUQkNicnPBIyQlM5KistHwNDVTdILh8VRjg7PCFv/EABoBAQADAQEBAAAAAAAAAAAAAAADBAUBAgb/xAArEQEAAgIBAwIFBAMBAAAAAAAAAQIDEQQSITEzQQUTIlGBMkJhcRRSkSP/2gAMAwEAAhEDEQA/AO4gAAAAAAAAAAAAAAAAAAAAAAAAAAAAAAAAAAAAAAABCpUUVmTUV1yaSERM+HJmI8sfX1gs4elXop9XSRb9xPXi5reKz/xBblYa+bR/15//ANZYf9RS/e/ke/8AB5H+kvH+dx/94emhp60n6Nei+zpIp+8jtxs1fNZSV5OG3i0PbTrwl6Moy+zJMimsx5hLFonxK6cegAAAAAAAAAAAAAAAAAAAAGD09rRbWu6cturyo098/HlHxLWDh5c3eI7fdV5HMxYe0z3+zQdK6+XdV4pYt4dUMSn4yf4I2MPwzDT9X1Sx83xLNf8AT9MNbubqpUe1UnOo3zqScviX6VrSNVjShe1rzu07eWrcRjx49SO2vEEY5nw8s9IP5qx37yGc0+yWMMe6zO5m+L9iwePmW+6T5VfsgqsuUpLuk18DzNpl2KxHh6qGl7qHoV68Ps1qmPZkitjpbzCWuS9fEsvY6+aSpP8AXuovVrQhNe3GfeQ24mG3tpLXl5q++24aD8qlOTUbul0X/dotzh4x4rwyVMnAmO9J2uY+fE9rw6DYX9KtBVKM4VacuEoNNFC1ZrOphfreto3EvSeXoAAAAAAAAAAAAAAA57rnrw4uVvaPzlmM66+a+cYdvaa/C4G/ry/iGRzOfr6MU/3Lnkqjbbbbby228tt9bNqO3aGLPfvKLnjiJnRrbxV7tvdHcushtkn2T0xx7vLkiSgAAAAoAAyOg9OXFpU6ShNxfzoPfTmuqUfx4kWXFXJGrQkx5bY53V23VDWujf08x8ytBLbot749seuL6zFz8e2Ke/hs8fPGWP5bCQLAAAAAAAAAAAAAGieUfWd0o/JKDxVqRzOS4wg+S7X8DT4HF6p+Zbx7Mzn8rpj5dfPu5bk3NsRXaGzTx1621u5IhtbaaldLJ4ewAAAAAKAAAderRmkKtvVjXoy2KlN5T5Nc1Jc0+o8XpF6zWXql5paLQ79qxp2neW8a8NzfmzhzhNcUzBzYpxW6ZbuHLGSvVDLkSUAAAAAAAAAAMbp/SsbW3qV5fMW6PrSe6MV4kuHFOS8VhFmyRjpNpcGu7qdWpKrUe1OpJybfWz6alYrEVjw+atabTNp8rOT08aWq8+R4tOnulfd5yNKAAAAAAAAUAAA62zybaedrdqnJ4o3LVOWXujL5kva8eJT5mHrpuPMLXEy9F9T4l3MxW0AAAAAAAAAAHJ/KvphzrQtIvzKKVSeOdSS3LwXxNj4di1Wbz7sb4jl3aKR7NDTNNm6HI5Mu628z3niUkKYOOgADI6D0JcXdTo7eDk/nTe6EF1yly7uJHly0xxuyTHitknVXUNCeTC1ppSuXK5qc1lwpLuit78WZeTnXt+ns08fBpX9Xd6NafJvZ3VDYoxVpWgnsVaGYrPVNL0o+8gjkZN95WPkU1qIh8/6b0ZdWdeVvX24Vaf1pbMk+EovnFlqt5mNxKrbHEdphbttJTi/O89exk9M9o890F8FZ8dmXo1ozWY71713lut4tG4U7Ums6lM9vIAz1bn1nNOvojVPSXymzo1uMpwSl9uPmy96Z8/mp0ZJq38N+vHEsuRJQAAAAAAAC3cVlCMpy3RhGUm+xLLERudOTOo2+dNI3sq1apXlvdWcp+17l4LCPpqVilYrHs+avab2m0+7z7R728aQmzky9VhA8vQwKAZLV/Q1S7uI0KXGW+UnwhBYzJ/1xI82WMdOqUmLHOS3TDvegtDUbSjGjRjiMeMnjanLnKT5tmBkyWyW6rN3HjrjrqrInhIAaL5WdVY3lm60I/nVqnODXGcd23T7cpZXaiXFfpn+EWWnVDhL1cvdna+TXOzxz0NTHwLnVXflU6bfZ46FSVOXNNbnGSafiuTJaW6Z3CPJSLRqWbhNNJrgy9E7jbPmNTqUj0AHYPI5dOVnUpv6Ks8d00n8cmPz66yRP3hrcC26TH2lv5RXgAAAAAAADWvKJdulo6u452pxVJYzlbbw37MlniV3lhW5dtYp04Qmb22Erk64ozjsKHHQCjA7V5LtBK3tFWkvyt1io21vUPmR/HxMXm5uvJ0x4hs8PF0U6p8y3QprgB5tI3kKNOVWfowXi3ySA0eppSpXntTeFygn5sf8AcDJWtVIDD63arW99Te6NO5ivMrpJPPqz9aL9xLjyTWUWTHFocdtYTpynRqJxnTk04vimnho2MFuzIz11L1FhXDo6d5E5/wBrj1fJ5e3pF+Bl/EY/T+Wj8Pnvb8Ooma0wAAAAAAACM4JrDSafJrKA1vTGoejrjLlS6Gb+ktX0MvYtz8UTV5GSviUN8GO3mGj6Z8lFzDfZ3FOsl9HeRcJv/wAkFj3FmnPv+5XtwKT4aVpXRF7av86tq9OK+lhB1aP7ceHjguY+ZSypk4d6+O7w0q8Jb4yjLuaLMXrPiVW1LV8wnk9PL26EsHcXNGgvpakIv7OfO92SPLfopNnvHXrvFX0fTpqKUVuUUkkuSSwj52Z3O30MRpIOgGneUi4caVGHKdRt/wClbviBqtncAZOleAXo3oHMtcopaSqSj9JCnN9+yk37jV4U/SyubH1McmX1BU6Om+ROO+7f+XX/ALDN+Iz+n8tH4f5t+HUjMaYAAAAAAAAAAAKSWd3HsfADAaT1L0bcNyq2tBzfGpCCp1P24YZ6re1fEvNqxby1288k1o99GtcUfqylGtBftLa/eLVOdlr57qt+Fjt47K6peT6pZ3iuJ1adanCE1HZjKM1KWEm08rGM8+Z6z8z5mPp1qXnBw5x5Ore4dBKK8AANZ1+0ZKta7VNOVSg1USS3tcJJeG/wA5jb3QHqjeAXY3vaBpWn6u1ezl9WC7sQRrcOPohk8yd2lYLyiqgOr+Ralijcz9apTj7I5/8Aoy/iE/VVqfD4+mzpJntAAAAAAAAAAAAAAAAAAPHpHSEKMcy3yfCC4v8A2A1XSOsdz8xxpr6scv2sDXLvTt/ndXqLu2cfADWL1y2nOTW1J7TwlFexbhHcl5aNy5YUU5Z6uB21ZrOpcraLRuF2+vo0I+c1Kq1ugt+O2RLhwzef4RZc0Uj+Ws2+XJyby3ltvnk18cRHaGRltM+XqJ0CqA7V5JLbZ0ep/wCLVqz8E9lfwsx+dO8uvs2ODGsW/u3YprgAAAAAAAAAAAAAAAAxuktJqHmwxKfuj3gaZpjS8YZlOW3N82wNYqaZc3kC1UvMgeRVI5cpcF18+wROiYXNHUEo1NhYajNxT5PDaPfV1X3Z46emmq+zSKk3J7Um23vbfFmzqI8Mfcz5ei2jhd5NTwhvPdeR6eEkm9yWW9yS5vkgPo3V3R/ye1o0P8OnGL+1jMve2fP5bdd5l9Bhp0UiGSI0gAAAAAAAAAAAAAABjNYb50aDqLrjHPq55gaPpXSr6LahzeG+/mBpN7WcsuTz3geeDAyeitFVa+1JYp0KScqlxUyqUEuO/m+xHYiZnUOTMRG5a/UvFKtiLbpZxDa3PHJtdbL+XixXFuPMKOLlTbLqfEto0L6XY0Z6+0W8ttitOl6k5R8E3j3YNvHPVESxckdMzC+kWIVRHRtnk20K7m+jJrNK2xWllbm16Efbv/0lXl5ejHP3nstcTH15P4ju7qjFbQAAAAAAAAAAAAAAAAsXlrGrTlTmswmnFrvA5hc2ToVp2tbfF+jL1ovhJdv8gMBf6LcJOLfc+tdYHkdrgD2az6frVralaUKapW9OMduNPGak1zfZz7y7xLYqzu091Ll0y2jVY7NJq5i96cWutNGh1VtHlQitqz3huer9wpxjPrXvXExctOi8w2cd+usSxGtFuo3c5L6VQn+7h+9Grwp3jZXMjWRjEXFSUoRbaSTbbSSW9tvgkhtx3zUTV9WdpGEl+WqflKj+s+Ee5LcYfJzfNvM+zd42H5dNe7YyunAAAAAAAAAAAAAAAAADSfKHbqXRTylJbUVvWc8Vu6uJ3Uubhr1vi4p7Et1WG7fx7jjqzU1dqvg49zbQGOu9GVqOXKGYre3B7SS62B5fyNRYkoyT60mdi0x4lyaxPmErLRvRt9A4qMnnZk3hPs6j1e838vNKRSNQ8Gn9GXbl0s4KcEkk6L20l2riuJo8TJjrXpie/wDLN5ePJNuqY7fwwSZoKLpfkr1T2pK/rx82OehhJcXvTqNdXV7TO5nI1Hy6/locPj7+u34dXMxpgAAAAAAAAAAAAAAACjA4LrlrJe/LbmkrisqVOtUhGEZuEVFPcvNwbGDHToidQx8+S/XMbarVuajltqctv13JuXtZLekWjWkVLTW3VtlNGaz1ITXTea9yVaC3f61/IzcvFmveGlj5UW7S3W31nkopySlF/OjvT8UVPC1E7eyGmY1vQnGMmv1VVZhLsT5B1z7WWi6NZTo5pRqbTdHOVTnHdJLPLmi9gx0y17x3hRz5L4rbifLz2umaseO/xPduDE+JeK82Y8w2fQOnnKWN6a5MqZcFsXlbxZ65fDP2GpdO7vFXliNulGdSlHdt1OpLknjLJ6cu1cXT7ob8StsvV7Oo04KKUYpRjFJJJYSS4JIpTO1uI0kHQAAAAAAAAAAAAAAABRgfOWua/SN3/mKvxNzB6df6Ymf1Lf2wuCVEs1oZweLQ91lktAX86VSMPSpzlGLi+G94yitmw1tWZ91nDmtW0R7N71gmvkk5RSU6WzOMkt6aaX4mdhrF7xWfdoZrTSk2j2c9urmdSbnN7Upb8/13G1THWkahjXyWvO5W4x6uL3YXFnp4bpovVC6o27vqy6GK2FGlJflJKUktqS+at67TO5eelo6IaPEw3rPXLfdSbnz9n14teK3/AMygvt2AAAAAAAAAAAAAAAAAAFGB86a7L9JXf39T4m5g9Ov9MTP6lv7YRkqJCaOS7D1aIhm4pL68H7HkizTrHKXF3vEN606/zSt9n8UZXG9WrU5PpWc9ZtsV3rU/Uq0tYQrKPTV5RjLpaqy45WfMjwjx7zGz8i9514hsYePSkb92W1uo7VjXX1Nr9lqX4FdYaRq1c7M4S6mn4AdOTAqAAAAAAAAYFMgMgMgMgMgMgUAAfO+vC/SV399P8Db4/pVYfI9WzBk6LaMjkuwyGrdPN1T7G37Itlfk9sUrHGjeWG46c/stb7H4ozeN6tWjyfSs59PgzbY0vp7R36mn93T/AIUfPW/VLfr4g0lT2qNSPrQmv3Wcdcr0LPcgOp6LrbdGEvqpezcB6sgMgMgVAAAAEQADIFMgMgMgMgMgGB8766v9I3f39Q3OP6df6YfI9S39sKTIUZHHYZjVGGbnPqwm/wAPxKnMnWJb4cf+v4bVpr+y1vsP4oz+P6lWhyPSs55LgbbFfTujn+Rp/d0/4UfP28y3q+IXqj819z+Bx6cj0ZuwB0TVWvmk4+q/cwM2AAAAAAABHIDIBsCgDIACmQGQGQMJprVSxusutRi6j+lpt06n7UePjklx5708ShyYKX8w0bTHkpksytKykuVK4WH3Ka3e1F2nOj90f8U78Gf2y0651P0lCfRu2rOXLYUZwfapJ4LP+RjmN7V/8fJE60zegdWbq1bqXNPoukjsxi5wlPc8vKi3jkUeVmreIisrvFw2pMzaGbhZKqnSm3GFRbEpR4pPmu0qUt02iy3evVWas7ZeTTRkMbUKlf72rNJ+EcIsTzMk+OyvHExx5bhTSilFbkkkl1JLCRVWo7MVrZpLoLWcl6dTFKPfLc34LLA51YySaQG5aFuVFJx/5A2a3uVJdT6gL2QGQKpgVAAALeQKZAZAo2AyBRyAbQFNoBtAaRp/yj0batUoRo1KtSjJwbcowhldXFl3Fw5vWLb0pZebFLTXW2qaQ8q1491KnRorradV+14XuJ44WOO87lDPNvPaI01m/wBedJVcqdxUSfzaezTX7qR7jFjr4qjnLkt5szfk8uXVdVVJSnLMHmcnJtYfNlTmeYW+J4l0e3topbkU1xS+1woWkoUrpVIRnHza6jtweOKaW9Ph1kuPDbJG6ocmauOdWbLComk08ppNPsfAiTRO3k0ro2lc0+jqptJqScXiUX1pgadpLU6tSzOhLp4rfsNKNRd2/EgPBYX8oPZllSjucZJprvQG06O0gpYw94Gw2txtLtQF/IFcgMgVTArkC1kCmQKZAptAU2gKbQFHICm0BTaA4Lrv/eN197L4I2+P6VWHyPVswbROi2t1IrqPMw9RMs3qZedFcrlGotjx4r+u0qcrHvHv7LXFyaya+7sFncKSRlNVjtctEq5s5wX6yCdSD6pLl4rKJsGTovEoc+PrpMNpspfkofYh/CiK3mUlfEL+0ceklIDwaS0TQuP1kfOXCpHzZrxXFdjA1+tq7c0nmjJVo9TexP37mBmtAU7jLdaPRpLCi5Rk2+vcBmsgVyBVMCuQK5AsZAo5AU2gKOQEdoCjkBFyAo5AQdQDhuu3943P3j+CNvj+lVicj1bMIToEZI47BBtNNbmmmn2o5MRMal2LancOi6v6xRlBZaUlxi3wf8jFzYZx217NrDmrkrv3ZS+1to0oNt5ePRTy2eceK15+mHrJlrjjdpblbVMwi+GYxePBHifL3HheUzjqSmBJSAkpASUgKqQFdsCu0BLaAbQFlsCjYEWwIuQEHICLkBGUwLcqgEJVQOK65v8AP7j7z8EbfG9KrE5Pq2YYnQGA6YGnFUNRLu9Ekd05LvtrVWxH7Mfgj523mX0MeIX1WRx1NVkBVVQJqoBJTAkpgSUwJKYFVMCu2BFgRbAg2BGTAttgQcgLcpgWpTA81WoByHWx5va765/gjb43pQxOT6ssSToBCBLB0MBzauDo6/a32Yx7o/A+ct5l9FXxD2U7g469EKwF2NUC4qoFyNQC5GYE1ICakBcUgK7QEmBECDAhJAW2BCSAtSQHnqMDw3NZ8gNI07oJVZyqpuM5PL5xb7i1h5dsca8wq5eJXJPV4lrN3ourT4xyvWjvRoY+TS/vpn5ONentt44FmFdOMW+Cb7k2JtEeZIiZ8Q9NLR9WXCLXfuK9+Xir7p6cTLb2ZC31fk/SljuRWv8AEI/bCzT4fP7pbvZ4SXYsGbLRjs91OQdX4TAvQkBehIC9FgXogXYsC7ECaAkBeaAi0BFoCEkBBoC1JAWZoDz1KbA89S3yB5Z2KYHnno2PNZA8NXVy3k8unHPWt3/JJGfJWNRMo5w45ncxAtBU16KS7kjxNpnzL3FYjxCq0WlyOOrsLHAF6FqB6adEC9CkBfhSAvQpgX40wLsIAXYxAmogTSAlgC80BRoCDQEXECLiBBwAhKAFuVMC3KkBblRAg7cCPycCnyYB8l7AHyXsAkrUCStgJKgBONIC5GmBcUAJqIElECSQE0gK4A9GAItAUaAo0BFxAi4gRcAIuAEXTAdEBTogKOkBTogKqkA6MCvRgOjAdGAVMCqpgSUQJKIElECqiBLADAF4CjAoAYEAGAIgGBRgUAAUAAAAAAAAAVAqBVAAJRAqAA//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0" name="AutoShape 8" descr="data:image/jpeg;base64,/9j/4AAQSkZJRgABAQAAAQABAAD/2wCEAAkGBxASEBQQEBQQDw8PFA8PFw8NDw8QDxIUFBQWFxUWFBQYHCggGRolHBYUITEhJSkrLi4vFx8zODUsNygtLisBCgoKDg0OGhAQGiwkICQvLCwsLCwsLCwsLC8sLCwsLCwsLCwsLCwsLCwsLCwsLCwsLCwsLCwsLCwsLCwsLCwsLP/AABEIAPsAyQMBEQACEQEDEQH/xAAcAAEAAQUBAQAAAAAAAAAAAAAAAgEDBQYHBAj/xABIEAACAQMABgUHBwkHBQEAAAAAAQIDBBEFBhIhMUETUWFxgQciMlKRobEUQkNicnPBIyQlM5KistHwNDVTdILh8VRjg7PCFv/EABoBAQADAQEBAAAAAAAAAAAAAAADBAUBAgb/xAArEQEAAgIBAwIFBAMBAAAAAAAAAQIDEQQSITEzQQUTIlGBMkJhcRRSkSP/2gAMAwEAAhEDEQA/AO4gAAAAAAAAAAAAAAAAAAAAAAAAAAAAAAAAAAAAAAABCpUUVmTUV1yaSERM+HJmI8sfX1gs4elXop9XSRb9xPXi5reKz/xBblYa+bR/15//ANZYf9RS/e/ke/8AB5H+kvH+dx/94emhp60n6Nei+zpIp+8jtxs1fNZSV5OG3i0PbTrwl6Moy+zJMimsx5hLFonxK6cegAAAAAAAAAAAAAAAAAAAAGD09rRbWu6cturyo098/HlHxLWDh5c3eI7fdV5HMxYe0z3+zQdK6+XdV4pYt4dUMSn4yf4I2MPwzDT9X1Sx83xLNf8AT9MNbubqpUe1UnOo3zqScviX6VrSNVjShe1rzu07eWrcRjx49SO2vEEY5nw8s9IP5qx37yGc0+yWMMe6zO5m+L9iwePmW+6T5VfsgqsuUpLuk18DzNpl2KxHh6qGl7qHoV68Ps1qmPZkitjpbzCWuS9fEsvY6+aSpP8AXuovVrQhNe3GfeQ24mG3tpLXl5q++24aD8qlOTUbul0X/dotzh4x4rwyVMnAmO9J2uY+fE9rw6DYX9KtBVKM4VacuEoNNFC1ZrOphfreto3EvSeXoAAAAAAAAAAAAAAA57rnrw4uVvaPzlmM66+a+cYdvaa/C4G/ry/iGRzOfr6MU/3Lnkqjbbbbby228tt9bNqO3aGLPfvKLnjiJnRrbxV7tvdHcushtkn2T0xx7vLkiSgAAAAoAAyOg9OXFpU6ShNxfzoPfTmuqUfx4kWXFXJGrQkx5bY53V23VDWujf08x8ytBLbot749seuL6zFz8e2Ke/hs8fPGWP5bCQLAAAAAAAAAAAAAGieUfWd0o/JKDxVqRzOS4wg+S7X8DT4HF6p+Zbx7Mzn8rpj5dfPu5bk3NsRXaGzTx1621u5IhtbaaldLJ4ewAAAAAKAAAderRmkKtvVjXoy2KlN5T5Nc1Jc0+o8XpF6zWXql5paLQ79qxp2neW8a8NzfmzhzhNcUzBzYpxW6ZbuHLGSvVDLkSUAAAAAAAAAAMbp/SsbW3qV5fMW6PrSe6MV4kuHFOS8VhFmyRjpNpcGu7qdWpKrUe1OpJybfWz6alYrEVjw+atabTNp8rOT08aWq8+R4tOnulfd5yNKAAAAAAAAUAAA62zybaedrdqnJ4o3LVOWXujL5kva8eJT5mHrpuPMLXEy9F9T4l3MxW0AAAAAAAAAAHJ/KvphzrQtIvzKKVSeOdSS3LwXxNj4di1Wbz7sb4jl3aKR7NDTNNm6HI5Mu628z3niUkKYOOgADI6D0JcXdTo7eDk/nTe6EF1yly7uJHly0xxuyTHitknVXUNCeTC1ppSuXK5qc1lwpLuit78WZeTnXt+ns08fBpX9Xd6NafJvZ3VDYoxVpWgnsVaGYrPVNL0o+8gjkZN95WPkU1qIh8/6b0ZdWdeVvX24Vaf1pbMk+EovnFlqt5mNxKrbHEdphbttJTi/O89exk9M9o890F8FZ8dmXo1ozWY71713lut4tG4U7Ums6lM9vIAz1bn1nNOvojVPSXymzo1uMpwSl9uPmy96Z8/mp0ZJq38N+vHEsuRJQAAAAAAAC3cVlCMpy3RhGUm+xLLERudOTOo2+dNI3sq1apXlvdWcp+17l4LCPpqVilYrHs+avab2m0+7z7R728aQmzky9VhA8vQwKAZLV/Q1S7uI0KXGW+UnwhBYzJ/1xI82WMdOqUmLHOS3TDvegtDUbSjGjRjiMeMnjanLnKT5tmBkyWyW6rN3HjrjrqrInhIAaL5WdVY3lm60I/nVqnODXGcd23T7cpZXaiXFfpn+EWWnVDhL1cvdna+TXOzxz0NTHwLnVXflU6bfZ46FSVOXNNbnGSafiuTJaW6Z3CPJSLRqWbhNNJrgy9E7jbPmNTqUj0AHYPI5dOVnUpv6Ks8d00n8cmPz66yRP3hrcC26TH2lv5RXgAAAAAAADWvKJdulo6u452pxVJYzlbbw37MlniV3lhW5dtYp04Qmb22Erk64ozjsKHHQCjA7V5LtBK3tFWkvyt1io21vUPmR/HxMXm5uvJ0x4hs8PF0U6p8y3QprgB5tI3kKNOVWfowXi3ySA0eppSpXntTeFygn5sf8AcDJWtVIDD63arW99Te6NO5ivMrpJPPqz9aL9xLjyTWUWTHFocdtYTpynRqJxnTk04vimnho2MFuzIz11L1FhXDo6d5E5/wBrj1fJ5e3pF+Bl/EY/T+Wj8Pnvb8Ooma0wAAAAAAACM4JrDSafJrKA1vTGoejrjLlS6Gb+ktX0MvYtz8UTV5GSviUN8GO3mGj6Z8lFzDfZ3FOsl9HeRcJv/wAkFj3FmnPv+5XtwKT4aVpXRF7av86tq9OK+lhB1aP7ceHjguY+ZSypk4d6+O7w0q8Jb4yjLuaLMXrPiVW1LV8wnk9PL26EsHcXNGgvpakIv7OfO92SPLfopNnvHXrvFX0fTpqKUVuUUkkuSSwj52Z3O30MRpIOgGneUi4caVGHKdRt/wClbviBqtncAZOleAXo3oHMtcopaSqSj9JCnN9+yk37jV4U/SyubH1McmX1BU6Om+ROO+7f+XX/ALDN+Iz+n8tH4f5t+HUjMaYAAAAAAAAAAAKSWd3HsfADAaT1L0bcNyq2tBzfGpCCp1P24YZ6re1fEvNqxby1288k1o99GtcUfqylGtBftLa/eLVOdlr57qt+Fjt47K6peT6pZ3iuJ1adanCE1HZjKM1KWEm08rGM8+Z6z8z5mPp1qXnBw5x5Ore4dBKK8AANZ1+0ZKta7VNOVSg1USS3tcJJeG/wA5jb3QHqjeAXY3vaBpWn6u1ezl9WC7sQRrcOPohk8yd2lYLyiqgOr+Ralijcz9apTj7I5/8Aoy/iE/VVqfD4+mzpJntAAAAAAAAAAAAAAAAAAPHpHSEKMcy3yfCC4v8A2A1XSOsdz8xxpr6scv2sDXLvTt/ndXqLu2cfADWL1y2nOTW1J7TwlFexbhHcl5aNy5YUU5Z6uB21ZrOpcraLRuF2+vo0I+c1Kq1ugt+O2RLhwzef4RZc0Uj+Ws2+XJyby3ltvnk18cRHaGRltM+XqJ0CqA7V5JLbZ0ep/wCLVqz8E9lfwsx+dO8uvs2ODGsW/u3YprgAAAAAAAAAAAAAAAAxuktJqHmwxKfuj3gaZpjS8YZlOW3N82wNYqaZc3kC1UvMgeRVI5cpcF18+wROiYXNHUEo1NhYajNxT5PDaPfV1X3Z46emmq+zSKk3J7Um23vbfFmzqI8Mfcz5ei2jhd5NTwhvPdeR6eEkm9yWW9yS5vkgPo3V3R/ye1o0P8OnGL+1jMve2fP5bdd5l9Bhp0UiGSI0gAAAAAAAAAAAAAABjNYb50aDqLrjHPq55gaPpXSr6LahzeG+/mBpN7WcsuTz3geeDAyeitFVa+1JYp0KScqlxUyqUEuO/m+xHYiZnUOTMRG5a/UvFKtiLbpZxDa3PHJtdbL+XixXFuPMKOLlTbLqfEto0L6XY0Z6+0W8ttitOl6k5R8E3j3YNvHPVESxckdMzC+kWIVRHRtnk20K7m+jJrNK2xWllbm16Efbv/0lXl5ejHP3nstcTH15P4ju7qjFbQAAAAAAAAAAAAAAAAsXlrGrTlTmswmnFrvA5hc2ToVp2tbfF+jL1ovhJdv8gMBf6LcJOLfc+tdYHkdrgD2az6frVralaUKapW9OMduNPGak1zfZz7y7xLYqzu091Ll0y2jVY7NJq5i96cWutNGh1VtHlQitqz3huer9wpxjPrXvXExctOi8w2cd+usSxGtFuo3c5L6VQn+7h+9Grwp3jZXMjWRjEXFSUoRbaSTbbSSW9tvgkhtx3zUTV9WdpGEl+WqflKj+s+Ee5LcYfJzfNvM+zd42H5dNe7YyunAAAAAAAAAAAAAAAAADSfKHbqXRTylJbUVvWc8Vu6uJ3Uubhr1vi4p7Et1WG7fx7jjqzU1dqvg49zbQGOu9GVqOXKGYre3B7SS62B5fyNRYkoyT60mdi0x4lyaxPmErLRvRt9A4qMnnZk3hPs6j1e838vNKRSNQ8Gn9GXbl0s4KcEkk6L20l2riuJo8TJjrXpie/wDLN5ePJNuqY7fwwSZoKLpfkr1T2pK/rx82OehhJcXvTqNdXV7TO5nI1Hy6/locPj7+u34dXMxpgAAAAAAAAAAAAAAACjA4LrlrJe/LbmkrisqVOtUhGEZuEVFPcvNwbGDHToidQx8+S/XMbarVuajltqctv13JuXtZLekWjWkVLTW3VtlNGaz1ITXTea9yVaC3f61/IzcvFmveGlj5UW7S3W31nkopySlF/OjvT8UVPC1E7eyGmY1vQnGMmv1VVZhLsT5B1z7WWi6NZTo5pRqbTdHOVTnHdJLPLmi9gx0y17x3hRz5L4rbifLz2umaseO/xPduDE+JeK82Y8w2fQOnnKWN6a5MqZcFsXlbxZ65fDP2GpdO7vFXliNulGdSlHdt1OpLknjLJ6cu1cXT7ob8StsvV7Oo04KKUYpRjFJJJYSS4JIpTO1uI0kHQAAAAAAAAAAAAAAABRgfOWua/SN3/mKvxNzB6df6Ymf1Lf2wuCVEs1oZweLQ91lktAX86VSMPSpzlGLi+G94yitmw1tWZ91nDmtW0R7N71gmvkk5RSU6WzOMkt6aaX4mdhrF7xWfdoZrTSk2j2c9urmdSbnN7Upb8/13G1THWkahjXyWvO5W4x6uL3YXFnp4bpovVC6o27vqy6GK2FGlJflJKUktqS+at67TO5eelo6IaPEw3rPXLfdSbnz9n14teK3/AMygvt2AAAAAAAAAAAAAAAAAAFGB86a7L9JXf39T4m5g9Ov9MTP6lv7YRkqJCaOS7D1aIhm4pL68H7HkizTrHKXF3vEN606/zSt9n8UZXG9WrU5PpWc9ZtsV3rU/Uq0tYQrKPTV5RjLpaqy45WfMjwjx7zGz8i9514hsYePSkb92W1uo7VjXX1Nr9lqX4FdYaRq1c7M4S6mn4AdOTAqAAAAAAAAYFMgMgMgMgMgMgUAAfO+vC/SV399P8Db4/pVYfI9WzBk6LaMjkuwyGrdPN1T7G37Itlfk9sUrHGjeWG46c/stb7H4ozeN6tWjyfSs59PgzbY0vp7R36mn93T/AIUfPW/VLfr4g0lT2qNSPrQmv3Wcdcr0LPcgOp6LrbdGEvqpezcB6sgMgMgVAAAAEQADIFMgMgMgMgMgGB8766v9I3f39Q3OP6df6YfI9S39sKTIUZHHYZjVGGbnPqwm/wAPxKnMnWJb4cf+v4bVpr+y1vsP4oz+P6lWhyPSs55LgbbFfTujn+Rp/d0/4UfP28y3q+IXqj819z+Bx6cj0ZuwB0TVWvmk4+q/cwM2AAAAAAABHIDIBsCgDIACmQGQGQMJprVSxusutRi6j+lpt06n7UePjklx5708ShyYKX8w0bTHkpksytKykuVK4WH3Ka3e1F2nOj90f8U78Gf2y0651P0lCfRu2rOXLYUZwfapJ4LP+RjmN7V/8fJE60zegdWbq1bqXNPoukjsxi5wlPc8vKi3jkUeVmreIisrvFw2pMzaGbhZKqnSm3GFRbEpR4pPmu0qUt02iy3evVWas7ZeTTRkMbUKlf72rNJ+EcIsTzMk+OyvHExx5bhTSilFbkkkl1JLCRVWo7MVrZpLoLWcl6dTFKPfLc34LLA51YySaQG5aFuVFJx/5A2a3uVJdT6gL2QGQKpgVAAALeQKZAZAo2AyBRyAbQFNoBtAaRp/yj0batUoRo1KtSjJwbcowhldXFl3Fw5vWLb0pZebFLTXW2qaQ8q1491KnRorradV+14XuJ44WOO87lDPNvPaI01m/wBedJVcqdxUSfzaezTX7qR7jFjr4qjnLkt5szfk8uXVdVVJSnLMHmcnJtYfNlTmeYW+J4l0e3topbkU1xS+1woWkoUrpVIRnHza6jtweOKaW9Ph1kuPDbJG6ocmauOdWbLComk08ppNPsfAiTRO3k0ro2lc0+jqptJqScXiUX1pgadpLU6tSzOhLp4rfsNKNRd2/EgPBYX8oPZllSjucZJprvQG06O0gpYw94Gw2txtLtQF/IFcgMgVTArkC1kCmQKZAptAU2gKbQFHICm0BTaA4Lrv/eN197L4I2+P6VWHyPVswbROi2t1IrqPMw9RMs3qZedFcrlGotjx4r+u0qcrHvHv7LXFyaya+7sFncKSRlNVjtctEq5s5wX6yCdSD6pLl4rKJsGTovEoc+PrpMNpspfkofYh/CiK3mUlfEL+0ceklIDwaS0TQuP1kfOXCpHzZrxXFdjA1+tq7c0nmjJVo9TexP37mBmtAU7jLdaPRpLCi5Rk2+vcBmsgVyBVMCuQK5AsZAo5AU2gKOQEdoCjkBFyAo5AQdQDhuu3943P3j+CNvj+lVicj1bMIToEZI47BBtNNbmmmn2o5MRMal2LancOi6v6xRlBZaUlxi3wf8jFzYZx217NrDmrkrv3ZS+1to0oNt5ePRTy2eceK15+mHrJlrjjdpblbVMwi+GYxePBHifL3HheUzjqSmBJSAkpASUgKqQFdsCu0BLaAbQFlsCjYEWwIuQEHICLkBGUwLcqgEJVQOK65v8AP7j7z8EbfG9KrE5Pq2YYnQGA6YGnFUNRLu9Ekd05LvtrVWxH7Mfgj523mX0MeIX1WRx1NVkBVVQJqoBJTAkpgSUwJKYFVMCu2BFgRbAg2BGTAttgQcgLcpgWpTA81WoByHWx5va765/gjb43pQxOT6ssSToBCBLB0MBzauDo6/a32Yx7o/A+ct5l9FXxD2U7g469EKwF2NUC4qoFyNQC5GYE1ICakBcUgK7QEmBECDAhJAW2BCSAtSQHnqMDw3NZ8gNI07oJVZyqpuM5PL5xb7i1h5dsca8wq5eJXJPV4lrN3ourT4xyvWjvRoY+TS/vpn5ONentt44FmFdOMW+Cb7k2JtEeZIiZ8Q9NLR9WXCLXfuK9+Xir7p6cTLb2ZC31fk/SljuRWv8AEI/bCzT4fP7pbvZ4SXYsGbLRjs91OQdX4TAvQkBehIC9FgXogXYsC7ECaAkBeaAi0BFoCEkBBoC1JAWZoDz1KbA89S3yB5Z2KYHnno2PNZA8NXVy3k8unHPWt3/JJGfJWNRMo5w45ncxAtBU16KS7kjxNpnzL3FYjxCq0WlyOOrsLHAF6FqB6adEC9CkBfhSAvQpgX40wLsIAXYxAmogTSAlgC80BRoCDQEXECLiBBwAhKAFuVMC3KkBblRAg7cCPycCnyYB8l7AHyXsAkrUCStgJKgBONIC5GmBcUAJqIElECSQE0gK4A9GAItAUaAo0BFxAi4gRcAIuAEXTAdEBTogKOkBTogKqkA6MCvRgOjAdGAVMCqpgSUQJKIElECqiBLADAF4CjAoAYEAGAIgGBRgUAAUAAAAAAAAAVAqBVAAJRAqAA//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47</a:t>
            </a:fld>
            <a:endParaRPr lang="en-US"/>
          </a:p>
        </p:txBody>
      </p:sp>
    </p:spTree>
    <p:extLst>
      <p:ext uri="{BB962C8B-B14F-4D97-AF65-F5344CB8AC3E}">
        <p14:creationId xmlns:p14="http://schemas.microsoft.com/office/powerpoint/2010/main" val="2551347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13666"/>
                                        </p:tgtEl>
                                        <p:attrNameLst>
                                          <p:attrName>style.visibility</p:attrName>
                                        </p:attrNameLst>
                                      </p:cBhvr>
                                      <p:to>
                                        <p:strVal val="visible"/>
                                      </p:to>
                                    </p:set>
                                    <p:animEffect transition="in" filter="diamond(in)">
                                      <p:cBhvr>
                                        <p:cTn id="7" dur="2000"/>
                                        <p:tgtEl>
                                          <p:spTgt spid="113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454</TotalTime>
  <Words>3159</Words>
  <Application>Microsoft Office PowerPoint</Application>
  <PresentationFormat>عرض على الشاشة (3:4)‏</PresentationFormat>
  <Paragraphs>232</Paragraphs>
  <Slides>47</Slides>
  <Notes>1</Notes>
  <HiddenSlides>0</HiddenSlides>
  <MMClips>0</MMClips>
  <ScaleCrop>false</ScaleCrop>
  <HeadingPairs>
    <vt:vector size="4" baseType="variant">
      <vt:variant>
        <vt:lpstr>نسق</vt:lpstr>
      </vt:variant>
      <vt:variant>
        <vt:i4>1</vt:i4>
      </vt:variant>
      <vt:variant>
        <vt:lpstr>عناوين الشرائح</vt:lpstr>
      </vt:variant>
      <vt:variant>
        <vt:i4>47</vt:i4>
      </vt:variant>
    </vt:vector>
  </HeadingPairs>
  <TitlesOfParts>
    <vt:vector size="48" baseType="lpstr">
      <vt:lpstr>Concourse</vt:lpstr>
      <vt:lpstr> مصادر البيانات والمعلومات في البحث العلمي Sources of data and information</vt:lpstr>
      <vt:lpstr>الهدف العام للفصل </vt:lpstr>
      <vt:lpstr>تمهيد </vt:lpstr>
      <vt:lpstr>الفرق بين البيانات و المعلومات</vt:lpstr>
      <vt:lpstr>مصادر جمع البيانات    Sources of data collection</vt:lpstr>
      <vt:lpstr>تقسيم مصادر المعلومات </vt:lpstr>
      <vt:lpstr>أولًا : المصادر التقليدية Traditional sources :</vt:lpstr>
      <vt:lpstr>تابع المصادر التقليدية Traditional sources :</vt:lpstr>
      <vt:lpstr>المصادر الأولية (المباشرة)  Primary of The Sources</vt:lpstr>
      <vt:lpstr>المصادر الأولية (المباشرة)  Primary of The Sources</vt:lpstr>
      <vt:lpstr>المصادر الثانوية(غير المباشرة)Secondary of The sources</vt:lpstr>
      <vt:lpstr>المصادر غير المنشورة:</vt:lpstr>
      <vt:lpstr>المصادر المنشورة </vt:lpstr>
      <vt:lpstr>ثانيا : المصادر الإلكترونيةElectronic Resources :</vt:lpstr>
      <vt:lpstr>المصادر الإلكترونيةElectronic Resources  </vt:lpstr>
      <vt:lpstr>المصادر الإلكترونيةElectronic Resources </vt:lpstr>
      <vt:lpstr>المصادر الإلكترونيةElectronic Resources </vt:lpstr>
      <vt:lpstr>شبكة الأنترنت:</vt:lpstr>
      <vt:lpstr>شبكة الأنترنت</vt:lpstr>
      <vt:lpstr>المصادر الإلكترنية </vt:lpstr>
      <vt:lpstr>المصادر الإلكترونيةElectronic Resources :</vt:lpstr>
      <vt:lpstr>مميزات قواعد البيانات </vt:lpstr>
      <vt:lpstr>ثانيا : مهارات البحث في البيئة الرقمية</vt:lpstr>
      <vt:lpstr>ثانيا : مهارات البحث في البيئة الرقمية</vt:lpstr>
      <vt:lpstr>1.  أدلـة البحـث Search directories </vt:lpstr>
      <vt:lpstr>أنواع الأدلة أو الفهارس :</vt:lpstr>
      <vt:lpstr>أنواع الأدلة أو الفهارس :</vt:lpstr>
      <vt:lpstr>مزايا وعيوب الأدلة أو الفهارس</vt:lpstr>
      <vt:lpstr>2- محركات البحـث Search Engines </vt:lpstr>
      <vt:lpstr>مزايا محركات البحث </vt:lpstr>
      <vt:lpstr>أنواع محركات البحث </vt:lpstr>
      <vt:lpstr>محركات البحث العربية </vt:lpstr>
      <vt:lpstr>مهارات البحث داخل البيئة الرقمية</vt:lpstr>
      <vt:lpstr>أنماط البحث </vt:lpstr>
      <vt:lpstr>أولاً : البحـث عـن طريـق الموضـوع Subject . </vt:lpstr>
      <vt:lpstr>ثانيًا :البحث عن طريق الكلمات المفتاحية (Key words</vt:lpstr>
      <vt:lpstr>ثالثـاُ البحـث الجبـري Boolean . </vt:lpstr>
      <vt:lpstr>عرض تقديمي في PowerPoint</vt:lpstr>
      <vt:lpstr>AND</vt:lpstr>
      <vt:lpstr>NOT</vt:lpstr>
      <vt:lpstr>NOT</vt:lpstr>
      <vt:lpstr>OR</vt:lpstr>
      <vt:lpstr>استخدام الأقواس </vt:lpstr>
      <vt:lpstr>علامات التنصيص </vt:lpstr>
      <vt:lpstr>الرمز *</vt:lpstr>
      <vt:lpstr>ملاحظــــــات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مصادر البيانات والمعلومات في البحث العلمي Sources of data and information</dc:title>
  <dc:creator>ehab</dc:creator>
  <cp:lastModifiedBy>px</cp:lastModifiedBy>
  <cp:revision>85</cp:revision>
  <dcterms:created xsi:type="dcterms:W3CDTF">2006-08-16T00:00:00Z</dcterms:created>
  <dcterms:modified xsi:type="dcterms:W3CDTF">2015-11-10T11:04:28Z</dcterms:modified>
</cp:coreProperties>
</file>