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302"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1AC6D5AA-6032-493E-AC3F-679D414F7843}" type="datetimeFigureOut">
              <a:rPr lang="ar-SA">
                <a:solidFill>
                  <a:srgbClr val="C5D1D7">
                    <a:shade val="90000"/>
                  </a:srgbClr>
                </a:solidFill>
              </a:rPr>
              <a:pPr>
                <a:defRPr/>
              </a:pPr>
              <a:t>10/11/1436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A556B29-2FA1-45B7-8431-F150B5E0D68C}"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105816360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B21EBB5E-1F24-437F-B9F2-562F8071A9D4}"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CFD789E-A533-42CE-993C-3CFB840C2E0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35693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8F8E73A4-1F40-4D14-86A4-5A7615E32A75}" type="datetimeFigureOut">
              <a:rPr lang="ar-SA">
                <a:solidFill>
                  <a:srgbClr val="C5D1D7">
                    <a:shade val="90000"/>
                  </a:srgbClr>
                </a:solidFill>
              </a:rPr>
              <a:pPr>
                <a:defRPr/>
              </a:pPr>
              <a:t>10/11/1436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C91C0CA-398B-4607-86D7-9AB6A162B3EE}"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32340281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7C302BA-F7CF-4D9E-8010-3592E6D9BCC3}" type="datetimeFigureOut">
              <a:rPr lang="ar-SA">
                <a:solidFill>
                  <a:srgbClr val="646B86">
                    <a:shade val="90000"/>
                  </a:srgbClr>
                </a:solidFill>
              </a:rPr>
              <a:pPr>
                <a:defRPr/>
              </a:pPr>
              <a:t>10/11/1436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F5C705E8-70A6-4A27-8D4F-5E116CF5122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103284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36610E9A-1015-4268-8466-69FBF61AABD0}" type="datetimeFigureOut">
              <a:rPr lang="ar-SA">
                <a:solidFill>
                  <a:srgbClr val="646B86">
                    <a:shade val="90000"/>
                  </a:srgbClr>
                </a:solidFill>
              </a:rPr>
              <a:pPr>
                <a:defRPr/>
              </a:pPr>
              <a:t>10/11/1436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512E5F7F-B9C7-463B-81C6-223287E22E61}"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74021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6E14B117-40AE-439E-8DF8-D2DA66A4FD65}" type="datetimeFigureOut">
              <a:rPr lang="ar-SA">
                <a:solidFill>
                  <a:srgbClr val="646B86">
                    <a:shade val="90000"/>
                  </a:srgbClr>
                </a:solidFill>
              </a:rPr>
              <a:pPr>
                <a:defRPr/>
              </a:pPr>
              <a:t>10/11/1436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E89E70F9-F8D8-45EC-95E5-C47A2F4891E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42207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AD05FD08-B3AF-4A85-9644-76D5A88EA278}" type="datetimeFigureOut">
              <a:rPr lang="ar-SA">
                <a:solidFill>
                  <a:srgbClr val="646B86">
                    <a:shade val="90000"/>
                  </a:srgbClr>
                </a:solidFill>
              </a:rPr>
              <a:pPr>
                <a:defRPr/>
              </a:pPr>
              <a:t>10/11/1436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26CF998B-1C27-4615-8636-F3FFDC404EB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248063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21B55AF8-FE84-4A79-BD3F-993322F2F235}" type="datetimeFigureOut">
              <a:rPr lang="ar-SA">
                <a:solidFill>
                  <a:srgbClr val="646B86">
                    <a:shade val="90000"/>
                  </a:srgbClr>
                </a:solidFill>
              </a:rPr>
              <a:pPr>
                <a:defRPr/>
              </a:pPr>
              <a:t>10/11/1436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8BDB747-B6E8-4964-99A1-105C57219F2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90840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9C5F17DE-66F1-46C4-B368-0CF0BBA1611E}" type="datetimeFigureOut">
              <a:rPr lang="ar-SA">
                <a:solidFill>
                  <a:srgbClr val="646B86">
                    <a:shade val="90000"/>
                  </a:srgbClr>
                </a:solidFill>
              </a:rPr>
              <a:pPr>
                <a:defRPr/>
              </a:pPr>
              <a:t>10/11/1436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0A10901F-FA3E-492D-AC1A-851BC9A39FB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08243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09DAD0D-BCD9-4F5F-ACFD-9C6B6F4C7363}"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918A79B2-97F7-40E0-BAB9-B3E957AA696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023957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120FC0B-D86E-4FD8-9667-BF6FBCE5456F}"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60C825F6-E8BD-46F0-89DC-3E7BE1C8B486}"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129724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1AC6D5AA-6032-493E-AC3F-679D414F7843}" type="datetimeFigureOut">
              <a:rPr lang="ar-SA">
                <a:solidFill>
                  <a:srgbClr val="C5D1D7">
                    <a:shade val="90000"/>
                  </a:srgbClr>
                </a:solidFill>
              </a:rPr>
              <a:pPr>
                <a:defRPr/>
              </a:pPr>
              <a:t>10/11/1436</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3A556B29-2FA1-45B7-8431-F150B5E0D68C}"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44162215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B21EBB5E-1F24-437F-B9F2-562F8071A9D4}"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4CFD789E-A533-42CE-993C-3CFB840C2E0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496907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8F8E73A4-1F40-4D14-86A4-5A7615E32A75}" type="datetimeFigureOut">
              <a:rPr lang="ar-SA">
                <a:solidFill>
                  <a:srgbClr val="C5D1D7">
                    <a:shade val="90000"/>
                  </a:srgbClr>
                </a:solidFill>
              </a:rPr>
              <a:pPr>
                <a:defRPr/>
              </a:pPr>
              <a:t>10/11/1436</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C91C0CA-398B-4607-86D7-9AB6A162B3EE}"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67922576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7C302BA-F7CF-4D9E-8010-3592E6D9BCC3}" type="datetimeFigureOut">
              <a:rPr lang="ar-SA">
                <a:solidFill>
                  <a:srgbClr val="646B86">
                    <a:shade val="90000"/>
                  </a:srgbClr>
                </a:solidFill>
              </a:rPr>
              <a:pPr>
                <a:defRPr/>
              </a:pPr>
              <a:t>10/11/1436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F5C705E8-70A6-4A27-8D4F-5E116CF5122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703366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36610E9A-1015-4268-8466-69FBF61AABD0}" type="datetimeFigureOut">
              <a:rPr lang="ar-SA">
                <a:solidFill>
                  <a:srgbClr val="646B86">
                    <a:shade val="90000"/>
                  </a:srgbClr>
                </a:solidFill>
              </a:rPr>
              <a:pPr>
                <a:defRPr/>
              </a:pPr>
              <a:t>10/11/1436</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512E5F7F-B9C7-463B-81C6-223287E22E61}"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57470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6E14B117-40AE-439E-8DF8-D2DA66A4FD65}" type="datetimeFigureOut">
              <a:rPr lang="ar-SA">
                <a:solidFill>
                  <a:srgbClr val="646B86">
                    <a:shade val="90000"/>
                  </a:srgbClr>
                </a:solidFill>
              </a:rPr>
              <a:pPr>
                <a:defRPr/>
              </a:pPr>
              <a:t>10/11/1436</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E89E70F9-F8D8-45EC-95E5-C47A2F4891E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708063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AD05FD08-B3AF-4A85-9644-76D5A88EA278}" type="datetimeFigureOut">
              <a:rPr lang="ar-SA">
                <a:solidFill>
                  <a:srgbClr val="646B86">
                    <a:shade val="90000"/>
                  </a:srgbClr>
                </a:solidFill>
              </a:rPr>
              <a:pPr>
                <a:defRPr/>
              </a:pPr>
              <a:t>10/11/1436</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26CF998B-1C27-4615-8636-F3FFDC404EB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185674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21B55AF8-FE84-4A79-BD3F-993322F2F235}" type="datetimeFigureOut">
              <a:rPr lang="ar-SA">
                <a:solidFill>
                  <a:srgbClr val="646B86">
                    <a:shade val="90000"/>
                  </a:srgbClr>
                </a:solidFill>
              </a:rPr>
              <a:pPr>
                <a:defRPr/>
              </a:pPr>
              <a:t>10/11/1436</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C8BDB747-B6E8-4964-99A1-105C57219F2E}"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09447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9C5F17DE-66F1-46C4-B368-0CF0BBA1611E}" type="datetimeFigureOut">
              <a:rPr lang="ar-SA">
                <a:solidFill>
                  <a:srgbClr val="646B86">
                    <a:shade val="90000"/>
                  </a:srgbClr>
                </a:solidFill>
              </a:rPr>
              <a:pPr>
                <a:defRPr/>
              </a:pPr>
              <a:t>10/11/1436</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0A10901F-FA3E-492D-AC1A-851BC9A39FB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081874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09DAD0D-BCD9-4F5F-ACFD-9C6B6F4C7363}"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918A79B2-97F7-40E0-BAB9-B3E957AA696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4120347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120FC0B-D86E-4FD8-9667-BF6FBCE5456F}" type="datetimeFigureOut">
              <a:rPr lang="ar-SA">
                <a:solidFill>
                  <a:srgbClr val="646B86">
                    <a:shade val="90000"/>
                  </a:srgbClr>
                </a:solidFill>
              </a:rPr>
              <a:pPr>
                <a:defRPr/>
              </a:pPr>
              <a:t>10/11/1436</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60C825F6-E8BD-46F0-89DC-3E7BE1C8B486}"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496167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84E06F60-E03E-47D2-8F82-705741AA27C2}" type="datetimeFigureOut">
              <a:rPr lang="ar-SA">
                <a:solidFill>
                  <a:srgbClr val="646B86">
                    <a:shade val="90000"/>
                  </a:srgbClr>
                </a:solidFill>
                <a:latin typeface="Arial" pitchFamily="34" charset="0"/>
              </a:rPr>
              <a:pPr fontAlgn="base">
                <a:spcBef>
                  <a:spcPct val="0"/>
                </a:spcBef>
                <a:spcAft>
                  <a:spcPct val="0"/>
                </a:spcAft>
                <a:defRPr/>
              </a:pPr>
              <a:t>10/11/1436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84710910-F992-4E89-8A54-5AF1D882E04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400872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84E06F60-E03E-47D2-8F82-705741AA27C2}" type="datetimeFigureOut">
              <a:rPr lang="ar-SA">
                <a:solidFill>
                  <a:srgbClr val="646B86">
                    <a:shade val="90000"/>
                  </a:srgbClr>
                </a:solidFill>
                <a:latin typeface="Arial" pitchFamily="34" charset="0"/>
              </a:rPr>
              <a:pPr fontAlgn="base">
                <a:spcBef>
                  <a:spcPct val="0"/>
                </a:spcBef>
                <a:spcAft>
                  <a:spcPct val="0"/>
                </a:spcAft>
                <a:defRPr/>
              </a:pPr>
              <a:t>10/11/1436</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84710910-F992-4E89-8A54-5AF1D882E04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6387812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873164"/>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Tree>
    <p:extLst>
      <p:ext uri="{BB962C8B-B14F-4D97-AF65-F5344CB8AC3E}">
        <p14:creationId xmlns:p14="http://schemas.microsoft.com/office/powerpoint/2010/main" val="129618457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descr="data:image/jpeg;base64,/9j/4AAQSkZJRgABAQAAAQABAAD/2wCEAAkGBxQREhQUEhQUFRUVFRUUFRUUFhgUFBcVFBcYFxUUFBUYHCggGBolGxQUITEhJSkrLi4uFx8zODMsNygtLisBCgoKDg0OGxAQGy0kICUsLSwsLSw0LCwsLC0sNywsLSwsLCwsLCwsLC0sLCwsLCwsLCwsLCwsLCwsLCwsLCwsLP/AABEIAOEA4QMBIgACEQEDEQH/xAAcAAABBQEBAQAAAAAAAAAAAAAAAgMEBQYBBwj/xABKEAABAwIDAwcGCggFBAMAAAABAAIRAyEEEjEFQVEGEyJhcYHwMpGSobHRBxQXI0JTVJPB0hUWM1JicoOyJDRzs8IlQ4Kiw+Hx/8QAGgEBAAMBAQEAAAAAAAAAAAAAAAECAwQFBv/EAC8RAAIBAgQEBAYCAwAAAAAAAAABAgMRBBIhMRNBUXEFImGhFDJCUpHRI7GBwfD/2gAMAwEAAhEDEQA/APcUIQgBCEIDyLkW2cHSn+Pj9Y5XJo9ZVRyI/wAlS/qf7jlfQviMUv5592e7Sl5F2IpoHiuGi5S8qMqxSZrnIJY7gUm6sMiC1WysZyvXVMNIcFw0Ar5RmIZQpLsN1pJw56lVonMiOgJw0TwSC08Cqrcm42hKIXFVosOYdsnsUoBNUGQO1SGhRluzOTOhviE8xltPUVwM8Qnwzq9RW8KRjKQ3k8QUoN6vUUsM6vUVzJ1eorTJYrc1mD/Zs/kb7Ankzg/2bP5W+wJ5fZQ+VdjxpbghCFYgEIQgBCEIAQhCA8q5Cj/BUf6nH6x6v8vi6q/g+b/gKP8AU4/WPWi5ocPavl69C9WT9WerTnaKIGQI5tTTQHiVXbZx9PDUKtZxltKZaNS+wFMHiSQOq/BUjhZSdkizqpbi8ni6YxldtFjqlRwaxgzOdcwNNBcmSBHWq3YfPU21cRjMVQcxwpnKx/zVAkkBod5IHSaJm5FydVn9r7SNSjtWkK7cQwMpV6T2EOa1r6jQ6iIJADSGACeveV2Q8N89m9NDCWK00Nw9kEjhZEKj2jy4wVMZhV50kOIbSBJkCQDNmyYF+vgqCpyvqsq0KjsThXUqlRrauGpDNzVNxu51VzcziBMkGJGkKi8OqSvy7lnioo3vNePHaPOFBo7SovaXipDQabc1Rr6QzVgDTALwJJkdirMHyj2b8Yqw6hTdDZrwW87zhLqoDovBbT7TKrMDtyljaeLGPqsqUG83WgBzeZJqvp80xzOk/SkQ4a84Z1IWkfDYO+ZPkUeJlysaarj6LH1WPqBrqNNtWrmBAYx2hJ46WE6jeQFIbDgHNuHNa4GIs4Ai3YVgdnPbUwe0/nDVcaNJwc5zXv8Ai7A4UWVC2wqAUzmHW1bBm0KdDB0a1ZwYwUKEmCbuptgAAEknq61jivD4QiuGne9vYvSxDk/NsTDTncO/3qLRxVFxo5XtJxAcaEA/OZW5nFs6CIueIVRsXlC/E4iIZ8WrNrtw5H7XNh8uc1BMtzNcTlI0Leuc9Q27SbQ2Sab6Tq1EPDmPfkazMzJNV8dAA5TxMWWlLwpW/k39Oz/2RPFv6Te4SuyqwPpua9hJAc3QlpLXesFSWAXuLSDcQCNQ4zYjfOix2zeVZbinUsTicJUpGnnZVo9Ckx+aSzMRN+n5UmYM3Kstnco9nubWa2pRoh1Wrnk5OdLwA6vBic1/Ms34Zlm97aWLLE3SLyjtCiTRio08/m5mJPOZAS4tHAZTfS44hWIb4grznYYAGwXDeca09pdHtlelBviCtMRho0rKPqUp1XPcQGeIKMviCnA3xBRl8XXNkNbmjwvkM/lb7E6msL5DP5W+xOr6eHyo8t7ghCFYgEIQgBCEIAQhCA85+D0f4Ch/U4/WPWky+LrPfB2P+n0P6nH6160ob4uvEqR877ndF+VDRb4uvKtv7bqYepisJisIMRSqV6lWlLn0jFR2dpY9o6Wo0ggyJ3L1rL4uou0KNZzQKFYUSC6SafOSCxwbAJEEPLHTvywtcPJQepSoro845LciKlTC4vnGjDnFNptpMIc4sYyoKkvBOa5a0CTNieCsNifB06hSxTHYhrjiKIpNLWOhhDg/M6Te7W27Vv6bCAMxzGBLoiTF3Ruk3hLy+LrSWInfQhU42PKR8Er7zimaWik4367iy58ktT7TS+7evWMvi6A3xdR8VMcKJ5QfgkqQIxNOd803gdUGb+pT9n/BpUp0MVSOIpk120mtIY+GmnVbUOaeIbFl6SG+LruXxdVeKqDhRPPdifB/Uw9DGUzWpvdiaBpNIa8BpyvALp3S4aKTy72OBs4UgYbTdhWBxGgD2UcxHY4lbjL4umMZg2VmFlQBzSWktvqx7XtB72tsqqtKU05cncnKkmkedcluQFbCY3nKr81OiCabmW5xz2lhBZJLIaTPE5YJuqp3wU1BYYmnG7Mx4MbpA3r2AjxdIJE5ZExMb4BgmNYkgT1o8TWbuhw4W1PIT8FdX7TS9Cp7ko/BVUkRiaZ4zTeL79Jt1+xeuGkOA8xQ2mBoPaq/FV/QnhQ9TJ7L5JGkzANc9rvibsQ8kA9I1S4sDZvbMCT/AA9a1GTxdO5fF0ZfF1lUqSqblopR2Gg3xdGXxdO5fF1wN8XWeUtcu8N5Df5R7E4m6Hkt7B7E4voI/Kjge4IQhWIBCEIAQhCAEIQgMB8HA/6dQ/qf7r1psvi6zvwbj/p1D+p/uvWnheXOPmZ0p6DUeLoy+Lp2PF0y+tD2sg9JrnTwykTPpBVtYnMdy+LrseLpcILfF1OUXI2NxLKNN9WocrKbS9zr2DRJ7+pZartR+1cBUds9z6VUVGtAeQx4LHNeW5gSBILTM9RWY+FzZ9eti6TaTalQNwxqZGScoZUcHvDeN2C19FL5F4rHPwOOxbAHVKjm1KRyZudfRaGViKbdZDALauDrLphSSSlzMpTbdi32Ftl2KxmEc4kOOBxHO05MNrMxDKVQ5d3SpvHYFr3VrwI4G/q9Y868LxuwtpgtxXN4gVK5qOPMNe2ozM7MQ9lMTTDi4nL+Kjt2NtU9LmsdLnCpJ50EvpAZXmb5gIgm9oCtOhGTuQptHp+2No1Htp7SwVdrsPRZVFWjUljKzG1IeQTYO6Byk3s2PKINFsxz6dPYx5xxGIxlarUGaQXVHDIHcS2TY6OLu6j2lsrHfENnhlHFZ2vxb6jW06uZrzXD6b3sAkO8ohxHGFfbC2TiHYfZfO06oqN2jVrVOca4PDJfVe9+YSJLTc6lw4q6ioqxW92emR4uszt3a9HDYyhNAvqva2m+u3/sUKtUU2F3FpqkDqE3vBkbR25To7QpUa1UUmHDPe3O4MY+o6o1oBcbSGsfA/iO+F5gNnYzGbT5t2JpVHhzqoy4g1KQpCo17qbDTDsujSGODfJHUualQtq+hrKfI9ty+Loy+Lp0hcyrkcDTMN5fF0ZfF05lXcqZCcwzl8XQG+Lp3KuZVOQjMWdHyR2D2JaRS8kdgS17Mdkcr3BCEKSAQhCAEIQgBCEIDzP4K6v+Ha3MbNJDZFyXuzHiYhvnPFbyF5NySzDD0XMnMJyxrOd0L1qnMCbGBPbvXkUamec49GzW4mFmdoY2MdT6VmgNNtM0yNOtq1ULC7TxdM4vPHQDm57XJaYdbuVcXLLFd0Tc20KHz7lOCh0NT2DjraPYut7EX1K6tgXOxVLEzHNUa1Etg3511JwM8BzbvOFMGIuGC0gkQIETfTrKlAjfqR16KjbiHDFtZHRjLH8JGYu849Szq1HFLvYnQtGUjY8DJ19SecQYga69SU5wAHUbKBXxzGPYxzodUJyC94v3d6aLkTfmxW0sEa3N5XupinVbUOUA58od0TmBHlFpn+FPNc5swnaL9AdyWYtMdfUrNt7C1jKcs+TtLHU81VlVz6LXlnMFvOm0mmA4ZXSQIB36amW+R3J2hgw91KhWZUk0y/EFhqOYIMsyEtawnhBOW8wFqmQG6AS6N51Nkio7omfx7/aFZykoWIsm7kigZElOQm8Iej3p+FXKExMIhLhEJlFxELkJyFyFOUXJlPQdgSklmg7AlLuWxiCEIUgEIQgBCEIAQhCA8o5C0Zw+GP8AF/8AKV6aAvO+RZDcBQcTB6ccSRUdoN5WzwO1A4NDwWmBJcR5W+Y0XlUcsKk0+buXuWMLzzaWGaMW5n0TVA6+kRN+8r0QLznaD3Gs558oPmY3tNrdwWXiNlGN+oTPQ4WdwmNnEuY1/wBFsN3Fw8oA9Xv4KLyj248RSYYOVvOOGskAlo4arLMcQZFiNCNR2KMRjIxkox5PX9Eo9Kqg747tyy7q1Q4wCb5gwW+gb+wyp+wdqms0sfGdty794HeRxVDX2uxmJFZ1mhzbSJOVobbzJiKimoST3ZOyN0cMQOMA20nqledY3bJqVmB8tqMxDC5hF22iAdIghehYHbNCt+zqsdFyAbjuWJ5J1G1cbisQ6CzM8gm4icrSO0N9a7Z0ouzTOarLO4pPmb11EOgg6+tR30LxNjr+Ch7MxbyBAZlE7xOvaprqo3hu/wCkrxgmrnRmsMUtS3eDAJ9R9SaxlN28iImBN+1N1K4mZ3kTM26zl7EzXxTodeYbIA0AnUmNFlNqMcpN9bkjZ4OYQN5PqVw0yshgsa8vjMYMzbUxbu0srfDYh8tlxuRPiFjSrwyq19WGmXcIhKAXYXflKXEwuFqXC5CZRcfZoOxdXG6BdW6KghCEAIQhACEIQAhCEB598HtFvxCicozEVOlaf2j/ADK8q0VU/B4T+j6N4Hzl9f8AuP0HvWkFCx3E6bz/AOXuXNVw6kiblQ3EvpnoO7jceZV2NOarzhESWk9URPsVnWpwCHWN5PZeSVjcfynLjloMDt2c3BP8LRqOtedWoTtlvoiJTUdyy2vTBqOIMh15Wdxe0WtJa3pEa3gDqnj1Ixm2aoa5jmZXlvR3RP0oSNlYENZzrhMTl6+J7SuSVFJuc/wU4jnLJD/PoWfJ3lBTo1M1UPAykQ3QnWDMcFSAnEVXPMgElwH7rCbNHWd6uqlOjVpOaamVxiC5vklpkHT8Un4lSpsOWtncQScrSb8BwtxT4qCp2irP9mzwlZzUZax3HKFOk+ScO6LgGnJtunKeHFWAbSbTDKdCu0E3gEAnSZJVRQos3VGT/EHsPflsl4yzXfOMeQ0kBpqOkxYXsFxyqTlJ+Z69z0+BSTvlRpOS1ZuUnIW3LTndvB9em5XfP36IBPU2B5yJ9izXJejla3nT5I4xB3Sd3YtQypnlrYa0an3L6PDTWT/rnl1NWN16DnC/TcT0h9BobfQb7hVWdry5oGVsS6/SdcdS0L4a3Kyw4nr3nrVbidm5JfIg66yCSLq1VXehK2IeDwrQW5WwYMnMSJANxZWGFqNBEt3jfpfsTeEc3NZ7TY2uN3Yl4WmC4dIajj5hZccL6bb+noGO1dukOIDAYJE5jeO5XVN0gHiAfOs9W2aMzvnGi7rQbXKtzj6bIa51wADY8OxaYWpVUpcdpLlt6iVuQ1tLaJpFoDQZE3Mb+xObNxhqtJIiDFjO6VC2o1tXK4PAEGLGTdK2UMjSAQZMyJ4DipjUq/Eu78nLYaZS8boupNPQdgSl6ZQEIQgBCEIAQhCAEIQgPPuRGJZR2bSqVHQ1oqEk6Ac4/Tr96qMZyhxWOqRQzUaU2AOUx+9UeLz1A2VNs7B4qvhaLWiaLJIaC1snM4lxk9IgkwrGvWdSdTZTY6nDCSCA7OSfK69Ny8/EY6CTUXdrlcQoTqzs7qP9kXbNbE0i7Dvql/ONaSQc0iYLQTed3YVOOzfijKdm84+ScxDeiAOi06DVKbinmo2oWNL2hzWksqSA7WwsmMeatTIHNdAJiGht+ADru/8ApeZLH54tNW067HXRwPDqZm79OxLqsZWLTVw9RxboWunXW4Nwo+0cWxoyMp82HWAcbADUFokgX1TdPBnex/fRP4OTeLaWhoLSGl03ZzQlo43M9LfbVcEZO6V3+Tt4ULt2Vxyi+LAkdQrMjzOFknG4l0QHOvA/aN03+SI0kX4hLo0wYs7ufSd6yE3jm6AT5YtnYTAB+g2x3KY2uXZKw9WAOnVb1OpioO4rm08dlY752oeiWjLTbSubAetM0qIGoj+am9v9pSq9MWAi7mgRTMTIPlPMjQ6KkYrMu5E3o36E/Zrpa3N0W7m+PbqtDhMZe+iohhifpepOsovGj/UuiOInF3PLlZmlpYy5GsnuF9VIxxLqZECYGm+6zVJrx9P1KXzz4jOfPC76WNTi4tblWPYDCOzgkEAAyYtofWn6VQNLeojr3qC1xOpO/UlR6DXSLnUbzxWDnGGVRT3v/Q33LetXkmAdSoWPzvqEwd2nYEw9rpNzqd5U8zOp0G88FWX86cXda/snY7QpHIwQdD7SrDBMgHcjDeSE+F6dCko2KNllS0HYEpJpaDsCUvSRUEIQpAIQhACEIQAhCEB5HyV2ph6eFptqPeHQ6QNLvdHqhTn43AOMmSeJAP4KPyV5H0sRhaVV1V7S4OkBoIEPcN/Yrb5P6P19T0Wrz5UZZm1FEOc+pDbtLAjQuHYB7kh2MwBuZPc33Kf8n1H6+p6LUfJ/R+vqei1V4Evtj7DiVOrIjdp4IaOeOyEn4/gZnpT2D3KZ8n9H6+p6LUfJ/R+vqeg1OBL7Y+w4lTqyMNoYHh/6M/KkvxezzBI006LRr2BS/k/o/X1PQb7135P6P17/AEG+9ODJfSvYniVOpGZj8CNCR2ABdG0cCDMmeJa0nuO5SPk/pfXv9Ae9JfyCojXEP1A8gauMDfxKjgS+2PsQ51Opwbawn7zvRb7l39OYT993ot9yap8icO4w3EvJktswRmb5QnSRw7eBTx+D6l9e/wBAe9OBP7Y+xW8jg2/hf33ei33Lv6wYX993ot9yPk+pfaH+gPekn4PaX2h/3Y96cGp9q9ibyFDlBhf33ei33IHKHC/vn0W+5J+Tyl9of92PeufJ5S+0P+7HvU8Op9qF5Dn6x4X98+iz3JX6y4b6x3os9ya+Tyl9of8Adj3o+T2l9of92PepUKq+lC8iQOVND613os9y7+tdH613os9yjfJ7S+0O+7H5lw/B9T+0O+7H5lNq3REXZvcDVD6bHAyHMa4HiCAZT6j7Poc3SpsBkMYxs6TlaBMdykLvWxcEIQpAIQhACEIQAhCEBhOQ1SMDQ7Hf3vV9zyy3I+pGDo9jv73q557x3LilUs2Qyw55Q9oY9zMuRjnlzssCLWkySQBYG5MT5ijnfHeom0H1Sz5lzQ/+MEtPRNrdcHuUKqQJG2MUZAwjrCJNSmOnv6JcJbMXBv1J7E7RxLbMw/OGBfnGMZPS4kujyd3HVQHMxRaQa1LNIhzWOFpMz0j/AA+tI+L4nI2K7M4LpJa8tIcHQMuYaSDedLQr5yS1btOrLAaDgXSXAEFrBmhpNTQnKJyiYJG66TQ2jichc+h0swhjXsJiZJzFwBEWGh6lX0hig9s1aTmfShhBmQSRe28Re3WuGniiHDnad5v0vpaxEERFv5imYF5gMdUe2alI0rnolzXEiBlPRMCZOukJuvg2YhrTXpw6BbMZaZkXaYJBvvgqqfTxJgirT0AIh7Wkh2aQAZHRhuvE9Sn4R7wDzjg5xM9EENFgIAJJiQT3qjqWIG69Knhgw06T3PPzbMhk5i09I53BgMT0juBHAJNLa2ILYdQdzkNECC3Nll7szsrYzSIzbrTImZz3juVVinYo1DzdSiGTID2OcY0y2I3wZ7lKqXBMr7UxAsygahAGbpCkMxDScrnnpCM9wDeAYglIobZrkAuw7wXPIa20in0YfUdo2HEiNSBMWKh1aWJLyRWYGnQBpkWgEde+DM+xJp4kOdlr0smcua0seXAZs2QvLjaCB7IBtbOSWtPalZ1SBh3hnS+cc9gmC7L0CcwmG6i0qUzEvJILYAcBMiHNyAlwEyOkSI/hVDSGKLBmqU87XCSAQHNABykDQk6+rVSdnmq0fOva6wAyBw0Gri4mTqoc0C+57x3o55V/PeO9c55ZuoCx55J55Qee8eZJ57x51KqA1eHPRb/KPYnEzgz82z+VvsCeXctiQQhCkAhCEAIQhACEIQHl3JapGFpdh/ucrXnfHcs/yeqxh6Y6v+TlZc947l4tSfnfchlhzvjvSTW8dyhc97fxTdaHtLXaEQbkbuIKqqhA5jOcLpbUDKbQCRFy4Ok5jubEaQolCkBmJxNR7nRBlpyyHN6IAgCXdgPBMUdkUWzDXdIQ485Uk+SJMOgGABIiwjROM2dSALQ0wdZfUO+bEult2g24LVVogfZhntBAxL3EkH5xrHFonNLYAvOkyAG6JTsM4ls4mqAMgLQWiSLRmy5pJ8+ZQH7Dw8ABhbGmV7xugHytROvdpIUips6k5xcQ6TvFWoN/0QHQ3yW6RorcVdQWFWA0tzubIgO3jqB0BkqU3Eg6GZuI4E6hZ+pg6DG3DgA4GecqlwdAg5g7NwjhPWpGCp0qXkHyj9J7nk30Be4mOibDgVWTVgTceQ+AazqQFzkcGuNiBczax3btbGYTsNSpXNapo7LmcHRBzFwhuYukuOt5PVCMXhqNUzUYxxA+kJsAdx1Az/8AsknBYY9Hm6Ry2AgGLzEbvKJ70U7LmBNDCMaXf4mqSG5Wl7vJaQQCCfLcIdDuPXMv80IBFcwxxe82LnEFpcHH6IgCWga5dNC2/BUHkPNOm4iIcWg6TF0mns2g3NFNozaiLGII9g8yjjrmSK+KUxcV6oc5058zSf34JLdNDfz7lIw7WtAp87UcQ8OJcQXT5QDiG2acptwUb9G0JE02GD9IZt54rtfA0Xkl9NjibkkSTZHVT5guGYgG4Nj70rnfHcVAa8CwsBoB2rvO+O4rJzBO53x5lznfHnUI1fHmSed8edFUB6NgD81T/kb/AGhPqNsz9jS/02f2hSV7kdkSCEIUgEIQgBCEIAQhCA8P2VictNg4D8SpwxlvHBYetWcx/RcRZp16hu0T9Ha7x5QB7LFePVw8s7aIbNn8bv3/AIoGL8dxWXp7Xad5Hb71JZjJ0M9hWDpyW5BovjXjvC6MT486oPjXjzJTcV486jILl98Z8dwTGJ2xTpmHvA0PnLo9hVT8a8eZK+NX7N/epUeouLxWMwpu+HzLhmdIuNwcbSWgDdZKxWIwpfFRjC62UFpJIO7qNz5018b8dyV8d6/Eq+d+v5FxQxmFdndLXWh2YyI1ABdYCYiDHmXaWMwtN4yNptcZFgA4CAbDWNRbgeCbbi/HnS24uNLdluCOfcEk7Xo0jkLmsymIkADyuJk928qazEZmg8RPqCrW4vx50oYnx3BYys9kWLPnfb/ySed9n4KEK9+//kgVfZ/xWWoJ5qe38Quc7486h877fxCBV8ekozME01fHmSRV8d5UQ1PHooFTx3lSmD1vZJ+Yo/6dP+0KWoexv8vR/wBKn/aFMX0sflQBCEKwBCEIAQhCAEIQgPmDGDpHsb7ArGhydq1G03sALHtkuJaA0jNIMEnRs6b9AoGMHSPYPYFLecMIAZUdAMvLgCSWi+XgHZiBa0TK43uyr3HTycrNjnBzcua0AxmdmcGy0SBYkSCRZSByQxIk5QAC3pZhGUiS617Wka68FDw1PCZ5e6sGZzLG02E83JyjOao6UQDa0m5XXVcNlAFOpodT5Jg3aM0XOTsjemgIdSs9ji3NMEidQY4FLZtA7wPYosIAWbgnyIJ7doDeCE6MY3j51WQu5VDpIFpz44hK51VELglVdIFuKy7z6qc7uJXOedxVeCC5FdLbiPHcqT4w7wEDFO6lR0GSaFuK8d6cZivHcs78cdwCBjn8B6/eqPDsXNQ3Ee38QnG1vHnWW/SL+A9fvShtWp/D5j71T4WQuannPHorof47ysqdrVerzJTNpVT9L1Dr6lKwkxc+itif5eh/pU/7Apqr+TxnC4cnXmKX9jVYL3I6IsCEIUgEIQgBCEIAQhCAx3IjZNCpgqLn0KL3EOlzqbHOMPcBJIk2Cvf0Dhfs2H+5p/lVb8HzpwFHqzj/AN3LRyiSIZXfoHC/ZsP9zT/Kj9AYX7Nh/uaf5VYoU2RBXfoDC/ZsP9zT/Kj9AYX7Nh/uaf5VYoUWQK79AYX7Nh/uaf5VX/F8DMfFqH0ZPM0wBmmxkToJ7LrQPEgrM/oOsRBLIkQCZLYEAgmY9vSNxuzqOS+VF4KL3CkMC6YwlMwS0f4dkOcNWhxbA3XJA607s7DYKs4tbhKEgEk8zSLZBgtBi59SZo7DrA5bZdZzHKHTJc1o0JOljHE7pWydiPpVGvc+YBkNsNIAJkki5PaG8FlF1G1dacy8lC2hUbadh6Ln5MFhnspeUeapy529rejunX/8WhZsDCEA/FcPcT+xp7//ABVPtPktVr1Mxrsy5y8U8hDZmWl8HpEe0StVSbAA4AC3UlCNXPJz25FZ5eRXfq7hPsuG+5p/lR+rmE+y4b7mn+VWcrkrqsjMrP1bwf2XDfc0/wAqP1bwf2TDfc0/yq0lEqLIFX+reD+y4b7mn+Vc/VrB/ZcN9zT/ACq0lBKmyBUnk1g/suG+5p/lSTyawf2XD/cs9ytiU29yhpEj1Bga1rWgAAAACwAAgADgnEmnoOwJSEghCEAIQhACEIQAhCEBk/g6/wAlT7Xf3FadCFK2IYIQhSDqFxCEAhCFBILq4hSDiF1CASUIQgBCEKAC4hCEiSmq34j2hCFDCJtLQdgSkIQAhCEAIQhAf//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14339" name="AutoShape 4" descr="data:image/jpeg;base64,/9j/4AAQSkZJRgABAQAAAQABAAD/2wCEAAkGBxQREhQUEhQUFRUVFRUUFRUUFhgUFBcVFBcYFxUUFBUYHCggGBolGxQUITEhJSkrLi4uFx8zODMsNygtLisBCgoKDg0OGxAQGy0kICUsLSwsLSw0LCwsLC0sNywsLSwsLCwsLCwsLC0sLCwsLCwsLCwsLCwsLCwsLCwsLCwsLP/AABEIAOEA4QMBIgACEQEDEQH/xAAcAAABBQEBAQAAAAAAAAAAAAAAAgMEBQYBBwj/xABKEAABAwIDAwcGCggFBAMAAAABAAIRAyEEEjEFQVEGEyJhcYHwMpGSobHRBxQXI0JTVJPB0hUWM1JicoOyJDRzs8IlQ4Kiw+Hx/8QAGgEBAAMBAQEAAAAAAAAAAAAAAAECAwQFBv/EAC8RAAIBAgQEBAYCAwAAAAAAAAABAgMRBBIhMRNBUXEFImGhFDJCUpHRI7GBwfD/2gAMAwEAAhEDEQA/APcUIQgBCEIDyLkW2cHSn+Pj9Y5XJo9ZVRyI/wAlS/qf7jlfQviMUv5592e7Sl5F2IpoHiuGi5S8qMqxSZrnIJY7gUm6sMiC1WysZyvXVMNIcFw0Ar5RmIZQpLsN1pJw56lVonMiOgJw0TwSC08Cqrcm42hKIXFVosOYdsnsUoBNUGQO1SGhRluzOTOhviE8xltPUVwM8Qnwzq9RW8KRjKQ3k8QUoN6vUUsM6vUVzJ1eorTJYrc1mD/Zs/kb7Ankzg/2bP5W+wJ5fZQ+VdjxpbghCFYgEIQgBCEIAQhCA8q5Cj/BUf6nH6x6v8vi6q/g+b/gKP8AU4/WPWi5ocPavl69C9WT9WerTnaKIGQI5tTTQHiVXbZx9PDUKtZxltKZaNS+wFMHiSQOq/BUjhZSdkizqpbi8ni6YxldtFjqlRwaxgzOdcwNNBcmSBHWq3YfPU21cRjMVQcxwpnKx/zVAkkBod5IHSaJm5FydVn9r7SNSjtWkK7cQwMpV6T2EOa1r6jQ6iIJADSGACeveV2Q8N89m9NDCWK00Nw9kEjhZEKj2jy4wVMZhV50kOIbSBJkCQDNmyYF+vgqCpyvqsq0KjsThXUqlRrauGpDNzVNxu51VzcziBMkGJGkKi8OqSvy7lnioo3vNePHaPOFBo7SovaXipDQabc1Rr6QzVgDTALwJJkdirMHyj2b8Yqw6hTdDZrwW87zhLqoDovBbT7TKrMDtyljaeLGPqsqUG83WgBzeZJqvp80xzOk/SkQ4a84Z1IWkfDYO+ZPkUeJlysaarj6LH1WPqBrqNNtWrmBAYx2hJ46WE6jeQFIbDgHNuHNa4GIs4Ai3YVgdnPbUwe0/nDVcaNJwc5zXv8Ai7A4UWVC2wqAUzmHW1bBm0KdDB0a1ZwYwUKEmCbuptgAAEknq61jivD4QiuGne9vYvSxDk/NsTDTncO/3qLRxVFxo5XtJxAcaEA/OZW5nFs6CIueIVRsXlC/E4iIZ8WrNrtw5H7XNh8uc1BMtzNcTlI0Leuc9Q27SbQ2Sab6Tq1EPDmPfkazMzJNV8dAA5TxMWWlLwpW/k39Oz/2RPFv6Te4SuyqwPpua9hJAc3QlpLXesFSWAXuLSDcQCNQ4zYjfOix2zeVZbinUsTicJUpGnnZVo9Ckx+aSzMRN+n5UmYM3Kstnco9nubWa2pRoh1Wrnk5OdLwA6vBic1/Ms34Zlm97aWLLE3SLyjtCiTRio08/m5mJPOZAS4tHAZTfS44hWIb4grznYYAGwXDeca09pdHtlelBviCtMRho0rKPqUp1XPcQGeIKMviCnA3xBRl8XXNkNbmjwvkM/lb7E6msL5DP5W+xOr6eHyo8t7ghCFYgEIQgBCEIAQhCA85+D0f4Ch/U4/WPWky+LrPfB2P+n0P6nH6160ob4uvEqR877ndF+VDRb4uvKtv7bqYepisJisIMRSqV6lWlLn0jFR2dpY9o6Wo0ggyJ3L1rL4uou0KNZzQKFYUSC6SafOSCxwbAJEEPLHTvywtcPJQepSoro845LciKlTC4vnGjDnFNptpMIc4sYyoKkvBOa5a0CTNieCsNifB06hSxTHYhrjiKIpNLWOhhDg/M6Te7W27Vv6bCAMxzGBLoiTF3Ruk3hLy+LrSWInfQhU42PKR8Er7zimaWik4367iy58ktT7TS+7evWMvi6A3xdR8VMcKJ5QfgkqQIxNOd803gdUGb+pT9n/BpUp0MVSOIpk120mtIY+GmnVbUOaeIbFl6SG+LruXxdVeKqDhRPPdifB/Uw9DGUzWpvdiaBpNIa8BpyvALp3S4aKTy72OBs4UgYbTdhWBxGgD2UcxHY4lbjL4umMZg2VmFlQBzSWktvqx7XtB72tsqqtKU05cncnKkmkedcluQFbCY3nKr81OiCabmW5xz2lhBZJLIaTPE5YJuqp3wU1BYYmnG7Mx4MbpA3r2AjxdIJE5ZExMb4BgmNYkgT1o8TWbuhw4W1PIT8FdX7TS9Cp7ko/BVUkRiaZ4zTeL79Jt1+xeuGkOA8xQ2mBoPaq/FV/QnhQ9TJ7L5JGkzANc9rvibsQ8kA9I1S4sDZvbMCT/AA9a1GTxdO5fF0ZfF1lUqSqblopR2Gg3xdGXxdO5fF1wN8XWeUtcu8N5Df5R7E4m6Hkt7B7E4voI/Kjge4IQhWIBCEIAQhCAEIQgMB8HA/6dQ/qf7r1psvi6zvwbj/p1D+p/uvWnheXOPmZ0p6DUeLoy+Lp2PF0y+tD2sg9JrnTwykTPpBVtYnMdy+LrseLpcILfF1OUXI2NxLKNN9WocrKbS9zr2DRJ7+pZartR+1cBUds9z6VUVGtAeQx4LHNeW5gSBILTM9RWY+FzZ9eti6TaTalQNwxqZGScoZUcHvDeN2C19FL5F4rHPwOOxbAHVKjm1KRyZudfRaGViKbdZDALauDrLphSSSlzMpTbdi32Ftl2KxmEc4kOOBxHO05MNrMxDKVQ5d3SpvHYFr3VrwI4G/q9Y868LxuwtpgtxXN4gVK5qOPMNe2ozM7MQ9lMTTDi4nL+Kjt2NtU9LmsdLnCpJ50EvpAZXmb5gIgm9oCtOhGTuQptHp+2No1Htp7SwVdrsPRZVFWjUljKzG1IeQTYO6Byk3s2PKINFsxz6dPYx5xxGIxlarUGaQXVHDIHcS2TY6OLu6j2lsrHfENnhlHFZ2vxb6jW06uZrzXD6b3sAkO8ohxHGFfbC2TiHYfZfO06oqN2jVrVOca4PDJfVe9+YSJLTc6lw4q6ioqxW92emR4uszt3a9HDYyhNAvqva2m+u3/sUKtUU2F3FpqkDqE3vBkbR25To7QpUa1UUmHDPe3O4MY+o6o1oBcbSGsfA/iO+F5gNnYzGbT5t2JpVHhzqoy4g1KQpCo17qbDTDsujSGODfJHUualQtq+hrKfI9ty+Loy+Lp0hcyrkcDTMN5fF0ZfF05lXcqZCcwzl8XQG+Lp3KuZVOQjMWdHyR2D2JaRS8kdgS17Mdkcr3BCEKSAQhCAEIQgBCEIDzP4K6v+Ha3MbNJDZFyXuzHiYhvnPFbyF5NySzDD0XMnMJyxrOd0L1qnMCbGBPbvXkUamec49GzW4mFmdoY2MdT6VmgNNtM0yNOtq1ULC7TxdM4vPHQDm57XJaYdbuVcXLLFd0Tc20KHz7lOCh0NT2DjraPYut7EX1K6tgXOxVLEzHNUa1Etg3511JwM8BzbvOFMGIuGC0gkQIETfTrKlAjfqR16KjbiHDFtZHRjLH8JGYu849Szq1HFLvYnQtGUjY8DJ19SecQYga69SU5wAHUbKBXxzGPYxzodUJyC94v3d6aLkTfmxW0sEa3N5XupinVbUOUA58od0TmBHlFpn+FPNc5swnaL9AdyWYtMdfUrNt7C1jKcs+TtLHU81VlVz6LXlnMFvOm0mmA4ZXSQIB36amW+R3J2hgw91KhWZUk0y/EFhqOYIMsyEtawnhBOW8wFqmQG6AS6N51Nkio7omfx7/aFZykoWIsm7kigZElOQm8Iej3p+FXKExMIhLhEJlFxELkJyFyFOUXJlPQdgSklmg7AlLuWxiCEIUgEIQgBCEIAQhCA8o5C0Zw+GP8AF/8AKV6aAvO+RZDcBQcTB6ccSRUdoN5WzwO1A4NDwWmBJcR5W+Y0XlUcsKk0+buXuWMLzzaWGaMW5n0TVA6+kRN+8r0QLznaD3Gs558oPmY3tNrdwWXiNlGN+oTPQ4WdwmNnEuY1/wBFsN3Fw8oA9Xv4KLyj248RSYYOVvOOGskAlo4arLMcQZFiNCNR2KMRjIxkox5PX9Eo9Kqg747tyy7q1Q4wCb5gwW+gb+wyp+wdqms0sfGdty794HeRxVDX2uxmJFZ1mhzbSJOVobbzJiKimoST3ZOyN0cMQOMA20nqledY3bJqVmB8tqMxDC5hF22iAdIghehYHbNCt+zqsdFyAbjuWJ5J1G1cbisQ6CzM8gm4icrSO0N9a7Z0ouzTOarLO4pPmb11EOgg6+tR30LxNjr+Ch7MxbyBAZlE7xOvaprqo3hu/wCkrxgmrnRmsMUtS3eDAJ9R9SaxlN28iImBN+1N1K4mZ3kTM26zl7EzXxTodeYbIA0AnUmNFlNqMcpN9bkjZ4OYQN5PqVw0yshgsa8vjMYMzbUxbu0srfDYh8tlxuRPiFjSrwyq19WGmXcIhKAXYXflKXEwuFqXC5CZRcfZoOxdXG6BdW6KghCEAIQhACEIQAhCEB598HtFvxCicozEVOlaf2j/ADK8q0VU/B4T+j6N4Hzl9f8AuP0HvWkFCx3E6bz/AOXuXNVw6kiblQ3EvpnoO7jceZV2NOarzhESWk9URPsVnWpwCHWN5PZeSVjcfynLjloMDt2c3BP8LRqOtedWoTtlvoiJTUdyy2vTBqOIMh15Wdxe0WtJa3pEa3gDqnj1Ixm2aoa5jmZXlvR3RP0oSNlYENZzrhMTl6+J7SuSVFJuc/wU4jnLJD/PoWfJ3lBTo1M1UPAykQ3QnWDMcFSAnEVXPMgElwH7rCbNHWd6uqlOjVpOaamVxiC5vklpkHT8Un4lSpsOWtncQScrSb8BwtxT4qCp2irP9mzwlZzUZax3HKFOk+ScO6LgGnJtunKeHFWAbSbTDKdCu0E3gEAnSZJVRQos3VGT/EHsPflsl4yzXfOMeQ0kBpqOkxYXsFxyqTlJ+Z69z0+BSTvlRpOS1ZuUnIW3LTndvB9em5XfP36IBPU2B5yJ9izXJejla3nT5I4xB3Sd3YtQypnlrYa0an3L6PDTWT/rnl1NWN16DnC/TcT0h9BobfQb7hVWdry5oGVsS6/SdcdS0L4a3Kyw4nr3nrVbidm5JfIg66yCSLq1VXehK2IeDwrQW5WwYMnMSJANxZWGFqNBEt3jfpfsTeEc3NZ7TY2uN3Yl4WmC4dIajj5hZccL6bb+noGO1dukOIDAYJE5jeO5XVN0gHiAfOs9W2aMzvnGi7rQbXKtzj6bIa51wADY8OxaYWpVUpcdpLlt6iVuQ1tLaJpFoDQZE3Mb+xObNxhqtJIiDFjO6VC2o1tXK4PAEGLGTdK2UMjSAQZMyJ4DipjUq/Eu78nLYaZS8boupNPQdgSl6ZQEIQgBCEIAQhCAEIQgPPuRGJZR2bSqVHQ1oqEk6Ac4/Tr96qMZyhxWOqRQzUaU2AOUx+9UeLz1A2VNs7B4qvhaLWiaLJIaC1snM4lxk9IgkwrGvWdSdTZTY6nDCSCA7OSfK69Ny8/EY6CTUXdrlcQoTqzs7qP9kXbNbE0i7Dvql/ONaSQc0iYLQTed3YVOOzfijKdm84+ScxDeiAOi06DVKbinmo2oWNL2hzWksqSA7WwsmMeatTIHNdAJiGht+ADru/8ApeZLH54tNW067HXRwPDqZm79OxLqsZWLTVw9RxboWunXW4Nwo+0cWxoyMp82HWAcbADUFokgX1TdPBnex/fRP4OTeLaWhoLSGl03ZzQlo43M9LfbVcEZO6V3+Tt4ULt2Vxyi+LAkdQrMjzOFknG4l0QHOvA/aN03+SI0kX4hLo0wYs7ufSd6yE3jm6AT5YtnYTAB+g2x3KY2uXZKw9WAOnVb1OpioO4rm08dlY752oeiWjLTbSubAetM0qIGoj+am9v9pSq9MWAi7mgRTMTIPlPMjQ6KkYrMu5E3o36E/Zrpa3N0W7m+PbqtDhMZe+iohhifpepOsovGj/UuiOInF3PLlZmlpYy5GsnuF9VIxxLqZECYGm+6zVJrx9P1KXzz4jOfPC76WNTi4tblWPYDCOzgkEAAyYtofWn6VQNLeojr3qC1xOpO/UlR6DXSLnUbzxWDnGGVRT3v/Q33LetXkmAdSoWPzvqEwd2nYEw9rpNzqd5U8zOp0G88FWX86cXda/snY7QpHIwQdD7SrDBMgHcjDeSE+F6dCko2KNllS0HYEpJpaDsCUvSRUEIQpAIQhACEIQAhCEB5HyV2ph6eFptqPeHQ6QNLvdHqhTn43AOMmSeJAP4KPyV5H0sRhaVV1V7S4OkBoIEPcN/Yrb5P6P19T0Wrz5UZZm1FEOc+pDbtLAjQuHYB7kh2MwBuZPc33Kf8n1H6+p6LUfJ/R+vqei1V4Evtj7DiVOrIjdp4IaOeOyEn4/gZnpT2D3KZ8n9H6+p6LUfJ/R+vqeg1OBL7Y+w4lTqyMNoYHh/6M/KkvxezzBI006LRr2BS/k/o/X1PQb7135P6P17/AEG+9ODJfSvYniVOpGZj8CNCR2ABdG0cCDMmeJa0nuO5SPk/pfXv9Ae9JfyCojXEP1A8gauMDfxKjgS+2PsQ51Opwbawn7zvRb7l39OYT993ot9yap8icO4w3EvJktswRmb5QnSRw7eBTx+D6l9e/wBAe9OBP7Y+xW8jg2/hf33ei33Lv6wYX993ot9yPk+pfaH+gPekn4PaX2h/3Y96cGp9q9ibyFDlBhf33ei33IHKHC/vn0W+5J+Tyl9of92PeufJ5S+0P+7HvU8Op9qF5Dn6x4X98+iz3JX6y4b6x3os9ya+Tyl9of8Adj3o+T2l9of92PepUKq+lC8iQOVND613os9y7+tdH613os9yjfJ7S+0O+7H5lw/B9T+0O+7H5lNq3REXZvcDVD6bHAyHMa4HiCAZT6j7Poc3SpsBkMYxs6TlaBMdykLvWxcEIQpAIQhACEIQAhCEBhOQ1SMDQ7Hf3vV9zyy3I+pGDo9jv73q557x3LilUs2Qyw55Q9oY9zMuRjnlzssCLWkySQBYG5MT5ijnfHeom0H1Sz5lzQ/+MEtPRNrdcHuUKqQJG2MUZAwjrCJNSmOnv6JcJbMXBv1J7E7RxLbMw/OGBfnGMZPS4kujyd3HVQHMxRaQa1LNIhzWOFpMz0j/AA+tI+L4nI2K7M4LpJa8tIcHQMuYaSDedLQr5yS1btOrLAaDgXSXAEFrBmhpNTQnKJyiYJG66TQ2jichc+h0swhjXsJiZJzFwBEWGh6lX0hig9s1aTmfShhBmQSRe28Re3WuGniiHDnad5v0vpaxEERFv5imYF5gMdUe2alI0rnolzXEiBlPRMCZOukJuvg2YhrTXpw6BbMZaZkXaYJBvvgqqfTxJgirT0AIh7Wkh2aQAZHRhuvE9Sn4R7wDzjg5xM9EENFgIAJJiQT3qjqWIG69Knhgw06T3PPzbMhk5i09I53BgMT0juBHAJNLa2ILYdQdzkNECC3Nll7szsrYzSIzbrTImZz3juVVinYo1DzdSiGTID2OcY0y2I3wZ7lKqXBMr7UxAsygahAGbpCkMxDScrnnpCM9wDeAYglIobZrkAuw7wXPIa20in0YfUdo2HEiNSBMWKh1aWJLyRWYGnQBpkWgEde+DM+xJp4kOdlr0smcua0seXAZs2QvLjaCB7IBtbOSWtPalZ1SBh3hnS+cc9gmC7L0CcwmG6i0qUzEvJILYAcBMiHNyAlwEyOkSI/hVDSGKLBmqU87XCSAQHNABykDQk6+rVSdnmq0fOva6wAyBw0Gri4mTqoc0C+57x3o55V/PeO9c55ZuoCx55J55Qee8eZJ57x51KqA1eHPRb/KPYnEzgz82z+VvsCeXctiQQhCkAhCEAIQhACEIQHl3JapGFpdh/ucrXnfHcs/yeqxh6Y6v+TlZc947l4tSfnfchlhzvjvSTW8dyhc97fxTdaHtLXaEQbkbuIKqqhA5jOcLpbUDKbQCRFy4Ok5jubEaQolCkBmJxNR7nRBlpyyHN6IAgCXdgPBMUdkUWzDXdIQ485Uk+SJMOgGABIiwjROM2dSALQ0wdZfUO+bEult2g24LVVogfZhntBAxL3EkH5xrHFonNLYAvOkyAG6JTsM4ls4mqAMgLQWiSLRmy5pJ8+ZQH7Dw8ABhbGmV7xugHytROvdpIUips6k5xcQ6TvFWoN/0QHQ3yW6RorcVdQWFWA0tzubIgO3jqB0BkqU3Eg6GZuI4E6hZ+pg6DG3DgA4GecqlwdAg5g7NwjhPWpGCp0qXkHyj9J7nk30Be4mOibDgVWTVgTceQ+AazqQFzkcGuNiBczax3btbGYTsNSpXNapo7LmcHRBzFwhuYukuOt5PVCMXhqNUzUYxxA+kJsAdx1Az/8AsknBYY9Hm6Ry2AgGLzEbvKJ70U7LmBNDCMaXf4mqSG5Wl7vJaQQCCfLcIdDuPXMv80IBFcwxxe82LnEFpcHH6IgCWga5dNC2/BUHkPNOm4iIcWg6TF0mns2g3NFNozaiLGII9g8yjjrmSK+KUxcV6oc5058zSf34JLdNDfz7lIw7WtAp87UcQ8OJcQXT5QDiG2acptwUb9G0JE02GD9IZt54rtfA0Xkl9NjibkkSTZHVT5guGYgG4Nj70rnfHcVAa8CwsBoB2rvO+O4rJzBO53x5lznfHnUI1fHmSed8edFUB6NgD81T/kb/AGhPqNsz9jS/02f2hSV7kdkSCEIUgEIQgBCEIAQhCA8P2VictNg4D8SpwxlvHBYetWcx/RcRZp16hu0T9Ha7x5QB7LFePVw8s7aIbNn8bv3/AIoGL8dxWXp7Xad5Hb71JZjJ0M9hWDpyW5BovjXjvC6MT486oPjXjzJTcV486jILl98Z8dwTGJ2xTpmHvA0PnLo9hVT8a8eZK+NX7N/epUeouLxWMwpu+HzLhmdIuNwcbSWgDdZKxWIwpfFRjC62UFpJIO7qNz5018b8dyV8d6/Eq+d+v5FxQxmFdndLXWh2YyI1ABdYCYiDHmXaWMwtN4yNptcZFgA4CAbDWNRbgeCbbi/HnS24uNLdluCOfcEk7Xo0jkLmsymIkADyuJk928qazEZmg8RPqCrW4vx50oYnx3BYys9kWLPnfb/ySed9n4KEK9+//kgVfZ/xWWoJ5qe38Quc7486h877fxCBV8ekozME01fHmSRV8d5UQ1PHooFTx3lSmD1vZJ+Yo/6dP+0KWoexv8vR/wBKn/aFMX0sflQBCEKwBCEIAQhCAEIQgPmDGDpHsb7ArGhydq1G03sALHtkuJaA0jNIMEnRs6b9AoGMHSPYPYFLecMIAZUdAMvLgCSWi+XgHZiBa0TK43uyr3HTycrNjnBzcua0AxmdmcGy0SBYkSCRZSByQxIk5QAC3pZhGUiS617Wka68FDw1PCZ5e6sGZzLG02E83JyjOao6UQDa0m5XXVcNlAFOpodT5Jg3aM0XOTsjemgIdSs9ji3NMEidQY4FLZtA7wPYosIAWbgnyIJ7doDeCE6MY3j51WQu5VDpIFpz44hK51VELglVdIFuKy7z6qc7uJXOedxVeCC5FdLbiPHcqT4w7wEDFO6lR0GSaFuK8d6cZivHcs78cdwCBjn8B6/eqPDsXNQ3Ee38QnG1vHnWW/SL+A9fvShtWp/D5j71T4WQuannPHorof47ysqdrVerzJTNpVT9L1Dr6lKwkxc+itif5eh/pU/7Apqr+TxnC4cnXmKX9jVYL3I6IsCEIUgEIQgBCEIAQhCAx3IjZNCpgqLn0KL3EOlzqbHOMPcBJIk2Cvf0Dhfs2H+5p/lVb8HzpwFHqzj/AN3LRyiSIZXfoHC/ZsP9zT/Kj9AYX7Nh/uaf5VYoU2RBXfoDC/ZsP9zT/Kj9AYX7Nh/uaf5VYoUWQK79AYX7Nh/uaf5VX/F8DMfFqH0ZPM0wBmmxkToJ7LrQPEgrM/oOsRBLIkQCZLYEAgmY9vSNxuzqOS+VF4KL3CkMC6YwlMwS0f4dkOcNWhxbA3XJA607s7DYKs4tbhKEgEk8zSLZBgtBi59SZo7DrA5bZdZzHKHTJc1o0JOljHE7pWydiPpVGvc+YBkNsNIAJkki5PaG8FlF1G1dacy8lC2hUbadh6Ln5MFhnspeUeapy529rejunX/8WhZsDCEA/FcPcT+xp7//ABVPtPktVr1Mxrsy5y8U8hDZmWl8HpEe0StVSbAA4AC3UlCNXPJz25FZ5eRXfq7hPsuG+5p/lR+rmE+y4b7mn+VWcrkrqsjMrP1bwf2XDfc0/wAqP1bwf2TDfc0/yq0lEqLIFX+reD+y4b7mn+Vc/VrB/ZcN9zT/ACq0lBKmyBUnk1g/suG+5p/lSTyawf2XD/cs9ytiU29yhpEj1Bga1rWgAAAACwAAgADgnEmnoOwJSEghCEAIQhACEIQAhCEBk/g6/wAlT7Xf3FadCFK2IYIQhSDqFxCEAhCFBILq4hSDiF1CASUIQgBCEKAC4hCEiSmq34j2hCFDCJtLQdgSkIQAhCEAIQhAf//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6245" name="Picture 5" descr="C:\Users\Administrator\Desktop\تنزيل (3).jpg"/>
          <p:cNvPicPr>
            <a:picLocks noChangeAspect="1" noChangeArrowheads="1"/>
          </p:cNvPicPr>
          <p:nvPr/>
        </p:nvPicPr>
        <p:blipFill>
          <a:blip r:embed="rId2"/>
          <a:srcRect l="13333" r="10833"/>
          <a:stretch>
            <a:fillRect/>
          </a:stretch>
        </p:blipFill>
        <p:spPr bwMode="auto">
          <a:xfrm>
            <a:off x="500034" y="714356"/>
            <a:ext cx="8215370" cy="55007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156655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66245"/>
                                        </p:tgtEl>
                                        <p:attrNameLst>
                                          <p:attrName>style.visibility</p:attrName>
                                        </p:attrNameLst>
                                      </p:cBhvr>
                                      <p:to>
                                        <p:strVal val="visible"/>
                                      </p:to>
                                    </p:set>
                                    <p:animEffect transition="in" filter="wipe(down)">
                                      <p:cBhvr>
                                        <p:cTn id="7" dur="580">
                                          <p:stCondLst>
                                            <p:cond delay="0"/>
                                          </p:stCondLst>
                                        </p:cTn>
                                        <p:tgtEl>
                                          <p:spTgt spid="266245"/>
                                        </p:tgtEl>
                                      </p:cBhvr>
                                    </p:animEffect>
                                    <p:anim calcmode="lin" valueType="num">
                                      <p:cBhvr>
                                        <p:cTn id="8" dur="1822" tmFilter="0,0; 0.14,0.36; 0.43,0.73; 0.71,0.91; 1.0,1.0">
                                          <p:stCondLst>
                                            <p:cond delay="0"/>
                                          </p:stCondLst>
                                        </p:cTn>
                                        <p:tgtEl>
                                          <p:spTgt spid="2662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62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62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62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6245"/>
                                        </p:tgtEl>
                                        <p:attrNameLst>
                                          <p:attrName>ppt_y</p:attrName>
                                        </p:attrNameLst>
                                      </p:cBhvr>
                                      <p:tavLst>
                                        <p:tav tm="0" fmla="#ppt_y-sin(pi*$)/81">
                                          <p:val>
                                            <p:fltVal val="0"/>
                                          </p:val>
                                        </p:tav>
                                        <p:tav tm="100000">
                                          <p:val>
                                            <p:fltVal val="1"/>
                                          </p:val>
                                        </p:tav>
                                      </p:tavLst>
                                    </p:anim>
                                    <p:animScale>
                                      <p:cBhvr>
                                        <p:cTn id="13" dur="26">
                                          <p:stCondLst>
                                            <p:cond delay="650"/>
                                          </p:stCondLst>
                                        </p:cTn>
                                        <p:tgtEl>
                                          <p:spTgt spid="266245"/>
                                        </p:tgtEl>
                                      </p:cBhvr>
                                      <p:to x="100000" y="60000"/>
                                    </p:animScale>
                                    <p:animScale>
                                      <p:cBhvr>
                                        <p:cTn id="14" dur="166" decel="50000">
                                          <p:stCondLst>
                                            <p:cond delay="676"/>
                                          </p:stCondLst>
                                        </p:cTn>
                                        <p:tgtEl>
                                          <p:spTgt spid="266245"/>
                                        </p:tgtEl>
                                      </p:cBhvr>
                                      <p:to x="100000" y="100000"/>
                                    </p:animScale>
                                    <p:animScale>
                                      <p:cBhvr>
                                        <p:cTn id="15" dur="26">
                                          <p:stCondLst>
                                            <p:cond delay="1312"/>
                                          </p:stCondLst>
                                        </p:cTn>
                                        <p:tgtEl>
                                          <p:spTgt spid="266245"/>
                                        </p:tgtEl>
                                      </p:cBhvr>
                                      <p:to x="100000" y="80000"/>
                                    </p:animScale>
                                    <p:animScale>
                                      <p:cBhvr>
                                        <p:cTn id="16" dur="166" decel="50000">
                                          <p:stCondLst>
                                            <p:cond delay="1338"/>
                                          </p:stCondLst>
                                        </p:cTn>
                                        <p:tgtEl>
                                          <p:spTgt spid="266245"/>
                                        </p:tgtEl>
                                      </p:cBhvr>
                                      <p:to x="100000" y="100000"/>
                                    </p:animScale>
                                    <p:animScale>
                                      <p:cBhvr>
                                        <p:cTn id="17" dur="26">
                                          <p:stCondLst>
                                            <p:cond delay="1642"/>
                                          </p:stCondLst>
                                        </p:cTn>
                                        <p:tgtEl>
                                          <p:spTgt spid="266245"/>
                                        </p:tgtEl>
                                      </p:cBhvr>
                                      <p:to x="100000" y="90000"/>
                                    </p:animScale>
                                    <p:animScale>
                                      <p:cBhvr>
                                        <p:cTn id="18" dur="166" decel="50000">
                                          <p:stCondLst>
                                            <p:cond delay="1668"/>
                                          </p:stCondLst>
                                        </p:cTn>
                                        <p:tgtEl>
                                          <p:spTgt spid="266245"/>
                                        </p:tgtEl>
                                      </p:cBhvr>
                                      <p:to x="100000" y="100000"/>
                                    </p:animScale>
                                    <p:animScale>
                                      <p:cBhvr>
                                        <p:cTn id="19" dur="26">
                                          <p:stCondLst>
                                            <p:cond delay="1808"/>
                                          </p:stCondLst>
                                        </p:cTn>
                                        <p:tgtEl>
                                          <p:spTgt spid="266245"/>
                                        </p:tgtEl>
                                      </p:cBhvr>
                                      <p:to x="100000" y="95000"/>
                                    </p:animScale>
                                    <p:animScale>
                                      <p:cBhvr>
                                        <p:cTn id="20" dur="166" decel="50000">
                                          <p:stCondLst>
                                            <p:cond delay="1834"/>
                                          </p:stCondLst>
                                        </p:cTn>
                                        <p:tgtEl>
                                          <p:spTgt spid="2662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305460"/>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2" name="مربع نص 1"/>
          <p:cNvSpPr txBox="1"/>
          <p:nvPr/>
        </p:nvSpPr>
        <p:spPr>
          <a:xfrm>
            <a:off x="533400" y="609600"/>
            <a:ext cx="8153400" cy="3785652"/>
          </a:xfrm>
          <a:prstGeom prst="rect">
            <a:avLst/>
          </a:prstGeom>
          <a:noFill/>
        </p:spPr>
        <p:txBody>
          <a:bodyPr wrap="square" rtlCol="1">
            <a:spAutoFit/>
          </a:bodyPr>
          <a:lstStyle/>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pPr algn="ctr"/>
            <a:r>
              <a:rPr lang="ar-SA" sz="9600" b="1" dirty="0" smtClean="0"/>
              <a:t>المحاضرة الأولى</a:t>
            </a:r>
            <a:endParaRPr lang="ar-SA" sz="9600" b="1" dirty="0"/>
          </a:p>
        </p:txBody>
      </p:sp>
    </p:spTree>
    <p:extLst>
      <p:ext uri="{BB962C8B-B14F-4D97-AF65-F5344CB8AC3E}">
        <p14:creationId xmlns:p14="http://schemas.microsoft.com/office/powerpoint/2010/main" val="680430463"/>
      </p:ext>
    </p:extLst>
  </p:cSld>
  <p:clrMapOvr>
    <a:masterClrMapping/>
  </p:clrMapOvr>
  <p:transition>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428625" y="1071563"/>
            <a:ext cx="828675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1568" bIns="0" anchor="ctr">
            <a:spAutoFit/>
          </a:bodyPr>
          <a:lstStyle/>
          <a:p>
            <a:pPr indent="457200" algn="ctr" fontAlgn="base">
              <a:spcBef>
                <a:spcPct val="0"/>
              </a:spcBef>
              <a:spcAft>
                <a:spcPct val="0"/>
              </a:spcAft>
            </a:pPr>
            <a:endParaRPr lang="en-US" sz="1400">
              <a:solidFill>
                <a:srgbClr val="FF0000"/>
              </a:solidFill>
              <a:latin typeface="Times New Roman" pitchFamily="18" charset="0"/>
              <a:cs typeface="Times New Roman" pitchFamily="18" charset="0"/>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الحمد لله رب العالمين والصلاة والسلام على أشرف المرسلين سيدنا محمد وعلى آله وأصحابه والتابعين لهم بإحسان إلى يوم الدين وبعد.</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فإن للاقتصاد دوراً مهماً في استقرار الأمم والمجتمعات، ومستوى دخولها ومعيشتها، والناظر إلى خريطة العالم الجغرافية يجد أنه يوجد فيه أنظمة اقتصادية مختلفة كالنظام الرأسمالي أو اقتصاد السوق كما يسميه البعض، والنظام الشيوعي الماركسي قبل انهياره.</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وهي كلها أنظمة اقتصادية من اجتهاد البشر، قابلة للتغيير والتعديل بل والزوال كما عليه الاشتراكية اليوم، بخلاف النظام الاقتصادي الإسلامي الذي يستمد أصوله ومبادئه من الدين الإسلامي الذي هو العاصم الوحيد لأمتنا عندما تتمسك به من التردي في هاوية النظم الاقتصادية الهدامة، ويضمن لها في الوقت نفسه التقدم والتنمية والاستقلال الاقتصادي المنشود.</a:t>
            </a:r>
            <a:endParaRPr lang="ar-SA" sz="2800" b="1">
              <a:solidFill>
                <a:prstClr val="black"/>
              </a:solidFill>
              <a:latin typeface="Arial" pitchFamily="34" charset="0"/>
              <a:cs typeface="Arial" pitchFamily="34" charset="0"/>
            </a:endParaRPr>
          </a:p>
        </p:txBody>
      </p:sp>
      <p:sp>
        <p:nvSpPr>
          <p:cNvPr id="3" name="مستطيل 2"/>
          <p:cNvSpPr/>
          <p:nvPr/>
        </p:nvSpPr>
        <p:spPr>
          <a:xfrm>
            <a:off x="3857620" y="500042"/>
            <a:ext cx="1572867" cy="923330"/>
          </a:xfrm>
          <a:prstGeom prst="rect">
            <a:avLst/>
          </a:prstGeom>
          <a:noFill/>
        </p:spPr>
        <p:txBody>
          <a:bodyPr wrap="none">
            <a:spAutoFit/>
          </a:bodyPr>
          <a:lstStyle/>
          <a:p>
            <a:pPr algn="ctr" fontAlgn="base">
              <a:spcBef>
                <a:spcPct val="0"/>
              </a:spcBef>
              <a:spcAft>
                <a:spcPct val="0"/>
              </a:spcAft>
              <a:defRPr/>
            </a:pPr>
            <a:r>
              <a:rPr lang="ar-SA" sz="5400" b="1" dirty="0">
                <a:ln w="31550" cmpd="sng">
                  <a:gradFill>
                    <a:gsLst>
                      <a:gs pos="25000">
                        <a:srgbClr val="D16349">
                          <a:shade val="25000"/>
                          <a:satMod val="190000"/>
                        </a:srgbClr>
                      </a:gs>
                      <a:gs pos="80000">
                        <a:srgbClr val="D16349">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Times New Roman" pitchFamily="18" charset="0"/>
                <a:cs typeface="AL-Mateen" pitchFamily="2" charset="-78"/>
              </a:rPr>
              <a:t>المقدمة</a:t>
            </a:r>
            <a:endParaRPr lang="ar-SA" sz="5400" b="1" spc="50" dirty="0">
              <a:ln w="12700" cmpd="sng">
                <a:solidFill>
                  <a:srgbClr val="D19049">
                    <a:satMod val="120000"/>
                    <a:shade val="80000"/>
                  </a:srgbClr>
                </a:solidFill>
                <a:prstDash val="solid"/>
              </a:ln>
              <a:solidFill>
                <a:srgbClr val="D19049">
                  <a:tint val="1000"/>
                </a:srgbClr>
              </a:solidFill>
              <a:effectLst>
                <a:glow rad="53100">
                  <a:srgbClr val="D19049">
                    <a:satMod val="180000"/>
                    <a:alpha val="30000"/>
                  </a:srgbClr>
                </a:glow>
              </a:effectLst>
              <a:latin typeface="Arial" pitchFamily="34" charset="0"/>
            </a:endParaRPr>
          </a:p>
        </p:txBody>
      </p:sp>
    </p:spTree>
    <p:extLst>
      <p:ext uri="{BB962C8B-B14F-4D97-AF65-F5344CB8AC3E}">
        <p14:creationId xmlns:p14="http://schemas.microsoft.com/office/powerpoint/2010/main" val="255153850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4" presetClass="entr" presetSubtype="0" fill="hold" nodeType="clickEffect">
                                  <p:stCondLst>
                                    <p:cond delay="0"/>
                                  </p:stCondLst>
                                  <p:childTnLst>
                                    <p:set>
                                      <p:cBhvr>
                                        <p:cTn id="24" dur="1" fill="hold">
                                          <p:stCondLst>
                                            <p:cond delay="0"/>
                                          </p:stCondLst>
                                        </p:cTn>
                                        <p:tgtEl>
                                          <p:spTgt spid="5122">
                                            <p:txEl>
                                              <p:pRg st="1" end="1"/>
                                            </p:txEl>
                                          </p:spTgt>
                                        </p:tgtEl>
                                        <p:attrNameLst>
                                          <p:attrName>style.visibility</p:attrName>
                                        </p:attrNameLst>
                                      </p:cBhvr>
                                      <p:to>
                                        <p:strVal val="visible"/>
                                      </p:to>
                                    </p:set>
                                    <p:anim from="(-#ppt_w/2)" to="(#ppt_x)" calcmode="lin" valueType="num">
                                      <p:cBhvr>
                                        <p:cTn id="25" dur="600" fill="hold">
                                          <p:stCondLst>
                                            <p:cond delay="0"/>
                                          </p:stCondLst>
                                        </p:cTn>
                                        <p:tgtEl>
                                          <p:spTgt spid="5122">
                                            <p:txEl>
                                              <p:pRg st="1" end="1"/>
                                            </p:txEl>
                                          </p:spTgt>
                                        </p:tgtEl>
                                        <p:attrNameLst>
                                          <p:attrName>ppt_x</p:attrName>
                                        </p:attrNameLst>
                                      </p:cBhvr>
                                    </p:anim>
                                    <p:anim from="0" to="-1.0" calcmode="lin" valueType="num">
                                      <p:cBhvr>
                                        <p:cTn id="26" dur="200" decel="50000" autoRev="1" fill="hold">
                                          <p:stCondLst>
                                            <p:cond delay="600"/>
                                          </p:stCondLst>
                                        </p:cTn>
                                        <p:tgtEl>
                                          <p:spTgt spid="5122">
                                            <p:txEl>
                                              <p:pRg st="1" end="1"/>
                                            </p:txEl>
                                          </p:spTgt>
                                        </p:tgtEl>
                                        <p:attrNameLst>
                                          <p:attrName>xshear</p:attrName>
                                        </p:attrNameLst>
                                      </p:cBhvr>
                                    </p:anim>
                                    <p:animScale>
                                      <p:cBhvr>
                                        <p:cTn id="27" dur="200" decel="100000" autoRev="1" fill="hold">
                                          <p:stCondLst>
                                            <p:cond delay="600"/>
                                          </p:stCondLst>
                                        </p:cTn>
                                        <p:tgtEl>
                                          <p:spTgt spid="5122">
                                            <p:txEl>
                                              <p:pRg st="1" end="1"/>
                                            </p:txEl>
                                          </p:spTgt>
                                        </p:tgtEl>
                                      </p:cBhvr>
                                      <p:from x="100000" y="100000"/>
                                      <p:to x="80000" y="100000"/>
                                    </p:animScale>
                                    <p:anim by="(#ppt_h/3+#ppt_w*0.1)" calcmode="lin" valueType="num">
                                      <p:cBhvr additive="sum">
                                        <p:cTn id="28" dur="200" decel="100000" autoRev="1" fill="hold">
                                          <p:stCondLst>
                                            <p:cond delay="600"/>
                                          </p:stCondLst>
                                        </p:cTn>
                                        <p:tgtEl>
                                          <p:spTgt spid="5122">
                                            <p:txEl>
                                              <p:pRg st="1" end="1"/>
                                            </p:txEl>
                                          </p:spTgt>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5122">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5122">
                                            <p:txEl>
                                              <p:pRg st="2" end="2"/>
                                            </p:txEl>
                                          </p:spTgt>
                                        </p:tgtEl>
                                        <p:attrNameLst>
                                          <p:attrName>ppt_x</p:attrName>
                                        </p:attrNameLst>
                                      </p:cBhvr>
                                    </p:anim>
                                    <p:anim from="0" to="-1.0" calcmode="lin" valueType="num">
                                      <p:cBhvr>
                                        <p:cTn id="32" dur="200" decel="50000" autoRev="1" fill="hold">
                                          <p:stCondLst>
                                            <p:cond delay="600"/>
                                          </p:stCondLst>
                                        </p:cTn>
                                        <p:tgtEl>
                                          <p:spTgt spid="5122">
                                            <p:txEl>
                                              <p:pRg st="2" end="2"/>
                                            </p:txEl>
                                          </p:spTgt>
                                        </p:tgtEl>
                                        <p:attrNameLst>
                                          <p:attrName>xshear</p:attrName>
                                        </p:attrNameLst>
                                      </p:cBhvr>
                                    </p:anim>
                                    <p:animScale>
                                      <p:cBhvr>
                                        <p:cTn id="33" dur="200" decel="100000" autoRev="1" fill="hold">
                                          <p:stCondLst>
                                            <p:cond delay="600"/>
                                          </p:stCondLst>
                                        </p:cTn>
                                        <p:tgtEl>
                                          <p:spTgt spid="5122">
                                            <p:txEl>
                                              <p:pRg st="2" end="2"/>
                                            </p:txEl>
                                          </p:spTgt>
                                        </p:tgtEl>
                                      </p:cBhvr>
                                      <p:from x="100000" y="100000"/>
                                      <p:to x="80000" y="100000"/>
                                    </p:animScale>
                                    <p:anim by="(#ppt_h/3+#ppt_w*0.1)" calcmode="lin" valueType="num">
                                      <p:cBhvr additive="sum">
                                        <p:cTn id="34" dur="200" decel="100000" autoRev="1" fill="hold">
                                          <p:stCondLst>
                                            <p:cond delay="600"/>
                                          </p:stCondLst>
                                        </p:cTn>
                                        <p:tgtEl>
                                          <p:spTgt spid="5122">
                                            <p:txEl>
                                              <p:pRg st="2" end="2"/>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nodeType="clickEffect">
                                  <p:stCondLst>
                                    <p:cond delay="0"/>
                                  </p:stCondLst>
                                  <p:childTnLst>
                                    <p:set>
                                      <p:cBhvr>
                                        <p:cTn id="38" dur="1" fill="hold">
                                          <p:stCondLst>
                                            <p:cond delay="0"/>
                                          </p:stCondLst>
                                        </p:cTn>
                                        <p:tgtEl>
                                          <p:spTgt spid="5122">
                                            <p:txEl>
                                              <p:pRg st="3" end="3"/>
                                            </p:txEl>
                                          </p:spTgt>
                                        </p:tgtEl>
                                        <p:attrNameLst>
                                          <p:attrName>style.visibility</p:attrName>
                                        </p:attrNameLst>
                                      </p:cBhvr>
                                      <p:to>
                                        <p:strVal val="visible"/>
                                      </p:to>
                                    </p:set>
                                    <p:anim from="(-#ppt_w/2)" to="(#ppt_x)" calcmode="lin" valueType="num">
                                      <p:cBhvr>
                                        <p:cTn id="39" dur="600" fill="hold">
                                          <p:stCondLst>
                                            <p:cond delay="0"/>
                                          </p:stCondLst>
                                        </p:cTn>
                                        <p:tgtEl>
                                          <p:spTgt spid="5122">
                                            <p:txEl>
                                              <p:pRg st="3" end="3"/>
                                            </p:txEl>
                                          </p:spTgt>
                                        </p:tgtEl>
                                        <p:attrNameLst>
                                          <p:attrName>ppt_x</p:attrName>
                                        </p:attrNameLst>
                                      </p:cBhvr>
                                    </p:anim>
                                    <p:anim from="0" to="-1.0" calcmode="lin" valueType="num">
                                      <p:cBhvr>
                                        <p:cTn id="40" dur="200" decel="50000" autoRev="1" fill="hold">
                                          <p:stCondLst>
                                            <p:cond delay="600"/>
                                          </p:stCondLst>
                                        </p:cTn>
                                        <p:tgtEl>
                                          <p:spTgt spid="5122">
                                            <p:txEl>
                                              <p:pRg st="3" end="3"/>
                                            </p:txEl>
                                          </p:spTgt>
                                        </p:tgtEl>
                                        <p:attrNameLst>
                                          <p:attrName>xshear</p:attrName>
                                        </p:attrNameLst>
                                      </p:cBhvr>
                                    </p:anim>
                                    <p:animScale>
                                      <p:cBhvr>
                                        <p:cTn id="41" dur="200" decel="100000" autoRev="1" fill="hold">
                                          <p:stCondLst>
                                            <p:cond delay="600"/>
                                          </p:stCondLst>
                                        </p:cTn>
                                        <p:tgtEl>
                                          <p:spTgt spid="5122">
                                            <p:txEl>
                                              <p:pRg st="3" end="3"/>
                                            </p:txEl>
                                          </p:spTgt>
                                        </p:tgtEl>
                                      </p:cBhvr>
                                      <p:from x="100000" y="100000"/>
                                      <p:to x="80000" y="100000"/>
                                    </p:animScale>
                                    <p:anim by="(#ppt_h/3+#ppt_w*0.1)" calcmode="lin" valueType="num">
                                      <p:cBhvr additive="sum">
                                        <p:cTn id="42" dur="200" decel="100000" autoRev="1" fill="hold">
                                          <p:stCondLst>
                                            <p:cond delay="600"/>
                                          </p:stCondLst>
                                        </p:cTn>
                                        <p:tgtEl>
                                          <p:spTgt spid="5122">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2143125" y="928688"/>
            <a:ext cx="7314823" cy="1077218"/>
          </a:xfrm>
          <a:prstGeom prst="rect">
            <a:avLst/>
          </a:prstGeom>
          <a:noFill/>
          <a:ln w="9525">
            <a:noFill/>
            <a:miter lim="800000"/>
            <a:headEnd/>
            <a:tailEnd/>
          </a:ln>
          <a:effectLst/>
        </p:spPr>
        <p:txBody>
          <a:bodyPr wrap="none" anchor="ctr">
            <a:spAutoFit/>
          </a:bodyPr>
          <a:lstStyle/>
          <a:p>
            <a:pPr indent="457200" algn="ctr" fontAlgn="base">
              <a:spcBef>
                <a:spcPct val="0"/>
              </a:spcBef>
              <a:spcAft>
                <a:spcPct val="0"/>
              </a:spcAft>
              <a:defRPr/>
            </a:pPr>
            <a:r>
              <a:rPr lang="ar-SA" sz="3600" b="1" dirty="0">
                <a:ln w="1905"/>
                <a:gradFill>
                  <a:gsLst>
                    <a:gs pos="0">
                      <a:srgbClr val="D19049">
                        <a:shade val="20000"/>
                        <a:satMod val="200000"/>
                      </a:srgbClr>
                    </a:gs>
                    <a:gs pos="78000">
                      <a:srgbClr val="D19049">
                        <a:tint val="90000"/>
                        <a:shade val="89000"/>
                        <a:satMod val="220000"/>
                      </a:srgbClr>
                    </a:gs>
                    <a:gs pos="100000">
                      <a:srgbClr val="D19049">
                        <a:tint val="12000"/>
                        <a:satMod val="255000"/>
                      </a:srgbClr>
                    </a:gs>
                  </a:gsLst>
                  <a:lin ang="5400000"/>
                </a:gradFill>
                <a:effectLst>
                  <a:innerShdw blurRad="69850" dist="43180" dir="5400000">
                    <a:srgbClr val="000000">
                      <a:alpha val="65000"/>
                    </a:srgbClr>
                  </a:innerShdw>
                </a:effectLst>
                <a:latin typeface="Traditional Arabic" pitchFamily="18" charset="-78"/>
                <a:ea typeface="Times New Roman" pitchFamily="18" charset="0"/>
                <a:cs typeface="Traditional Arabic" pitchFamily="18" charset="-78"/>
              </a:rPr>
              <a:t>أولاً : مفهوم الاقتصاد في اللغة والاصطلاح الشرعي :</a:t>
            </a:r>
          </a:p>
          <a:p>
            <a:pPr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الاقتصاد لغة هو : التوسط والاعتدال واستقامة الطريق قال تعالى: </a:t>
            </a:r>
          </a:p>
        </p:txBody>
      </p:sp>
      <p:sp>
        <p:nvSpPr>
          <p:cNvPr id="6147" name="مستطيل 12"/>
          <p:cNvSpPr>
            <a:spLocks noChangeArrowheads="1"/>
          </p:cNvSpPr>
          <p:nvPr/>
        </p:nvSpPr>
        <p:spPr bwMode="auto">
          <a:xfrm>
            <a:off x="0" y="1905000"/>
            <a:ext cx="88138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rPr>
              <a:t>وَاقْصِدْ فِي مَشْيِكَ</a:t>
            </a:r>
            <a:r>
              <a:rPr lang="ar-SA" sz="2800" b="1">
                <a:solidFill>
                  <a:prstClr val="black"/>
                </a:solidFill>
                <a:latin typeface="Traditional Arabic" pitchFamily="18" charset="-78"/>
                <a:ea typeface="Times New Roman" pitchFamily="18" charset="0"/>
                <a:cs typeface="Traditional Arabic" pitchFamily="18" charset="-78"/>
              </a:rPr>
              <a:t>[لقمان :19] أي توسط فيه بين الدبيب والإسراع ، وقال تعالى :</a:t>
            </a:r>
          </a:p>
          <a:p>
            <a:pPr fontAlgn="base">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rPr>
              <a:t>مِنْهُمْ أُمَّةٌ مُقْتَصِدَةٌ </a:t>
            </a:r>
            <a:r>
              <a:rPr lang="ar-SA" sz="2800" b="1">
                <a:solidFill>
                  <a:prstClr val="black"/>
                </a:solidFill>
                <a:latin typeface="Traditional Arabic" pitchFamily="18" charset="-78"/>
                <a:ea typeface="Times New Roman" pitchFamily="18" charset="0"/>
                <a:cs typeface="Traditional Arabic" pitchFamily="18" charset="-78"/>
              </a:rPr>
              <a:t>[المائدة : 66] أي من أهل الكتاب أمة معتدلة فليست غالية ولا مقصرة. وهذا المعنى " أي التوسط في الأشياء والاعتدال فيها " هو مضمون علم الاقتصاد وجوهره ، والهدف الذي يقصد إليه ، وهو ما نصت عليه الآيات القرآنية في العديد من المواضع . كقوله تعالى:</a:t>
            </a:r>
            <a:r>
              <a:rPr lang="ar-SA" sz="2800" b="1">
                <a:solidFill>
                  <a:srgbClr val="FF0000"/>
                </a:solidFill>
                <a:latin typeface="Traditional Arabic" pitchFamily="18" charset="-78"/>
                <a:ea typeface="Times New Roman" pitchFamily="18" charset="0"/>
                <a:cs typeface="Traditional Arabic" pitchFamily="18" charset="-78"/>
              </a:rPr>
              <a:t>وَالَّذِينَ إِذَا أَنْفَقُوا لَمْ يُسْرِفُوا وَلَمْ يَقْتُرُوا وَكَانَ بَيْنَ ذَٰلِكَ قَوَامًا </a:t>
            </a:r>
            <a:r>
              <a:rPr lang="ar-SA" sz="2800" b="1">
                <a:solidFill>
                  <a:prstClr val="black"/>
                </a:solidFill>
                <a:latin typeface="Traditional Arabic" pitchFamily="18" charset="-78"/>
                <a:ea typeface="Times New Roman" pitchFamily="18" charset="0"/>
                <a:cs typeface="Traditional Arabic" pitchFamily="18" charset="-78"/>
              </a:rPr>
              <a:t>[الفرقان :67] وقوله تعالى : </a:t>
            </a:r>
            <a:r>
              <a:rPr lang="ar-SA" sz="2800" b="1">
                <a:solidFill>
                  <a:srgbClr val="FF0000"/>
                </a:solidFill>
                <a:latin typeface="Traditional Arabic" pitchFamily="18" charset="-78"/>
                <a:ea typeface="Times New Roman" pitchFamily="18" charset="0"/>
                <a:cs typeface="Traditional Arabic" pitchFamily="18" charset="-78"/>
              </a:rPr>
              <a:t> وَلَا تَجْعَلْ يَدَكَ مَغْلُولَةً إِلَىٰ عُنُقِكَ وَلَا تَبْسُطْهَا </a:t>
            </a:r>
          </a:p>
          <a:p>
            <a:pPr fontAlgn="base">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rPr>
              <a:t>كُلَّ الْبَسْطِ فَتَقْعُدَ مَلُومًا مَحْسُورًا [الإسراء : 29]</a:t>
            </a:r>
          </a:p>
          <a:p>
            <a:pPr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وقوله تعالى :</a:t>
            </a:r>
            <a:r>
              <a:rPr lang="ar-SA" sz="2800" b="1">
                <a:solidFill>
                  <a:srgbClr val="FF0000"/>
                </a:solidFill>
                <a:latin typeface="Traditional Arabic" pitchFamily="18" charset="-78"/>
                <a:ea typeface="Times New Roman" pitchFamily="18" charset="0"/>
                <a:cs typeface="Traditional Arabic" pitchFamily="18" charset="-78"/>
              </a:rPr>
              <a:t> وَكُلُوا وَاشْرَبُوا وَلَا تُسْرِفُوا إِنَّهُ لَا يُحِبُّ الْمُسْرِفِينَ</a:t>
            </a:r>
            <a:r>
              <a:rPr lang="ar-SA" sz="2800" b="1">
                <a:solidFill>
                  <a:prstClr val="black"/>
                </a:solidFill>
                <a:latin typeface="Traditional Arabic" pitchFamily="18" charset="-78"/>
                <a:ea typeface="Times New Roman" pitchFamily="18" charset="0"/>
                <a:cs typeface="Traditional Arabic" pitchFamily="18" charset="-78"/>
              </a:rPr>
              <a:t>  [الأعراف : 31]</a:t>
            </a:r>
          </a:p>
          <a:p>
            <a:pPr fontAlgn="base">
              <a:spcBef>
                <a:spcPct val="0"/>
              </a:spcBef>
              <a:spcAft>
                <a:spcPct val="0"/>
              </a:spcAft>
            </a:pPr>
            <a:endParaRPr lang="ar-SA" sz="3200">
              <a:solidFill>
                <a:prstClr val="black"/>
              </a:solidFill>
              <a:latin typeface="Traditional Arabic" pitchFamily="18" charset="-78"/>
              <a:ea typeface="Times New Roman" pitchFamily="18" charset="0"/>
              <a:cs typeface="Traditional Arabic" pitchFamily="18" charset="-78"/>
            </a:endParaRPr>
          </a:p>
          <a:p>
            <a:pPr fontAlgn="base">
              <a:spcBef>
                <a:spcPct val="0"/>
              </a:spcBef>
              <a:spcAft>
                <a:spcPct val="0"/>
              </a:spcAft>
            </a:pPr>
            <a:endParaRPr lang="ar-SA" sz="3200">
              <a:solidFill>
                <a:srgbClr val="FF0000"/>
              </a:solidFill>
              <a:latin typeface="Traditional Arabic" pitchFamily="18" charset="-78"/>
              <a:ea typeface="Times New Roman" pitchFamily="18" charset="0"/>
              <a:cs typeface="Traditional Arabic" pitchFamily="18" charset="-78"/>
            </a:endParaRPr>
          </a:p>
        </p:txBody>
      </p:sp>
    </p:spTree>
    <p:extLst>
      <p:ext uri="{BB962C8B-B14F-4D97-AF65-F5344CB8AC3E}">
        <p14:creationId xmlns:p14="http://schemas.microsoft.com/office/powerpoint/2010/main" val="142343601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diamond(in)">
                                      <p:cBhvr>
                                        <p:cTn id="7" dur="2000"/>
                                        <p:tgtEl>
                                          <p:spTgt spid="6147">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diamond(in)">
                                      <p:cBhvr>
                                        <p:cTn id="10" dur="2000"/>
                                        <p:tgtEl>
                                          <p:spTgt spid="6147">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diamond(in)">
                                      <p:cBhvr>
                                        <p:cTn id="13" dur="2000"/>
                                        <p:tgtEl>
                                          <p:spTgt spid="6147">
                                            <p:txEl>
                                              <p:pRg st="2" end="2"/>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diamond(in)">
                                      <p:cBhvr>
                                        <p:cTn id="16" dur="20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857250" y="928688"/>
            <a:ext cx="7929563"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كما أن هذا المعنى هو الذي استخدمه العلماء السابقون – رحمهم الله – في تعريفهم لمصطلح الاقتصاد حيث يقصدون به: التوسط والاعتدال بين الإسراف والتقتير .</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يقول الإمام العز بن عبد السلام رحمه الله (ت 660 ﻫ ) في تعريفه للاقتصاد:</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 ( الاقتصاد رتبة بين رتبتين ومنزلة بين منزلتين والمنازل ثلاث : التقصير في جلب المصالح ، والإسراف في جلبها ، والاقتصاد بينهما ) .</a:t>
            </a:r>
          </a:p>
        </p:txBody>
      </p:sp>
    </p:spTree>
    <p:extLst>
      <p:ext uri="{BB962C8B-B14F-4D97-AF65-F5344CB8AC3E}">
        <p14:creationId xmlns:p14="http://schemas.microsoft.com/office/powerpoint/2010/main" val="101492035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blinds(horizontal)">
                                      <p:cBhvr>
                                        <p:cTn id="7" dur="500"/>
                                        <p:tgtEl>
                                          <p:spTgt spid="7170">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170">
                                            <p:txEl>
                                              <p:pRg st="1" end="1"/>
                                            </p:txEl>
                                          </p:spTgt>
                                        </p:tgtEl>
                                        <p:attrNameLst>
                                          <p:attrName>style.visibility</p:attrName>
                                        </p:attrNameLst>
                                      </p:cBhvr>
                                      <p:to>
                                        <p:strVal val="visible"/>
                                      </p:to>
                                    </p:set>
                                    <p:animEffect transition="in" filter="blinds(horizontal)">
                                      <p:cBhvr>
                                        <p:cTn id="10" dur="500"/>
                                        <p:tgtEl>
                                          <p:spTgt spid="7170">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Effect transition="in" filter="blinds(horizontal)">
                                      <p:cBhvr>
                                        <p:cTn id="13" dur="500"/>
                                        <p:tgtEl>
                                          <p:spTgt spid="71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571500" y="642938"/>
            <a:ext cx="8001000" cy="5386090"/>
          </a:xfrm>
          <a:prstGeom prst="rect">
            <a:avLst/>
          </a:prstGeom>
          <a:noFill/>
          <a:ln w="9525">
            <a:noFill/>
            <a:miter lim="800000"/>
            <a:headEnd/>
            <a:tailEnd/>
          </a:ln>
        </p:spPr>
        <p:txBody>
          <a:bodyPr anchor="ctr">
            <a:spAutoFit/>
          </a:bodyPr>
          <a:lstStyle/>
          <a:p>
            <a:pPr indent="457200" algn="ctr" fontAlgn="base">
              <a:spcBef>
                <a:spcPct val="0"/>
              </a:spcBef>
              <a:spcAft>
                <a:spcPct val="0"/>
              </a:spcAft>
              <a:defRPr/>
            </a:pPr>
            <a:r>
              <a:rPr lang="ar-SA" sz="3600" b="1" dirty="0">
                <a:ln w="10541" cmpd="sng">
                  <a:solidFill>
                    <a:srgbClr val="D16349">
                      <a:shade val="88000"/>
                      <a:satMod val="110000"/>
                    </a:srgbClr>
                  </a:solidFill>
                  <a:prstDash val="solid"/>
                </a:ln>
                <a:gradFill>
                  <a:gsLst>
                    <a:gs pos="0">
                      <a:srgbClr val="D16349">
                        <a:tint val="40000"/>
                        <a:satMod val="250000"/>
                      </a:srgbClr>
                    </a:gs>
                    <a:gs pos="9000">
                      <a:srgbClr val="D16349">
                        <a:tint val="52000"/>
                        <a:satMod val="300000"/>
                      </a:srgbClr>
                    </a:gs>
                    <a:gs pos="50000">
                      <a:srgbClr val="D16349">
                        <a:shade val="20000"/>
                        <a:satMod val="300000"/>
                      </a:srgbClr>
                    </a:gs>
                    <a:gs pos="79000">
                      <a:srgbClr val="D16349">
                        <a:tint val="52000"/>
                        <a:satMod val="300000"/>
                      </a:srgbClr>
                    </a:gs>
                    <a:gs pos="100000">
                      <a:srgbClr val="D16349">
                        <a:tint val="40000"/>
                        <a:satMod val="250000"/>
                      </a:srgbClr>
                    </a:gs>
                  </a:gsLst>
                  <a:lin ang="5400000"/>
                </a:gradFill>
                <a:latin typeface="Traditional Arabic" pitchFamily="18" charset="-78"/>
                <a:ea typeface="Times New Roman" pitchFamily="18" charset="0"/>
                <a:cs typeface="Traditional Arabic" pitchFamily="18" charset="-78"/>
              </a:rPr>
              <a:t>ثانياً : تعريف النظام الاقتصادي الإسلامي :</a:t>
            </a:r>
            <a:endParaRPr lang="en-US" sz="3600" b="1" dirty="0">
              <a:ln w="10541" cmpd="sng">
                <a:solidFill>
                  <a:srgbClr val="D16349">
                    <a:shade val="88000"/>
                    <a:satMod val="110000"/>
                  </a:srgbClr>
                </a:solidFill>
                <a:prstDash val="solid"/>
              </a:ln>
              <a:gradFill>
                <a:gsLst>
                  <a:gs pos="0">
                    <a:srgbClr val="D16349">
                      <a:tint val="40000"/>
                      <a:satMod val="250000"/>
                    </a:srgbClr>
                  </a:gs>
                  <a:gs pos="9000">
                    <a:srgbClr val="D16349">
                      <a:tint val="52000"/>
                      <a:satMod val="300000"/>
                    </a:srgbClr>
                  </a:gs>
                  <a:gs pos="50000">
                    <a:srgbClr val="D16349">
                      <a:shade val="20000"/>
                      <a:satMod val="300000"/>
                    </a:srgbClr>
                  </a:gs>
                  <a:gs pos="79000">
                    <a:srgbClr val="D16349">
                      <a:tint val="52000"/>
                      <a:satMod val="300000"/>
                    </a:srgbClr>
                  </a:gs>
                  <a:gs pos="100000">
                    <a:srgbClr val="D16349">
                      <a:tint val="40000"/>
                      <a:satMod val="250000"/>
                    </a:srgbClr>
                  </a:gs>
                </a:gsLst>
                <a:lin ang="5400000"/>
              </a:gra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تطلق كلمة ( النظام ) ويُقصد </a:t>
            </a:r>
            <a:r>
              <a:rPr lang="ar-SA" sz="2800" b="1" dirty="0" err="1">
                <a:solidFill>
                  <a:prstClr val="black"/>
                </a:solidFill>
                <a:latin typeface="Traditional Arabic" pitchFamily="18" charset="-78"/>
                <a:ea typeface="Times New Roman" pitchFamily="18" charset="0"/>
                <a:cs typeface="Traditional Arabic" pitchFamily="18" charset="-78"/>
              </a:rPr>
              <a:t>بها</a:t>
            </a:r>
            <a:r>
              <a:rPr lang="ar-SA" sz="2800" b="1" dirty="0">
                <a:solidFill>
                  <a:prstClr val="black"/>
                </a:solidFill>
                <a:latin typeface="Traditional Arabic" pitchFamily="18" charset="-78"/>
                <a:ea typeface="Times New Roman" pitchFamily="18" charset="0"/>
                <a:cs typeface="Traditional Arabic" pitchFamily="18" charset="-78"/>
              </a:rPr>
              <a:t>: مجموعة القواعد والأحكام التي تنظم جانباً معيناً من جوانب الحياة الإنسانية ويصطلح المجتمع على وجوب احترامها وتنفيذها.</a:t>
            </a:r>
            <a:endParaRPr lang="en-US" sz="2800" b="1" dirty="0">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ونظراً لأن الجانب الاقتصادي من الحياة يهم جميع شرائح المجتمع فقد تولت الشرائع السماوية بيانه وتنظيمه ، كما أن المجتمعات البشرية قد تعارفت على بعض المفاهيم والعادات التي يقصد </a:t>
            </a:r>
            <a:r>
              <a:rPr lang="ar-SA" sz="2800" b="1" dirty="0" err="1">
                <a:solidFill>
                  <a:prstClr val="black"/>
                </a:solidFill>
                <a:latin typeface="Traditional Arabic" pitchFamily="18" charset="-78"/>
                <a:ea typeface="Times New Roman" pitchFamily="18" charset="0"/>
                <a:cs typeface="Traditional Arabic" pitchFamily="18" charset="-78"/>
              </a:rPr>
              <a:t>بها</a:t>
            </a:r>
            <a:r>
              <a:rPr lang="ar-SA" sz="2800" b="1" dirty="0">
                <a:solidFill>
                  <a:prstClr val="black"/>
                </a:solidFill>
                <a:latin typeface="Traditional Arabic" pitchFamily="18" charset="-78"/>
                <a:ea typeface="Times New Roman" pitchFamily="18" charset="0"/>
                <a:cs typeface="Traditional Arabic" pitchFamily="18" charset="-78"/>
              </a:rPr>
              <a:t> تحقيق العدالة الاجتماعية في توزيع الثروات المالية .</a:t>
            </a:r>
            <a:endParaRPr lang="en-US" sz="2800" b="1" dirty="0">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ولما كانت الشريعة الإسلامية آخر الشرائع السماوية فقد اعتنت بهذا الجانب وأقرت العديد من القواعد والأحكام العامة والتفصيلية التي تبين أصول العلاقة المالية بين الأشخاص والأموال من جانب ، وبين الأشخاص بعضهم مع بعض فيما يتعلق بشؤونهم المالية من جانب آخر .</a:t>
            </a:r>
          </a:p>
        </p:txBody>
      </p:sp>
    </p:spTree>
    <p:extLst>
      <p:ext uri="{BB962C8B-B14F-4D97-AF65-F5344CB8AC3E}">
        <p14:creationId xmlns:p14="http://schemas.microsoft.com/office/powerpoint/2010/main" val="170886529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wipe(down)">
                                      <p:cBhvr>
                                        <p:cTn id="7" dur="580">
                                          <p:stCondLst>
                                            <p:cond delay="0"/>
                                          </p:stCondLst>
                                        </p:cTn>
                                        <p:tgtEl>
                                          <p:spTgt spid="8194">
                                            <p:txEl>
                                              <p:pRg st="0" end="0"/>
                                            </p:txEl>
                                          </p:spTgt>
                                        </p:tgtEl>
                                      </p:cBhvr>
                                    </p:animEffect>
                                    <p:anim calcmode="lin" valueType="num">
                                      <p:cBhvr>
                                        <p:cTn id="8" dur="1822" tmFilter="0,0; 0.14,0.36; 0.43,0.73; 0.71,0.91; 1.0,1.0">
                                          <p:stCondLst>
                                            <p:cond delay="0"/>
                                          </p:stCondLst>
                                        </p:cTn>
                                        <p:tgtEl>
                                          <p:spTgt spid="819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19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19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19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19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194">
                                            <p:txEl>
                                              <p:pRg st="0" end="0"/>
                                            </p:txEl>
                                          </p:spTgt>
                                        </p:tgtEl>
                                      </p:cBhvr>
                                      <p:to x="100000" y="60000"/>
                                    </p:animScale>
                                    <p:animScale>
                                      <p:cBhvr>
                                        <p:cTn id="14" dur="166" decel="50000">
                                          <p:stCondLst>
                                            <p:cond delay="676"/>
                                          </p:stCondLst>
                                        </p:cTn>
                                        <p:tgtEl>
                                          <p:spTgt spid="8194">
                                            <p:txEl>
                                              <p:pRg st="0" end="0"/>
                                            </p:txEl>
                                          </p:spTgt>
                                        </p:tgtEl>
                                      </p:cBhvr>
                                      <p:to x="100000" y="100000"/>
                                    </p:animScale>
                                    <p:animScale>
                                      <p:cBhvr>
                                        <p:cTn id="15" dur="26">
                                          <p:stCondLst>
                                            <p:cond delay="1312"/>
                                          </p:stCondLst>
                                        </p:cTn>
                                        <p:tgtEl>
                                          <p:spTgt spid="8194">
                                            <p:txEl>
                                              <p:pRg st="0" end="0"/>
                                            </p:txEl>
                                          </p:spTgt>
                                        </p:tgtEl>
                                      </p:cBhvr>
                                      <p:to x="100000" y="80000"/>
                                    </p:animScale>
                                    <p:animScale>
                                      <p:cBhvr>
                                        <p:cTn id="16" dur="166" decel="50000">
                                          <p:stCondLst>
                                            <p:cond delay="1338"/>
                                          </p:stCondLst>
                                        </p:cTn>
                                        <p:tgtEl>
                                          <p:spTgt spid="8194">
                                            <p:txEl>
                                              <p:pRg st="0" end="0"/>
                                            </p:txEl>
                                          </p:spTgt>
                                        </p:tgtEl>
                                      </p:cBhvr>
                                      <p:to x="100000" y="100000"/>
                                    </p:animScale>
                                    <p:animScale>
                                      <p:cBhvr>
                                        <p:cTn id="17" dur="26">
                                          <p:stCondLst>
                                            <p:cond delay="1642"/>
                                          </p:stCondLst>
                                        </p:cTn>
                                        <p:tgtEl>
                                          <p:spTgt spid="8194">
                                            <p:txEl>
                                              <p:pRg st="0" end="0"/>
                                            </p:txEl>
                                          </p:spTgt>
                                        </p:tgtEl>
                                      </p:cBhvr>
                                      <p:to x="100000" y="90000"/>
                                    </p:animScale>
                                    <p:animScale>
                                      <p:cBhvr>
                                        <p:cTn id="18" dur="166" decel="50000">
                                          <p:stCondLst>
                                            <p:cond delay="1668"/>
                                          </p:stCondLst>
                                        </p:cTn>
                                        <p:tgtEl>
                                          <p:spTgt spid="8194">
                                            <p:txEl>
                                              <p:pRg st="0" end="0"/>
                                            </p:txEl>
                                          </p:spTgt>
                                        </p:tgtEl>
                                      </p:cBhvr>
                                      <p:to x="100000" y="100000"/>
                                    </p:animScale>
                                    <p:animScale>
                                      <p:cBhvr>
                                        <p:cTn id="19" dur="26">
                                          <p:stCondLst>
                                            <p:cond delay="1808"/>
                                          </p:stCondLst>
                                        </p:cTn>
                                        <p:tgtEl>
                                          <p:spTgt spid="8194">
                                            <p:txEl>
                                              <p:pRg st="0" end="0"/>
                                            </p:txEl>
                                          </p:spTgt>
                                        </p:tgtEl>
                                      </p:cBhvr>
                                      <p:to x="100000" y="95000"/>
                                    </p:animScale>
                                    <p:animScale>
                                      <p:cBhvr>
                                        <p:cTn id="20" dur="166" decel="50000">
                                          <p:stCondLst>
                                            <p:cond delay="1834"/>
                                          </p:stCondLst>
                                        </p:cTn>
                                        <p:tgtEl>
                                          <p:spTgt spid="819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8194">
                                            <p:txEl>
                                              <p:pRg st="1" end="1"/>
                                            </p:txEl>
                                          </p:spTgt>
                                        </p:tgtEl>
                                        <p:attrNameLst>
                                          <p:attrName>style.visibility</p:attrName>
                                        </p:attrNameLst>
                                      </p:cBhvr>
                                      <p:to>
                                        <p:strVal val="visible"/>
                                      </p:to>
                                    </p:set>
                                    <p:animEffect transition="in" filter="box(in)">
                                      <p:cBhvr>
                                        <p:cTn id="25" dur="500"/>
                                        <p:tgtEl>
                                          <p:spTgt spid="8194">
                                            <p:txEl>
                                              <p:pRg st="1" end="1"/>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8194">
                                            <p:txEl>
                                              <p:pRg st="2" end="2"/>
                                            </p:txEl>
                                          </p:spTgt>
                                        </p:tgtEl>
                                        <p:attrNameLst>
                                          <p:attrName>style.visibility</p:attrName>
                                        </p:attrNameLst>
                                      </p:cBhvr>
                                      <p:to>
                                        <p:strVal val="visible"/>
                                      </p:to>
                                    </p:set>
                                    <p:animEffect transition="in" filter="box(in)">
                                      <p:cBhvr>
                                        <p:cTn id="28" dur="500"/>
                                        <p:tgtEl>
                                          <p:spTgt spid="8194">
                                            <p:txEl>
                                              <p:pRg st="2" end="2"/>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8194">
                                            <p:txEl>
                                              <p:pRg st="3" end="3"/>
                                            </p:txEl>
                                          </p:spTgt>
                                        </p:tgtEl>
                                        <p:attrNameLst>
                                          <p:attrName>style.visibility</p:attrName>
                                        </p:attrNameLst>
                                      </p:cBhvr>
                                      <p:to>
                                        <p:strVal val="visible"/>
                                      </p:to>
                                    </p:set>
                                    <p:animEffect transition="in" filter="box(in)">
                                      <p:cBhvr>
                                        <p:cTn id="31" dur="500"/>
                                        <p:tgtEl>
                                          <p:spTgt spid="81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285750" y="1214438"/>
            <a:ext cx="85725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ويختلف تعريف النظام الاقتصادي الإسلامي بحسب الجانب الذي نظر إليه المعرِّف فقد يعرفه بالنظر إلى أصوله التي يقوم عليها ومن ذلك تعريفه بأنه " مجموعة الأصول الاقتصادية العامة التي نستخرجها من القرآن والسنة، والبناء الاقتصادي الذي نقيمه على أساس تلك الأصول بحسب كل بيئة وكل عصر "  وقد يُعرَّف بحسب غايته وهدفه ومن ذلك تعريفه بأنه: " العلم الذي يوجه النشاط الاقتصادي وينظمه وفقاً لأصول الإسلام ومبادئه ". </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ولعل الأنسب في تعريف النظام الاقتصادي الإسلامي أن يُعرَّف بحسب حقيقته وجوهره ونستطيع تعريفه بناءاً على هذا الاتجاه بأنه :</a:t>
            </a:r>
            <a:endParaRPr lang="en-US" sz="2800" b="1">
              <a:solidFill>
                <a:prstClr val="black"/>
              </a:solidFill>
              <a:latin typeface="Traditional Arabic" pitchFamily="18" charset="-78"/>
              <a:ea typeface="Times New Roman" pitchFamily="18" charset="0"/>
              <a:cs typeface="Traditional Arabic" pitchFamily="18" charset="-78"/>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مجموعة الأحكام والسياسات الشرعية التي يقوم عليها المال وتصرف الإنسان فيه.</a:t>
            </a:r>
          </a:p>
        </p:txBody>
      </p:sp>
    </p:spTree>
    <p:extLst>
      <p:ext uri="{BB962C8B-B14F-4D97-AF65-F5344CB8AC3E}">
        <p14:creationId xmlns:p14="http://schemas.microsoft.com/office/powerpoint/2010/main" val="376968276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Effect transition="in" filter="plus(in)">
                                      <p:cBhvr>
                                        <p:cTn id="7" dur="2000"/>
                                        <p:tgtEl>
                                          <p:spTgt spid="9218">
                                            <p:txEl>
                                              <p:pRg st="0" end="0"/>
                                            </p:txEl>
                                          </p:spTgt>
                                        </p:tgtEl>
                                      </p:cBhvr>
                                    </p:animEffect>
                                  </p:childTnLst>
                                </p:cTn>
                              </p:par>
                              <p:par>
                                <p:cTn id="8" presetID="13" presetClass="entr" presetSubtype="16" fill="hold" nodeType="withEffect">
                                  <p:stCondLst>
                                    <p:cond delay="0"/>
                                  </p:stCondLst>
                                  <p:childTnLst>
                                    <p:set>
                                      <p:cBhvr>
                                        <p:cTn id="9" dur="1" fill="hold">
                                          <p:stCondLst>
                                            <p:cond delay="0"/>
                                          </p:stCondLst>
                                        </p:cTn>
                                        <p:tgtEl>
                                          <p:spTgt spid="9218">
                                            <p:txEl>
                                              <p:pRg st="1" end="1"/>
                                            </p:txEl>
                                          </p:spTgt>
                                        </p:tgtEl>
                                        <p:attrNameLst>
                                          <p:attrName>style.visibility</p:attrName>
                                        </p:attrNameLst>
                                      </p:cBhvr>
                                      <p:to>
                                        <p:strVal val="visible"/>
                                      </p:to>
                                    </p:set>
                                    <p:animEffect transition="in" filter="plus(in)">
                                      <p:cBhvr>
                                        <p:cTn id="10" dur="2000"/>
                                        <p:tgtEl>
                                          <p:spTgt spid="9218">
                                            <p:txEl>
                                              <p:pRg st="1" end="1"/>
                                            </p:txEl>
                                          </p:spTgt>
                                        </p:tgtEl>
                                      </p:cBhvr>
                                    </p:animEffect>
                                  </p:childTnLst>
                                </p:cTn>
                              </p:par>
                              <p:par>
                                <p:cTn id="11" presetID="13" presetClass="entr" presetSubtype="16" fill="hold" nodeType="withEffect">
                                  <p:stCondLst>
                                    <p:cond delay="0"/>
                                  </p:stCondLst>
                                  <p:childTnLst>
                                    <p:set>
                                      <p:cBhvr>
                                        <p:cTn id="12" dur="1" fill="hold">
                                          <p:stCondLst>
                                            <p:cond delay="0"/>
                                          </p:stCondLst>
                                        </p:cTn>
                                        <p:tgtEl>
                                          <p:spTgt spid="9218">
                                            <p:txEl>
                                              <p:pRg st="2" end="2"/>
                                            </p:txEl>
                                          </p:spTgt>
                                        </p:tgtEl>
                                        <p:attrNameLst>
                                          <p:attrName>style.visibility</p:attrName>
                                        </p:attrNameLst>
                                      </p:cBhvr>
                                      <p:to>
                                        <p:strVal val="visible"/>
                                      </p:to>
                                    </p:set>
                                    <p:animEffect transition="in" filter="plus(in)">
                                      <p:cBhvr>
                                        <p:cTn id="13" dur="2000"/>
                                        <p:tgtEl>
                                          <p:spTgt spid="92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428625" y="285750"/>
            <a:ext cx="8572500" cy="7971413"/>
          </a:xfrm>
          <a:prstGeom prst="rect">
            <a:avLst/>
          </a:prstGeom>
          <a:noFill/>
          <a:ln w="9525">
            <a:noFill/>
            <a:miter lim="800000"/>
            <a:headEnd/>
            <a:tailEnd/>
          </a:ln>
        </p:spPr>
        <p:txBody>
          <a:bodyPr anchor="ctr">
            <a:spAutoFit/>
          </a:bodyPr>
          <a:lstStyle/>
          <a:p>
            <a:pPr indent="457200" algn="ctr" fontAlgn="base">
              <a:spcBef>
                <a:spcPct val="0"/>
              </a:spcBef>
              <a:spcAft>
                <a:spcPct val="0"/>
              </a:spcAft>
              <a:defRPr/>
            </a:pPr>
            <a:r>
              <a:rPr lang="ar-SA" sz="4000" b="1" spc="300" dirty="0">
                <a:ln w="11430" cmpd="sng">
                  <a:solidFill>
                    <a:srgbClr val="D16349">
                      <a:tint val="10000"/>
                    </a:srgbClr>
                  </a:solidFill>
                  <a:prstDash val="solid"/>
                  <a:miter lim="800000"/>
                </a:ln>
                <a:gradFill>
                  <a:gsLst>
                    <a:gs pos="10000">
                      <a:srgbClr val="D16349">
                        <a:tint val="83000"/>
                        <a:shade val="100000"/>
                        <a:satMod val="200000"/>
                      </a:srgbClr>
                    </a:gs>
                    <a:gs pos="75000">
                      <a:srgbClr val="D16349">
                        <a:tint val="100000"/>
                        <a:shade val="50000"/>
                        <a:satMod val="150000"/>
                      </a:srgbClr>
                    </a:gs>
                  </a:gsLst>
                  <a:lin ang="5400000"/>
                </a:gradFill>
                <a:effectLst>
                  <a:glow rad="45500">
                    <a:srgbClr val="D16349">
                      <a:satMod val="220000"/>
                      <a:alpha val="35000"/>
                    </a:srgbClr>
                  </a:glow>
                </a:effectLst>
                <a:latin typeface="Traditional Arabic" pitchFamily="18" charset="-78"/>
                <a:ea typeface="Times New Roman" pitchFamily="18" charset="0"/>
                <a:cs typeface="Traditional Arabic" pitchFamily="18" charset="-78"/>
              </a:rPr>
              <a:t>شرح التعريف :</a:t>
            </a:r>
            <a:endParaRPr lang="en-US" sz="4000" b="1" spc="300" dirty="0">
              <a:ln w="11430" cmpd="sng">
                <a:solidFill>
                  <a:srgbClr val="D16349">
                    <a:tint val="10000"/>
                  </a:srgbClr>
                </a:solidFill>
                <a:prstDash val="solid"/>
                <a:miter lim="800000"/>
              </a:ln>
              <a:gradFill>
                <a:gsLst>
                  <a:gs pos="10000">
                    <a:srgbClr val="D16349">
                      <a:tint val="83000"/>
                      <a:shade val="100000"/>
                      <a:satMod val="200000"/>
                    </a:srgbClr>
                  </a:gs>
                  <a:gs pos="75000">
                    <a:srgbClr val="D16349">
                      <a:tint val="100000"/>
                      <a:shade val="50000"/>
                      <a:satMod val="150000"/>
                    </a:srgbClr>
                  </a:gs>
                </a:gsLst>
                <a:lin ang="5400000"/>
              </a:gradFill>
              <a:effectLst>
                <a:glow rad="45500">
                  <a:srgbClr val="D16349">
                    <a:satMod val="220000"/>
                    <a:alpha val="35000"/>
                  </a:srgbClr>
                </a:glow>
              </a:effectLst>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srgbClr val="FF0000"/>
                </a:solidFill>
                <a:latin typeface="Traditional Arabic" pitchFamily="18" charset="-78"/>
                <a:ea typeface="Times New Roman" pitchFamily="18" charset="0"/>
                <a:cs typeface="Traditional Arabic" pitchFamily="18" charset="-78"/>
              </a:rPr>
              <a:t>مجموعة الأحكام : </a:t>
            </a:r>
            <a:r>
              <a:rPr lang="ar-SA" sz="2800" b="1" dirty="0">
                <a:solidFill>
                  <a:prstClr val="black"/>
                </a:solidFill>
                <a:latin typeface="Traditional Arabic" pitchFamily="18" charset="-78"/>
                <a:ea typeface="Times New Roman" pitchFamily="18" charset="0"/>
                <a:cs typeface="Traditional Arabic" pitchFamily="18" charset="-78"/>
              </a:rPr>
              <a:t>الحكم الشرعي هو ما نص عليه الشارع مما يتعلق بأحكام المكلفين على وجه الطلب والتخيير ( الأحكام </a:t>
            </a:r>
            <a:r>
              <a:rPr lang="ar-SA" sz="2800" b="1" dirty="0" err="1">
                <a:solidFill>
                  <a:prstClr val="black"/>
                </a:solidFill>
                <a:latin typeface="Traditional Arabic" pitchFamily="18" charset="-78"/>
                <a:ea typeface="Times New Roman" pitchFamily="18" charset="0"/>
                <a:cs typeface="Traditional Arabic" pitchFamily="18" charset="-78"/>
              </a:rPr>
              <a:t>التكليفية</a:t>
            </a:r>
            <a:r>
              <a:rPr lang="ar-SA" sz="2800" b="1" dirty="0">
                <a:solidFill>
                  <a:prstClr val="black"/>
                </a:solidFill>
                <a:latin typeface="Traditional Arabic" pitchFamily="18" charset="-78"/>
                <a:ea typeface="Times New Roman" pitchFamily="18" charset="0"/>
                <a:cs typeface="Traditional Arabic" pitchFamily="18" charset="-78"/>
              </a:rPr>
              <a:t> الخمسة وهي الوجوب والندب والحرمة والكراهة والإباحة ) أو الوضع ( كالصحة والفساد أو جعل الشيء شرطاً لشيء آخر أو سبباً له أو مانعاً منه ) .</a:t>
            </a:r>
            <a:endParaRPr lang="en-US" sz="2800" b="1" dirty="0">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srgbClr val="FF0000"/>
                </a:solidFill>
                <a:latin typeface="Traditional Arabic" pitchFamily="18" charset="-78"/>
                <a:ea typeface="Times New Roman" pitchFamily="18" charset="0"/>
                <a:cs typeface="Traditional Arabic" pitchFamily="18" charset="-78"/>
              </a:rPr>
              <a:t>والسياسات الشرعية : </a:t>
            </a:r>
            <a:r>
              <a:rPr lang="ar-SA" sz="2800" b="1" dirty="0">
                <a:solidFill>
                  <a:prstClr val="black"/>
                </a:solidFill>
                <a:latin typeface="Traditional Arabic" pitchFamily="18" charset="-78"/>
                <a:ea typeface="Times New Roman" pitchFamily="18" charset="0"/>
                <a:cs typeface="Traditional Arabic" pitchFamily="18" charset="-78"/>
              </a:rPr>
              <a:t>السياسة الشرعية هي: ما يفعله ولي الأمر أو تسنه الدولة من نظم يقصد </a:t>
            </a:r>
            <a:r>
              <a:rPr lang="ar-SA" sz="2800" b="1" dirty="0" err="1">
                <a:solidFill>
                  <a:prstClr val="black"/>
                </a:solidFill>
                <a:latin typeface="Traditional Arabic" pitchFamily="18" charset="-78"/>
                <a:ea typeface="Times New Roman" pitchFamily="18" charset="0"/>
                <a:cs typeface="Traditional Arabic" pitchFamily="18" charset="-78"/>
              </a:rPr>
              <a:t>بها</a:t>
            </a:r>
            <a:r>
              <a:rPr lang="ar-SA" sz="2800" b="1" dirty="0">
                <a:solidFill>
                  <a:prstClr val="black"/>
                </a:solidFill>
                <a:latin typeface="Traditional Arabic" pitchFamily="18" charset="-78"/>
                <a:ea typeface="Times New Roman" pitchFamily="18" charset="0"/>
                <a:cs typeface="Traditional Arabic" pitchFamily="18" charset="-78"/>
              </a:rPr>
              <a:t> تنظيم أحوال المجتمع وطرق تعاملهم فيما بينهم وتكون غير معارضة للأحكام المنصوص عليها ومبنية على تحقيق المصالح ودرء المفاسد .</a:t>
            </a:r>
            <a:endParaRPr lang="en-US" sz="2800" b="1" dirty="0">
              <a:solidFill>
                <a:prstClr val="black"/>
              </a:solidFill>
              <a:latin typeface="Traditional Arabic" pitchFamily="18" charset="-78"/>
              <a:ea typeface="Times New Roman" pitchFamily="18" charset="0"/>
              <a:cs typeface="Traditional Arabic" pitchFamily="18" charset="-78"/>
            </a:endParaRP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التي يقوم عليها المال : يُقصد بالمال : ما له منفعة مقصودة مباحة وله قيمة مادية بين الناس، ويشمل ذلك المال النقدي : أي النقود ، والمال العيني : أي الأعيان والأعراض كالعقارات والسيارات وسائر السلع ، والمنافع : سواء منفعة الإنسان أو منفعة المال العيني ، ولذا فإن المال ليس مقصوراً على المال النقدي فقط وإنما يشمل جميع هذه الأنواع وهو ما يُعبر عنه في علم الاقتصاد بالمواد الإنتاجية . وتصرف الإنسان فيه : أي تصرف الإنسان في المال كإنفاقه أو بيعه ونحو ذلك من سائر التصرفات المالية .</a:t>
            </a: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a:t>
            </a: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a:t>
            </a:r>
          </a:p>
          <a:p>
            <a:pPr indent="457200" algn="justLow"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a:t>
            </a:r>
          </a:p>
          <a:p>
            <a:pPr indent="457200" algn="justLow" eaLnBrk="0" fontAlgn="base" hangingPunct="0">
              <a:spcBef>
                <a:spcPct val="0"/>
              </a:spcBef>
              <a:spcAft>
                <a:spcPct val="0"/>
              </a:spcAft>
              <a:defRPr/>
            </a:pPr>
            <a:endParaRPr lang="ar-SA" sz="2800" b="1" dirty="0">
              <a:solidFill>
                <a:prstClr val="black"/>
              </a:solidFill>
              <a:latin typeface="Traditional Arabic" pitchFamily="18" charset="-78"/>
              <a:ea typeface="Times New Roman" pitchFamily="18" charset="0"/>
              <a:cs typeface="Traditional Arabic" pitchFamily="18" charset="-78"/>
            </a:endParaRPr>
          </a:p>
        </p:txBody>
      </p:sp>
    </p:spTree>
    <p:extLst>
      <p:ext uri="{BB962C8B-B14F-4D97-AF65-F5344CB8AC3E}">
        <p14:creationId xmlns:p14="http://schemas.microsoft.com/office/powerpoint/2010/main" val="83482702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fade">
                                      <p:cBhvr>
                                        <p:cTn id="7" dur="1000"/>
                                        <p:tgtEl>
                                          <p:spTgt spid="10242">
                                            <p:txEl>
                                              <p:pRg st="0" end="0"/>
                                            </p:txEl>
                                          </p:spTgt>
                                        </p:tgtEl>
                                      </p:cBhvr>
                                    </p:animEffect>
                                    <p:anim calcmode="lin" valueType="num">
                                      <p:cBhvr>
                                        <p:cTn id="8" dur="1000" fill="hold"/>
                                        <p:tgtEl>
                                          <p:spTgt spid="10242">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102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0242">
                                            <p:txEl>
                                              <p:pRg st="1" end="1"/>
                                            </p:txEl>
                                          </p:spTgt>
                                        </p:tgtEl>
                                        <p:attrNameLst>
                                          <p:attrName>style.visibility</p:attrName>
                                        </p:attrNameLst>
                                      </p:cBhvr>
                                      <p:to>
                                        <p:strVal val="visible"/>
                                      </p:to>
                                    </p:set>
                                    <p:animEffect transition="in" filter="blinds(horizontal)">
                                      <p:cBhvr>
                                        <p:cTn id="14" dur="500"/>
                                        <p:tgtEl>
                                          <p:spTgt spid="1024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357188" y="1143000"/>
            <a:ext cx="850106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114300" algn="l"/>
              </a:tabLst>
            </a:pPr>
            <a:r>
              <a:rPr lang="ar-SA" sz="2800" b="1">
                <a:solidFill>
                  <a:srgbClr val="FF0000"/>
                </a:solidFill>
                <a:latin typeface="Traditional Arabic" pitchFamily="18" charset="-78"/>
                <a:ea typeface="Times New Roman" pitchFamily="18" charset="0"/>
                <a:cs typeface="Traditional Arabic" pitchFamily="18" charset="-78"/>
              </a:rPr>
              <a:t>أ -  العلاقة بين النظام الاقتصادي الإسلامي وفقه المعاملات :</a:t>
            </a:r>
            <a:endParaRPr lang="en-US" sz="2800" b="1">
              <a:solidFill>
                <a:srgbClr val="FF0000"/>
              </a:solidFill>
              <a:latin typeface="Traditional Arabic" pitchFamily="18" charset="-78"/>
              <a:ea typeface="Times New Roman" pitchFamily="18" charset="0"/>
              <a:cs typeface="Traditional Arabic" pitchFamily="18" charset="-78"/>
            </a:endParaRPr>
          </a:p>
          <a:p>
            <a:pPr algn="justLow" eaLnBrk="0" fontAlgn="base" hangingPunct="0">
              <a:spcBef>
                <a:spcPct val="0"/>
              </a:spcBef>
              <a:spcAft>
                <a:spcPct val="0"/>
              </a:spcAft>
              <a:tabLst>
                <a:tab pos="114300" algn="l"/>
              </a:tabLst>
            </a:pPr>
            <a:r>
              <a:rPr lang="ar-SA" sz="2800" b="1">
                <a:solidFill>
                  <a:prstClr val="black"/>
                </a:solidFill>
                <a:latin typeface="Traditional Arabic" pitchFamily="18" charset="-78"/>
                <a:ea typeface="Times New Roman" pitchFamily="18" charset="0"/>
                <a:cs typeface="Traditional Arabic" pitchFamily="18" charset="-78"/>
              </a:rPr>
              <a:t>     فقه المعاملات هو أحد فروع علم الفقه ،ويُقصد بعلم الفقه " العلم الذي يهتم بدراسة الأحكام الشرعية العملية من أدلتها التفصيلية " ويشمل ذلك أحكام العبادات ( فقه العبادات وهي : الطهارة ، الصلاة ، الزكاة ، الصيام ، الحج ) وأحكام المعاملات المالية ( فقه المعاملات المالية ) وأحكام النكاح والطلاق ( فقه الأسرة ) وأحكام الجنايات والحدود وأحكام القضاء والإثبات .</a:t>
            </a:r>
            <a:endParaRPr lang="en-US" sz="2800" b="1">
              <a:solidFill>
                <a:prstClr val="black"/>
              </a:solidFill>
              <a:latin typeface="Traditional Arabic" pitchFamily="18" charset="-78"/>
              <a:ea typeface="Times New Roman" pitchFamily="18" charset="0"/>
              <a:cs typeface="Traditional Arabic" pitchFamily="18" charset="-78"/>
            </a:endParaRPr>
          </a:p>
          <a:p>
            <a:pPr algn="justLow" eaLnBrk="0" fontAlgn="base" hangingPunct="0">
              <a:spcBef>
                <a:spcPct val="0"/>
              </a:spcBef>
              <a:spcAft>
                <a:spcPct val="0"/>
              </a:spcAft>
              <a:tabLst>
                <a:tab pos="114300" algn="l"/>
              </a:tabLst>
            </a:pPr>
            <a:r>
              <a:rPr lang="ar-SA" sz="2800" b="1">
                <a:solidFill>
                  <a:prstClr val="black"/>
                </a:solidFill>
                <a:latin typeface="Traditional Arabic" pitchFamily="18" charset="-78"/>
                <a:ea typeface="Times New Roman" pitchFamily="18" charset="0"/>
                <a:cs typeface="Traditional Arabic" pitchFamily="18" charset="-78"/>
              </a:rPr>
              <a:t>        والنظام الاقتصادي الإسلامي له صلة وثيقة بعلم الفقه وخاصة الزكاة في فقه العبادات، والنفقات والفرائض في فقه الأسرة ، وسائر أبواب فقه المعاملات المالية ، والتي تشمل العقود والتصرفات المالية كعقد البيع والإجارة والقرض والرهن والكفالة والحوالة والعارية والوديعة واللقطة والشركة والصلح والسبق والهبة والوقف والوصية وغيرها من العقود والتصرفات المالية .</a:t>
            </a:r>
          </a:p>
        </p:txBody>
      </p:sp>
      <p:sp>
        <p:nvSpPr>
          <p:cNvPr id="3" name="مستطيل 2"/>
          <p:cNvSpPr/>
          <p:nvPr/>
        </p:nvSpPr>
        <p:spPr>
          <a:xfrm>
            <a:off x="0" y="571480"/>
            <a:ext cx="9268611" cy="707886"/>
          </a:xfrm>
          <a:prstGeom prst="rect">
            <a:avLst/>
          </a:prstGeom>
          <a:noFill/>
        </p:spPr>
        <p:txBody>
          <a:bodyPr>
            <a:spAutoFit/>
          </a:bodyPr>
          <a:lstStyle/>
          <a:p>
            <a:pPr algn="ctr" fontAlgn="base">
              <a:spcBef>
                <a:spcPct val="0"/>
              </a:spcBef>
              <a:spcAft>
                <a:spcPct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raditional Arabic" pitchFamily="18" charset="-78"/>
                <a:ea typeface="Times New Roman" pitchFamily="18" charset="0"/>
                <a:cs typeface="Traditional Arabic" pitchFamily="18" charset="-78"/>
              </a:rPr>
              <a:t>ثالثاً: العلاقة بين النظام الاقتصادي الإسلامي والعلوم المشابهة :</a:t>
            </a:r>
            <a:endPar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endParaRPr>
          </a:p>
        </p:txBody>
      </p:sp>
    </p:spTree>
    <p:extLst>
      <p:ext uri="{BB962C8B-B14F-4D97-AF65-F5344CB8AC3E}">
        <p14:creationId xmlns:p14="http://schemas.microsoft.com/office/powerpoint/2010/main" val="2197231848"/>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blinds(horizontal)">
                                      <p:cBhvr>
                                        <p:cTn id="7" dur="500"/>
                                        <p:tgtEl>
                                          <p:spTgt spid="112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8" presetClass="entr" presetSubtype="0" accel="100000" fill="hold"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 calcmode="lin" valueType="num">
                                      <p:cBhvr>
                                        <p:cTn id="12" dur="500" fill="hold"/>
                                        <p:tgtEl>
                                          <p:spTgt spid="11266">
                                            <p:txEl>
                                              <p:pRg st="1" end="1"/>
                                            </p:txEl>
                                          </p:spTgt>
                                        </p:tgtEl>
                                        <p:attrNameLst>
                                          <p:attrName>ppt_w</p:attrName>
                                        </p:attrNameLst>
                                      </p:cBhvr>
                                      <p:tavLst>
                                        <p:tav tm="0">
                                          <p:val>
                                            <p:strVal val="#ppt_w*2.5"/>
                                          </p:val>
                                        </p:tav>
                                        <p:tav tm="100000">
                                          <p:val>
                                            <p:strVal val="#ppt_w"/>
                                          </p:val>
                                        </p:tav>
                                      </p:tavLst>
                                    </p:anim>
                                    <p:anim calcmode="lin" valueType="num">
                                      <p:cBhvr>
                                        <p:cTn id="13" dur="500" fill="hold"/>
                                        <p:tgtEl>
                                          <p:spTgt spid="11266">
                                            <p:txEl>
                                              <p:pRg st="1" end="1"/>
                                            </p:txEl>
                                          </p:spTgt>
                                        </p:tgtEl>
                                        <p:attrNameLst>
                                          <p:attrName>ppt_h</p:attrName>
                                        </p:attrNameLst>
                                      </p:cBhvr>
                                      <p:tavLst>
                                        <p:tav tm="0">
                                          <p:val>
                                            <p:strVal val="#ppt_h*0.01"/>
                                          </p:val>
                                        </p:tav>
                                        <p:tav tm="100000">
                                          <p:val>
                                            <p:strVal val="#ppt_h"/>
                                          </p:val>
                                        </p:tav>
                                      </p:tavLst>
                                    </p:anim>
                                    <p:anim calcmode="lin" valueType="num">
                                      <p:cBhvr>
                                        <p:cTn id="14" dur="500" fill="hold"/>
                                        <p:tgtEl>
                                          <p:spTgt spid="11266">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1266">
                                            <p:txEl>
                                              <p:pRg st="1" end="1"/>
                                            </p:txEl>
                                          </p:spTgt>
                                        </p:tgtEl>
                                        <p:attrNameLst>
                                          <p:attrName>ppt_y</p:attrName>
                                        </p:attrNameLst>
                                      </p:cBhvr>
                                      <p:tavLst>
                                        <p:tav tm="0">
                                          <p:val>
                                            <p:strVal val="#ppt_h+1"/>
                                          </p:val>
                                        </p:tav>
                                        <p:tav tm="100000">
                                          <p:val>
                                            <p:strVal val="#ppt_y"/>
                                          </p:val>
                                        </p:tav>
                                      </p:tavLst>
                                    </p:anim>
                                    <p:animEffect transition="in" filter="fade">
                                      <p:cBhvr>
                                        <p:cTn id="16" dur="500"/>
                                        <p:tgtEl>
                                          <p:spTgt spid="11266">
                                            <p:txEl>
                                              <p:pRg st="1" end="1"/>
                                            </p:txEl>
                                          </p:spTgt>
                                        </p:tgtEl>
                                      </p:cBhvr>
                                    </p:animEffect>
                                  </p:childTnLst>
                                </p:cTn>
                              </p:par>
                              <p:par>
                                <p:cTn id="17" presetID="58" presetClass="entr" presetSubtype="0" accel="100000" fill="hold" nodeType="withEffect">
                                  <p:stCondLst>
                                    <p:cond delay="0"/>
                                  </p:stCondLst>
                                  <p:childTnLst>
                                    <p:set>
                                      <p:cBhvr>
                                        <p:cTn id="18" dur="1" fill="hold">
                                          <p:stCondLst>
                                            <p:cond delay="0"/>
                                          </p:stCondLst>
                                        </p:cTn>
                                        <p:tgtEl>
                                          <p:spTgt spid="11266">
                                            <p:txEl>
                                              <p:pRg st="2" end="2"/>
                                            </p:txEl>
                                          </p:spTgt>
                                        </p:tgtEl>
                                        <p:attrNameLst>
                                          <p:attrName>style.visibility</p:attrName>
                                        </p:attrNameLst>
                                      </p:cBhvr>
                                      <p:to>
                                        <p:strVal val="visible"/>
                                      </p:to>
                                    </p:set>
                                    <p:anim calcmode="lin" valueType="num">
                                      <p:cBhvr>
                                        <p:cTn id="19" dur="500" fill="hold"/>
                                        <p:tgtEl>
                                          <p:spTgt spid="11266">
                                            <p:txEl>
                                              <p:pRg st="2" end="2"/>
                                            </p:txEl>
                                          </p:spTgt>
                                        </p:tgtEl>
                                        <p:attrNameLst>
                                          <p:attrName>ppt_w</p:attrName>
                                        </p:attrNameLst>
                                      </p:cBhvr>
                                      <p:tavLst>
                                        <p:tav tm="0">
                                          <p:val>
                                            <p:strVal val="#ppt_w*2.5"/>
                                          </p:val>
                                        </p:tav>
                                        <p:tav tm="100000">
                                          <p:val>
                                            <p:strVal val="#ppt_w"/>
                                          </p:val>
                                        </p:tav>
                                      </p:tavLst>
                                    </p:anim>
                                    <p:anim calcmode="lin" valueType="num">
                                      <p:cBhvr>
                                        <p:cTn id="20" dur="500" fill="hold"/>
                                        <p:tgtEl>
                                          <p:spTgt spid="11266">
                                            <p:txEl>
                                              <p:pRg st="2" end="2"/>
                                            </p:txEl>
                                          </p:spTgt>
                                        </p:tgtEl>
                                        <p:attrNameLst>
                                          <p:attrName>ppt_h</p:attrName>
                                        </p:attrNameLst>
                                      </p:cBhvr>
                                      <p:tavLst>
                                        <p:tav tm="0">
                                          <p:val>
                                            <p:strVal val="#ppt_h*0.01"/>
                                          </p:val>
                                        </p:tav>
                                        <p:tav tm="100000">
                                          <p:val>
                                            <p:strVal val="#ppt_h"/>
                                          </p:val>
                                        </p:tav>
                                      </p:tavLst>
                                    </p:anim>
                                    <p:anim calcmode="lin" valueType="num">
                                      <p:cBhvr>
                                        <p:cTn id="21" dur="500" fill="hold"/>
                                        <p:tgtEl>
                                          <p:spTgt spid="11266">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11266">
                                            <p:txEl>
                                              <p:pRg st="2" end="2"/>
                                            </p:txEl>
                                          </p:spTgt>
                                        </p:tgtEl>
                                        <p:attrNameLst>
                                          <p:attrName>ppt_y</p:attrName>
                                        </p:attrNameLst>
                                      </p:cBhvr>
                                      <p:tavLst>
                                        <p:tav tm="0">
                                          <p:val>
                                            <p:strVal val="#ppt_h+1"/>
                                          </p:val>
                                        </p:tav>
                                        <p:tav tm="100000">
                                          <p:val>
                                            <p:strVal val="#ppt_y"/>
                                          </p:val>
                                        </p:tav>
                                      </p:tavLst>
                                    </p:anim>
                                    <p:animEffect transition="in" filter="fade">
                                      <p:cBhvr>
                                        <p:cTn id="23" dur="500"/>
                                        <p:tgtEl>
                                          <p:spTgt spid="112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500063" y="785813"/>
            <a:ext cx="8643937"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fontAlgn="base">
              <a:spcBef>
                <a:spcPct val="0"/>
              </a:spcBef>
              <a:spcAft>
                <a:spcPct val="0"/>
              </a:spcAft>
              <a:tabLst>
                <a:tab pos="228600" algn="l"/>
              </a:tabLst>
            </a:pPr>
            <a:r>
              <a:rPr lang="ar-SA" sz="2800" b="1">
                <a:solidFill>
                  <a:prstClr val="black"/>
                </a:solidFill>
                <a:latin typeface="Traditional Arabic" pitchFamily="18" charset="-78"/>
                <a:ea typeface="Times New Roman" pitchFamily="18" charset="0"/>
                <a:cs typeface="Traditional Arabic" pitchFamily="18" charset="-78"/>
              </a:rPr>
              <a:t>     ولكن هذا الارتباط لا يصل إلى حد الاندماج حيث إن لكل علم موضوعه المستقل عن الآخر ، ومن الفروق بين النظام الاقتصادي وفقه المعاملات ما يلي :</a:t>
            </a:r>
            <a:endParaRPr lang="en-US" sz="2800" b="1">
              <a:solidFill>
                <a:prstClr val="black"/>
              </a:solidFill>
              <a:latin typeface="Traditional Arabic" pitchFamily="18" charset="-78"/>
              <a:ea typeface="Times New Roman" pitchFamily="18" charset="0"/>
              <a:cs typeface="Traditional Arabic" pitchFamily="18" charset="-78"/>
            </a:endParaRPr>
          </a:p>
          <a:p>
            <a:pPr algn="justLow" eaLnBrk="0" fontAlgn="base" hangingPunct="0">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(1) </a:t>
            </a:r>
            <a:r>
              <a:rPr lang="ar-SA" sz="2800" b="1">
                <a:solidFill>
                  <a:prstClr val="black"/>
                </a:solidFill>
                <a:latin typeface="Traditional Arabic" pitchFamily="18" charset="-78"/>
                <a:ea typeface="Times New Roman" pitchFamily="18" charset="0"/>
                <a:cs typeface="Traditional Arabic" pitchFamily="18" charset="-78"/>
              </a:rPr>
              <a:t>	النظام الاقتصادي الإسلامي أعم وأشمل من فقه المعاملات المالية حيث إنه يقوم عليه وعلى غيره من أبواب الفقه كالزكاة والنفقات والفرائض والنظام المالي للدولة إضافة إلى الجانب العقدي –مكانة المال والنظرة </a:t>
            </a:r>
            <a:br>
              <a:rPr lang="ar-SA" sz="2800" b="1">
                <a:solidFill>
                  <a:prstClr val="black"/>
                </a:solidFill>
                <a:latin typeface="Traditional Arabic" pitchFamily="18" charset="-78"/>
                <a:ea typeface="Times New Roman" pitchFamily="18" charset="0"/>
                <a:cs typeface="Traditional Arabic" pitchFamily="18" charset="-78"/>
              </a:rPr>
            </a:br>
            <a:r>
              <a:rPr lang="ar-SA" sz="2800" b="1">
                <a:solidFill>
                  <a:prstClr val="black"/>
                </a:solidFill>
                <a:latin typeface="Traditional Arabic" pitchFamily="18" charset="-78"/>
                <a:ea typeface="Times New Roman" pitchFamily="18" charset="0"/>
                <a:cs typeface="Traditional Arabic" pitchFamily="18" charset="-78"/>
              </a:rPr>
              <a:t>إليه – أما فقه المعاملات فهو خاص ببحث المعاملات المالية بين الأفراد والمجتمعات والدول .</a:t>
            </a:r>
            <a:endParaRPr lang="en-US" sz="2800" b="1">
              <a:solidFill>
                <a:prstClr val="black"/>
              </a:solidFill>
              <a:latin typeface="Traditional Arabic" pitchFamily="18" charset="-78"/>
              <a:ea typeface="Times New Roman" pitchFamily="18" charset="0"/>
              <a:cs typeface="Traditional Arabic" pitchFamily="18" charset="-78"/>
            </a:endParaRPr>
          </a:p>
          <a:p>
            <a:pPr algn="justLow" eaLnBrk="0" fontAlgn="base" hangingPunct="0">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(2) </a:t>
            </a:r>
            <a:r>
              <a:rPr lang="ar-SA" sz="2800" b="1">
                <a:solidFill>
                  <a:prstClr val="black"/>
                </a:solidFill>
                <a:latin typeface="Traditional Arabic" pitchFamily="18" charset="-78"/>
                <a:ea typeface="Times New Roman" pitchFamily="18" charset="0"/>
                <a:cs typeface="Traditional Arabic" pitchFamily="18" charset="-78"/>
              </a:rPr>
              <a:t>	أن النظام الاقتصادي يدرس النظريات العامة المرتبطة بالمال والعلاقات المالية كالملكية بقسميها العامة والخاصة ، والحرية الاقتصادية وضوابط تقييدها والتكافل المالي الاجتماعي ، ومنهج الإسلام في الإنتاج ، والاستهلاك والتوزيع والتداول. </a:t>
            </a:r>
            <a:endParaRPr lang="en-US" sz="2800" b="1">
              <a:solidFill>
                <a:prstClr val="black"/>
              </a:solidFill>
              <a:latin typeface="Traditional Arabic" pitchFamily="18" charset="-78"/>
              <a:ea typeface="Times New Roman" pitchFamily="18" charset="0"/>
              <a:cs typeface="Traditional Arabic" pitchFamily="18" charset="-78"/>
            </a:endParaRPr>
          </a:p>
          <a:p>
            <a:pPr algn="justLow" eaLnBrk="0" fontAlgn="base" hangingPunct="0">
              <a:spcBef>
                <a:spcPct val="0"/>
              </a:spcBef>
              <a:spcAft>
                <a:spcPct val="0"/>
              </a:spcAft>
              <a:tabLst>
                <a:tab pos="228600" algn="l"/>
              </a:tabLst>
            </a:pPr>
            <a:r>
              <a:rPr lang="ar-SA" sz="2800" b="1">
                <a:solidFill>
                  <a:prstClr val="black"/>
                </a:solidFill>
                <a:latin typeface="Traditional Arabic" pitchFamily="18" charset="-78"/>
                <a:ea typeface="Times New Roman" pitchFamily="18" charset="0"/>
                <a:cs typeface="Traditional Arabic" pitchFamily="18" charset="-78"/>
              </a:rPr>
              <a:t>	أما فقه المعاملات فيدرس فيه الأحكام الشرعية العملية في التعامل المالي بين الأفراد والمجتمعات البشرية على وجه التفصيل .</a:t>
            </a:r>
          </a:p>
        </p:txBody>
      </p:sp>
    </p:spTree>
    <p:extLst>
      <p:ext uri="{BB962C8B-B14F-4D97-AF65-F5344CB8AC3E}">
        <p14:creationId xmlns:p14="http://schemas.microsoft.com/office/powerpoint/2010/main" val="18727001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p:cTn id="7" dur="500" fill="hold"/>
                                        <p:tgtEl>
                                          <p:spTgt spid="12290">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12290">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12290">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12290">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12290">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8" presetClass="entr" presetSubtype="0" accel="50000" fill="hold" nodeType="clickEffect">
                                  <p:stCondLst>
                                    <p:cond delay="0"/>
                                  </p:stCondLst>
                                  <p:childTnLst>
                                    <p:set>
                                      <p:cBhvr>
                                        <p:cTn id="15" dur="1" fill="hold">
                                          <p:stCondLst>
                                            <p:cond delay="0"/>
                                          </p:stCondLst>
                                        </p:cTn>
                                        <p:tgtEl>
                                          <p:spTgt spid="12290">
                                            <p:txEl>
                                              <p:pRg st="1" end="1"/>
                                            </p:txEl>
                                          </p:spTgt>
                                        </p:tgtEl>
                                        <p:attrNameLst>
                                          <p:attrName>style.visibility</p:attrName>
                                        </p:attrNameLst>
                                      </p:cBhvr>
                                      <p:to>
                                        <p:strVal val="visible"/>
                                      </p:to>
                                    </p:set>
                                    <p:anim calcmode="lin" valueType="num">
                                      <p:cBhvr>
                                        <p:cTn id="16" dur="1000" fill="hold"/>
                                        <p:tgtEl>
                                          <p:spTgt spid="12290">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7" dur="1000" fill="hold"/>
                                        <p:tgtEl>
                                          <p:spTgt spid="12290">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8" dur="1000" fill="hold"/>
                                        <p:tgtEl>
                                          <p:spTgt spid="12290">
                                            <p:txEl>
                                              <p:pRg st="1" end="1"/>
                                            </p:txEl>
                                          </p:spTgt>
                                        </p:tgtEl>
                                        <p:attrNameLst>
                                          <p:attrName>ppt_y</p:attrName>
                                        </p:attrNameLst>
                                      </p:cBhvr>
                                      <p:tavLst>
                                        <p:tav tm="0">
                                          <p:val>
                                            <p:strVal val="#ppt_y"/>
                                          </p:val>
                                        </p:tav>
                                        <p:tav tm="100000">
                                          <p:val>
                                            <p:strVal val="#ppt_y"/>
                                          </p:val>
                                        </p:tav>
                                      </p:tavLst>
                                    </p:anim>
                                    <p:animEffect transition="in" filter="fade">
                                      <p:cBhvr>
                                        <p:cTn id="19" dur="1000"/>
                                        <p:tgtEl>
                                          <p:spTgt spid="12290">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0" presetClass="entr" presetSubtype="0" fill="hold" nodeType="clickEffect">
                                  <p:stCondLst>
                                    <p:cond delay="0"/>
                                  </p:stCondLst>
                                  <p:childTnLst>
                                    <p:set>
                                      <p:cBhvr>
                                        <p:cTn id="23" dur="1" fill="hold">
                                          <p:stCondLst>
                                            <p:cond delay="0"/>
                                          </p:stCondLst>
                                        </p:cTn>
                                        <p:tgtEl>
                                          <p:spTgt spid="12290">
                                            <p:txEl>
                                              <p:pRg st="2" end="2"/>
                                            </p:txEl>
                                          </p:spTgt>
                                        </p:tgtEl>
                                        <p:attrNameLst>
                                          <p:attrName>style.visibility</p:attrName>
                                        </p:attrNameLst>
                                      </p:cBhvr>
                                      <p:to>
                                        <p:strVal val="visible"/>
                                      </p:to>
                                    </p:set>
                                    <p:animEffect transition="in" filter="fade">
                                      <p:cBhvr>
                                        <p:cTn id="24" dur="800" decel="100000"/>
                                        <p:tgtEl>
                                          <p:spTgt spid="12290">
                                            <p:txEl>
                                              <p:pRg st="2" end="2"/>
                                            </p:txEl>
                                          </p:spTgt>
                                        </p:tgtEl>
                                      </p:cBhvr>
                                    </p:animEffect>
                                    <p:anim calcmode="lin" valueType="num">
                                      <p:cBhvr>
                                        <p:cTn id="25" dur="800" decel="100000" fill="hold"/>
                                        <p:tgtEl>
                                          <p:spTgt spid="12290">
                                            <p:txEl>
                                              <p:pRg st="2" end="2"/>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12290">
                                            <p:txEl>
                                              <p:pRg st="2" end="2"/>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12290">
                                            <p:txEl>
                                              <p:pRg st="2" end="2"/>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2290">
                                            <p:txEl>
                                              <p:pRg st="2" end="2"/>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2290">
                                            <p:txEl>
                                              <p:pRg st="2" end="2"/>
                                            </p:txEl>
                                          </p:spTgt>
                                        </p:tgtEl>
                                        <p:attrNameLst>
                                          <p:attrName>ppt_y</p:attrName>
                                        </p:attrNameLst>
                                      </p:cBhvr>
                                      <p:tavLst>
                                        <p:tav tm="0">
                                          <p:val>
                                            <p:strVal val="#ppt_y+0.1"/>
                                          </p:val>
                                        </p:tav>
                                        <p:tav tm="100000">
                                          <p:val>
                                            <p:strVal val="#ppt_y"/>
                                          </p:val>
                                        </p:tav>
                                      </p:tavLst>
                                    </p:anim>
                                  </p:childTnLst>
                                </p:cTn>
                              </p:par>
                              <p:par>
                                <p:cTn id="30" presetID="30" presetClass="entr" presetSubtype="0" fill="hold" nodeType="withEffect">
                                  <p:stCondLst>
                                    <p:cond delay="0"/>
                                  </p:stCondLst>
                                  <p:childTnLst>
                                    <p:set>
                                      <p:cBhvr>
                                        <p:cTn id="31" dur="1" fill="hold">
                                          <p:stCondLst>
                                            <p:cond delay="0"/>
                                          </p:stCondLst>
                                        </p:cTn>
                                        <p:tgtEl>
                                          <p:spTgt spid="12290">
                                            <p:txEl>
                                              <p:pRg st="3" end="3"/>
                                            </p:txEl>
                                          </p:spTgt>
                                        </p:tgtEl>
                                        <p:attrNameLst>
                                          <p:attrName>style.visibility</p:attrName>
                                        </p:attrNameLst>
                                      </p:cBhvr>
                                      <p:to>
                                        <p:strVal val="visible"/>
                                      </p:to>
                                    </p:set>
                                    <p:animEffect transition="in" filter="fade">
                                      <p:cBhvr>
                                        <p:cTn id="32" dur="800" decel="100000"/>
                                        <p:tgtEl>
                                          <p:spTgt spid="12290">
                                            <p:txEl>
                                              <p:pRg st="3" end="3"/>
                                            </p:txEl>
                                          </p:spTgt>
                                        </p:tgtEl>
                                      </p:cBhvr>
                                    </p:animEffect>
                                    <p:anim calcmode="lin" valueType="num">
                                      <p:cBhvr>
                                        <p:cTn id="33" dur="800" decel="100000" fill="hold"/>
                                        <p:tgtEl>
                                          <p:spTgt spid="12290">
                                            <p:txEl>
                                              <p:pRg st="3" end="3"/>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12290">
                                            <p:txEl>
                                              <p:pRg st="3" end="3"/>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12290">
                                            <p:txEl>
                                              <p:pRg st="3" end="3"/>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12290">
                                            <p:txEl>
                                              <p:pRg st="3" end="3"/>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12290">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357188" y="285750"/>
            <a:ext cx="8643937"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ب _  العلاقة بين النظام الاقتصادي الإسلامي وعلم الاقتصاد :</a:t>
            </a:r>
            <a:endParaRPr lang="en-US" sz="2800" b="1">
              <a:solidFill>
                <a:srgbClr val="FF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228600" algn="l"/>
              </a:tabLst>
            </a:pPr>
            <a:r>
              <a:rPr lang="ar-SA" sz="2800" b="1">
                <a:solidFill>
                  <a:prstClr val="black"/>
                </a:solidFill>
                <a:latin typeface="Traditional Arabic" pitchFamily="18" charset="-78"/>
                <a:ea typeface="Times New Roman" pitchFamily="18" charset="0"/>
                <a:cs typeface="Traditional Arabic" pitchFamily="18" charset="-78"/>
              </a:rPr>
              <a:t>علم الاقتصاد ( الاقتصاد التحليلي ) هو أحد العلوم الاجتماعية التي تهتم بدراسة الكيفية التي يتم بها توزيع الموارد الاقتصادية على الحاجات والرغبات الإنسانية وذلك بقصد مساعدة الأفراد والمجتمع على الاختيار بين البدائل المتعددة بغرض تحقيق أقصى منفعة أو عائد ممكن .</a:t>
            </a:r>
            <a:endParaRPr lang="en-US" sz="2800" b="1">
              <a:solidFill>
                <a:prstClr val="black"/>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وينقسم علم الاقتصاد إلى فرعين رئيسيين هما :</a:t>
            </a:r>
            <a:endParaRPr lang="en-US" sz="2800" b="1">
              <a:solidFill>
                <a:srgbClr val="FF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1) 	الاقتصاد الكلي : </a:t>
            </a:r>
            <a:r>
              <a:rPr lang="ar-SA" sz="2800" b="1">
                <a:solidFill>
                  <a:prstClr val="black"/>
                </a:solidFill>
                <a:latin typeface="Traditional Arabic" pitchFamily="18" charset="-78"/>
                <a:ea typeface="Times New Roman" pitchFamily="18" charset="0"/>
                <a:cs typeface="Traditional Arabic" pitchFamily="18" charset="-78"/>
              </a:rPr>
              <a:t>وهو الذي يهتم بدراسة مشاكل الاقتصاد ككل ، حيث يقوم بتحليل سلوك الوحدات الاقتصادية مجتمعة على أنها وحدة واحدة مكونة للاقتصاد القومي ، ومن مباحث هذا القسم : تحديد مستوى الدخل القومي ، الإنتاج القومي ، الاستهلاك القومي ، متوسط مستوى الأسعار ، مستوى التوظيف والتشغيل ، الإنفاق الحكومي .</a:t>
            </a:r>
          </a:p>
          <a:p>
            <a:pPr algn="just" eaLnBrk="0" fontAlgn="base" hangingPunct="0">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2) الاقتصاد الجزئي : </a:t>
            </a:r>
            <a:r>
              <a:rPr lang="ar-SA" sz="2800" b="1">
                <a:solidFill>
                  <a:prstClr val="black"/>
                </a:solidFill>
                <a:latin typeface="Traditional Arabic" pitchFamily="18" charset="-78"/>
                <a:ea typeface="Times New Roman" pitchFamily="18" charset="0"/>
                <a:cs typeface="Traditional Arabic" pitchFamily="18" charset="-78"/>
              </a:rPr>
              <a:t>وهو الذي يهتم بدراسة مشاكل الوحدات الاقتصادية الفردية كالفرد والعائلة والمؤسسة ..الخ . وكذا دراسة الأشكال المختلفة للسوق وكيفية تحديد الأسعار فيه ، ومن مباحث هذا القسم : نظرية العرض والطلب ، ونظرية الإنتاج والتكاليف ، ونظرية سلوك المستهلك ، وتوازن السوق واستقرارية التوازن .</a:t>
            </a:r>
            <a:r>
              <a:rPr lang="en-US" sz="2800" b="1">
                <a:solidFill>
                  <a:prstClr val="black"/>
                </a:solidFill>
                <a:latin typeface="Traditional Arabic" pitchFamily="18" charset="-78"/>
                <a:ea typeface="Times New Roman" pitchFamily="18" charset="0"/>
                <a:cs typeface="Traditional Arabic" pitchFamily="18" charset="-78"/>
              </a:rPr>
              <a:t> </a:t>
            </a:r>
          </a:p>
        </p:txBody>
      </p:sp>
    </p:spTree>
    <p:extLst>
      <p:ext uri="{BB962C8B-B14F-4D97-AF65-F5344CB8AC3E}">
        <p14:creationId xmlns:p14="http://schemas.microsoft.com/office/powerpoint/2010/main" val="2921298309"/>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800" decel="100000"/>
                                        <p:tgtEl>
                                          <p:spTgt spid="13314">
                                            <p:txEl>
                                              <p:pRg st="0" end="0"/>
                                            </p:txEl>
                                          </p:spTgt>
                                        </p:tgtEl>
                                      </p:cBhvr>
                                    </p:animEffect>
                                    <p:anim calcmode="lin" valueType="num">
                                      <p:cBhvr>
                                        <p:cTn id="8" dur="800" decel="100000" fill="hold"/>
                                        <p:tgtEl>
                                          <p:spTgt spid="133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33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33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3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3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3" presetClass="entr" presetSubtype="0" fill="hold" nodeType="clickEffect">
                                  <p:stCondLst>
                                    <p:cond delay="0"/>
                                  </p:stCondLst>
                                  <p:childTnLst>
                                    <p:set>
                                      <p:cBhvr>
                                        <p:cTn id="16" dur="1" fill="hold">
                                          <p:stCondLst>
                                            <p:cond delay="0"/>
                                          </p:stCondLst>
                                        </p:cTn>
                                        <p:tgtEl>
                                          <p:spTgt spid="13314">
                                            <p:txEl>
                                              <p:pRg st="1" end="1"/>
                                            </p:txEl>
                                          </p:spTgt>
                                        </p:tgtEl>
                                        <p:attrNameLst>
                                          <p:attrName>style.visibility</p:attrName>
                                        </p:attrNameLst>
                                      </p:cBhvr>
                                      <p:to>
                                        <p:strVal val="visible"/>
                                      </p:to>
                                    </p:set>
                                    <p:animEffect transition="in" filter="fade">
                                      <p:cBhvr>
                                        <p:cTn id="17" dur="100"/>
                                        <p:tgtEl>
                                          <p:spTgt spid="13314">
                                            <p:txEl>
                                              <p:pRg st="1" end="1"/>
                                            </p:txEl>
                                          </p:spTgt>
                                        </p:tgtEl>
                                      </p:cBhvr>
                                    </p:animEffect>
                                    <p:anim calcmode="lin" valueType="num">
                                      <p:cBhvr>
                                        <p:cTn id="18" dur="4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p:cTn id="19" dur="400" fill="hold"/>
                                        <p:tgtEl>
                                          <p:spTgt spid="13314">
                                            <p:txEl>
                                              <p:pRg st="1" end="1"/>
                                            </p:txEl>
                                          </p:spTgt>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13314">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13314">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4" presetClass="entr" presetSubtype="0" fill="hold" nodeType="clickEffect">
                                  <p:stCondLst>
                                    <p:cond delay="0"/>
                                  </p:stCondLst>
                                  <p:childTnLst>
                                    <p:set>
                                      <p:cBhvr>
                                        <p:cTn id="25" dur="1" fill="hold">
                                          <p:stCondLst>
                                            <p:cond delay="0"/>
                                          </p:stCondLst>
                                        </p:cTn>
                                        <p:tgtEl>
                                          <p:spTgt spid="13314">
                                            <p:txEl>
                                              <p:pRg st="2" end="2"/>
                                            </p:txEl>
                                          </p:spTgt>
                                        </p:tgtEl>
                                        <p:attrNameLst>
                                          <p:attrName>style.visibility</p:attrName>
                                        </p:attrNameLst>
                                      </p:cBhvr>
                                      <p:to>
                                        <p:strVal val="visible"/>
                                      </p:to>
                                    </p:set>
                                    <p:anim from="(-#ppt_w/2)" to="(#ppt_x)" calcmode="lin" valueType="num">
                                      <p:cBhvr>
                                        <p:cTn id="26" dur="600" fill="hold">
                                          <p:stCondLst>
                                            <p:cond delay="0"/>
                                          </p:stCondLst>
                                        </p:cTn>
                                        <p:tgtEl>
                                          <p:spTgt spid="13314">
                                            <p:txEl>
                                              <p:pRg st="2" end="2"/>
                                            </p:txEl>
                                          </p:spTgt>
                                        </p:tgtEl>
                                        <p:attrNameLst>
                                          <p:attrName>ppt_x</p:attrName>
                                        </p:attrNameLst>
                                      </p:cBhvr>
                                    </p:anim>
                                    <p:anim from="0" to="-1.0" calcmode="lin" valueType="num">
                                      <p:cBhvr>
                                        <p:cTn id="27" dur="200" decel="50000" autoRev="1" fill="hold">
                                          <p:stCondLst>
                                            <p:cond delay="600"/>
                                          </p:stCondLst>
                                        </p:cTn>
                                        <p:tgtEl>
                                          <p:spTgt spid="13314">
                                            <p:txEl>
                                              <p:pRg st="2" end="2"/>
                                            </p:txEl>
                                          </p:spTgt>
                                        </p:tgtEl>
                                        <p:attrNameLst>
                                          <p:attrName>xshear</p:attrName>
                                        </p:attrNameLst>
                                      </p:cBhvr>
                                    </p:anim>
                                    <p:animScale>
                                      <p:cBhvr>
                                        <p:cTn id="28" dur="200" decel="100000" autoRev="1" fill="hold">
                                          <p:stCondLst>
                                            <p:cond delay="600"/>
                                          </p:stCondLst>
                                        </p:cTn>
                                        <p:tgtEl>
                                          <p:spTgt spid="13314">
                                            <p:txEl>
                                              <p:pRg st="2" end="2"/>
                                            </p:txEl>
                                          </p:spTgt>
                                        </p:tgtEl>
                                      </p:cBhvr>
                                      <p:from x="100000" y="100000"/>
                                      <p:to x="80000" y="100000"/>
                                    </p:animScale>
                                    <p:anim by="(#ppt_h/3+#ppt_w*0.1)" calcmode="lin" valueType="num">
                                      <p:cBhvr additive="sum">
                                        <p:cTn id="29" dur="200" decel="100000" autoRev="1" fill="hold">
                                          <p:stCondLst>
                                            <p:cond delay="600"/>
                                          </p:stCondLst>
                                        </p:cTn>
                                        <p:tgtEl>
                                          <p:spTgt spid="13314">
                                            <p:txEl>
                                              <p:pRg st="2" end="2"/>
                                            </p:txEl>
                                          </p:spTgt>
                                        </p:tgtEl>
                                        <p:attrNameLst>
                                          <p:attrName>ppt_x</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3314">
                                            <p:txEl>
                                              <p:pRg st="3" end="3"/>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13314">
                                            <p:txEl>
                                              <p:pRg st="4" end="4"/>
                                            </p:txEl>
                                          </p:spTgt>
                                        </p:tgtEl>
                                        <p:attrNameLst>
                                          <p:attrName>style.visibility</p:attrName>
                                        </p:attrNameLst>
                                      </p:cBhvr>
                                      <p:to>
                                        <p:strVal val="visible"/>
                                      </p:to>
                                    </p:set>
                                    <p:animEffect transition="in" filter="blinds(horizontal)">
                                      <p:cBhvr>
                                        <p:cTn id="38" dur="500"/>
                                        <p:tgtEl>
                                          <p:spTgt spid="133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71438" y="1071563"/>
            <a:ext cx="8929687"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spcBef>
                <a:spcPct val="0"/>
              </a:spcBef>
              <a:spcAft>
                <a:spcPct val="0"/>
              </a:spcAft>
              <a:tabLst>
                <a:tab pos="114300" algn="l"/>
                <a:tab pos="228600" algn="l"/>
                <a:tab pos="342900" algn="l"/>
              </a:tabLst>
            </a:pPr>
            <a:r>
              <a:rPr lang="ar-SA" sz="2800" b="1">
                <a:solidFill>
                  <a:srgbClr val="FF0000"/>
                </a:solidFill>
                <a:latin typeface="Traditional Arabic" pitchFamily="18" charset="-78"/>
                <a:ea typeface="Times New Roman" pitchFamily="18" charset="0"/>
                <a:cs typeface="Traditional Arabic" pitchFamily="18" charset="-78"/>
              </a:rPr>
              <a:t>ومن أوجه الفروق بين علم الاقتصاد أو ما يسمى بالاقتصاد التحليلي ، والنظام الاقتصادي ما يلي :</a:t>
            </a:r>
            <a:endParaRPr lang="en-US" sz="2800" b="1">
              <a:solidFill>
                <a:srgbClr val="FF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114300" algn="l"/>
                <a:tab pos="228600" algn="l"/>
                <a:tab pos="342900" algn="l"/>
              </a:tabLst>
            </a:pPr>
            <a:r>
              <a:rPr lang="ar-SA" sz="2800" b="1">
                <a:solidFill>
                  <a:srgbClr val="FF0000"/>
                </a:solidFill>
                <a:latin typeface="Traditional Arabic" pitchFamily="18" charset="-78"/>
                <a:ea typeface="Times New Roman" pitchFamily="18" charset="0"/>
                <a:cs typeface="Traditional Arabic" pitchFamily="18" charset="-78"/>
              </a:rPr>
              <a:t>(1) </a:t>
            </a:r>
            <a:r>
              <a:rPr lang="ar-SA" sz="2800" b="1">
                <a:solidFill>
                  <a:prstClr val="black"/>
                </a:solidFill>
                <a:latin typeface="Traditional Arabic" pitchFamily="18" charset="-78"/>
                <a:ea typeface="Times New Roman" pitchFamily="18" charset="0"/>
                <a:cs typeface="Traditional Arabic" pitchFamily="18" charset="-78"/>
              </a:rPr>
              <a:t>	النظام الاقتصادي لا يقوم على تفسير الحياة الاقتصادية وأحداثها ، أما علم الاقتصاد فهو قائم على دراسة الظواهر الاقتصادية وتفسير أحداثها على أساس الاستقراء والملاحظة والاستنتاج العلمي .</a:t>
            </a:r>
          </a:p>
          <a:p>
            <a:pPr algn="just" rtl="0" eaLnBrk="0" fontAlgn="base" hangingPunct="0">
              <a:spcBef>
                <a:spcPct val="0"/>
              </a:spcBef>
              <a:spcAft>
                <a:spcPct val="0"/>
              </a:spcAft>
              <a:tabLst>
                <a:tab pos="114300" algn="l"/>
                <a:tab pos="228600" algn="l"/>
                <a:tab pos="342900" algn="l"/>
              </a:tabLst>
            </a:pPr>
            <a:r>
              <a:rPr lang="ar-SA" sz="2800" b="1">
                <a:solidFill>
                  <a:srgbClr val="FF0000"/>
                </a:solidFill>
                <a:latin typeface="Traditional Arabic" pitchFamily="18" charset="-78"/>
                <a:ea typeface="Times New Roman" pitchFamily="18" charset="0"/>
                <a:cs typeface="Traditional Arabic" pitchFamily="18" charset="-78"/>
              </a:rPr>
              <a:t>(2) </a:t>
            </a:r>
            <a:r>
              <a:rPr lang="ar-SA" sz="2800" b="1">
                <a:solidFill>
                  <a:prstClr val="black"/>
                </a:solidFill>
                <a:latin typeface="Traditional Arabic" pitchFamily="18" charset="-78"/>
                <a:ea typeface="Times New Roman" pitchFamily="18" charset="0"/>
                <a:cs typeface="Traditional Arabic" pitchFamily="18" charset="-78"/>
              </a:rPr>
              <a:t>النظام الاقتصادي يتأثر بعوامل غير اقتصادية لتأثره بمفهوم العدالة الاجتماعية،  إذ لكل نظام فكرته المستقلة عن العدالة التي يحكم من خلالها على ما يجري في  الحياة .أما علم الاقتصاد فلا يتأثر بفكرة العدالة لأنها ليست فكرة قابلة للقياس بالأساليب المادية</a:t>
            </a:r>
            <a:r>
              <a:rPr lang="en-US" sz="2800" b="1">
                <a:solidFill>
                  <a:prstClr val="black"/>
                </a:solidFill>
                <a:latin typeface="Traditional Arabic" pitchFamily="18" charset="-78"/>
                <a:ea typeface="Times New Roman" pitchFamily="18" charset="0"/>
                <a:cs typeface="Traditional Arabic" pitchFamily="18" charset="-78"/>
              </a:rPr>
              <a:t> </a:t>
            </a:r>
          </a:p>
        </p:txBody>
      </p:sp>
    </p:spTree>
    <p:extLst>
      <p:ext uri="{BB962C8B-B14F-4D97-AF65-F5344CB8AC3E}">
        <p14:creationId xmlns:p14="http://schemas.microsoft.com/office/powerpoint/2010/main" val="1170578663"/>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p:cTn id="7" dur="500" fill="hold"/>
                                        <p:tgtEl>
                                          <p:spTgt spid="14338">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14338">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14338">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14338">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4" presetClass="entr" presetSubtype="0" fill="hold" nodeType="clickEffect">
                                  <p:stCondLst>
                                    <p:cond delay="0"/>
                                  </p:stCondLst>
                                  <p:childTnLst>
                                    <p:set>
                                      <p:cBhvr>
                                        <p:cTn id="15" dur="1" fill="hold">
                                          <p:stCondLst>
                                            <p:cond delay="0"/>
                                          </p:stCondLst>
                                        </p:cTn>
                                        <p:tgtEl>
                                          <p:spTgt spid="14338">
                                            <p:txEl>
                                              <p:pRg st="1" end="1"/>
                                            </p:txEl>
                                          </p:spTgt>
                                        </p:tgtEl>
                                        <p:attrNameLst>
                                          <p:attrName>style.visibility</p:attrName>
                                        </p:attrNameLst>
                                      </p:cBhvr>
                                      <p:to>
                                        <p:strVal val="visible"/>
                                      </p:to>
                                    </p:set>
                                    <p:anim from="(-#ppt_w/2)" to="(#ppt_x)" calcmode="lin" valueType="num">
                                      <p:cBhvr>
                                        <p:cTn id="16" dur="600" fill="hold">
                                          <p:stCondLst>
                                            <p:cond delay="0"/>
                                          </p:stCondLst>
                                        </p:cTn>
                                        <p:tgtEl>
                                          <p:spTgt spid="14338">
                                            <p:txEl>
                                              <p:pRg st="1" end="1"/>
                                            </p:txEl>
                                          </p:spTgt>
                                        </p:tgtEl>
                                        <p:attrNameLst>
                                          <p:attrName>ppt_x</p:attrName>
                                        </p:attrNameLst>
                                      </p:cBhvr>
                                    </p:anim>
                                    <p:anim from="0" to="-1.0" calcmode="lin" valueType="num">
                                      <p:cBhvr>
                                        <p:cTn id="17" dur="200" decel="50000" autoRev="1" fill="hold">
                                          <p:stCondLst>
                                            <p:cond delay="600"/>
                                          </p:stCondLst>
                                        </p:cTn>
                                        <p:tgtEl>
                                          <p:spTgt spid="14338">
                                            <p:txEl>
                                              <p:pRg st="1" end="1"/>
                                            </p:txEl>
                                          </p:spTgt>
                                        </p:tgtEl>
                                        <p:attrNameLst>
                                          <p:attrName>xshear</p:attrName>
                                        </p:attrNameLst>
                                      </p:cBhvr>
                                    </p:anim>
                                    <p:animScale>
                                      <p:cBhvr>
                                        <p:cTn id="18" dur="200" decel="100000" autoRev="1" fill="hold">
                                          <p:stCondLst>
                                            <p:cond delay="600"/>
                                          </p:stCondLst>
                                        </p:cTn>
                                        <p:tgtEl>
                                          <p:spTgt spid="14338">
                                            <p:txEl>
                                              <p:pRg st="1" end="1"/>
                                            </p:txEl>
                                          </p:spTgt>
                                        </p:tgtEl>
                                      </p:cBhvr>
                                      <p:from x="100000" y="100000"/>
                                      <p:to x="80000" y="100000"/>
                                    </p:animScale>
                                    <p:anim by="(#ppt_h/3+#ppt_w*0.1)" calcmode="lin" valueType="num">
                                      <p:cBhvr additive="sum">
                                        <p:cTn id="19" dur="200" decel="100000" autoRev="1" fill="hold">
                                          <p:stCondLst>
                                            <p:cond delay="600"/>
                                          </p:stCondLst>
                                        </p:cTn>
                                        <p:tgtEl>
                                          <p:spTgt spid="14338">
                                            <p:txEl>
                                              <p:pRg st="1" end="1"/>
                                            </p:txEl>
                                          </p:spTgt>
                                        </p:tgtEl>
                                        <p:attrNameLst>
                                          <p:attrName>ppt_x</p:attrName>
                                        </p:attrNameLst>
                                      </p:cBhvr>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6" presetClass="entr" presetSubtype="0" fill="hold" nodeType="clickEffect">
                                  <p:stCondLst>
                                    <p:cond delay="0"/>
                                  </p:stCondLst>
                                  <p:childTnLst>
                                    <p:set>
                                      <p:cBhvr>
                                        <p:cTn id="23" dur="1" fill="hold">
                                          <p:stCondLst>
                                            <p:cond delay="0"/>
                                          </p:stCondLst>
                                        </p:cTn>
                                        <p:tgtEl>
                                          <p:spTgt spid="14338">
                                            <p:txEl>
                                              <p:pRg st="2" end="2"/>
                                            </p:txEl>
                                          </p:spTgt>
                                        </p:tgtEl>
                                        <p:attrNameLst>
                                          <p:attrName>style.visibility</p:attrName>
                                        </p:attrNameLst>
                                      </p:cBhvr>
                                      <p:to>
                                        <p:strVal val="visible"/>
                                      </p:to>
                                    </p:set>
                                    <p:animEffect transition="in" filter="wipe(down)">
                                      <p:cBhvr>
                                        <p:cTn id="24" dur="580">
                                          <p:stCondLst>
                                            <p:cond delay="0"/>
                                          </p:stCondLst>
                                        </p:cTn>
                                        <p:tgtEl>
                                          <p:spTgt spid="14338">
                                            <p:txEl>
                                              <p:pRg st="2" end="2"/>
                                            </p:txEl>
                                          </p:spTgt>
                                        </p:tgtEl>
                                      </p:cBhvr>
                                    </p:animEffect>
                                    <p:anim calcmode="lin" valueType="num">
                                      <p:cBhvr>
                                        <p:cTn id="25" dur="1822" tmFilter="0,0; 0.14,0.36; 0.43,0.73; 0.71,0.91; 1.0,1.0">
                                          <p:stCondLst>
                                            <p:cond delay="0"/>
                                          </p:stCondLst>
                                        </p:cTn>
                                        <p:tgtEl>
                                          <p:spTgt spid="14338">
                                            <p:txEl>
                                              <p:pRg st="2" end="2"/>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4338">
                                            <p:txEl>
                                              <p:pRg st="2" end="2"/>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4338">
                                            <p:txEl>
                                              <p:pRg st="2" end="2"/>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4338">
                                            <p:txEl>
                                              <p:pRg st="2" end="2"/>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4338">
                                            <p:txEl>
                                              <p:pRg st="2" end="2"/>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14338">
                                            <p:txEl>
                                              <p:pRg st="2" end="2"/>
                                            </p:txEl>
                                          </p:spTgt>
                                        </p:tgtEl>
                                      </p:cBhvr>
                                      <p:to x="100000" y="60000"/>
                                    </p:animScale>
                                    <p:animScale>
                                      <p:cBhvr>
                                        <p:cTn id="31" dur="166" decel="50000">
                                          <p:stCondLst>
                                            <p:cond delay="676"/>
                                          </p:stCondLst>
                                        </p:cTn>
                                        <p:tgtEl>
                                          <p:spTgt spid="14338">
                                            <p:txEl>
                                              <p:pRg st="2" end="2"/>
                                            </p:txEl>
                                          </p:spTgt>
                                        </p:tgtEl>
                                      </p:cBhvr>
                                      <p:to x="100000" y="100000"/>
                                    </p:animScale>
                                    <p:animScale>
                                      <p:cBhvr>
                                        <p:cTn id="32" dur="26">
                                          <p:stCondLst>
                                            <p:cond delay="1312"/>
                                          </p:stCondLst>
                                        </p:cTn>
                                        <p:tgtEl>
                                          <p:spTgt spid="14338">
                                            <p:txEl>
                                              <p:pRg st="2" end="2"/>
                                            </p:txEl>
                                          </p:spTgt>
                                        </p:tgtEl>
                                      </p:cBhvr>
                                      <p:to x="100000" y="80000"/>
                                    </p:animScale>
                                    <p:animScale>
                                      <p:cBhvr>
                                        <p:cTn id="33" dur="166" decel="50000">
                                          <p:stCondLst>
                                            <p:cond delay="1338"/>
                                          </p:stCondLst>
                                        </p:cTn>
                                        <p:tgtEl>
                                          <p:spTgt spid="14338">
                                            <p:txEl>
                                              <p:pRg st="2" end="2"/>
                                            </p:txEl>
                                          </p:spTgt>
                                        </p:tgtEl>
                                      </p:cBhvr>
                                      <p:to x="100000" y="100000"/>
                                    </p:animScale>
                                    <p:animScale>
                                      <p:cBhvr>
                                        <p:cTn id="34" dur="26">
                                          <p:stCondLst>
                                            <p:cond delay="1642"/>
                                          </p:stCondLst>
                                        </p:cTn>
                                        <p:tgtEl>
                                          <p:spTgt spid="14338">
                                            <p:txEl>
                                              <p:pRg st="2" end="2"/>
                                            </p:txEl>
                                          </p:spTgt>
                                        </p:tgtEl>
                                      </p:cBhvr>
                                      <p:to x="100000" y="90000"/>
                                    </p:animScale>
                                    <p:animScale>
                                      <p:cBhvr>
                                        <p:cTn id="35" dur="166" decel="50000">
                                          <p:stCondLst>
                                            <p:cond delay="1668"/>
                                          </p:stCondLst>
                                        </p:cTn>
                                        <p:tgtEl>
                                          <p:spTgt spid="14338">
                                            <p:txEl>
                                              <p:pRg st="2" end="2"/>
                                            </p:txEl>
                                          </p:spTgt>
                                        </p:tgtEl>
                                      </p:cBhvr>
                                      <p:to x="100000" y="100000"/>
                                    </p:animScale>
                                    <p:animScale>
                                      <p:cBhvr>
                                        <p:cTn id="36" dur="26">
                                          <p:stCondLst>
                                            <p:cond delay="1808"/>
                                          </p:stCondLst>
                                        </p:cTn>
                                        <p:tgtEl>
                                          <p:spTgt spid="14338">
                                            <p:txEl>
                                              <p:pRg st="2" end="2"/>
                                            </p:txEl>
                                          </p:spTgt>
                                        </p:tgtEl>
                                      </p:cBhvr>
                                      <p:to x="100000" y="95000"/>
                                    </p:animScale>
                                    <p:animScale>
                                      <p:cBhvr>
                                        <p:cTn id="37" dur="166" decel="50000">
                                          <p:stCondLst>
                                            <p:cond delay="1834"/>
                                          </p:stCondLst>
                                        </p:cTn>
                                        <p:tgtEl>
                                          <p:spTgt spid="14338">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rot="10800000" flipV="1">
            <a:off x="642938" y="1028700"/>
            <a:ext cx="8001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fontAlgn="base">
              <a:spcBef>
                <a:spcPct val="0"/>
              </a:spcBef>
              <a:spcAft>
                <a:spcPct val="0"/>
              </a:spcAft>
              <a:tabLst>
                <a:tab pos="228600" algn="l"/>
              </a:tabLst>
            </a:pPr>
            <a:r>
              <a:rPr lang="ar-SA" sz="2800" b="1">
                <a:solidFill>
                  <a:srgbClr val="FF0000"/>
                </a:solidFill>
                <a:latin typeface="Traditional Arabic" pitchFamily="18" charset="-78"/>
                <a:ea typeface="Times New Roman" pitchFamily="18" charset="0"/>
                <a:cs typeface="Traditional Arabic" pitchFamily="18" charset="-78"/>
              </a:rPr>
              <a:t>(3) </a:t>
            </a:r>
            <a:r>
              <a:rPr lang="ar-SA" sz="2800" b="1">
                <a:solidFill>
                  <a:prstClr val="black"/>
                </a:solidFill>
                <a:latin typeface="Traditional Arabic" pitchFamily="18" charset="-78"/>
                <a:ea typeface="Times New Roman" pitchFamily="18" charset="0"/>
                <a:cs typeface="Traditional Arabic" pitchFamily="18" charset="-78"/>
              </a:rPr>
              <a:t>	النظام الاقتصادي تتفاوت فيه المجتمعات والحضارات تبعاً لمبادئها التي تؤمن بها، أما علم الاقتصاد فيوجد فيه تفاوت إلا أنه أقل من التفاوت بين الأنظمة الاقتصادية، وذلك لأنه متعلق بالظواهر الاقتصادية ( كالعرض والطلب والتكاليف والإنتاج والتوازن ..الخ ) والتي لا تختلف بين مجتمع وآخر وإنما الذي يختلف كيفية معالجة هذه الظواهر فيما يحقق مصلحة الأفراد والمجتمع وهذا التفاوت في علم الاقتصاد مرتبط بالعقائد والمبادئ التي تؤمن بها المجتمعات ، إذ لكل مجتمع مبادئه التي يؤمن بها والتي قد تتفق أو تختلف مع المجتمع الآخر، وحيث أن الإسلام له مسلكه الخاص في توجيه الموارد الإنتاجية فإننا نجد أن للاقتصاد التحليلي في الإسلام استقلالية في أدوات البحث والتي تتفق مع عقيدته وشريعته ، ويطلق على هذا العلم " الاقتصاد التحليلي الإسلامي " .</a:t>
            </a:r>
          </a:p>
        </p:txBody>
      </p:sp>
    </p:spTree>
    <p:extLst>
      <p:ext uri="{BB962C8B-B14F-4D97-AF65-F5344CB8AC3E}">
        <p14:creationId xmlns:p14="http://schemas.microsoft.com/office/powerpoint/2010/main" val="44764599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wipe(down)">
                                      <p:cBhvr>
                                        <p:cTn id="7" dur="580">
                                          <p:stCondLst>
                                            <p:cond delay="0"/>
                                          </p:stCondLst>
                                        </p:cTn>
                                        <p:tgtEl>
                                          <p:spTgt spid="15362">
                                            <p:txEl>
                                              <p:pRg st="0" end="0"/>
                                            </p:txEl>
                                          </p:spTgt>
                                        </p:tgtEl>
                                      </p:cBhvr>
                                    </p:animEffect>
                                    <p:anim calcmode="lin" valueType="num">
                                      <p:cBhvr>
                                        <p:cTn id="8" dur="1822" tmFilter="0,0; 0.14,0.36; 0.43,0.73; 0.71,0.91; 1.0,1.0">
                                          <p:stCondLst>
                                            <p:cond delay="0"/>
                                          </p:stCondLst>
                                        </p:cTn>
                                        <p:tgtEl>
                                          <p:spTgt spid="1536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36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36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36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36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5362">
                                            <p:txEl>
                                              <p:pRg st="0" end="0"/>
                                            </p:txEl>
                                          </p:spTgt>
                                        </p:tgtEl>
                                      </p:cBhvr>
                                      <p:to x="100000" y="60000"/>
                                    </p:animScale>
                                    <p:animScale>
                                      <p:cBhvr>
                                        <p:cTn id="14" dur="166" decel="50000">
                                          <p:stCondLst>
                                            <p:cond delay="676"/>
                                          </p:stCondLst>
                                        </p:cTn>
                                        <p:tgtEl>
                                          <p:spTgt spid="15362">
                                            <p:txEl>
                                              <p:pRg st="0" end="0"/>
                                            </p:txEl>
                                          </p:spTgt>
                                        </p:tgtEl>
                                      </p:cBhvr>
                                      <p:to x="100000" y="100000"/>
                                    </p:animScale>
                                    <p:animScale>
                                      <p:cBhvr>
                                        <p:cTn id="15" dur="26">
                                          <p:stCondLst>
                                            <p:cond delay="1312"/>
                                          </p:stCondLst>
                                        </p:cTn>
                                        <p:tgtEl>
                                          <p:spTgt spid="15362">
                                            <p:txEl>
                                              <p:pRg st="0" end="0"/>
                                            </p:txEl>
                                          </p:spTgt>
                                        </p:tgtEl>
                                      </p:cBhvr>
                                      <p:to x="100000" y="80000"/>
                                    </p:animScale>
                                    <p:animScale>
                                      <p:cBhvr>
                                        <p:cTn id="16" dur="166" decel="50000">
                                          <p:stCondLst>
                                            <p:cond delay="1338"/>
                                          </p:stCondLst>
                                        </p:cTn>
                                        <p:tgtEl>
                                          <p:spTgt spid="15362">
                                            <p:txEl>
                                              <p:pRg st="0" end="0"/>
                                            </p:txEl>
                                          </p:spTgt>
                                        </p:tgtEl>
                                      </p:cBhvr>
                                      <p:to x="100000" y="100000"/>
                                    </p:animScale>
                                    <p:animScale>
                                      <p:cBhvr>
                                        <p:cTn id="17" dur="26">
                                          <p:stCondLst>
                                            <p:cond delay="1642"/>
                                          </p:stCondLst>
                                        </p:cTn>
                                        <p:tgtEl>
                                          <p:spTgt spid="15362">
                                            <p:txEl>
                                              <p:pRg st="0" end="0"/>
                                            </p:txEl>
                                          </p:spTgt>
                                        </p:tgtEl>
                                      </p:cBhvr>
                                      <p:to x="100000" y="90000"/>
                                    </p:animScale>
                                    <p:animScale>
                                      <p:cBhvr>
                                        <p:cTn id="18" dur="166" decel="50000">
                                          <p:stCondLst>
                                            <p:cond delay="1668"/>
                                          </p:stCondLst>
                                        </p:cTn>
                                        <p:tgtEl>
                                          <p:spTgt spid="15362">
                                            <p:txEl>
                                              <p:pRg st="0" end="0"/>
                                            </p:txEl>
                                          </p:spTgt>
                                        </p:tgtEl>
                                      </p:cBhvr>
                                      <p:to x="100000" y="100000"/>
                                    </p:animScale>
                                    <p:animScale>
                                      <p:cBhvr>
                                        <p:cTn id="19" dur="26">
                                          <p:stCondLst>
                                            <p:cond delay="1808"/>
                                          </p:stCondLst>
                                        </p:cTn>
                                        <p:tgtEl>
                                          <p:spTgt spid="15362">
                                            <p:txEl>
                                              <p:pRg st="0" end="0"/>
                                            </p:txEl>
                                          </p:spTgt>
                                        </p:tgtEl>
                                      </p:cBhvr>
                                      <p:to x="100000" y="95000"/>
                                    </p:animScale>
                                    <p:animScale>
                                      <p:cBhvr>
                                        <p:cTn id="20" dur="166" decel="50000">
                                          <p:stCondLst>
                                            <p:cond delay="1834"/>
                                          </p:stCondLst>
                                        </p:cTn>
                                        <p:tgtEl>
                                          <p:spTgt spid="1536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428625" y="714375"/>
            <a:ext cx="8429625" cy="5940088"/>
          </a:xfrm>
          <a:prstGeom prst="rect">
            <a:avLst/>
          </a:prstGeom>
          <a:noFill/>
          <a:ln w="9525">
            <a:noFill/>
            <a:miter lim="800000"/>
            <a:headEnd/>
            <a:tailEnd/>
          </a:ln>
        </p:spPr>
        <p:txBody>
          <a:bodyPr anchor="ctr">
            <a:spAutoFit/>
          </a:bodyPr>
          <a:lstStyle/>
          <a:p>
            <a:pPr algn="ctr" fontAlgn="base">
              <a:spcBef>
                <a:spcPct val="0"/>
              </a:spcBef>
              <a:spcAft>
                <a:spcPct val="0"/>
              </a:spcAft>
              <a:defRPr/>
            </a:pPr>
            <a:r>
              <a:rPr lang="ar-SA" sz="4400" b="1" cap="all" dirty="0">
                <a:ln w="9000" cmpd="sng">
                  <a:solidFill>
                    <a:srgbClr val="8C7B70">
                      <a:shade val="50000"/>
                      <a:satMod val="120000"/>
                    </a:srgbClr>
                  </a:solidFill>
                  <a:prstDash val="solid"/>
                </a:ln>
                <a:gradFill>
                  <a:gsLst>
                    <a:gs pos="0">
                      <a:srgbClr val="8C7B70">
                        <a:shade val="20000"/>
                        <a:satMod val="245000"/>
                      </a:srgbClr>
                    </a:gs>
                    <a:gs pos="43000">
                      <a:srgbClr val="8C7B70">
                        <a:satMod val="255000"/>
                      </a:srgbClr>
                    </a:gs>
                    <a:gs pos="48000">
                      <a:srgbClr val="8C7B70">
                        <a:shade val="85000"/>
                        <a:satMod val="255000"/>
                      </a:srgbClr>
                    </a:gs>
                    <a:gs pos="100000">
                      <a:srgbClr val="8C7B70">
                        <a:shade val="20000"/>
                        <a:satMod val="245000"/>
                      </a:srgbClr>
                    </a:gs>
                  </a:gsLst>
                  <a:lin ang="5400000"/>
                </a:gradFill>
                <a:effectLst>
                  <a:reflection blurRad="12700" stA="28000" endPos="45000" dist="1000" dir="5400000" sy="-100000" algn="bl" rotWithShape="0"/>
                </a:effectLst>
                <a:latin typeface="Traditional Arabic" pitchFamily="18" charset="-78"/>
                <a:ea typeface="Times New Roman" pitchFamily="18" charset="0"/>
                <a:cs typeface="Traditional Arabic" pitchFamily="18" charset="-78"/>
              </a:rPr>
              <a:t>مصادر النظام الاقتصادي الإسلامي </a:t>
            </a:r>
            <a:endParaRPr lang="en-US" sz="4400" b="1" cap="all" dirty="0">
              <a:ln w="9000" cmpd="sng">
                <a:solidFill>
                  <a:srgbClr val="8C7B70">
                    <a:shade val="50000"/>
                    <a:satMod val="120000"/>
                  </a:srgbClr>
                </a:solidFill>
                <a:prstDash val="solid"/>
              </a:ln>
              <a:gradFill>
                <a:gsLst>
                  <a:gs pos="0">
                    <a:srgbClr val="8C7B70">
                      <a:shade val="20000"/>
                      <a:satMod val="245000"/>
                    </a:srgbClr>
                  </a:gs>
                  <a:gs pos="43000">
                    <a:srgbClr val="8C7B70">
                      <a:satMod val="255000"/>
                    </a:srgbClr>
                  </a:gs>
                  <a:gs pos="48000">
                    <a:srgbClr val="8C7B70">
                      <a:shade val="85000"/>
                      <a:satMod val="255000"/>
                    </a:srgbClr>
                  </a:gs>
                  <a:gs pos="100000">
                    <a:srgbClr val="8C7B70">
                      <a:shade val="20000"/>
                      <a:satMod val="245000"/>
                    </a:srgbClr>
                  </a:gs>
                </a:gsLst>
                <a:lin ang="5400000"/>
              </a:gradFill>
              <a:effectLst>
                <a:reflection blurRad="12700" stA="28000" endPos="45000" dist="1000" dir="5400000" sy="-100000" algn="bl" rotWithShape="0"/>
              </a:effectLst>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يستمد النظام الاقتصادي الإسلامي قواعده من مصادر الدين الإسلامي وهي القرآن الكريم والسنة النبوية والإجماع والقياس والمصلحة المرسلة ونحوها من أدلة الشريعة .</a:t>
            </a:r>
            <a:endParaRPr lang="en-US" sz="2800" b="1" dirty="0">
              <a:solidFill>
                <a:prstClr val="black"/>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defRPr/>
            </a:pPr>
            <a:r>
              <a:rPr lang="ar-SA" sz="2800" b="1" dirty="0">
                <a:solidFill>
                  <a:srgbClr val="FF0000"/>
                </a:solidFill>
                <a:latin typeface="Traditional Arabic" pitchFamily="18" charset="-78"/>
                <a:ea typeface="Times New Roman" pitchFamily="18" charset="0"/>
                <a:cs typeface="Traditional Arabic" pitchFamily="18" charset="-78"/>
              </a:rPr>
              <a:t>المصدر الأول : القرآن الكريم :</a:t>
            </a:r>
            <a:endParaRPr lang="en-US" sz="2800" b="1" dirty="0">
              <a:solidFill>
                <a:srgbClr val="FF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defRPr/>
            </a:pPr>
            <a:r>
              <a:rPr lang="ar-SA" sz="2800" b="1" dirty="0">
                <a:solidFill>
                  <a:prstClr val="black"/>
                </a:solidFill>
                <a:latin typeface="Traditional Arabic" pitchFamily="18" charset="-78"/>
                <a:ea typeface="Times New Roman" pitchFamily="18" charset="0"/>
                <a:cs typeface="Traditional Arabic" pitchFamily="18" charset="-78"/>
              </a:rPr>
              <a:t>      نص الله سبحانه وتعالى في كتابه الكريم على الكثير من الأحكام التي تتعلق بالمال سواء من ناحية مكانته والنظرة إليه أو الأمور المتعلقة بطرق جمعه واكتسابه أو تداوله وإنفاقه ، وقد وردت مئات الآيات التي تبين هذه الأحكام كالآيات المتعلقة بالزكاة والصدقات والنفقة وإباحة البيع والإجارة والرهن والكفالة والوصية وتقسيم الإرث ، والحث على توثيق الديون بالكتابة والإشهاد ووجوب الوفاء بالعهود والعقود وحفظ الأمانات وأدائها لأصحابها ووجوب الاهتمام بأموال اليتامى وتنميتها والمحافظة عليها . وكذا الآيات المتعلقة بتحريم الربا والميسر وأكل أموال الناس بالباطل من رشوة وغش وغيرها .</a:t>
            </a:r>
          </a:p>
        </p:txBody>
      </p:sp>
    </p:spTree>
    <p:extLst>
      <p:ext uri="{BB962C8B-B14F-4D97-AF65-F5344CB8AC3E}">
        <p14:creationId xmlns:p14="http://schemas.microsoft.com/office/powerpoint/2010/main" val="133770638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p:cTn id="7" dur="1000" fill="hold"/>
                                        <p:tgtEl>
                                          <p:spTgt spid="1638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638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638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638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nodeType="clickEffect">
                                  <p:stCondLst>
                                    <p:cond delay="0"/>
                                  </p:stCondLst>
                                  <p:iterate type="lt">
                                    <p:tmPct val="10000"/>
                                  </p:iterate>
                                  <p:childTnLst>
                                    <p:set>
                                      <p:cBhvr>
                                        <p:cTn id="14" dur="1" fill="hold">
                                          <p:stCondLst>
                                            <p:cond delay="0"/>
                                          </p:stCondLst>
                                        </p:cTn>
                                        <p:tgtEl>
                                          <p:spTgt spid="16386">
                                            <p:txEl>
                                              <p:pRg st="1" end="1"/>
                                            </p:txEl>
                                          </p:spTgt>
                                        </p:tgtEl>
                                        <p:attrNameLst>
                                          <p:attrName>style.visibility</p:attrName>
                                        </p:attrNameLst>
                                      </p:cBhvr>
                                      <p:to>
                                        <p:strVal val="visible"/>
                                      </p:to>
                                    </p:set>
                                    <p:animEffect transition="in" filter="fade">
                                      <p:cBhvr>
                                        <p:cTn id="15" dur="1000"/>
                                        <p:tgtEl>
                                          <p:spTgt spid="16386">
                                            <p:txEl>
                                              <p:pRg st="1" end="1"/>
                                            </p:txEl>
                                          </p:spTgt>
                                        </p:tgtEl>
                                      </p:cBhvr>
                                    </p:animEffect>
                                    <p:anim calcmode="lin" valueType="num">
                                      <p:cBhvr>
                                        <p:cTn id="16" dur="1000" fill="hold"/>
                                        <p:tgtEl>
                                          <p:spTgt spid="16386">
                                            <p:txEl>
                                              <p:pRg st="1" end="1"/>
                                            </p:txEl>
                                          </p:spTgt>
                                        </p:tgtEl>
                                        <p:attrNameLst>
                                          <p:attrName>ppt_x</p:attrName>
                                        </p:attrNameLst>
                                      </p:cBhvr>
                                      <p:tavLst>
                                        <p:tav tm="0">
                                          <p:val>
                                            <p:strVal val="#ppt_x-.1"/>
                                          </p:val>
                                        </p:tav>
                                        <p:tav tm="100000">
                                          <p:val>
                                            <p:strVal val="#ppt_x"/>
                                          </p:val>
                                        </p:tav>
                                      </p:tavLst>
                                    </p:anim>
                                    <p:anim calcmode="lin" valueType="num">
                                      <p:cBhvr>
                                        <p:cTn id="17" dur="10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16386">
                                            <p:txEl>
                                              <p:pRg st="2" end="2"/>
                                            </p:txEl>
                                          </p:spTgt>
                                        </p:tgtEl>
                                        <p:attrNameLst>
                                          <p:attrName>style.visibility</p:attrName>
                                        </p:attrNameLst>
                                      </p:cBhvr>
                                      <p:to>
                                        <p:strVal val="visible"/>
                                      </p:to>
                                    </p:set>
                                    <p:anim calcmode="lin" valueType="num">
                                      <p:cBhvr>
                                        <p:cTn id="22" dur="1000" fill="hold"/>
                                        <p:tgtEl>
                                          <p:spTgt spid="16386">
                                            <p:txEl>
                                              <p:pRg st="2" end="2"/>
                                            </p:txEl>
                                          </p:spTgt>
                                        </p:tgtEl>
                                        <p:attrNameLst>
                                          <p:attrName>ppt_w</p:attrName>
                                        </p:attrNameLst>
                                      </p:cBhvr>
                                      <p:tavLst>
                                        <p:tav tm="0">
                                          <p:val>
                                            <p:strVal val="#ppt_w+.3"/>
                                          </p:val>
                                        </p:tav>
                                        <p:tav tm="100000">
                                          <p:val>
                                            <p:strVal val="#ppt_w"/>
                                          </p:val>
                                        </p:tav>
                                      </p:tavLst>
                                    </p:anim>
                                    <p:anim calcmode="lin" valueType="num">
                                      <p:cBhvr>
                                        <p:cTn id="23" dur="1000" fill="hold"/>
                                        <p:tgtEl>
                                          <p:spTgt spid="16386">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16386">
                                            <p:txEl>
                                              <p:pRg st="2" end="2"/>
                                            </p:txEl>
                                          </p:spTgt>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16386">
                                            <p:txEl>
                                              <p:pRg st="3" end="3"/>
                                            </p:txEl>
                                          </p:spTgt>
                                        </p:tgtEl>
                                        <p:attrNameLst>
                                          <p:attrName>style.visibility</p:attrName>
                                        </p:attrNameLst>
                                      </p:cBhvr>
                                      <p:to>
                                        <p:strVal val="visible"/>
                                      </p:to>
                                    </p:set>
                                    <p:anim calcmode="lin" valueType="num">
                                      <p:cBhvr>
                                        <p:cTn id="27" dur="1000" fill="hold"/>
                                        <p:tgtEl>
                                          <p:spTgt spid="16386">
                                            <p:txEl>
                                              <p:pRg st="3" end="3"/>
                                            </p:txEl>
                                          </p:spTgt>
                                        </p:tgtEl>
                                        <p:attrNameLst>
                                          <p:attrName>ppt_w</p:attrName>
                                        </p:attrNameLst>
                                      </p:cBhvr>
                                      <p:tavLst>
                                        <p:tav tm="0">
                                          <p:val>
                                            <p:strVal val="#ppt_w+.3"/>
                                          </p:val>
                                        </p:tav>
                                        <p:tav tm="100000">
                                          <p:val>
                                            <p:strVal val="#ppt_w"/>
                                          </p:val>
                                        </p:tav>
                                      </p:tavLst>
                                    </p:anim>
                                    <p:anim calcmode="lin" valueType="num">
                                      <p:cBhvr>
                                        <p:cTn id="28" dur="1000" fill="hold"/>
                                        <p:tgtEl>
                                          <p:spTgt spid="16386">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163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مستطيل 1"/>
          <p:cNvSpPr>
            <a:spLocks noChangeArrowheads="1"/>
          </p:cNvSpPr>
          <p:nvPr/>
        </p:nvSpPr>
        <p:spPr bwMode="auto">
          <a:xfrm>
            <a:off x="0" y="357188"/>
            <a:ext cx="8929688"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rPr>
              <a:t>فعلى سبيل المثال جُل الآيات في آخر سورة البقرة مرتبطة بتنظيم المال بدءً بالآية رقم 261   ﴿ </a:t>
            </a:r>
            <a:r>
              <a:rPr lang="ar-SA" sz="2800" b="1">
                <a:solidFill>
                  <a:srgbClr val="FF0000"/>
                </a:solidFill>
                <a:latin typeface="Traditional Arabic" pitchFamily="18" charset="-78"/>
                <a:ea typeface="Times New Roman" pitchFamily="18" charset="0"/>
                <a:cs typeface="Traditional Arabic" pitchFamily="18" charset="-78"/>
              </a:rPr>
              <a:t>مَثَلُ الَّذِينَ يُنْفِقُونَ أَمْوَالَهُمْ فِي سَبِيلِ اللَّهِ كَمَثَلِ حَبَّةٍ أَنْبَتَتْ سَبْعَ سَنَابِلَ فِي كُلِّ سُنْبُلَةٍ مِائَةُ حَبَّةٍ وَاللَّهُ يُضَاعِفُ لِمَنْ يَشَاءُ وَاللَّهُ وَاسِعٌ عَلِيمٌ </a:t>
            </a:r>
            <a:r>
              <a:rPr lang="ar-SA" sz="2800" b="1">
                <a:solidFill>
                  <a:prstClr val="black"/>
                </a:solidFill>
                <a:latin typeface="Traditional Arabic" pitchFamily="18" charset="-78"/>
                <a:ea typeface="Times New Roman" pitchFamily="18" charset="0"/>
                <a:cs typeface="Traditional Arabic" pitchFamily="18" charset="-78"/>
              </a:rPr>
              <a:t>﴾</a:t>
            </a:r>
            <a:r>
              <a:rPr lang="ar-SA" sz="2800" b="1">
                <a:solidFill>
                  <a:srgbClr val="C00000"/>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rPr>
              <a:t>الآية . وهي في الحث على النفقة والترغيب فيها ثم تأتي الآيات التي بعدها في ضرب الأمثلة على أهمية النفقة وأنها هي المال الذي يبقى  للإنسان في الدار الآخرة ، ثم تأتي آيات الربا ﴿ </a:t>
            </a:r>
            <a:r>
              <a:rPr lang="ar-SA" sz="2800" b="1">
                <a:solidFill>
                  <a:srgbClr val="FF0000"/>
                </a:solidFill>
                <a:latin typeface="Traditional Arabic" pitchFamily="18" charset="-78"/>
                <a:ea typeface="Times New Roman" pitchFamily="18" charset="0"/>
                <a:cs typeface="Traditional Arabic" pitchFamily="18" charset="-78"/>
              </a:rPr>
              <a:t>الَّذِينَ يَأْكُلُونَ الرِّبَا لَا يَقُومُونَ إِلَّا كَمَا يَقُومُ الَّذِي يَتَخَبَّطُهُ الشَّيْطَانُ مِنَ الْمَسِّ  </a:t>
            </a:r>
            <a:r>
              <a:rPr lang="ar-SA" sz="2800" b="1">
                <a:solidFill>
                  <a:srgbClr val="C00000"/>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rPr>
              <a:t>﴾ الآيات . وأخيراً تأتي آيتا المداينة ﴿ </a:t>
            </a:r>
            <a:r>
              <a:rPr lang="ar-SA" sz="2800" b="1">
                <a:solidFill>
                  <a:srgbClr val="FF0000"/>
                </a:solidFill>
                <a:latin typeface="Traditional Arabic" pitchFamily="18" charset="-78"/>
                <a:ea typeface="Times New Roman" pitchFamily="18" charset="0"/>
                <a:cs typeface="Traditional Arabic" pitchFamily="18" charset="-78"/>
              </a:rPr>
              <a:t>يَا أَيُّهَا الَّذِينَ آمَنُوا إِذَا تَدَايَنْتُمْ بِدَيْنٍ إِلَى أَجَلٍ مُسَمّىً فَاكْتُبُوهُ وَلْيَكْتُبْ بَيْنَكُمْ كَاتِبٌ بِالْعَدْلِ وَلا يَأْبَ كَاتِبٌ أَنْ يَكْتُبَ كَمَا عَلَّمَهُ اللَّهُ</a:t>
            </a:r>
            <a:r>
              <a:rPr lang="ar-SA" sz="2800" b="1">
                <a:solidFill>
                  <a:prstClr val="black"/>
                </a:solidFill>
                <a:latin typeface="Traditional Arabic" pitchFamily="18" charset="-78"/>
                <a:ea typeface="Times New Roman" pitchFamily="18" charset="0"/>
                <a:cs typeface="Traditional Arabic" pitchFamily="18" charset="-78"/>
              </a:rPr>
              <a:t> </a:t>
            </a:r>
            <a:r>
              <a:rPr lang="ar-SA" sz="2800" b="1">
                <a:solidFill>
                  <a:srgbClr val="C00000"/>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rPr>
              <a:t>﴾ البقرة : 282– 283 كما ورد في القرآن الكريم العديد من القصص المرتبطة بالمال كقصة قوم شعيب الذين كانوا يطففون الكيل والوزن ويبخسون الناس حقوقهم : قال تعالى : ﴿ </a:t>
            </a:r>
            <a:r>
              <a:rPr lang="ar-SA" sz="2800" b="1">
                <a:solidFill>
                  <a:srgbClr val="FF0000"/>
                </a:solidFill>
                <a:latin typeface="Traditional Arabic" pitchFamily="18" charset="-78"/>
                <a:ea typeface="Times New Roman" pitchFamily="18" charset="0"/>
                <a:cs typeface="Traditional Arabic" pitchFamily="18" charset="-78"/>
              </a:rPr>
              <a:t>وَإِلى مَدْيَنَ أَخاهُمْ شُعَيْبًا قالَ يا قَوْمِ اعْبُدُوا اللَّهَ ما لَكُمْ مِنْ إِلهٍ غَيْرُهُ وَلا تَنْقُصُوا الْمِكْيالَ وَالْمِيزانَ إِنِّي أَراكُمْ بِخَيْرٍ وَإِنِّي أَخافُ عَلَيْكُمْ عَذابَ يَوْمٍ مُحِيطٍ (84) وَيا قَوْمِ أَوْفُوا الْمِكْيالَ وَالْمِيزانَ بِالْقِسْطِ وَلا تَبْخَسُوا النَّاسَ أَشْياءَهُمْ وَلا تَعْثَوْا فِي الْأَرْضِ مُفْسِدِينَ (85)</a:t>
            </a:r>
            <a:r>
              <a:rPr lang="ar-SA" sz="2800" b="1">
                <a:solidFill>
                  <a:srgbClr val="C00000"/>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rPr>
              <a:t>﴾</a:t>
            </a:r>
            <a:r>
              <a:rPr lang="ar-SA" sz="2800" b="1">
                <a:solidFill>
                  <a:srgbClr val="FF0000"/>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rPr>
              <a:t>[ هود – 84 – 85] ، وقصة قارون الذي أغناه الله فطغى وتجبر فخسف الله به وبداره الأرض  ( في سورة القصص )، وقصة أصحاب الجنة ( في سورة ن ) وصاحب الجنتين ( في سورة الكهف ) وغيرها من القصص .</a:t>
            </a:r>
          </a:p>
          <a:p>
            <a:pPr algn="just" fontAlgn="base">
              <a:spcBef>
                <a:spcPct val="0"/>
              </a:spcBef>
              <a:spcAft>
                <a:spcPct val="0"/>
              </a:spcAft>
            </a:pPr>
            <a:endParaRPr lang="ar-SA" sz="2800" b="1">
              <a:solidFill>
                <a:srgbClr val="FF0000"/>
              </a:solidFill>
              <a:latin typeface="Traditional Arabic" pitchFamily="18" charset="-78"/>
              <a:ea typeface="Times New Roman" pitchFamily="18" charset="0"/>
              <a:cs typeface="Traditional Arabic" pitchFamily="18" charset="-78"/>
            </a:endParaRPr>
          </a:p>
          <a:p>
            <a:pPr algn="just" fontAlgn="base">
              <a:spcBef>
                <a:spcPct val="0"/>
              </a:spcBef>
              <a:spcAft>
                <a:spcPct val="0"/>
              </a:spcAft>
            </a:pPr>
            <a:endParaRPr lang="ar-SA" sz="2800" b="1">
              <a:solidFill>
                <a:srgbClr val="FF0000"/>
              </a:solidFill>
              <a:latin typeface="Traditional Arabic" pitchFamily="18" charset="-78"/>
              <a:ea typeface="Times New Roman" pitchFamily="18" charset="0"/>
              <a:cs typeface="Traditional Arabic" pitchFamily="18" charset="-78"/>
            </a:endParaRPr>
          </a:p>
        </p:txBody>
      </p:sp>
    </p:spTree>
    <p:extLst>
      <p:ext uri="{BB962C8B-B14F-4D97-AF65-F5344CB8AC3E}">
        <p14:creationId xmlns:p14="http://schemas.microsoft.com/office/powerpoint/2010/main" val="223260559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p:cTn id="7" dur="1000" fill="hold"/>
                                        <p:tgtEl>
                                          <p:spTgt spid="17410">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7410">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7410">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174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357188" y="0"/>
            <a:ext cx="8786812" cy="74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spcBef>
                <a:spcPct val="0"/>
              </a:spcBef>
              <a:spcAft>
                <a:spcPct val="0"/>
              </a:spcAft>
              <a:tabLst>
                <a:tab pos="114300" algn="l"/>
                <a:tab pos="228600" algn="l"/>
              </a:tabLst>
            </a:pPr>
            <a:r>
              <a:rPr lang="ar-SA" sz="2800" b="1">
                <a:solidFill>
                  <a:srgbClr val="C00000"/>
                </a:solidFill>
                <a:latin typeface="Traditional Arabic" pitchFamily="18" charset="-78"/>
                <a:ea typeface="Times New Roman" pitchFamily="18" charset="0"/>
                <a:cs typeface="Traditional Arabic" pitchFamily="18" charset="-78"/>
              </a:rPr>
              <a:t>المصدر الثاني : السنة المطهرة :</a:t>
            </a:r>
            <a:endParaRPr lang="en-US" sz="2800" b="1">
              <a:solidFill>
                <a:srgbClr val="C0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rPr>
              <a:t>      النصوص التي وردت في القرآن الكريم تكون في غالب حالاتها – مجملة – كالأمر بالزكاة مثلاً حيث لم تحدد أنصبتها وشروطها ومقاديرها وهنا يأتي دور السنة لتوضيح المجمل وتفصيل العام وتقييد المطلق ، فالسنة بالنسبة للقرآن الكريم إما أن تكون مفصلة لما جاء فيه من أحكام عامة ، أو مؤكدة لتلك الأحكام ، أو تأتي بأحكام جديدة لم ترد في القرآن الكريم .</a:t>
            </a:r>
            <a:endParaRPr lang="en-US" sz="2800" b="1">
              <a:solidFill>
                <a:prstClr val="black"/>
              </a:solidFill>
              <a:latin typeface="Traditional Arabic" pitchFamily="18" charset="-78"/>
              <a:ea typeface="Times New Roman" pitchFamily="18" charset="0"/>
              <a:cs typeface="Traditional Arabic" pitchFamily="18" charset="-78"/>
            </a:endParaRPr>
          </a:p>
          <a:p>
            <a:pPr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rPr>
              <a:t>     والسنة في جميع هذه الحالات معتبرة لأن الله سبحانه وتعالى أمر نبيه بتبليغ ما أنزل إليه فقال: </a:t>
            </a:r>
            <a:r>
              <a:rPr lang="ar-SA" sz="2800" b="1">
                <a:solidFill>
                  <a:srgbClr val="C00000"/>
                </a:solidFill>
                <a:latin typeface="Traditional Arabic" pitchFamily="18" charset="-78"/>
                <a:ea typeface="Times New Roman" pitchFamily="18" charset="0"/>
                <a:cs typeface="Traditional Arabic" pitchFamily="18" charset="-78"/>
              </a:rPr>
              <a:t>﴿</a:t>
            </a:r>
            <a:r>
              <a:rPr lang="en-US" sz="2800" b="1">
                <a:solidFill>
                  <a:srgbClr val="C00000"/>
                </a:solidFill>
                <a:latin typeface="Traditional Arabic" pitchFamily="18" charset="-78"/>
                <a:ea typeface="Times New Roman" pitchFamily="18" charset="0"/>
                <a:cs typeface="Traditional Arabic" pitchFamily="18" charset="-78"/>
              </a:rPr>
              <a:t> </a:t>
            </a:r>
            <a:r>
              <a:rPr lang="ar-SA" sz="2800" b="1">
                <a:solidFill>
                  <a:srgbClr val="C00000"/>
                </a:solidFill>
                <a:latin typeface="Traditional Arabic" pitchFamily="18" charset="-78"/>
                <a:ea typeface="Times New Roman" pitchFamily="18" charset="0"/>
                <a:cs typeface="Traditional Arabic" pitchFamily="18" charset="-78"/>
              </a:rPr>
              <a:t>يَا أَيُّهَا الرَّسُولُ بَلِّغْ مَا أُنْزِلَ إِلَيْكَ مِنْ رَبِّكَ  ﴾ </a:t>
            </a:r>
            <a:r>
              <a:rPr lang="ar-SA" sz="2800" b="1">
                <a:solidFill>
                  <a:prstClr val="black"/>
                </a:solidFill>
                <a:latin typeface="Traditional Arabic" pitchFamily="18" charset="-78"/>
                <a:ea typeface="Times New Roman" pitchFamily="18" charset="0"/>
                <a:cs typeface="Traditional Arabic" pitchFamily="18" charset="-78"/>
              </a:rPr>
              <a:t>[ المائدة : 67 ] كما أمر سبحانه وتعالى بطاعة رسوله</a:t>
            </a:r>
            <a:r>
              <a:rPr lang="ar-SA" sz="2800" b="1">
                <a:solidFill>
                  <a:srgbClr val="C00000"/>
                </a:solidFill>
                <a:latin typeface="Traditional Arabic" pitchFamily="18" charset="-78"/>
                <a:ea typeface="Times New Roman" pitchFamily="18" charset="0"/>
                <a:cs typeface="Traditional Arabic" pitchFamily="18" charset="-78"/>
              </a:rPr>
              <a:t> </a:t>
            </a:r>
            <a:r>
              <a:rPr lang="en-US" sz="2800" b="1">
                <a:solidFill>
                  <a:prstClr val="black"/>
                </a:solidFill>
                <a:sym typeface="AGA Arabesque" pitchFamily="2" charset="2"/>
              </a:rPr>
              <a:t></a:t>
            </a:r>
            <a:r>
              <a:rPr lang="en-US" sz="2800">
                <a:solidFill>
                  <a:prstClr val="black"/>
                </a:solidFill>
              </a:rPr>
              <a:t> </a:t>
            </a:r>
            <a:r>
              <a:rPr lang="ar-SA" sz="2800" b="1">
                <a:solidFill>
                  <a:srgbClr val="C00000"/>
                </a:solidFill>
                <a:latin typeface="Traditional Arabic" pitchFamily="18" charset="-78"/>
                <a:cs typeface="Traditional Arabic" pitchFamily="18" charset="-78"/>
              </a:rPr>
              <a:t>﴿</a:t>
            </a:r>
            <a:r>
              <a:rPr lang="ar-SA" sz="2800" b="1">
                <a:solidFill>
                  <a:prstClr val="black"/>
                </a:solidFill>
                <a:latin typeface="Traditional Arabic" pitchFamily="18" charset="-78"/>
                <a:cs typeface="Traditional Arabic" pitchFamily="18" charset="-78"/>
              </a:rPr>
              <a:t> </a:t>
            </a:r>
            <a:r>
              <a:rPr lang="ar-SA" sz="2800" b="1">
                <a:solidFill>
                  <a:srgbClr val="C00000"/>
                </a:solidFill>
                <a:latin typeface="Traditional Arabic" pitchFamily="18" charset="-78"/>
                <a:cs typeface="Traditional Arabic" pitchFamily="18" charset="-78"/>
              </a:rPr>
              <a:t>يَا أَيُّهَا الَّذِينَ آمَنُوا أَطِيعُوا اللَّهَ وَأَطِيعُوا الرَّسُولَ وَأُولِي </a:t>
            </a:r>
          </a:p>
          <a:p>
            <a:pPr eaLnBrk="0" fontAlgn="base" hangingPunct="0">
              <a:spcBef>
                <a:spcPct val="0"/>
              </a:spcBef>
              <a:spcAft>
                <a:spcPct val="0"/>
              </a:spcAft>
              <a:tabLst>
                <a:tab pos="114300" algn="l"/>
                <a:tab pos="228600" algn="l"/>
              </a:tabLst>
            </a:pPr>
            <a:r>
              <a:rPr lang="ar-SA" sz="2800" b="1">
                <a:solidFill>
                  <a:srgbClr val="C00000"/>
                </a:solidFill>
                <a:latin typeface="Traditional Arabic" pitchFamily="18" charset="-78"/>
                <a:cs typeface="Traditional Arabic" pitchFamily="18" charset="-78"/>
              </a:rPr>
              <a:t>الْأَمْرِ مِنْكُمْ ﴾</a:t>
            </a:r>
            <a:r>
              <a:rPr lang="ar-SA" sz="2800" b="1">
                <a:solidFill>
                  <a:prstClr val="black"/>
                </a:solidFill>
                <a:latin typeface="Traditional Arabic" pitchFamily="18" charset="-78"/>
                <a:cs typeface="Traditional Arabic" pitchFamily="18" charset="-78"/>
              </a:rPr>
              <a:t>[ النساء : 59 ] وقد جاءت السنة المطهرة بآلاف الأحاديث التي تنظم المعاملات المالية في جميع حالاتها ومن جميع جوانبها . وقد جمع العلماء هذه الأحاديث وصنفوها وفسروا معانيها وذلك في أبواب الزكاة والبيوع  في كتب الصحاح والسنن كصحيح البخاري وصحيح مسلم وسنن النسائي وأبي داود والترمذي وابن ماجه، وكذلك بعض المؤلفات الخاصة التي اعتنت بجمع الأحاديث النبوية المتعلقة بالمال ككتاب " الأموال " لأبي عبيد القاسم بن سلام    ( 224 ﻫ ) وكتاب " الأموال " لحميد بن زنجويه ( 251 ﻫ ) .</a:t>
            </a:r>
            <a:endParaRPr lang="en-US" sz="2800" b="1">
              <a:solidFill>
                <a:prstClr val="black"/>
              </a:solidFill>
              <a:latin typeface="Traditional Arabic" pitchFamily="18" charset="-78"/>
              <a:cs typeface="Traditional Arabic" pitchFamily="18" charset="-78"/>
            </a:endParaRPr>
          </a:p>
          <a:p>
            <a:pPr eaLnBrk="0" fontAlgn="base" hangingPunct="0">
              <a:spcBef>
                <a:spcPct val="0"/>
              </a:spcBef>
              <a:spcAft>
                <a:spcPct val="0"/>
              </a:spcAft>
              <a:tabLst>
                <a:tab pos="114300" algn="l"/>
                <a:tab pos="228600" algn="l"/>
              </a:tabLst>
            </a:pPr>
            <a:endParaRPr lang="en-US" sz="2800" b="1">
              <a:solidFill>
                <a:prstClr val="black"/>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76242570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100"/>
                                        <p:tgtEl>
                                          <p:spTgt spid="18434">
                                            <p:txEl>
                                              <p:pRg st="0" end="0"/>
                                            </p:txEl>
                                          </p:spTgt>
                                        </p:tgtEl>
                                      </p:cBhvr>
                                    </p:animEffect>
                                    <p:anim calcmode="lin" valueType="num">
                                      <p:cBhvr>
                                        <p:cTn id="8" dur="4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8434">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843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843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0" presetClass="entr" presetSubtype="0" decel="100000" fill="hold" nodeType="clickEffect">
                                  <p:stCondLst>
                                    <p:cond delay="0"/>
                                  </p:stCondLst>
                                  <p:childTnLst>
                                    <p:set>
                                      <p:cBhvr>
                                        <p:cTn id="15" dur="1" fill="hold">
                                          <p:stCondLst>
                                            <p:cond delay="0"/>
                                          </p:stCondLst>
                                        </p:cTn>
                                        <p:tgtEl>
                                          <p:spTgt spid="18434">
                                            <p:txEl>
                                              <p:pRg st="1" end="1"/>
                                            </p:txEl>
                                          </p:spTgt>
                                        </p:tgtEl>
                                        <p:attrNameLst>
                                          <p:attrName>style.visibility</p:attrName>
                                        </p:attrNameLst>
                                      </p:cBhvr>
                                      <p:to>
                                        <p:strVal val="visible"/>
                                      </p:to>
                                    </p:set>
                                    <p:anim calcmode="lin" valueType="num">
                                      <p:cBhvr>
                                        <p:cTn id="16" dur="1000" fill="hold"/>
                                        <p:tgtEl>
                                          <p:spTgt spid="18434">
                                            <p:txEl>
                                              <p:pRg st="1" end="1"/>
                                            </p:txEl>
                                          </p:spTgt>
                                        </p:tgtEl>
                                        <p:attrNameLst>
                                          <p:attrName>ppt_w</p:attrName>
                                        </p:attrNameLst>
                                      </p:cBhvr>
                                      <p:tavLst>
                                        <p:tav tm="0">
                                          <p:val>
                                            <p:strVal val="#ppt_w+.3"/>
                                          </p:val>
                                        </p:tav>
                                        <p:tav tm="100000">
                                          <p:val>
                                            <p:strVal val="#ppt_w"/>
                                          </p:val>
                                        </p:tav>
                                      </p:tavLst>
                                    </p:anim>
                                    <p:anim calcmode="lin" valueType="num">
                                      <p:cBhvr>
                                        <p:cTn id="17" dur="1000" fill="hold"/>
                                        <p:tgtEl>
                                          <p:spTgt spid="18434">
                                            <p:txEl>
                                              <p:pRg st="1" end="1"/>
                                            </p:txEl>
                                          </p:spTgt>
                                        </p:tgtEl>
                                        <p:attrNameLst>
                                          <p:attrName>ppt_h</p:attrName>
                                        </p:attrNameLst>
                                      </p:cBhvr>
                                      <p:tavLst>
                                        <p:tav tm="0">
                                          <p:val>
                                            <p:strVal val="#ppt_h"/>
                                          </p:val>
                                        </p:tav>
                                        <p:tav tm="100000">
                                          <p:val>
                                            <p:strVal val="#ppt_h"/>
                                          </p:val>
                                        </p:tav>
                                      </p:tavLst>
                                    </p:anim>
                                    <p:animEffect transition="in" filter="fade">
                                      <p:cBhvr>
                                        <p:cTn id="18" dur="1000"/>
                                        <p:tgtEl>
                                          <p:spTgt spid="18434">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18434">
                                            <p:txEl>
                                              <p:pRg st="2" end="2"/>
                                            </p:txEl>
                                          </p:spTgt>
                                        </p:tgtEl>
                                        <p:attrNameLst>
                                          <p:attrName>style.visibility</p:attrName>
                                        </p:attrNameLst>
                                      </p:cBhvr>
                                      <p:to>
                                        <p:strVal val="visible"/>
                                      </p:to>
                                    </p:set>
                                    <p:anim calcmode="lin" valueType="num">
                                      <p:cBhvr>
                                        <p:cTn id="23" dur="1000" fill="hold"/>
                                        <p:tgtEl>
                                          <p:spTgt spid="18434">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8434">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8434">
                                            <p:txEl>
                                              <p:pRg st="2" end="2"/>
                                            </p:txEl>
                                          </p:spTgt>
                                        </p:tgtEl>
                                        <p:attrNameLst>
                                          <p:attrName>ppt_y</p:attrName>
                                        </p:attrNameLst>
                                      </p:cBhvr>
                                      <p:tavLst>
                                        <p:tav tm="0">
                                          <p:val>
                                            <p:strVal val="#ppt_y"/>
                                          </p:val>
                                        </p:tav>
                                        <p:tav tm="100000">
                                          <p:val>
                                            <p:strVal val="#ppt_y"/>
                                          </p:val>
                                        </p:tav>
                                      </p:tavLst>
                                    </p:anim>
                                    <p:animEffect transition="in" filter="fade">
                                      <p:cBhvr>
                                        <p:cTn id="26" dur="1000"/>
                                        <p:tgtEl>
                                          <p:spTgt spid="18434">
                                            <p:txEl>
                                              <p:pRg st="2" end="2"/>
                                            </p:txEl>
                                          </p:spTgt>
                                        </p:tgtEl>
                                      </p:cBhvr>
                                    </p:animEffect>
                                  </p:childTnLst>
                                </p:cTn>
                              </p:par>
                              <p:par>
                                <p:cTn id="27" presetID="48" presetClass="entr" presetSubtype="0" accel="50000" fill="hold" nodeType="withEffect">
                                  <p:stCondLst>
                                    <p:cond delay="0"/>
                                  </p:stCondLst>
                                  <p:childTnLst>
                                    <p:set>
                                      <p:cBhvr>
                                        <p:cTn id="28" dur="1" fill="hold">
                                          <p:stCondLst>
                                            <p:cond delay="0"/>
                                          </p:stCondLst>
                                        </p:cTn>
                                        <p:tgtEl>
                                          <p:spTgt spid="18434">
                                            <p:txEl>
                                              <p:pRg st="3" end="3"/>
                                            </p:txEl>
                                          </p:spTgt>
                                        </p:tgtEl>
                                        <p:attrNameLst>
                                          <p:attrName>style.visibility</p:attrName>
                                        </p:attrNameLst>
                                      </p:cBhvr>
                                      <p:to>
                                        <p:strVal val="visible"/>
                                      </p:to>
                                    </p:set>
                                    <p:anim calcmode="lin" valueType="num">
                                      <p:cBhvr>
                                        <p:cTn id="29" dur="1000" fill="hold"/>
                                        <p:tgtEl>
                                          <p:spTgt spid="1843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0" dur="1000" fill="hold"/>
                                        <p:tgtEl>
                                          <p:spTgt spid="1843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1" dur="1000" fill="hold"/>
                                        <p:tgtEl>
                                          <p:spTgt spid="18434">
                                            <p:txEl>
                                              <p:pRg st="3" end="3"/>
                                            </p:txEl>
                                          </p:spTgt>
                                        </p:tgtEl>
                                        <p:attrNameLst>
                                          <p:attrName>ppt_y</p:attrName>
                                        </p:attrNameLst>
                                      </p:cBhvr>
                                      <p:tavLst>
                                        <p:tav tm="0">
                                          <p:val>
                                            <p:strVal val="#ppt_y"/>
                                          </p:val>
                                        </p:tav>
                                        <p:tav tm="100000">
                                          <p:val>
                                            <p:strVal val="#ppt_y"/>
                                          </p:val>
                                        </p:tav>
                                      </p:tavLst>
                                    </p:anim>
                                    <p:animEffect transition="in" filter="fade">
                                      <p:cBhvr>
                                        <p:cTn id="32" dur="1000"/>
                                        <p:tgtEl>
                                          <p:spTgt spid="184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142875" y="500063"/>
            <a:ext cx="8786813"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spcBef>
                <a:spcPct val="0"/>
              </a:spcBef>
              <a:spcAft>
                <a:spcPct val="0"/>
              </a:spcAft>
              <a:tabLst>
                <a:tab pos="114300" algn="l"/>
                <a:tab pos="228600" algn="l"/>
              </a:tabLst>
            </a:pPr>
            <a:r>
              <a:rPr lang="ar-SA" sz="2800" b="1">
                <a:solidFill>
                  <a:srgbClr val="FF0000"/>
                </a:solidFill>
                <a:latin typeface="Traditional Arabic" pitchFamily="18" charset="-78"/>
                <a:ea typeface="Times New Roman" pitchFamily="18" charset="0"/>
                <a:cs typeface="Traditional Arabic" pitchFamily="18" charset="-78"/>
              </a:rPr>
              <a:t>المصدر الثالث : الإجماع</a:t>
            </a:r>
            <a:endParaRPr lang="en-US" sz="2800" b="1">
              <a:solidFill>
                <a:srgbClr val="FF0000"/>
              </a:solidFill>
              <a:latin typeface="Traditional Arabic" pitchFamily="18" charset="-78"/>
              <a:ea typeface="Times New Roman" pitchFamily="18" charset="0"/>
              <a:cs typeface="Traditional Arabic" pitchFamily="18" charset="-78"/>
            </a:endParaRP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rPr>
              <a:t>		الإجماع هو : اتفاق المجتهدين من أمة محمد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800" b="1">
                <a:solidFill>
                  <a:prstClr val="black"/>
                </a:solidFill>
                <a:latin typeface="Traditional Arabic" pitchFamily="18" charset="-78"/>
                <a:ea typeface="Times New Roman" pitchFamily="18" charset="0"/>
                <a:cs typeface="Traditional Arabic" pitchFamily="18" charset="-78"/>
              </a:rPr>
              <a:t> </a:t>
            </a: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بعد عصر النبوة على حكم شرعي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ومن الأمثلة عليه في الجانب الاقتصادي : إجماع الصحابة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a:t>
            </a:r>
            <a:r>
              <a:rPr lang="ar-SA" sz="2800" b="1">
                <a:solidFill>
                  <a:prstClr val="black"/>
                </a:solidFill>
                <a:latin typeface="Traditional Arabic" pitchFamily="18" charset="-78"/>
                <a:ea typeface="Times New Roman" pitchFamily="18" charset="0"/>
                <a:cs typeface="Traditional Arabic" pitchFamily="18" charset="-78"/>
              </a:rPr>
              <a:t> على قتال مانعي الزكاة.</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وإجماع العلماء المعاصرين على أن الفائدة التي تُعطى أو تؤخذ على ما يسمى بالقروض الشخصية في البنوك من الربا المحرم.</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tabLst>
                <a:tab pos="114300" algn="l"/>
                <a:tab pos="228600" algn="l"/>
              </a:tabLs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المصدر الرابع : القياس</a:t>
            </a: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القياس هو : إلحاق فرع بأصل في الحكم لجامع بينهما ، وهو من الأدلة التي تبين الأحكام بالنسبة للفروع فتلحقها بأحكام الأصول التي تتفق معها في العلة .</a:t>
            </a:r>
            <a:endParaRPr lang="en-US" sz="2800" b="1">
              <a:solidFill>
                <a:prstClr val="black"/>
              </a:solidFill>
              <a:latin typeface="Traditional Arabic" pitchFamily="18" charset="-78"/>
              <a:ea typeface="Times New Roman" pitchFamily="18" charset="0"/>
              <a:cs typeface="Traditional Arabic" pitchFamily="18" charset="-78"/>
              <a:sym typeface="AGA Arabesque" pitchFamily="2" charset="2"/>
            </a:endParaRPr>
          </a:p>
          <a:p>
            <a:pPr algn="just" eaLnBrk="0" fontAlgn="base" hangingPunct="0">
              <a:spcBef>
                <a:spcPct val="0"/>
              </a:spcBef>
              <a:spcAft>
                <a:spcPct val="0"/>
              </a:spcAft>
              <a:tabLst>
                <a:tab pos="114300" algn="l"/>
                <a:tab pos="228600" algn="l"/>
              </a:tabLst>
            </a:pP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ومن أمثلة القياس في الجانب الاقتصادي :</a:t>
            </a:r>
          </a:p>
          <a:p>
            <a:pPr algn="just" eaLnBrk="0" fontAlgn="base" hangingPunct="0">
              <a:spcBef>
                <a:spcPct val="0"/>
              </a:spcBef>
              <a:spcAft>
                <a:spcPct val="0"/>
              </a:spcAft>
              <a:tabLst>
                <a:tab pos="114300" algn="l"/>
                <a:tab pos="228600" algn="l"/>
              </a:tabLst>
            </a:pPr>
            <a:r>
              <a:rPr lang="ar-SA" sz="2800" b="1">
                <a:solidFill>
                  <a:prstClr val="black"/>
                </a:solidFill>
                <a:latin typeface="Traditional Arabic" pitchFamily="18" charset="-78"/>
                <a:ea typeface="Times New Roman" pitchFamily="18" charset="0"/>
                <a:cs typeface="Traditional Arabic" pitchFamily="18" charset="-78"/>
                <a:sym typeface="AGA Arabesque" pitchFamily="2" charset="2"/>
              </a:rPr>
              <a:t>		قياس الأوراق النقدية المتداولة الآن - كالريالات والجنيهات ..._على العملة النقدية التي وُجدت في وقت الرسول  وهي الدينار الذهبي والدرهم الفضي وذلك بجامع أن العلة واحدة وهي الثمينة ، ومن ثم يأخذ الفرع المقيس أحكام الأصل المقيس عليه في وجوب الزكاة فيه ، وكذا اشتراط التماثل والتقابض في صرف الجنس بجنسه ( كريالات بريالات ) واشتراط التقابض في صرف الجنس بغير جنسه ( كريالات بدولارات ) .</a:t>
            </a:r>
            <a:r>
              <a:rPr lang="en-US" sz="2800" b="1">
                <a:solidFill>
                  <a:prstClr val="black"/>
                </a:solidFill>
                <a:latin typeface="Traditional Arabic" pitchFamily="18" charset="-78"/>
                <a:ea typeface="Times New Roman" pitchFamily="18" charset="0"/>
                <a:cs typeface="Traditional Arabic" pitchFamily="18" charset="-78"/>
                <a:sym typeface="AGA Arabesque" pitchFamily="2" charset="2"/>
              </a:rPr>
              <a:t> </a:t>
            </a:r>
          </a:p>
        </p:txBody>
      </p:sp>
    </p:spTree>
    <p:extLst>
      <p:ext uri="{BB962C8B-B14F-4D97-AF65-F5344CB8AC3E}">
        <p14:creationId xmlns:p14="http://schemas.microsoft.com/office/powerpoint/2010/main" val="3102521765"/>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wipe(down)">
                                      <p:cBhvr>
                                        <p:cTn id="7" dur="580">
                                          <p:stCondLst>
                                            <p:cond delay="0"/>
                                          </p:stCondLst>
                                        </p:cTn>
                                        <p:tgtEl>
                                          <p:spTgt spid="19458">
                                            <p:txEl>
                                              <p:pRg st="0" end="0"/>
                                            </p:txEl>
                                          </p:spTgt>
                                        </p:tgtEl>
                                      </p:cBhvr>
                                    </p:animEffect>
                                    <p:anim calcmode="lin" valueType="num">
                                      <p:cBhvr>
                                        <p:cTn id="8" dur="1822" tmFilter="0,0; 0.14,0.36; 0.43,0.73; 0.71,0.91; 1.0,1.0">
                                          <p:stCondLst>
                                            <p:cond delay="0"/>
                                          </p:stCondLst>
                                        </p:cTn>
                                        <p:tgtEl>
                                          <p:spTgt spid="1945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45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45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45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45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9458">
                                            <p:txEl>
                                              <p:pRg st="0" end="0"/>
                                            </p:txEl>
                                          </p:spTgt>
                                        </p:tgtEl>
                                      </p:cBhvr>
                                      <p:to x="100000" y="60000"/>
                                    </p:animScale>
                                    <p:animScale>
                                      <p:cBhvr>
                                        <p:cTn id="14" dur="166" decel="50000">
                                          <p:stCondLst>
                                            <p:cond delay="676"/>
                                          </p:stCondLst>
                                        </p:cTn>
                                        <p:tgtEl>
                                          <p:spTgt spid="19458">
                                            <p:txEl>
                                              <p:pRg st="0" end="0"/>
                                            </p:txEl>
                                          </p:spTgt>
                                        </p:tgtEl>
                                      </p:cBhvr>
                                      <p:to x="100000" y="100000"/>
                                    </p:animScale>
                                    <p:animScale>
                                      <p:cBhvr>
                                        <p:cTn id="15" dur="26">
                                          <p:stCondLst>
                                            <p:cond delay="1312"/>
                                          </p:stCondLst>
                                        </p:cTn>
                                        <p:tgtEl>
                                          <p:spTgt spid="19458">
                                            <p:txEl>
                                              <p:pRg st="0" end="0"/>
                                            </p:txEl>
                                          </p:spTgt>
                                        </p:tgtEl>
                                      </p:cBhvr>
                                      <p:to x="100000" y="80000"/>
                                    </p:animScale>
                                    <p:animScale>
                                      <p:cBhvr>
                                        <p:cTn id="16" dur="166" decel="50000">
                                          <p:stCondLst>
                                            <p:cond delay="1338"/>
                                          </p:stCondLst>
                                        </p:cTn>
                                        <p:tgtEl>
                                          <p:spTgt spid="19458">
                                            <p:txEl>
                                              <p:pRg st="0" end="0"/>
                                            </p:txEl>
                                          </p:spTgt>
                                        </p:tgtEl>
                                      </p:cBhvr>
                                      <p:to x="100000" y="100000"/>
                                    </p:animScale>
                                    <p:animScale>
                                      <p:cBhvr>
                                        <p:cTn id="17" dur="26">
                                          <p:stCondLst>
                                            <p:cond delay="1642"/>
                                          </p:stCondLst>
                                        </p:cTn>
                                        <p:tgtEl>
                                          <p:spTgt spid="19458">
                                            <p:txEl>
                                              <p:pRg st="0" end="0"/>
                                            </p:txEl>
                                          </p:spTgt>
                                        </p:tgtEl>
                                      </p:cBhvr>
                                      <p:to x="100000" y="90000"/>
                                    </p:animScale>
                                    <p:animScale>
                                      <p:cBhvr>
                                        <p:cTn id="18" dur="166" decel="50000">
                                          <p:stCondLst>
                                            <p:cond delay="1668"/>
                                          </p:stCondLst>
                                        </p:cTn>
                                        <p:tgtEl>
                                          <p:spTgt spid="19458">
                                            <p:txEl>
                                              <p:pRg st="0" end="0"/>
                                            </p:txEl>
                                          </p:spTgt>
                                        </p:tgtEl>
                                      </p:cBhvr>
                                      <p:to x="100000" y="100000"/>
                                    </p:animScale>
                                    <p:animScale>
                                      <p:cBhvr>
                                        <p:cTn id="19" dur="26">
                                          <p:stCondLst>
                                            <p:cond delay="1808"/>
                                          </p:stCondLst>
                                        </p:cTn>
                                        <p:tgtEl>
                                          <p:spTgt spid="19458">
                                            <p:txEl>
                                              <p:pRg st="0" end="0"/>
                                            </p:txEl>
                                          </p:spTgt>
                                        </p:tgtEl>
                                      </p:cBhvr>
                                      <p:to x="100000" y="95000"/>
                                    </p:animScale>
                                    <p:animScale>
                                      <p:cBhvr>
                                        <p:cTn id="20" dur="166" decel="50000">
                                          <p:stCondLst>
                                            <p:cond delay="1834"/>
                                          </p:stCondLst>
                                        </p:cTn>
                                        <p:tgtEl>
                                          <p:spTgt spid="19458">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4" presetClass="entr" presetSubtype="0" fill="hold" nodeType="clickEffect">
                                  <p:stCondLst>
                                    <p:cond delay="0"/>
                                  </p:stCondLst>
                                  <p:childTnLst>
                                    <p:set>
                                      <p:cBhvr>
                                        <p:cTn id="24" dur="1" fill="hold">
                                          <p:stCondLst>
                                            <p:cond delay="0"/>
                                          </p:stCondLst>
                                        </p:cTn>
                                        <p:tgtEl>
                                          <p:spTgt spid="19458">
                                            <p:txEl>
                                              <p:pRg st="1" end="1"/>
                                            </p:txEl>
                                          </p:spTgt>
                                        </p:tgtEl>
                                        <p:attrNameLst>
                                          <p:attrName>style.visibility</p:attrName>
                                        </p:attrNameLst>
                                      </p:cBhvr>
                                      <p:to>
                                        <p:strVal val="visible"/>
                                      </p:to>
                                    </p:set>
                                    <p:anim from="(-#ppt_w/2)" to="(#ppt_x)" calcmode="lin" valueType="num">
                                      <p:cBhvr>
                                        <p:cTn id="25" dur="600" fill="hold">
                                          <p:stCondLst>
                                            <p:cond delay="0"/>
                                          </p:stCondLst>
                                        </p:cTn>
                                        <p:tgtEl>
                                          <p:spTgt spid="19458">
                                            <p:txEl>
                                              <p:pRg st="1" end="1"/>
                                            </p:txEl>
                                          </p:spTgt>
                                        </p:tgtEl>
                                        <p:attrNameLst>
                                          <p:attrName>ppt_x</p:attrName>
                                        </p:attrNameLst>
                                      </p:cBhvr>
                                    </p:anim>
                                    <p:anim from="0" to="-1.0" calcmode="lin" valueType="num">
                                      <p:cBhvr>
                                        <p:cTn id="26" dur="200" decel="50000" autoRev="1" fill="hold">
                                          <p:stCondLst>
                                            <p:cond delay="600"/>
                                          </p:stCondLst>
                                        </p:cTn>
                                        <p:tgtEl>
                                          <p:spTgt spid="19458">
                                            <p:txEl>
                                              <p:pRg st="1" end="1"/>
                                            </p:txEl>
                                          </p:spTgt>
                                        </p:tgtEl>
                                        <p:attrNameLst>
                                          <p:attrName>xshear</p:attrName>
                                        </p:attrNameLst>
                                      </p:cBhvr>
                                    </p:anim>
                                    <p:animScale>
                                      <p:cBhvr>
                                        <p:cTn id="27" dur="200" decel="100000" autoRev="1" fill="hold">
                                          <p:stCondLst>
                                            <p:cond delay="600"/>
                                          </p:stCondLst>
                                        </p:cTn>
                                        <p:tgtEl>
                                          <p:spTgt spid="19458">
                                            <p:txEl>
                                              <p:pRg st="1" end="1"/>
                                            </p:txEl>
                                          </p:spTgt>
                                        </p:tgtEl>
                                      </p:cBhvr>
                                      <p:from x="100000" y="100000"/>
                                      <p:to x="80000" y="100000"/>
                                    </p:animScale>
                                    <p:anim by="(#ppt_h/3+#ppt_w*0.1)" calcmode="lin" valueType="num">
                                      <p:cBhvr additive="sum">
                                        <p:cTn id="28" dur="200" decel="100000" autoRev="1" fill="hold">
                                          <p:stCondLst>
                                            <p:cond delay="600"/>
                                          </p:stCondLst>
                                        </p:cTn>
                                        <p:tgtEl>
                                          <p:spTgt spid="19458">
                                            <p:txEl>
                                              <p:pRg st="1" end="1"/>
                                            </p:txEl>
                                          </p:spTgt>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19458">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19458">
                                            <p:txEl>
                                              <p:pRg st="2" end="2"/>
                                            </p:txEl>
                                          </p:spTgt>
                                        </p:tgtEl>
                                        <p:attrNameLst>
                                          <p:attrName>ppt_x</p:attrName>
                                        </p:attrNameLst>
                                      </p:cBhvr>
                                    </p:anim>
                                    <p:anim from="0" to="-1.0" calcmode="lin" valueType="num">
                                      <p:cBhvr>
                                        <p:cTn id="32" dur="200" decel="50000" autoRev="1" fill="hold">
                                          <p:stCondLst>
                                            <p:cond delay="600"/>
                                          </p:stCondLst>
                                        </p:cTn>
                                        <p:tgtEl>
                                          <p:spTgt spid="19458">
                                            <p:txEl>
                                              <p:pRg st="2" end="2"/>
                                            </p:txEl>
                                          </p:spTgt>
                                        </p:tgtEl>
                                        <p:attrNameLst>
                                          <p:attrName>xshear</p:attrName>
                                        </p:attrNameLst>
                                      </p:cBhvr>
                                    </p:anim>
                                    <p:animScale>
                                      <p:cBhvr>
                                        <p:cTn id="33" dur="200" decel="100000" autoRev="1" fill="hold">
                                          <p:stCondLst>
                                            <p:cond delay="600"/>
                                          </p:stCondLst>
                                        </p:cTn>
                                        <p:tgtEl>
                                          <p:spTgt spid="19458">
                                            <p:txEl>
                                              <p:pRg st="2" end="2"/>
                                            </p:txEl>
                                          </p:spTgt>
                                        </p:tgtEl>
                                      </p:cBhvr>
                                      <p:from x="100000" y="100000"/>
                                      <p:to x="80000" y="100000"/>
                                    </p:animScale>
                                    <p:anim by="(#ppt_h/3+#ppt_w*0.1)" calcmode="lin" valueType="num">
                                      <p:cBhvr additive="sum">
                                        <p:cTn id="34" dur="200" decel="100000" autoRev="1" fill="hold">
                                          <p:stCondLst>
                                            <p:cond delay="600"/>
                                          </p:stCondLst>
                                        </p:cTn>
                                        <p:tgtEl>
                                          <p:spTgt spid="19458">
                                            <p:txEl>
                                              <p:pRg st="2" end="2"/>
                                            </p:txEl>
                                          </p:spTgt>
                                        </p:tgtEl>
                                        <p:attrNameLst>
                                          <p:attrName>ppt_x</p:attrName>
                                        </p:attrNameLst>
                                      </p:cBhvr>
                                    </p:anim>
                                  </p:childTnLst>
                                </p:cTn>
                              </p:par>
                              <p:par>
                                <p:cTn id="35" presetID="34" presetClass="entr" presetSubtype="0" fill="hold" nodeType="withEffect">
                                  <p:stCondLst>
                                    <p:cond delay="0"/>
                                  </p:stCondLst>
                                  <p:childTnLst>
                                    <p:set>
                                      <p:cBhvr>
                                        <p:cTn id="36" dur="1" fill="hold">
                                          <p:stCondLst>
                                            <p:cond delay="0"/>
                                          </p:stCondLst>
                                        </p:cTn>
                                        <p:tgtEl>
                                          <p:spTgt spid="19458">
                                            <p:txEl>
                                              <p:pRg st="3" end="3"/>
                                            </p:txEl>
                                          </p:spTgt>
                                        </p:tgtEl>
                                        <p:attrNameLst>
                                          <p:attrName>style.visibility</p:attrName>
                                        </p:attrNameLst>
                                      </p:cBhvr>
                                      <p:to>
                                        <p:strVal val="visible"/>
                                      </p:to>
                                    </p:set>
                                    <p:anim from="(-#ppt_w/2)" to="(#ppt_x)" calcmode="lin" valueType="num">
                                      <p:cBhvr>
                                        <p:cTn id="37" dur="600" fill="hold">
                                          <p:stCondLst>
                                            <p:cond delay="0"/>
                                          </p:stCondLst>
                                        </p:cTn>
                                        <p:tgtEl>
                                          <p:spTgt spid="19458">
                                            <p:txEl>
                                              <p:pRg st="3" end="3"/>
                                            </p:txEl>
                                          </p:spTgt>
                                        </p:tgtEl>
                                        <p:attrNameLst>
                                          <p:attrName>ppt_x</p:attrName>
                                        </p:attrNameLst>
                                      </p:cBhvr>
                                    </p:anim>
                                    <p:anim from="0" to="-1.0" calcmode="lin" valueType="num">
                                      <p:cBhvr>
                                        <p:cTn id="38" dur="200" decel="50000" autoRev="1" fill="hold">
                                          <p:stCondLst>
                                            <p:cond delay="600"/>
                                          </p:stCondLst>
                                        </p:cTn>
                                        <p:tgtEl>
                                          <p:spTgt spid="19458">
                                            <p:txEl>
                                              <p:pRg st="3" end="3"/>
                                            </p:txEl>
                                          </p:spTgt>
                                        </p:tgtEl>
                                        <p:attrNameLst>
                                          <p:attrName>xshear</p:attrName>
                                        </p:attrNameLst>
                                      </p:cBhvr>
                                    </p:anim>
                                    <p:animScale>
                                      <p:cBhvr>
                                        <p:cTn id="39" dur="200" decel="100000" autoRev="1" fill="hold">
                                          <p:stCondLst>
                                            <p:cond delay="600"/>
                                          </p:stCondLst>
                                        </p:cTn>
                                        <p:tgtEl>
                                          <p:spTgt spid="19458">
                                            <p:txEl>
                                              <p:pRg st="3" end="3"/>
                                            </p:txEl>
                                          </p:spTgt>
                                        </p:tgtEl>
                                      </p:cBhvr>
                                      <p:from x="100000" y="100000"/>
                                      <p:to x="80000" y="100000"/>
                                    </p:animScale>
                                    <p:anim by="(#ppt_h/3+#ppt_w*0.1)" calcmode="lin" valueType="num">
                                      <p:cBhvr additive="sum">
                                        <p:cTn id="40" dur="200" decel="100000" autoRev="1" fill="hold">
                                          <p:stCondLst>
                                            <p:cond delay="600"/>
                                          </p:stCondLst>
                                        </p:cTn>
                                        <p:tgtEl>
                                          <p:spTgt spid="19458">
                                            <p:txEl>
                                              <p:pRg st="3" end="3"/>
                                            </p:txEl>
                                          </p:spTgt>
                                        </p:tgtEl>
                                        <p:attrNameLst>
                                          <p:attrName>ppt_x</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6" presetClass="entr" presetSubtype="0" fill="hold" nodeType="clickEffect">
                                  <p:stCondLst>
                                    <p:cond delay="0"/>
                                  </p:stCondLst>
                                  <p:childTnLst>
                                    <p:set>
                                      <p:cBhvr>
                                        <p:cTn id="44" dur="1" fill="hold">
                                          <p:stCondLst>
                                            <p:cond delay="0"/>
                                          </p:stCondLst>
                                        </p:cTn>
                                        <p:tgtEl>
                                          <p:spTgt spid="19458">
                                            <p:txEl>
                                              <p:pRg st="4" end="4"/>
                                            </p:txEl>
                                          </p:spTgt>
                                        </p:tgtEl>
                                        <p:attrNameLst>
                                          <p:attrName>style.visibility</p:attrName>
                                        </p:attrNameLst>
                                      </p:cBhvr>
                                      <p:to>
                                        <p:strVal val="visible"/>
                                      </p:to>
                                    </p:set>
                                    <p:animEffect transition="in" filter="wipe(down)">
                                      <p:cBhvr>
                                        <p:cTn id="45" dur="580">
                                          <p:stCondLst>
                                            <p:cond delay="0"/>
                                          </p:stCondLst>
                                        </p:cTn>
                                        <p:tgtEl>
                                          <p:spTgt spid="19458">
                                            <p:txEl>
                                              <p:pRg st="4" end="4"/>
                                            </p:txEl>
                                          </p:spTgt>
                                        </p:tgtEl>
                                      </p:cBhvr>
                                    </p:animEffect>
                                    <p:anim calcmode="lin" valueType="num">
                                      <p:cBhvr>
                                        <p:cTn id="46" dur="1822" tmFilter="0,0; 0.14,0.36; 0.43,0.73; 0.71,0.91; 1.0,1.0">
                                          <p:stCondLst>
                                            <p:cond delay="0"/>
                                          </p:stCondLst>
                                        </p:cTn>
                                        <p:tgtEl>
                                          <p:spTgt spid="19458">
                                            <p:txEl>
                                              <p:pRg st="4" end="4"/>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9458">
                                            <p:txEl>
                                              <p:pRg st="4" end="4"/>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9458">
                                            <p:txEl>
                                              <p:pRg st="4" end="4"/>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9458">
                                            <p:txEl>
                                              <p:pRg st="4" end="4"/>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9458">
                                            <p:txEl>
                                              <p:pRg st="4" end="4"/>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19458">
                                            <p:txEl>
                                              <p:pRg st="4" end="4"/>
                                            </p:txEl>
                                          </p:spTgt>
                                        </p:tgtEl>
                                      </p:cBhvr>
                                      <p:to x="100000" y="60000"/>
                                    </p:animScale>
                                    <p:animScale>
                                      <p:cBhvr>
                                        <p:cTn id="52" dur="166" decel="50000">
                                          <p:stCondLst>
                                            <p:cond delay="676"/>
                                          </p:stCondLst>
                                        </p:cTn>
                                        <p:tgtEl>
                                          <p:spTgt spid="19458">
                                            <p:txEl>
                                              <p:pRg st="4" end="4"/>
                                            </p:txEl>
                                          </p:spTgt>
                                        </p:tgtEl>
                                      </p:cBhvr>
                                      <p:to x="100000" y="100000"/>
                                    </p:animScale>
                                    <p:animScale>
                                      <p:cBhvr>
                                        <p:cTn id="53" dur="26">
                                          <p:stCondLst>
                                            <p:cond delay="1312"/>
                                          </p:stCondLst>
                                        </p:cTn>
                                        <p:tgtEl>
                                          <p:spTgt spid="19458">
                                            <p:txEl>
                                              <p:pRg st="4" end="4"/>
                                            </p:txEl>
                                          </p:spTgt>
                                        </p:tgtEl>
                                      </p:cBhvr>
                                      <p:to x="100000" y="80000"/>
                                    </p:animScale>
                                    <p:animScale>
                                      <p:cBhvr>
                                        <p:cTn id="54" dur="166" decel="50000">
                                          <p:stCondLst>
                                            <p:cond delay="1338"/>
                                          </p:stCondLst>
                                        </p:cTn>
                                        <p:tgtEl>
                                          <p:spTgt spid="19458">
                                            <p:txEl>
                                              <p:pRg st="4" end="4"/>
                                            </p:txEl>
                                          </p:spTgt>
                                        </p:tgtEl>
                                      </p:cBhvr>
                                      <p:to x="100000" y="100000"/>
                                    </p:animScale>
                                    <p:animScale>
                                      <p:cBhvr>
                                        <p:cTn id="55" dur="26">
                                          <p:stCondLst>
                                            <p:cond delay="1642"/>
                                          </p:stCondLst>
                                        </p:cTn>
                                        <p:tgtEl>
                                          <p:spTgt spid="19458">
                                            <p:txEl>
                                              <p:pRg st="4" end="4"/>
                                            </p:txEl>
                                          </p:spTgt>
                                        </p:tgtEl>
                                      </p:cBhvr>
                                      <p:to x="100000" y="90000"/>
                                    </p:animScale>
                                    <p:animScale>
                                      <p:cBhvr>
                                        <p:cTn id="56" dur="166" decel="50000">
                                          <p:stCondLst>
                                            <p:cond delay="1668"/>
                                          </p:stCondLst>
                                        </p:cTn>
                                        <p:tgtEl>
                                          <p:spTgt spid="19458">
                                            <p:txEl>
                                              <p:pRg st="4" end="4"/>
                                            </p:txEl>
                                          </p:spTgt>
                                        </p:tgtEl>
                                      </p:cBhvr>
                                      <p:to x="100000" y="100000"/>
                                    </p:animScale>
                                    <p:animScale>
                                      <p:cBhvr>
                                        <p:cTn id="57" dur="26">
                                          <p:stCondLst>
                                            <p:cond delay="1808"/>
                                          </p:stCondLst>
                                        </p:cTn>
                                        <p:tgtEl>
                                          <p:spTgt spid="19458">
                                            <p:txEl>
                                              <p:pRg st="4" end="4"/>
                                            </p:txEl>
                                          </p:spTgt>
                                        </p:tgtEl>
                                      </p:cBhvr>
                                      <p:to x="100000" y="95000"/>
                                    </p:animScale>
                                    <p:animScale>
                                      <p:cBhvr>
                                        <p:cTn id="58" dur="166" decel="50000">
                                          <p:stCondLst>
                                            <p:cond delay="1834"/>
                                          </p:stCondLst>
                                        </p:cTn>
                                        <p:tgtEl>
                                          <p:spTgt spid="19458">
                                            <p:txEl>
                                              <p:pRg st="4" end="4"/>
                                            </p:txEl>
                                          </p:spTgt>
                                        </p:tgtEl>
                                      </p:cBhvr>
                                      <p:to x="100000" y="100000"/>
                                    </p:animScale>
                                  </p:childTnLst>
                                </p:cTn>
                              </p:par>
                            </p:childTnLst>
                          </p:cTn>
                        </p:par>
                      </p:childTnLst>
                    </p:cTn>
                  </p:par>
                  <p:par>
                    <p:cTn id="59" fill="hold" nodeType="clickPar">
                      <p:stCondLst>
                        <p:cond delay="indefinite"/>
                      </p:stCondLst>
                      <p:childTnLst>
                        <p:par>
                          <p:cTn id="60" fill="hold" nodeType="withGroup">
                            <p:stCondLst>
                              <p:cond delay="0"/>
                            </p:stCondLst>
                            <p:childTnLst>
                              <p:par>
                                <p:cTn id="61" presetID="34" presetClass="entr" presetSubtype="0" fill="hold" nodeType="clickEffect">
                                  <p:stCondLst>
                                    <p:cond delay="0"/>
                                  </p:stCondLst>
                                  <p:childTnLst>
                                    <p:set>
                                      <p:cBhvr>
                                        <p:cTn id="62" dur="1" fill="hold">
                                          <p:stCondLst>
                                            <p:cond delay="0"/>
                                          </p:stCondLst>
                                        </p:cTn>
                                        <p:tgtEl>
                                          <p:spTgt spid="19458">
                                            <p:txEl>
                                              <p:pRg st="5" end="5"/>
                                            </p:txEl>
                                          </p:spTgt>
                                        </p:tgtEl>
                                        <p:attrNameLst>
                                          <p:attrName>style.visibility</p:attrName>
                                        </p:attrNameLst>
                                      </p:cBhvr>
                                      <p:to>
                                        <p:strVal val="visible"/>
                                      </p:to>
                                    </p:set>
                                    <p:anim from="(-#ppt_w/2)" to="(#ppt_x)" calcmode="lin" valueType="num">
                                      <p:cBhvr>
                                        <p:cTn id="63" dur="600" fill="hold">
                                          <p:stCondLst>
                                            <p:cond delay="0"/>
                                          </p:stCondLst>
                                        </p:cTn>
                                        <p:tgtEl>
                                          <p:spTgt spid="19458">
                                            <p:txEl>
                                              <p:pRg st="5" end="5"/>
                                            </p:txEl>
                                          </p:spTgt>
                                        </p:tgtEl>
                                        <p:attrNameLst>
                                          <p:attrName>ppt_x</p:attrName>
                                        </p:attrNameLst>
                                      </p:cBhvr>
                                    </p:anim>
                                    <p:anim from="0" to="-1.0" calcmode="lin" valueType="num">
                                      <p:cBhvr>
                                        <p:cTn id="64" dur="200" decel="50000" autoRev="1" fill="hold">
                                          <p:stCondLst>
                                            <p:cond delay="600"/>
                                          </p:stCondLst>
                                        </p:cTn>
                                        <p:tgtEl>
                                          <p:spTgt spid="19458">
                                            <p:txEl>
                                              <p:pRg st="5" end="5"/>
                                            </p:txEl>
                                          </p:spTgt>
                                        </p:tgtEl>
                                        <p:attrNameLst>
                                          <p:attrName>xshear</p:attrName>
                                        </p:attrNameLst>
                                      </p:cBhvr>
                                    </p:anim>
                                    <p:animScale>
                                      <p:cBhvr>
                                        <p:cTn id="65" dur="200" decel="100000" autoRev="1" fill="hold">
                                          <p:stCondLst>
                                            <p:cond delay="600"/>
                                          </p:stCondLst>
                                        </p:cTn>
                                        <p:tgtEl>
                                          <p:spTgt spid="19458">
                                            <p:txEl>
                                              <p:pRg st="5" end="5"/>
                                            </p:txEl>
                                          </p:spTgt>
                                        </p:tgtEl>
                                      </p:cBhvr>
                                      <p:from x="100000" y="100000"/>
                                      <p:to x="80000" y="100000"/>
                                    </p:animScale>
                                    <p:anim by="(#ppt_h/3+#ppt_w*0.1)" calcmode="lin" valueType="num">
                                      <p:cBhvr additive="sum">
                                        <p:cTn id="66" dur="200" decel="100000" autoRev="1" fill="hold">
                                          <p:stCondLst>
                                            <p:cond delay="600"/>
                                          </p:stCondLst>
                                        </p:cTn>
                                        <p:tgtEl>
                                          <p:spTgt spid="19458">
                                            <p:txEl>
                                              <p:pRg st="5" end="5"/>
                                            </p:txEl>
                                          </p:spTgt>
                                        </p:tgtEl>
                                        <p:attrNameLst>
                                          <p:attrName>ppt_x</p:attrName>
                                        </p:attrNameLst>
                                      </p:cBhvr>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6" presetClass="entr" presetSubtype="0" fill="hold" nodeType="clickEffect">
                                  <p:stCondLst>
                                    <p:cond delay="0"/>
                                  </p:stCondLst>
                                  <p:childTnLst>
                                    <p:set>
                                      <p:cBhvr>
                                        <p:cTn id="70" dur="1" fill="hold">
                                          <p:stCondLst>
                                            <p:cond delay="0"/>
                                          </p:stCondLst>
                                        </p:cTn>
                                        <p:tgtEl>
                                          <p:spTgt spid="19458">
                                            <p:txEl>
                                              <p:pRg st="6" end="6"/>
                                            </p:txEl>
                                          </p:spTgt>
                                        </p:tgtEl>
                                        <p:attrNameLst>
                                          <p:attrName>style.visibility</p:attrName>
                                        </p:attrNameLst>
                                      </p:cBhvr>
                                      <p:to>
                                        <p:strVal val="visible"/>
                                      </p:to>
                                    </p:set>
                                    <p:animEffect transition="in" filter="wipe(down)">
                                      <p:cBhvr>
                                        <p:cTn id="71" dur="580">
                                          <p:stCondLst>
                                            <p:cond delay="0"/>
                                          </p:stCondLst>
                                        </p:cTn>
                                        <p:tgtEl>
                                          <p:spTgt spid="19458">
                                            <p:txEl>
                                              <p:pRg st="6" end="6"/>
                                            </p:txEl>
                                          </p:spTgt>
                                        </p:tgtEl>
                                      </p:cBhvr>
                                    </p:animEffect>
                                    <p:anim calcmode="lin" valueType="num">
                                      <p:cBhvr>
                                        <p:cTn id="72" dur="1822" tmFilter="0,0; 0.14,0.36; 0.43,0.73; 0.71,0.91; 1.0,1.0">
                                          <p:stCondLst>
                                            <p:cond delay="0"/>
                                          </p:stCondLst>
                                        </p:cTn>
                                        <p:tgtEl>
                                          <p:spTgt spid="19458">
                                            <p:txEl>
                                              <p:pRg st="6" end="6"/>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9458">
                                            <p:txEl>
                                              <p:pRg st="6" end="6"/>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9458">
                                            <p:txEl>
                                              <p:pRg st="6" end="6"/>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9458">
                                            <p:txEl>
                                              <p:pRg st="6" end="6"/>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9458">
                                            <p:txEl>
                                              <p:pRg st="6" end="6"/>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19458">
                                            <p:txEl>
                                              <p:pRg st="6" end="6"/>
                                            </p:txEl>
                                          </p:spTgt>
                                        </p:tgtEl>
                                      </p:cBhvr>
                                      <p:to x="100000" y="60000"/>
                                    </p:animScale>
                                    <p:animScale>
                                      <p:cBhvr>
                                        <p:cTn id="78" dur="166" decel="50000">
                                          <p:stCondLst>
                                            <p:cond delay="676"/>
                                          </p:stCondLst>
                                        </p:cTn>
                                        <p:tgtEl>
                                          <p:spTgt spid="19458">
                                            <p:txEl>
                                              <p:pRg st="6" end="6"/>
                                            </p:txEl>
                                          </p:spTgt>
                                        </p:tgtEl>
                                      </p:cBhvr>
                                      <p:to x="100000" y="100000"/>
                                    </p:animScale>
                                    <p:animScale>
                                      <p:cBhvr>
                                        <p:cTn id="79" dur="26">
                                          <p:stCondLst>
                                            <p:cond delay="1312"/>
                                          </p:stCondLst>
                                        </p:cTn>
                                        <p:tgtEl>
                                          <p:spTgt spid="19458">
                                            <p:txEl>
                                              <p:pRg st="6" end="6"/>
                                            </p:txEl>
                                          </p:spTgt>
                                        </p:tgtEl>
                                      </p:cBhvr>
                                      <p:to x="100000" y="80000"/>
                                    </p:animScale>
                                    <p:animScale>
                                      <p:cBhvr>
                                        <p:cTn id="80" dur="166" decel="50000">
                                          <p:stCondLst>
                                            <p:cond delay="1338"/>
                                          </p:stCondLst>
                                        </p:cTn>
                                        <p:tgtEl>
                                          <p:spTgt spid="19458">
                                            <p:txEl>
                                              <p:pRg st="6" end="6"/>
                                            </p:txEl>
                                          </p:spTgt>
                                        </p:tgtEl>
                                      </p:cBhvr>
                                      <p:to x="100000" y="100000"/>
                                    </p:animScale>
                                    <p:animScale>
                                      <p:cBhvr>
                                        <p:cTn id="81" dur="26">
                                          <p:stCondLst>
                                            <p:cond delay="1642"/>
                                          </p:stCondLst>
                                        </p:cTn>
                                        <p:tgtEl>
                                          <p:spTgt spid="19458">
                                            <p:txEl>
                                              <p:pRg st="6" end="6"/>
                                            </p:txEl>
                                          </p:spTgt>
                                        </p:tgtEl>
                                      </p:cBhvr>
                                      <p:to x="100000" y="90000"/>
                                    </p:animScale>
                                    <p:animScale>
                                      <p:cBhvr>
                                        <p:cTn id="82" dur="166" decel="50000">
                                          <p:stCondLst>
                                            <p:cond delay="1668"/>
                                          </p:stCondLst>
                                        </p:cTn>
                                        <p:tgtEl>
                                          <p:spTgt spid="19458">
                                            <p:txEl>
                                              <p:pRg st="6" end="6"/>
                                            </p:txEl>
                                          </p:spTgt>
                                        </p:tgtEl>
                                      </p:cBhvr>
                                      <p:to x="100000" y="100000"/>
                                    </p:animScale>
                                    <p:animScale>
                                      <p:cBhvr>
                                        <p:cTn id="83" dur="26">
                                          <p:stCondLst>
                                            <p:cond delay="1808"/>
                                          </p:stCondLst>
                                        </p:cTn>
                                        <p:tgtEl>
                                          <p:spTgt spid="19458">
                                            <p:txEl>
                                              <p:pRg st="6" end="6"/>
                                            </p:txEl>
                                          </p:spTgt>
                                        </p:tgtEl>
                                      </p:cBhvr>
                                      <p:to x="100000" y="95000"/>
                                    </p:animScale>
                                    <p:animScale>
                                      <p:cBhvr>
                                        <p:cTn id="84" dur="166" decel="50000">
                                          <p:stCondLst>
                                            <p:cond delay="1834"/>
                                          </p:stCondLst>
                                        </p:cTn>
                                        <p:tgtEl>
                                          <p:spTgt spid="19458">
                                            <p:txEl>
                                              <p:pRg st="6" end="6"/>
                                            </p:txEl>
                                          </p:spTgt>
                                        </p:tgtEl>
                                      </p:cBhvr>
                                      <p:to x="100000" y="100000"/>
                                    </p:animScale>
                                  </p:childTnLst>
                                </p:cTn>
                              </p:par>
                            </p:childTnLst>
                          </p:cTn>
                        </p:par>
                      </p:childTnLst>
                    </p:cTn>
                  </p:par>
                  <p:par>
                    <p:cTn id="85" fill="hold" nodeType="clickPar">
                      <p:stCondLst>
                        <p:cond delay="indefinite"/>
                      </p:stCondLst>
                      <p:childTnLst>
                        <p:par>
                          <p:cTn id="86" fill="hold" nodeType="withGroup">
                            <p:stCondLst>
                              <p:cond delay="0"/>
                            </p:stCondLst>
                            <p:childTnLst>
                              <p:par>
                                <p:cTn id="87" presetID="34" presetClass="entr" presetSubtype="0" fill="hold" nodeType="clickEffect">
                                  <p:stCondLst>
                                    <p:cond delay="0"/>
                                  </p:stCondLst>
                                  <p:childTnLst>
                                    <p:set>
                                      <p:cBhvr>
                                        <p:cTn id="88" dur="1" fill="hold">
                                          <p:stCondLst>
                                            <p:cond delay="0"/>
                                          </p:stCondLst>
                                        </p:cTn>
                                        <p:tgtEl>
                                          <p:spTgt spid="19458">
                                            <p:txEl>
                                              <p:pRg st="7" end="7"/>
                                            </p:txEl>
                                          </p:spTgt>
                                        </p:tgtEl>
                                        <p:attrNameLst>
                                          <p:attrName>style.visibility</p:attrName>
                                        </p:attrNameLst>
                                      </p:cBhvr>
                                      <p:to>
                                        <p:strVal val="visible"/>
                                      </p:to>
                                    </p:set>
                                    <p:anim from="(-#ppt_w/2)" to="(#ppt_x)" calcmode="lin" valueType="num">
                                      <p:cBhvr>
                                        <p:cTn id="89" dur="600" fill="hold">
                                          <p:stCondLst>
                                            <p:cond delay="0"/>
                                          </p:stCondLst>
                                        </p:cTn>
                                        <p:tgtEl>
                                          <p:spTgt spid="19458">
                                            <p:txEl>
                                              <p:pRg st="7" end="7"/>
                                            </p:txEl>
                                          </p:spTgt>
                                        </p:tgtEl>
                                        <p:attrNameLst>
                                          <p:attrName>ppt_x</p:attrName>
                                        </p:attrNameLst>
                                      </p:cBhvr>
                                    </p:anim>
                                    <p:anim from="0" to="-1.0" calcmode="lin" valueType="num">
                                      <p:cBhvr>
                                        <p:cTn id="90" dur="200" decel="50000" autoRev="1" fill="hold">
                                          <p:stCondLst>
                                            <p:cond delay="600"/>
                                          </p:stCondLst>
                                        </p:cTn>
                                        <p:tgtEl>
                                          <p:spTgt spid="19458">
                                            <p:txEl>
                                              <p:pRg st="7" end="7"/>
                                            </p:txEl>
                                          </p:spTgt>
                                        </p:tgtEl>
                                        <p:attrNameLst>
                                          <p:attrName>xshear</p:attrName>
                                        </p:attrNameLst>
                                      </p:cBhvr>
                                    </p:anim>
                                    <p:animScale>
                                      <p:cBhvr>
                                        <p:cTn id="91" dur="200" decel="100000" autoRev="1" fill="hold">
                                          <p:stCondLst>
                                            <p:cond delay="600"/>
                                          </p:stCondLst>
                                        </p:cTn>
                                        <p:tgtEl>
                                          <p:spTgt spid="19458">
                                            <p:txEl>
                                              <p:pRg st="7" end="7"/>
                                            </p:txEl>
                                          </p:spTgt>
                                        </p:tgtEl>
                                      </p:cBhvr>
                                      <p:from x="100000" y="100000"/>
                                      <p:to x="80000" y="100000"/>
                                    </p:animScale>
                                    <p:anim by="(#ppt_h/3+#ppt_w*0.1)" calcmode="lin" valueType="num">
                                      <p:cBhvr additive="sum">
                                        <p:cTn id="92" dur="200" decel="100000" autoRev="1" fill="hold">
                                          <p:stCondLst>
                                            <p:cond delay="600"/>
                                          </p:stCondLst>
                                        </p:cTn>
                                        <p:tgtEl>
                                          <p:spTgt spid="19458">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6</TotalTime>
  <Words>1128</Words>
  <Application>Microsoft Office PowerPoint</Application>
  <PresentationFormat>عرض على الشاشة (3:4)‏</PresentationFormat>
  <Paragraphs>74</Paragraphs>
  <Slides>20</Slides>
  <Notes>0</Notes>
  <HiddenSlides>0</HiddenSlides>
  <MMClips>0</MMClips>
  <ScaleCrop>false</ScaleCrop>
  <HeadingPairs>
    <vt:vector size="4" baseType="variant">
      <vt:variant>
        <vt:lpstr>نسق</vt:lpstr>
      </vt:variant>
      <vt:variant>
        <vt:i4>2</vt:i4>
      </vt:variant>
      <vt:variant>
        <vt:lpstr>عناوين الشرائح</vt:lpstr>
      </vt:variant>
      <vt:variant>
        <vt:i4>20</vt:i4>
      </vt:variant>
    </vt:vector>
  </HeadingPairs>
  <TitlesOfParts>
    <vt:vector size="22" baseType="lpstr">
      <vt:lpstr>1_تدفق</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cp:revision>
  <dcterms:created xsi:type="dcterms:W3CDTF">2015-08-23T13:49:02Z</dcterms:created>
  <dcterms:modified xsi:type="dcterms:W3CDTF">2015-08-24T14:31:03Z</dcterms:modified>
</cp:coreProperties>
</file>