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Override5.xml" ContentType="application/vnd.openxmlformats-officedocument.themeOverride+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 id="2147483684" r:id="rId3"/>
  </p:sldMasterIdLst>
  <p:sldIdLst>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عنصر نائب للتاريخ 29"/>
          <p:cNvSpPr>
            <a:spLocks noGrp="1"/>
          </p:cNvSpPr>
          <p:nvPr>
            <p:ph type="dt" sz="half" idx="10"/>
          </p:nvPr>
        </p:nvSpPr>
        <p:spPr/>
        <p:txBody>
          <a:bodyPr/>
          <a:lstStyle>
            <a:lvl1pPr>
              <a:defRPr/>
            </a:lvl1pPr>
          </a:lstStyle>
          <a:p>
            <a:pPr>
              <a:defRPr/>
            </a:pPr>
            <a:fld id="{1AC6D5AA-6032-493E-AC3F-679D414F7843}" type="datetimeFigureOut">
              <a:rPr lang="ar-SA">
                <a:solidFill>
                  <a:srgbClr val="C5D1D7">
                    <a:shade val="90000"/>
                  </a:srgbClr>
                </a:solidFill>
              </a:rPr>
              <a:pPr>
                <a:defRPr/>
              </a:pPr>
              <a:t>17/11/1436</a:t>
            </a:fld>
            <a:endParaRPr lang="ar-SA">
              <a:solidFill>
                <a:srgbClr val="C5D1D7">
                  <a:shade val="90000"/>
                </a:srgbClr>
              </a:solidFill>
            </a:endParaRPr>
          </a:p>
        </p:txBody>
      </p:sp>
      <p:sp>
        <p:nvSpPr>
          <p:cNvPr id="5" name="عنصر نائب للتذييل 18"/>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26"/>
          <p:cNvSpPr>
            <a:spLocks noGrp="1"/>
          </p:cNvSpPr>
          <p:nvPr>
            <p:ph type="sldNum" sz="quarter" idx="12"/>
          </p:nvPr>
        </p:nvSpPr>
        <p:spPr/>
        <p:txBody>
          <a:bodyPr/>
          <a:lstStyle>
            <a:lvl1pPr>
              <a:defRPr/>
            </a:lvl1pPr>
          </a:lstStyle>
          <a:p>
            <a:pPr>
              <a:defRPr/>
            </a:pPr>
            <a:fld id="{3A556B29-2FA1-45B7-8431-F150B5E0D68C}"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120935569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B21EBB5E-1F24-437F-B9F2-562F8071A9D4}" type="datetimeFigureOut">
              <a:rPr lang="ar-SA">
                <a:solidFill>
                  <a:srgbClr val="646B86">
                    <a:shade val="90000"/>
                  </a:srgbClr>
                </a:solidFill>
              </a:rPr>
              <a:pPr>
                <a:defRPr/>
              </a:pPr>
              <a:t>17/11/1436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4CFD789E-A533-42CE-993C-3CFB840C2E09}"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530787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8F8E73A4-1F40-4D14-86A4-5A7615E32A75}" type="datetimeFigureOut">
              <a:rPr lang="ar-SA">
                <a:solidFill>
                  <a:srgbClr val="C5D1D7">
                    <a:shade val="90000"/>
                  </a:srgbClr>
                </a:solidFill>
              </a:rPr>
              <a:pPr>
                <a:defRPr/>
              </a:pPr>
              <a:t>17/11/1436</a:t>
            </a:fld>
            <a:endParaRPr lang="ar-SA">
              <a:solidFill>
                <a:srgbClr val="C5D1D7">
                  <a:shade val="90000"/>
                </a:srgb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DC91C0CA-398B-4607-86D7-9AB6A162B3EE}"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111883505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77C302BA-F7CF-4D9E-8010-3592E6D9BCC3}" type="datetimeFigureOut">
              <a:rPr lang="ar-SA">
                <a:solidFill>
                  <a:srgbClr val="646B86">
                    <a:shade val="90000"/>
                  </a:srgbClr>
                </a:solidFill>
              </a:rPr>
              <a:pPr>
                <a:defRPr/>
              </a:pPr>
              <a:t>17/11/1436</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F5C705E8-70A6-4A27-8D4F-5E116CF51224}"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60869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lvl1pPr>
          </a:lstStyle>
          <a:p>
            <a:pPr>
              <a:defRPr/>
            </a:pPr>
            <a:fld id="{36610E9A-1015-4268-8466-69FBF61AABD0}" type="datetimeFigureOut">
              <a:rPr lang="ar-SA">
                <a:solidFill>
                  <a:srgbClr val="646B86">
                    <a:shade val="90000"/>
                  </a:srgbClr>
                </a:solidFill>
              </a:rPr>
              <a:pPr>
                <a:defRPr/>
              </a:pPr>
              <a:t>17/11/1436</a:t>
            </a:fld>
            <a:endParaRPr lang="ar-SA">
              <a:solidFill>
                <a:srgbClr val="646B86">
                  <a:shade val="90000"/>
                </a:srgbClr>
              </a:solidFill>
            </a:endParaRPr>
          </a:p>
        </p:txBody>
      </p:sp>
      <p:sp>
        <p:nvSpPr>
          <p:cNvPr id="8"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9" name="عنصر نائب لرقم الشريحة 17"/>
          <p:cNvSpPr>
            <a:spLocks noGrp="1"/>
          </p:cNvSpPr>
          <p:nvPr>
            <p:ph type="sldNum" sz="quarter" idx="12"/>
          </p:nvPr>
        </p:nvSpPr>
        <p:spPr/>
        <p:txBody>
          <a:bodyPr/>
          <a:lstStyle>
            <a:lvl1pPr>
              <a:defRPr/>
            </a:lvl1pPr>
          </a:lstStyle>
          <a:p>
            <a:pPr>
              <a:defRPr/>
            </a:pPr>
            <a:fld id="{512E5F7F-B9C7-463B-81C6-223287E22E61}"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068719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fld id="{6E14B117-40AE-439E-8DF8-D2DA66A4FD65}" type="datetimeFigureOut">
              <a:rPr lang="ar-SA">
                <a:solidFill>
                  <a:srgbClr val="646B86">
                    <a:shade val="90000"/>
                  </a:srgbClr>
                </a:solidFill>
              </a:rPr>
              <a:pPr>
                <a:defRPr/>
              </a:pPr>
              <a:t>17/11/1436</a:t>
            </a:fld>
            <a:endParaRPr lang="ar-SA">
              <a:solidFill>
                <a:srgbClr val="646B86">
                  <a:shade val="90000"/>
                </a:srgbClr>
              </a:solidFill>
            </a:endParaRPr>
          </a:p>
        </p:txBody>
      </p:sp>
      <p:sp>
        <p:nvSpPr>
          <p:cNvPr id="4"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5" name="عنصر نائب لرقم الشريحة 17"/>
          <p:cNvSpPr>
            <a:spLocks noGrp="1"/>
          </p:cNvSpPr>
          <p:nvPr>
            <p:ph type="sldNum" sz="quarter" idx="12"/>
          </p:nvPr>
        </p:nvSpPr>
        <p:spPr/>
        <p:txBody>
          <a:bodyPr/>
          <a:lstStyle>
            <a:lvl1pPr>
              <a:defRPr/>
            </a:lvl1pPr>
          </a:lstStyle>
          <a:p>
            <a:pPr>
              <a:defRPr/>
            </a:pPr>
            <a:fld id="{E89E70F9-F8D8-45EC-95E5-C47A2F4891EE}"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552996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lvl1pPr>
          </a:lstStyle>
          <a:p>
            <a:pPr>
              <a:defRPr/>
            </a:pPr>
            <a:fld id="{AD05FD08-B3AF-4A85-9644-76D5A88EA278}" type="datetimeFigureOut">
              <a:rPr lang="ar-SA">
                <a:solidFill>
                  <a:srgbClr val="646B86">
                    <a:shade val="90000"/>
                  </a:srgbClr>
                </a:solidFill>
              </a:rPr>
              <a:pPr>
                <a:defRPr/>
              </a:pPr>
              <a:t>17/11/1436</a:t>
            </a:fld>
            <a:endParaRPr lang="ar-SA">
              <a:solidFill>
                <a:srgbClr val="646B86">
                  <a:shade val="90000"/>
                </a:srgbClr>
              </a:solidFill>
            </a:endParaRPr>
          </a:p>
        </p:txBody>
      </p:sp>
      <p:sp>
        <p:nvSpPr>
          <p:cNvPr id="3"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4" name="عنصر نائب لرقم الشريحة 17"/>
          <p:cNvSpPr>
            <a:spLocks noGrp="1"/>
          </p:cNvSpPr>
          <p:nvPr>
            <p:ph type="sldNum" sz="quarter" idx="12"/>
          </p:nvPr>
        </p:nvSpPr>
        <p:spPr/>
        <p:txBody>
          <a:bodyPr/>
          <a:lstStyle>
            <a:lvl1pPr>
              <a:defRPr/>
            </a:lvl1pPr>
          </a:lstStyle>
          <a:p>
            <a:pPr>
              <a:defRPr/>
            </a:pPr>
            <a:fld id="{26CF998B-1C27-4615-8636-F3FFDC404EBE}"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893729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21B55AF8-FE84-4A79-BD3F-993322F2F235}" type="datetimeFigureOut">
              <a:rPr lang="ar-SA">
                <a:solidFill>
                  <a:srgbClr val="646B86">
                    <a:shade val="90000"/>
                  </a:srgbClr>
                </a:solidFill>
              </a:rPr>
              <a:pPr>
                <a:defRPr/>
              </a:pPr>
              <a:t>17/11/1436</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C8BDB747-B6E8-4964-99A1-105C57219F2E}"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118846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5" name="مستطيل ذو زاوية واحدة مخدوشة ودائرية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مثلث قائم الزاوية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شكل حر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2" name="عنوان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عنصر نائب للنص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9" name="عنصر نائب للتاريخ 4"/>
          <p:cNvSpPr>
            <a:spLocks noGrp="1"/>
          </p:cNvSpPr>
          <p:nvPr>
            <p:ph type="dt" sz="half" idx="10"/>
          </p:nvPr>
        </p:nvSpPr>
        <p:spPr/>
        <p:txBody>
          <a:bodyPr/>
          <a:lstStyle>
            <a:lvl1pPr>
              <a:defRPr/>
            </a:lvl1pPr>
          </a:lstStyle>
          <a:p>
            <a:pPr>
              <a:defRPr/>
            </a:pPr>
            <a:fld id="{9C5F17DE-66F1-46C4-B368-0CF0BBA1611E}" type="datetimeFigureOut">
              <a:rPr lang="ar-SA">
                <a:solidFill>
                  <a:srgbClr val="646B86">
                    <a:shade val="90000"/>
                  </a:srgbClr>
                </a:solidFill>
              </a:rPr>
              <a:pPr>
                <a:defRPr/>
              </a:pPr>
              <a:t>17/11/1436</a:t>
            </a:fld>
            <a:endParaRPr lang="ar-SA">
              <a:solidFill>
                <a:srgbClr val="646B86">
                  <a:shade val="90000"/>
                </a:srgbClr>
              </a:solidFill>
            </a:endParaRPr>
          </a:p>
        </p:txBody>
      </p:sp>
      <p:sp>
        <p:nvSpPr>
          <p:cNvPr id="10" name="عنصر نائب للتذييل 5"/>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11" name="عنصر نائب لرقم الشريحة 6"/>
          <p:cNvSpPr>
            <a:spLocks noGrp="1"/>
          </p:cNvSpPr>
          <p:nvPr>
            <p:ph type="sldNum" sz="quarter" idx="12"/>
          </p:nvPr>
        </p:nvSpPr>
        <p:spPr>
          <a:xfrm>
            <a:off x="8077200" y="6356350"/>
            <a:ext cx="609600" cy="365125"/>
          </a:xfrm>
        </p:spPr>
        <p:txBody>
          <a:bodyPr/>
          <a:lstStyle>
            <a:lvl1pPr>
              <a:defRPr/>
            </a:lvl1pPr>
          </a:lstStyle>
          <a:p>
            <a:pPr>
              <a:defRPr/>
            </a:pPr>
            <a:fld id="{0A10901F-FA3E-492D-AC1A-851BC9A39FBF}"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044027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309DAD0D-BCD9-4F5F-ACFD-9C6B6F4C7363}" type="datetimeFigureOut">
              <a:rPr lang="ar-SA">
                <a:solidFill>
                  <a:srgbClr val="646B86">
                    <a:shade val="90000"/>
                  </a:srgbClr>
                </a:solidFill>
              </a:rPr>
              <a:pPr>
                <a:defRPr/>
              </a:pPr>
              <a:t>17/11/1436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918A79B2-97F7-40E0-BAB9-B3E957AA6963}"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815316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3120FC0B-D86E-4FD8-9667-BF6FBCE5456F}" type="datetimeFigureOut">
              <a:rPr lang="ar-SA">
                <a:solidFill>
                  <a:srgbClr val="646B86">
                    <a:shade val="90000"/>
                  </a:srgbClr>
                </a:solidFill>
              </a:rPr>
              <a:pPr>
                <a:defRPr/>
              </a:pPr>
              <a:t>17/11/1436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60C825F6-E8BD-46F0-89DC-3E7BE1C8B486}"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217592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عنصر نائب للتاريخ 29"/>
          <p:cNvSpPr>
            <a:spLocks noGrp="1"/>
          </p:cNvSpPr>
          <p:nvPr>
            <p:ph type="dt" sz="half" idx="10"/>
          </p:nvPr>
        </p:nvSpPr>
        <p:spPr/>
        <p:txBody>
          <a:bodyPr/>
          <a:lstStyle>
            <a:lvl1pPr>
              <a:defRPr/>
            </a:lvl1pPr>
          </a:lstStyle>
          <a:p>
            <a:pPr>
              <a:defRPr/>
            </a:pPr>
            <a:fld id="{292D723A-A07E-4413-B5D4-89B7024DBEF8}" type="datetimeFigureOut">
              <a:rPr lang="ar-SA">
                <a:solidFill>
                  <a:srgbClr val="C5D1D7">
                    <a:shade val="90000"/>
                  </a:srgbClr>
                </a:solidFill>
              </a:rPr>
              <a:pPr>
                <a:defRPr/>
              </a:pPr>
              <a:t>17/11/1436</a:t>
            </a:fld>
            <a:endParaRPr lang="ar-SA">
              <a:solidFill>
                <a:srgbClr val="C5D1D7">
                  <a:shade val="90000"/>
                </a:srgbClr>
              </a:solidFill>
            </a:endParaRPr>
          </a:p>
        </p:txBody>
      </p:sp>
      <p:sp>
        <p:nvSpPr>
          <p:cNvPr id="5" name="عنصر نائب للتذييل 18"/>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26"/>
          <p:cNvSpPr>
            <a:spLocks noGrp="1"/>
          </p:cNvSpPr>
          <p:nvPr>
            <p:ph type="sldNum" sz="quarter" idx="12"/>
          </p:nvPr>
        </p:nvSpPr>
        <p:spPr/>
        <p:txBody>
          <a:bodyPr/>
          <a:lstStyle>
            <a:lvl1pPr>
              <a:defRPr/>
            </a:lvl1pPr>
          </a:lstStyle>
          <a:p>
            <a:pPr>
              <a:defRPr/>
            </a:pPr>
            <a:fld id="{36A5AB93-3C6F-4A7F-8AC8-75609AE73CE5}"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492604637"/>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95AB6A42-05DE-4375-9588-5F5FCF81FE28}" type="datetimeFigureOut">
              <a:rPr lang="ar-SA">
                <a:solidFill>
                  <a:srgbClr val="646B86">
                    <a:shade val="90000"/>
                  </a:srgbClr>
                </a:solidFill>
              </a:rPr>
              <a:pPr>
                <a:defRPr/>
              </a:pPr>
              <a:t>17/11/1436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57D82C12-3A6E-4000-8BEB-2550D7AD0A75}"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48350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A8BF243E-1420-440C-88AC-650DAEC868E4}" type="datetimeFigureOut">
              <a:rPr lang="ar-SA">
                <a:solidFill>
                  <a:srgbClr val="C5D1D7">
                    <a:shade val="90000"/>
                  </a:srgbClr>
                </a:solidFill>
              </a:rPr>
              <a:pPr>
                <a:defRPr/>
              </a:pPr>
              <a:t>17/11/1436</a:t>
            </a:fld>
            <a:endParaRPr lang="ar-SA">
              <a:solidFill>
                <a:srgbClr val="C5D1D7">
                  <a:shade val="90000"/>
                </a:srgb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B839091F-2A79-4B7F-B785-61D91DAE90F0}"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1762036742"/>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5B43E15B-B5CF-498C-9B68-763460311E36}" type="datetimeFigureOut">
              <a:rPr lang="ar-SA">
                <a:solidFill>
                  <a:srgbClr val="646B86">
                    <a:shade val="90000"/>
                  </a:srgbClr>
                </a:solidFill>
              </a:rPr>
              <a:pPr>
                <a:defRPr/>
              </a:pPr>
              <a:t>17/11/1436</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89302571-7278-4259-B991-9B372C042FBE}"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2667151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lvl1pPr>
          </a:lstStyle>
          <a:p>
            <a:pPr>
              <a:defRPr/>
            </a:pPr>
            <a:fld id="{28AC19E7-A1EF-4953-B1E5-11FA1A7D2F32}" type="datetimeFigureOut">
              <a:rPr lang="ar-SA">
                <a:solidFill>
                  <a:srgbClr val="646B86">
                    <a:shade val="90000"/>
                  </a:srgbClr>
                </a:solidFill>
              </a:rPr>
              <a:pPr>
                <a:defRPr/>
              </a:pPr>
              <a:t>17/11/1436</a:t>
            </a:fld>
            <a:endParaRPr lang="ar-SA">
              <a:solidFill>
                <a:srgbClr val="646B86">
                  <a:shade val="90000"/>
                </a:srgbClr>
              </a:solidFill>
            </a:endParaRPr>
          </a:p>
        </p:txBody>
      </p:sp>
      <p:sp>
        <p:nvSpPr>
          <p:cNvPr id="8"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9" name="عنصر نائب لرقم الشريحة 17"/>
          <p:cNvSpPr>
            <a:spLocks noGrp="1"/>
          </p:cNvSpPr>
          <p:nvPr>
            <p:ph type="sldNum" sz="quarter" idx="12"/>
          </p:nvPr>
        </p:nvSpPr>
        <p:spPr/>
        <p:txBody>
          <a:bodyPr/>
          <a:lstStyle>
            <a:lvl1pPr>
              <a:defRPr/>
            </a:lvl1pPr>
          </a:lstStyle>
          <a:p>
            <a:pPr>
              <a:defRPr/>
            </a:pPr>
            <a:fld id="{4E759ACE-2F9B-4BBC-B403-00664A412F2B}"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5452589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fld id="{D6A88BF2-C812-4E67-915F-9D4CFC6C7BC5}" type="datetimeFigureOut">
              <a:rPr lang="ar-SA">
                <a:solidFill>
                  <a:srgbClr val="646B86">
                    <a:shade val="90000"/>
                  </a:srgbClr>
                </a:solidFill>
              </a:rPr>
              <a:pPr>
                <a:defRPr/>
              </a:pPr>
              <a:t>17/11/1436</a:t>
            </a:fld>
            <a:endParaRPr lang="ar-SA">
              <a:solidFill>
                <a:srgbClr val="646B86">
                  <a:shade val="90000"/>
                </a:srgbClr>
              </a:solidFill>
            </a:endParaRPr>
          </a:p>
        </p:txBody>
      </p:sp>
      <p:sp>
        <p:nvSpPr>
          <p:cNvPr id="4"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5" name="عنصر نائب لرقم الشريحة 17"/>
          <p:cNvSpPr>
            <a:spLocks noGrp="1"/>
          </p:cNvSpPr>
          <p:nvPr>
            <p:ph type="sldNum" sz="quarter" idx="12"/>
          </p:nvPr>
        </p:nvSpPr>
        <p:spPr/>
        <p:txBody>
          <a:bodyPr/>
          <a:lstStyle>
            <a:lvl1pPr>
              <a:defRPr/>
            </a:lvl1pPr>
          </a:lstStyle>
          <a:p>
            <a:pPr>
              <a:defRPr/>
            </a:pPr>
            <a:fld id="{E12B77DA-8389-48D4-9564-B76DC333CB2F}"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41790962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lvl1pPr>
          </a:lstStyle>
          <a:p>
            <a:pPr>
              <a:defRPr/>
            </a:pPr>
            <a:fld id="{5A63D97D-D5AF-4D03-8EE1-02C45765DF5F}" type="datetimeFigureOut">
              <a:rPr lang="ar-SA">
                <a:solidFill>
                  <a:srgbClr val="646B86">
                    <a:shade val="90000"/>
                  </a:srgbClr>
                </a:solidFill>
              </a:rPr>
              <a:pPr>
                <a:defRPr/>
              </a:pPr>
              <a:t>17/11/1436</a:t>
            </a:fld>
            <a:endParaRPr lang="ar-SA">
              <a:solidFill>
                <a:srgbClr val="646B86">
                  <a:shade val="90000"/>
                </a:srgbClr>
              </a:solidFill>
            </a:endParaRPr>
          </a:p>
        </p:txBody>
      </p:sp>
      <p:sp>
        <p:nvSpPr>
          <p:cNvPr id="3"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4" name="عنصر نائب لرقم الشريحة 17"/>
          <p:cNvSpPr>
            <a:spLocks noGrp="1"/>
          </p:cNvSpPr>
          <p:nvPr>
            <p:ph type="sldNum" sz="quarter" idx="12"/>
          </p:nvPr>
        </p:nvSpPr>
        <p:spPr/>
        <p:txBody>
          <a:bodyPr/>
          <a:lstStyle>
            <a:lvl1pPr>
              <a:defRPr/>
            </a:lvl1pPr>
          </a:lstStyle>
          <a:p>
            <a:pPr>
              <a:defRPr/>
            </a:pPr>
            <a:fld id="{1C602D58-E75A-4DFC-B331-563F6329A4E9}"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8546844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AA2AF9FD-2C41-434B-9678-E009A095BBED}" type="datetimeFigureOut">
              <a:rPr lang="ar-SA">
                <a:solidFill>
                  <a:srgbClr val="646B86">
                    <a:shade val="90000"/>
                  </a:srgbClr>
                </a:solidFill>
              </a:rPr>
              <a:pPr>
                <a:defRPr/>
              </a:pPr>
              <a:t>17/11/1436</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54317B77-42E6-42BF-ADD9-02EDF75C972E}"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2863026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5" name="مستطيل ذو زاوية واحدة مخدوشة ودائرية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مثلث قائم الزاوية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شكل حر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2" name="عنوان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عنصر نائب للنص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9" name="عنصر نائب للتاريخ 4"/>
          <p:cNvSpPr>
            <a:spLocks noGrp="1"/>
          </p:cNvSpPr>
          <p:nvPr>
            <p:ph type="dt" sz="half" idx="10"/>
          </p:nvPr>
        </p:nvSpPr>
        <p:spPr/>
        <p:txBody>
          <a:bodyPr/>
          <a:lstStyle>
            <a:lvl1pPr>
              <a:defRPr/>
            </a:lvl1pPr>
          </a:lstStyle>
          <a:p>
            <a:pPr>
              <a:defRPr/>
            </a:pPr>
            <a:fld id="{13B5B7E9-E363-48C3-B8DA-89B32F334812}" type="datetimeFigureOut">
              <a:rPr lang="ar-SA">
                <a:solidFill>
                  <a:srgbClr val="646B86">
                    <a:shade val="90000"/>
                  </a:srgbClr>
                </a:solidFill>
              </a:rPr>
              <a:pPr>
                <a:defRPr/>
              </a:pPr>
              <a:t>17/11/1436</a:t>
            </a:fld>
            <a:endParaRPr lang="ar-SA">
              <a:solidFill>
                <a:srgbClr val="646B86">
                  <a:shade val="90000"/>
                </a:srgbClr>
              </a:solidFill>
            </a:endParaRPr>
          </a:p>
        </p:txBody>
      </p:sp>
      <p:sp>
        <p:nvSpPr>
          <p:cNvPr id="10" name="عنصر نائب للتذييل 5"/>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11" name="عنصر نائب لرقم الشريحة 6"/>
          <p:cNvSpPr>
            <a:spLocks noGrp="1"/>
          </p:cNvSpPr>
          <p:nvPr>
            <p:ph type="sldNum" sz="quarter" idx="12"/>
          </p:nvPr>
        </p:nvSpPr>
        <p:spPr>
          <a:xfrm>
            <a:off x="8077200" y="6356350"/>
            <a:ext cx="609600" cy="365125"/>
          </a:xfrm>
        </p:spPr>
        <p:txBody>
          <a:bodyPr/>
          <a:lstStyle>
            <a:lvl1pPr>
              <a:defRPr/>
            </a:lvl1pPr>
          </a:lstStyle>
          <a:p>
            <a:pPr>
              <a:defRPr/>
            </a:pPr>
            <a:fld id="{5ED3B565-0754-417A-A3DE-BD0DE5D37E78}"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6899325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935FF3DA-11D5-44A4-99B8-630C2DB87EA1}" type="datetimeFigureOut">
              <a:rPr lang="ar-SA">
                <a:solidFill>
                  <a:srgbClr val="646B86">
                    <a:shade val="90000"/>
                  </a:srgbClr>
                </a:solidFill>
              </a:rPr>
              <a:pPr>
                <a:defRPr/>
              </a:pPr>
              <a:t>17/11/1436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4F65E818-A185-46D5-B590-24FC221FA3F4}"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5538029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E509A56C-3A0D-44FC-8B17-FECC12C63E0E}" type="datetimeFigureOut">
              <a:rPr lang="ar-SA">
                <a:solidFill>
                  <a:srgbClr val="646B86">
                    <a:shade val="90000"/>
                  </a:srgbClr>
                </a:solidFill>
              </a:rPr>
              <a:pPr>
                <a:defRPr/>
              </a:pPr>
              <a:t>17/11/1436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2C8F25B9-CD62-42AC-A411-2718FAE0555C}"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4694353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عنصر نائب للتاريخ 29"/>
          <p:cNvSpPr>
            <a:spLocks noGrp="1"/>
          </p:cNvSpPr>
          <p:nvPr>
            <p:ph type="dt" sz="half" idx="10"/>
          </p:nvPr>
        </p:nvSpPr>
        <p:spPr/>
        <p:txBody>
          <a:bodyPr/>
          <a:lstStyle>
            <a:lvl1pPr>
              <a:defRPr/>
            </a:lvl1pPr>
          </a:lstStyle>
          <a:p>
            <a:pPr>
              <a:defRPr/>
            </a:pPr>
            <a:fld id="{292D723A-A07E-4413-B5D4-89B7024DBEF8}" type="datetimeFigureOut">
              <a:rPr lang="ar-SA">
                <a:solidFill>
                  <a:srgbClr val="C5D1D7">
                    <a:shade val="90000"/>
                  </a:srgbClr>
                </a:solidFill>
              </a:rPr>
              <a:pPr>
                <a:defRPr/>
              </a:pPr>
              <a:t>17/11/1436</a:t>
            </a:fld>
            <a:endParaRPr lang="ar-SA">
              <a:solidFill>
                <a:srgbClr val="C5D1D7">
                  <a:shade val="90000"/>
                </a:srgbClr>
              </a:solidFill>
            </a:endParaRPr>
          </a:p>
        </p:txBody>
      </p:sp>
      <p:sp>
        <p:nvSpPr>
          <p:cNvPr id="5" name="عنصر نائب للتذييل 18"/>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26"/>
          <p:cNvSpPr>
            <a:spLocks noGrp="1"/>
          </p:cNvSpPr>
          <p:nvPr>
            <p:ph type="sldNum" sz="quarter" idx="12"/>
          </p:nvPr>
        </p:nvSpPr>
        <p:spPr/>
        <p:txBody>
          <a:bodyPr/>
          <a:lstStyle>
            <a:lvl1pPr>
              <a:defRPr/>
            </a:lvl1pPr>
          </a:lstStyle>
          <a:p>
            <a:pPr>
              <a:defRPr/>
            </a:pPr>
            <a:fld id="{36A5AB93-3C6F-4A7F-8AC8-75609AE73CE5}"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2883727285"/>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95AB6A42-05DE-4375-9588-5F5FCF81FE28}" type="datetimeFigureOut">
              <a:rPr lang="ar-SA">
                <a:solidFill>
                  <a:srgbClr val="646B86">
                    <a:shade val="90000"/>
                  </a:srgbClr>
                </a:solidFill>
              </a:rPr>
              <a:pPr>
                <a:defRPr/>
              </a:pPr>
              <a:t>17/11/1436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57D82C12-3A6E-4000-8BEB-2550D7AD0A75}"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8334654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A8BF243E-1420-440C-88AC-650DAEC868E4}" type="datetimeFigureOut">
              <a:rPr lang="ar-SA">
                <a:solidFill>
                  <a:srgbClr val="C5D1D7">
                    <a:shade val="90000"/>
                  </a:srgbClr>
                </a:solidFill>
              </a:rPr>
              <a:pPr>
                <a:defRPr/>
              </a:pPr>
              <a:t>17/11/1436</a:t>
            </a:fld>
            <a:endParaRPr lang="ar-SA">
              <a:solidFill>
                <a:srgbClr val="C5D1D7">
                  <a:shade val="90000"/>
                </a:srgb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B839091F-2A79-4B7F-B785-61D91DAE90F0}"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2416662468"/>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5B43E15B-B5CF-498C-9B68-763460311E36}" type="datetimeFigureOut">
              <a:rPr lang="ar-SA">
                <a:solidFill>
                  <a:srgbClr val="646B86">
                    <a:shade val="90000"/>
                  </a:srgbClr>
                </a:solidFill>
              </a:rPr>
              <a:pPr>
                <a:defRPr/>
              </a:pPr>
              <a:t>17/11/1436</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89302571-7278-4259-B991-9B372C042FBE}"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6563619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lvl1pPr>
          </a:lstStyle>
          <a:p>
            <a:pPr>
              <a:defRPr/>
            </a:pPr>
            <a:fld id="{28AC19E7-A1EF-4953-B1E5-11FA1A7D2F32}" type="datetimeFigureOut">
              <a:rPr lang="ar-SA">
                <a:solidFill>
                  <a:srgbClr val="646B86">
                    <a:shade val="90000"/>
                  </a:srgbClr>
                </a:solidFill>
              </a:rPr>
              <a:pPr>
                <a:defRPr/>
              </a:pPr>
              <a:t>17/11/1436</a:t>
            </a:fld>
            <a:endParaRPr lang="ar-SA">
              <a:solidFill>
                <a:srgbClr val="646B86">
                  <a:shade val="90000"/>
                </a:srgbClr>
              </a:solidFill>
            </a:endParaRPr>
          </a:p>
        </p:txBody>
      </p:sp>
      <p:sp>
        <p:nvSpPr>
          <p:cNvPr id="8"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9" name="عنصر نائب لرقم الشريحة 17"/>
          <p:cNvSpPr>
            <a:spLocks noGrp="1"/>
          </p:cNvSpPr>
          <p:nvPr>
            <p:ph type="sldNum" sz="quarter" idx="12"/>
          </p:nvPr>
        </p:nvSpPr>
        <p:spPr/>
        <p:txBody>
          <a:bodyPr/>
          <a:lstStyle>
            <a:lvl1pPr>
              <a:defRPr/>
            </a:lvl1pPr>
          </a:lstStyle>
          <a:p>
            <a:pPr>
              <a:defRPr/>
            </a:pPr>
            <a:fld id="{4E759ACE-2F9B-4BBC-B403-00664A412F2B}"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5066482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fld id="{D6A88BF2-C812-4E67-915F-9D4CFC6C7BC5}" type="datetimeFigureOut">
              <a:rPr lang="ar-SA">
                <a:solidFill>
                  <a:srgbClr val="646B86">
                    <a:shade val="90000"/>
                  </a:srgbClr>
                </a:solidFill>
              </a:rPr>
              <a:pPr>
                <a:defRPr/>
              </a:pPr>
              <a:t>17/11/1436</a:t>
            </a:fld>
            <a:endParaRPr lang="ar-SA">
              <a:solidFill>
                <a:srgbClr val="646B86">
                  <a:shade val="90000"/>
                </a:srgbClr>
              </a:solidFill>
            </a:endParaRPr>
          </a:p>
        </p:txBody>
      </p:sp>
      <p:sp>
        <p:nvSpPr>
          <p:cNvPr id="4"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5" name="عنصر نائب لرقم الشريحة 17"/>
          <p:cNvSpPr>
            <a:spLocks noGrp="1"/>
          </p:cNvSpPr>
          <p:nvPr>
            <p:ph type="sldNum" sz="quarter" idx="12"/>
          </p:nvPr>
        </p:nvSpPr>
        <p:spPr/>
        <p:txBody>
          <a:bodyPr/>
          <a:lstStyle>
            <a:lvl1pPr>
              <a:defRPr/>
            </a:lvl1pPr>
          </a:lstStyle>
          <a:p>
            <a:pPr>
              <a:defRPr/>
            </a:pPr>
            <a:fld id="{E12B77DA-8389-48D4-9564-B76DC333CB2F}"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4901054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lvl1pPr>
          </a:lstStyle>
          <a:p>
            <a:pPr>
              <a:defRPr/>
            </a:pPr>
            <a:fld id="{5A63D97D-D5AF-4D03-8EE1-02C45765DF5F}" type="datetimeFigureOut">
              <a:rPr lang="ar-SA">
                <a:solidFill>
                  <a:srgbClr val="646B86">
                    <a:shade val="90000"/>
                  </a:srgbClr>
                </a:solidFill>
              </a:rPr>
              <a:pPr>
                <a:defRPr/>
              </a:pPr>
              <a:t>17/11/1436</a:t>
            </a:fld>
            <a:endParaRPr lang="ar-SA">
              <a:solidFill>
                <a:srgbClr val="646B86">
                  <a:shade val="90000"/>
                </a:srgbClr>
              </a:solidFill>
            </a:endParaRPr>
          </a:p>
        </p:txBody>
      </p:sp>
      <p:sp>
        <p:nvSpPr>
          <p:cNvPr id="3"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4" name="عنصر نائب لرقم الشريحة 17"/>
          <p:cNvSpPr>
            <a:spLocks noGrp="1"/>
          </p:cNvSpPr>
          <p:nvPr>
            <p:ph type="sldNum" sz="quarter" idx="12"/>
          </p:nvPr>
        </p:nvSpPr>
        <p:spPr/>
        <p:txBody>
          <a:bodyPr/>
          <a:lstStyle>
            <a:lvl1pPr>
              <a:defRPr/>
            </a:lvl1pPr>
          </a:lstStyle>
          <a:p>
            <a:pPr>
              <a:defRPr/>
            </a:pPr>
            <a:fld id="{1C602D58-E75A-4DFC-B331-563F6329A4E9}"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6746594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AA2AF9FD-2C41-434B-9678-E009A095BBED}" type="datetimeFigureOut">
              <a:rPr lang="ar-SA">
                <a:solidFill>
                  <a:srgbClr val="646B86">
                    <a:shade val="90000"/>
                  </a:srgbClr>
                </a:solidFill>
              </a:rPr>
              <a:pPr>
                <a:defRPr/>
              </a:pPr>
              <a:t>17/11/1436</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54317B77-42E6-42BF-ADD9-02EDF75C972E}"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5772224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5" name="مستطيل ذو زاوية واحدة مخدوشة ودائرية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مثلث قائم الزاوية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شكل حر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2" name="عنوان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عنصر نائب للنص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9" name="عنصر نائب للتاريخ 4"/>
          <p:cNvSpPr>
            <a:spLocks noGrp="1"/>
          </p:cNvSpPr>
          <p:nvPr>
            <p:ph type="dt" sz="half" idx="10"/>
          </p:nvPr>
        </p:nvSpPr>
        <p:spPr/>
        <p:txBody>
          <a:bodyPr/>
          <a:lstStyle>
            <a:lvl1pPr>
              <a:defRPr/>
            </a:lvl1pPr>
          </a:lstStyle>
          <a:p>
            <a:pPr>
              <a:defRPr/>
            </a:pPr>
            <a:fld id="{13B5B7E9-E363-48C3-B8DA-89B32F334812}" type="datetimeFigureOut">
              <a:rPr lang="ar-SA">
                <a:solidFill>
                  <a:srgbClr val="646B86">
                    <a:shade val="90000"/>
                  </a:srgbClr>
                </a:solidFill>
              </a:rPr>
              <a:pPr>
                <a:defRPr/>
              </a:pPr>
              <a:t>17/11/1436</a:t>
            </a:fld>
            <a:endParaRPr lang="ar-SA">
              <a:solidFill>
                <a:srgbClr val="646B86">
                  <a:shade val="90000"/>
                </a:srgbClr>
              </a:solidFill>
            </a:endParaRPr>
          </a:p>
        </p:txBody>
      </p:sp>
      <p:sp>
        <p:nvSpPr>
          <p:cNvPr id="10" name="عنصر نائب للتذييل 5"/>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11" name="عنصر نائب لرقم الشريحة 6"/>
          <p:cNvSpPr>
            <a:spLocks noGrp="1"/>
          </p:cNvSpPr>
          <p:nvPr>
            <p:ph type="sldNum" sz="quarter" idx="12"/>
          </p:nvPr>
        </p:nvSpPr>
        <p:spPr>
          <a:xfrm>
            <a:off x="8077200" y="6356350"/>
            <a:ext cx="609600" cy="365125"/>
          </a:xfrm>
        </p:spPr>
        <p:txBody>
          <a:bodyPr/>
          <a:lstStyle>
            <a:lvl1pPr>
              <a:defRPr/>
            </a:lvl1pPr>
          </a:lstStyle>
          <a:p>
            <a:pPr>
              <a:defRPr/>
            </a:pPr>
            <a:fld id="{5ED3B565-0754-417A-A3DE-BD0DE5D37E78}"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5771253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935FF3DA-11D5-44A4-99B8-630C2DB87EA1}" type="datetimeFigureOut">
              <a:rPr lang="ar-SA">
                <a:solidFill>
                  <a:srgbClr val="646B86">
                    <a:shade val="90000"/>
                  </a:srgbClr>
                </a:solidFill>
              </a:rPr>
              <a:pPr>
                <a:defRPr/>
              </a:pPr>
              <a:t>17/11/1436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4F65E818-A185-46D5-B590-24FC221FA3F4}"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538238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E509A56C-3A0D-44FC-8B17-FECC12C63E0E}" type="datetimeFigureOut">
              <a:rPr lang="ar-SA">
                <a:solidFill>
                  <a:srgbClr val="646B86">
                    <a:shade val="90000"/>
                  </a:srgbClr>
                </a:solidFill>
              </a:rPr>
              <a:pPr>
                <a:defRPr/>
              </a:pPr>
              <a:t>17/11/1436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2C8F25B9-CD62-42AC-A411-2718FAE0555C}"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924170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6000"/>
          </a:stretch>
        </a:blipFill>
        <a:effectLst/>
      </p:bgPr>
    </p:bg>
    <p:spTree>
      <p:nvGrpSpPr>
        <p:cNvPr id="1" name=""/>
        <p:cNvGrpSpPr/>
        <p:nvPr/>
      </p:nvGrpSpPr>
      <p:grpSpPr>
        <a:xfrm>
          <a:off x="0" y="0"/>
          <a:ext cx="0" cy="0"/>
          <a:chOff x="0" y="0"/>
          <a:chExt cx="0" cy="0"/>
        </a:xfrm>
      </p:grpSpPr>
      <p:sp>
        <p:nvSpPr>
          <p:cNvPr id="7" name="شكل حر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1028" name="عنصر نائب للعنوان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1029" name="عنصر نائب للنص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fld id="{84E06F60-E03E-47D2-8F82-705741AA27C2}" type="datetimeFigureOut">
              <a:rPr lang="ar-SA">
                <a:solidFill>
                  <a:srgbClr val="646B86">
                    <a:shade val="90000"/>
                  </a:srgbClr>
                </a:solidFill>
                <a:latin typeface="Arial" pitchFamily="34" charset="0"/>
              </a:rPr>
              <a:pPr fontAlgn="base">
                <a:spcBef>
                  <a:spcPct val="0"/>
                </a:spcBef>
                <a:spcAft>
                  <a:spcPct val="0"/>
                </a:spcAft>
                <a:defRPr/>
              </a:pPr>
              <a:t>17/11/1436</a:t>
            </a:fld>
            <a:endParaRPr lang="ar-SA">
              <a:solidFill>
                <a:srgbClr val="646B86">
                  <a:shade val="90000"/>
                </a:srgbClr>
              </a:solidFill>
              <a:latin typeface="Arial" pitchFamily="34" charset="0"/>
            </a:endParaRPr>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ar-SA">
              <a:solidFill>
                <a:srgbClr val="646B86">
                  <a:shade val="90000"/>
                </a:srgbClr>
              </a:solidFill>
              <a:latin typeface="Arial" pitchFamily="34" charset="0"/>
            </a:endParaRPr>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84710910-F992-4E89-8A54-5AF1D882E04B}" type="slidenum">
              <a:rPr lang="ar-SA">
                <a:solidFill>
                  <a:srgbClr val="646B86">
                    <a:shade val="90000"/>
                  </a:srgbClr>
                </a:solidFill>
                <a:latin typeface="Arial" pitchFamily="34" charset="0"/>
              </a:rPr>
              <a:pPr fontAlgn="base">
                <a:spcBef>
                  <a:spcPct val="0"/>
                </a:spcBef>
                <a:spcAft>
                  <a:spcPct val="0"/>
                </a:spcAft>
                <a:defRPr/>
              </a:pPr>
              <a:t>‹#›</a:t>
            </a:fld>
            <a:endParaRPr lang="ar-SA">
              <a:solidFill>
                <a:srgbClr val="646B86">
                  <a:shade val="90000"/>
                </a:srgbClr>
              </a:solidFill>
              <a:latin typeface="Arial" pitchFamily="34" charset="0"/>
            </a:endParaRPr>
          </a:p>
        </p:txBody>
      </p:sp>
      <p:grpSp>
        <p:nvGrpSpPr>
          <p:cNvPr id="1033" name="مجموعة 1"/>
          <p:cNvGrpSpPr>
            <a:grpSpLocks/>
          </p:cNvGrpSpPr>
          <p:nvPr/>
        </p:nvGrpSpPr>
        <p:grpSpPr bwMode="auto">
          <a:xfrm>
            <a:off x="-19050" y="203200"/>
            <a:ext cx="9180513" cy="647700"/>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grpSp>
    </p:spTree>
    <p:extLst>
      <p:ext uri="{BB962C8B-B14F-4D97-AF65-F5344CB8AC3E}">
        <p14:creationId xmlns:p14="http://schemas.microsoft.com/office/powerpoint/2010/main" val="1148358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cs typeface="Traditional Arabic" pitchFamily="18" charset="-78"/>
        </a:defRPr>
      </a:lvl2pPr>
      <a:lvl3pPr algn="l" rtl="1" eaLnBrk="0" fontAlgn="base" hangingPunct="0">
        <a:spcBef>
          <a:spcPct val="0"/>
        </a:spcBef>
        <a:spcAft>
          <a:spcPct val="0"/>
        </a:spcAft>
        <a:defRPr sz="5000">
          <a:solidFill>
            <a:schemeClr val="tx2"/>
          </a:solidFill>
          <a:latin typeface="Calibri" pitchFamily="34" charset="0"/>
          <a:cs typeface="Traditional Arabic" pitchFamily="18" charset="-78"/>
        </a:defRPr>
      </a:lvl3pPr>
      <a:lvl4pPr algn="l" rtl="1" eaLnBrk="0" fontAlgn="base" hangingPunct="0">
        <a:spcBef>
          <a:spcPct val="0"/>
        </a:spcBef>
        <a:spcAft>
          <a:spcPct val="0"/>
        </a:spcAft>
        <a:defRPr sz="5000">
          <a:solidFill>
            <a:schemeClr val="tx2"/>
          </a:solidFill>
          <a:latin typeface="Calibri" pitchFamily="34" charset="0"/>
          <a:cs typeface="Traditional Arabic" pitchFamily="18" charset="-78"/>
        </a:defRPr>
      </a:lvl4pPr>
      <a:lvl5pPr algn="l" rtl="1" eaLnBrk="0" fontAlgn="base" hangingPunct="0">
        <a:spcBef>
          <a:spcPct val="0"/>
        </a:spcBef>
        <a:spcAft>
          <a:spcPct val="0"/>
        </a:spcAft>
        <a:defRPr sz="5000">
          <a:solidFill>
            <a:schemeClr val="tx2"/>
          </a:solidFill>
          <a:latin typeface="Calibri" pitchFamily="34" charset="0"/>
          <a:cs typeface="Traditional Arabic" pitchFamily="18" charset="-78"/>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6000"/>
          </a:stretch>
        </a:blipFill>
        <a:effectLst/>
      </p:bgPr>
    </p:bg>
    <p:spTree>
      <p:nvGrpSpPr>
        <p:cNvPr id="1" name=""/>
        <p:cNvGrpSpPr/>
        <p:nvPr/>
      </p:nvGrpSpPr>
      <p:grpSpPr>
        <a:xfrm>
          <a:off x="0" y="0"/>
          <a:ext cx="0" cy="0"/>
          <a:chOff x="0" y="0"/>
          <a:chExt cx="0" cy="0"/>
        </a:xfrm>
      </p:grpSpPr>
      <p:sp>
        <p:nvSpPr>
          <p:cNvPr id="7" name="شكل حر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1028" name="عنصر نائب للعنوان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1029" name="عنصر نائب للنص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fld id="{A71206FC-BD8C-4800-A90D-11528CFFAC2D}" type="datetimeFigureOut">
              <a:rPr lang="ar-SA">
                <a:solidFill>
                  <a:srgbClr val="646B86">
                    <a:shade val="90000"/>
                  </a:srgbClr>
                </a:solidFill>
                <a:latin typeface="Arial" pitchFamily="34" charset="0"/>
              </a:rPr>
              <a:pPr fontAlgn="base">
                <a:spcBef>
                  <a:spcPct val="0"/>
                </a:spcBef>
                <a:spcAft>
                  <a:spcPct val="0"/>
                </a:spcAft>
                <a:defRPr/>
              </a:pPr>
              <a:t>17/11/1436</a:t>
            </a:fld>
            <a:endParaRPr lang="ar-SA">
              <a:solidFill>
                <a:srgbClr val="646B86">
                  <a:shade val="90000"/>
                </a:srgbClr>
              </a:solidFill>
              <a:latin typeface="Arial" pitchFamily="34" charset="0"/>
            </a:endParaRPr>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ar-SA">
              <a:solidFill>
                <a:srgbClr val="646B86">
                  <a:shade val="90000"/>
                </a:srgbClr>
              </a:solidFill>
              <a:latin typeface="Arial" pitchFamily="34" charset="0"/>
            </a:endParaRPr>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2D97E23A-1CCF-40D3-83C5-BD596DBDFC3C}" type="slidenum">
              <a:rPr lang="ar-SA">
                <a:solidFill>
                  <a:srgbClr val="646B86">
                    <a:shade val="90000"/>
                  </a:srgbClr>
                </a:solidFill>
                <a:latin typeface="Arial" pitchFamily="34" charset="0"/>
              </a:rPr>
              <a:pPr fontAlgn="base">
                <a:spcBef>
                  <a:spcPct val="0"/>
                </a:spcBef>
                <a:spcAft>
                  <a:spcPct val="0"/>
                </a:spcAft>
                <a:defRPr/>
              </a:pPr>
              <a:t>‹#›</a:t>
            </a:fld>
            <a:endParaRPr lang="ar-SA">
              <a:solidFill>
                <a:srgbClr val="646B86">
                  <a:shade val="90000"/>
                </a:srgbClr>
              </a:solidFill>
              <a:latin typeface="Arial" pitchFamily="34" charset="0"/>
            </a:endParaRPr>
          </a:p>
        </p:txBody>
      </p:sp>
      <p:grpSp>
        <p:nvGrpSpPr>
          <p:cNvPr id="1033" name="مجموعة 1"/>
          <p:cNvGrpSpPr>
            <a:grpSpLocks/>
          </p:cNvGrpSpPr>
          <p:nvPr/>
        </p:nvGrpSpPr>
        <p:grpSpPr bwMode="auto">
          <a:xfrm>
            <a:off x="-19050" y="203200"/>
            <a:ext cx="9180513" cy="647700"/>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grpSp>
    </p:spTree>
    <p:extLst>
      <p:ext uri="{BB962C8B-B14F-4D97-AF65-F5344CB8AC3E}">
        <p14:creationId xmlns:p14="http://schemas.microsoft.com/office/powerpoint/2010/main" val="22251322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cs typeface="Traditional Arabic" pitchFamily="18" charset="-78"/>
        </a:defRPr>
      </a:lvl2pPr>
      <a:lvl3pPr algn="l" rtl="1" eaLnBrk="0" fontAlgn="base" hangingPunct="0">
        <a:spcBef>
          <a:spcPct val="0"/>
        </a:spcBef>
        <a:spcAft>
          <a:spcPct val="0"/>
        </a:spcAft>
        <a:defRPr sz="5000">
          <a:solidFill>
            <a:schemeClr val="tx2"/>
          </a:solidFill>
          <a:latin typeface="Calibri" pitchFamily="34" charset="0"/>
          <a:cs typeface="Traditional Arabic" pitchFamily="18" charset="-78"/>
        </a:defRPr>
      </a:lvl3pPr>
      <a:lvl4pPr algn="l" rtl="1" eaLnBrk="0" fontAlgn="base" hangingPunct="0">
        <a:spcBef>
          <a:spcPct val="0"/>
        </a:spcBef>
        <a:spcAft>
          <a:spcPct val="0"/>
        </a:spcAft>
        <a:defRPr sz="5000">
          <a:solidFill>
            <a:schemeClr val="tx2"/>
          </a:solidFill>
          <a:latin typeface="Calibri" pitchFamily="34" charset="0"/>
          <a:cs typeface="Traditional Arabic" pitchFamily="18" charset="-78"/>
        </a:defRPr>
      </a:lvl4pPr>
      <a:lvl5pPr algn="l" rtl="1" eaLnBrk="0" fontAlgn="base" hangingPunct="0">
        <a:spcBef>
          <a:spcPct val="0"/>
        </a:spcBef>
        <a:spcAft>
          <a:spcPct val="0"/>
        </a:spcAft>
        <a:defRPr sz="5000">
          <a:solidFill>
            <a:schemeClr val="tx2"/>
          </a:solidFill>
          <a:latin typeface="Calibri" pitchFamily="34" charset="0"/>
          <a:cs typeface="Traditional Arabic" pitchFamily="18" charset="-78"/>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6000"/>
          </a:stretch>
        </a:blipFill>
        <a:effectLst/>
      </p:bgPr>
    </p:bg>
    <p:spTree>
      <p:nvGrpSpPr>
        <p:cNvPr id="1" name=""/>
        <p:cNvGrpSpPr/>
        <p:nvPr/>
      </p:nvGrpSpPr>
      <p:grpSpPr>
        <a:xfrm>
          <a:off x="0" y="0"/>
          <a:ext cx="0" cy="0"/>
          <a:chOff x="0" y="0"/>
          <a:chExt cx="0" cy="0"/>
        </a:xfrm>
      </p:grpSpPr>
      <p:sp>
        <p:nvSpPr>
          <p:cNvPr id="7" name="شكل حر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1028" name="عنصر نائب للعنوان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1029" name="عنصر نائب للنص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fld id="{A71206FC-BD8C-4800-A90D-11528CFFAC2D}" type="datetimeFigureOut">
              <a:rPr lang="ar-SA">
                <a:solidFill>
                  <a:srgbClr val="646B86">
                    <a:shade val="90000"/>
                  </a:srgbClr>
                </a:solidFill>
                <a:latin typeface="Arial" pitchFamily="34" charset="0"/>
              </a:rPr>
              <a:pPr fontAlgn="base">
                <a:spcBef>
                  <a:spcPct val="0"/>
                </a:spcBef>
                <a:spcAft>
                  <a:spcPct val="0"/>
                </a:spcAft>
                <a:defRPr/>
              </a:pPr>
              <a:t>17/11/1436</a:t>
            </a:fld>
            <a:endParaRPr lang="ar-SA">
              <a:solidFill>
                <a:srgbClr val="646B86">
                  <a:shade val="90000"/>
                </a:srgbClr>
              </a:solidFill>
              <a:latin typeface="Arial" pitchFamily="34" charset="0"/>
            </a:endParaRPr>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ar-SA">
              <a:solidFill>
                <a:srgbClr val="646B86">
                  <a:shade val="90000"/>
                </a:srgbClr>
              </a:solidFill>
              <a:latin typeface="Arial" pitchFamily="34" charset="0"/>
            </a:endParaRPr>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2D97E23A-1CCF-40D3-83C5-BD596DBDFC3C}" type="slidenum">
              <a:rPr lang="ar-SA">
                <a:solidFill>
                  <a:srgbClr val="646B86">
                    <a:shade val="90000"/>
                  </a:srgbClr>
                </a:solidFill>
                <a:latin typeface="Arial" pitchFamily="34" charset="0"/>
              </a:rPr>
              <a:pPr fontAlgn="base">
                <a:spcBef>
                  <a:spcPct val="0"/>
                </a:spcBef>
                <a:spcAft>
                  <a:spcPct val="0"/>
                </a:spcAft>
                <a:defRPr/>
              </a:pPr>
              <a:t>‹#›</a:t>
            </a:fld>
            <a:endParaRPr lang="ar-SA">
              <a:solidFill>
                <a:srgbClr val="646B86">
                  <a:shade val="90000"/>
                </a:srgbClr>
              </a:solidFill>
              <a:latin typeface="Arial" pitchFamily="34" charset="0"/>
            </a:endParaRPr>
          </a:p>
        </p:txBody>
      </p:sp>
      <p:grpSp>
        <p:nvGrpSpPr>
          <p:cNvPr id="1033" name="مجموعة 1"/>
          <p:cNvGrpSpPr>
            <a:grpSpLocks/>
          </p:cNvGrpSpPr>
          <p:nvPr/>
        </p:nvGrpSpPr>
        <p:grpSpPr bwMode="auto">
          <a:xfrm>
            <a:off x="-19050" y="203200"/>
            <a:ext cx="9180513" cy="647700"/>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grpSp>
    </p:spTree>
    <p:extLst>
      <p:ext uri="{BB962C8B-B14F-4D97-AF65-F5344CB8AC3E}">
        <p14:creationId xmlns:p14="http://schemas.microsoft.com/office/powerpoint/2010/main" val="263031662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cs typeface="Traditional Arabic" pitchFamily="18" charset="-78"/>
        </a:defRPr>
      </a:lvl2pPr>
      <a:lvl3pPr algn="l" rtl="1" eaLnBrk="0" fontAlgn="base" hangingPunct="0">
        <a:spcBef>
          <a:spcPct val="0"/>
        </a:spcBef>
        <a:spcAft>
          <a:spcPct val="0"/>
        </a:spcAft>
        <a:defRPr sz="5000">
          <a:solidFill>
            <a:schemeClr val="tx2"/>
          </a:solidFill>
          <a:latin typeface="Calibri" pitchFamily="34" charset="0"/>
          <a:cs typeface="Traditional Arabic" pitchFamily="18" charset="-78"/>
        </a:defRPr>
      </a:lvl3pPr>
      <a:lvl4pPr algn="l" rtl="1" eaLnBrk="0" fontAlgn="base" hangingPunct="0">
        <a:spcBef>
          <a:spcPct val="0"/>
        </a:spcBef>
        <a:spcAft>
          <a:spcPct val="0"/>
        </a:spcAft>
        <a:defRPr sz="5000">
          <a:solidFill>
            <a:schemeClr val="tx2"/>
          </a:solidFill>
          <a:latin typeface="Calibri" pitchFamily="34" charset="0"/>
          <a:cs typeface="Traditional Arabic" pitchFamily="18" charset="-78"/>
        </a:defRPr>
      </a:lvl4pPr>
      <a:lvl5pPr algn="l" rtl="1" eaLnBrk="0" fontAlgn="base" hangingPunct="0">
        <a:spcBef>
          <a:spcPct val="0"/>
        </a:spcBef>
        <a:spcAft>
          <a:spcPct val="0"/>
        </a:spcAft>
        <a:defRPr sz="5000">
          <a:solidFill>
            <a:schemeClr val="tx2"/>
          </a:solidFill>
          <a:latin typeface="Calibri" pitchFamily="34" charset="0"/>
          <a:cs typeface="Traditional Arabic" pitchFamily="18" charset="-78"/>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3.bp.blogspot.com/-zvgNbLUXk4o/UoNE4mTzjMI/AAAAAAAAABg/hAkohTqnwiY/s1600/basmlah.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063" y="357188"/>
            <a:ext cx="8293100" cy="59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531811"/>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anim calcmode="lin" valueType="num">
                                      <p:cBhvr>
                                        <p:cTn id="8" dur="1000" fill="hold"/>
                                        <p:tgtEl>
                                          <p:spTgt spid="6148"/>
                                        </p:tgtEl>
                                        <p:attrNameLst>
                                          <p:attrName>ppt_x</p:attrName>
                                        </p:attrNameLst>
                                      </p:cBhvr>
                                      <p:tavLst>
                                        <p:tav tm="0">
                                          <p:val>
                                            <p:strVal val="#ppt_x"/>
                                          </p:val>
                                        </p:tav>
                                        <p:tav tm="100000">
                                          <p:val>
                                            <p:strVal val="#ppt_x"/>
                                          </p:val>
                                        </p:tav>
                                      </p:tavLst>
                                    </p:anim>
                                    <p:anim calcmode="lin" valueType="num">
                                      <p:cBhvr>
                                        <p:cTn id="9" dur="900" decel="100000" fill="hold"/>
                                        <p:tgtEl>
                                          <p:spTgt spid="614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14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6" descr="http://everything2.cc/wp-content/uploads/2014/09/bank6.jpg"/>
          <p:cNvPicPr>
            <a:picLocks noChangeAspect="1" noChangeArrowheads="1"/>
          </p:cNvPicPr>
          <p:nvPr/>
        </p:nvPicPr>
        <p:blipFill>
          <a:blip r:embed="rId2">
            <a:lum bright="3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مستطيل 4"/>
          <p:cNvSpPr/>
          <p:nvPr/>
        </p:nvSpPr>
        <p:spPr>
          <a:xfrm>
            <a:off x="857224" y="3357562"/>
            <a:ext cx="7645944" cy="1200329"/>
          </a:xfrm>
          <a:prstGeom prst="rect">
            <a:avLst/>
          </a:prstGeom>
          <a:noFill/>
        </p:spPr>
        <p:txBody>
          <a:bodyPr>
            <a:spAutoFit/>
            <a:scene3d>
              <a:camera prst="perspectiveRight"/>
              <a:lightRig rig="threePt" dir="t"/>
            </a:scene3d>
          </a:bodyPr>
          <a:lstStyle/>
          <a:p>
            <a:pPr algn="ctr" fontAlgn="base">
              <a:spcBef>
                <a:spcPct val="0"/>
              </a:spcBef>
              <a:spcAft>
                <a:spcPct val="0"/>
              </a:spcAft>
              <a:defRPr/>
            </a:pPr>
            <a:r>
              <a:rPr lang="ar-SA" sz="7200" b="1" cap="all" dirty="0">
                <a:ln w="9000" cmpd="sng">
                  <a:solidFill>
                    <a:srgbClr val="8C7B70">
                      <a:shade val="50000"/>
                      <a:satMod val="120000"/>
                    </a:srgbClr>
                  </a:solidFill>
                  <a:prstDash val="solid"/>
                </a:ln>
                <a:blipFill>
                  <a:blip r:embed="rId3"/>
                  <a:tile tx="0" ty="0" sx="100000" sy="100000" flip="none" algn="tl"/>
                </a:blipFill>
                <a:effectLst>
                  <a:glow rad="139700">
                    <a:srgbClr val="D16349">
                      <a:satMod val="175000"/>
                      <a:alpha val="40000"/>
                    </a:srgbClr>
                  </a:glow>
                  <a:reflection blurRad="12700" stA="28000" endPos="45000" dist="1000" dir="5400000" sy="-100000" algn="bl" rotWithShape="0"/>
                </a:effectLst>
                <a:latin typeface="Times New Roman" pitchFamily="18" charset="0"/>
                <a:cs typeface="AL-Mateen" pitchFamily="2" charset="-78"/>
              </a:rPr>
              <a:t>النظام الاقتصادي في الإسلام </a:t>
            </a:r>
          </a:p>
        </p:txBody>
      </p:sp>
      <p:sp>
        <p:nvSpPr>
          <p:cNvPr id="6" name="مستطيل 5"/>
          <p:cNvSpPr/>
          <p:nvPr/>
        </p:nvSpPr>
        <p:spPr>
          <a:xfrm>
            <a:off x="2285984" y="1214422"/>
            <a:ext cx="4286280" cy="1446550"/>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base">
              <a:spcBef>
                <a:spcPct val="0"/>
              </a:spcBef>
              <a:spcAft>
                <a:spcPct val="0"/>
              </a:spcAft>
              <a:defRPr/>
            </a:pPr>
            <a:r>
              <a:rPr lang="ar-SA" sz="88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rPr>
              <a:t>محاضرات </a:t>
            </a:r>
            <a:endParaRPr lang="ar-SA" sz="54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endParaRPr>
          </a:p>
        </p:txBody>
      </p:sp>
      <p:sp>
        <p:nvSpPr>
          <p:cNvPr id="7" name="مستطيل 6"/>
          <p:cNvSpPr/>
          <p:nvPr/>
        </p:nvSpPr>
        <p:spPr>
          <a:xfrm>
            <a:off x="1571604" y="5072074"/>
            <a:ext cx="5197257" cy="923330"/>
          </a:xfrm>
          <a:prstGeom prst="rect">
            <a:avLst/>
          </a:prstGeom>
          <a:noFill/>
        </p:spPr>
        <p:txBody>
          <a:bodyPr wrap="none">
            <a:spAutoFit/>
          </a:bodyPr>
          <a:lstStyle/>
          <a:p>
            <a:pPr algn="ctr" fontAlgn="base">
              <a:spcBef>
                <a:spcPct val="0"/>
              </a:spcBef>
              <a:spcAft>
                <a:spcPct val="0"/>
              </a:spcAft>
              <a:defRPr/>
            </a:pPr>
            <a:r>
              <a:rPr lang="ar-SA"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imes New Roman" pitchFamily="18" charset="0"/>
                <a:cs typeface="AL-Mateen" pitchFamily="2" charset="-78"/>
              </a:rPr>
              <a:t>أ.د/ أحمد عبد الله الطيار </a:t>
            </a:r>
          </a:p>
        </p:txBody>
      </p:sp>
    </p:spTree>
    <p:extLst>
      <p:ext uri="{BB962C8B-B14F-4D97-AF65-F5344CB8AC3E}">
        <p14:creationId xmlns:p14="http://schemas.microsoft.com/office/powerpoint/2010/main" val="2313300378"/>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6">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down)">
                                      <p:cBhvr>
                                        <p:cTn id="15" dur="580">
                                          <p:stCondLst>
                                            <p:cond delay="0"/>
                                          </p:stCondLst>
                                        </p:cTn>
                                        <p:tgtEl>
                                          <p:spTgt spid="5">
                                            <p:txEl>
                                              <p:pRg st="0" end="0"/>
                                            </p:txEl>
                                          </p:spTgt>
                                        </p:tgtEl>
                                      </p:cBhvr>
                                    </p:animEffect>
                                    <p:anim calcmode="lin" valueType="num">
                                      <p:cBhvr>
                                        <p:cTn id="16"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xEl>
                                              <p:pRg st="0" end="0"/>
                                            </p:txEl>
                                          </p:spTgt>
                                        </p:tgtEl>
                                      </p:cBhvr>
                                      <p:to x="100000" y="60000"/>
                                    </p:animScale>
                                    <p:animScale>
                                      <p:cBhvr>
                                        <p:cTn id="22" dur="166" decel="50000">
                                          <p:stCondLst>
                                            <p:cond delay="676"/>
                                          </p:stCondLst>
                                        </p:cTn>
                                        <p:tgtEl>
                                          <p:spTgt spid="5">
                                            <p:txEl>
                                              <p:pRg st="0" end="0"/>
                                            </p:txEl>
                                          </p:spTgt>
                                        </p:tgtEl>
                                      </p:cBhvr>
                                      <p:to x="100000" y="100000"/>
                                    </p:animScale>
                                    <p:animScale>
                                      <p:cBhvr>
                                        <p:cTn id="23" dur="26">
                                          <p:stCondLst>
                                            <p:cond delay="1312"/>
                                          </p:stCondLst>
                                        </p:cTn>
                                        <p:tgtEl>
                                          <p:spTgt spid="5">
                                            <p:txEl>
                                              <p:pRg st="0" end="0"/>
                                            </p:txEl>
                                          </p:spTgt>
                                        </p:tgtEl>
                                      </p:cBhvr>
                                      <p:to x="100000" y="80000"/>
                                    </p:animScale>
                                    <p:animScale>
                                      <p:cBhvr>
                                        <p:cTn id="24" dur="166" decel="50000">
                                          <p:stCondLst>
                                            <p:cond delay="1338"/>
                                          </p:stCondLst>
                                        </p:cTn>
                                        <p:tgtEl>
                                          <p:spTgt spid="5">
                                            <p:txEl>
                                              <p:pRg st="0" end="0"/>
                                            </p:txEl>
                                          </p:spTgt>
                                        </p:tgtEl>
                                      </p:cBhvr>
                                      <p:to x="100000" y="100000"/>
                                    </p:animScale>
                                    <p:animScale>
                                      <p:cBhvr>
                                        <p:cTn id="25" dur="26">
                                          <p:stCondLst>
                                            <p:cond delay="1642"/>
                                          </p:stCondLst>
                                        </p:cTn>
                                        <p:tgtEl>
                                          <p:spTgt spid="5">
                                            <p:txEl>
                                              <p:pRg st="0" end="0"/>
                                            </p:txEl>
                                          </p:spTgt>
                                        </p:tgtEl>
                                      </p:cBhvr>
                                      <p:to x="100000" y="90000"/>
                                    </p:animScale>
                                    <p:animScale>
                                      <p:cBhvr>
                                        <p:cTn id="26" dur="166" decel="50000">
                                          <p:stCondLst>
                                            <p:cond delay="1668"/>
                                          </p:stCondLst>
                                        </p:cTn>
                                        <p:tgtEl>
                                          <p:spTgt spid="5">
                                            <p:txEl>
                                              <p:pRg st="0" end="0"/>
                                            </p:txEl>
                                          </p:spTgt>
                                        </p:tgtEl>
                                      </p:cBhvr>
                                      <p:to x="100000" y="100000"/>
                                    </p:animScale>
                                    <p:animScale>
                                      <p:cBhvr>
                                        <p:cTn id="27" dur="26">
                                          <p:stCondLst>
                                            <p:cond delay="1808"/>
                                          </p:stCondLst>
                                        </p:cTn>
                                        <p:tgtEl>
                                          <p:spTgt spid="5">
                                            <p:txEl>
                                              <p:pRg st="0" end="0"/>
                                            </p:txEl>
                                          </p:spTgt>
                                        </p:tgtEl>
                                      </p:cBhvr>
                                      <p:to x="100000" y="95000"/>
                                    </p:animScale>
                                    <p:animScale>
                                      <p:cBhvr>
                                        <p:cTn id="28" dur="166" decel="50000">
                                          <p:stCondLst>
                                            <p:cond delay="1834"/>
                                          </p:stCondLst>
                                        </p:cTn>
                                        <p:tgtEl>
                                          <p:spTgt spid="5">
                                            <p:txEl>
                                              <p:pRg st="0" end="0"/>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34" presetClass="entr" presetSubtype="0" fill="hold" nodeType="clickEffect">
                                  <p:stCondLst>
                                    <p:cond delay="0"/>
                                  </p:stCondLst>
                                  <p:childTnLst>
                                    <p:set>
                                      <p:cBhvr>
                                        <p:cTn id="32" dur="1" fill="hold">
                                          <p:stCondLst>
                                            <p:cond delay="0"/>
                                          </p:stCondLst>
                                        </p:cTn>
                                        <p:tgtEl>
                                          <p:spTgt spid="7">
                                            <p:txEl>
                                              <p:pRg st="0" end="0"/>
                                            </p:txEl>
                                          </p:spTgt>
                                        </p:tgtEl>
                                        <p:attrNameLst>
                                          <p:attrName>style.visibility</p:attrName>
                                        </p:attrNameLst>
                                      </p:cBhvr>
                                      <p:to>
                                        <p:strVal val="visible"/>
                                      </p:to>
                                    </p:set>
                                    <p:anim from="(-#ppt_w/2)" to="(#ppt_x)" calcmode="lin" valueType="num">
                                      <p:cBhvr>
                                        <p:cTn id="33" dur="600" fill="hold">
                                          <p:stCondLst>
                                            <p:cond delay="0"/>
                                          </p:stCondLst>
                                        </p:cTn>
                                        <p:tgtEl>
                                          <p:spTgt spid="7">
                                            <p:txEl>
                                              <p:pRg st="0" end="0"/>
                                            </p:txEl>
                                          </p:spTgt>
                                        </p:tgtEl>
                                        <p:attrNameLst>
                                          <p:attrName>ppt_x</p:attrName>
                                        </p:attrNameLst>
                                      </p:cBhvr>
                                    </p:anim>
                                    <p:anim from="0" to="-1.0" calcmode="lin" valueType="num">
                                      <p:cBhvr>
                                        <p:cTn id="34" dur="200" decel="50000" autoRev="1" fill="hold">
                                          <p:stCondLst>
                                            <p:cond delay="600"/>
                                          </p:stCondLst>
                                        </p:cTn>
                                        <p:tgtEl>
                                          <p:spTgt spid="7">
                                            <p:txEl>
                                              <p:pRg st="0" end="0"/>
                                            </p:txEl>
                                          </p:spTgt>
                                        </p:tgtEl>
                                        <p:attrNameLst>
                                          <p:attrName>xshear</p:attrName>
                                        </p:attrNameLst>
                                      </p:cBhvr>
                                    </p:anim>
                                    <p:animScale>
                                      <p:cBhvr>
                                        <p:cTn id="35" dur="200" decel="100000" autoRev="1" fill="hold">
                                          <p:stCondLst>
                                            <p:cond delay="600"/>
                                          </p:stCondLst>
                                        </p:cTn>
                                        <p:tgtEl>
                                          <p:spTgt spid="7">
                                            <p:txEl>
                                              <p:pRg st="0" end="0"/>
                                            </p:txEl>
                                          </p:spTgt>
                                        </p:tgtEl>
                                      </p:cBhvr>
                                      <p:from x="100000" y="100000"/>
                                      <p:to x="80000" y="100000"/>
                                    </p:animScale>
                                    <p:anim by="(#ppt_h/3+#ppt_w*0.1)" calcmode="lin" valueType="num">
                                      <p:cBhvr additive="sum">
                                        <p:cTn id="36" dur="200" decel="100000" autoRev="1" fill="hold">
                                          <p:stCondLst>
                                            <p:cond delay="600"/>
                                          </p:stCondLst>
                                        </p:cTn>
                                        <p:tgtEl>
                                          <p:spTgt spid="7">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descr="data:image/jpeg;base64,/9j/4AAQSkZJRgABAQAAAQABAAD/2wCEAAkGBxQREhQUEhQUFRUVFRUUFRUUFhgUFBcVFBcYFxUUFBUYHCggGBolGxQUITEhJSkrLi4uFx8zODMsNygtLisBCgoKDg0OGxAQGy0kICUsLSwsLSw0LCwsLC0sNywsLSwsLCwsLCwsLC0sLCwsLCwsLCwsLCwsLCwsLCwsLCwsLP/AABEIAOEA4QMBIgACEQEDEQH/xAAcAAABBQEBAQAAAAAAAAAAAAAAAgMEBQYBBwj/xABKEAABAwIDAwcGCggFBAMAAAABAAIRAyEEEjEFQVEGEyJhcYHwMpGSobHRBxQXI0JTVJPB0hUWM1JicoOyJDRzs8IlQ4Kiw+Hx/8QAGgEBAAMBAQEAAAAAAAAAAAAAAAECAwQFBv/EAC8RAAIBAgQEBAYCAwAAAAAAAAABAgMRBBIhMRNBUXEFImGhFDJCUpHRI7GBwfD/2gAMAwEAAhEDEQA/APcUIQgBCEIDyLkW2cHSn+Pj9Y5XJo9ZVRyI/wAlS/qf7jlfQviMUv5592e7Sl5F2IpoHiuGi5S8qMqxSZrnIJY7gUm6sMiC1WysZyvXVMNIcFw0Ar5RmIZQpLsN1pJw56lVonMiOgJw0TwSC08Cqrcm42hKIXFVosOYdsnsUoBNUGQO1SGhRluzOTOhviE8xltPUVwM8Qnwzq9RW8KRjKQ3k8QUoN6vUUsM6vUVzJ1eorTJYrc1mD/Zs/kb7Ankzg/2bP5W+wJ5fZQ+VdjxpbghCFYgEIQgBCEIAQhCA8q5Cj/BUf6nH6x6v8vi6q/g+b/gKP8AU4/WPWi5ocPavl69C9WT9WerTnaKIGQI5tTTQHiVXbZx9PDUKtZxltKZaNS+wFMHiSQOq/BUjhZSdkizqpbi8ni6YxldtFjqlRwaxgzOdcwNNBcmSBHWq3YfPU21cRjMVQcxwpnKx/zVAkkBod5IHSaJm5FydVn9r7SNSjtWkK7cQwMpV6T2EOa1r6jQ6iIJADSGACeveV2Q8N89m9NDCWK00Nw9kEjhZEKj2jy4wVMZhV50kOIbSBJkCQDNmyYF+vgqCpyvqsq0KjsThXUqlRrauGpDNzVNxu51VzcziBMkGJGkKi8OqSvy7lnioo3vNePHaPOFBo7SovaXipDQabc1Rr6QzVgDTALwJJkdirMHyj2b8Yqw6hTdDZrwW87zhLqoDovBbT7TKrMDtyljaeLGPqsqUG83WgBzeZJqvp80xzOk/SkQ4a84Z1IWkfDYO+ZPkUeJlysaarj6LH1WPqBrqNNtWrmBAYx2hJ46WE6jeQFIbDgHNuHNa4GIs4Ai3YVgdnPbUwe0/nDVcaNJwc5zXv8Ai7A4UWVC2wqAUzmHW1bBm0KdDB0a1ZwYwUKEmCbuptgAAEknq61jivD4QiuGne9vYvSxDk/NsTDTncO/3qLRxVFxo5XtJxAcaEA/OZW5nFs6CIueIVRsXlC/E4iIZ8WrNrtw5H7XNh8uc1BMtzNcTlI0Leuc9Q27SbQ2Sab6Tq1EPDmPfkazMzJNV8dAA5TxMWWlLwpW/k39Oz/2RPFv6Te4SuyqwPpua9hJAc3QlpLXesFSWAXuLSDcQCNQ4zYjfOix2zeVZbinUsTicJUpGnnZVo9Ckx+aSzMRN+n5UmYM3Kstnco9nubWa2pRoh1Wrnk5OdLwA6vBic1/Ms34Zlm97aWLLE3SLyjtCiTRio08/m5mJPOZAS4tHAZTfS44hWIb4grznYYAGwXDeca09pdHtlelBviCtMRho0rKPqUp1XPcQGeIKMviCnA3xBRl8XXNkNbmjwvkM/lb7E6msL5DP5W+xOr6eHyo8t7ghCFYgEIQgBCEIAQhCA85+D0f4Ch/U4/WPWky+LrPfB2P+n0P6nH6160ob4uvEqR877ndF+VDRb4uvKtv7bqYepisJisIMRSqV6lWlLn0jFR2dpY9o6Wo0ggyJ3L1rL4uou0KNZzQKFYUSC6SafOSCxwbAJEEPLHTvywtcPJQepSoro845LciKlTC4vnGjDnFNptpMIc4sYyoKkvBOa5a0CTNieCsNifB06hSxTHYhrjiKIpNLWOhhDg/M6Te7W27Vv6bCAMxzGBLoiTF3Ruk3hLy+LrSWInfQhU42PKR8Er7zimaWik4367iy58ktT7TS+7evWMvi6A3xdR8VMcKJ5QfgkqQIxNOd803gdUGb+pT9n/BpUp0MVSOIpk120mtIY+GmnVbUOaeIbFl6SG+LruXxdVeKqDhRPPdifB/Uw9DGUzWpvdiaBpNIa8BpyvALp3S4aKTy72OBs4UgYbTdhWBxGgD2UcxHY4lbjL4umMZg2VmFlQBzSWktvqx7XtB72tsqqtKU05cncnKkmkedcluQFbCY3nKr81OiCabmW5xz2lhBZJLIaTPE5YJuqp3wU1BYYmnG7Mx4MbpA3r2AjxdIJE5ZExMb4BgmNYkgT1o8TWbuhw4W1PIT8FdX7TS9Cp7ko/BVUkRiaZ4zTeL79Jt1+xeuGkOA8xQ2mBoPaq/FV/QnhQ9TJ7L5JGkzANc9rvibsQ8kA9I1S4sDZvbMCT/AA9a1GTxdO5fF0ZfF1lUqSqblopR2Gg3xdGXxdO5fF1wN8XWeUtcu8N5Df5R7E4m6Hkt7B7E4voI/Kjge4IQhWIBCEIAQhCAEIQgMB8HA/6dQ/qf7r1psvi6zvwbj/p1D+p/uvWnheXOPmZ0p6DUeLoy+Lp2PF0y+tD2sg9JrnTwykTPpBVtYnMdy+LrseLpcILfF1OUXI2NxLKNN9WocrKbS9zr2DRJ7+pZartR+1cBUds9z6VUVGtAeQx4LHNeW5gSBILTM9RWY+FzZ9eti6TaTalQNwxqZGScoZUcHvDeN2C19FL5F4rHPwOOxbAHVKjm1KRyZudfRaGViKbdZDALauDrLphSSSlzMpTbdi32Ftl2KxmEc4kOOBxHO05MNrMxDKVQ5d3SpvHYFr3VrwI4G/q9Y868LxuwtpgtxXN4gVK5qOPMNe2ozM7MQ9lMTTDi4nL+Kjt2NtU9LmsdLnCpJ50EvpAZXmb5gIgm9oCtOhGTuQptHp+2No1Htp7SwVdrsPRZVFWjUljKzG1IeQTYO6Byk3s2PKINFsxz6dPYx5xxGIxlarUGaQXVHDIHcS2TY6OLu6j2lsrHfENnhlHFZ2vxb6jW06uZrzXD6b3sAkO8ohxHGFfbC2TiHYfZfO06oqN2jVrVOca4PDJfVe9+YSJLTc6lw4q6ioqxW92emR4uszt3a9HDYyhNAvqva2m+u3/sUKtUU2F3FpqkDqE3vBkbR25To7QpUa1UUmHDPe3O4MY+o6o1oBcbSGsfA/iO+F5gNnYzGbT5t2JpVHhzqoy4g1KQpCo17qbDTDsujSGODfJHUualQtq+hrKfI9ty+Loy+Lp0hcyrkcDTMN5fF0ZfF05lXcqZCcwzl8XQG+Lp3KuZVOQjMWdHyR2D2JaRS8kdgS17Mdkcr3BCEKSAQhCAEIQgBCEIDzP4K6v+Ha3MbNJDZFyXuzHiYhvnPFbyF5NySzDD0XMnMJyxrOd0L1qnMCbGBPbvXkUamec49GzW4mFmdoY2MdT6VmgNNtM0yNOtq1ULC7TxdM4vPHQDm57XJaYdbuVcXLLFd0Tc20KHz7lOCh0NT2DjraPYut7EX1K6tgXOxVLEzHNUa1Etg3511JwM8BzbvOFMGIuGC0gkQIETfTrKlAjfqR16KjbiHDFtZHRjLH8JGYu849Szq1HFLvYnQtGUjY8DJ19SecQYga69SU5wAHUbKBXxzGPYxzodUJyC94v3d6aLkTfmxW0sEa3N5XupinVbUOUA58od0TmBHlFpn+FPNc5swnaL9AdyWYtMdfUrNt7C1jKcs+TtLHU81VlVz6LXlnMFvOm0mmA4ZXSQIB36amW+R3J2hgw91KhWZUk0y/EFhqOYIMsyEtawnhBOW8wFqmQG6AS6N51Nkio7omfx7/aFZykoWIsm7kigZElOQm8Iej3p+FXKExMIhLhEJlFxELkJyFyFOUXJlPQdgSklmg7AlLuWxiCEIUgEIQgBCEIAQhCA8o5C0Zw+GP8AF/8AKV6aAvO+RZDcBQcTB6ccSRUdoN5WzwO1A4NDwWmBJcR5W+Y0XlUcsKk0+buXuWMLzzaWGaMW5n0TVA6+kRN+8r0QLznaD3Gs558oPmY3tNrdwWXiNlGN+oTPQ4WdwmNnEuY1/wBFsN3Fw8oA9Xv4KLyj248RSYYOVvOOGskAlo4arLMcQZFiNCNR2KMRjIxkox5PX9Eo9Kqg747tyy7q1Q4wCb5gwW+gb+wyp+wdqms0sfGdty794HeRxVDX2uxmJFZ1mhzbSJOVobbzJiKimoST3ZOyN0cMQOMA20nqledY3bJqVmB8tqMxDC5hF22iAdIghehYHbNCt+zqsdFyAbjuWJ5J1G1cbisQ6CzM8gm4icrSO0N9a7Z0ouzTOarLO4pPmb11EOgg6+tR30LxNjr+Ch7MxbyBAZlE7xOvaprqo3hu/wCkrxgmrnRmsMUtS3eDAJ9R9SaxlN28iImBN+1N1K4mZ3kTM26zl7EzXxTodeYbIA0AnUmNFlNqMcpN9bkjZ4OYQN5PqVw0yshgsa8vjMYMzbUxbu0srfDYh8tlxuRPiFjSrwyq19WGmXcIhKAXYXflKXEwuFqXC5CZRcfZoOxdXG6BdW6KghCEAIQhACEIQAhCEB598HtFvxCicozEVOlaf2j/ADK8q0VU/B4T+j6N4Hzl9f8AuP0HvWkFCx3E6bz/AOXuXNVw6kiblQ3EvpnoO7jceZV2NOarzhESWk9URPsVnWpwCHWN5PZeSVjcfynLjloMDt2c3BP8LRqOtedWoTtlvoiJTUdyy2vTBqOIMh15Wdxe0WtJa3pEa3gDqnj1Ixm2aoa5jmZXlvR3RP0oSNlYENZzrhMTl6+J7SuSVFJuc/wU4jnLJD/PoWfJ3lBTo1M1UPAykQ3QnWDMcFSAnEVXPMgElwH7rCbNHWd6uqlOjVpOaamVxiC5vklpkHT8Un4lSpsOWtncQScrSb8BwtxT4qCp2irP9mzwlZzUZax3HKFOk+ScO6LgGnJtunKeHFWAbSbTDKdCu0E3gEAnSZJVRQos3VGT/EHsPflsl4yzXfOMeQ0kBpqOkxYXsFxyqTlJ+Z69z0+BSTvlRpOS1ZuUnIW3LTndvB9em5XfP36IBPU2B5yJ9izXJejla3nT5I4xB3Sd3YtQypnlrYa0an3L6PDTWT/rnl1NWN16DnC/TcT0h9BobfQb7hVWdry5oGVsS6/SdcdS0L4a3Kyw4nr3nrVbidm5JfIg66yCSLq1VXehK2IeDwrQW5WwYMnMSJANxZWGFqNBEt3jfpfsTeEc3NZ7TY2uN3Yl4WmC4dIajj5hZccL6bb+noGO1dukOIDAYJE5jeO5XVN0gHiAfOs9W2aMzvnGi7rQbXKtzj6bIa51wADY8OxaYWpVUpcdpLlt6iVuQ1tLaJpFoDQZE3Mb+xObNxhqtJIiDFjO6VC2o1tXK4PAEGLGTdK2UMjSAQZMyJ4DipjUq/Eu78nLYaZS8boupNPQdgSl6ZQEIQgBCEIAQhCAEIQgPPuRGJZR2bSqVHQ1oqEk6Ac4/Tr96qMZyhxWOqRQzUaU2AOUx+9UeLz1A2VNs7B4qvhaLWiaLJIaC1snM4lxk9IgkwrGvWdSdTZTY6nDCSCA7OSfK69Ny8/EY6CTUXdrlcQoTqzs7qP9kXbNbE0i7Dvql/ONaSQc0iYLQTed3YVOOzfijKdm84+ScxDeiAOi06DVKbinmo2oWNL2hzWksqSA7WwsmMeatTIHNdAJiGht+ADru/8ApeZLH54tNW067HXRwPDqZm79OxLqsZWLTVw9RxboWunXW4Nwo+0cWxoyMp82HWAcbADUFokgX1TdPBnex/fRP4OTeLaWhoLSGl03ZzQlo43M9LfbVcEZO6V3+Tt4ULt2Vxyi+LAkdQrMjzOFknG4l0QHOvA/aN03+SI0kX4hLo0wYs7ufSd6yE3jm6AT5YtnYTAB+g2x3KY2uXZKw9WAOnVb1OpioO4rm08dlY752oeiWjLTbSubAetM0qIGoj+am9v9pSq9MWAi7mgRTMTIPlPMjQ6KkYrMu5E3o36E/Zrpa3N0W7m+PbqtDhMZe+iohhifpepOsovGj/UuiOInF3PLlZmlpYy5GsnuF9VIxxLqZECYGm+6zVJrx9P1KXzz4jOfPC76WNTi4tblWPYDCOzgkEAAyYtofWn6VQNLeojr3qC1xOpO/UlR6DXSLnUbzxWDnGGVRT3v/Q33LetXkmAdSoWPzvqEwd2nYEw9rpNzqd5U8zOp0G88FWX86cXda/snY7QpHIwQdD7SrDBMgHcjDeSE+F6dCko2KNllS0HYEpJpaDsCUvSRUEIQpAIQhACEIQAhCEB5HyV2ph6eFptqPeHQ6QNLvdHqhTn43AOMmSeJAP4KPyV5H0sRhaVV1V7S4OkBoIEPcN/Yrb5P6P19T0Wrz5UZZm1FEOc+pDbtLAjQuHYB7kh2MwBuZPc33Kf8n1H6+p6LUfJ/R+vqei1V4Evtj7DiVOrIjdp4IaOeOyEn4/gZnpT2D3KZ8n9H6+p6LUfJ/R+vqeg1OBL7Y+w4lTqyMNoYHh/6M/KkvxezzBI006LRr2BS/k/o/X1PQb7135P6P17/AEG+9ODJfSvYniVOpGZj8CNCR2ABdG0cCDMmeJa0nuO5SPk/pfXv9Ae9JfyCojXEP1A8gauMDfxKjgS+2PsQ51Opwbawn7zvRb7l39OYT993ot9yap8icO4w3EvJktswRmb5QnSRw7eBTx+D6l9e/wBAe9OBP7Y+xW8jg2/hf33ei33Lv6wYX993ot9yPk+pfaH+gPekn4PaX2h/3Y96cGp9q9ibyFDlBhf33ei33IHKHC/vn0W+5J+Tyl9of92PeufJ5S+0P+7HvU8Op9qF5Dn6x4X98+iz3JX6y4b6x3os9ya+Tyl9of8Adj3o+T2l9of92PepUKq+lC8iQOVND613os9y7+tdH613os9yjfJ7S+0O+7H5lw/B9T+0O+7H5lNq3REXZvcDVD6bHAyHMa4HiCAZT6j7Poc3SpsBkMYxs6TlaBMdykLvWxcEIQpAIQhACEIQAhCEBhOQ1SMDQ7Hf3vV9zyy3I+pGDo9jv73q557x3LilUs2Qyw55Q9oY9zMuRjnlzssCLWkySQBYG5MT5ijnfHeom0H1Sz5lzQ/+MEtPRNrdcHuUKqQJG2MUZAwjrCJNSmOnv6JcJbMXBv1J7E7RxLbMw/OGBfnGMZPS4kujyd3HVQHMxRaQa1LNIhzWOFpMz0j/AA+tI+L4nI2K7M4LpJa8tIcHQMuYaSDedLQr5yS1btOrLAaDgXSXAEFrBmhpNTQnKJyiYJG66TQ2jichc+h0swhjXsJiZJzFwBEWGh6lX0hig9s1aTmfShhBmQSRe28Re3WuGniiHDnad5v0vpaxEERFv5imYF5gMdUe2alI0rnolzXEiBlPRMCZOukJuvg2YhrTXpw6BbMZaZkXaYJBvvgqqfTxJgirT0AIh7Wkh2aQAZHRhuvE9Sn4R7wDzjg5xM9EENFgIAJJiQT3qjqWIG69Knhgw06T3PPzbMhk5i09I53BgMT0juBHAJNLa2ILYdQdzkNECC3Nll7szsrYzSIzbrTImZz3juVVinYo1DzdSiGTID2OcY0y2I3wZ7lKqXBMr7UxAsygahAGbpCkMxDScrnnpCM9wDeAYglIobZrkAuw7wXPIa20in0YfUdo2HEiNSBMWKh1aWJLyRWYGnQBpkWgEde+DM+xJp4kOdlr0smcua0seXAZs2QvLjaCB7IBtbOSWtPalZ1SBh3hnS+cc9gmC7L0CcwmG6i0qUzEvJILYAcBMiHNyAlwEyOkSI/hVDSGKLBmqU87XCSAQHNABykDQk6+rVSdnmq0fOva6wAyBw0Gri4mTqoc0C+57x3o55V/PeO9c55ZuoCx55J55Qee8eZJ57x51KqA1eHPRb/KPYnEzgz82z+VvsCeXctiQQhCkAhCEAIQhACEIQHl3JapGFpdh/ucrXnfHcs/yeqxh6Y6v+TlZc947l4tSfnfchlhzvjvSTW8dyhc97fxTdaHtLXaEQbkbuIKqqhA5jOcLpbUDKbQCRFy4Ok5jubEaQolCkBmJxNR7nRBlpyyHN6IAgCXdgPBMUdkUWzDXdIQ485Uk+SJMOgGABIiwjROM2dSALQ0wdZfUO+bEult2g24LVVogfZhntBAxL3EkH5xrHFonNLYAvOkyAG6JTsM4ls4mqAMgLQWiSLRmy5pJ8+ZQH7Dw8ABhbGmV7xugHytROvdpIUips6k5xcQ6TvFWoN/0QHQ3yW6RorcVdQWFWA0tzubIgO3jqB0BkqU3Eg6GZuI4E6hZ+pg6DG3DgA4GecqlwdAg5g7NwjhPWpGCp0qXkHyj9J7nk30Be4mOibDgVWTVgTceQ+AazqQFzkcGuNiBczax3btbGYTsNSpXNapo7LmcHRBzFwhuYukuOt5PVCMXhqNUzUYxxA+kJsAdx1Az/8AsknBYY9Hm6Ry2AgGLzEbvKJ70U7LmBNDCMaXf4mqSG5Wl7vJaQQCCfLcIdDuPXMv80IBFcwxxe82LnEFpcHH6IgCWga5dNC2/BUHkPNOm4iIcWg6TF0mns2g3NFNozaiLGII9g8yjjrmSK+KUxcV6oc5058zSf34JLdNDfz7lIw7WtAp87UcQ8OJcQXT5QDiG2acptwUb9G0JE02GD9IZt54rtfA0Xkl9NjibkkSTZHVT5guGYgG4Nj70rnfHcVAa8CwsBoB2rvO+O4rJzBO53x5lznfHnUI1fHmSed8edFUB6NgD81T/kb/AGhPqNsz9jS/02f2hSV7kdkSCEIUgEIQgBCEIAQhCA8P2VictNg4D8SpwxlvHBYetWcx/RcRZp16hu0T9Ha7x5QB7LFePVw8s7aIbNn8bv3/AIoGL8dxWXp7Xad5Hb71JZjJ0M9hWDpyW5BovjXjvC6MT486oPjXjzJTcV486jILl98Z8dwTGJ2xTpmHvA0PnLo9hVT8a8eZK+NX7N/epUeouLxWMwpu+HzLhmdIuNwcbSWgDdZKxWIwpfFRjC62UFpJIO7qNz5018b8dyV8d6/Eq+d+v5FxQxmFdndLXWh2YyI1ABdYCYiDHmXaWMwtN4yNptcZFgA4CAbDWNRbgeCbbi/HnS24uNLdluCOfcEk7Xo0jkLmsymIkADyuJk928qazEZmg8RPqCrW4vx50oYnx3BYys9kWLPnfb/ySed9n4KEK9+//kgVfZ/xWWoJ5qe38Quc7486h877fxCBV8ekozME01fHmSRV8d5UQ1PHooFTx3lSmD1vZJ+Yo/6dP+0KWoexv8vR/wBKn/aFMX0sflQBCEKwBCEIAQhCAEIQgPmDGDpHsb7ArGhydq1G03sALHtkuJaA0jNIMEnRs6b9AoGMHSPYPYFLecMIAZUdAMvLgCSWi+XgHZiBa0TK43uyr3HTycrNjnBzcua0AxmdmcGy0SBYkSCRZSByQxIk5QAC3pZhGUiS617Wka68FDw1PCZ5e6sGZzLG02E83JyjOao6UQDa0m5XXVcNlAFOpodT5Jg3aM0XOTsjemgIdSs9ji3NMEidQY4FLZtA7wPYosIAWbgnyIJ7doDeCE6MY3j51WQu5VDpIFpz44hK51VELglVdIFuKy7z6qc7uJXOedxVeCC5FdLbiPHcqT4w7wEDFO6lR0GSaFuK8d6cZivHcs78cdwCBjn8B6/eqPDsXNQ3Ee38QnG1vHnWW/SL+A9fvShtWp/D5j71T4WQuannPHorof47ysqdrVerzJTNpVT9L1Dr6lKwkxc+itif5eh/pU/7Apqr+TxnC4cnXmKX9jVYL3I6IsCEIUgEIQgBCEIAQhCAx3IjZNCpgqLn0KL3EOlzqbHOMPcBJIk2Cvf0Dhfs2H+5p/lVb8HzpwFHqzj/AN3LRyiSIZXfoHC/ZsP9zT/Kj9AYX7Nh/uaf5VYoU2RBXfoDC/ZsP9zT/Kj9AYX7Nh/uaf5VYoUWQK79AYX7Nh/uaf5VX/F8DMfFqH0ZPM0wBmmxkToJ7LrQPEgrM/oOsRBLIkQCZLYEAgmY9vSNxuzqOS+VF4KL3CkMC6YwlMwS0f4dkOcNWhxbA3XJA607s7DYKs4tbhKEgEk8zSLZBgtBi59SZo7DrA5bZdZzHKHTJc1o0JOljHE7pWydiPpVGvc+YBkNsNIAJkki5PaG8FlF1G1dacy8lC2hUbadh6Ln5MFhnspeUeapy529rejunX/8WhZsDCEA/FcPcT+xp7//ABVPtPktVr1Mxrsy5y8U8hDZmWl8HpEe0StVSbAA4AC3UlCNXPJz25FZ5eRXfq7hPsuG+5p/lR+rmE+y4b7mn+VWcrkrqsjMrP1bwf2XDfc0/wAqP1bwf2TDfc0/yq0lEqLIFX+reD+y4b7mn+Vc/VrB/ZcN9zT/ACq0lBKmyBUnk1g/suG+5p/lSTyawf2XD/cs9ytiU29yhpEj1Bga1rWgAAAACwAAgADgnEmnoOwJSEghCEAIQhACEIQAhCEBk/g6/wAlT7Xf3FadCFK2IYIQhSDqFxCEAhCFBILq4hSDiF1CASUIQgBCEKAC4hCEiSmq34j2hCFDCJtLQdgSkIQAhCEAIQhAf//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prstClr val="black"/>
              </a:solidFill>
              <a:latin typeface="Arial" pitchFamily="34" charset="0"/>
            </a:endParaRPr>
          </a:p>
        </p:txBody>
      </p:sp>
      <p:sp>
        <p:nvSpPr>
          <p:cNvPr id="14339" name="AutoShape 4" descr="data:image/jpeg;base64,/9j/4AAQSkZJRgABAQAAAQABAAD/2wCEAAkGBxQREhQUEhQUFRUVFRUUFRUUFhgUFBcVFBcYFxUUFBUYHCggGBolGxQUITEhJSkrLi4uFx8zODMsNygtLisBCgoKDg0OGxAQGy0kICUsLSwsLSw0LCwsLC0sNywsLSwsLCwsLCwsLC0sLCwsLCwsLCwsLCwsLCwsLCwsLCwsLP/AABEIAOEA4QMBIgACEQEDEQH/xAAcAAABBQEBAQAAAAAAAAAAAAAAAgMEBQYBBwj/xABKEAABAwIDAwcGCggFBAMAAAABAAIRAyEEEjEFQVEGEyJhcYHwMpGSobHRBxQXI0JTVJPB0hUWM1JicoOyJDRzs8IlQ4Kiw+Hx/8QAGgEBAAMBAQEAAAAAAAAAAAAAAAECAwQFBv/EAC8RAAIBAgQEBAYCAwAAAAAAAAABAgMRBBIhMRNBUXEFImGhFDJCUpHRI7GBwfD/2gAMAwEAAhEDEQA/APcUIQgBCEIDyLkW2cHSn+Pj9Y5XJo9ZVRyI/wAlS/qf7jlfQviMUv5592e7Sl5F2IpoHiuGi5S8qMqxSZrnIJY7gUm6sMiC1WysZyvXVMNIcFw0Ar5RmIZQpLsN1pJw56lVonMiOgJw0TwSC08Cqrcm42hKIXFVosOYdsnsUoBNUGQO1SGhRluzOTOhviE8xltPUVwM8Qnwzq9RW8KRjKQ3k8QUoN6vUUsM6vUVzJ1eorTJYrc1mD/Zs/kb7Ankzg/2bP5W+wJ5fZQ+VdjxpbghCFYgEIQgBCEIAQhCA8q5Cj/BUf6nH6x6v8vi6q/g+b/gKP8AU4/WPWi5ocPavl69C9WT9WerTnaKIGQI5tTTQHiVXbZx9PDUKtZxltKZaNS+wFMHiSQOq/BUjhZSdkizqpbi8ni6YxldtFjqlRwaxgzOdcwNNBcmSBHWq3YfPU21cRjMVQcxwpnKx/zVAkkBod5IHSaJm5FydVn9r7SNSjtWkK7cQwMpV6T2EOa1r6jQ6iIJADSGACeveV2Q8N89m9NDCWK00Nw9kEjhZEKj2jy4wVMZhV50kOIbSBJkCQDNmyYF+vgqCpyvqsq0KjsThXUqlRrauGpDNzVNxu51VzcziBMkGJGkKi8OqSvy7lnioo3vNePHaPOFBo7SovaXipDQabc1Rr6QzVgDTALwJJkdirMHyj2b8Yqw6hTdDZrwW87zhLqoDovBbT7TKrMDtyljaeLGPqsqUG83WgBzeZJqvp80xzOk/SkQ4a84Z1IWkfDYO+ZPkUeJlysaarj6LH1WPqBrqNNtWrmBAYx2hJ46WE6jeQFIbDgHNuHNa4GIs4Ai3YVgdnPbUwe0/nDVcaNJwc5zXv8Ai7A4UWVC2wqAUzmHW1bBm0KdDB0a1ZwYwUKEmCbuptgAAEknq61jivD4QiuGne9vYvSxDk/NsTDTncO/3qLRxVFxo5XtJxAcaEA/OZW5nFs6CIueIVRsXlC/E4iIZ8WrNrtw5H7XNh8uc1BMtzNcTlI0Leuc9Q27SbQ2Sab6Tq1EPDmPfkazMzJNV8dAA5TxMWWlLwpW/k39Oz/2RPFv6Te4SuyqwPpua9hJAc3QlpLXesFSWAXuLSDcQCNQ4zYjfOix2zeVZbinUsTicJUpGnnZVo9Ckx+aSzMRN+n5UmYM3Kstnco9nubWa2pRoh1Wrnk5OdLwA6vBic1/Ms34Zlm97aWLLE3SLyjtCiTRio08/m5mJPOZAS4tHAZTfS44hWIb4grznYYAGwXDeca09pdHtlelBviCtMRho0rKPqUp1XPcQGeIKMviCnA3xBRl8XXNkNbmjwvkM/lb7E6msL5DP5W+xOr6eHyo8t7ghCFYgEIQgBCEIAQhCA85+D0f4Ch/U4/WPWky+LrPfB2P+n0P6nH6160ob4uvEqR877ndF+VDRb4uvKtv7bqYepisJisIMRSqV6lWlLn0jFR2dpY9o6Wo0ggyJ3L1rL4uou0KNZzQKFYUSC6SafOSCxwbAJEEPLHTvywtcPJQepSoro845LciKlTC4vnGjDnFNptpMIc4sYyoKkvBOa5a0CTNieCsNifB06hSxTHYhrjiKIpNLWOhhDg/M6Te7W27Vv6bCAMxzGBLoiTF3Ruk3hLy+LrSWInfQhU42PKR8Er7zimaWik4367iy58ktT7TS+7evWMvi6A3xdR8VMcKJ5QfgkqQIxNOd803gdUGb+pT9n/BpUp0MVSOIpk120mtIY+GmnVbUOaeIbFl6SG+LruXxdVeKqDhRPPdifB/Uw9DGUzWpvdiaBpNIa8BpyvALp3S4aKTy72OBs4UgYbTdhWBxGgD2UcxHY4lbjL4umMZg2VmFlQBzSWktvqx7XtB72tsqqtKU05cncnKkmkedcluQFbCY3nKr81OiCabmW5xz2lhBZJLIaTPE5YJuqp3wU1BYYmnG7Mx4MbpA3r2AjxdIJE5ZExMb4BgmNYkgT1o8TWbuhw4W1PIT8FdX7TS9Cp7ko/BVUkRiaZ4zTeL79Jt1+xeuGkOA8xQ2mBoPaq/FV/QnhQ9TJ7L5JGkzANc9rvibsQ8kA9I1S4sDZvbMCT/AA9a1GTxdO5fF0ZfF1lUqSqblopR2Gg3xdGXxdO5fF1wN8XWeUtcu8N5Df5R7E4m6Hkt7B7E4voI/Kjge4IQhWIBCEIAQhCAEIQgMB8HA/6dQ/qf7r1psvi6zvwbj/p1D+p/uvWnheXOPmZ0p6DUeLoy+Lp2PF0y+tD2sg9JrnTwykTPpBVtYnMdy+LrseLpcILfF1OUXI2NxLKNN9WocrKbS9zr2DRJ7+pZartR+1cBUds9z6VUVGtAeQx4LHNeW5gSBILTM9RWY+FzZ9eti6TaTalQNwxqZGScoZUcHvDeN2C19FL5F4rHPwOOxbAHVKjm1KRyZudfRaGViKbdZDALauDrLphSSSlzMpTbdi32Ftl2KxmEc4kOOBxHO05MNrMxDKVQ5d3SpvHYFr3VrwI4G/q9Y868LxuwtpgtxXN4gVK5qOPMNe2ozM7MQ9lMTTDi4nL+Kjt2NtU9LmsdLnCpJ50EvpAZXmb5gIgm9oCtOhGTuQptHp+2No1Htp7SwVdrsPRZVFWjUljKzG1IeQTYO6Byk3s2PKINFsxz6dPYx5xxGIxlarUGaQXVHDIHcS2TY6OLu6j2lsrHfENnhlHFZ2vxb6jW06uZrzXD6b3sAkO8ohxHGFfbC2TiHYfZfO06oqN2jVrVOca4PDJfVe9+YSJLTc6lw4q6ioqxW92emR4uszt3a9HDYyhNAvqva2m+u3/sUKtUU2F3FpqkDqE3vBkbR25To7QpUa1UUmHDPe3O4MY+o6o1oBcbSGsfA/iO+F5gNnYzGbT5t2JpVHhzqoy4g1KQpCo17qbDTDsujSGODfJHUualQtq+hrKfI9ty+Loy+Lp0hcyrkcDTMN5fF0ZfF05lXcqZCcwzl8XQG+Lp3KuZVOQjMWdHyR2D2JaRS8kdgS17Mdkcr3BCEKSAQhCAEIQgBCEIDzP4K6v+Ha3MbNJDZFyXuzHiYhvnPFbyF5NySzDD0XMnMJyxrOd0L1qnMCbGBPbvXkUamec49GzW4mFmdoY2MdT6VmgNNtM0yNOtq1ULC7TxdM4vPHQDm57XJaYdbuVcXLLFd0Tc20KHz7lOCh0NT2DjraPYut7EX1K6tgXOxVLEzHNUa1Etg3511JwM8BzbvOFMGIuGC0gkQIETfTrKlAjfqR16KjbiHDFtZHRjLH8JGYu849Szq1HFLvYnQtGUjY8DJ19SecQYga69SU5wAHUbKBXxzGPYxzodUJyC94v3d6aLkTfmxW0sEa3N5XupinVbUOUA58od0TmBHlFpn+FPNc5swnaL9AdyWYtMdfUrNt7C1jKcs+TtLHU81VlVz6LXlnMFvOm0mmA4ZXSQIB36amW+R3J2hgw91KhWZUk0y/EFhqOYIMsyEtawnhBOW8wFqmQG6AS6N51Nkio7omfx7/aFZykoWIsm7kigZElOQm8Iej3p+FXKExMIhLhEJlFxELkJyFyFOUXJlPQdgSklmg7AlLuWxiCEIUgEIQgBCEIAQhCA8o5C0Zw+GP8AF/8AKV6aAvO+RZDcBQcTB6ccSRUdoN5WzwO1A4NDwWmBJcR5W+Y0XlUcsKk0+buXuWMLzzaWGaMW5n0TVA6+kRN+8r0QLznaD3Gs558oPmY3tNrdwWXiNlGN+oTPQ4WdwmNnEuY1/wBFsN3Fw8oA9Xv4KLyj248RSYYOVvOOGskAlo4arLMcQZFiNCNR2KMRjIxkox5PX9Eo9Kqg747tyy7q1Q4wCb5gwW+gb+wyp+wdqms0sfGdty794HeRxVDX2uxmJFZ1mhzbSJOVobbzJiKimoST3ZOyN0cMQOMA20nqledY3bJqVmB8tqMxDC5hF22iAdIghehYHbNCt+zqsdFyAbjuWJ5J1G1cbisQ6CzM8gm4icrSO0N9a7Z0ouzTOarLO4pPmb11EOgg6+tR30LxNjr+Ch7MxbyBAZlE7xOvaprqo3hu/wCkrxgmrnRmsMUtS3eDAJ9R9SaxlN28iImBN+1N1K4mZ3kTM26zl7EzXxTodeYbIA0AnUmNFlNqMcpN9bkjZ4OYQN5PqVw0yshgsa8vjMYMzbUxbu0srfDYh8tlxuRPiFjSrwyq19WGmXcIhKAXYXflKXEwuFqXC5CZRcfZoOxdXG6BdW6KghCEAIQhACEIQAhCEB598HtFvxCicozEVOlaf2j/ADK8q0VU/B4T+j6N4Hzl9f8AuP0HvWkFCx3E6bz/AOXuXNVw6kiblQ3EvpnoO7jceZV2NOarzhESWk9URPsVnWpwCHWN5PZeSVjcfynLjloMDt2c3BP8LRqOtedWoTtlvoiJTUdyy2vTBqOIMh15Wdxe0WtJa3pEa3gDqnj1Ixm2aoa5jmZXlvR3RP0oSNlYENZzrhMTl6+J7SuSVFJuc/wU4jnLJD/PoWfJ3lBTo1M1UPAykQ3QnWDMcFSAnEVXPMgElwH7rCbNHWd6uqlOjVpOaamVxiC5vklpkHT8Un4lSpsOWtncQScrSb8BwtxT4qCp2irP9mzwlZzUZax3HKFOk+ScO6LgGnJtunKeHFWAbSbTDKdCu0E3gEAnSZJVRQos3VGT/EHsPflsl4yzXfOMeQ0kBpqOkxYXsFxyqTlJ+Z69z0+BSTvlRpOS1ZuUnIW3LTndvB9em5XfP36IBPU2B5yJ9izXJejla3nT5I4xB3Sd3YtQypnlrYa0an3L6PDTWT/rnl1NWN16DnC/TcT0h9BobfQb7hVWdry5oGVsS6/SdcdS0L4a3Kyw4nr3nrVbidm5JfIg66yCSLq1VXehK2IeDwrQW5WwYMnMSJANxZWGFqNBEt3jfpfsTeEc3NZ7TY2uN3Yl4WmC4dIajj5hZccL6bb+noGO1dukOIDAYJE5jeO5XVN0gHiAfOs9W2aMzvnGi7rQbXKtzj6bIa51wADY8OxaYWpVUpcdpLlt6iVuQ1tLaJpFoDQZE3Mb+xObNxhqtJIiDFjO6VC2o1tXK4PAEGLGTdK2UMjSAQZMyJ4DipjUq/Eu78nLYaZS8boupNPQdgSl6ZQEIQgBCEIAQhCAEIQgPPuRGJZR2bSqVHQ1oqEk6Ac4/Tr96qMZyhxWOqRQzUaU2AOUx+9UeLz1A2VNs7B4qvhaLWiaLJIaC1snM4lxk9IgkwrGvWdSdTZTY6nDCSCA7OSfK69Ny8/EY6CTUXdrlcQoTqzs7qP9kXbNbE0i7Dvql/ONaSQc0iYLQTed3YVOOzfijKdm84+ScxDeiAOi06DVKbinmo2oWNL2hzWksqSA7WwsmMeatTIHNdAJiGht+ADru/8ApeZLH54tNW067HXRwPDqZm79OxLqsZWLTVw9RxboWunXW4Nwo+0cWxoyMp82HWAcbADUFokgX1TdPBnex/fRP4OTeLaWhoLSGl03ZzQlo43M9LfbVcEZO6V3+Tt4ULt2Vxyi+LAkdQrMjzOFknG4l0QHOvA/aN03+SI0kX4hLo0wYs7ufSd6yE3jm6AT5YtnYTAB+g2x3KY2uXZKw9WAOnVb1OpioO4rm08dlY752oeiWjLTbSubAetM0qIGoj+am9v9pSq9MWAi7mgRTMTIPlPMjQ6KkYrMu5E3o36E/Zrpa3N0W7m+PbqtDhMZe+iohhifpepOsovGj/UuiOInF3PLlZmlpYy5GsnuF9VIxxLqZECYGm+6zVJrx9P1KXzz4jOfPC76WNTi4tblWPYDCOzgkEAAyYtofWn6VQNLeojr3qC1xOpO/UlR6DXSLnUbzxWDnGGVRT3v/Q33LetXkmAdSoWPzvqEwd2nYEw9rpNzqd5U8zOp0G88FWX86cXda/snY7QpHIwQdD7SrDBMgHcjDeSE+F6dCko2KNllS0HYEpJpaDsCUvSRUEIQpAIQhACEIQAhCEB5HyV2ph6eFptqPeHQ6QNLvdHqhTn43AOMmSeJAP4KPyV5H0sRhaVV1V7S4OkBoIEPcN/Yrb5P6P19T0Wrz5UZZm1FEOc+pDbtLAjQuHYB7kh2MwBuZPc33Kf8n1H6+p6LUfJ/R+vqei1V4Evtj7DiVOrIjdp4IaOeOyEn4/gZnpT2D3KZ8n9H6+p6LUfJ/R+vqeg1OBL7Y+w4lTqyMNoYHh/6M/KkvxezzBI006LRr2BS/k/o/X1PQb7135P6P17/AEG+9ODJfSvYniVOpGZj8CNCR2ABdG0cCDMmeJa0nuO5SPk/pfXv9Ae9JfyCojXEP1A8gauMDfxKjgS+2PsQ51Opwbawn7zvRb7l39OYT993ot9yap8icO4w3EvJktswRmb5QnSRw7eBTx+D6l9e/wBAe9OBP7Y+xW8jg2/hf33ei33Lv6wYX993ot9yPk+pfaH+gPekn4PaX2h/3Y96cGp9q9ibyFDlBhf33ei33IHKHC/vn0W+5J+Tyl9of92PeufJ5S+0P+7HvU8Op9qF5Dn6x4X98+iz3JX6y4b6x3os9ya+Tyl9of8Adj3o+T2l9of92PepUKq+lC8iQOVND613os9y7+tdH613os9yjfJ7S+0O+7H5lw/B9T+0O+7H5lNq3REXZvcDVD6bHAyHMa4HiCAZT6j7Poc3SpsBkMYxs6TlaBMdykLvWxcEIQpAIQhACEIQAhCEBhOQ1SMDQ7Hf3vV9zyy3I+pGDo9jv73q557x3LilUs2Qyw55Q9oY9zMuRjnlzssCLWkySQBYG5MT5ijnfHeom0H1Sz5lzQ/+MEtPRNrdcHuUKqQJG2MUZAwjrCJNSmOnv6JcJbMXBv1J7E7RxLbMw/OGBfnGMZPS4kujyd3HVQHMxRaQa1LNIhzWOFpMz0j/AA+tI+L4nI2K7M4LpJa8tIcHQMuYaSDedLQr5yS1btOrLAaDgXSXAEFrBmhpNTQnKJyiYJG66TQ2jichc+h0swhjXsJiZJzFwBEWGh6lX0hig9s1aTmfShhBmQSRe28Re3WuGniiHDnad5v0vpaxEERFv5imYF5gMdUe2alI0rnolzXEiBlPRMCZOukJuvg2YhrTXpw6BbMZaZkXaYJBvvgqqfTxJgirT0AIh7Wkh2aQAZHRhuvE9Sn4R7wDzjg5xM9EENFgIAJJiQT3qjqWIG69Knhgw06T3PPzbMhk5i09I53BgMT0juBHAJNLa2ILYdQdzkNECC3Nll7szsrYzSIzbrTImZz3juVVinYo1DzdSiGTID2OcY0y2I3wZ7lKqXBMr7UxAsygahAGbpCkMxDScrnnpCM9wDeAYglIobZrkAuw7wXPIa20in0YfUdo2HEiNSBMWKh1aWJLyRWYGnQBpkWgEde+DM+xJp4kOdlr0smcua0seXAZs2QvLjaCB7IBtbOSWtPalZ1SBh3hnS+cc9gmC7L0CcwmG6i0qUzEvJILYAcBMiHNyAlwEyOkSI/hVDSGKLBmqU87XCSAQHNABykDQk6+rVSdnmq0fOva6wAyBw0Gri4mTqoc0C+57x3o55V/PeO9c55ZuoCx55J55Qee8eZJ57x51KqA1eHPRb/KPYnEzgz82z+VvsCeXctiQQhCkAhCEAIQhACEIQHl3JapGFpdh/ucrXnfHcs/yeqxh6Y6v+TlZc947l4tSfnfchlhzvjvSTW8dyhc97fxTdaHtLXaEQbkbuIKqqhA5jOcLpbUDKbQCRFy4Ok5jubEaQolCkBmJxNR7nRBlpyyHN6IAgCXdgPBMUdkUWzDXdIQ485Uk+SJMOgGABIiwjROM2dSALQ0wdZfUO+bEult2g24LVVogfZhntBAxL3EkH5xrHFonNLYAvOkyAG6JTsM4ls4mqAMgLQWiSLRmy5pJ8+ZQH7Dw8ABhbGmV7xugHytROvdpIUips6k5xcQ6TvFWoN/0QHQ3yW6RorcVdQWFWA0tzubIgO3jqB0BkqU3Eg6GZuI4E6hZ+pg6DG3DgA4GecqlwdAg5g7NwjhPWpGCp0qXkHyj9J7nk30Be4mOibDgVWTVgTceQ+AazqQFzkcGuNiBczax3btbGYTsNSpXNapo7LmcHRBzFwhuYukuOt5PVCMXhqNUzUYxxA+kJsAdx1Az/8AsknBYY9Hm6Ry2AgGLzEbvKJ70U7LmBNDCMaXf4mqSG5Wl7vJaQQCCfLcIdDuPXMv80IBFcwxxe82LnEFpcHH6IgCWga5dNC2/BUHkPNOm4iIcWg6TF0mns2g3NFNozaiLGII9g8yjjrmSK+KUxcV6oc5058zSf34JLdNDfz7lIw7WtAp87UcQ8OJcQXT5QDiG2acptwUb9G0JE02GD9IZt54rtfA0Xkl9NjibkkSTZHVT5guGYgG4Nj70rnfHcVAa8CwsBoB2rvO+O4rJzBO53x5lznfHnUI1fHmSed8edFUB6NgD81T/kb/AGhPqNsz9jS/02f2hSV7kdkSCEIUgEIQgBCEIAQhCA8P2VictNg4D8SpwxlvHBYetWcx/RcRZp16hu0T9Ha7x5QB7LFePVw8s7aIbNn8bv3/AIoGL8dxWXp7Xad5Hb71JZjJ0M9hWDpyW5BovjXjvC6MT486oPjXjzJTcV486jILl98Z8dwTGJ2xTpmHvA0PnLo9hVT8a8eZK+NX7N/epUeouLxWMwpu+HzLhmdIuNwcbSWgDdZKxWIwpfFRjC62UFpJIO7qNz5018b8dyV8d6/Eq+d+v5FxQxmFdndLXWh2YyI1ABdYCYiDHmXaWMwtN4yNptcZFgA4CAbDWNRbgeCbbi/HnS24uNLdluCOfcEk7Xo0jkLmsymIkADyuJk928qazEZmg8RPqCrW4vx50oYnx3BYys9kWLPnfb/ySed9n4KEK9+//kgVfZ/xWWoJ5qe38Quc7486h877fxCBV8ekozME01fHmSRV8d5UQ1PHooFTx3lSmD1vZJ+Yo/6dP+0KWoexv8vR/wBKn/aFMX0sflQBCEKwBCEIAQhCAEIQgPmDGDpHsb7ArGhydq1G03sALHtkuJaA0jNIMEnRs6b9AoGMHSPYPYFLecMIAZUdAMvLgCSWi+XgHZiBa0TK43uyr3HTycrNjnBzcua0AxmdmcGy0SBYkSCRZSByQxIk5QAC3pZhGUiS617Wka68FDw1PCZ5e6sGZzLG02E83JyjOao6UQDa0m5XXVcNlAFOpodT5Jg3aM0XOTsjemgIdSs9ji3NMEidQY4FLZtA7wPYosIAWbgnyIJ7doDeCE6MY3j51WQu5VDpIFpz44hK51VELglVdIFuKy7z6qc7uJXOedxVeCC5FdLbiPHcqT4w7wEDFO6lR0GSaFuK8d6cZivHcs78cdwCBjn8B6/eqPDsXNQ3Ee38QnG1vHnWW/SL+A9fvShtWp/D5j71T4WQuannPHorof47ysqdrVerzJTNpVT9L1Dr6lKwkxc+itif5eh/pU/7Apqr+TxnC4cnXmKX9jVYL3I6IsCEIUgEIQgBCEIAQhCAx3IjZNCpgqLn0KL3EOlzqbHOMPcBJIk2Cvf0Dhfs2H+5p/lVb8HzpwFHqzj/AN3LRyiSIZXfoHC/ZsP9zT/Kj9AYX7Nh/uaf5VYoU2RBXfoDC/ZsP9zT/Kj9AYX7Nh/uaf5VYoUWQK79AYX7Nh/uaf5VX/F8DMfFqH0ZPM0wBmmxkToJ7LrQPEgrM/oOsRBLIkQCZLYEAgmY9vSNxuzqOS+VF4KL3CkMC6YwlMwS0f4dkOcNWhxbA3XJA607s7DYKs4tbhKEgEk8zSLZBgtBi59SZo7DrA5bZdZzHKHTJc1o0JOljHE7pWydiPpVGvc+YBkNsNIAJkki5PaG8FlF1G1dacy8lC2hUbadh6Ln5MFhnspeUeapy529rejunX/8WhZsDCEA/FcPcT+xp7//ABVPtPktVr1Mxrsy5y8U8hDZmWl8HpEe0StVSbAA4AC3UlCNXPJz25FZ5eRXfq7hPsuG+5p/lR+rmE+y4b7mn+VWcrkrqsjMrP1bwf2XDfc0/wAqP1bwf2TDfc0/yq0lEqLIFX+reD+y4b7mn+Vc/VrB/ZcN9zT/ACq0lBKmyBUnk1g/suG+5p/lSTyawf2XD/cs9ytiU29yhpEj1Bga1rWgAAAACwAAgADgnEmnoOwJSEghCEAIQhACEIQAhCEBk/g6/wAlT7Xf3FadCFK2IYIQhSDqFxCEAhCFBILq4hSDiF1CASUIQgBCEKAC4hCEiSmq34j2hCFDCJtLQdgSkIQAhCEAIQhAf//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prstClr val="black"/>
              </a:solidFill>
              <a:latin typeface="Arial" pitchFamily="34" charset="0"/>
            </a:endParaRPr>
          </a:p>
        </p:txBody>
      </p:sp>
      <p:pic>
        <p:nvPicPr>
          <p:cNvPr id="266245" name="Picture 5" descr="C:\Users\Administrator\Desktop\تنزيل (3).jpg"/>
          <p:cNvPicPr>
            <a:picLocks noChangeAspect="1" noChangeArrowheads="1"/>
          </p:cNvPicPr>
          <p:nvPr/>
        </p:nvPicPr>
        <p:blipFill>
          <a:blip r:embed="rId2"/>
          <a:srcRect l="13333" r="10833"/>
          <a:stretch>
            <a:fillRect/>
          </a:stretch>
        </p:blipFill>
        <p:spPr bwMode="auto">
          <a:xfrm>
            <a:off x="500034" y="714356"/>
            <a:ext cx="8215370" cy="55007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14788481"/>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266245"/>
                                        </p:tgtEl>
                                        <p:attrNameLst>
                                          <p:attrName>style.visibility</p:attrName>
                                        </p:attrNameLst>
                                      </p:cBhvr>
                                      <p:to>
                                        <p:strVal val="visible"/>
                                      </p:to>
                                    </p:set>
                                    <p:animEffect transition="in" filter="wipe(down)">
                                      <p:cBhvr>
                                        <p:cTn id="7" dur="580">
                                          <p:stCondLst>
                                            <p:cond delay="0"/>
                                          </p:stCondLst>
                                        </p:cTn>
                                        <p:tgtEl>
                                          <p:spTgt spid="266245"/>
                                        </p:tgtEl>
                                      </p:cBhvr>
                                    </p:animEffect>
                                    <p:anim calcmode="lin" valueType="num">
                                      <p:cBhvr>
                                        <p:cTn id="8" dur="1822" tmFilter="0,0; 0.14,0.36; 0.43,0.73; 0.71,0.91; 1.0,1.0">
                                          <p:stCondLst>
                                            <p:cond delay="0"/>
                                          </p:stCondLst>
                                        </p:cTn>
                                        <p:tgtEl>
                                          <p:spTgt spid="26624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6624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6624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6624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66245"/>
                                        </p:tgtEl>
                                        <p:attrNameLst>
                                          <p:attrName>ppt_y</p:attrName>
                                        </p:attrNameLst>
                                      </p:cBhvr>
                                      <p:tavLst>
                                        <p:tav tm="0" fmla="#ppt_y-sin(pi*$)/81">
                                          <p:val>
                                            <p:fltVal val="0"/>
                                          </p:val>
                                        </p:tav>
                                        <p:tav tm="100000">
                                          <p:val>
                                            <p:fltVal val="1"/>
                                          </p:val>
                                        </p:tav>
                                      </p:tavLst>
                                    </p:anim>
                                    <p:animScale>
                                      <p:cBhvr>
                                        <p:cTn id="13" dur="26">
                                          <p:stCondLst>
                                            <p:cond delay="650"/>
                                          </p:stCondLst>
                                        </p:cTn>
                                        <p:tgtEl>
                                          <p:spTgt spid="266245"/>
                                        </p:tgtEl>
                                      </p:cBhvr>
                                      <p:to x="100000" y="60000"/>
                                    </p:animScale>
                                    <p:animScale>
                                      <p:cBhvr>
                                        <p:cTn id="14" dur="166" decel="50000">
                                          <p:stCondLst>
                                            <p:cond delay="676"/>
                                          </p:stCondLst>
                                        </p:cTn>
                                        <p:tgtEl>
                                          <p:spTgt spid="266245"/>
                                        </p:tgtEl>
                                      </p:cBhvr>
                                      <p:to x="100000" y="100000"/>
                                    </p:animScale>
                                    <p:animScale>
                                      <p:cBhvr>
                                        <p:cTn id="15" dur="26">
                                          <p:stCondLst>
                                            <p:cond delay="1312"/>
                                          </p:stCondLst>
                                        </p:cTn>
                                        <p:tgtEl>
                                          <p:spTgt spid="266245"/>
                                        </p:tgtEl>
                                      </p:cBhvr>
                                      <p:to x="100000" y="80000"/>
                                    </p:animScale>
                                    <p:animScale>
                                      <p:cBhvr>
                                        <p:cTn id="16" dur="166" decel="50000">
                                          <p:stCondLst>
                                            <p:cond delay="1338"/>
                                          </p:stCondLst>
                                        </p:cTn>
                                        <p:tgtEl>
                                          <p:spTgt spid="266245"/>
                                        </p:tgtEl>
                                      </p:cBhvr>
                                      <p:to x="100000" y="100000"/>
                                    </p:animScale>
                                    <p:animScale>
                                      <p:cBhvr>
                                        <p:cTn id="17" dur="26">
                                          <p:stCondLst>
                                            <p:cond delay="1642"/>
                                          </p:stCondLst>
                                        </p:cTn>
                                        <p:tgtEl>
                                          <p:spTgt spid="266245"/>
                                        </p:tgtEl>
                                      </p:cBhvr>
                                      <p:to x="100000" y="90000"/>
                                    </p:animScale>
                                    <p:animScale>
                                      <p:cBhvr>
                                        <p:cTn id="18" dur="166" decel="50000">
                                          <p:stCondLst>
                                            <p:cond delay="1668"/>
                                          </p:stCondLst>
                                        </p:cTn>
                                        <p:tgtEl>
                                          <p:spTgt spid="266245"/>
                                        </p:tgtEl>
                                      </p:cBhvr>
                                      <p:to x="100000" y="100000"/>
                                    </p:animScale>
                                    <p:animScale>
                                      <p:cBhvr>
                                        <p:cTn id="19" dur="26">
                                          <p:stCondLst>
                                            <p:cond delay="1808"/>
                                          </p:stCondLst>
                                        </p:cTn>
                                        <p:tgtEl>
                                          <p:spTgt spid="266245"/>
                                        </p:tgtEl>
                                      </p:cBhvr>
                                      <p:to x="100000" y="95000"/>
                                    </p:animScale>
                                    <p:animScale>
                                      <p:cBhvr>
                                        <p:cTn id="20" dur="166" decel="50000">
                                          <p:stCondLst>
                                            <p:cond delay="1834"/>
                                          </p:stCondLst>
                                        </p:cTn>
                                        <p:tgtEl>
                                          <p:spTgt spid="26624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data:image/jpeg;base64,/9j/4AAQSkZJRgABAQAAAQABAAD/2wCEAAkGBxQTEhQUEhQWFRUWFhYYGBgYFhQYHBkXFxkYFxcWFRcaHCkgGRolGxgUIjEhJSkrLi4uGh8zODMsNygtLisBCgoKDg0OGxAQGzckICYtLDcyNC00LCwsLCwsLC00LywsLiwsLCwtLC0sLCwsLCwsLCwsLCwsLCwsLCwvLCwsLP/AABEIAOgA2QMBIgACEQEDEQH/xAAcAAEAAgMBAQEAAAAAAAAAAAAABQYCAwQBBwj/xABDEAACAQIEAwUFBAcGBgMAAAABAhEAAwQSITEFQVEGEyJhcTJCgZGhFFKx8AcjYoLB0eEVM1NysvEWNHOSotIkQ2P/xAAaAQACAwEBAAAAAAAAAAAAAAAAAwIEBQEG/8QALhEAAgECBQEIAgIDAQAAAAAAAAECAxEEEiExQVEFEyJhkaGx8DJxgcEj0eEU/9oADAMBAAIRAxEAPwD7jSlKAFKUoAUpSgBSlKAFKUoAxubH0qPBrdxHGKgg+02w/jXDh72YedLk1ckk7XO5WmsxXMrRW9WpbOoyrdbrTNbrR0qUNwZnSlKcQFKUoAUpSgBSlKAFKUoAUpSgBSlKAFKUoAUpSgBSvGYDU6Vit1TsQfQiuXR2xnUbxTiot+FdX+g9f5VIXdj6GqZknfU0mtUcVZDKUM25hdxUTcuNtuT8tPidvOonHdoGzBFzKWMLbTW6xiYciRZBHIS8fdrp49hy1hgFZjmtkZSwIIdTmEEE5YzROsRVfwuCeTbtr3YI8UEF3G5Fxxoo55EgTzNJpSQypFl77N4rvLFs5i3gXxEEFtB4iDrrUwlRvBsIbdsLoNNAOQqSFMkxcUbM1bbbRXKTW+2ajFu52SOkXKzqM4hje7ygKXd2yoggSYkkk6KoAJJ/EkA5cL4l3mdHUJcttkdQ2YTlVwVaASMrruBzEaU+MuopokaV5NAaYcPaUpQApSlAClKUAKUpQApSlAClKUAKUpQBB8TZi/iERt6da5KsWJw4cQfgelV5xBIrKxVNwld8mhQqKUbdDMXmgiTB0iuYrrW2sLzAAk8hNKjK4ySOIcQtlzbkgyQCQcrMollVtiR030PQ1utIFMgVGcOw63MKguCe8XvG657h7wkHkQzGCOlecOxTBzZumWUSrRGdDoGPLMNjHrpIp1ugq5YcXxS3ZVS5Os6KJOVfaYjkqyJPmBuQK7g1VG8uYY2dT3ZtjyTug+g6l2aTzgdKleyuMN7Do5MyAfpTr6CuSaWum3UAvF2GZzaJsBmXOpLMMpys7W49iQdQSdJiDpNYa8GAIIIIBBGoIOxBqUSMiE7Tdz3ijEibV201skMF7sBhcZ2MiEMWwTrrlEGaguy+KsLiowty+9vKwc3feclQpWVDaKDqdDmG8Vau0Ni2bZuPbV2TRAYkuxAVQeRLZaheEYG3hcX3MAsbFpiw0zPmuh2jz8PwApqFl1Br0ViKzUVOOpAypSlMOClKUAKUpQApSlAClKUAKUpQApSlAGjG3cqMecQPU1X6leMsYUcp38+Q/Goh3ArKxk71LdC/ho2hfqek1pxDAqQdiI+dc9y9zrTcvk+QqtHceyMwvE1sjubxy92vgc7OiDefvhRqPIkeXnH3HdLiLZBNqLgIOhttAfXmMpzeqiuriPDVurluKCPnUXhsN3Vu9hSZQ2na3PJSCHT0Bg/vxyq3CSepXlFol+BXRcfEdG7sfO2K5OxWP7rBCBmZYRV6uSEVfKWgU7D2WGHDuCGuEMARBChVVZ9Qs/GuXsdZb7SbbI4W1exNwZkdVMMUtwxEHwuSI6TTeosvPC8J3Vq3bmSqgE7SeZ+c1wv/APFcMP8Al7jAMv8AhXGOjL0RjoRyYjkTEB2RtY84y5cxJuKhDB0f2MxINsWeUASJHLeSdO7gPaO3xE4nDPbNuMwAJMtaPhzEEAo4MGDtIrtmjlyb4o47zCa6G8dOp7i8VPwIHxjpUNxy9l4jhjzay4P7rrH+o1o4VxA3cLh3uHx279oMf2s3dN/qavO1H/P4P/p3v9VupJu5yyLwL1bVxArhWoLtrxr7NhmytF25KprBH3nH+Ua1JTtqdhQdSahFasy4D2yGI4jicKIKIoNtpXVlgOo5tMkzyC+dXCvzDfx13C4hLllylxAhJGssQGIM7jKVBnep9/0l8Qa7n71QJ/u1RMgGmmozdTJJNcjiUl4jVrdizlO1F6efX/u59/pXzfgH6VLbnLirZtn76yyz5qdRr619BweLS6oe26up2KmRT4TjPZmTiMJWw7tUjb49djfSlKmVxSlKAFKUoAUpSgBSlYXboUSxAHnXG7asErnty2GBBEg1UeKqEuMoMxH11ipPHcYJ0t6Drz+HSoDEaknzrKxWIpzdo6+ZoYejOKvL0NNx5r21WphWvEYrulzkFoIHOJOgLGDCzuYpC1HMkMRiVRczmBt6k6AAbknoNa5MPhWuP3txcnhKom5CsQWL8sxhdBMR5mo9ONYVD3l6+HuxpCXITytpGnqdT6aCM4p2ye6O7wVtwx0711iB1RDqT5tAGmhpkYS4IOUeSXwvG83EGw49lLJk9bkqSPUKV+Zq2YQganpVH7PdmGtILmYreBLhtzmYENmB9qQzTPWd9a2XcVxMEhe5jl+qb/3p17uyYq3LL/nrC/iVtq1xtAqlmP7KiT+FfPMJw3iZJY4y6rEztbK+gQoVA+FZcTwfEbts2bt1Wtt7ZCKrMo90sNMvoB8qmo+ZF/o2dk3P9ns7yCGS4fUXFc6n413cfvi5xSyi691aObpNxgQPWFB/eFSmD4KBhWsTGZCsxMT5VHW8MmDN3F4lp1JJjV3bZUBO+kATsN9JqakmyOR6JFh47xq3hLRuXDrqEXm7ROVR+Yr5RxXHXcQ5uXjJM5VkhUH3V8vhrTGY+7jLrXrojSEtgkhE+6p0nqW515iUAA309NoPy5fSkVJaWR6jsvBql4pLX4/X9lZ7Rg/aXA0DZDJ6FFP8PpTidkobSAD+7DFiZnN06RFbeJrLWi22qz5BgfXYx8K7uNYbPqo1XVY+7Hsjy5+s1FyRoU6L1V9b/BH4W0xkgyRrlEk6cx6dK+qfoY4tZyXcOMwvF2uGRAYCF0nWRG3xr5LhcQVIYNB5bbirz2BuluI4d00Zs4uRADJkOvk0gSP61KhLLUQntSj32Flrolf0/o+4UpStQ8GKUpQApSlAClKUAePMGN40nr51VMbddmOc6gxHIelWyo3jGBzjMo8Q+o/nVLG0pThePHHUtYWpGEteSvVouCtzGsCaw07Gra5ykVsRaydQazsLE0+M9BbicN7gdpzmcSfOu3BcMtW/ZUT6Vtmtltqmpt6EHFI2is4rTNehqmQOi3vW25ZVgVYAqwIIPMHQj5VzWbkGutXpsGLmiI4RiWtH7NiGm4v93cP/AN1v3TMAd6ACGHPLm56Vr9K9+RhbUe89ydx4YSCu+zsZ9asPG7oxAu4ZFLEZf1iso7p5DBgxByOuhGkzyqh9veHCzcsvLN3gfO7Mzwc3hBY7aMdomD0EddSN7LcZ2c4yxUYN9fh6HNg4VNfhO2skE+Wv0Fasbd5cyZb05D89K5MPdAE8gDAjnpENyNc+LxYQSx13AnU6ztyEzS22z20Yxhq9jDHkAWh7xcn0WI+pn5VjcvlYmIG2079fnXCl4u/eHy/oPSKxv3Z5/h+etda4ORno5dTzE2MjFgZXMSR0EzI6iunh+JaAyEqVJykMVMn2YIO+pqMF2J5A/WRqIrrNm6lqQoGpIE+LXSQOYqeW5U71Rv06b/VY/R3ZjtRhsWiizeDOFGZTo4gCSVOu53qdr8scHvEwwJDLHiBg8zoQQemo3r7n+jHi2Iv2bvfnMttwqMTLmRLBzziRB8+e9X6dXM7M8ljMAqMc8Xp7l0pSlPM0UpSgBSlKAFCaVy8UJ7m5l3yn5c/pNRlLLFs7FXaR87492ot2r5Vkds0tKZTAJMaGJ06Vjge0mGumFuZW08NwFDJ2AzaE+QNV/teJvDUQ1sRJj2WIMdT4h8/SqpcTdSdIEETG23LSSd+lef8ADLda/f4JV+0K1Cq4bpP2/Z9hFZLVA7N9pjaK27zE29BmJ/uz/m3ZNfhFWjtLj+7sEIfHdlFI15EsyxziY8yKjks/Ivwx1OdJ1FxuvvXg1cS7SKhK2wGI3Y7Dl4V3fY8wPWoLE8Ru3PautEnwqQBuSJAA1gEQZPKtHcEWxcfwIpygx4c8dSIZvejlXLfxyDNmDqTuwUjX2pkacz86U5zb8Jg1sXVqvxPTpwW7sjcALrJPhU6mdiw189R8qsZNQHY7AlbZuMCveQVVpLBNSCTPOZjlA+FiirUbpWe5tYSDVGN/upgta14vb/xFnfLPi3jVPaBkjSOdasZxC3bMEy2+RRmaNdYGw0OpgaGoPiV67i7ZW3bLW2VlIF1EVww9673bQPK3OvMU6Pn9+/wFWqo6LV9NyAv9rkwt1+/uRmdn7i0guXAXghXMhEYDkZrRY7TYvirFBYtWMOZBZ81wkkeyhbKC05ToBG/WebtD2Zv2bS3LqYYIpOYYe0RkHIswIYz4RmAPMmtlnh2LsZB9iuux8NsNctC0ggkBoYlW0OjefSpd2krxWv3+DNvUi9E09yuPiHQsklGXRkYA5WEzofWuBxJJdpPUx+FWbtR2VxYBxWKup3txoKqWud4+UsNfCEhVC6dBUCOD3CFKuhkAxOxI1BJHIyPhU1C3J7PD9pd9BOcGn7ehz96Pz+fOue7errXglzm1seeYmd9tPL8KkeHcKRWX3mPMgab7LyNSUUh08TOStsReDwT3PZWNpJ0GvQnf4V0XuG3AdSCeubf5x+NTGDTKDAifqIEHaJiuprcjrBBG/Igx9PrXbFd1mlc4ODYBVym4raiSugy76GNx8q+g/o6LW8YFVjkuo8jkxUSDHUa6+dVXDWDOojUabE+X1q1dk7/d4m22TP7vKQX8MrynU6dJ6VOCtJFLFVM8GnrofV6UpV48+KUpQApSlACojtPje7skD2n8I9I8R+WnxFS9UntHiDcvGPZTwjz+8fnp8Kp46t3dJ23ehZwlPPUV9kQHEsGt5ApOVlJKON1Y6ExzBgSOcDbeqHxm0bbsLoKk7fd2kZW6ayAdd6+iVWuP2AbrDKPEqEiNDpkkjzynXyrHwvjeV8Du0sJTmlPZlf4fhTcOQAkEEK0xDNAhV98kE+Gep5VY7aqxW1dfJiLQKl3uIURBqmUEjOTKjwzEHMRtUVhnNkk2FRHIYAwBEglmWfeCgn/eurtDxMRauW1hVUocwB7t5zAMx++CQG5kHnvcdLKnpcyo0Y0oSb16ryv8r75RfGDeD5FIdF1DJdGRpGrZvvHM0iBGorp7P4nDYfLcu27t68NcxFsIhgj9WufxQfeYTz0gCuaxjrl4/qpuEwWEKoQEa94x0EAif61y3cQDKgd84M5VkIDrJuOfaOp26Uim5LhIqQlKEsyXrr8n0fDdscOULfrNNwUiNJgvOQdNWrnt8WxWLn7NbC2w0d4XhTBHvRmP7qxuM2lfOLpLgZ49AfACJjKOnrrzr6T2Ga8uFHenwlibc+0EIHtfHMR5GmKyu7GnQxFXETySeluNDbhuyYmcRdN1dZtKgtWiSSfEoJZxECCY3JG0WCa0HFR51rGINCZoRpRgrRRvuoGK5tgZjkTECeRAkmDzg8q58bi0YPaKm5IhgPPTfqPoYrZdxIVC7aAfHyH41Ari/ETqxLEwNN9YEnaR8TToK+pCo7bEN2hw7gJme4+oHjcmNNNDoNZ+dV17ccok66bnqa+gfrL/AIe7UKdCTJ0gjSYnX+FV6/w0iRzBIIMx6bUzcuYGssuV7ors1khmR10+B6fX6V24jhTbjz2GmnPUivbHDyPzrzG3KJaixenVTR7YWB/LoK6bKGfpEa+fptWxMPHL5wPl056V2YWxrE77+nQfn8KkkVZ1FwZ4XCzrtpqd5Ok/71Z+zlpUvW2fZducGIE+n41hw/hVwwe7aJj2TECNPPb51YMBwRm9vwARyEkfw5VOKd9EUalRNNNllpWNtIAA2AA+VZVcM4UpSgBSlKAI3jmLa2nh3aRPT0qqKnWrtjMMLilT8D0PWqxjcA1swR6HkfSsXtGnUz5+Pg08FUhly8nE9kVC8e4UXAdPbUER99d8s8iNY5aweonK4OM8QWxbZmgtDZFJAzNGg8lmJPIVRouSn4Pv7LVbJked6FCvWyLkEZckghhBBIMiDzGVPnNbLeKFtjIzkqwayFLl0IhlZBsvIkkRUhw/B3cW2W4Sq2szZ+6ysxus091nUiYBkwQNIEiatuGwS2ky21yjnEyfNjux8zWhVrqOn377mVSoTq6x0XXn0KJxHgWJNsAlLOHyyqYdTcUrGYFyCDG3igz1qDHD8nhF3OoMjwGR0yjNz/Iq5Y3irWbr2w5tgXCEHhgBgGAAI0BBB6DYaCuEYZNgIYRtv89/yKmoraxVqUIX8K9Rwnsk5i5eBRSJgwXMjYaEJpzOu/rVtUwABoBsBy/nVMuKUMh2QzpDsG3EeydNxWTcbuHKt289u3szro0anXIJbzO8defJUm/0WaNSnRVlEtuIxIT22Ak6AnU+g3Nc1jiwuGLK5z1kADXSYmN+cVrscEsABsveZgCGc58wbxBo9kyCOXT1qRwyBdFAUdFAUeoAEUtOEdNy3apLV6GwYJ7mjXQP2Qkr8JM/OfhW+5ws8mLTp4o026RppW6xXeh0qaqMi4I4hhiOQO/tMSIPlHw1mua/wksSzN4jvpoSAAPTYVL1iRXVOxyNNJ6EQvZe465kCNyI0B2EgHn9Nq0/8JYgz+rjb318vPb+tX/hygW1A6cjOu5+tdNX40k0mKliZ3aKJgOwjEzeuBVn2U1J/eI0+VWzh/BrFkRbtqD94iW+LHWu+lNUEhM6s5bsUpSpCxSlKAFKUoAUpSgBWNy2GBBEg1jiL6orO5CqqlmJ2CqJJPkBVJ7QdvVIS3w8d/duyFKhoB2ESIMEiSdF51Gcopahe2p72wxtrCkAGWb3IJIkwAANWJOy7nyGtQODwLM4vYmGfTKnu249mRsXGpnYE6bTW7A4HIxuXG7y+05rhM77qnReU846QB2gV5qvXjmapL75ff11ezQw05JSr8bLp5vq/j3OizcneubjWKNuy7ggFRoTEbjruY2HPatP2s7WR3h5n3F9X2J8hXj8OS6QMQwuPE5MxCgToQmm3U0yjRyq9XTy5G1Xf8Cg4+737iAzXJGglmiVIN+5pA3i2IAJ2G5s9rh14qIVVEbZxPWDrvHw/CpzDcFtp7Kqq8lUBR8hXUFWSoIlYkSJE7SOVWpYpLSC0KqoX1kVL+w7jSMiJ5lgZjeCsn/aurAdlVkNfYPzyKCF+JJ8WnKI1qwJag61sy0mWJk1podWFp7vUwdByrBbB3roQVsApKkWGjLDLAHWupDXMDWxGpqmKcTopFYq1Z0y4ux3cJY54G0SR/GpiorgyasfID+f4CpWtTCr/GijX/MUpSrAkUpSgBSlKAFKUoAUpUF2yvYxcPGAtq952CZmYKLSsDN2D7UaaDrziKDqV3Yhe3fGnuN/Z+FXvL11SLgBjKjDXMfdEES3IHTUgVzcL7GtgluYhrxu3nTu2AVQiISC3d7sNtTOs7VYeyPZhMFbIk3Lz63bze1cbU6n7onQfida84zx3xfZ8KBdxDSP2bYIPiuNED03PSkVKWdO71at+v0MoRbqJ2vb0S+8lYu3QuXNPiMKAJZj0Uc60dy763CVX/CUkctrjDcjyqSxPAmw3iZjcZ4zXDvI2XyXoNq5qwak/wDyt04Lxct/0b8GqizJ6A7QNANgNh6Co/D2BdN1iYbvMquNGXu1C6H1z6bGT1ruJqJu4v7MzlwTaYlwygkqx3UgawTqD561Xpyk23yzlRLnYlOH8RYh1cAXbc5hrDaEqw/ZYa+Wo5VF2b4t3MM27YiyzO33mm28n/vYAcgAK18Wxa/qMTbMq4KE7Ao4LLPowjyzGuTGmLXDmO+VV+doE/6atw+f9MrTLiTXJhsfbuEhHDRB0mIOxB2YaHUSNK4+K4hSuRjCBO8vH/8AMbL++wj0DVF/2jmxdruxCvhrTRtAZnZQRyMcqhGndHXKzLUhrdbrkW4JCyJIkCRMdY6VyjjaeLJLkZMuhAYu2RcrRqJ5gRvEwajFNk5NExXorjt8QQ2u9bwqFJYHdcvtD1BBFcVzD3e7N4lu+ALBAxygDXuSs5SSNC286g6CppEGyfVqzDVHcOxq3ba3EMqwBHoda6s1MvYhluWLhCQhPU13VqwrSikfdH4VtrdpxywSRlTd5NilKVMgKUpQApSlAClKUAKUpQBwcbwly7Ze3Zu9y7CM8TA5jynaeVY8E4NawtsW7Sx1Y6sxJmWbc1I0oJZ3ly8GvEWA6lW1BEGqpiuz91cxUBgCY11I6xVvpVXEYSnXtm3Q2jiZ0vxPnFwFSQQQRyOlaLqBhB1FTXafFZ7xAiEGWfPc6/T4Gqu+Ja4StrQAw1yJHmLY95vPYecRXmpxUakoxeie5uxbcFJrfgjsXw03EvYdDlUXLTg/dzHM6jzgE/vipLiODF+3bFoqDauaTMeANbZdB10+FR/GOLW8JbyJ4rrTlSZJY7vcPrqSd65ez3FVw2HC4guDmZg3d3HDBzm3RTBknerMe8ccy66eemrESyXyv+fLoTv9j94pGIM5nVmVScpCABEYkAlQRmjTU1yjhN5b73V7sgkZQWZYUAKo0U7AbV1Y/jiWrFu/le5abKSyKSVRhIcqfFG3KRXnE+0uHsKjO5PeLmthEds66QQQIEyNSRvXYuo9luDUFuzTieE3S6lSniVxcuEnNLwDkEHQLIXXSefPa2Au/a0cKpsgqIDAFAttlWVO4DMx067aVwYntrZCju0uXHIHhCsoB6FnAn1ANbLPbG0Fm7bu22jbIXBPQMkx8YqdqqWxC9PqY8PxGZ3te6cWw35KzXSP/Aip/h3D3t371xrzOtyIQzCRO2sRrGgHnNVfsphHayXOlwv3gJ2zzmMjoZYehqUw3GLrm69y2tu1h1ZiQ5bPcCnweyNFGp8yOhqc73aiRjaybNnYK5OHABkLIHoDAq0RVW/R/ZKYdQd4E+vP61aqKv5sKf4osHBsRmtxzXT4cvz5V31AcGVs8gabE+X5ip+tbCzcqauZ2IiozdhSlKsiBSlKAFKUoAUpSgBSlKAFKUoAVpxt8W7bufdUn48h863VA9rsTltqg986+iwfxK0jFVe6oyn0Xvx7jqFPvKiiVK6M05tc0z5zvVcx/A2Iy23uKu0C5ciOm+3lVjrBhXkKVWUHdHpKkFJalZ4b2WS2cx1O9WI4RGAUjSsorJbgpzrTm7tilSjFWSOPDYu3hgbV1hbVSe7LGAUJkLO0rMR0ANQFl1xuMa4BNtAEQkaEKSSwHmWPwAq14jDrdWHE0wPD0tewIp8asUm+WJlTbaXBgvCbQ1yissVw5HUrESCJESPMeddleGoKb6k8qK/w9VQ91du3LTclDgI/mjkZx/lzSPMa1yds+KJbtphLOXM5GZV9y2DOsc2MDXlJqw47AJdUhwCPMV19nf0ZWUdbt3lqLagAfvnn6CKvYaHeyv09CpXl3cbdTb2U4VcaysLAjcnT+tWTBcIM/rNhyB3+PSplRGg2r2tKGCgnd6soyxU3otDFEAEAQOgrKlKuFYUpSgBSlKAFKUoAUpSgBSlKAFKUoAVX+0XC7t1gyZSAsRMHfXfQ1YKUnEUI14ZJbDaNaVKWaJ80NYmrTx7gLO/eWgDPtCY16jl61Ff8PYj7g/7k/nXmKmBrU5uKi35pG9DF0pxTckiFuNWoPFSPFOE3bK53WFJiZU6n0NRLUpwlB2krPzGKUZK6dzqt3eldyODtUShipXs/gjfu5RoACWPTkAB5n+NShBzkox3ZGbUVmexnXhNXCxwGyu4Lf5j9IECpG1aVRCgAeQitSn2XUf5St7/6KEu0IL8Vf2KrwHhpa4GYEKsHUESeUeXOrbSlauHw8aMcqM+vWdWV2KUpTxIpSlAClKUAKUpQApSlAClKUAKUpQApSlAClKUAKUpQBqxWHW4jI4lWBB/p518x4pgGsXGtty2P3l5Efnea8pWX2pSi6eflGh2fUanl4Zy19E7KcO7mwCR438TTy+6vwH1JpSq3ZUE5yk+Le9yx2jNqCj1/omqUpW6Y4pSlAClKUAKUpQApSlAClKUAKUpQB//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prstClr val="black"/>
              </a:solidFill>
              <a:latin typeface="Arial" pitchFamily="34" charset="0"/>
            </a:endParaRPr>
          </a:p>
        </p:txBody>
      </p:sp>
      <p:sp>
        <p:nvSpPr>
          <p:cNvPr id="7171" name="AutoShape 4" descr="data:image/jpeg;base64,/9j/4AAQSkZJRgABAQAAAQABAAD/2wCEAAkGBxQTEhQUEhQWFRUWFhYYGBgYFhQYHBkXFxkYFxcWFRcaHCkgGRolGxgUIjEhJSkrLi4uGh8zODMsNygtLisBCgoKDg0OGxAQGzckICYtLDcyNC00LCwsLCwsLC00LywsLiwsLCwtLC0sLCwsLCwsLCwsLCwsLCwsLCwvLCwsLP/AABEIAOgA2QMBIgACEQEDEQH/xAAcAAEAAgMBAQEAAAAAAAAAAAAABQYCAwQBBwj/xABDEAACAQIEAwUFBAcGBgMAAAABAhEAAwQSITEFQVEGEyJhcTJCgZGhFFKx8AcjYoLB0eEVM1NysvEWNHOSotIkQ2P/xAAaAQACAwEBAAAAAAAAAAAAAAAAAwIEBQEG/8QALhEAAgECBQEIAgIDAQAAAAAAAAECAxEEEiExQVEFEyJhkaGx8DJxgcEj0eEU/9oADAMBAAIRAxEAPwD7jSlKAFKUoAUpSgBSlKAFKUoAxubH0qPBrdxHGKgg+02w/jXDh72YedLk1ckk7XO5WmsxXMrRW9WpbOoyrdbrTNbrR0qUNwZnSlKcQFKUoAUpSgBSlKAFKUoAUpSgBSlKAFKUoAUpSgBSvGYDU6Vit1TsQfQiuXR2xnUbxTiot+FdX+g9f5VIXdj6GqZknfU0mtUcVZDKUM25hdxUTcuNtuT8tPidvOonHdoGzBFzKWMLbTW6xiYciRZBHIS8fdrp49hy1hgFZjmtkZSwIIdTmEEE5YzROsRVfwuCeTbtr3YI8UEF3G5Fxxoo55EgTzNJpSQypFl77N4rvLFs5i3gXxEEFtB4iDrrUwlRvBsIbdsLoNNAOQqSFMkxcUbM1bbbRXKTW+2ajFu52SOkXKzqM4hje7ygKXd2yoggSYkkk6KoAJJ/EkA5cL4l3mdHUJcttkdQ2YTlVwVaASMrruBzEaU+MuopokaV5NAaYcPaUpQApSlAClKUAKUpQApSlAClKUAKUpQBB8TZi/iERt6da5KsWJw4cQfgelV5xBIrKxVNwld8mhQqKUbdDMXmgiTB0iuYrrW2sLzAAk8hNKjK4ySOIcQtlzbkgyQCQcrMollVtiR030PQ1utIFMgVGcOw63MKguCe8XvG657h7wkHkQzGCOlecOxTBzZumWUSrRGdDoGPLMNjHrpIp1ugq5YcXxS3ZVS5Os6KJOVfaYjkqyJPmBuQK7g1VG8uYY2dT3ZtjyTug+g6l2aTzgdKleyuMN7Do5MyAfpTr6CuSaWum3UAvF2GZzaJsBmXOpLMMpys7W49iQdQSdJiDpNYa8GAIIIIBBGoIOxBqUSMiE7Tdz3ijEibV201skMF7sBhcZ2MiEMWwTrrlEGaguy+KsLiowty+9vKwc3feclQpWVDaKDqdDmG8Vau0Ni2bZuPbV2TRAYkuxAVQeRLZaheEYG3hcX3MAsbFpiw0zPmuh2jz8PwApqFl1Br0ViKzUVOOpAypSlMOClKUAKUpQApSlAClKUAKUpQApSlAGjG3cqMecQPU1X6leMsYUcp38+Q/Goh3ArKxk71LdC/ho2hfqek1pxDAqQdiI+dc9y9zrTcvk+QqtHceyMwvE1sjubxy92vgc7OiDefvhRqPIkeXnH3HdLiLZBNqLgIOhttAfXmMpzeqiuriPDVurluKCPnUXhsN3Vu9hSZQ2na3PJSCHT0Bg/vxyq3CSepXlFol+BXRcfEdG7sfO2K5OxWP7rBCBmZYRV6uSEVfKWgU7D2WGHDuCGuEMARBChVVZ9Qs/GuXsdZb7SbbI4W1exNwZkdVMMUtwxEHwuSI6TTeosvPC8J3Vq3bmSqgE7SeZ+c1wv/APFcMP8Al7jAMv8AhXGOjL0RjoRyYjkTEB2RtY84y5cxJuKhDB0f2MxINsWeUASJHLeSdO7gPaO3xE4nDPbNuMwAJMtaPhzEEAo4MGDtIrtmjlyb4o47zCa6G8dOp7i8VPwIHxjpUNxy9l4jhjzay4P7rrH+o1o4VxA3cLh3uHx279oMf2s3dN/qavO1H/P4P/p3v9VupJu5yyLwL1bVxArhWoLtrxr7NhmytF25KprBH3nH+Ua1JTtqdhQdSahFasy4D2yGI4jicKIKIoNtpXVlgOo5tMkzyC+dXCvzDfx13C4hLllylxAhJGssQGIM7jKVBnep9/0l8Qa7n71QJ/u1RMgGmmozdTJJNcjiUl4jVrdizlO1F6efX/u59/pXzfgH6VLbnLirZtn76yyz5qdRr619BweLS6oe26up2KmRT4TjPZmTiMJWw7tUjb49djfSlKmVxSlKAFKUoAUpSgBSlYXboUSxAHnXG7asErnty2GBBEg1UeKqEuMoMxH11ipPHcYJ0t6Drz+HSoDEaknzrKxWIpzdo6+ZoYejOKvL0NNx5r21WphWvEYrulzkFoIHOJOgLGDCzuYpC1HMkMRiVRczmBt6k6AAbknoNa5MPhWuP3txcnhKom5CsQWL8sxhdBMR5mo9ONYVD3l6+HuxpCXITytpGnqdT6aCM4p2ye6O7wVtwx0711iB1RDqT5tAGmhpkYS4IOUeSXwvG83EGw49lLJk9bkqSPUKV+Zq2YQganpVH7PdmGtILmYreBLhtzmYENmB9qQzTPWd9a2XcVxMEhe5jl+qb/3p17uyYq3LL/nrC/iVtq1xtAqlmP7KiT+FfPMJw3iZJY4y6rEztbK+gQoVA+FZcTwfEbts2bt1Wtt7ZCKrMo90sNMvoB8qmo+ZF/o2dk3P9ns7yCGS4fUXFc6n413cfvi5xSyi691aObpNxgQPWFB/eFSmD4KBhWsTGZCsxMT5VHW8MmDN3F4lp1JJjV3bZUBO+kATsN9JqakmyOR6JFh47xq3hLRuXDrqEXm7ROVR+Yr5RxXHXcQ5uXjJM5VkhUH3V8vhrTGY+7jLrXrojSEtgkhE+6p0nqW515iUAA309NoPy5fSkVJaWR6jsvBql4pLX4/X9lZ7Rg/aXA0DZDJ6FFP8PpTidkobSAD+7DFiZnN06RFbeJrLWi22qz5BgfXYx8K7uNYbPqo1XVY+7Hsjy5+s1FyRoU6L1V9b/BH4W0xkgyRrlEk6cx6dK+qfoY4tZyXcOMwvF2uGRAYCF0nWRG3xr5LhcQVIYNB5bbirz2BuluI4d00Zs4uRADJkOvk0gSP61KhLLUQntSj32Flrolf0/o+4UpStQ8GKUpQApSlAClKUAePMGN40nr51VMbddmOc6gxHIelWyo3jGBzjMo8Q+o/nVLG0pThePHHUtYWpGEteSvVouCtzGsCaw07Gra5ykVsRaydQazsLE0+M9BbicN7gdpzmcSfOu3BcMtW/ZUT6Vtmtltqmpt6EHFI2is4rTNehqmQOi3vW25ZVgVYAqwIIPMHQj5VzWbkGutXpsGLmiI4RiWtH7NiGm4v93cP/AN1v3TMAd6ACGHPLm56Vr9K9+RhbUe89ydx4YSCu+zsZ9asPG7oxAu4ZFLEZf1iso7p5DBgxByOuhGkzyqh9veHCzcsvLN3gfO7Mzwc3hBY7aMdomD0EddSN7LcZ2c4yxUYN9fh6HNg4VNfhO2skE+Wv0Fasbd5cyZb05D89K5MPdAE8gDAjnpENyNc+LxYQSx13AnU6ztyEzS22z20Yxhq9jDHkAWh7xcn0WI+pn5VjcvlYmIG2079fnXCl4u/eHy/oPSKxv3Z5/h+etda4ORno5dTzE2MjFgZXMSR0EzI6iunh+JaAyEqVJykMVMn2YIO+pqMF2J5A/WRqIrrNm6lqQoGpIE+LXSQOYqeW5U71Rv06b/VY/R3ZjtRhsWiizeDOFGZTo4gCSVOu53qdr8scHvEwwJDLHiBg8zoQQemo3r7n+jHi2Iv2bvfnMttwqMTLmRLBzziRB8+e9X6dXM7M8ljMAqMc8Xp7l0pSlPM0UpSgBSlKAFCaVy8UJ7m5l3yn5c/pNRlLLFs7FXaR87492ot2r5Vkds0tKZTAJMaGJ06Vjge0mGumFuZW08NwFDJ2AzaE+QNV/teJvDUQ1sRJj2WIMdT4h8/SqpcTdSdIEETG23LSSd+lef8ADLda/f4JV+0K1Cq4bpP2/Z9hFZLVA7N9pjaK27zE29BmJ/uz/m3ZNfhFWjtLj+7sEIfHdlFI15EsyxziY8yKjks/Ivwx1OdJ1FxuvvXg1cS7SKhK2wGI3Y7Dl4V3fY8wPWoLE8Ru3PautEnwqQBuSJAA1gEQZPKtHcEWxcfwIpygx4c8dSIZvejlXLfxyDNmDqTuwUjX2pkacz86U5zb8Jg1sXVqvxPTpwW7sjcALrJPhU6mdiw189R8qsZNQHY7AlbZuMCveQVVpLBNSCTPOZjlA+FiirUbpWe5tYSDVGN/upgta14vb/xFnfLPi3jVPaBkjSOdasZxC3bMEy2+RRmaNdYGw0OpgaGoPiV67i7ZW3bLW2VlIF1EVww9673bQPK3OvMU6Pn9+/wFWqo6LV9NyAv9rkwt1+/uRmdn7i0guXAXghXMhEYDkZrRY7TYvirFBYtWMOZBZ81wkkeyhbKC05ToBG/WebtD2Zv2bS3LqYYIpOYYe0RkHIswIYz4RmAPMmtlnh2LsZB9iuux8NsNctC0ggkBoYlW0OjefSpd2krxWv3+DNvUi9E09yuPiHQsklGXRkYA5WEzofWuBxJJdpPUx+FWbtR2VxYBxWKup3txoKqWud4+UsNfCEhVC6dBUCOD3CFKuhkAxOxI1BJHIyPhU1C3J7PD9pd9BOcGn7ehz96Pz+fOue7errXglzm1seeYmd9tPL8KkeHcKRWX3mPMgab7LyNSUUh08TOStsReDwT3PZWNpJ0GvQnf4V0XuG3AdSCeubf5x+NTGDTKDAifqIEHaJiuprcjrBBG/Igx9PrXbFd1mlc4ODYBVym4raiSugy76GNx8q+g/o6LW8YFVjkuo8jkxUSDHUa6+dVXDWDOojUabE+X1q1dk7/d4m22TP7vKQX8MrynU6dJ6VOCtJFLFVM8GnrofV6UpV48+KUpQApSlACojtPje7skD2n8I9I8R+WnxFS9UntHiDcvGPZTwjz+8fnp8Kp46t3dJ23ehZwlPPUV9kQHEsGt5ApOVlJKON1Y6ExzBgSOcDbeqHxm0bbsLoKk7fd2kZW6ayAdd6+iVWuP2AbrDKPEqEiNDpkkjzynXyrHwvjeV8Du0sJTmlPZlf4fhTcOQAkEEK0xDNAhV98kE+Gep5VY7aqxW1dfJiLQKl3uIURBqmUEjOTKjwzEHMRtUVhnNkk2FRHIYAwBEglmWfeCgn/eurtDxMRauW1hVUocwB7t5zAMx++CQG5kHnvcdLKnpcyo0Y0oSb16ryv8r75RfGDeD5FIdF1DJdGRpGrZvvHM0iBGorp7P4nDYfLcu27t68NcxFsIhgj9WufxQfeYTz0gCuaxjrl4/qpuEwWEKoQEa94x0EAif61y3cQDKgd84M5VkIDrJuOfaOp26Uim5LhIqQlKEsyXrr8n0fDdscOULfrNNwUiNJgvOQdNWrnt8WxWLn7NbC2w0d4XhTBHvRmP7qxuM2lfOLpLgZ49AfACJjKOnrrzr6T2Ga8uFHenwlibc+0EIHtfHMR5GmKyu7GnQxFXETySeluNDbhuyYmcRdN1dZtKgtWiSSfEoJZxECCY3JG0WCa0HFR51rGINCZoRpRgrRRvuoGK5tgZjkTECeRAkmDzg8q58bi0YPaKm5IhgPPTfqPoYrZdxIVC7aAfHyH41Ari/ETqxLEwNN9YEnaR8TToK+pCo7bEN2hw7gJme4+oHjcmNNNDoNZ+dV17ccok66bnqa+gfrL/AIe7UKdCTJ0gjSYnX+FV6/w0iRzBIIMx6bUzcuYGssuV7ors1khmR10+B6fX6V24jhTbjz2GmnPUivbHDyPzrzG3KJaixenVTR7YWB/LoK6bKGfpEa+fptWxMPHL5wPl056V2YWxrE77+nQfn8KkkVZ1FwZ4XCzrtpqd5Ok/71Z+zlpUvW2fZducGIE+n41hw/hVwwe7aJj2TECNPPb51YMBwRm9vwARyEkfw5VOKd9EUalRNNNllpWNtIAA2AA+VZVcM4UpSgBSlKAI3jmLa2nh3aRPT0qqKnWrtjMMLilT8D0PWqxjcA1swR6HkfSsXtGnUz5+Pg08FUhly8nE9kVC8e4UXAdPbUER99d8s8iNY5aweonK4OM8QWxbZmgtDZFJAzNGg8lmJPIVRouSn4Pv7LVbJked6FCvWyLkEZckghhBBIMiDzGVPnNbLeKFtjIzkqwayFLl0IhlZBsvIkkRUhw/B3cW2W4Sq2szZ+6ysxus091nUiYBkwQNIEiatuGwS2ky21yjnEyfNjux8zWhVrqOn377mVSoTq6x0XXn0KJxHgWJNsAlLOHyyqYdTcUrGYFyCDG3igz1qDHD8nhF3OoMjwGR0yjNz/Iq5Y3irWbr2w5tgXCEHhgBgGAAI0BBB6DYaCuEYZNgIYRtv89/yKmoraxVqUIX8K9Rwnsk5i5eBRSJgwXMjYaEJpzOu/rVtUwABoBsBy/nVMuKUMh2QzpDsG3EeydNxWTcbuHKt289u3szro0anXIJbzO8defJUm/0WaNSnRVlEtuIxIT22Ak6AnU+g3Nc1jiwuGLK5z1kADXSYmN+cVrscEsABsveZgCGc58wbxBo9kyCOXT1qRwyBdFAUdFAUeoAEUtOEdNy3apLV6GwYJ7mjXQP2Qkr8JM/OfhW+5ws8mLTp4o026RppW6xXeh0qaqMi4I4hhiOQO/tMSIPlHw1mua/wksSzN4jvpoSAAPTYVL1iRXVOxyNNJ6EQvZe465kCNyI0B2EgHn9Nq0/8JYgz+rjb318vPb+tX/hygW1A6cjOu5+tdNX40k0mKliZ3aKJgOwjEzeuBVn2U1J/eI0+VWzh/BrFkRbtqD94iW+LHWu+lNUEhM6s5bsUpSpCxSlKAFKUoAUpSgBWNy2GBBEg1jiL6orO5CqqlmJ2CqJJPkBVJ7QdvVIS3w8d/duyFKhoB2ESIMEiSdF51Gcopahe2p72wxtrCkAGWb3IJIkwAANWJOy7nyGtQODwLM4vYmGfTKnu249mRsXGpnYE6bTW7A4HIxuXG7y+05rhM77qnReU846QB2gV5qvXjmapL75ff11ezQw05JSr8bLp5vq/j3OizcneubjWKNuy7ggFRoTEbjruY2HPatP2s7WR3h5n3F9X2J8hXj8OS6QMQwuPE5MxCgToQmm3U0yjRyq9XTy5G1Xf8Cg4+737iAzXJGglmiVIN+5pA3i2IAJ2G5s9rh14qIVVEbZxPWDrvHw/CpzDcFtp7Kqq8lUBR8hXUFWSoIlYkSJE7SOVWpYpLSC0KqoX1kVL+w7jSMiJ5lgZjeCsn/aurAdlVkNfYPzyKCF+JJ8WnKI1qwJag61sy0mWJk1podWFp7vUwdByrBbB3roQVsApKkWGjLDLAHWupDXMDWxGpqmKcTopFYq1Z0y4ux3cJY54G0SR/GpiorgyasfID+f4CpWtTCr/GijX/MUpSrAkUpSgBSlKAFKUoAUpUF2yvYxcPGAtq952CZmYKLSsDN2D7UaaDrziKDqV3Yhe3fGnuN/Z+FXvL11SLgBjKjDXMfdEES3IHTUgVzcL7GtgluYhrxu3nTu2AVQiISC3d7sNtTOs7VYeyPZhMFbIk3Lz63bze1cbU6n7onQfida84zx3xfZ8KBdxDSP2bYIPiuNED03PSkVKWdO71at+v0MoRbqJ2vb0S+8lYu3QuXNPiMKAJZj0Uc60dy763CVX/CUkctrjDcjyqSxPAmw3iZjcZ4zXDvI2XyXoNq5qwak/wDyt04Lxct/0b8GqizJ6A7QNANgNh6Co/D2BdN1iYbvMquNGXu1C6H1z6bGT1ruJqJu4v7MzlwTaYlwygkqx3UgawTqD561Xpyk23yzlRLnYlOH8RYh1cAXbc5hrDaEqw/ZYa+Wo5VF2b4t3MM27YiyzO33mm28n/vYAcgAK18Wxa/qMTbMq4KE7Ao4LLPowjyzGuTGmLXDmO+VV+doE/6atw+f9MrTLiTXJhsfbuEhHDRB0mIOxB2YaHUSNK4+K4hSuRjCBO8vH/8AMbL++wj0DVF/2jmxdruxCvhrTRtAZnZQRyMcqhGndHXKzLUhrdbrkW4JCyJIkCRMdY6VyjjaeLJLkZMuhAYu2RcrRqJ5gRvEwajFNk5NExXorjt8QQ2u9bwqFJYHdcvtD1BBFcVzD3e7N4lu+ALBAxygDXuSs5SSNC286g6CppEGyfVqzDVHcOxq3ba3EMqwBHoda6s1MvYhluWLhCQhPU13VqwrSikfdH4VtrdpxywSRlTd5NilKVMgKUpQApSlAClKUAKUpQBwcbwly7Ze3Zu9y7CM8TA5jynaeVY8E4NawtsW7Sx1Y6sxJmWbc1I0oJZ3ly8GvEWA6lW1BEGqpiuz91cxUBgCY11I6xVvpVXEYSnXtm3Q2jiZ0vxPnFwFSQQQRyOlaLqBhB1FTXafFZ7xAiEGWfPc6/T4Gqu+Ja4StrQAw1yJHmLY95vPYecRXmpxUakoxeie5uxbcFJrfgjsXw03EvYdDlUXLTg/dzHM6jzgE/vipLiODF+3bFoqDauaTMeANbZdB10+FR/GOLW8JbyJ4rrTlSZJY7vcPrqSd65ez3FVw2HC4guDmZg3d3HDBzm3RTBknerMe8ccy66eemrESyXyv+fLoTv9j94pGIM5nVmVScpCABEYkAlQRmjTU1yjhN5b73V7sgkZQWZYUAKo0U7AbV1Y/jiWrFu/le5abKSyKSVRhIcqfFG3KRXnE+0uHsKjO5PeLmthEds66QQQIEyNSRvXYuo9luDUFuzTieE3S6lSniVxcuEnNLwDkEHQLIXXSefPa2Au/a0cKpsgqIDAFAttlWVO4DMx067aVwYntrZCju0uXHIHhCsoB6FnAn1ANbLPbG0Fm7bu22jbIXBPQMkx8YqdqqWxC9PqY8PxGZ3te6cWw35KzXSP/Aip/h3D3t371xrzOtyIQzCRO2sRrGgHnNVfsphHayXOlwv3gJ2zzmMjoZYehqUw3GLrm69y2tu1h1ZiQ5bPcCnweyNFGp8yOhqc73aiRjaybNnYK5OHABkLIHoDAq0RVW/R/ZKYdQd4E+vP61aqKv5sKf4osHBsRmtxzXT4cvz5V31AcGVs8gabE+X5ip+tbCzcqauZ2IiozdhSlKsiBSlKAFKUoAUpSgBSlKAFKUoAVpxt8W7bufdUn48h863VA9rsTltqg986+iwfxK0jFVe6oyn0Xvx7jqFPvKiiVK6M05tc0z5zvVcx/A2Iy23uKu0C5ciOm+3lVjrBhXkKVWUHdHpKkFJalZ4b2WS2cx1O9WI4RGAUjSsorJbgpzrTm7tilSjFWSOPDYu3hgbV1hbVSe7LGAUJkLO0rMR0ANQFl1xuMa4BNtAEQkaEKSSwHmWPwAq14jDrdWHE0wPD0tewIp8asUm+WJlTbaXBgvCbQ1yissVw5HUrESCJESPMeddleGoKb6k8qK/w9VQ91du3LTclDgI/mjkZx/lzSPMa1yds+KJbtphLOXM5GZV9y2DOsc2MDXlJqw47AJdUhwCPMV19nf0ZWUdbt3lqLagAfvnn6CKvYaHeyv09CpXl3cbdTb2U4VcaysLAjcnT+tWTBcIM/rNhyB3+PSplRGg2r2tKGCgnd6soyxU3otDFEAEAQOgrKlKuFYUpSgBSlKAFKUoAUpSgBSlKAFKUoAVX+0XC7t1gyZSAsRMHfXfQ1YKUnEUI14ZJbDaNaVKWaJ80NYmrTx7gLO/eWgDPtCY16jl61Ff8PYj7g/7k/nXmKmBrU5uKi35pG9DF0pxTckiFuNWoPFSPFOE3bK53WFJiZU6n0NRLUpwlB2krPzGKUZK6dzqt3eldyODtUShipXs/gjfu5RoACWPTkAB5n+NShBzkox3ZGbUVmexnXhNXCxwGyu4Lf5j9IECpG1aVRCgAeQitSn2XUf5St7/6KEu0IL8Vf2KrwHhpa4GYEKsHUESeUeXOrbSlauHw8aMcqM+vWdWV2KUpTxIpSlAClKUAKUpQApSlAClKUAKUpQApSlAClKUAKUpQBqxWHW4jI4lWBB/p518x4pgGsXGtty2P3l5Efnea8pWX2pSi6eflGh2fUanl4Zy19E7KcO7mwCR438TTy+6vwH1JpSq3ZUE5yk+Le9yx2jNqCj1/omqUpW6Y4pSlAClKUAKUpQApSlAClKUAKUpQB//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prstClr val="black"/>
              </a:solidFill>
              <a:latin typeface="Arial" pitchFamily="34" charset="0"/>
            </a:endParaRPr>
          </a:p>
        </p:txBody>
      </p:sp>
      <p:pic>
        <p:nvPicPr>
          <p:cNvPr id="268293" name="Picture 5" descr="C:\Users\Administrator\Desktop\تنزيل (4).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4375" y="1000125"/>
            <a:ext cx="7786688" cy="478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4330208"/>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268293"/>
                                        </p:tgtEl>
                                        <p:attrNameLst>
                                          <p:attrName>style.visibility</p:attrName>
                                        </p:attrNameLst>
                                      </p:cBhvr>
                                      <p:to>
                                        <p:strVal val="visible"/>
                                      </p:to>
                                    </p:set>
                                    <p:anim from="(-#ppt_w/2)" to="(#ppt_x)" calcmode="lin" valueType="num">
                                      <p:cBhvr>
                                        <p:cTn id="7" dur="600" fill="hold">
                                          <p:stCondLst>
                                            <p:cond delay="0"/>
                                          </p:stCondLst>
                                        </p:cTn>
                                        <p:tgtEl>
                                          <p:spTgt spid="268293"/>
                                        </p:tgtEl>
                                        <p:attrNameLst>
                                          <p:attrName>ppt_x</p:attrName>
                                        </p:attrNameLst>
                                      </p:cBhvr>
                                    </p:anim>
                                    <p:anim from="0" to="-1.0" calcmode="lin" valueType="num">
                                      <p:cBhvr>
                                        <p:cTn id="8" dur="200" decel="50000" autoRev="1" fill="hold">
                                          <p:stCondLst>
                                            <p:cond delay="600"/>
                                          </p:stCondLst>
                                        </p:cTn>
                                        <p:tgtEl>
                                          <p:spTgt spid="268293"/>
                                        </p:tgtEl>
                                        <p:attrNameLst>
                                          <p:attrName>xshear</p:attrName>
                                        </p:attrNameLst>
                                      </p:cBhvr>
                                    </p:anim>
                                    <p:animScale>
                                      <p:cBhvr>
                                        <p:cTn id="9" dur="200" decel="100000" autoRev="1" fill="hold">
                                          <p:stCondLst>
                                            <p:cond delay="600"/>
                                          </p:stCondLst>
                                        </p:cTn>
                                        <p:tgtEl>
                                          <p:spTgt spid="268293"/>
                                        </p:tgtEl>
                                      </p:cBhvr>
                                      <p:from x="100000" y="100000"/>
                                      <p:to x="80000" y="100000"/>
                                    </p:animScale>
                                    <p:anim by="(#ppt_h/3+#ppt_w*0.1)" calcmode="lin" valueType="num">
                                      <p:cBhvr additive="sum">
                                        <p:cTn id="10" dur="200" decel="100000" autoRev="1" fill="hold">
                                          <p:stCondLst>
                                            <p:cond delay="600"/>
                                          </p:stCondLst>
                                        </p:cTn>
                                        <p:tgtEl>
                                          <p:spTgt spid="26829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data:image/jpeg;base64,/9j/4AAQSkZJRgABAQAAAQABAAD/2wCEAAkGBxQTEhQUEhQWFRUWFhYYGBgYFhQYHBkXFxkYFxcWFRcaHCkgGRolGxgUIjEhJSkrLi4uGh8zODMsNygtLisBCgoKDg0OGxAQGzckICYtLDcyNC00LCwsLCwsLC00LywsLiwsLCwtLC0sLCwsLCwsLCwsLCwsLCwsLCwvLCwsLP/AABEIAOgA2QMBIgACEQEDEQH/xAAcAAEAAgMBAQEAAAAAAAAAAAAABQYCAwQBBwj/xABDEAACAQIEAwUFBAcGBgMAAAABAhEAAwQSITEFQVEGEyJhcTJCgZGhFFKx8AcjYoLB0eEVM1NysvEWNHOSotIkQ2P/xAAaAQACAwEBAAAAAAAAAAAAAAAAAwIEBQEG/8QALhEAAgECBQEIAgIDAQAAAAAAAAECAxEEEiExQVEFEyJhkaGx8DJxgcEj0eEU/9oADAMBAAIRAxEAPwD7jSlKAFKUoAUpSgBSlKAFKUoAxubH0qPBrdxHGKgg+02w/jXDh72YedLk1ckk7XO5WmsxXMrRW9WpbOoyrdbrTNbrR0qUNwZnSlKcQFKUoAUpSgBSlKAFKUoAUpSgBSlKAFKUoAUpSgBSvGYDU6Vit1TsQfQiuXR2xnUbxTiot+FdX+g9f5VIXdj6GqZknfU0mtUcVZDKUM25hdxUTcuNtuT8tPidvOonHdoGzBFzKWMLbTW6xiYciRZBHIS8fdrp49hy1hgFZjmtkZSwIIdTmEEE5YzROsRVfwuCeTbtr3YI8UEF3G5Fxxoo55EgTzNJpSQypFl77N4rvLFs5i3gXxEEFtB4iDrrUwlRvBsIbdsLoNNAOQqSFMkxcUbM1bbbRXKTW+2ajFu52SOkXKzqM4hje7ygKXd2yoggSYkkk6KoAJJ/EkA5cL4l3mdHUJcttkdQ2YTlVwVaASMrruBzEaU+MuopokaV5NAaYcPaUpQApSlAClKUAKUpQApSlAClKUAKUpQBB8TZi/iERt6da5KsWJw4cQfgelV5xBIrKxVNwld8mhQqKUbdDMXmgiTB0iuYrrW2sLzAAk8hNKjK4ySOIcQtlzbkgyQCQcrMollVtiR030PQ1utIFMgVGcOw63MKguCe8XvG657h7wkHkQzGCOlecOxTBzZumWUSrRGdDoGPLMNjHrpIp1ugq5YcXxS3ZVS5Os6KJOVfaYjkqyJPmBuQK7g1VG8uYY2dT3ZtjyTug+g6l2aTzgdKleyuMN7Do5MyAfpTr6CuSaWum3UAvF2GZzaJsBmXOpLMMpys7W49iQdQSdJiDpNYa8GAIIIIBBGoIOxBqUSMiE7Tdz3ijEibV201skMF7sBhcZ2MiEMWwTrrlEGaguy+KsLiowty+9vKwc3feclQpWVDaKDqdDmG8Vau0Ni2bZuPbV2TRAYkuxAVQeRLZaheEYG3hcX3MAsbFpiw0zPmuh2jz8PwApqFl1Br0ViKzUVOOpAypSlMOClKUAKUpQApSlAClKUAKUpQApSlAGjG3cqMecQPU1X6leMsYUcp38+Q/Goh3ArKxk71LdC/ho2hfqek1pxDAqQdiI+dc9y9zrTcvk+QqtHceyMwvE1sjubxy92vgc7OiDefvhRqPIkeXnH3HdLiLZBNqLgIOhttAfXmMpzeqiuriPDVurluKCPnUXhsN3Vu9hSZQ2na3PJSCHT0Bg/vxyq3CSepXlFol+BXRcfEdG7sfO2K5OxWP7rBCBmZYRV6uSEVfKWgU7D2WGHDuCGuEMARBChVVZ9Qs/GuXsdZb7SbbI4W1exNwZkdVMMUtwxEHwuSI6TTeosvPC8J3Vq3bmSqgE7SeZ+c1wv/APFcMP8Al7jAMv8AhXGOjL0RjoRyYjkTEB2RtY84y5cxJuKhDB0f2MxINsWeUASJHLeSdO7gPaO3xE4nDPbNuMwAJMtaPhzEEAo4MGDtIrtmjlyb4o47zCa6G8dOp7i8VPwIHxjpUNxy9l4jhjzay4P7rrH+o1o4VxA3cLh3uHx279oMf2s3dN/qavO1H/P4P/p3v9VupJu5yyLwL1bVxArhWoLtrxr7NhmytF25KprBH3nH+Ua1JTtqdhQdSahFasy4D2yGI4jicKIKIoNtpXVlgOo5tMkzyC+dXCvzDfx13C4hLllylxAhJGssQGIM7jKVBnep9/0l8Qa7n71QJ/u1RMgGmmozdTJJNcjiUl4jVrdizlO1F6efX/u59/pXzfgH6VLbnLirZtn76yyz5qdRr619BweLS6oe26up2KmRT4TjPZmTiMJWw7tUjb49djfSlKmVxSlKAFKUoAUpSgBSlYXboUSxAHnXG7asErnty2GBBEg1UeKqEuMoMxH11ipPHcYJ0t6Drz+HSoDEaknzrKxWIpzdo6+ZoYejOKvL0NNx5r21WphWvEYrulzkFoIHOJOgLGDCzuYpC1HMkMRiVRczmBt6k6AAbknoNa5MPhWuP3txcnhKom5CsQWL8sxhdBMR5mo9ONYVD3l6+HuxpCXITytpGnqdT6aCM4p2ye6O7wVtwx0711iB1RDqT5tAGmhpkYS4IOUeSXwvG83EGw49lLJk9bkqSPUKV+Zq2YQganpVH7PdmGtILmYreBLhtzmYENmB9qQzTPWd9a2XcVxMEhe5jl+qb/3p17uyYq3LL/nrC/iVtq1xtAqlmP7KiT+FfPMJw3iZJY4y6rEztbK+gQoVA+FZcTwfEbts2bt1Wtt7ZCKrMo90sNMvoB8qmo+ZF/o2dk3P9ns7yCGS4fUXFc6n413cfvi5xSyi691aObpNxgQPWFB/eFSmD4KBhWsTGZCsxMT5VHW8MmDN3F4lp1JJjV3bZUBO+kATsN9JqakmyOR6JFh47xq3hLRuXDrqEXm7ROVR+Yr5RxXHXcQ5uXjJM5VkhUH3V8vhrTGY+7jLrXrojSEtgkhE+6p0nqW515iUAA309NoPy5fSkVJaWR6jsvBql4pLX4/X9lZ7Rg/aXA0DZDJ6FFP8PpTidkobSAD+7DFiZnN06RFbeJrLWi22qz5BgfXYx8K7uNYbPqo1XVY+7Hsjy5+s1FyRoU6L1V9b/BH4W0xkgyRrlEk6cx6dK+qfoY4tZyXcOMwvF2uGRAYCF0nWRG3xr5LhcQVIYNB5bbirz2BuluI4d00Zs4uRADJkOvk0gSP61KhLLUQntSj32Flrolf0/o+4UpStQ8GKUpQApSlAClKUAePMGN40nr51VMbddmOc6gxHIelWyo3jGBzjMo8Q+o/nVLG0pThePHHUtYWpGEteSvVouCtzGsCaw07Gra5ykVsRaydQazsLE0+M9BbicN7gdpzmcSfOu3BcMtW/ZUT6Vtmtltqmpt6EHFI2is4rTNehqmQOi3vW25ZVgVYAqwIIPMHQj5VzWbkGutXpsGLmiI4RiWtH7NiGm4v93cP/AN1v3TMAd6ACGHPLm56Vr9K9+RhbUe89ydx4YSCu+zsZ9asPG7oxAu4ZFLEZf1iso7p5DBgxByOuhGkzyqh9veHCzcsvLN3gfO7Mzwc3hBY7aMdomD0EddSN7LcZ2c4yxUYN9fh6HNg4VNfhO2skE+Wv0Fasbd5cyZb05D89K5MPdAE8gDAjnpENyNc+LxYQSx13AnU6ztyEzS22z20Yxhq9jDHkAWh7xcn0WI+pn5VjcvlYmIG2079fnXCl4u/eHy/oPSKxv3Z5/h+etda4ORno5dTzE2MjFgZXMSR0EzI6iunh+JaAyEqVJykMVMn2YIO+pqMF2J5A/WRqIrrNm6lqQoGpIE+LXSQOYqeW5U71Rv06b/VY/R3ZjtRhsWiizeDOFGZTo4gCSVOu53qdr8scHvEwwJDLHiBg8zoQQemo3r7n+jHi2Iv2bvfnMttwqMTLmRLBzziRB8+e9X6dXM7M8ljMAqMc8Xp7l0pSlPM0UpSgBSlKAFCaVy8UJ7m5l3yn5c/pNRlLLFs7FXaR87492ot2r5Vkds0tKZTAJMaGJ06Vjge0mGumFuZW08NwFDJ2AzaE+QNV/teJvDUQ1sRJj2WIMdT4h8/SqpcTdSdIEETG23LSSd+lef8ADLda/f4JV+0K1Cq4bpP2/Z9hFZLVA7N9pjaK27zE29BmJ/uz/m3ZNfhFWjtLj+7sEIfHdlFI15EsyxziY8yKjks/Ivwx1OdJ1FxuvvXg1cS7SKhK2wGI3Y7Dl4V3fY8wPWoLE8Ru3PautEnwqQBuSJAA1gEQZPKtHcEWxcfwIpygx4c8dSIZvejlXLfxyDNmDqTuwUjX2pkacz86U5zb8Jg1sXVqvxPTpwW7sjcALrJPhU6mdiw189R8qsZNQHY7AlbZuMCveQVVpLBNSCTPOZjlA+FiirUbpWe5tYSDVGN/upgta14vb/xFnfLPi3jVPaBkjSOdasZxC3bMEy2+RRmaNdYGw0OpgaGoPiV67i7ZW3bLW2VlIF1EVww9673bQPK3OvMU6Pn9+/wFWqo6LV9NyAv9rkwt1+/uRmdn7i0guXAXghXMhEYDkZrRY7TYvirFBYtWMOZBZ81wkkeyhbKC05ToBG/WebtD2Zv2bS3LqYYIpOYYe0RkHIswIYz4RmAPMmtlnh2LsZB9iuux8NsNctC0ggkBoYlW0OjefSpd2krxWv3+DNvUi9E09yuPiHQsklGXRkYA5WEzofWuBxJJdpPUx+FWbtR2VxYBxWKup3txoKqWud4+UsNfCEhVC6dBUCOD3CFKuhkAxOxI1BJHIyPhU1C3J7PD9pd9BOcGn7ehz96Pz+fOue7errXglzm1seeYmd9tPL8KkeHcKRWX3mPMgab7LyNSUUh08TOStsReDwT3PZWNpJ0GvQnf4V0XuG3AdSCeubf5x+NTGDTKDAifqIEHaJiuprcjrBBG/Igx9PrXbFd1mlc4ODYBVym4raiSugy76GNx8q+g/o6LW8YFVjkuo8jkxUSDHUa6+dVXDWDOojUabE+X1q1dk7/d4m22TP7vKQX8MrynU6dJ6VOCtJFLFVM8GnrofV6UpV48+KUpQApSlACojtPje7skD2n8I9I8R+WnxFS9UntHiDcvGPZTwjz+8fnp8Kp46t3dJ23ehZwlPPUV9kQHEsGt5ApOVlJKON1Y6ExzBgSOcDbeqHxm0bbsLoKk7fd2kZW6ayAdd6+iVWuP2AbrDKPEqEiNDpkkjzynXyrHwvjeV8Du0sJTmlPZlf4fhTcOQAkEEK0xDNAhV98kE+Gep5VY7aqxW1dfJiLQKl3uIURBqmUEjOTKjwzEHMRtUVhnNkk2FRHIYAwBEglmWfeCgn/eurtDxMRauW1hVUocwB7t5zAMx++CQG5kHnvcdLKnpcyo0Y0oSb16ryv8r75RfGDeD5FIdF1DJdGRpGrZvvHM0iBGorp7P4nDYfLcu27t68NcxFsIhgj9WufxQfeYTz0gCuaxjrl4/qpuEwWEKoQEa94x0EAif61y3cQDKgd84M5VkIDrJuOfaOp26Uim5LhIqQlKEsyXrr8n0fDdscOULfrNNwUiNJgvOQdNWrnt8WxWLn7NbC2w0d4XhTBHvRmP7qxuM2lfOLpLgZ49AfACJjKOnrrzr6T2Ga8uFHenwlibc+0EIHtfHMR5GmKyu7GnQxFXETySeluNDbhuyYmcRdN1dZtKgtWiSSfEoJZxECCY3JG0WCa0HFR51rGINCZoRpRgrRRvuoGK5tgZjkTECeRAkmDzg8q58bi0YPaKm5IhgPPTfqPoYrZdxIVC7aAfHyH41Ari/ETqxLEwNN9YEnaR8TToK+pCo7bEN2hw7gJme4+oHjcmNNNDoNZ+dV17ccok66bnqa+gfrL/AIe7UKdCTJ0gjSYnX+FV6/w0iRzBIIMx6bUzcuYGssuV7ors1khmR10+B6fX6V24jhTbjz2GmnPUivbHDyPzrzG3KJaixenVTR7YWB/LoK6bKGfpEa+fptWxMPHL5wPl056V2YWxrE77+nQfn8KkkVZ1FwZ4XCzrtpqd5Ok/71Z+zlpUvW2fZducGIE+n41hw/hVwwe7aJj2TECNPPb51YMBwRm9vwARyEkfw5VOKd9EUalRNNNllpWNtIAA2AA+VZVcM4UpSgBSlKAI3jmLa2nh3aRPT0qqKnWrtjMMLilT8D0PWqxjcA1swR6HkfSsXtGnUz5+Pg08FUhly8nE9kVC8e4UXAdPbUER99d8s8iNY5aweonK4OM8QWxbZmgtDZFJAzNGg8lmJPIVRouSn4Pv7LVbJked6FCvWyLkEZckghhBBIMiDzGVPnNbLeKFtjIzkqwayFLl0IhlZBsvIkkRUhw/B3cW2W4Sq2szZ+6ysxus091nUiYBkwQNIEiatuGwS2ky21yjnEyfNjux8zWhVrqOn377mVSoTq6x0XXn0KJxHgWJNsAlLOHyyqYdTcUrGYFyCDG3igz1qDHD8nhF3OoMjwGR0yjNz/Iq5Y3irWbr2w5tgXCEHhgBgGAAI0BBB6DYaCuEYZNgIYRtv89/yKmoraxVqUIX8K9Rwnsk5i5eBRSJgwXMjYaEJpzOu/rVtUwABoBsBy/nVMuKUMh2QzpDsG3EeydNxWTcbuHKt289u3szro0anXIJbzO8defJUm/0WaNSnRVlEtuIxIT22Ak6AnU+g3Nc1jiwuGLK5z1kADXSYmN+cVrscEsABsveZgCGc58wbxBo9kyCOXT1qRwyBdFAUdFAUeoAEUtOEdNy3apLV6GwYJ7mjXQP2Qkr8JM/OfhW+5ws8mLTp4o026RppW6xXeh0qaqMi4I4hhiOQO/tMSIPlHw1mua/wksSzN4jvpoSAAPTYVL1iRXVOxyNNJ6EQvZe465kCNyI0B2EgHn9Nq0/8JYgz+rjb318vPb+tX/hygW1A6cjOu5+tdNX40k0mKliZ3aKJgOwjEzeuBVn2U1J/eI0+VWzh/BrFkRbtqD94iW+LHWu+lNUEhM6s5bsUpSpCxSlKAFKUoAUpSgBWNy2GBBEg1jiL6orO5CqqlmJ2CqJJPkBVJ7QdvVIS3w8d/duyFKhoB2ESIMEiSdF51Gcopahe2p72wxtrCkAGWb3IJIkwAANWJOy7nyGtQODwLM4vYmGfTKnu249mRsXGpnYE6bTW7A4HIxuXG7y+05rhM77qnReU846QB2gV5qvXjmapL75ff11ezQw05JSr8bLp5vq/j3OizcneubjWKNuy7ggFRoTEbjruY2HPatP2s7WR3h5n3F9X2J8hXj8OS6QMQwuPE5MxCgToQmm3U0yjRyq9XTy5G1Xf8Cg4+737iAzXJGglmiVIN+5pA3i2IAJ2G5s9rh14qIVVEbZxPWDrvHw/CpzDcFtp7Kqq8lUBR8hXUFWSoIlYkSJE7SOVWpYpLSC0KqoX1kVL+w7jSMiJ5lgZjeCsn/aurAdlVkNfYPzyKCF+JJ8WnKI1qwJag61sy0mWJk1podWFp7vUwdByrBbB3roQVsApKkWGjLDLAHWupDXMDWxGpqmKcTopFYq1Z0y4ux3cJY54G0SR/GpiorgyasfID+f4CpWtTCr/GijX/MUpSrAkUpSgBSlKAFKUoAUpUF2yvYxcPGAtq952CZmYKLSsDN2D7UaaDrziKDqV3Yhe3fGnuN/Z+FXvL11SLgBjKjDXMfdEES3IHTUgVzcL7GtgluYhrxu3nTu2AVQiISC3d7sNtTOs7VYeyPZhMFbIk3Lz63bze1cbU6n7onQfida84zx3xfZ8KBdxDSP2bYIPiuNED03PSkVKWdO71at+v0MoRbqJ2vb0S+8lYu3QuXNPiMKAJZj0Uc60dy763CVX/CUkctrjDcjyqSxPAmw3iZjcZ4zXDvI2XyXoNq5qwak/wDyt04Lxct/0b8GqizJ6A7QNANgNh6Co/D2BdN1iYbvMquNGXu1C6H1z6bGT1ruJqJu4v7MzlwTaYlwygkqx3UgawTqD561Xpyk23yzlRLnYlOH8RYh1cAXbc5hrDaEqw/ZYa+Wo5VF2b4t3MM27YiyzO33mm28n/vYAcgAK18Wxa/qMTbMq4KE7Ao4LLPowjyzGuTGmLXDmO+VV+doE/6atw+f9MrTLiTXJhsfbuEhHDRB0mIOxB2YaHUSNK4+K4hSuRjCBO8vH/8AMbL++wj0DVF/2jmxdruxCvhrTRtAZnZQRyMcqhGndHXKzLUhrdbrkW4JCyJIkCRMdY6VyjjaeLJLkZMuhAYu2RcrRqJ5gRvEwajFNk5NExXorjt8QQ2u9bwqFJYHdcvtD1BBFcVzD3e7N4lu+ALBAxygDXuSs5SSNC286g6CppEGyfVqzDVHcOxq3ba3EMqwBHoda6s1MvYhluWLhCQhPU13VqwrSikfdH4VtrdpxywSRlTd5NilKVMgKUpQApSlAClKUAKUpQBwcbwly7Ze3Zu9y7CM8TA5jynaeVY8E4NawtsW7Sx1Y6sxJmWbc1I0oJZ3ly8GvEWA6lW1BEGqpiuz91cxUBgCY11I6xVvpVXEYSnXtm3Q2jiZ0vxPnFwFSQQQRyOlaLqBhB1FTXafFZ7xAiEGWfPc6/T4Gqu+Ja4StrQAw1yJHmLY95vPYecRXmpxUakoxeie5uxbcFJrfgjsXw03EvYdDlUXLTg/dzHM6jzgE/vipLiODF+3bFoqDauaTMeANbZdB10+FR/GOLW8JbyJ4rrTlSZJY7vcPrqSd65ez3FVw2HC4guDmZg3d3HDBzm3RTBknerMe8ccy66eemrESyXyv+fLoTv9j94pGIM5nVmVScpCABEYkAlQRmjTU1yjhN5b73V7sgkZQWZYUAKo0U7AbV1Y/jiWrFu/le5abKSyKSVRhIcqfFG3KRXnE+0uHsKjO5PeLmthEds66QQQIEyNSRvXYuo9luDUFuzTieE3S6lSniVxcuEnNLwDkEHQLIXXSefPa2Au/a0cKpsgqIDAFAttlWVO4DMx067aVwYntrZCju0uXHIHhCsoB6FnAn1ANbLPbG0Fm7bu22jbIXBPQMkx8YqdqqWxC9PqY8PxGZ3te6cWw35KzXSP/Aip/h3D3t371xrzOtyIQzCRO2sRrGgHnNVfsphHayXOlwv3gJ2zzmMjoZYehqUw3GLrm69y2tu1h1ZiQ5bPcCnweyNFGp8yOhqc73aiRjaybNnYK5OHABkLIHoDAq0RVW/R/ZKYdQd4E+vP61aqKv5sKf4osHBsRmtxzXT4cvz5V31AcGVs8gabE+X5ip+tbCzcqauZ2IiozdhSlKsiBSlKAFKUoAUpSgBSlKAFKUoAVpxt8W7bufdUn48h863VA9rsTltqg986+iwfxK0jFVe6oyn0Xvx7jqFPvKiiVK6M05tc0z5zvVcx/A2Iy23uKu0C5ciOm+3lVjrBhXkKVWUHdHpKkFJalZ4b2WS2cx1O9WI4RGAUjSsorJbgpzrTm7tilSjFWSOPDYu3hgbV1hbVSe7LGAUJkLO0rMR0ANQFl1xuMa4BNtAEQkaEKSSwHmWPwAq14jDrdWHE0wPD0tewIp8asUm+WJlTbaXBgvCbQ1yissVw5HUrESCJESPMeddleGoKb6k8qK/w9VQ91du3LTclDgI/mjkZx/lzSPMa1yds+KJbtphLOXM5GZV9y2DOsc2MDXlJqw47AJdUhwCPMV19nf0ZWUdbt3lqLagAfvnn6CKvYaHeyv09CpXl3cbdTb2U4VcaysLAjcnT+tWTBcIM/rNhyB3+PSplRGg2r2tKGCgnd6soyxU3otDFEAEAQOgrKlKuFYUpSgBSlKAFKUoAUpSgBSlKAFKUoAVX+0XC7t1gyZSAsRMHfXfQ1YKUnEUI14ZJbDaNaVKWaJ80NYmrTx7gLO/eWgDPtCY16jl61Ff8PYj7g/7k/nXmKmBrU5uKi35pG9DF0pxTckiFuNWoPFSPFOE3bK53WFJiZU6n0NRLUpwlB2krPzGKUZK6dzqt3eldyODtUShipXs/gjfu5RoACWPTkAB5n+NShBzkox3ZGbUVmexnXhNXCxwGyu4Lf5j9IECpG1aVRCgAeQitSn2XUf5St7/6KEu0IL8Vf2KrwHhpa4GYEKsHUESeUeXOrbSlauHw8aMcqM+vWdWV2KUpTxIpSlAClKUAKUpQApSlAClKUAKUpQApSlAClKUAKUpQBqxWHW4jI4lWBB/p518x4pgGsXGtty2P3l5Efnea8pWX2pSi6eflGh2fUanl4Zy19E7KcO7mwCR438TTy+6vwH1JpSq3ZUE5yk+Le9yx2jNqCj1/omqUpW6Y4pSlAClKUAKUpQApSlAClKUAKUpQB//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prstClr val="black"/>
              </a:solidFill>
              <a:latin typeface="Arial" pitchFamily="34" charset="0"/>
            </a:endParaRPr>
          </a:p>
        </p:txBody>
      </p:sp>
      <p:sp>
        <p:nvSpPr>
          <p:cNvPr id="7171" name="AutoShape 4" descr="data:image/jpeg;base64,/9j/4AAQSkZJRgABAQAAAQABAAD/2wCEAAkGBxQTEhQUEhQWFRUWFhYYGBgYFhQYHBkXFxkYFxcWFRcaHCkgGRolGxgUIjEhJSkrLi4uGh8zODMsNygtLisBCgoKDg0OGxAQGzckICYtLDcyNC00LCwsLCwsLC00LywsLiwsLCwtLC0sLCwsLCwsLCwsLCwsLCwsLCwvLCwsLP/AABEIAOgA2QMBIgACEQEDEQH/xAAcAAEAAgMBAQEAAAAAAAAAAAAABQYCAwQBBwj/xABDEAACAQIEAwUFBAcGBgMAAAABAhEAAwQSITEFQVEGEyJhcTJCgZGhFFKx8AcjYoLB0eEVM1NysvEWNHOSotIkQ2P/xAAaAQACAwEBAAAAAAAAAAAAAAAAAwIEBQEG/8QALhEAAgECBQEIAgIDAQAAAAAAAAECAxEEEiExQVEFEyJhkaGx8DJxgcEj0eEU/9oADAMBAAIRAxEAPwD7jSlKAFKUoAUpSgBSlKAFKUoAxubH0qPBrdxHGKgg+02w/jXDh72YedLk1ckk7XO5WmsxXMrRW9WpbOoyrdbrTNbrR0qUNwZnSlKcQFKUoAUpSgBSlKAFKUoAUpSgBSlKAFKUoAUpSgBSvGYDU6Vit1TsQfQiuXR2xnUbxTiot+FdX+g9f5VIXdj6GqZknfU0mtUcVZDKUM25hdxUTcuNtuT8tPidvOonHdoGzBFzKWMLbTW6xiYciRZBHIS8fdrp49hy1hgFZjmtkZSwIIdTmEEE5YzROsRVfwuCeTbtr3YI8UEF3G5Fxxoo55EgTzNJpSQypFl77N4rvLFs5i3gXxEEFtB4iDrrUwlRvBsIbdsLoNNAOQqSFMkxcUbM1bbbRXKTW+2ajFu52SOkXKzqM4hje7ygKXd2yoggSYkkk6KoAJJ/EkA5cL4l3mdHUJcttkdQ2YTlVwVaASMrruBzEaU+MuopokaV5NAaYcPaUpQApSlAClKUAKUpQApSlAClKUAKUpQBB8TZi/iERt6da5KsWJw4cQfgelV5xBIrKxVNwld8mhQqKUbdDMXmgiTB0iuYrrW2sLzAAk8hNKjK4ySOIcQtlzbkgyQCQcrMollVtiR030PQ1utIFMgVGcOw63MKguCe8XvG657h7wkHkQzGCOlecOxTBzZumWUSrRGdDoGPLMNjHrpIp1ugq5YcXxS3ZVS5Os6KJOVfaYjkqyJPmBuQK7g1VG8uYY2dT3ZtjyTug+g6l2aTzgdKleyuMN7Do5MyAfpTr6CuSaWum3UAvF2GZzaJsBmXOpLMMpys7W49iQdQSdJiDpNYa8GAIIIIBBGoIOxBqUSMiE7Tdz3ijEibV201skMF7sBhcZ2MiEMWwTrrlEGaguy+KsLiowty+9vKwc3feclQpWVDaKDqdDmG8Vau0Ni2bZuPbV2TRAYkuxAVQeRLZaheEYG3hcX3MAsbFpiw0zPmuh2jz8PwApqFl1Br0ViKzUVOOpAypSlMOClKUAKUpQApSlAClKUAKUpQApSlAGjG3cqMecQPU1X6leMsYUcp38+Q/Goh3ArKxk71LdC/ho2hfqek1pxDAqQdiI+dc9y9zrTcvk+QqtHceyMwvE1sjubxy92vgc7OiDefvhRqPIkeXnH3HdLiLZBNqLgIOhttAfXmMpzeqiuriPDVurluKCPnUXhsN3Vu9hSZQ2na3PJSCHT0Bg/vxyq3CSepXlFol+BXRcfEdG7sfO2K5OxWP7rBCBmZYRV6uSEVfKWgU7D2WGHDuCGuEMARBChVVZ9Qs/GuXsdZb7SbbI4W1exNwZkdVMMUtwxEHwuSI6TTeosvPC8J3Vq3bmSqgE7SeZ+c1wv/APFcMP8Al7jAMv8AhXGOjL0RjoRyYjkTEB2RtY84y5cxJuKhDB0f2MxINsWeUASJHLeSdO7gPaO3xE4nDPbNuMwAJMtaPhzEEAo4MGDtIrtmjlyb4o47zCa6G8dOp7i8VPwIHxjpUNxy9l4jhjzay4P7rrH+o1o4VxA3cLh3uHx279oMf2s3dN/qavO1H/P4P/p3v9VupJu5yyLwL1bVxArhWoLtrxr7NhmytF25KprBH3nH+Ua1JTtqdhQdSahFasy4D2yGI4jicKIKIoNtpXVlgOo5tMkzyC+dXCvzDfx13C4hLllylxAhJGssQGIM7jKVBnep9/0l8Qa7n71QJ/u1RMgGmmozdTJJNcjiUl4jVrdizlO1F6efX/u59/pXzfgH6VLbnLirZtn76yyz5qdRr619BweLS6oe26up2KmRT4TjPZmTiMJWw7tUjb49djfSlKmVxSlKAFKUoAUpSgBSlYXboUSxAHnXG7asErnty2GBBEg1UeKqEuMoMxH11ipPHcYJ0t6Drz+HSoDEaknzrKxWIpzdo6+ZoYejOKvL0NNx5r21WphWvEYrulzkFoIHOJOgLGDCzuYpC1HMkMRiVRczmBt6k6AAbknoNa5MPhWuP3txcnhKom5CsQWL8sxhdBMR5mo9ONYVD3l6+HuxpCXITytpGnqdT6aCM4p2ye6O7wVtwx0711iB1RDqT5tAGmhpkYS4IOUeSXwvG83EGw49lLJk9bkqSPUKV+Zq2YQganpVH7PdmGtILmYreBLhtzmYENmB9qQzTPWd9a2XcVxMEhe5jl+qb/3p17uyYq3LL/nrC/iVtq1xtAqlmP7KiT+FfPMJw3iZJY4y6rEztbK+gQoVA+FZcTwfEbts2bt1Wtt7ZCKrMo90sNMvoB8qmo+ZF/o2dk3P9ns7yCGS4fUXFc6n413cfvi5xSyi691aObpNxgQPWFB/eFSmD4KBhWsTGZCsxMT5VHW8MmDN3F4lp1JJjV3bZUBO+kATsN9JqakmyOR6JFh47xq3hLRuXDrqEXm7ROVR+Yr5RxXHXcQ5uXjJM5VkhUH3V8vhrTGY+7jLrXrojSEtgkhE+6p0nqW515iUAA309NoPy5fSkVJaWR6jsvBql4pLX4/X9lZ7Rg/aXA0DZDJ6FFP8PpTidkobSAD+7DFiZnN06RFbeJrLWi22qz5BgfXYx8K7uNYbPqo1XVY+7Hsjy5+s1FyRoU6L1V9b/BH4W0xkgyRrlEk6cx6dK+qfoY4tZyXcOMwvF2uGRAYCF0nWRG3xr5LhcQVIYNB5bbirz2BuluI4d00Zs4uRADJkOvk0gSP61KhLLUQntSj32Flrolf0/o+4UpStQ8GKUpQApSlAClKUAePMGN40nr51VMbddmOc6gxHIelWyo3jGBzjMo8Q+o/nVLG0pThePHHUtYWpGEteSvVouCtzGsCaw07Gra5ykVsRaydQazsLE0+M9BbicN7gdpzmcSfOu3BcMtW/ZUT6Vtmtltqmpt6EHFI2is4rTNehqmQOi3vW25ZVgVYAqwIIPMHQj5VzWbkGutXpsGLmiI4RiWtH7NiGm4v93cP/AN1v3TMAd6ACGHPLm56Vr9K9+RhbUe89ydx4YSCu+zsZ9asPG7oxAu4ZFLEZf1iso7p5DBgxByOuhGkzyqh9veHCzcsvLN3gfO7Mzwc3hBY7aMdomD0EddSN7LcZ2c4yxUYN9fh6HNg4VNfhO2skE+Wv0Fasbd5cyZb05D89K5MPdAE8gDAjnpENyNc+LxYQSx13AnU6ztyEzS22z20Yxhq9jDHkAWh7xcn0WI+pn5VjcvlYmIG2079fnXCl4u/eHy/oPSKxv3Z5/h+etda4ORno5dTzE2MjFgZXMSR0EzI6iunh+JaAyEqVJykMVMn2YIO+pqMF2J5A/WRqIrrNm6lqQoGpIE+LXSQOYqeW5U71Rv06b/VY/R3ZjtRhsWiizeDOFGZTo4gCSVOu53qdr8scHvEwwJDLHiBg8zoQQemo3r7n+jHi2Iv2bvfnMttwqMTLmRLBzziRB8+e9X6dXM7M8ljMAqMc8Xp7l0pSlPM0UpSgBSlKAFCaVy8UJ7m5l3yn5c/pNRlLLFs7FXaR87492ot2r5Vkds0tKZTAJMaGJ06Vjge0mGumFuZW08NwFDJ2AzaE+QNV/teJvDUQ1sRJj2WIMdT4h8/SqpcTdSdIEETG23LSSd+lef8ADLda/f4JV+0K1Cq4bpP2/Z9hFZLVA7N9pjaK27zE29BmJ/uz/m3ZNfhFWjtLj+7sEIfHdlFI15EsyxziY8yKjks/Ivwx1OdJ1FxuvvXg1cS7SKhK2wGI3Y7Dl4V3fY8wPWoLE8Ru3PautEnwqQBuSJAA1gEQZPKtHcEWxcfwIpygx4c8dSIZvejlXLfxyDNmDqTuwUjX2pkacz86U5zb8Jg1sXVqvxPTpwW7sjcALrJPhU6mdiw189R8qsZNQHY7AlbZuMCveQVVpLBNSCTPOZjlA+FiirUbpWe5tYSDVGN/upgta14vb/xFnfLPi3jVPaBkjSOdasZxC3bMEy2+RRmaNdYGw0OpgaGoPiV67i7ZW3bLW2VlIF1EVww9673bQPK3OvMU6Pn9+/wFWqo6LV9NyAv9rkwt1+/uRmdn7i0guXAXghXMhEYDkZrRY7TYvirFBYtWMOZBZ81wkkeyhbKC05ToBG/WebtD2Zv2bS3LqYYIpOYYe0RkHIswIYz4RmAPMmtlnh2LsZB9iuux8NsNctC0ggkBoYlW0OjefSpd2krxWv3+DNvUi9E09yuPiHQsklGXRkYA5WEzofWuBxJJdpPUx+FWbtR2VxYBxWKup3txoKqWud4+UsNfCEhVC6dBUCOD3CFKuhkAxOxI1BJHIyPhU1C3J7PD9pd9BOcGn7ehz96Pz+fOue7errXglzm1seeYmd9tPL8KkeHcKRWX3mPMgab7LyNSUUh08TOStsReDwT3PZWNpJ0GvQnf4V0XuG3AdSCeubf5x+NTGDTKDAifqIEHaJiuprcjrBBG/Igx9PrXbFd1mlc4ODYBVym4raiSugy76GNx8q+g/o6LW8YFVjkuo8jkxUSDHUa6+dVXDWDOojUabE+X1q1dk7/d4m22TP7vKQX8MrynU6dJ6VOCtJFLFVM8GnrofV6UpV48+KUpQApSlACojtPje7skD2n8I9I8R+WnxFS9UntHiDcvGPZTwjz+8fnp8Kp46t3dJ23ehZwlPPUV9kQHEsGt5ApOVlJKON1Y6ExzBgSOcDbeqHxm0bbsLoKk7fd2kZW6ayAdd6+iVWuP2AbrDKPEqEiNDpkkjzynXyrHwvjeV8Du0sJTmlPZlf4fhTcOQAkEEK0xDNAhV98kE+Gep5VY7aqxW1dfJiLQKl3uIURBqmUEjOTKjwzEHMRtUVhnNkk2FRHIYAwBEglmWfeCgn/eurtDxMRauW1hVUocwB7t5zAMx++CQG5kHnvcdLKnpcyo0Y0oSb16ryv8r75RfGDeD5FIdF1DJdGRpGrZvvHM0iBGorp7P4nDYfLcu27t68NcxFsIhgj9WufxQfeYTz0gCuaxjrl4/qpuEwWEKoQEa94x0EAif61y3cQDKgd84M5VkIDrJuOfaOp26Uim5LhIqQlKEsyXrr8n0fDdscOULfrNNwUiNJgvOQdNWrnt8WxWLn7NbC2w0d4XhTBHvRmP7qxuM2lfOLpLgZ49AfACJjKOnrrzr6T2Ga8uFHenwlibc+0EIHtfHMR5GmKyu7GnQxFXETySeluNDbhuyYmcRdN1dZtKgtWiSSfEoJZxECCY3JG0WCa0HFR51rGINCZoRpRgrRRvuoGK5tgZjkTECeRAkmDzg8q58bi0YPaKm5IhgPPTfqPoYrZdxIVC7aAfHyH41Ari/ETqxLEwNN9YEnaR8TToK+pCo7bEN2hw7gJme4+oHjcmNNNDoNZ+dV17ccok66bnqa+gfrL/AIe7UKdCTJ0gjSYnX+FV6/w0iRzBIIMx6bUzcuYGssuV7ors1khmR10+B6fX6V24jhTbjz2GmnPUivbHDyPzrzG3KJaixenVTR7YWB/LoK6bKGfpEa+fptWxMPHL5wPl056V2YWxrE77+nQfn8KkkVZ1FwZ4XCzrtpqd5Ok/71Z+zlpUvW2fZducGIE+n41hw/hVwwe7aJj2TECNPPb51YMBwRm9vwARyEkfw5VOKd9EUalRNNNllpWNtIAA2AA+VZVcM4UpSgBSlKAI3jmLa2nh3aRPT0qqKnWrtjMMLilT8D0PWqxjcA1swR6HkfSsXtGnUz5+Pg08FUhly8nE9kVC8e4UXAdPbUER99d8s8iNY5aweonK4OM8QWxbZmgtDZFJAzNGg8lmJPIVRouSn4Pv7LVbJked6FCvWyLkEZckghhBBIMiDzGVPnNbLeKFtjIzkqwayFLl0IhlZBsvIkkRUhw/B3cW2W4Sq2szZ+6ysxus091nUiYBkwQNIEiatuGwS2ky21yjnEyfNjux8zWhVrqOn377mVSoTq6x0XXn0KJxHgWJNsAlLOHyyqYdTcUrGYFyCDG3igz1qDHD8nhF3OoMjwGR0yjNz/Iq5Y3irWbr2w5tgXCEHhgBgGAAI0BBB6DYaCuEYZNgIYRtv89/yKmoraxVqUIX8K9Rwnsk5i5eBRSJgwXMjYaEJpzOu/rVtUwABoBsBy/nVMuKUMh2QzpDsG3EeydNxWTcbuHKt289u3szro0anXIJbzO8defJUm/0WaNSnRVlEtuIxIT22Ak6AnU+g3Nc1jiwuGLK5z1kADXSYmN+cVrscEsABsveZgCGc58wbxBo9kyCOXT1qRwyBdFAUdFAUeoAEUtOEdNy3apLV6GwYJ7mjXQP2Qkr8JM/OfhW+5ws8mLTp4o026RppW6xXeh0qaqMi4I4hhiOQO/tMSIPlHw1mua/wksSzN4jvpoSAAPTYVL1iRXVOxyNNJ6EQvZe465kCNyI0B2EgHn9Nq0/8JYgz+rjb318vPb+tX/hygW1A6cjOu5+tdNX40k0mKliZ3aKJgOwjEzeuBVn2U1J/eI0+VWzh/BrFkRbtqD94iW+LHWu+lNUEhM6s5bsUpSpCxSlKAFKUoAUpSgBWNy2GBBEg1jiL6orO5CqqlmJ2CqJJPkBVJ7QdvVIS3w8d/duyFKhoB2ESIMEiSdF51Gcopahe2p72wxtrCkAGWb3IJIkwAANWJOy7nyGtQODwLM4vYmGfTKnu249mRsXGpnYE6bTW7A4HIxuXG7y+05rhM77qnReU846QB2gV5qvXjmapL75ff11ezQw05JSr8bLp5vq/j3OizcneubjWKNuy7ggFRoTEbjruY2HPatP2s7WR3h5n3F9X2J8hXj8OS6QMQwuPE5MxCgToQmm3U0yjRyq9XTy5G1Xf8Cg4+737iAzXJGglmiVIN+5pA3i2IAJ2G5s9rh14qIVVEbZxPWDrvHw/CpzDcFtp7Kqq8lUBR8hXUFWSoIlYkSJE7SOVWpYpLSC0KqoX1kVL+w7jSMiJ5lgZjeCsn/aurAdlVkNfYPzyKCF+JJ8WnKI1qwJag61sy0mWJk1podWFp7vUwdByrBbB3roQVsApKkWGjLDLAHWupDXMDWxGpqmKcTopFYq1Z0y4ux3cJY54G0SR/GpiorgyasfID+f4CpWtTCr/GijX/MUpSrAkUpSgBSlKAFKUoAUpUF2yvYxcPGAtq952CZmYKLSsDN2D7UaaDrziKDqV3Yhe3fGnuN/Z+FXvL11SLgBjKjDXMfdEES3IHTUgVzcL7GtgluYhrxu3nTu2AVQiISC3d7sNtTOs7VYeyPZhMFbIk3Lz63bze1cbU6n7onQfida84zx3xfZ8KBdxDSP2bYIPiuNED03PSkVKWdO71at+v0MoRbqJ2vb0S+8lYu3QuXNPiMKAJZj0Uc60dy763CVX/CUkctrjDcjyqSxPAmw3iZjcZ4zXDvI2XyXoNq5qwak/wDyt04Lxct/0b8GqizJ6A7QNANgNh6Co/D2BdN1iYbvMquNGXu1C6H1z6bGT1ruJqJu4v7MzlwTaYlwygkqx3UgawTqD561Xpyk23yzlRLnYlOH8RYh1cAXbc5hrDaEqw/ZYa+Wo5VF2b4t3MM27YiyzO33mm28n/vYAcgAK18Wxa/qMTbMq4KE7Ao4LLPowjyzGuTGmLXDmO+VV+doE/6atw+f9MrTLiTXJhsfbuEhHDRB0mIOxB2YaHUSNK4+K4hSuRjCBO8vH/8AMbL++wj0DVF/2jmxdruxCvhrTRtAZnZQRyMcqhGndHXKzLUhrdbrkW4JCyJIkCRMdY6VyjjaeLJLkZMuhAYu2RcrRqJ5gRvEwajFNk5NExXorjt8QQ2u9bwqFJYHdcvtD1BBFcVzD3e7N4lu+ALBAxygDXuSs5SSNC286g6CppEGyfVqzDVHcOxq3ba3EMqwBHoda6s1MvYhluWLhCQhPU13VqwrSikfdH4VtrdpxywSRlTd5NilKVMgKUpQApSlAClKUAKUpQBwcbwly7Ze3Zu9y7CM8TA5jynaeVY8E4NawtsW7Sx1Y6sxJmWbc1I0oJZ3ly8GvEWA6lW1BEGqpiuz91cxUBgCY11I6xVvpVXEYSnXtm3Q2jiZ0vxPnFwFSQQQRyOlaLqBhB1FTXafFZ7xAiEGWfPc6/T4Gqu+Ja4StrQAw1yJHmLY95vPYecRXmpxUakoxeie5uxbcFJrfgjsXw03EvYdDlUXLTg/dzHM6jzgE/vipLiODF+3bFoqDauaTMeANbZdB10+FR/GOLW8JbyJ4rrTlSZJY7vcPrqSd65ez3FVw2HC4guDmZg3d3HDBzm3RTBknerMe8ccy66eemrESyXyv+fLoTv9j94pGIM5nVmVScpCABEYkAlQRmjTU1yjhN5b73V7sgkZQWZYUAKo0U7AbV1Y/jiWrFu/le5abKSyKSVRhIcqfFG3KRXnE+0uHsKjO5PeLmthEds66QQQIEyNSRvXYuo9luDUFuzTieE3S6lSniVxcuEnNLwDkEHQLIXXSefPa2Au/a0cKpsgqIDAFAttlWVO4DMx067aVwYntrZCju0uXHIHhCsoB6FnAn1ANbLPbG0Fm7bu22jbIXBPQMkx8YqdqqWxC9PqY8PxGZ3te6cWw35KzXSP/Aip/h3D3t371xrzOtyIQzCRO2sRrGgHnNVfsphHayXOlwv3gJ2zzmMjoZYehqUw3GLrm69y2tu1h1ZiQ5bPcCnweyNFGp8yOhqc73aiRjaybNnYK5OHABkLIHoDAq0RVW/R/ZKYdQd4E+vP61aqKv5sKf4osHBsRmtxzXT4cvz5V31AcGVs8gabE+X5ip+tbCzcqauZ2IiozdhSlKsiBSlKAFKUoAUpSgBSlKAFKUoAVpxt8W7bufdUn48h863VA9rsTltqg986+iwfxK0jFVe6oyn0Xvx7jqFPvKiiVK6M05tc0z5zvVcx/A2Iy23uKu0C5ciOm+3lVjrBhXkKVWUHdHpKkFJalZ4b2WS2cx1O9WI4RGAUjSsorJbgpzrTm7tilSjFWSOPDYu3hgbV1hbVSe7LGAUJkLO0rMR0ANQFl1xuMa4BNtAEQkaEKSSwHmWPwAq14jDrdWHE0wPD0tewIp8asUm+WJlTbaXBgvCbQ1yissVw5HUrESCJESPMeddleGoKb6k8qK/w9VQ91du3LTclDgI/mjkZx/lzSPMa1yds+KJbtphLOXM5GZV9y2DOsc2MDXlJqw47AJdUhwCPMV19nf0ZWUdbt3lqLagAfvnn6CKvYaHeyv09CpXl3cbdTb2U4VcaysLAjcnT+tWTBcIM/rNhyB3+PSplRGg2r2tKGCgnd6soyxU3otDFEAEAQOgrKlKuFYUpSgBSlKAFKUoAUpSgBSlKAFKUoAVX+0XC7t1gyZSAsRMHfXfQ1YKUnEUI14ZJbDaNaVKWaJ80NYmrTx7gLO/eWgDPtCY16jl61Ff8PYj7g/7k/nXmKmBrU5uKi35pG9DF0pxTckiFuNWoPFSPFOE3bK53WFJiZU6n0NRLUpwlB2krPzGKUZK6dzqt3eldyODtUShipXs/gjfu5RoACWPTkAB5n+NShBzkox3ZGbUVmexnXhNXCxwGyu4Lf5j9IECpG1aVRCgAeQitSn2XUf5St7/6KEu0IL8Vf2KrwHhpa4GYEKsHUESeUeXOrbSlauHw8aMcqM+vWdWV2KUpTxIpSlAClKUAKUpQApSlAClKUAKUpQApSlAClKUAKUpQBqxWHW4jI4lWBB/p518x4pgGsXGtty2P3l5Efnea8pWX2pSi6eflGh2fUanl4Zy19E7KcO7mwCR438TTy+6vwH1JpSq3ZUE5yk+Le9yx2jNqCj1/omqUpW6Y4pSlAClKUAKUpQApSlAClKUAKUpQB//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prstClr val="black"/>
              </a:solidFill>
              <a:latin typeface="Arial" pitchFamily="34" charset="0"/>
            </a:endParaRPr>
          </a:p>
        </p:txBody>
      </p:sp>
      <p:sp>
        <p:nvSpPr>
          <p:cNvPr id="2" name="مربع نص 1"/>
          <p:cNvSpPr txBox="1"/>
          <p:nvPr/>
        </p:nvSpPr>
        <p:spPr>
          <a:xfrm>
            <a:off x="533400" y="609600"/>
            <a:ext cx="8153400" cy="3785652"/>
          </a:xfrm>
          <a:prstGeom prst="rect">
            <a:avLst/>
          </a:prstGeom>
          <a:noFill/>
        </p:spPr>
        <p:txBody>
          <a:bodyPr wrap="square" rtlCol="1">
            <a:spAutoFit/>
          </a:bodyPr>
          <a:lstStyle/>
          <a:p>
            <a:endParaRPr lang="ar-SA" dirty="0">
              <a:solidFill>
                <a:prstClr val="black"/>
              </a:solidFill>
            </a:endParaRPr>
          </a:p>
          <a:p>
            <a:endParaRPr lang="ar-SA" dirty="0">
              <a:solidFill>
                <a:prstClr val="black"/>
              </a:solidFill>
            </a:endParaRPr>
          </a:p>
          <a:p>
            <a:endParaRPr lang="ar-SA" dirty="0">
              <a:solidFill>
                <a:prstClr val="black"/>
              </a:solidFill>
            </a:endParaRPr>
          </a:p>
          <a:p>
            <a:endParaRPr lang="ar-SA" dirty="0">
              <a:solidFill>
                <a:prstClr val="black"/>
              </a:solidFill>
            </a:endParaRPr>
          </a:p>
          <a:p>
            <a:endParaRPr lang="ar-SA" dirty="0">
              <a:solidFill>
                <a:prstClr val="black"/>
              </a:solidFill>
            </a:endParaRPr>
          </a:p>
          <a:p>
            <a:endParaRPr lang="ar-SA" dirty="0">
              <a:solidFill>
                <a:prstClr val="black"/>
              </a:solidFill>
            </a:endParaRPr>
          </a:p>
          <a:p>
            <a:endParaRPr lang="ar-SA" dirty="0">
              <a:solidFill>
                <a:prstClr val="black"/>
              </a:solidFill>
            </a:endParaRPr>
          </a:p>
          <a:p>
            <a:endParaRPr lang="ar-SA" dirty="0">
              <a:solidFill>
                <a:prstClr val="black"/>
              </a:solidFill>
            </a:endParaRPr>
          </a:p>
          <a:p>
            <a:pPr algn="ctr"/>
            <a:r>
              <a:rPr lang="ar-SA" sz="9600" b="1" dirty="0">
                <a:solidFill>
                  <a:prstClr val="black"/>
                </a:solidFill>
              </a:rPr>
              <a:t>المحاضرة الثانية</a:t>
            </a:r>
            <a:endParaRPr lang="ar-SA" sz="9600" b="1" dirty="0">
              <a:solidFill>
                <a:prstClr val="black"/>
              </a:solidFill>
            </a:endParaRPr>
          </a:p>
        </p:txBody>
      </p:sp>
    </p:spTree>
    <p:extLst>
      <p:ext uri="{BB962C8B-B14F-4D97-AF65-F5344CB8AC3E}">
        <p14:creationId xmlns:p14="http://schemas.microsoft.com/office/powerpoint/2010/main" val="117538291"/>
      </p:ext>
    </p:extLst>
  </p:cSld>
  <p:clrMapOvr>
    <a:masterClrMapping/>
  </p:clrMapOvr>
  <p:transition>
    <p:cover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p:cNvSpPr>
            <a:spLocks noChangeArrowheads="1"/>
          </p:cNvSpPr>
          <p:nvPr/>
        </p:nvSpPr>
        <p:spPr bwMode="auto">
          <a:xfrm>
            <a:off x="0" y="0"/>
            <a:ext cx="9144000" cy="7386638"/>
          </a:xfrm>
          <a:prstGeom prst="rect">
            <a:avLst/>
          </a:prstGeom>
          <a:noFill/>
          <a:ln w="9525">
            <a:noFill/>
            <a:miter lim="800000"/>
            <a:headEnd/>
            <a:tailEnd/>
          </a:ln>
        </p:spPr>
        <p:txBody>
          <a:bodyPr anchor="ctr">
            <a:spAutoFit/>
          </a:bodyPr>
          <a:lstStyle/>
          <a:p>
            <a:pPr indent="457200" algn="ctr" eaLnBrk="0" fontAlgn="base" hangingPunct="0">
              <a:spcBef>
                <a:spcPct val="0"/>
              </a:spcBef>
              <a:spcAft>
                <a:spcPct val="0"/>
              </a:spcAft>
              <a:defRPr/>
            </a:pPr>
            <a:r>
              <a:rPr lang="ar-SA" sz="3600" b="1" dirty="0">
                <a:ln w="10541" cmpd="sng">
                  <a:solidFill>
                    <a:srgbClr val="D16349">
                      <a:shade val="88000"/>
                      <a:satMod val="110000"/>
                    </a:srgbClr>
                  </a:solidFill>
                  <a:prstDash val="solid"/>
                </a:ln>
                <a:gradFill>
                  <a:gsLst>
                    <a:gs pos="0">
                      <a:srgbClr val="D16349">
                        <a:tint val="40000"/>
                        <a:satMod val="250000"/>
                      </a:srgbClr>
                    </a:gs>
                    <a:gs pos="9000">
                      <a:srgbClr val="D16349">
                        <a:tint val="52000"/>
                        <a:satMod val="300000"/>
                      </a:srgbClr>
                    </a:gs>
                    <a:gs pos="50000">
                      <a:srgbClr val="D16349">
                        <a:shade val="20000"/>
                        <a:satMod val="300000"/>
                      </a:srgbClr>
                    </a:gs>
                    <a:gs pos="79000">
                      <a:srgbClr val="D16349">
                        <a:tint val="52000"/>
                        <a:satMod val="300000"/>
                      </a:srgbClr>
                    </a:gs>
                    <a:gs pos="100000">
                      <a:srgbClr val="D16349">
                        <a:tint val="40000"/>
                        <a:satMod val="250000"/>
                      </a:srgbClr>
                    </a:gs>
                  </a:gsLst>
                  <a:lin ang="5400000"/>
                </a:gradFill>
                <a:latin typeface="Traditional Arabic" pitchFamily="18" charset="-78"/>
                <a:ea typeface="Times New Roman" pitchFamily="18" charset="0"/>
                <a:cs typeface="Traditional Arabic" pitchFamily="18" charset="-78"/>
                <a:sym typeface="HQPB2" pitchFamily="2" charset="2"/>
              </a:rPr>
              <a:t>خصائص النظام الاقتصادي الإسلامي</a:t>
            </a:r>
            <a:endParaRPr lang="en-US" sz="3600" b="1" dirty="0">
              <a:ln w="10541" cmpd="sng">
                <a:solidFill>
                  <a:srgbClr val="D16349">
                    <a:shade val="88000"/>
                    <a:satMod val="110000"/>
                  </a:srgbClr>
                </a:solidFill>
                <a:prstDash val="solid"/>
              </a:ln>
              <a:gradFill>
                <a:gsLst>
                  <a:gs pos="0">
                    <a:srgbClr val="D16349">
                      <a:tint val="40000"/>
                      <a:satMod val="250000"/>
                    </a:srgbClr>
                  </a:gs>
                  <a:gs pos="9000">
                    <a:srgbClr val="D16349">
                      <a:tint val="52000"/>
                      <a:satMod val="300000"/>
                    </a:srgbClr>
                  </a:gs>
                  <a:gs pos="50000">
                    <a:srgbClr val="D16349">
                      <a:shade val="20000"/>
                      <a:satMod val="300000"/>
                    </a:srgbClr>
                  </a:gs>
                  <a:gs pos="79000">
                    <a:srgbClr val="D16349">
                      <a:tint val="52000"/>
                      <a:satMod val="300000"/>
                    </a:srgbClr>
                  </a:gs>
                  <a:gs pos="100000">
                    <a:srgbClr val="D16349">
                      <a:tint val="40000"/>
                      <a:satMod val="250000"/>
                    </a:srgbClr>
                  </a:gs>
                </a:gsLst>
                <a:lin ang="5400000"/>
              </a:gra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defRPr/>
            </a:pPr>
            <a:r>
              <a:rPr lang="ar-SA" sz="2600" b="1" dirty="0">
                <a:solidFill>
                  <a:prstClr val="black"/>
                </a:solidFill>
                <a:latin typeface="Traditional Arabic" pitchFamily="18" charset="-78"/>
                <a:ea typeface="Times New Roman" pitchFamily="18" charset="0"/>
                <a:cs typeface="Traditional Arabic" pitchFamily="18" charset="-78"/>
                <a:sym typeface="HQPB2" pitchFamily="2" charset="2"/>
              </a:rPr>
              <a:t>يتصف النظام الاقتصادي الإسلامي بخصائص تميزه عن غيره من النظم الاقتصادية الأخرى، وهذه الخصائص </a:t>
            </a:r>
            <a:r>
              <a:rPr lang="ar-SA" sz="2600" b="1" dirty="0">
                <a:solidFill>
                  <a:srgbClr val="FF0000"/>
                </a:solidFill>
                <a:latin typeface="Traditional Arabic" pitchFamily="18" charset="-78"/>
                <a:ea typeface="Times New Roman" pitchFamily="18" charset="0"/>
                <a:cs typeface="Traditional Arabic" pitchFamily="18" charset="-78"/>
                <a:sym typeface="HQPB2" pitchFamily="2" charset="2"/>
              </a:rPr>
              <a:t>أربع نوجزها فيما يلي </a:t>
            </a:r>
            <a:r>
              <a:rPr lang="ar-SA" sz="2600" b="1" dirty="0">
                <a:solidFill>
                  <a:prstClr val="black"/>
                </a:solidFill>
                <a:latin typeface="Traditional Arabic" pitchFamily="18" charset="-78"/>
                <a:ea typeface="Times New Roman" pitchFamily="18" charset="0"/>
                <a:cs typeface="Traditional Arabic" pitchFamily="18" charset="-78"/>
                <a:sym typeface="HQPB2" pitchFamily="2" charset="2"/>
              </a:rPr>
              <a:t>:</a:t>
            </a:r>
            <a:endParaRPr lang="en-US" sz="26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defRPr/>
            </a:pPr>
            <a:r>
              <a:rPr lang="ar-SA" sz="2600" b="1" dirty="0">
                <a:solidFill>
                  <a:srgbClr val="FF0000"/>
                </a:solidFill>
                <a:latin typeface="Traditional Arabic" pitchFamily="18" charset="-78"/>
                <a:ea typeface="Times New Roman" pitchFamily="18" charset="0"/>
                <a:cs typeface="Traditional Arabic" pitchFamily="18" charset="-78"/>
                <a:sym typeface="HQPB2" pitchFamily="2" charset="2"/>
              </a:rPr>
              <a:t>الخاصية الأولى: النظام الاقتصادي الإسلامي جزء من نظام الإسلام</a:t>
            </a:r>
            <a:endParaRPr lang="en-US" sz="26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defRPr/>
            </a:pPr>
            <a:r>
              <a:rPr lang="ar-SA" sz="2600" b="1" dirty="0">
                <a:solidFill>
                  <a:prstClr val="black"/>
                </a:solidFill>
                <a:latin typeface="Traditional Arabic" pitchFamily="18" charset="-78"/>
                <a:ea typeface="Times New Roman" pitchFamily="18" charset="0"/>
                <a:cs typeface="Traditional Arabic" pitchFamily="18" charset="-78"/>
                <a:sym typeface="HQPB2" pitchFamily="2" charset="2"/>
              </a:rPr>
              <a:t>إذا كانت الأنظمة الاقتصادية الوضعية قد انفصلت تماماً عن الدين والقيم الأخلاقية الإنسانية غرابة في ذلك طالما أنها أنظمة بشرية المصدر، فإن أهم ما يميز نظام الاقتصاد الإسلامي هو ارتباطه التام بدين الإسلام عقيدة وشريعة، الأمر الذي يجعل للنشاط الاقتصادي في الإسلام – على خلاف النشاط الاقتصادي في النظم الوضعية – طابعاً تعبدياً وهدفاً سامياً، ويجعل الرقابة عليه رقابة ذاتية في المقام الأول،</a:t>
            </a:r>
            <a:r>
              <a:rPr lang="ar-SA" sz="2600" b="1" dirty="0">
                <a:solidFill>
                  <a:srgbClr val="FF0000"/>
                </a:solidFill>
                <a:latin typeface="Traditional Arabic" pitchFamily="18" charset="-78"/>
                <a:ea typeface="Times New Roman" pitchFamily="18" charset="0"/>
                <a:cs typeface="Traditional Arabic" pitchFamily="18" charset="-78"/>
                <a:sym typeface="HQPB2" pitchFamily="2" charset="2"/>
              </a:rPr>
              <a:t>وتفصيل ذلك على النحو التالي:</a:t>
            </a:r>
            <a:endParaRPr lang="en-US" sz="26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defRPr/>
            </a:pPr>
            <a:r>
              <a:rPr lang="ar-SA" sz="2600" b="1" dirty="0">
                <a:solidFill>
                  <a:srgbClr val="FF0000"/>
                </a:solidFill>
                <a:latin typeface="Traditional Arabic" pitchFamily="18" charset="-78"/>
                <a:ea typeface="Times New Roman" pitchFamily="18" charset="0"/>
                <a:cs typeface="Traditional Arabic" pitchFamily="18" charset="-78"/>
                <a:sym typeface="HQPB2" pitchFamily="2" charset="2"/>
              </a:rPr>
              <a:t>أولاً- للنشاط  الاقتصادي في الإسلام طابع تعبدي وهدف سام</a:t>
            </a:r>
          </a:p>
          <a:p>
            <a:pPr indent="457200" algn="just" eaLnBrk="0" fontAlgn="base" hangingPunct="0">
              <a:spcBef>
                <a:spcPct val="0"/>
              </a:spcBef>
              <a:spcAft>
                <a:spcPct val="0"/>
              </a:spcAft>
              <a:defRPr/>
            </a:pPr>
            <a:r>
              <a:rPr lang="ar-SA" sz="2600" b="1" dirty="0">
                <a:solidFill>
                  <a:prstClr val="black"/>
                </a:solidFill>
                <a:latin typeface="Traditional Arabic" pitchFamily="18" charset="-78"/>
                <a:ea typeface="Times New Roman" pitchFamily="18" charset="0"/>
                <a:cs typeface="Traditional Arabic" pitchFamily="18" charset="-78"/>
                <a:sym typeface="HQPB2" pitchFamily="2" charset="2"/>
              </a:rPr>
              <a:t>أكد الإسلام كرامة العمل، ورفع من قدره وارتقى </a:t>
            </a:r>
            <a:r>
              <a:rPr lang="ar-SA" sz="2600" b="1" dirty="0" err="1">
                <a:solidFill>
                  <a:prstClr val="black"/>
                </a:solidFill>
                <a:latin typeface="Traditional Arabic" pitchFamily="18" charset="-78"/>
                <a:ea typeface="Times New Roman" pitchFamily="18" charset="0"/>
                <a:cs typeface="Traditional Arabic" pitchFamily="18" charset="-78"/>
                <a:sym typeface="HQPB2" pitchFamily="2" charset="2"/>
              </a:rPr>
              <a:t>به</a:t>
            </a:r>
            <a:r>
              <a:rPr lang="ar-SA" sz="2600" b="1" dirty="0">
                <a:solidFill>
                  <a:prstClr val="black"/>
                </a:solidFill>
                <a:latin typeface="Traditional Arabic" pitchFamily="18" charset="-78"/>
                <a:ea typeface="Times New Roman" pitchFamily="18" charset="0"/>
                <a:cs typeface="Traditional Arabic" pitchFamily="18" charset="-78"/>
                <a:sym typeface="HQPB2" pitchFamily="2" charset="2"/>
              </a:rPr>
              <a:t> إلى درجة العبادة، طالما اقترن بالنية الصالحة والتزم بالأحكام الشرعية،يؤكد ذلك حديث كعب بن </a:t>
            </a:r>
            <a:r>
              <a:rPr lang="ar-SA" sz="2600" b="1" dirty="0" err="1">
                <a:solidFill>
                  <a:prstClr val="black"/>
                </a:solidFill>
                <a:latin typeface="Traditional Arabic" pitchFamily="18" charset="-78"/>
                <a:ea typeface="Times New Roman" pitchFamily="18" charset="0"/>
                <a:cs typeface="Traditional Arabic" pitchFamily="18" charset="-78"/>
                <a:sym typeface="HQPB2" pitchFamily="2" charset="2"/>
              </a:rPr>
              <a:t>عُجرة</a:t>
            </a:r>
            <a:r>
              <a:rPr lang="ar-SA" sz="2600" b="1" dirty="0">
                <a:solidFill>
                  <a:prstClr val="black"/>
                </a:solidFill>
                <a:latin typeface="Traditional Arabic" pitchFamily="18" charset="-78"/>
                <a:ea typeface="Times New Roman" pitchFamily="18" charset="0"/>
                <a:cs typeface="Traditional Arabic" pitchFamily="18" charset="-78"/>
                <a:sym typeface="HQPB2" pitchFamily="2" charset="2"/>
              </a:rPr>
              <a:t>، قال مر رجل على النبي </a:t>
            </a:r>
            <a:r>
              <a:rPr lang="ar-SA" sz="2600" b="1" dirty="0">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600" b="1" dirty="0">
                <a:solidFill>
                  <a:prstClr val="black"/>
                </a:solidFill>
                <a:latin typeface="Traditional Arabic" pitchFamily="18" charset="-78"/>
                <a:ea typeface="Times New Roman" pitchFamily="18" charset="0"/>
                <a:cs typeface="Traditional Arabic" pitchFamily="18" charset="-78"/>
                <a:sym typeface="HQPB2" pitchFamily="2" charset="2"/>
              </a:rPr>
              <a:t> فرأى أصحاب رسول الله </a:t>
            </a:r>
            <a:r>
              <a:rPr lang="ar-SA" sz="2600" b="1" dirty="0">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600" b="1" dirty="0">
                <a:solidFill>
                  <a:prstClr val="black"/>
                </a:solidFill>
                <a:latin typeface="Traditional Arabic" pitchFamily="18" charset="-78"/>
                <a:ea typeface="Times New Roman" pitchFamily="18" charset="0"/>
                <a:cs typeface="Traditional Arabic" pitchFamily="18" charset="-78"/>
                <a:sym typeface="HQPB2" pitchFamily="2" charset="2"/>
              </a:rPr>
              <a:t> من جلده ونشاطه ، فقالوا: يا رسول الله، لو كان هذا في سبيل الله ، فقال </a:t>
            </a:r>
            <a:r>
              <a:rPr lang="ar-SA" sz="2600" b="1" dirty="0">
                <a:solidFill>
                  <a:prstClr val="black"/>
                </a:solidFill>
                <a:latin typeface="Traditional Arabic" pitchFamily="18" charset="-78"/>
                <a:ea typeface="Times New Roman" pitchFamily="18" charset="0"/>
                <a:cs typeface="Traditional Arabic" pitchFamily="18" charset="-78"/>
                <a:sym typeface="AGA Arabesque" pitchFamily="2" charset="2"/>
              </a:rPr>
              <a:t></a:t>
            </a:r>
            <a:r>
              <a:rPr lang="en-US" sz="2600" b="1" dirty="0">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600" b="1" dirty="0">
                <a:solidFill>
                  <a:prstClr val="black"/>
                </a:solidFill>
                <a:latin typeface="Traditional Arabic" pitchFamily="18" charset="-78"/>
                <a:ea typeface="Times New Roman" pitchFamily="18" charset="0"/>
                <a:cs typeface="Traditional Arabic" pitchFamily="18" charset="-78"/>
                <a:sym typeface="AGA Arabesque" pitchFamily="2" charset="2"/>
              </a:rPr>
              <a:t>"إذا كان خرج </a:t>
            </a:r>
            <a:r>
              <a:rPr lang="ar-SA" sz="2600" b="1" dirty="0" err="1">
                <a:solidFill>
                  <a:prstClr val="black"/>
                </a:solidFill>
                <a:latin typeface="Traditional Arabic" pitchFamily="18" charset="-78"/>
                <a:ea typeface="Times New Roman" pitchFamily="18" charset="0"/>
                <a:cs typeface="Traditional Arabic" pitchFamily="18" charset="-78"/>
                <a:sym typeface="AGA Arabesque" pitchFamily="2" charset="2"/>
              </a:rPr>
              <a:t>يسعىعلى</a:t>
            </a:r>
            <a:r>
              <a:rPr lang="ar-SA" sz="2600" b="1" dirty="0">
                <a:solidFill>
                  <a:prstClr val="black"/>
                </a:solidFill>
                <a:latin typeface="Traditional Arabic" pitchFamily="18" charset="-78"/>
                <a:ea typeface="Times New Roman" pitchFamily="18" charset="0"/>
                <a:cs typeface="Traditional Arabic" pitchFamily="18" charset="-78"/>
                <a:sym typeface="AGA Arabesque" pitchFamily="2" charset="2"/>
              </a:rPr>
              <a:t> ولده صغاراً فهو في سبيل الله ، وإن كان خرج يسعى على أبويين شيخين كبيرين فهو في سبيل الله، وإن كان خرج يسعى على نفسه يعفها فهو في سبيل الله، وإن كان خرج رياءً ومفاخرةً فهو في سبيل الشيطان".</a:t>
            </a:r>
            <a:r>
              <a:rPr lang="en-US" sz="2600" b="1" dirty="0">
                <a:solidFill>
                  <a:prstClr val="black"/>
                </a:solidFill>
                <a:latin typeface="Traditional Arabic" pitchFamily="18" charset="-78"/>
                <a:ea typeface="Times New Roman" pitchFamily="18" charset="0"/>
                <a:cs typeface="Traditional Arabic" pitchFamily="18" charset="-78"/>
                <a:sym typeface="AGA Arabesque" pitchFamily="2" charset="2"/>
              </a:rPr>
              <a:t> </a:t>
            </a:r>
          </a:p>
          <a:p>
            <a:pPr indent="457200" algn="just" eaLnBrk="0" fontAlgn="base" hangingPunct="0">
              <a:spcBef>
                <a:spcPct val="0"/>
              </a:spcBef>
              <a:spcAft>
                <a:spcPct val="0"/>
              </a:spcAft>
              <a:defRPr/>
            </a:pPr>
            <a:r>
              <a:rPr lang="en-US" sz="2600" b="1" dirty="0">
                <a:solidFill>
                  <a:prstClr val="black"/>
                </a:solidFill>
                <a:latin typeface="Traditional Arabic" pitchFamily="18" charset="-78"/>
                <a:ea typeface="Times New Roman" pitchFamily="18" charset="0"/>
                <a:cs typeface="Traditional Arabic" pitchFamily="18" charset="-78"/>
                <a:sym typeface="AGA Arabesque" pitchFamily="2" charset="2"/>
              </a:rPr>
              <a:t/>
            </a:r>
            <a:br>
              <a:rPr lang="en-US" sz="2600" b="1" dirty="0">
                <a:solidFill>
                  <a:prstClr val="black"/>
                </a:solidFill>
                <a:latin typeface="Traditional Arabic" pitchFamily="18" charset="-78"/>
                <a:ea typeface="Times New Roman" pitchFamily="18" charset="0"/>
                <a:cs typeface="Traditional Arabic" pitchFamily="18" charset="-78"/>
                <a:sym typeface="AGA Arabesque" pitchFamily="2" charset="2"/>
              </a:rPr>
            </a:br>
            <a:endParaRPr lang="en-US" sz="2600" b="1" dirty="0">
              <a:solidFill>
                <a:prstClr val="black"/>
              </a:solidFill>
              <a:latin typeface="Traditional Arabic" pitchFamily="18" charset="-78"/>
              <a:ea typeface="Times New Roman" pitchFamily="18" charset="0"/>
              <a:cs typeface="Traditional Arabic" pitchFamily="18" charset="-78"/>
              <a:sym typeface="AGA Arabesque" pitchFamily="2" charset="2"/>
            </a:endParaRPr>
          </a:p>
        </p:txBody>
      </p:sp>
    </p:spTree>
    <p:extLst>
      <p:ext uri="{BB962C8B-B14F-4D97-AF65-F5344CB8AC3E}">
        <p14:creationId xmlns:p14="http://schemas.microsoft.com/office/powerpoint/2010/main" val="391817309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62466">
                                            <p:txEl>
                                              <p:pRg st="1" end="1"/>
                                            </p:txEl>
                                          </p:spTgt>
                                        </p:tgtEl>
                                        <p:attrNameLst>
                                          <p:attrName>style.visibility</p:attrName>
                                        </p:attrNameLst>
                                      </p:cBhvr>
                                      <p:to>
                                        <p:strVal val="visible"/>
                                      </p:to>
                                    </p:set>
                                    <p:animEffect transition="in" filter="barn(inHorizontal)">
                                      <p:cBhvr>
                                        <p:cTn id="7" dur="500"/>
                                        <p:tgtEl>
                                          <p:spTgt spid="6246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2466">
                                            <p:txEl>
                                              <p:pRg st="2" end="2"/>
                                            </p:txEl>
                                          </p:spTgt>
                                        </p:tgtEl>
                                        <p:attrNameLst>
                                          <p:attrName>style.visibility</p:attrName>
                                        </p:attrNameLst>
                                      </p:cBhvr>
                                      <p:to>
                                        <p:strVal val="visible"/>
                                      </p:to>
                                    </p:set>
                                    <p:animEffect transition="in" filter="dissolve">
                                      <p:cBhvr>
                                        <p:cTn id="12" dur="500"/>
                                        <p:tgtEl>
                                          <p:spTgt spid="62466">
                                            <p:txEl>
                                              <p:pRg st="2" end="2"/>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62466">
                                            <p:txEl>
                                              <p:pRg st="3" end="3"/>
                                            </p:txEl>
                                          </p:spTgt>
                                        </p:tgtEl>
                                        <p:attrNameLst>
                                          <p:attrName>style.visibility</p:attrName>
                                        </p:attrNameLst>
                                      </p:cBhvr>
                                      <p:to>
                                        <p:strVal val="visible"/>
                                      </p:to>
                                    </p:set>
                                    <p:animEffect transition="in" filter="dissolve">
                                      <p:cBhvr>
                                        <p:cTn id="15" dur="500"/>
                                        <p:tgtEl>
                                          <p:spTgt spid="62466">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6" fill="hold" nodeType="clickEffect">
                                  <p:stCondLst>
                                    <p:cond delay="0"/>
                                  </p:stCondLst>
                                  <p:childTnLst>
                                    <p:set>
                                      <p:cBhvr>
                                        <p:cTn id="19" dur="1" fill="hold">
                                          <p:stCondLst>
                                            <p:cond delay="0"/>
                                          </p:stCondLst>
                                        </p:cTn>
                                        <p:tgtEl>
                                          <p:spTgt spid="62466">
                                            <p:txEl>
                                              <p:pRg st="4" end="4"/>
                                            </p:txEl>
                                          </p:spTgt>
                                        </p:tgtEl>
                                        <p:attrNameLst>
                                          <p:attrName>style.visibility</p:attrName>
                                        </p:attrNameLst>
                                      </p:cBhvr>
                                      <p:to>
                                        <p:strVal val="visible"/>
                                      </p:to>
                                    </p:set>
                                    <p:animEffect transition="in" filter="barn(inHorizontal)">
                                      <p:cBhvr>
                                        <p:cTn id="20" dur="500"/>
                                        <p:tgtEl>
                                          <p:spTgt spid="62466">
                                            <p:txEl>
                                              <p:pRg st="4" end="4"/>
                                            </p:txEl>
                                          </p:spTgt>
                                        </p:tgtEl>
                                      </p:cBhvr>
                                    </p:animEffect>
                                  </p:childTnLst>
                                </p:cTn>
                              </p:par>
                              <p:par>
                                <p:cTn id="21" presetID="16" presetClass="entr" presetSubtype="26" fill="hold" nodeType="withEffect">
                                  <p:stCondLst>
                                    <p:cond delay="0"/>
                                  </p:stCondLst>
                                  <p:childTnLst>
                                    <p:set>
                                      <p:cBhvr>
                                        <p:cTn id="22" dur="1" fill="hold">
                                          <p:stCondLst>
                                            <p:cond delay="0"/>
                                          </p:stCondLst>
                                        </p:cTn>
                                        <p:tgtEl>
                                          <p:spTgt spid="62466">
                                            <p:txEl>
                                              <p:pRg st="5" end="5"/>
                                            </p:txEl>
                                          </p:spTgt>
                                        </p:tgtEl>
                                        <p:attrNameLst>
                                          <p:attrName>style.visibility</p:attrName>
                                        </p:attrNameLst>
                                      </p:cBhvr>
                                      <p:to>
                                        <p:strVal val="visible"/>
                                      </p:to>
                                    </p:set>
                                    <p:animEffect transition="in" filter="barn(inHorizontal)">
                                      <p:cBhvr>
                                        <p:cTn id="23" dur="500"/>
                                        <p:tgtEl>
                                          <p:spTgt spid="6246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
          <p:cNvSpPr>
            <a:spLocks noChangeArrowheads="1"/>
          </p:cNvSpPr>
          <p:nvPr/>
        </p:nvSpPr>
        <p:spPr bwMode="auto">
          <a:xfrm>
            <a:off x="0" y="844550"/>
            <a:ext cx="9144000" cy="637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400" b="1">
                <a:solidFill>
                  <a:prstClr val="black"/>
                </a:solidFill>
                <a:latin typeface="Traditional Arabic" pitchFamily="18" charset="-78"/>
                <a:ea typeface="Times New Roman" pitchFamily="18" charset="0"/>
                <a:cs typeface="Traditional Arabic" pitchFamily="18" charset="-78"/>
                <a:sym typeface="HQPB2" pitchFamily="2" charset="2"/>
              </a:rPr>
              <a:t>فالمسلم إذا خلصت نيته وحسن مقصده في نشاطه الاقتصادي عملاً وإنتاجاً واستهلاكاً فهو في عبادة بمفهومها العام، لأن العبادة في الإسلام لا تقتصر على الشعائر التعبدية المعروفة كالصلاة والصيام بل تشمل "كل ما يحبه الله ويرضاه من الأقوال والأعمال الباطنة والظاهرة".</a:t>
            </a:r>
            <a:endParaRPr lang="en-US" sz="24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400" b="1">
                <a:solidFill>
                  <a:prstClr val="black"/>
                </a:solidFill>
                <a:latin typeface="Traditional Arabic" pitchFamily="18" charset="-78"/>
                <a:ea typeface="Times New Roman" pitchFamily="18" charset="0"/>
                <a:cs typeface="Traditional Arabic" pitchFamily="18" charset="-78"/>
                <a:sym typeface="HQPB2" pitchFamily="2" charset="2"/>
              </a:rPr>
              <a:t>ولا ريب أن هذا الطابع التعبدي بحد ذاته حافز قوي على العمل والإنتاج ، الأمر الذي يسهم في زيادة عرض العمل في الاقتصاد الإسلامي، ومن ثم زيادة الإنتاج من السلع والخدمات، دون التأثر وبشكل كبير  بتقلبات الأجور المالية، ما دام المسلم يعمل ابتغاء ثواب الدنيا –العائد المادي- وثواب الآخرة، وهذا يسهم في النهاية في القضاء على البطالة الاختيارية، وفي  كبح جماح التضخم، الذي يسود الاقتصاديات المعاصرة. </a:t>
            </a:r>
            <a:endParaRPr lang="en-US" sz="24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400" b="1">
                <a:solidFill>
                  <a:prstClr val="black"/>
                </a:solidFill>
                <a:latin typeface="Traditional Arabic" pitchFamily="18" charset="-78"/>
                <a:ea typeface="Times New Roman" pitchFamily="18" charset="0"/>
                <a:cs typeface="Traditional Arabic" pitchFamily="18" charset="-78"/>
                <a:sym typeface="HQPB2" pitchFamily="2" charset="2"/>
              </a:rPr>
              <a:t>بل إن تلك الصفة التعبدية تجعل العائد المادي أو الحافز الاقتصادي ليس هو الباعث أو الهدف الوحيد للنشاط الاقتصادي الإسلامي، كما هو في الاقتصاديات الوضعية، التي اعتبرت المعاش مقصد الإنسان الأساسي، ولو كان عن طريق الربا والميسر والاحتكار والأنانية وبخس حق الفقير والأجير. وإنما هناك هدف آخر يتمثل في كسب رضاء الله تعالى الذي يبتغيه المسلم من وراء نشاطه الاقتصادي ، الذي يتميز بالبعد الزمني في أهدافه، التي لم تعد تقتصر على الجانب المادي، أو الحياة الدنيا فحسب، حيث لم يخلق فيها الإنسان فيها عبثاً، لقوله تعالى : </a:t>
            </a:r>
            <a:r>
              <a:rPr lang="ar-SA" sz="2400" b="1">
                <a:solidFill>
                  <a:srgbClr val="FF0000"/>
                </a:solidFill>
                <a:latin typeface="Traditional Arabic" pitchFamily="18" charset="-78"/>
                <a:ea typeface="Times New Roman" pitchFamily="18" charset="0"/>
                <a:cs typeface="Traditional Arabic" pitchFamily="18" charset="-78"/>
                <a:sym typeface="HQPB2" pitchFamily="2" charset="2"/>
              </a:rPr>
              <a:t>أَفَحَسِبْتُمْ أَنَّمَا خَلَقْنَاكُمْ عَبَثًا وَأَنَّكُمْ إِلَيْنَا لَا تُرْجَعُونَ</a:t>
            </a:r>
            <a:r>
              <a:rPr lang="ar-SA" sz="2400" b="1">
                <a:solidFill>
                  <a:prstClr val="black"/>
                </a:solidFill>
                <a:latin typeface="Traditional Arabic" pitchFamily="18" charset="-78"/>
                <a:ea typeface="Times New Roman" pitchFamily="18" charset="0"/>
                <a:cs typeface="Traditional Arabic" pitchFamily="18" charset="-78"/>
                <a:sym typeface="HQPB2" pitchFamily="2" charset="2"/>
              </a:rPr>
              <a:t> [المؤمنون: 115]، </a:t>
            </a:r>
            <a:r>
              <a:rPr lang="ar-SA" sz="2400" b="1">
                <a:solidFill>
                  <a:srgbClr val="FF0000"/>
                </a:solidFill>
                <a:latin typeface="Traditional Arabic" pitchFamily="18" charset="-78"/>
                <a:ea typeface="Times New Roman" pitchFamily="18" charset="0"/>
                <a:cs typeface="Traditional Arabic" pitchFamily="18" charset="-78"/>
                <a:sym typeface="HQPB2" pitchFamily="2" charset="2"/>
              </a:rPr>
              <a:t>وإنما يمتد إلى ما بعدها، التي هي غايته، في إطار الهدف الأسمى والنهائي الذي من أجله خلق الإنسان، وهي عبادة الله تعالى وَمَا خَلَقْتُ الْجِنَّ وَالْإِنْسَ إِلَّا لِيَعْبُدُونِ</a:t>
            </a:r>
            <a:r>
              <a:rPr lang="en-US" sz="2400" b="1">
                <a:solidFill>
                  <a:srgbClr val="FF0000"/>
                </a:solidFill>
                <a:latin typeface="Traditional Arabic" pitchFamily="18" charset="-78"/>
                <a:ea typeface="Times New Roman" pitchFamily="18" charset="0"/>
                <a:cs typeface="Traditional Arabic" pitchFamily="18" charset="-78"/>
                <a:sym typeface="HQPB2" pitchFamily="2" charset="2"/>
              </a:rPr>
              <a:t> </a:t>
            </a:r>
            <a:r>
              <a:rPr lang="ar-SA" sz="2400" b="1">
                <a:solidFill>
                  <a:prstClr val="black"/>
                </a:solidFill>
                <a:latin typeface="Traditional Arabic" pitchFamily="18" charset="-78"/>
                <a:ea typeface="Times New Roman" pitchFamily="18" charset="0"/>
                <a:cs typeface="Traditional Arabic" pitchFamily="18" charset="-78"/>
                <a:sym typeface="HQPB2" pitchFamily="2" charset="2"/>
              </a:rPr>
              <a:t>[الذاريات:56] </a:t>
            </a:r>
            <a:r>
              <a:rPr lang="ar-SA" sz="2400" b="1">
                <a:solidFill>
                  <a:srgbClr val="FF0000"/>
                </a:solidFill>
                <a:latin typeface="Traditional Arabic" pitchFamily="18" charset="-78"/>
                <a:ea typeface="Times New Roman" pitchFamily="18" charset="0"/>
                <a:cs typeface="Traditional Arabic" pitchFamily="18" charset="-78"/>
                <a:sym typeface="HQPB2" pitchFamily="2" charset="2"/>
              </a:rPr>
              <a:t>قُلْ إِنَّ صَلَاتِي وَنُسُكِي وَمَحْيَايَ وَمَمَاتِي لِلَّهِ رَبِّ الْعَالَمِينَ</a:t>
            </a:r>
            <a:r>
              <a:rPr lang="ar-SA" sz="2400" b="1">
                <a:solidFill>
                  <a:prstClr val="black"/>
                </a:solidFill>
                <a:latin typeface="Traditional Arabic" pitchFamily="18" charset="-78"/>
                <a:ea typeface="Times New Roman" pitchFamily="18" charset="0"/>
                <a:cs typeface="Traditional Arabic" pitchFamily="18" charset="-78"/>
                <a:sym typeface="HQPB2" pitchFamily="2" charset="2"/>
              </a:rPr>
              <a:t>[الأنعام : 162].</a:t>
            </a:r>
            <a:endParaRPr lang="en-US" sz="24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rtl="0" eaLnBrk="0" fontAlgn="base" hangingPunct="0">
              <a:spcBef>
                <a:spcPct val="0"/>
              </a:spcBef>
              <a:spcAft>
                <a:spcPct val="0"/>
              </a:spcAft>
            </a:pPr>
            <a:endParaRPr lang="en-US" sz="2400" b="1">
              <a:solidFill>
                <a:prstClr val="black"/>
              </a:solidFill>
              <a:latin typeface="Traditional Arabic" pitchFamily="18" charset="-78"/>
              <a:ea typeface="Times New Roman" pitchFamily="18" charset="0"/>
              <a:cs typeface="Traditional Arabic" pitchFamily="18" charset="-78"/>
              <a:sym typeface="HQPB2" pitchFamily="2" charset="2"/>
            </a:endParaRPr>
          </a:p>
        </p:txBody>
      </p:sp>
    </p:spTree>
    <p:extLst>
      <p:ext uri="{BB962C8B-B14F-4D97-AF65-F5344CB8AC3E}">
        <p14:creationId xmlns:p14="http://schemas.microsoft.com/office/powerpoint/2010/main" val="4279544646"/>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3490">
                                            <p:txEl>
                                              <p:pRg st="0" end="0"/>
                                            </p:txEl>
                                          </p:spTgt>
                                        </p:tgtEl>
                                        <p:attrNameLst>
                                          <p:attrName>style.visibility</p:attrName>
                                        </p:attrNameLst>
                                      </p:cBhvr>
                                      <p:to>
                                        <p:strVal val="visible"/>
                                      </p:to>
                                    </p:set>
                                    <p:animEffect transition="in" filter="fade">
                                      <p:cBhvr>
                                        <p:cTn id="7" dur="2000"/>
                                        <p:tgtEl>
                                          <p:spTgt spid="6349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3490">
                                            <p:txEl>
                                              <p:pRg st="1" end="1"/>
                                            </p:txEl>
                                          </p:spTgt>
                                        </p:tgtEl>
                                        <p:attrNameLst>
                                          <p:attrName>style.visibility</p:attrName>
                                        </p:attrNameLst>
                                      </p:cBhvr>
                                      <p:to>
                                        <p:strVal val="visible"/>
                                      </p:to>
                                    </p:set>
                                    <p:animEffect transition="in" filter="fade">
                                      <p:cBhvr>
                                        <p:cTn id="10" dur="2000"/>
                                        <p:tgtEl>
                                          <p:spTgt spid="6349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3490">
                                            <p:txEl>
                                              <p:pRg st="2" end="2"/>
                                            </p:txEl>
                                          </p:spTgt>
                                        </p:tgtEl>
                                        <p:attrNameLst>
                                          <p:attrName>style.visibility</p:attrName>
                                        </p:attrNameLst>
                                      </p:cBhvr>
                                      <p:to>
                                        <p:strVal val="visible"/>
                                      </p:to>
                                    </p:set>
                                    <p:animEffect transition="in" filter="fade">
                                      <p:cBhvr>
                                        <p:cTn id="13" dur="2000"/>
                                        <p:tgtEl>
                                          <p:spTgt spid="6349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
          <p:cNvSpPr>
            <a:spLocks noChangeArrowheads="1"/>
          </p:cNvSpPr>
          <p:nvPr/>
        </p:nvSpPr>
        <p:spPr bwMode="auto">
          <a:xfrm>
            <a:off x="0" y="0"/>
            <a:ext cx="9144000"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ctr"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ثانياً : ذاتية الرقابة على ممارسة النشاط الاقتصادي في الإسلام:</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سبق القول أن النظم الاقتصادية الوضعية قد انفصلت عن الدين تماماً، وأبعدته عن القيام بدور إيجابي في نظامها الاقتصادي، ونتيجة لذلك فإن رقابة النشاط الاقتصادي في ظل هذه النظم موكولة إلى السلطة العامة، تمارسها طبقاً للقانون، الأمر الذي يجعلها في النهاية عاجزة عن تحقيق جميع أهدافها، لعدم وجود رقابة أخرى غيرها، وآية ذلك ما هو مشاهد في ظل هذه النظم من تهرب الكثير من التزاماتهم ومن القيود التي تفرض عليهم لمصلحة المجتمع كالضرائب، وذلك كلما غفلت الدولة، أو عجزت أجهزتها عن ملاحقتهم.</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أما في ظل نظام الاقتصاد الإسلامي فإنه يوجد إلى جوار الرقابة الرسمية التي تمارسها الدولة رقابة أخرى ، أشد وأكثر فاعلية ، هي رقابة الضمير المسلم، القائمة على الإيمان بالله وعلى الحساب في اليوم الآخر قال تعالى: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وَهُوَ مَعَكُمْ أَيْنَ مَا كُنْتُمْ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[الحديد: 4]  وقال: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إِنَّ اللَّهَ لا يَخْفَى عَلَيْهِ شَيْءٌ فِي الأَرْضِ وَلا فِي السَّمَاءِ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[آل عمران:5] وحين يشعر الإنسان بأنه إذا ما انفلت من الرقابة البشرية فإنه لا يستطيع الإفلات من الرقابة الإلهية، التي أعدت له عذاباً أليماً في حالة انحرافه، يتمثل في قوله تعالى :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خُذُوهُ فَغُلُّوهُ (30) ثُمَّ الْجَحِيمَ صَلُّوهُ (31) ثُمَّ فِي سِلْسِلَةٍ ذَرْعُهَا سَبْعُونَ ذِرَاعًا فَاسْلُكُوهُ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[الحاقة : 30 -32].وهذا في حد ذاته فيه أكبر ضمان لسلامة النشاط الاقتصادي المتصف بالإنسانية والرحمة والعدل.</a:t>
            </a:r>
          </a:p>
        </p:txBody>
      </p:sp>
    </p:spTree>
    <p:extLst>
      <p:ext uri="{BB962C8B-B14F-4D97-AF65-F5344CB8AC3E}">
        <p14:creationId xmlns:p14="http://schemas.microsoft.com/office/powerpoint/2010/main" val="1746605067"/>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4514">
                                            <p:txEl>
                                              <p:pRg st="0" end="0"/>
                                            </p:txEl>
                                          </p:spTgt>
                                        </p:tgtEl>
                                        <p:attrNameLst>
                                          <p:attrName>style.visibility</p:attrName>
                                        </p:attrNameLst>
                                      </p:cBhvr>
                                      <p:to>
                                        <p:strVal val="visible"/>
                                      </p:to>
                                    </p:set>
                                    <p:animEffect transition="in" filter="dissolve">
                                      <p:cBhvr>
                                        <p:cTn id="7" dur="500"/>
                                        <p:tgtEl>
                                          <p:spTgt spid="6451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4" presetClass="entr" presetSubtype="0" fill="hold" nodeType="clickEffect">
                                  <p:stCondLst>
                                    <p:cond delay="0"/>
                                  </p:stCondLst>
                                  <p:childTnLst>
                                    <p:set>
                                      <p:cBhvr>
                                        <p:cTn id="11" dur="1" fill="hold">
                                          <p:stCondLst>
                                            <p:cond delay="0"/>
                                          </p:stCondLst>
                                        </p:cTn>
                                        <p:tgtEl>
                                          <p:spTgt spid="64514">
                                            <p:txEl>
                                              <p:pRg st="1" end="1"/>
                                            </p:txEl>
                                          </p:spTgt>
                                        </p:tgtEl>
                                        <p:attrNameLst>
                                          <p:attrName>style.visibility</p:attrName>
                                        </p:attrNameLst>
                                      </p:cBhvr>
                                      <p:to>
                                        <p:strVal val="visible"/>
                                      </p:to>
                                    </p:set>
                                    <p:anim from="(-#ppt_w/2)" to="(#ppt_x)" calcmode="lin" valueType="num">
                                      <p:cBhvr>
                                        <p:cTn id="12" dur="600" fill="hold">
                                          <p:stCondLst>
                                            <p:cond delay="0"/>
                                          </p:stCondLst>
                                        </p:cTn>
                                        <p:tgtEl>
                                          <p:spTgt spid="64514">
                                            <p:txEl>
                                              <p:pRg st="1" end="1"/>
                                            </p:txEl>
                                          </p:spTgt>
                                        </p:tgtEl>
                                        <p:attrNameLst>
                                          <p:attrName>ppt_x</p:attrName>
                                        </p:attrNameLst>
                                      </p:cBhvr>
                                    </p:anim>
                                    <p:anim from="0" to="-1.0" calcmode="lin" valueType="num">
                                      <p:cBhvr>
                                        <p:cTn id="13" dur="200" decel="50000" autoRev="1" fill="hold">
                                          <p:stCondLst>
                                            <p:cond delay="600"/>
                                          </p:stCondLst>
                                        </p:cTn>
                                        <p:tgtEl>
                                          <p:spTgt spid="64514">
                                            <p:txEl>
                                              <p:pRg st="1" end="1"/>
                                            </p:txEl>
                                          </p:spTgt>
                                        </p:tgtEl>
                                        <p:attrNameLst>
                                          <p:attrName>xshear</p:attrName>
                                        </p:attrNameLst>
                                      </p:cBhvr>
                                    </p:anim>
                                    <p:animScale>
                                      <p:cBhvr>
                                        <p:cTn id="14" dur="200" decel="100000" autoRev="1" fill="hold">
                                          <p:stCondLst>
                                            <p:cond delay="600"/>
                                          </p:stCondLst>
                                        </p:cTn>
                                        <p:tgtEl>
                                          <p:spTgt spid="64514">
                                            <p:txEl>
                                              <p:pRg st="1" end="1"/>
                                            </p:txEl>
                                          </p:spTgt>
                                        </p:tgtEl>
                                      </p:cBhvr>
                                      <p:from x="100000" y="100000"/>
                                      <p:to x="80000" y="100000"/>
                                    </p:animScale>
                                    <p:anim by="(#ppt_h/3+#ppt_w*0.1)" calcmode="lin" valueType="num">
                                      <p:cBhvr additive="sum">
                                        <p:cTn id="15" dur="200" decel="100000" autoRev="1" fill="hold">
                                          <p:stCondLst>
                                            <p:cond delay="600"/>
                                          </p:stCondLst>
                                        </p:cTn>
                                        <p:tgtEl>
                                          <p:spTgt spid="64514">
                                            <p:txEl>
                                              <p:pRg st="1" end="1"/>
                                            </p:txEl>
                                          </p:spTgt>
                                        </p:tgtEl>
                                        <p:attrNameLst>
                                          <p:attrName>ppt_x</p:attrName>
                                        </p:attrNameLst>
                                      </p:cBhvr>
                                    </p:anim>
                                  </p:childTnLst>
                                </p:cTn>
                              </p:par>
                              <p:par>
                                <p:cTn id="16" presetID="34" presetClass="entr" presetSubtype="0" fill="hold" nodeType="withEffect">
                                  <p:stCondLst>
                                    <p:cond delay="0"/>
                                  </p:stCondLst>
                                  <p:childTnLst>
                                    <p:set>
                                      <p:cBhvr>
                                        <p:cTn id="17" dur="1" fill="hold">
                                          <p:stCondLst>
                                            <p:cond delay="0"/>
                                          </p:stCondLst>
                                        </p:cTn>
                                        <p:tgtEl>
                                          <p:spTgt spid="64514">
                                            <p:txEl>
                                              <p:pRg st="2" end="2"/>
                                            </p:txEl>
                                          </p:spTgt>
                                        </p:tgtEl>
                                        <p:attrNameLst>
                                          <p:attrName>style.visibility</p:attrName>
                                        </p:attrNameLst>
                                      </p:cBhvr>
                                      <p:to>
                                        <p:strVal val="visible"/>
                                      </p:to>
                                    </p:set>
                                    <p:anim from="(-#ppt_w/2)" to="(#ppt_x)" calcmode="lin" valueType="num">
                                      <p:cBhvr>
                                        <p:cTn id="18" dur="600" fill="hold">
                                          <p:stCondLst>
                                            <p:cond delay="0"/>
                                          </p:stCondLst>
                                        </p:cTn>
                                        <p:tgtEl>
                                          <p:spTgt spid="64514">
                                            <p:txEl>
                                              <p:pRg st="2" end="2"/>
                                            </p:txEl>
                                          </p:spTgt>
                                        </p:tgtEl>
                                        <p:attrNameLst>
                                          <p:attrName>ppt_x</p:attrName>
                                        </p:attrNameLst>
                                      </p:cBhvr>
                                    </p:anim>
                                    <p:anim from="0" to="-1.0" calcmode="lin" valueType="num">
                                      <p:cBhvr>
                                        <p:cTn id="19" dur="200" decel="50000" autoRev="1" fill="hold">
                                          <p:stCondLst>
                                            <p:cond delay="600"/>
                                          </p:stCondLst>
                                        </p:cTn>
                                        <p:tgtEl>
                                          <p:spTgt spid="64514">
                                            <p:txEl>
                                              <p:pRg st="2" end="2"/>
                                            </p:txEl>
                                          </p:spTgt>
                                        </p:tgtEl>
                                        <p:attrNameLst>
                                          <p:attrName>xshear</p:attrName>
                                        </p:attrNameLst>
                                      </p:cBhvr>
                                    </p:anim>
                                    <p:animScale>
                                      <p:cBhvr>
                                        <p:cTn id="20" dur="200" decel="100000" autoRev="1" fill="hold">
                                          <p:stCondLst>
                                            <p:cond delay="600"/>
                                          </p:stCondLst>
                                        </p:cTn>
                                        <p:tgtEl>
                                          <p:spTgt spid="64514">
                                            <p:txEl>
                                              <p:pRg st="2" end="2"/>
                                            </p:txEl>
                                          </p:spTgt>
                                        </p:tgtEl>
                                      </p:cBhvr>
                                      <p:from x="100000" y="100000"/>
                                      <p:to x="80000" y="100000"/>
                                    </p:animScale>
                                    <p:anim by="(#ppt_h/3+#ppt_w*0.1)" calcmode="lin" valueType="num">
                                      <p:cBhvr additive="sum">
                                        <p:cTn id="21" dur="200" decel="100000" autoRev="1" fill="hold">
                                          <p:stCondLst>
                                            <p:cond delay="600"/>
                                          </p:stCondLst>
                                        </p:cTn>
                                        <p:tgtEl>
                                          <p:spTgt spid="64514">
                                            <p:txEl>
                                              <p:pRg st="2" end="2"/>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
          <p:cNvSpPr>
            <a:spLocks noChangeArrowheads="1"/>
          </p:cNvSpPr>
          <p:nvPr/>
        </p:nvSpPr>
        <p:spPr bwMode="auto">
          <a:xfrm>
            <a:off x="0" y="620713"/>
            <a:ext cx="9144000" cy="609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الخاصية الثانية: التوازن في رعاية المصلحة الاقتصادية للفرد والجماعة </a:t>
            </a:r>
            <a:endParaRPr lang="en-US" sz="26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لقد جاءت مبادئ الإسلام الاقتصادية أكثر رحابة واستيعاباً لشئون الفرد والجماعة، فهي لاتذيب الفرد في الجماعة على نحو ما تفعله الاشتراكية ، حينما تنكرت للفرد وأهدرت حريته ومصلحته ، ليكون المجتمع أو الدولة هي المالك لكل  شيء، انطلاقاً من فلسفة المذهب الجماعي، التي ترى أن الأصل هو تدخل الدولة، إلى درجة انفرادها بعناصر الإنتاج، وحرمان الفرد من ثمرة جهده وكدحه.</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ولا تغلِّب مصلحة الفرد على مصلحة الجماعة، كما تفعل الرأسمالية التي أعطت الفرد الحرية الواسعة في إشباع رغباته وممارسة نشاطه الاقتصادي، وبغض النظر عن كون هذه الرغبة أو هذا النشاط نافعاً أو ضاراً بالصحة، وباعثاً على الانحلال والفساد، كالخمور والأفلام الهابطة وحانات الرقص والفجور، غير مكترث حينئذ بمصلحة المجتمع الأخلاقية، طالما يحقق له نفعاً مادياً.</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ذلك لأن الاقتصاد الإسلامي له سياسته التي تقوم على التوازن في رعاية المصلحة الاقتصادية لسائر الأطراف الإنسانية، أفراداً وجماعات، فالفرد والجماعة ليسا خصمين لا يلتقيان، كما صورتهما المذاهب الفردية والجماعية على السواء، بل هما يكملان بعضهما.</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أما إذا كان هناك تعارض بين المصلحتين وتعذر تحقيق التوازن أو التوفيق بينهما فإن الإسلام يقدم مصلحة الجماعة على مصلحة الفرد مع ملاحظة تعويض الفرد عما لحقه من أضرار، وذلك ما عبر عنه العلماء بقولهم " يُتحمل الضرر الخاص لدفع الضرر العام".</a:t>
            </a:r>
          </a:p>
        </p:txBody>
      </p:sp>
    </p:spTree>
    <p:extLst>
      <p:ext uri="{BB962C8B-B14F-4D97-AF65-F5344CB8AC3E}">
        <p14:creationId xmlns:p14="http://schemas.microsoft.com/office/powerpoint/2010/main" val="6853831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5538">
                                            <p:txEl>
                                              <p:pRg st="0" end="0"/>
                                            </p:txEl>
                                          </p:spTgt>
                                        </p:tgtEl>
                                        <p:attrNameLst>
                                          <p:attrName>style.visibility</p:attrName>
                                        </p:attrNameLst>
                                      </p:cBhvr>
                                      <p:to>
                                        <p:strVal val="visible"/>
                                      </p:to>
                                    </p:set>
                                    <p:animEffect transition="in" filter="dissolve">
                                      <p:cBhvr>
                                        <p:cTn id="7" dur="500"/>
                                        <p:tgtEl>
                                          <p:spTgt spid="6553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5538">
                                            <p:txEl>
                                              <p:pRg st="1" end="1"/>
                                            </p:txEl>
                                          </p:spTgt>
                                        </p:tgtEl>
                                        <p:attrNameLst>
                                          <p:attrName>style.visibility</p:attrName>
                                        </p:attrNameLst>
                                      </p:cBhvr>
                                      <p:to>
                                        <p:strVal val="visible"/>
                                      </p:to>
                                    </p:set>
                                    <p:animEffect transition="in" filter="dissolve">
                                      <p:cBhvr>
                                        <p:cTn id="12" dur="500"/>
                                        <p:tgtEl>
                                          <p:spTgt spid="65538">
                                            <p:txEl>
                                              <p:pRg st="1" end="1"/>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65538">
                                            <p:txEl>
                                              <p:pRg st="2" end="2"/>
                                            </p:txEl>
                                          </p:spTgt>
                                        </p:tgtEl>
                                        <p:attrNameLst>
                                          <p:attrName>style.visibility</p:attrName>
                                        </p:attrNameLst>
                                      </p:cBhvr>
                                      <p:to>
                                        <p:strVal val="visible"/>
                                      </p:to>
                                    </p:set>
                                    <p:animEffect transition="in" filter="dissolve">
                                      <p:cBhvr>
                                        <p:cTn id="15" dur="500"/>
                                        <p:tgtEl>
                                          <p:spTgt spid="65538">
                                            <p:txEl>
                                              <p:pRg st="2" end="2"/>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65538">
                                            <p:txEl>
                                              <p:pRg st="3" end="3"/>
                                            </p:txEl>
                                          </p:spTgt>
                                        </p:tgtEl>
                                        <p:attrNameLst>
                                          <p:attrName>style.visibility</p:attrName>
                                        </p:attrNameLst>
                                      </p:cBhvr>
                                      <p:to>
                                        <p:strVal val="visible"/>
                                      </p:to>
                                    </p:set>
                                    <p:animEffect transition="in" filter="dissolve">
                                      <p:cBhvr>
                                        <p:cTn id="18" dur="500"/>
                                        <p:tgtEl>
                                          <p:spTgt spid="65538">
                                            <p:txEl>
                                              <p:pRg st="3" end="3"/>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65538">
                                            <p:txEl>
                                              <p:pRg st="4" end="4"/>
                                            </p:txEl>
                                          </p:spTgt>
                                        </p:tgtEl>
                                        <p:attrNameLst>
                                          <p:attrName>style.visibility</p:attrName>
                                        </p:attrNameLst>
                                      </p:cBhvr>
                                      <p:to>
                                        <p:strVal val="visible"/>
                                      </p:to>
                                    </p:set>
                                    <p:animEffect transition="in" filter="dissolve">
                                      <p:cBhvr>
                                        <p:cTn id="21" dur="500"/>
                                        <p:tgtEl>
                                          <p:spTgt spid="655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
          <p:cNvSpPr>
            <a:spLocks noChangeArrowheads="1"/>
          </p:cNvSpPr>
          <p:nvPr/>
        </p:nvSpPr>
        <p:spPr bwMode="auto">
          <a:xfrm>
            <a:off x="571500" y="1071563"/>
            <a:ext cx="8429625"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ومن الأمثلة على ذلك مايلي:</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(1)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قوله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لا تلقوا الركبان ولا يبع حاضر لباد" ففي النهي عن تلقي الركبان تقديم لمصلحة عامة هي مصلحة أهل السوق على مصلحة خاصة هي مصلحة المتلقي، الذي قد يحصل على السلعة بسعر منخفض ويعيد بيعها على جمهور المستهلكين بسعر مرتفع.</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وفي النهي عن بيع الحاضر للبادي تقديم لمصلحة عامة هي مصلحة أهل الحضر، وإن كان فيه تفويت مصلحة للبادي بتقديم النصح له وللحاضر إذا كان البيع بطريق الوكالة بالأجر.</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(2) </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أجاز بعض الفقهاء أخذ الطعام من يد محتكره وبيعه على الناس بسعر السوق، مراعاة للمصلحة العامة التي قد تقف في وجهها المصلحة الخاصة للمحتكر.</a:t>
            </a:r>
          </a:p>
          <a:p>
            <a:pPr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a:r>
            <a:b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br>
            <a:endParaRPr lang="ar-SA" sz="2800" b="1">
              <a:solidFill>
                <a:prstClr val="black"/>
              </a:solidFill>
              <a:latin typeface="Traditional Arabic" pitchFamily="18" charset="-78"/>
              <a:ea typeface="Times New Roman" pitchFamily="18" charset="0"/>
              <a:cs typeface="Traditional Arabic" pitchFamily="18" charset="-78"/>
              <a:sym typeface="AGA Arabesque" pitchFamily="2" charset="2"/>
            </a:endParaRPr>
          </a:p>
        </p:txBody>
      </p:sp>
    </p:spTree>
    <p:extLst>
      <p:ext uri="{BB962C8B-B14F-4D97-AF65-F5344CB8AC3E}">
        <p14:creationId xmlns:p14="http://schemas.microsoft.com/office/powerpoint/2010/main" val="2178890753"/>
      </p:ext>
    </p:extLst>
  </p:cSld>
  <p:clrMapOvr>
    <a:masterClrMapping/>
  </p:clrMapOvr>
  <p:transition>
    <p:wheel spokes="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nodeType="clickEffect">
                                  <p:stCondLst>
                                    <p:cond delay="0"/>
                                  </p:stCondLst>
                                  <p:childTnLst>
                                    <p:set>
                                      <p:cBhvr>
                                        <p:cTn id="6" dur="1" fill="hold">
                                          <p:stCondLst>
                                            <p:cond delay="0"/>
                                          </p:stCondLst>
                                        </p:cTn>
                                        <p:tgtEl>
                                          <p:spTgt spid="66562">
                                            <p:txEl>
                                              <p:pRg st="0" end="0"/>
                                            </p:txEl>
                                          </p:spTgt>
                                        </p:tgtEl>
                                        <p:attrNameLst>
                                          <p:attrName>style.visibility</p:attrName>
                                        </p:attrNameLst>
                                      </p:cBhvr>
                                      <p:to>
                                        <p:strVal val="visible"/>
                                      </p:to>
                                    </p:set>
                                    <p:animEffect transition="in" filter="fade">
                                      <p:cBhvr>
                                        <p:cTn id="7" dur="800" decel="100000"/>
                                        <p:tgtEl>
                                          <p:spTgt spid="66562">
                                            <p:txEl>
                                              <p:pRg st="0" end="0"/>
                                            </p:txEl>
                                          </p:spTgt>
                                        </p:tgtEl>
                                      </p:cBhvr>
                                    </p:animEffect>
                                    <p:anim calcmode="lin" valueType="num">
                                      <p:cBhvr>
                                        <p:cTn id="8" dur="800" decel="100000" fill="hold"/>
                                        <p:tgtEl>
                                          <p:spTgt spid="66562">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66562">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66562">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6562">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6562">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37" presetClass="entr" presetSubtype="0" fill="hold" nodeType="clickEffect">
                                  <p:stCondLst>
                                    <p:cond delay="0"/>
                                  </p:stCondLst>
                                  <p:childTnLst>
                                    <p:set>
                                      <p:cBhvr>
                                        <p:cTn id="16" dur="1" fill="hold">
                                          <p:stCondLst>
                                            <p:cond delay="0"/>
                                          </p:stCondLst>
                                        </p:cTn>
                                        <p:tgtEl>
                                          <p:spTgt spid="66562">
                                            <p:txEl>
                                              <p:pRg st="1" end="1"/>
                                            </p:txEl>
                                          </p:spTgt>
                                        </p:tgtEl>
                                        <p:attrNameLst>
                                          <p:attrName>style.visibility</p:attrName>
                                        </p:attrNameLst>
                                      </p:cBhvr>
                                      <p:to>
                                        <p:strVal val="visible"/>
                                      </p:to>
                                    </p:set>
                                    <p:animEffect transition="in" filter="fade">
                                      <p:cBhvr>
                                        <p:cTn id="17" dur="1000"/>
                                        <p:tgtEl>
                                          <p:spTgt spid="66562">
                                            <p:txEl>
                                              <p:pRg st="1" end="1"/>
                                            </p:txEl>
                                          </p:spTgt>
                                        </p:tgtEl>
                                      </p:cBhvr>
                                    </p:animEffect>
                                    <p:anim calcmode="lin" valueType="num">
                                      <p:cBhvr>
                                        <p:cTn id="18" dur="1000" fill="hold"/>
                                        <p:tgtEl>
                                          <p:spTgt spid="66562">
                                            <p:txEl>
                                              <p:pRg st="1" end="1"/>
                                            </p:txEl>
                                          </p:spTgt>
                                        </p:tgtEl>
                                        <p:attrNameLst>
                                          <p:attrName>ppt_x</p:attrName>
                                        </p:attrNameLst>
                                      </p:cBhvr>
                                      <p:tavLst>
                                        <p:tav tm="0">
                                          <p:val>
                                            <p:strVal val="#ppt_x"/>
                                          </p:val>
                                        </p:tav>
                                        <p:tav tm="100000">
                                          <p:val>
                                            <p:strVal val="#ppt_x"/>
                                          </p:val>
                                        </p:tav>
                                      </p:tavLst>
                                    </p:anim>
                                    <p:anim calcmode="lin" valueType="num">
                                      <p:cBhvr>
                                        <p:cTn id="19" dur="900" decel="100000" fill="hold"/>
                                        <p:tgtEl>
                                          <p:spTgt spid="66562">
                                            <p:txEl>
                                              <p:pRg st="1" end="1"/>
                                            </p:txEl>
                                          </p:spTgt>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66562">
                                            <p:txEl>
                                              <p:pRg st="1" end="1"/>
                                            </p:txEl>
                                          </p:spTgt>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0"/>
                                  </p:stCondLst>
                                  <p:childTnLst>
                                    <p:set>
                                      <p:cBhvr>
                                        <p:cTn id="22" dur="1" fill="hold">
                                          <p:stCondLst>
                                            <p:cond delay="0"/>
                                          </p:stCondLst>
                                        </p:cTn>
                                        <p:tgtEl>
                                          <p:spTgt spid="66562">
                                            <p:txEl>
                                              <p:pRg st="2" end="2"/>
                                            </p:txEl>
                                          </p:spTgt>
                                        </p:tgtEl>
                                        <p:attrNameLst>
                                          <p:attrName>style.visibility</p:attrName>
                                        </p:attrNameLst>
                                      </p:cBhvr>
                                      <p:to>
                                        <p:strVal val="visible"/>
                                      </p:to>
                                    </p:set>
                                    <p:animEffect transition="in" filter="fade">
                                      <p:cBhvr>
                                        <p:cTn id="23" dur="1000"/>
                                        <p:tgtEl>
                                          <p:spTgt spid="66562">
                                            <p:txEl>
                                              <p:pRg st="2" end="2"/>
                                            </p:txEl>
                                          </p:spTgt>
                                        </p:tgtEl>
                                      </p:cBhvr>
                                    </p:animEffect>
                                    <p:anim calcmode="lin" valueType="num">
                                      <p:cBhvr>
                                        <p:cTn id="24" dur="1000" fill="hold"/>
                                        <p:tgtEl>
                                          <p:spTgt spid="66562">
                                            <p:txEl>
                                              <p:pRg st="2" end="2"/>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66562">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66562">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9" presetClass="entr" presetSubtype="10" fill="hold" nodeType="clickEffect">
                                  <p:stCondLst>
                                    <p:cond delay="0"/>
                                  </p:stCondLst>
                                  <p:childTnLst>
                                    <p:set>
                                      <p:cBhvr>
                                        <p:cTn id="30" dur="1" fill="hold">
                                          <p:stCondLst>
                                            <p:cond delay="0"/>
                                          </p:stCondLst>
                                        </p:cTn>
                                        <p:tgtEl>
                                          <p:spTgt spid="66562">
                                            <p:txEl>
                                              <p:pRg st="3" end="3"/>
                                            </p:txEl>
                                          </p:spTgt>
                                        </p:tgtEl>
                                        <p:attrNameLst>
                                          <p:attrName>style.visibility</p:attrName>
                                        </p:attrNameLst>
                                      </p:cBhvr>
                                      <p:to>
                                        <p:strVal val="visible"/>
                                      </p:to>
                                    </p:set>
                                    <p:anim calcmode="lin" valueType="num">
                                      <p:cBhvr>
                                        <p:cTn id="31" dur="5000" fill="hold"/>
                                        <p:tgtEl>
                                          <p:spTgt spid="66562">
                                            <p:txEl>
                                              <p:pRg st="3" end="3"/>
                                            </p:txEl>
                                          </p:spTgt>
                                        </p:tgtEl>
                                        <p:attrNameLst>
                                          <p:attrName>ppt_w</p:attrName>
                                        </p:attrNameLst>
                                      </p:cBhvr>
                                      <p:tavLst>
                                        <p:tav tm="0" fmla="#ppt_w*sin(2.5*pi*$)">
                                          <p:val>
                                            <p:fltVal val="0"/>
                                          </p:val>
                                        </p:tav>
                                        <p:tav tm="100000">
                                          <p:val>
                                            <p:fltVal val="1"/>
                                          </p:val>
                                        </p:tav>
                                      </p:tavLst>
                                    </p:anim>
                                    <p:anim calcmode="lin" valueType="num">
                                      <p:cBhvr>
                                        <p:cTn id="32" dur="5000" fill="hold"/>
                                        <p:tgtEl>
                                          <p:spTgt spid="66562">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
          <p:cNvSpPr>
            <a:spLocks noChangeArrowheads="1"/>
          </p:cNvSpPr>
          <p:nvPr/>
        </p:nvSpPr>
        <p:spPr bwMode="auto">
          <a:xfrm>
            <a:off x="0" y="728663"/>
            <a:ext cx="9144000"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الخاصية الثالثة: التوازن بين الجانبيْن المادي و الروحي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يوفِّق الاقتصاد الإسلامي بين العنصرين  اللذين يتكون منهما الإنسان وهما: المادة والروح.</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ويعطي كلاً منهما ما يستحقه من الرعاية والعناية ، فهو يدعو الإنسان إلى العمل والكسب في الدنيا، كما يدعوه في الوقت نفسه إلى العمل لطلب الآخرة، قال تعالى: </a:t>
            </a:r>
            <a:r>
              <a:rPr lang="en-US" sz="2800" b="1">
                <a:solidFill>
                  <a:srgbClr val="FF0000"/>
                </a:solidFill>
                <a:latin typeface="Traditional Arabic" pitchFamily="18" charset="-78"/>
                <a:ea typeface="Times New Roman" pitchFamily="18" charset="0"/>
                <a:cs typeface="Traditional Arabic" pitchFamily="18" charset="-78"/>
                <a:sym typeface="HQPB4" pitchFamily="2" charset="2"/>
              </a:rPr>
              <a:t></a:t>
            </a:r>
            <a:r>
              <a:rPr lang="en-US" sz="2800" b="1">
                <a:solidFill>
                  <a:srgbClr val="FF0000"/>
                </a:solidFill>
                <a:latin typeface="Traditional Arabic" pitchFamily="18" charset="-78"/>
                <a:ea typeface="Times New Roman" pitchFamily="18" charset="0"/>
                <a:cs typeface="Traditional Arabic" pitchFamily="18" charset="-78"/>
                <a:sym typeface="HQPB2" pitchFamily="2" charset="2"/>
              </a:rPr>
              <a:t>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وَابْتَغِ فِيمَا آتَاكَ اللَّهُ الدَّارَ الْآخِرَةَ ۖ وَلَا تَنْسَ نَصِيبَكَ مِنَ الدُّنْيَا</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[القصص: 77] .وفي آية أخرى قال تعالى:</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فَإِذَا قُضِيَتِ الصَّلَاةُ فَانْتَشِرُوا فِي الْأَرْضِ وَابْتَغُوا مِنْ فَضْلِ اللَّهِ وَاذْكُرُوا اللَّهَ كَثِيرًا</a:t>
            </a:r>
          </a:p>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 لَعَلَّكُمْ تُفْلِحُونَ</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[الجمعة: 10].فالآية الكريمة رغم ما فيها من أمر إلهي بالانتشار في الأرض ليمارس المسلم ننشاطه الاقتصادي فإنها في الوقت نفسه استهدفت حفظ التوازن المطلوب بين الجانب المادي والجانب الروحي، حينما مزجت العمل الاقتصادي الدنيوي بذكر الله كثيراً، حتى لا يقع الإنسان في هزال الرهبانية أو في سعير الشهوات المادية.</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rtl="0" eaLnBrk="0" fontAlgn="base" hangingPunct="0">
              <a:spcBef>
                <a:spcPct val="0"/>
              </a:spcBef>
              <a:spcAft>
                <a:spcPct val="0"/>
              </a:spcAft>
            </a:pP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r>
            <a:br>
              <a:rPr lang="en-US" sz="2800" b="1">
                <a:solidFill>
                  <a:prstClr val="black"/>
                </a:solidFill>
                <a:latin typeface="Traditional Arabic" pitchFamily="18" charset="-78"/>
                <a:ea typeface="Times New Roman" pitchFamily="18" charset="0"/>
                <a:cs typeface="Traditional Arabic" pitchFamily="18" charset="-78"/>
                <a:sym typeface="HQPB2" pitchFamily="2" charset="2"/>
              </a:rPr>
            </a:b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p:txBody>
      </p:sp>
    </p:spTree>
    <p:extLst>
      <p:ext uri="{BB962C8B-B14F-4D97-AF65-F5344CB8AC3E}">
        <p14:creationId xmlns:p14="http://schemas.microsoft.com/office/powerpoint/2010/main" val="601660232"/>
      </p:ext>
    </p:extLst>
  </p:cSld>
  <p:clrMapOvr>
    <a:masterClrMapping/>
  </p:clrMapOvr>
  <p:transition>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67586">
                                            <p:txEl>
                                              <p:pRg st="0" end="0"/>
                                            </p:txEl>
                                          </p:spTgt>
                                        </p:tgtEl>
                                        <p:attrNameLst>
                                          <p:attrName>style.visibility</p:attrName>
                                        </p:attrNameLst>
                                      </p:cBhvr>
                                      <p:to>
                                        <p:strVal val="visible"/>
                                      </p:to>
                                    </p:set>
                                    <p:animEffect transition="in" filter="barn(inHorizontal)">
                                      <p:cBhvr>
                                        <p:cTn id="7" dur="500"/>
                                        <p:tgtEl>
                                          <p:spTgt spid="6758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7586">
                                            <p:txEl>
                                              <p:pRg st="1" end="1"/>
                                            </p:txEl>
                                          </p:spTgt>
                                        </p:tgtEl>
                                        <p:attrNameLst>
                                          <p:attrName>style.visibility</p:attrName>
                                        </p:attrNameLst>
                                      </p:cBhvr>
                                      <p:to>
                                        <p:strVal val="visible"/>
                                      </p:to>
                                    </p:set>
                                    <p:animEffect transition="in" filter="fade">
                                      <p:cBhvr>
                                        <p:cTn id="12" dur="2000"/>
                                        <p:tgtEl>
                                          <p:spTgt spid="67586">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7586">
                                            <p:txEl>
                                              <p:pRg st="2" end="2"/>
                                            </p:txEl>
                                          </p:spTgt>
                                        </p:tgtEl>
                                        <p:attrNameLst>
                                          <p:attrName>style.visibility</p:attrName>
                                        </p:attrNameLst>
                                      </p:cBhvr>
                                      <p:to>
                                        <p:strVal val="visible"/>
                                      </p:to>
                                    </p:set>
                                    <p:animEffect transition="in" filter="fade">
                                      <p:cBhvr>
                                        <p:cTn id="15" dur="2000"/>
                                        <p:tgtEl>
                                          <p:spTgt spid="67586">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7586">
                                            <p:txEl>
                                              <p:pRg st="3" end="3"/>
                                            </p:txEl>
                                          </p:spTgt>
                                        </p:tgtEl>
                                        <p:attrNameLst>
                                          <p:attrName>style.visibility</p:attrName>
                                        </p:attrNameLst>
                                      </p:cBhvr>
                                      <p:to>
                                        <p:strVal val="visible"/>
                                      </p:to>
                                    </p:set>
                                    <p:animEffect transition="in" filter="fade">
                                      <p:cBhvr>
                                        <p:cTn id="18" dur="2000"/>
                                        <p:tgtEl>
                                          <p:spTgt spid="6758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
          <p:cNvSpPr>
            <a:spLocks noChangeArrowheads="1"/>
          </p:cNvSpPr>
          <p:nvPr/>
        </p:nvSpPr>
        <p:spPr bwMode="auto">
          <a:xfrm>
            <a:off x="0" y="369888"/>
            <a:ext cx="9144000" cy="741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وذلك على النقيض من الأنظمة الاقتصادية الوضعية التي ركزت على الجانب المادي، حتى أصبح الهدف الوحيد للنشاط الاقتصادي للإنسان المعاصرة، دون مراعاة أو التفات للقيم الأخلاقية والروحية، إذ أن الشيوعية الماركسية تنكر الدين وتعتبره أفيون الشعوب، وتركز على التطور المادي للحياة، وتمحو مشاعر الإخاء في النفوس البشرية وتدعو إلى الصراع الطبقي بين أفراد المجتمعات، أما الرأسمالية فإنها وإن كانت لا تنكر الدين والأخلاق إلا أنها قصرتها على نطاق الكنيسة وأبعدتها عن القيام بدور إيجابي في نظامها الاقتصادي، ومن ثم فإن التفاعل الإيجابي والفعال بين النظم الدينية والدنيوية ليس له وجود في المجتمع الرأسمالي أو الاشتراكي.</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هذا وقد أنكرت السنة النبوية على من يترك العمل ويترهبن بنية التفرغ للعبادة، كما في قصة الرجل العابد الذي قال فيه الرسول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أيكم كان يكفيه علف ناقته وصنع طعامه؟ قالوا كلنا يا رسول الله، قال: كلكم خير منه”.</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فالجانب التعبدي لا يدعو إلى تراخي الإنسان في نشاطه الاقتصادي، أخذاً بنصيبه من الدنيا، بل إن التركيز على جانب من جوانب الحياة الإنسانية وإهمال الجوانب الأخرى يتنافى مع ما جاءت به الشريعة الإسلامية، التي تنظم أمور المعاش كما تنظم أمور المعاد، وتدعو لطلب الدنيا كما تدعو لطلب الآخرة.</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 rtl="0" eaLnBrk="0" fontAlgn="base" hangingPunct="0">
              <a:spcBef>
                <a:spcPct val="0"/>
              </a:spcBef>
              <a:spcAft>
                <a:spcPct val="0"/>
              </a:spcAft>
            </a:pP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
            </a:r>
            <a:b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b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p:txBody>
      </p:sp>
    </p:spTree>
    <p:extLst>
      <p:ext uri="{BB962C8B-B14F-4D97-AF65-F5344CB8AC3E}">
        <p14:creationId xmlns:p14="http://schemas.microsoft.com/office/powerpoint/2010/main" val="1004624580"/>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68610">
                                            <p:txEl>
                                              <p:pRg st="0" end="0"/>
                                            </p:txEl>
                                          </p:spTgt>
                                        </p:tgtEl>
                                        <p:attrNameLst>
                                          <p:attrName>style.visibility</p:attrName>
                                        </p:attrNameLst>
                                      </p:cBhvr>
                                      <p:to>
                                        <p:strVal val="visible"/>
                                      </p:to>
                                    </p:set>
                                    <p:anim calcmode="lin" valueType="num">
                                      <p:cBhvr>
                                        <p:cTn id="7" dur="5000" fill="hold"/>
                                        <p:tgtEl>
                                          <p:spTgt spid="68610">
                                            <p:txEl>
                                              <p:pRg st="0" end="0"/>
                                            </p:txEl>
                                          </p:spTgt>
                                        </p:tgtEl>
                                        <p:attrNameLst>
                                          <p:attrName>ppt_w</p:attrName>
                                        </p:attrNameLst>
                                      </p:cBhvr>
                                      <p:tavLst>
                                        <p:tav tm="0" fmla="#ppt_w*sin(2.5*pi*$)">
                                          <p:val>
                                            <p:fltVal val="0"/>
                                          </p:val>
                                        </p:tav>
                                        <p:tav tm="100000">
                                          <p:val>
                                            <p:fltVal val="1"/>
                                          </p:val>
                                        </p:tav>
                                      </p:tavLst>
                                    </p:anim>
                                    <p:anim calcmode="lin" valueType="num">
                                      <p:cBhvr>
                                        <p:cTn id="8" dur="5000" fill="hold"/>
                                        <p:tgtEl>
                                          <p:spTgt spid="68610">
                                            <p:txEl>
                                              <p:pRg st="0" end="0"/>
                                            </p:txEl>
                                          </p:spTgt>
                                        </p:tgtEl>
                                        <p:attrNameLst>
                                          <p:attrName>ppt_h</p:attrName>
                                        </p:attrNameLst>
                                      </p:cBhvr>
                                      <p:tavLst>
                                        <p:tav tm="0">
                                          <p:val>
                                            <p:strVal val="#ppt_h"/>
                                          </p:val>
                                        </p:tav>
                                        <p:tav tm="100000">
                                          <p:val>
                                            <p:strVal val="#ppt_h"/>
                                          </p:val>
                                        </p:tav>
                                      </p:tavLst>
                                    </p:anim>
                                  </p:childTnLst>
                                </p:cTn>
                              </p:par>
                              <p:par>
                                <p:cTn id="9" presetID="19" presetClass="entr" presetSubtype="10" fill="hold" nodeType="withEffect">
                                  <p:stCondLst>
                                    <p:cond delay="0"/>
                                  </p:stCondLst>
                                  <p:childTnLst>
                                    <p:set>
                                      <p:cBhvr>
                                        <p:cTn id="10" dur="1" fill="hold">
                                          <p:stCondLst>
                                            <p:cond delay="0"/>
                                          </p:stCondLst>
                                        </p:cTn>
                                        <p:tgtEl>
                                          <p:spTgt spid="68610">
                                            <p:txEl>
                                              <p:pRg st="1" end="1"/>
                                            </p:txEl>
                                          </p:spTgt>
                                        </p:tgtEl>
                                        <p:attrNameLst>
                                          <p:attrName>style.visibility</p:attrName>
                                        </p:attrNameLst>
                                      </p:cBhvr>
                                      <p:to>
                                        <p:strVal val="visible"/>
                                      </p:to>
                                    </p:set>
                                    <p:anim calcmode="lin" valueType="num">
                                      <p:cBhvr>
                                        <p:cTn id="11" dur="5000" fill="hold"/>
                                        <p:tgtEl>
                                          <p:spTgt spid="68610">
                                            <p:txEl>
                                              <p:pRg st="1" end="1"/>
                                            </p:txEl>
                                          </p:spTgt>
                                        </p:tgtEl>
                                        <p:attrNameLst>
                                          <p:attrName>ppt_w</p:attrName>
                                        </p:attrNameLst>
                                      </p:cBhvr>
                                      <p:tavLst>
                                        <p:tav tm="0" fmla="#ppt_w*sin(2.5*pi*$)">
                                          <p:val>
                                            <p:fltVal val="0"/>
                                          </p:val>
                                        </p:tav>
                                        <p:tav tm="100000">
                                          <p:val>
                                            <p:fltVal val="1"/>
                                          </p:val>
                                        </p:tav>
                                      </p:tavLst>
                                    </p:anim>
                                    <p:anim calcmode="lin" valueType="num">
                                      <p:cBhvr>
                                        <p:cTn id="12" dur="5000" fill="hold"/>
                                        <p:tgtEl>
                                          <p:spTgt spid="68610">
                                            <p:txEl>
                                              <p:pRg st="1" end="1"/>
                                            </p:txEl>
                                          </p:spTgt>
                                        </p:tgtEl>
                                        <p:attrNameLst>
                                          <p:attrName>ppt_h</p:attrName>
                                        </p:attrNameLst>
                                      </p:cBhvr>
                                      <p:tavLst>
                                        <p:tav tm="0">
                                          <p:val>
                                            <p:strVal val="#ppt_h"/>
                                          </p:val>
                                        </p:tav>
                                        <p:tav tm="100000">
                                          <p:val>
                                            <p:strVal val="#ppt_h"/>
                                          </p:val>
                                        </p:tav>
                                      </p:tavLst>
                                    </p:anim>
                                  </p:childTnLst>
                                </p:cTn>
                              </p:par>
                              <p:par>
                                <p:cTn id="13" presetID="19" presetClass="entr" presetSubtype="10" fill="hold" nodeType="withEffect">
                                  <p:stCondLst>
                                    <p:cond delay="0"/>
                                  </p:stCondLst>
                                  <p:childTnLst>
                                    <p:set>
                                      <p:cBhvr>
                                        <p:cTn id="14" dur="1" fill="hold">
                                          <p:stCondLst>
                                            <p:cond delay="0"/>
                                          </p:stCondLst>
                                        </p:cTn>
                                        <p:tgtEl>
                                          <p:spTgt spid="68610">
                                            <p:txEl>
                                              <p:pRg st="2" end="2"/>
                                            </p:txEl>
                                          </p:spTgt>
                                        </p:tgtEl>
                                        <p:attrNameLst>
                                          <p:attrName>style.visibility</p:attrName>
                                        </p:attrNameLst>
                                      </p:cBhvr>
                                      <p:to>
                                        <p:strVal val="visible"/>
                                      </p:to>
                                    </p:set>
                                    <p:anim calcmode="lin" valueType="num">
                                      <p:cBhvr>
                                        <p:cTn id="15" dur="5000" fill="hold"/>
                                        <p:tgtEl>
                                          <p:spTgt spid="68610">
                                            <p:txEl>
                                              <p:pRg st="2" end="2"/>
                                            </p:txEl>
                                          </p:spTgt>
                                        </p:tgtEl>
                                        <p:attrNameLst>
                                          <p:attrName>ppt_w</p:attrName>
                                        </p:attrNameLst>
                                      </p:cBhvr>
                                      <p:tavLst>
                                        <p:tav tm="0" fmla="#ppt_w*sin(2.5*pi*$)">
                                          <p:val>
                                            <p:fltVal val="0"/>
                                          </p:val>
                                        </p:tav>
                                        <p:tav tm="100000">
                                          <p:val>
                                            <p:fltVal val="1"/>
                                          </p:val>
                                        </p:tav>
                                      </p:tavLst>
                                    </p:anim>
                                    <p:anim calcmode="lin" valueType="num">
                                      <p:cBhvr>
                                        <p:cTn id="16" dur="5000" fill="hold"/>
                                        <p:tgtEl>
                                          <p:spTgt spid="68610">
                                            <p:txEl>
                                              <p:pRg st="2" end="2"/>
                                            </p:txEl>
                                          </p:spTgt>
                                        </p:tgtEl>
                                        <p:attrNameLst>
                                          <p:attrName>ppt_h</p:attrName>
                                        </p:attrNameLst>
                                      </p:cBhvr>
                                      <p:tavLst>
                                        <p:tav tm="0">
                                          <p:val>
                                            <p:strVal val="#ppt_h"/>
                                          </p:val>
                                        </p:tav>
                                        <p:tav tm="100000">
                                          <p:val>
                                            <p:strVal val="#ppt_h"/>
                                          </p:val>
                                        </p:tav>
                                      </p:tavLst>
                                    </p:anim>
                                  </p:childTnLst>
                                </p:cTn>
                              </p:par>
                              <p:par>
                                <p:cTn id="17" presetID="19" presetClass="entr" presetSubtype="10" fill="hold" nodeType="withEffect">
                                  <p:stCondLst>
                                    <p:cond delay="0"/>
                                  </p:stCondLst>
                                  <p:childTnLst>
                                    <p:set>
                                      <p:cBhvr>
                                        <p:cTn id="18" dur="1" fill="hold">
                                          <p:stCondLst>
                                            <p:cond delay="0"/>
                                          </p:stCondLst>
                                        </p:cTn>
                                        <p:tgtEl>
                                          <p:spTgt spid="68610">
                                            <p:txEl>
                                              <p:pRg st="3" end="3"/>
                                            </p:txEl>
                                          </p:spTgt>
                                        </p:tgtEl>
                                        <p:attrNameLst>
                                          <p:attrName>style.visibility</p:attrName>
                                        </p:attrNameLst>
                                      </p:cBhvr>
                                      <p:to>
                                        <p:strVal val="visible"/>
                                      </p:to>
                                    </p:set>
                                    <p:anim calcmode="lin" valueType="num">
                                      <p:cBhvr>
                                        <p:cTn id="19" dur="5000" fill="hold"/>
                                        <p:tgtEl>
                                          <p:spTgt spid="68610">
                                            <p:txEl>
                                              <p:pRg st="3" end="3"/>
                                            </p:txEl>
                                          </p:spTgt>
                                        </p:tgtEl>
                                        <p:attrNameLst>
                                          <p:attrName>ppt_w</p:attrName>
                                        </p:attrNameLst>
                                      </p:cBhvr>
                                      <p:tavLst>
                                        <p:tav tm="0" fmla="#ppt_w*sin(2.5*pi*$)">
                                          <p:val>
                                            <p:fltVal val="0"/>
                                          </p:val>
                                        </p:tav>
                                        <p:tav tm="100000">
                                          <p:val>
                                            <p:fltVal val="1"/>
                                          </p:val>
                                        </p:tav>
                                      </p:tavLst>
                                    </p:anim>
                                    <p:anim calcmode="lin" valueType="num">
                                      <p:cBhvr>
                                        <p:cTn id="20" dur="5000" fill="hold"/>
                                        <p:tgtEl>
                                          <p:spTgt spid="68610">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
          <p:cNvSpPr>
            <a:spLocks noChangeArrowheads="1"/>
          </p:cNvSpPr>
          <p:nvPr/>
        </p:nvSpPr>
        <p:spPr bwMode="auto">
          <a:xfrm>
            <a:off x="428625" y="928688"/>
            <a:ext cx="8429625"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الخاصية الرابعة: الاقتصاد الإسلامي أخلاقي</a:t>
            </a:r>
          </a:p>
          <a:p>
            <a:pPr indent="457200" algn="justLow" eaLnBrk="0" fontAlgn="base" hangingPunct="0">
              <a:spcBef>
                <a:spcPct val="0"/>
              </a:spcBef>
              <a:spcAft>
                <a:spcPct val="0"/>
              </a:spcAft>
            </a:pPr>
            <a:endParaRPr lang="en-US" sz="24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إذا كانت النظم الاقتصادية الوضعية قد استبعدت العنصر الأخلاقي فإن النظام الاقتصادي الإسلامي لا يفصل ابداً بين الاقتصاد والأخلاق، ولا أدل على ذلك من أن السنة النبوية رفعت درجة التاجر الذي يسعى لتعظيم مصلحته وأرباحه إلى درجة النبيين والصديقين إذا ما التزم بأخلاق الصدق والأمانة ، حيث يقول النبي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(التاجر الصدوق الأمين مع النبيين والصديقين والشهداء والصالحين يوم القيامة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وهذا الاقتران بين الاقتصاد والأخلاق يولد في النفس البشرية شعوراً بالمسؤولية أمام الله تعالى فيعمل المسلم على سلامة ونقاء المعاملات الاقتصادية في المجتمع المسلم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Low" rtl="0" eaLnBrk="0" fontAlgn="base" hangingPunct="0">
              <a:spcBef>
                <a:spcPct val="0"/>
              </a:spcBef>
              <a:spcAft>
                <a:spcPct val="0"/>
              </a:spcAft>
            </a:pP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p:txBody>
      </p:sp>
    </p:spTree>
    <p:extLst>
      <p:ext uri="{BB962C8B-B14F-4D97-AF65-F5344CB8AC3E}">
        <p14:creationId xmlns:p14="http://schemas.microsoft.com/office/powerpoint/2010/main" val="892930589"/>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9634">
                                            <p:txEl>
                                              <p:pRg st="0" end="0"/>
                                            </p:txEl>
                                          </p:spTgt>
                                        </p:tgtEl>
                                        <p:attrNameLst>
                                          <p:attrName>style.visibility</p:attrName>
                                        </p:attrNameLst>
                                      </p:cBhvr>
                                      <p:to>
                                        <p:strVal val="visible"/>
                                      </p:to>
                                    </p:set>
                                    <p:animEffect transition="in" filter="fade">
                                      <p:cBhvr>
                                        <p:cTn id="7" dur="2000"/>
                                        <p:tgtEl>
                                          <p:spTgt spid="6963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9" presetClass="entr" presetSubtype="10" fill="hold" nodeType="clickEffect">
                                  <p:stCondLst>
                                    <p:cond delay="0"/>
                                  </p:stCondLst>
                                  <p:childTnLst>
                                    <p:set>
                                      <p:cBhvr>
                                        <p:cTn id="11" dur="1" fill="hold">
                                          <p:stCondLst>
                                            <p:cond delay="0"/>
                                          </p:stCondLst>
                                        </p:cTn>
                                        <p:tgtEl>
                                          <p:spTgt spid="69634">
                                            <p:txEl>
                                              <p:pRg st="2" end="2"/>
                                            </p:txEl>
                                          </p:spTgt>
                                        </p:tgtEl>
                                        <p:attrNameLst>
                                          <p:attrName>style.visibility</p:attrName>
                                        </p:attrNameLst>
                                      </p:cBhvr>
                                      <p:to>
                                        <p:strVal val="visible"/>
                                      </p:to>
                                    </p:set>
                                    <p:anim calcmode="lin" valueType="num">
                                      <p:cBhvr>
                                        <p:cTn id="12" dur="5000" fill="hold"/>
                                        <p:tgtEl>
                                          <p:spTgt spid="69634">
                                            <p:txEl>
                                              <p:pRg st="2" end="2"/>
                                            </p:txEl>
                                          </p:spTgt>
                                        </p:tgtEl>
                                        <p:attrNameLst>
                                          <p:attrName>ppt_w</p:attrName>
                                        </p:attrNameLst>
                                      </p:cBhvr>
                                      <p:tavLst>
                                        <p:tav tm="0" fmla="#ppt_w*sin(2.5*pi*$)">
                                          <p:val>
                                            <p:fltVal val="0"/>
                                          </p:val>
                                        </p:tav>
                                        <p:tav tm="100000">
                                          <p:val>
                                            <p:fltVal val="1"/>
                                          </p:val>
                                        </p:tav>
                                      </p:tavLst>
                                    </p:anim>
                                    <p:anim calcmode="lin" valueType="num">
                                      <p:cBhvr>
                                        <p:cTn id="13" dur="5000" fill="hold"/>
                                        <p:tgtEl>
                                          <p:spTgt spid="69634">
                                            <p:txEl>
                                              <p:pRg st="2" end="2"/>
                                            </p:txEl>
                                          </p:spTgt>
                                        </p:tgtEl>
                                        <p:attrNameLst>
                                          <p:attrName>ppt_h</p:attrName>
                                        </p:attrNameLst>
                                      </p:cBhvr>
                                      <p:tavLst>
                                        <p:tav tm="0">
                                          <p:val>
                                            <p:strVal val="#ppt_h"/>
                                          </p:val>
                                        </p:tav>
                                        <p:tav tm="100000">
                                          <p:val>
                                            <p:strVal val="#ppt_h"/>
                                          </p:val>
                                        </p:tav>
                                      </p:tavLst>
                                    </p:anim>
                                  </p:childTnLst>
                                </p:cTn>
                              </p:par>
                              <p:par>
                                <p:cTn id="14" presetID="19" presetClass="entr" presetSubtype="10" fill="hold" nodeType="withEffect">
                                  <p:stCondLst>
                                    <p:cond delay="0"/>
                                  </p:stCondLst>
                                  <p:childTnLst>
                                    <p:set>
                                      <p:cBhvr>
                                        <p:cTn id="15" dur="1" fill="hold">
                                          <p:stCondLst>
                                            <p:cond delay="0"/>
                                          </p:stCondLst>
                                        </p:cTn>
                                        <p:tgtEl>
                                          <p:spTgt spid="69634">
                                            <p:txEl>
                                              <p:pRg st="3" end="3"/>
                                            </p:txEl>
                                          </p:spTgt>
                                        </p:tgtEl>
                                        <p:attrNameLst>
                                          <p:attrName>style.visibility</p:attrName>
                                        </p:attrNameLst>
                                      </p:cBhvr>
                                      <p:to>
                                        <p:strVal val="visible"/>
                                      </p:to>
                                    </p:set>
                                    <p:anim calcmode="lin" valueType="num">
                                      <p:cBhvr>
                                        <p:cTn id="16" dur="5000" fill="hold"/>
                                        <p:tgtEl>
                                          <p:spTgt spid="69634">
                                            <p:txEl>
                                              <p:pRg st="3" end="3"/>
                                            </p:txEl>
                                          </p:spTgt>
                                        </p:tgtEl>
                                        <p:attrNameLst>
                                          <p:attrName>ppt_w</p:attrName>
                                        </p:attrNameLst>
                                      </p:cBhvr>
                                      <p:tavLst>
                                        <p:tav tm="0" fmla="#ppt_w*sin(2.5*pi*$)">
                                          <p:val>
                                            <p:fltVal val="0"/>
                                          </p:val>
                                        </p:tav>
                                        <p:tav tm="100000">
                                          <p:val>
                                            <p:fltVal val="1"/>
                                          </p:val>
                                        </p:tav>
                                      </p:tavLst>
                                    </p:anim>
                                    <p:anim calcmode="lin" valueType="num">
                                      <p:cBhvr>
                                        <p:cTn id="17" dur="5000" fill="hold"/>
                                        <p:tgtEl>
                                          <p:spTgt spid="69634">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214313" y="792163"/>
            <a:ext cx="8715375" cy="649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ctr" eaLnBrk="0" fontAlgn="base" hangingPunct="0">
              <a:spcBef>
                <a:spcPct val="0"/>
              </a:spcBef>
              <a:spcAft>
                <a:spcPct val="0"/>
              </a:spcAf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أهداف النظام الاقتصادي الإسلامي</a:t>
            </a:r>
            <a:endParaRPr lang="en-US" sz="26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يسعى النظام الاقتصادي الإسلامي إلى تحقيق عدة أهداف يمكننا إبرازها في النقاط التالية:</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eaLnBrk="0" fontAlgn="base" hangingPunct="0">
              <a:spcBef>
                <a:spcPct val="0"/>
              </a:spcBef>
              <a:spcAft>
                <a:spcPct val="0"/>
              </a:spcAf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أولاً: تحقيق حد الكفاية المعيشية :</a:t>
            </a:r>
            <a:endParaRPr lang="en-US" sz="26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يهدف الإسلام في نظامه الاقتصادي إلى توفير مستوى ملائم من المعيشة لكل إنسان ، وهو ما يعرف في الفقه الإسلامي "بتوفير حد الكفاية "، وهو يختلف عن حد الكفاف المعروف في الاقتصاد الوضعي، والذي يتمثل في توفير ضرورات المعيشة للفرد وأسرته، بالقدر الذي يسمح لهم بالبقاء على قيد الحياة، وهو ما يشكل مستوى متواضعاً للرفاهة الاقتصادية. تذكر قصة الفقير الزمي مع عمر رضي الله عنه ومذكورة في الخراج لأبي يوسف .</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وقد ذكر الفقيه ابن حزم في كتابه المحلى أن الكفاية – التي بدونها يصبح الإنسان معدماً – تتحقق في طعام وشراب ملائمين ، وكسوة للشتاء وأخرى للصيف، ومسكن يليق بحاله، أي حقوق المأكل والملبس والمأوى.</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كما ذكر الماوردي في كتابه الأحكام السلطانية أن العبرة في العطاء هو توفير حد الكفاية، الذي يفترض على المجتمع الإسلامي توفيره لكل فرد عجز عن تحقيقه لقوله </a:t>
            </a:r>
            <a:r>
              <a:rPr lang="en-US" sz="26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600" b="1">
                <a:solidFill>
                  <a:prstClr val="black"/>
                </a:solidFill>
                <a:latin typeface="Traditional Arabic" pitchFamily="18" charset="-78"/>
                <a:ea typeface="Times New Roman" pitchFamily="18" charset="0"/>
                <a:cs typeface="Traditional Arabic" pitchFamily="18" charset="-78"/>
                <a:sym typeface="AGA Arabesque" pitchFamily="2" charset="2"/>
              </a:rPr>
              <a:t>"أيما أهل عرصة أصبح فيهم امرؤ جائع فقد برئت منهم ذمة الله تعالى”.</a:t>
            </a:r>
            <a:endParaRPr lang="en-US" sz="26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 rtl="0" eaLnBrk="0" fontAlgn="base" hangingPunct="0">
              <a:spcBef>
                <a:spcPct val="0"/>
              </a:spcBef>
              <a:spcAft>
                <a:spcPct val="0"/>
              </a:spcAft>
            </a:pPr>
            <a:r>
              <a:rPr lang="en-US" sz="2600" b="1">
                <a:solidFill>
                  <a:prstClr val="black"/>
                </a:solidFill>
                <a:latin typeface="Traditional Arabic" pitchFamily="18" charset="-78"/>
                <a:ea typeface="Times New Roman" pitchFamily="18" charset="0"/>
                <a:cs typeface="Traditional Arabic" pitchFamily="18" charset="-78"/>
                <a:sym typeface="AGA Arabesque" pitchFamily="2" charset="2"/>
              </a:rPr>
              <a:t/>
            </a:r>
            <a:br>
              <a:rPr lang="en-US" sz="2600" b="1">
                <a:solidFill>
                  <a:prstClr val="black"/>
                </a:solidFill>
                <a:latin typeface="Traditional Arabic" pitchFamily="18" charset="-78"/>
                <a:ea typeface="Times New Roman" pitchFamily="18" charset="0"/>
                <a:cs typeface="Traditional Arabic" pitchFamily="18" charset="-78"/>
                <a:sym typeface="AGA Arabesque" pitchFamily="2" charset="2"/>
              </a:rPr>
            </a:br>
            <a:endParaRPr lang="en-US" sz="2600" b="1">
              <a:solidFill>
                <a:prstClr val="black"/>
              </a:solidFill>
              <a:latin typeface="Traditional Arabic" pitchFamily="18" charset="-78"/>
              <a:ea typeface="Times New Roman" pitchFamily="18" charset="0"/>
              <a:cs typeface="Traditional Arabic" pitchFamily="18" charset="-78"/>
              <a:sym typeface="AGA Arabesque" pitchFamily="2" charset="2"/>
            </a:endParaRPr>
          </a:p>
        </p:txBody>
      </p:sp>
    </p:spTree>
    <p:extLst>
      <p:ext uri="{BB962C8B-B14F-4D97-AF65-F5344CB8AC3E}">
        <p14:creationId xmlns:p14="http://schemas.microsoft.com/office/powerpoint/2010/main" val="1988188339"/>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70658">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70658">
                                            <p:txEl>
                                              <p:pRg st="0" end="0"/>
                                            </p:txEl>
                                          </p:spTgt>
                                        </p:tgtEl>
                                        <p:attrNameLst>
                                          <p:attrName>ppt_x</p:attrName>
                                        </p:attrNameLst>
                                      </p:cBhvr>
                                    </p:anim>
                                    <p:anim from="0" to="-1.0" calcmode="lin" valueType="num">
                                      <p:cBhvr>
                                        <p:cTn id="8" dur="200" decel="50000" autoRev="1" fill="hold">
                                          <p:stCondLst>
                                            <p:cond delay="600"/>
                                          </p:stCondLst>
                                        </p:cTn>
                                        <p:tgtEl>
                                          <p:spTgt spid="70658">
                                            <p:txEl>
                                              <p:pRg st="0" end="0"/>
                                            </p:txEl>
                                          </p:spTgt>
                                        </p:tgtEl>
                                        <p:attrNameLst>
                                          <p:attrName>xshear</p:attrName>
                                        </p:attrNameLst>
                                      </p:cBhvr>
                                    </p:anim>
                                    <p:animScale>
                                      <p:cBhvr>
                                        <p:cTn id="9" dur="200" decel="100000" autoRev="1" fill="hold">
                                          <p:stCondLst>
                                            <p:cond delay="600"/>
                                          </p:stCondLst>
                                        </p:cTn>
                                        <p:tgtEl>
                                          <p:spTgt spid="70658">
                                            <p:txEl>
                                              <p:pRg st="0" end="0"/>
                                            </p:txEl>
                                          </p:spTgt>
                                        </p:tgtEl>
                                      </p:cBhvr>
                                      <p:from x="100000" y="100000"/>
                                      <p:to x="80000" y="100000"/>
                                    </p:animScale>
                                    <p:anim by="(#ppt_h/3+#ppt_w*0.1)" calcmode="lin" valueType="num">
                                      <p:cBhvr additive="sum">
                                        <p:cTn id="10" dur="200" decel="100000" autoRev="1" fill="hold">
                                          <p:stCondLst>
                                            <p:cond delay="600"/>
                                          </p:stCondLst>
                                        </p:cTn>
                                        <p:tgtEl>
                                          <p:spTgt spid="70658">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6" presetClass="entr" presetSubtype="26" fill="hold" nodeType="clickEffect">
                                  <p:stCondLst>
                                    <p:cond delay="0"/>
                                  </p:stCondLst>
                                  <p:childTnLst>
                                    <p:set>
                                      <p:cBhvr>
                                        <p:cTn id="14" dur="1" fill="hold">
                                          <p:stCondLst>
                                            <p:cond delay="0"/>
                                          </p:stCondLst>
                                        </p:cTn>
                                        <p:tgtEl>
                                          <p:spTgt spid="70658">
                                            <p:txEl>
                                              <p:pRg st="1" end="1"/>
                                            </p:txEl>
                                          </p:spTgt>
                                        </p:tgtEl>
                                        <p:attrNameLst>
                                          <p:attrName>style.visibility</p:attrName>
                                        </p:attrNameLst>
                                      </p:cBhvr>
                                      <p:to>
                                        <p:strVal val="visible"/>
                                      </p:to>
                                    </p:set>
                                    <p:animEffect transition="in" filter="barn(inHorizontal)">
                                      <p:cBhvr>
                                        <p:cTn id="15" dur="500"/>
                                        <p:tgtEl>
                                          <p:spTgt spid="70658">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0" presetClass="entr" presetSubtype="0" fill="hold" nodeType="clickEffect">
                                  <p:stCondLst>
                                    <p:cond delay="0"/>
                                  </p:stCondLst>
                                  <p:childTnLst>
                                    <p:set>
                                      <p:cBhvr>
                                        <p:cTn id="19" dur="1" fill="hold">
                                          <p:stCondLst>
                                            <p:cond delay="0"/>
                                          </p:stCondLst>
                                        </p:cTn>
                                        <p:tgtEl>
                                          <p:spTgt spid="70658">
                                            <p:txEl>
                                              <p:pRg st="2" end="2"/>
                                            </p:txEl>
                                          </p:spTgt>
                                        </p:tgtEl>
                                        <p:attrNameLst>
                                          <p:attrName>style.visibility</p:attrName>
                                        </p:attrNameLst>
                                      </p:cBhvr>
                                      <p:to>
                                        <p:strVal val="visible"/>
                                      </p:to>
                                    </p:set>
                                    <p:animEffect transition="in" filter="fade">
                                      <p:cBhvr>
                                        <p:cTn id="20" dur="800" decel="100000"/>
                                        <p:tgtEl>
                                          <p:spTgt spid="70658">
                                            <p:txEl>
                                              <p:pRg st="2" end="2"/>
                                            </p:txEl>
                                          </p:spTgt>
                                        </p:tgtEl>
                                      </p:cBhvr>
                                    </p:animEffect>
                                    <p:anim calcmode="lin" valueType="num">
                                      <p:cBhvr>
                                        <p:cTn id="21" dur="800" decel="100000" fill="hold"/>
                                        <p:tgtEl>
                                          <p:spTgt spid="70658">
                                            <p:txEl>
                                              <p:pRg st="2" end="2"/>
                                            </p:txEl>
                                          </p:spTgt>
                                        </p:tgtEl>
                                        <p:attrNameLst>
                                          <p:attrName>style.rotation</p:attrName>
                                        </p:attrNameLst>
                                      </p:cBhvr>
                                      <p:tavLst>
                                        <p:tav tm="0">
                                          <p:val>
                                            <p:fltVal val="-90"/>
                                          </p:val>
                                        </p:tav>
                                        <p:tav tm="100000">
                                          <p:val>
                                            <p:fltVal val="0"/>
                                          </p:val>
                                        </p:tav>
                                      </p:tavLst>
                                    </p:anim>
                                    <p:anim calcmode="lin" valueType="num">
                                      <p:cBhvr>
                                        <p:cTn id="22" dur="800" decel="100000" fill="hold"/>
                                        <p:tgtEl>
                                          <p:spTgt spid="70658">
                                            <p:txEl>
                                              <p:pRg st="2" end="2"/>
                                            </p:txEl>
                                          </p:spTgt>
                                        </p:tgtEl>
                                        <p:attrNameLst>
                                          <p:attrName>ppt_x</p:attrName>
                                        </p:attrNameLst>
                                      </p:cBhvr>
                                      <p:tavLst>
                                        <p:tav tm="0">
                                          <p:val>
                                            <p:strVal val="#ppt_x+0.4"/>
                                          </p:val>
                                        </p:tav>
                                        <p:tav tm="100000">
                                          <p:val>
                                            <p:strVal val="#ppt_x-0.05"/>
                                          </p:val>
                                        </p:tav>
                                      </p:tavLst>
                                    </p:anim>
                                    <p:anim calcmode="lin" valueType="num">
                                      <p:cBhvr>
                                        <p:cTn id="23" dur="800" decel="100000" fill="hold"/>
                                        <p:tgtEl>
                                          <p:spTgt spid="70658">
                                            <p:txEl>
                                              <p:pRg st="2" end="2"/>
                                            </p:txEl>
                                          </p:spTgt>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70658">
                                            <p:txEl>
                                              <p:pRg st="2" end="2"/>
                                            </p:txEl>
                                          </p:spTgt>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70658">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54" presetClass="entr" presetSubtype="0" accel="100000" fill="hold" nodeType="clickEffect">
                                  <p:stCondLst>
                                    <p:cond delay="0"/>
                                  </p:stCondLst>
                                  <p:childTnLst>
                                    <p:set>
                                      <p:cBhvr>
                                        <p:cTn id="29" dur="1" fill="hold">
                                          <p:stCondLst>
                                            <p:cond delay="0"/>
                                          </p:stCondLst>
                                        </p:cTn>
                                        <p:tgtEl>
                                          <p:spTgt spid="70658">
                                            <p:txEl>
                                              <p:pRg st="3" end="3"/>
                                            </p:txEl>
                                          </p:spTgt>
                                        </p:tgtEl>
                                        <p:attrNameLst>
                                          <p:attrName>style.visibility</p:attrName>
                                        </p:attrNameLst>
                                      </p:cBhvr>
                                      <p:to>
                                        <p:strVal val="visible"/>
                                      </p:to>
                                    </p:set>
                                    <p:anim calcmode="lin" valueType="num">
                                      <p:cBhvr>
                                        <p:cTn id="30" dur="500" fill="hold"/>
                                        <p:tgtEl>
                                          <p:spTgt spid="70658">
                                            <p:txEl>
                                              <p:pRg st="3" end="3"/>
                                            </p:txEl>
                                          </p:spTgt>
                                        </p:tgtEl>
                                        <p:attrNameLst>
                                          <p:attrName>ppt_w</p:attrName>
                                        </p:attrNameLst>
                                      </p:cBhvr>
                                      <p:tavLst>
                                        <p:tav tm="0">
                                          <p:val>
                                            <p:strVal val="#ppt_w*0.05"/>
                                          </p:val>
                                        </p:tav>
                                        <p:tav tm="100000">
                                          <p:val>
                                            <p:strVal val="#ppt_w"/>
                                          </p:val>
                                        </p:tav>
                                      </p:tavLst>
                                    </p:anim>
                                    <p:anim calcmode="lin" valueType="num">
                                      <p:cBhvr>
                                        <p:cTn id="31" dur="500" fill="hold"/>
                                        <p:tgtEl>
                                          <p:spTgt spid="70658">
                                            <p:txEl>
                                              <p:pRg st="3" end="3"/>
                                            </p:txEl>
                                          </p:spTgt>
                                        </p:tgtEl>
                                        <p:attrNameLst>
                                          <p:attrName>ppt_h</p:attrName>
                                        </p:attrNameLst>
                                      </p:cBhvr>
                                      <p:tavLst>
                                        <p:tav tm="0">
                                          <p:val>
                                            <p:strVal val="#ppt_h"/>
                                          </p:val>
                                        </p:tav>
                                        <p:tav tm="100000">
                                          <p:val>
                                            <p:strVal val="#ppt_h"/>
                                          </p:val>
                                        </p:tav>
                                      </p:tavLst>
                                    </p:anim>
                                    <p:anim calcmode="lin" valueType="num">
                                      <p:cBhvr>
                                        <p:cTn id="32" dur="500" fill="hold"/>
                                        <p:tgtEl>
                                          <p:spTgt spid="70658">
                                            <p:txEl>
                                              <p:pRg st="3" end="3"/>
                                            </p:txEl>
                                          </p:spTgt>
                                        </p:tgtEl>
                                        <p:attrNameLst>
                                          <p:attrName>ppt_x</p:attrName>
                                        </p:attrNameLst>
                                      </p:cBhvr>
                                      <p:tavLst>
                                        <p:tav tm="0">
                                          <p:val>
                                            <p:strVal val="#ppt_x-.2"/>
                                          </p:val>
                                        </p:tav>
                                        <p:tav tm="100000">
                                          <p:val>
                                            <p:strVal val="#ppt_x"/>
                                          </p:val>
                                        </p:tav>
                                      </p:tavLst>
                                    </p:anim>
                                    <p:anim calcmode="lin" valueType="num">
                                      <p:cBhvr>
                                        <p:cTn id="33" dur="500" fill="hold"/>
                                        <p:tgtEl>
                                          <p:spTgt spid="70658">
                                            <p:txEl>
                                              <p:pRg st="3" end="3"/>
                                            </p:txEl>
                                          </p:spTgt>
                                        </p:tgtEl>
                                        <p:attrNameLst>
                                          <p:attrName>ppt_y</p:attrName>
                                        </p:attrNameLst>
                                      </p:cBhvr>
                                      <p:tavLst>
                                        <p:tav tm="0">
                                          <p:val>
                                            <p:strVal val="#ppt_y"/>
                                          </p:val>
                                        </p:tav>
                                        <p:tav tm="100000">
                                          <p:val>
                                            <p:strVal val="#ppt_y"/>
                                          </p:val>
                                        </p:tav>
                                      </p:tavLst>
                                    </p:anim>
                                    <p:animEffect transition="in" filter="fade">
                                      <p:cBhvr>
                                        <p:cTn id="34" dur="500"/>
                                        <p:tgtEl>
                                          <p:spTgt spid="70658">
                                            <p:txEl>
                                              <p:pRg st="3" end="3"/>
                                            </p:txEl>
                                          </p:spTgt>
                                        </p:tgtEl>
                                      </p:cBhvr>
                                    </p:animEffect>
                                  </p:childTnLst>
                                </p:cTn>
                              </p:par>
                              <p:par>
                                <p:cTn id="35" presetID="54" presetClass="entr" presetSubtype="0" accel="100000" fill="hold" nodeType="withEffect">
                                  <p:stCondLst>
                                    <p:cond delay="0"/>
                                  </p:stCondLst>
                                  <p:childTnLst>
                                    <p:set>
                                      <p:cBhvr>
                                        <p:cTn id="36" dur="1" fill="hold">
                                          <p:stCondLst>
                                            <p:cond delay="0"/>
                                          </p:stCondLst>
                                        </p:cTn>
                                        <p:tgtEl>
                                          <p:spTgt spid="70658">
                                            <p:txEl>
                                              <p:pRg st="4" end="4"/>
                                            </p:txEl>
                                          </p:spTgt>
                                        </p:tgtEl>
                                        <p:attrNameLst>
                                          <p:attrName>style.visibility</p:attrName>
                                        </p:attrNameLst>
                                      </p:cBhvr>
                                      <p:to>
                                        <p:strVal val="visible"/>
                                      </p:to>
                                    </p:set>
                                    <p:anim calcmode="lin" valueType="num">
                                      <p:cBhvr>
                                        <p:cTn id="37" dur="500" fill="hold"/>
                                        <p:tgtEl>
                                          <p:spTgt spid="70658">
                                            <p:txEl>
                                              <p:pRg st="4" end="4"/>
                                            </p:txEl>
                                          </p:spTgt>
                                        </p:tgtEl>
                                        <p:attrNameLst>
                                          <p:attrName>ppt_w</p:attrName>
                                        </p:attrNameLst>
                                      </p:cBhvr>
                                      <p:tavLst>
                                        <p:tav tm="0">
                                          <p:val>
                                            <p:strVal val="#ppt_w*0.05"/>
                                          </p:val>
                                        </p:tav>
                                        <p:tav tm="100000">
                                          <p:val>
                                            <p:strVal val="#ppt_w"/>
                                          </p:val>
                                        </p:tav>
                                      </p:tavLst>
                                    </p:anim>
                                    <p:anim calcmode="lin" valueType="num">
                                      <p:cBhvr>
                                        <p:cTn id="38" dur="500" fill="hold"/>
                                        <p:tgtEl>
                                          <p:spTgt spid="70658">
                                            <p:txEl>
                                              <p:pRg st="4" end="4"/>
                                            </p:txEl>
                                          </p:spTgt>
                                        </p:tgtEl>
                                        <p:attrNameLst>
                                          <p:attrName>ppt_h</p:attrName>
                                        </p:attrNameLst>
                                      </p:cBhvr>
                                      <p:tavLst>
                                        <p:tav tm="0">
                                          <p:val>
                                            <p:strVal val="#ppt_h"/>
                                          </p:val>
                                        </p:tav>
                                        <p:tav tm="100000">
                                          <p:val>
                                            <p:strVal val="#ppt_h"/>
                                          </p:val>
                                        </p:tav>
                                      </p:tavLst>
                                    </p:anim>
                                    <p:anim calcmode="lin" valueType="num">
                                      <p:cBhvr>
                                        <p:cTn id="39" dur="500" fill="hold"/>
                                        <p:tgtEl>
                                          <p:spTgt spid="70658">
                                            <p:txEl>
                                              <p:pRg st="4" end="4"/>
                                            </p:txEl>
                                          </p:spTgt>
                                        </p:tgtEl>
                                        <p:attrNameLst>
                                          <p:attrName>ppt_x</p:attrName>
                                        </p:attrNameLst>
                                      </p:cBhvr>
                                      <p:tavLst>
                                        <p:tav tm="0">
                                          <p:val>
                                            <p:strVal val="#ppt_x-.2"/>
                                          </p:val>
                                        </p:tav>
                                        <p:tav tm="100000">
                                          <p:val>
                                            <p:strVal val="#ppt_x"/>
                                          </p:val>
                                        </p:tav>
                                      </p:tavLst>
                                    </p:anim>
                                    <p:anim calcmode="lin" valueType="num">
                                      <p:cBhvr>
                                        <p:cTn id="40" dur="500" fill="hold"/>
                                        <p:tgtEl>
                                          <p:spTgt spid="70658">
                                            <p:txEl>
                                              <p:pRg st="4" end="4"/>
                                            </p:txEl>
                                          </p:spTgt>
                                        </p:tgtEl>
                                        <p:attrNameLst>
                                          <p:attrName>ppt_y</p:attrName>
                                        </p:attrNameLst>
                                      </p:cBhvr>
                                      <p:tavLst>
                                        <p:tav tm="0">
                                          <p:val>
                                            <p:strVal val="#ppt_y"/>
                                          </p:val>
                                        </p:tav>
                                        <p:tav tm="100000">
                                          <p:val>
                                            <p:strVal val="#ppt_y"/>
                                          </p:val>
                                        </p:tav>
                                      </p:tavLst>
                                    </p:anim>
                                    <p:animEffect transition="in" filter="fade">
                                      <p:cBhvr>
                                        <p:cTn id="41" dur="500"/>
                                        <p:tgtEl>
                                          <p:spTgt spid="70658">
                                            <p:txEl>
                                              <p:pRg st="4" end="4"/>
                                            </p:txEl>
                                          </p:spTgt>
                                        </p:tgtEl>
                                      </p:cBhvr>
                                    </p:animEffect>
                                  </p:childTnLst>
                                </p:cTn>
                              </p:par>
                              <p:par>
                                <p:cTn id="42" presetID="54" presetClass="entr" presetSubtype="0" accel="100000" fill="hold" nodeType="withEffect">
                                  <p:stCondLst>
                                    <p:cond delay="0"/>
                                  </p:stCondLst>
                                  <p:childTnLst>
                                    <p:set>
                                      <p:cBhvr>
                                        <p:cTn id="43" dur="1" fill="hold">
                                          <p:stCondLst>
                                            <p:cond delay="0"/>
                                          </p:stCondLst>
                                        </p:cTn>
                                        <p:tgtEl>
                                          <p:spTgt spid="70658">
                                            <p:txEl>
                                              <p:pRg st="5" end="5"/>
                                            </p:txEl>
                                          </p:spTgt>
                                        </p:tgtEl>
                                        <p:attrNameLst>
                                          <p:attrName>style.visibility</p:attrName>
                                        </p:attrNameLst>
                                      </p:cBhvr>
                                      <p:to>
                                        <p:strVal val="visible"/>
                                      </p:to>
                                    </p:set>
                                    <p:anim calcmode="lin" valueType="num">
                                      <p:cBhvr>
                                        <p:cTn id="44" dur="500" fill="hold"/>
                                        <p:tgtEl>
                                          <p:spTgt spid="70658">
                                            <p:txEl>
                                              <p:pRg st="5" end="5"/>
                                            </p:txEl>
                                          </p:spTgt>
                                        </p:tgtEl>
                                        <p:attrNameLst>
                                          <p:attrName>ppt_w</p:attrName>
                                        </p:attrNameLst>
                                      </p:cBhvr>
                                      <p:tavLst>
                                        <p:tav tm="0">
                                          <p:val>
                                            <p:strVal val="#ppt_w*0.05"/>
                                          </p:val>
                                        </p:tav>
                                        <p:tav tm="100000">
                                          <p:val>
                                            <p:strVal val="#ppt_w"/>
                                          </p:val>
                                        </p:tav>
                                      </p:tavLst>
                                    </p:anim>
                                    <p:anim calcmode="lin" valueType="num">
                                      <p:cBhvr>
                                        <p:cTn id="45" dur="500" fill="hold"/>
                                        <p:tgtEl>
                                          <p:spTgt spid="70658">
                                            <p:txEl>
                                              <p:pRg st="5" end="5"/>
                                            </p:txEl>
                                          </p:spTgt>
                                        </p:tgtEl>
                                        <p:attrNameLst>
                                          <p:attrName>ppt_h</p:attrName>
                                        </p:attrNameLst>
                                      </p:cBhvr>
                                      <p:tavLst>
                                        <p:tav tm="0">
                                          <p:val>
                                            <p:strVal val="#ppt_h"/>
                                          </p:val>
                                        </p:tav>
                                        <p:tav tm="100000">
                                          <p:val>
                                            <p:strVal val="#ppt_h"/>
                                          </p:val>
                                        </p:tav>
                                      </p:tavLst>
                                    </p:anim>
                                    <p:anim calcmode="lin" valueType="num">
                                      <p:cBhvr>
                                        <p:cTn id="46" dur="500" fill="hold"/>
                                        <p:tgtEl>
                                          <p:spTgt spid="70658">
                                            <p:txEl>
                                              <p:pRg st="5" end="5"/>
                                            </p:txEl>
                                          </p:spTgt>
                                        </p:tgtEl>
                                        <p:attrNameLst>
                                          <p:attrName>ppt_x</p:attrName>
                                        </p:attrNameLst>
                                      </p:cBhvr>
                                      <p:tavLst>
                                        <p:tav tm="0">
                                          <p:val>
                                            <p:strVal val="#ppt_x-.2"/>
                                          </p:val>
                                        </p:tav>
                                        <p:tav tm="100000">
                                          <p:val>
                                            <p:strVal val="#ppt_x"/>
                                          </p:val>
                                        </p:tav>
                                      </p:tavLst>
                                    </p:anim>
                                    <p:anim calcmode="lin" valueType="num">
                                      <p:cBhvr>
                                        <p:cTn id="47" dur="500" fill="hold"/>
                                        <p:tgtEl>
                                          <p:spTgt spid="70658">
                                            <p:txEl>
                                              <p:pRg st="5" end="5"/>
                                            </p:txEl>
                                          </p:spTgt>
                                        </p:tgtEl>
                                        <p:attrNameLst>
                                          <p:attrName>ppt_y</p:attrName>
                                        </p:attrNameLst>
                                      </p:cBhvr>
                                      <p:tavLst>
                                        <p:tav tm="0">
                                          <p:val>
                                            <p:strVal val="#ppt_y"/>
                                          </p:val>
                                        </p:tav>
                                        <p:tav tm="100000">
                                          <p:val>
                                            <p:strVal val="#ppt_y"/>
                                          </p:val>
                                        </p:tav>
                                      </p:tavLst>
                                    </p:anim>
                                    <p:animEffect transition="in" filter="fade">
                                      <p:cBhvr>
                                        <p:cTn id="48" dur="500"/>
                                        <p:tgtEl>
                                          <p:spTgt spid="7065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
          <p:cNvSpPr>
            <a:spLocks noChangeArrowheads="1"/>
          </p:cNvSpPr>
          <p:nvPr/>
        </p:nvSpPr>
        <p:spPr bwMode="auto">
          <a:xfrm>
            <a:off x="571500" y="1166813"/>
            <a:ext cx="8143875"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ولهذا فقد فرض الإسلام موارد معينة –كالزكاة  - تسهم في تحقيق الكفاية المعيشية للذين لا يقدرون على كفاية أنفسهم، والتاريخ الإسلامي مليء بالشواهد التي تثبت أن الدولة الإسلامية كانت تنفق على الفقراء والمحتاجين، ولو كانوا غير مسلمين، وقد كان عمر بن الخطاب رضي الله عنه يقول لعماله على الزكاة: "إذا أعطيتم فأغنوا”.</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علماً بأن الزكاة ليست هي، الأداة الوحيدة المسئولة عن ضمان حد الكفاية في الاقتصاد الإسلامي، بل يعتبر التدخل في سوق العمل من قبل الدولة لتوفير فرص العمل والكسب للعاطلين وإقرار الأجر العادل الذي يحقق الكفاية المعيشية للأجير وتوجيه الموارد الاقتصادية وفقاً لاحتياجات المجتمع الحقيقية من الأدوات التي تسهم في تحقيق حد الكفاية في الاقتصاد الإسلامي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rtl="0" eaLnBrk="0" fontAlgn="base" hangingPunct="0">
              <a:spcBef>
                <a:spcPct val="0"/>
              </a:spcBef>
              <a:spcAft>
                <a:spcPct val="0"/>
              </a:spcAft>
            </a:pP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r>
            <a:br>
              <a:rPr lang="en-US" sz="2800" b="1">
                <a:solidFill>
                  <a:prstClr val="black"/>
                </a:solidFill>
                <a:latin typeface="Traditional Arabic" pitchFamily="18" charset="-78"/>
                <a:ea typeface="Times New Roman" pitchFamily="18" charset="0"/>
                <a:cs typeface="Traditional Arabic" pitchFamily="18" charset="-78"/>
                <a:sym typeface="HQPB2" pitchFamily="2" charset="2"/>
              </a:rPr>
            </a:b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p:txBody>
      </p:sp>
    </p:spTree>
    <p:extLst>
      <p:ext uri="{BB962C8B-B14F-4D97-AF65-F5344CB8AC3E}">
        <p14:creationId xmlns:p14="http://schemas.microsoft.com/office/powerpoint/2010/main" val="526610524"/>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71682">
                                            <p:txEl>
                                              <p:pRg st="0" end="0"/>
                                            </p:txEl>
                                          </p:spTgt>
                                        </p:tgtEl>
                                        <p:attrNameLst>
                                          <p:attrName>style.visibility</p:attrName>
                                        </p:attrNameLst>
                                      </p:cBhvr>
                                      <p:to>
                                        <p:strVal val="visible"/>
                                      </p:to>
                                    </p:set>
                                    <p:anim calcmode="lin" valueType="num">
                                      <p:cBhvr>
                                        <p:cTn id="7" dur="500" fill="hold"/>
                                        <p:tgtEl>
                                          <p:spTgt spid="71682">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71682">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71682">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71682">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71682">
                                            <p:txEl>
                                              <p:pRg st="0" end="0"/>
                                            </p:txEl>
                                          </p:spTgt>
                                        </p:tgtEl>
                                      </p:cBhvr>
                                    </p:animEffect>
                                  </p:childTnLst>
                                </p:cTn>
                              </p:par>
                              <p:par>
                                <p:cTn id="12" presetID="54" presetClass="entr" presetSubtype="0" accel="100000" fill="hold" nodeType="withEffect">
                                  <p:stCondLst>
                                    <p:cond delay="0"/>
                                  </p:stCondLst>
                                  <p:childTnLst>
                                    <p:set>
                                      <p:cBhvr>
                                        <p:cTn id="13" dur="1" fill="hold">
                                          <p:stCondLst>
                                            <p:cond delay="0"/>
                                          </p:stCondLst>
                                        </p:cTn>
                                        <p:tgtEl>
                                          <p:spTgt spid="71682">
                                            <p:txEl>
                                              <p:pRg st="1" end="1"/>
                                            </p:txEl>
                                          </p:spTgt>
                                        </p:tgtEl>
                                        <p:attrNameLst>
                                          <p:attrName>style.visibility</p:attrName>
                                        </p:attrNameLst>
                                      </p:cBhvr>
                                      <p:to>
                                        <p:strVal val="visible"/>
                                      </p:to>
                                    </p:set>
                                    <p:anim calcmode="lin" valueType="num">
                                      <p:cBhvr>
                                        <p:cTn id="14" dur="500" fill="hold"/>
                                        <p:tgtEl>
                                          <p:spTgt spid="71682">
                                            <p:txEl>
                                              <p:pRg st="1" end="1"/>
                                            </p:txEl>
                                          </p:spTgt>
                                        </p:tgtEl>
                                        <p:attrNameLst>
                                          <p:attrName>ppt_w</p:attrName>
                                        </p:attrNameLst>
                                      </p:cBhvr>
                                      <p:tavLst>
                                        <p:tav tm="0">
                                          <p:val>
                                            <p:strVal val="#ppt_w*0.05"/>
                                          </p:val>
                                        </p:tav>
                                        <p:tav tm="100000">
                                          <p:val>
                                            <p:strVal val="#ppt_w"/>
                                          </p:val>
                                        </p:tav>
                                      </p:tavLst>
                                    </p:anim>
                                    <p:anim calcmode="lin" valueType="num">
                                      <p:cBhvr>
                                        <p:cTn id="15" dur="500" fill="hold"/>
                                        <p:tgtEl>
                                          <p:spTgt spid="71682">
                                            <p:txEl>
                                              <p:pRg st="1" end="1"/>
                                            </p:txEl>
                                          </p:spTgt>
                                        </p:tgtEl>
                                        <p:attrNameLst>
                                          <p:attrName>ppt_h</p:attrName>
                                        </p:attrNameLst>
                                      </p:cBhvr>
                                      <p:tavLst>
                                        <p:tav tm="0">
                                          <p:val>
                                            <p:strVal val="#ppt_h"/>
                                          </p:val>
                                        </p:tav>
                                        <p:tav tm="100000">
                                          <p:val>
                                            <p:strVal val="#ppt_h"/>
                                          </p:val>
                                        </p:tav>
                                      </p:tavLst>
                                    </p:anim>
                                    <p:anim calcmode="lin" valueType="num">
                                      <p:cBhvr>
                                        <p:cTn id="16" dur="500" fill="hold"/>
                                        <p:tgtEl>
                                          <p:spTgt spid="71682">
                                            <p:txEl>
                                              <p:pRg st="1" end="1"/>
                                            </p:txEl>
                                          </p:spTgt>
                                        </p:tgtEl>
                                        <p:attrNameLst>
                                          <p:attrName>ppt_x</p:attrName>
                                        </p:attrNameLst>
                                      </p:cBhvr>
                                      <p:tavLst>
                                        <p:tav tm="0">
                                          <p:val>
                                            <p:strVal val="#ppt_x-.2"/>
                                          </p:val>
                                        </p:tav>
                                        <p:tav tm="100000">
                                          <p:val>
                                            <p:strVal val="#ppt_x"/>
                                          </p:val>
                                        </p:tav>
                                      </p:tavLst>
                                    </p:anim>
                                    <p:anim calcmode="lin" valueType="num">
                                      <p:cBhvr>
                                        <p:cTn id="17" dur="500" fill="hold"/>
                                        <p:tgtEl>
                                          <p:spTgt spid="71682">
                                            <p:txEl>
                                              <p:pRg st="1" end="1"/>
                                            </p:txEl>
                                          </p:spTgt>
                                        </p:tgtEl>
                                        <p:attrNameLst>
                                          <p:attrName>ppt_y</p:attrName>
                                        </p:attrNameLst>
                                      </p:cBhvr>
                                      <p:tavLst>
                                        <p:tav tm="0">
                                          <p:val>
                                            <p:strVal val="#ppt_y"/>
                                          </p:val>
                                        </p:tav>
                                        <p:tav tm="100000">
                                          <p:val>
                                            <p:strVal val="#ppt_y"/>
                                          </p:val>
                                        </p:tav>
                                      </p:tavLst>
                                    </p:anim>
                                    <p:animEffect transition="in" filter="fade">
                                      <p:cBhvr>
                                        <p:cTn id="18" dur="500"/>
                                        <p:tgtEl>
                                          <p:spTgt spid="71682">
                                            <p:txEl>
                                              <p:pRg st="1" end="1"/>
                                            </p:txEl>
                                          </p:spTgt>
                                        </p:tgtEl>
                                      </p:cBhvr>
                                    </p:animEffect>
                                  </p:childTnLst>
                                </p:cTn>
                              </p:par>
                              <p:par>
                                <p:cTn id="19" presetID="54" presetClass="entr" presetSubtype="0" accel="100000" fill="hold" nodeType="withEffect">
                                  <p:stCondLst>
                                    <p:cond delay="0"/>
                                  </p:stCondLst>
                                  <p:childTnLst>
                                    <p:set>
                                      <p:cBhvr>
                                        <p:cTn id="20" dur="1" fill="hold">
                                          <p:stCondLst>
                                            <p:cond delay="0"/>
                                          </p:stCondLst>
                                        </p:cTn>
                                        <p:tgtEl>
                                          <p:spTgt spid="71682">
                                            <p:txEl>
                                              <p:pRg st="2" end="2"/>
                                            </p:txEl>
                                          </p:spTgt>
                                        </p:tgtEl>
                                        <p:attrNameLst>
                                          <p:attrName>style.visibility</p:attrName>
                                        </p:attrNameLst>
                                      </p:cBhvr>
                                      <p:to>
                                        <p:strVal val="visible"/>
                                      </p:to>
                                    </p:set>
                                    <p:anim calcmode="lin" valueType="num">
                                      <p:cBhvr>
                                        <p:cTn id="21" dur="500" fill="hold"/>
                                        <p:tgtEl>
                                          <p:spTgt spid="71682">
                                            <p:txEl>
                                              <p:pRg st="2" end="2"/>
                                            </p:txEl>
                                          </p:spTgt>
                                        </p:tgtEl>
                                        <p:attrNameLst>
                                          <p:attrName>ppt_w</p:attrName>
                                        </p:attrNameLst>
                                      </p:cBhvr>
                                      <p:tavLst>
                                        <p:tav tm="0">
                                          <p:val>
                                            <p:strVal val="#ppt_w*0.05"/>
                                          </p:val>
                                        </p:tav>
                                        <p:tav tm="100000">
                                          <p:val>
                                            <p:strVal val="#ppt_w"/>
                                          </p:val>
                                        </p:tav>
                                      </p:tavLst>
                                    </p:anim>
                                    <p:anim calcmode="lin" valueType="num">
                                      <p:cBhvr>
                                        <p:cTn id="22" dur="500" fill="hold"/>
                                        <p:tgtEl>
                                          <p:spTgt spid="71682">
                                            <p:txEl>
                                              <p:pRg st="2" end="2"/>
                                            </p:txEl>
                                          </p:spTgt>
                                        </p:tgtEl>
                                        <p:attrNameLst>
                                          <p:attrName>ppt_h</p:attrName>
                                        </p:attrNameLst>
                                      </p:cBhvr>
                                      <p:tavLst>
                                        <p:tav tm="0">
                                          <p:val>
                                            <p:strVal val="#ppt_h"/>
                                          </p:val>
                                        </p:tav>
                                        <p:tav tm="100000">
                                          <p:val>
                                            <p:strVal val="#ppt_h"/>
                                          </p:val>
                                        </p:tav>
                                      </p:tavLst>
                                    </p:anim>
                                    <p:anim calcmode="lin" valueType="num">
                                      <p:cBhvr>
                                        <p:cTn id="23" dur="500" fill="hold"/>
                                        <p:tgtEl>
                                          <p:spTgt spid="71682">
                                            <p:txEl>
                                              <p:pRg st="2" end="2"/>
                                            </p:txEl>
                                          </p:spTgt>
                                        </p:tgtEl>
                                        <p:attrNameLst>
                                          <p:attrName>ppt_x</p:attrName>
                                        </p:attrNameLst>
                                      </p:cBhvr>
                                      <p:tavLst>
                                        <p:tav tm="0">
                                          <p:val>
                                            <p:strVal val="#ppt_x-.2"/>
                                          </p:val>
                                        </p:tav>
                                        <p:tav tm="100000">
                                          <p:val>
                                            <p:strVal val="#ppt_x"/>
                                          </p:val>
                                        </p:tav>
                                      </p:tavLst>
                                    </p:anim>
                                    <p:anim calcmode="lin" valueType="num">
                                      <p:cBhvr>
                                        <p:cTn id="24" dur="500" fill="hold"/>
                                        <p:tgtEl>
                                          <p:spTgt spid="71682">
                                            <p:txEl>
                                              <p:pRg st="2" end="2"/>
                                            </p:txEl>
                                          </p:spTgt>
                                        </p:tgtEl>
                                        <p:attrNameLst>
                                          <p:attrName>ppt_y</p:attrName>
                                        </p:attrNameLst>
                                      </p:cBhvr>
                                      <p:tavLst>
                                        <p:tav tm="0">
                                          <p:val>
                                            <p:strVal val="#ppt_y"/>
                                          </p:val>
                                        </p:tav>
                                        <p:tav tm="100000">
                                          <p:val>
                                            <p:strVal val="#ppt_y"/>
                                          </p:val>
                                        </p:tav>
                                      </p:tavLst>
                                    </p:anim>
                                    <p:animEffect transition="in" filter="fade">
                                      <p:cBhvr>
                                        <p:cTn id="25" dur="500"/>
                                        <p:tgtEl>
                                          <p:spTgt spid="7168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
          <p:cNvSpPr>
            <a:spLocks noChangeArrowheads="1"/>
          </p:cNvSpPr>
          <p:nvPr/>
        </p:nvSpPr>
        <p:spPr bwMode="auto">
          <a:xfrm>
            <a:off x="571500" y="952500"/>
            <a:ext cx="8072438"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ثانياً : الاستثمار "التوظيف" الأمثل لكل الموارد الاقتصادية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يعد التوظيف الأمثل للموارد الاقتصادية من الأهداف الرئيسة  للنظام الاقتصادي الإسلامي، ويتحقق توظيف هذه الموارد في الاقتصاد الإسلامي من خلال عدة طرق أهمها ما يلي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(1)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توظيف الموارد الاقتصادية في إنتاج الطيبات من الرزق وعدم إنتاج السلع أو الخدمات الضارة والمحرمة.</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(2)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التركيز على إنتاج الضروريات والحاجيات التي تسهم في حماية مقاصد الشريعة، وعدم الإفراط في إنتاج السلع والخدمات الكمالية، التي لا تتحرج الحياة ولا تصعب بتركها، وبذلك يتم تخصيص الموارد الاقتصادية بحسب الحاجات الحقيقية للمجتمع وليس بحسب أسعار الطلب لآحاده.</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(3)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إبعاد الموارد الاقتصادية عن إنتاج السلع والخدمات التي تتطلب إنفاقاً ذا طبيعة إسرافية.</a:t>
            </a:r>
          </a:p>
        </p:txBody>
      </p:sp>
    </p:spTree>
    <p:extLst>
      <p:ext uri="{BB962C8B-B14F-4D97-AF65-F5344CB8AC3E}">
        <p14:creationId xmlns:p14="http://schemas.microsoft.com/office/powerpoint/2010/main" val="1406750158"/>
      </p:ext>
    </p:extLst>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72706">
                                            <p:txEl>
                                              <p:pRg st="0" end="0"/>
                                            </p:txEl>
                                          </p:spTgt>
                                        </p:tgtEl>
                                        <p:attrNameLst>
                                          <p:attrName>style.visibility</p:attrName>
                                        </p:attrNameLst>
                                      </p:cBhvr>
                                      <p:to>
                                        <p:strVal val="visible"/>
                                      </p:to>
                                    </p:set>
                                    <p:anim calcmode="lin" valueType="num">
                                      <p:cBhvr>
                                        <p:cTn id="7" dur="1000" fill="hold"/>
                                        <p:tgtEl>
                                          <p:spTgt spid="72706">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72706">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72706">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72706">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72706">
                                            <p:txEl>
                                              <p:pRg st="1" end="1"/>
                                            </p:txEl>
                                          </p:spTgt>
                                        </p:tgtEl>
                                        <p:attrNameLst>
                                          <p:attrName>style.visibility</p:attrName>
                                        </p:attrNameLst>
                                      </p:cBhvr>
                                      <p:to>
                                        <p:strVal val="visible"/>
                                      </p:to>
                                    </p:set>
                                    <p:anim from="(-#ppt_w/2)" to="(#ppt_x)" calcmode="lin" valueType="num">
                                      <p:cBhvr>
                                        <p:cTn id="15" dur="600" fill="hold">
                                          <p:stCondLst>
                                            <p:cond delay="0"/>
                                          </p:stCondLst>
                                        </p:cTn>
                                        <p:tgtEl>
                                          <p:spTgt spid="72706">
                                            <p:txEl>
                                              <p:pRg st="1" end="1"/>
                                            </p:txEl>
                                          </p:spTgt>
                                        </p:tgtEl>
                                        <p:attrNameLst>
                                          <p:attrName>ppt_x</p:attrName>
                                        </p:attrNameLst>
                                      </p:cBhvr>
                                    </p:anim>
                                    <p:anim from="0" to="-1.0" calcmode="lin" valueType="num">
                                      <p:cBhvr>
                                        <p:cTn id="16" dur="200" decel="50000" autoRev="1" fill="hold">
                                          <p:stCondLst>
                                            <p:cond delay="600"/>
                                          </p:stCondLst>
                                        </p:cTn>
                                        <p:tgtEl>
                                          <p:spTgt spid="72706">
                                            <p:txEl>
                                              <p:pRg st="1" end="1"/>
                                            </p:txEl>
                                          </p:spTgt>
                                        </p:tgtEl>
                                        <p:attrNameLst>
                                          <p:attrName>xshear</p:attrName>
                                        </p:attrNameLst>
                                      </p:cBhvr>
                                    </p:anim>
                                    <p:animScale>
                                      <p:cBhvr>
                                        <p:cTn id="17" dur="200" decel="100000" autoRev="1" fill="hold">
                                          <p:stCondLst>
                                            <p:cond delay="600"/>
                                          </p:stCondLst>
                                        </p:cTn>
                                        <p:tgtEl>
                                          <p:spTgt spid="72706">
                                            <p:txEl>
                                              <p:pRg st="1" end="1"/>
                                            </p:txEl>
                                          </p:spTgt>
                                        </p:tgtEl>
                                      </p:cBhvr>
                                      <p:from x="100000" y="100000"/>
                                      <p:to x="80000" y="100000"/>
                                    </p:animScale>
                                    <p:anim by="(#ppt_h/3+#ppt_w*0.1)" calcmode="lin" valueType="num">
                                      <p:cBhvr additive="sum">
                                        <p:cTn id="18" dur="200" decel="100000" autoRev="1" fill="hold">
                                          <p:stCondLst>
                                            <p:cond delay="600"/>
                                          </p:stCondLst>
                                        </p:cTn>
                                        <p:tgtEl>
                                          <p:spTgt spid="72706">
                                            <p:txEl>
                                              <p:pRg st="1" end="1"/>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48" presetClass="entr" presetSubtype="0" accel="50000" fill="hold" nodeType="clickEffect">
                                  <p:stCondLst>
                                    <p:cond delay="0"/>
                                  </p:stCondLst>
                                  <p:childTnLst>
                                    <p:set>
                                      <p:cBhvr>
                                        <p:cTn id="22" dur="1" fill="hold">
                                          <p:stCondLst>
                                            <p:cond delay="0"/>
                                          </p:stCondLst>
                                        </p:cTn>
                                        <p:tgtEl>
                                          <p:spTgt spid="72706">
                                            <p:txEl>
                                              <p:pRg st="2" end="2"/>
                                            </p:txEl>
                                          </p:spTgt>
                                        </p:tgtEl>
                                        <p:attrNameLst>
                                          <p:attrName>style.visibility</p:attrName>
                                        </p:attrNameLst>
                                      </p:cBhvr>
                                      <p:to>
                                        <p:strVal val="visible"/>
                                      </p:to>
                                    </p:set>
                                    <p:anim calcmode="lin" valueType="num">
                                      <p:cBhvr>
                                        <p:cTn id="23" dur="1000" fill="hold"/>
                                        <p:tgtEl>
                                          <p:spTgt spid="72706">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4" dur="1000" fill="hold"/>
                                        <p:tgtEl>
                                          <p:spTgt spid="72706">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25" dur="1000" fill="hold"/>
                                        <p:tgtEl>
                                          <p:spTgt spid="72706">
                                            <p:txEl>
                                              <p:pRg st="2" end="2"/>
                                            </p:txEl>
                                          </p:spTgt>
                                        </p:tgtEl>
                                        <p:attrNameLst>
                                          <p:attrName>ppt_y</p:attrName>
                                        </p:attrNameLst>
                                      </p:cBhvr>
                                      <p:tavLst>
                                        <p:tav tm="0">
                                          <p:val>
                                            <p:strVal val="#ppt_y"/>
                                          </p:val>
                                        </p:tav>
                                        <p:tav tm="100000">
                                          <p:val>
                                            <p:strVal val="#ppt_y"/>
                                          </p:val>
                                        </p:tav>
                                      </p:tavLst>
                                    </p:anim>
                                    <p:animEffect transition="in" filter="fade">
                                      <p:cBhvr>
                                        <p:cTn id="26" dur="1000"/>
                                        <p:tgtEl>
                                          <p:spTgt spid="72706">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8" presetClass="entr" presetSubtype="0" accel="50000" fill="hold" nodeType="clickEffect">
                                  <p:stCondLst>
                                    <p:cond delay="0"/>
                                  </p:stCondLst>
                                  <p:childTnLst>
                                    <p:set>
                                      <p:cBhvr>
                                        <p:cTn id="30" dur="1" fill="hold">
                                          <p:stCondLst>
                                            <p:cond delay="0"/>
                                          </p:stCondLst>
                                        </p:cTn>
                                        <p:tgtEl>
                                          <p:spTgt spid="72706">
                                            <p:txEl>
                                              <p:pRg st="3" end="3"/>
                                            </p:txEl>
                                          </p:spTgt>
                                        </p:tgtEl>
                                        <p:attrNameLst>
                                          <p:attrName>style.visibility</p:attrName>
                                        </p:attrNameLst>
                                      </p:cBhvr>
                                      <p:to>
                                        <p:strVal val="visible"/>
                                      </p:to>
                                    </p:set>
                                    <p:anim calcmode="lin" valueType="num">
                                      <p:cBhvr>
                                        <p:cTn id="31" dur="1000" fill="hold"/>
                                        <p:tgtEl>
                                          <p:spTgt spid="72706">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2" dur="1000" fill="hold"/>
                                        <p:tgtEl>
                                          <p:spTgt spid="72706">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33" dur="1000" fill="hold"/>
                                        <p:tgtEl>
                                          <p:spTgt spid="72706">
                                            <p:txEl>
                                              <p:pRg st="3" end="3"/>
                                            </p:txEl>
                                          </p:spTgt>
                                        </p:tgtEl>
                                        <p:attrNameLst>
                                          <p:attrName>ppt_y</p:attrName>
                                        </p:attrNameLst>
                                      </p:cBhvr>
                                      <p:tavLst>
                                        <p:tav tm="0">
                                          <p:val>
                                            <p:strVal val="#ppt_y"/>
                                          </p:val>
                                        </p:tav>
                                        <p:tav tm="100000">
                                          <p:val>
                                            <p:strVal val="#ppt_y"/>
                                          </p:val>
                                        </p:tav>
                                      </p:tavLst>
                                    </p:anim>
                                    <p:animEffect transition="in" filter="fade">
                                      <p:cBhvr>
                                        <p:cTn id="34" dur="1000"/>
                                        <p:tgtEl>
                                          <p:spTgt spid="72706">
                                            <p:txEl>
                                              <p:pRg st="3" end="3"/>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48" presetClass="entr" presetSubtype="0" accel="50000" fill="hold" nodeType="clickEffect">
                                  <p:stCondLst>
                                    <p:cond delay="0"/>
                                  </p:stCondLst>
                                  <p:childTnLst>
                                    <p:set>
                                      <p:cBhvr>
                                        <p:cTn id="38" dur="1" fill="hold">
                                          <p:stCondLst>
                                            <p:cond delay="0"/>
                                          </p:stCondLst>
                                        </p:cTn>
                                        <p:tgtEl>
                                          <p:spTgt spid="72706">
                                            <p:txEl>
                                              <p:pRg st="4" end="4"/>
                                            </p:txEl>
                                          </p:spTgt>
                                        </p:tgtEl>
                                        <p:attrNameLst>
                                          <p:attrName>style.visibility</p:attrName>
                                        </p:attrNameLst>
                                      </p:cBhvr>
                                      <p:to>
                                        <p:strVal val="visible"/>
                                      </p:to>
                                    </p:set>
                                    <p:anim calcmode="lin" valueType="num">
                                      <p:cBhvr>
                                        <p:cTn id="39" dur="1000" fill="hold"/>
                                        <p:tgtEl>
                                          <p:spTgt spid="72706">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0" dur="1000" fill="hold"/>
                                        <p:tgtEl>
                                          <p:spTgt spid="72706">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41" dur="1000" fill="hold"/>
                                        <p:tgtEl>
                                          <p:spTgt spid="72706">
                                            <p:txEl>
                                              <p:pRg st="4" end="4"/>
                                            </p:txEl>
                                          </p:spTgt>
                                        </p:tgtEl>
                                        <p:attrNameLst>
                                          <p:attrName>ppt_y</p:attrName>
                                        </p:attrNameLst>
                                      </p:cBhvr>
                                      <p:tavLst>
                                        <p:tav tm="0">
                                          <p:val>
                                            <p:strVal val="#ppt_y"/>
                                          </p:val>
                                        </p:tav>
                                        <p:tav tm="100000">
                                          <p:val>
                                            <p:strVal val="#ppt_y"/>
                                          </p:val>
                                        </p:tav>
                                      </p:tavLst>
                                    </p:anim>
                                    <p:animEffect transition="in" filter="fade">
                                      <p:cBhvr>
                                        <p:cTn id="42" dur="1000"/>
                                        <p:tgtEl>
                                          <p:spTgt spid="7270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
          <p:cNvSpPr>
            <a:spLocks noChangeArrowheads="1"/>
          </p:cNvSpPr>
          <p:nvPr/>
        </p:nvSpPr>
        <p:spPr bwMode="auto">
          <a:xfrm>
            <a:off x="428625" y="730250"/>
            <a:ext cx="8286750"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ثالثاً:  تخفيف التفاوت الكبير في توزيع الثروة والدخل</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ينكر الإسلام وبشدة التفاوت الصارخ في توزيع الدخل والثروة، وهو التوزيع غير العادل، الذي تستأثر فئة بالجزء الأكبر منه، مما يؤدي إلى تهميش الأغلبية الساحقة، التي لا تستطيع ضمان تغطية حاجاتها الأساسية، ولهذا لا يقر الغنى المطغي، أو تسلط الأقلية على مقدرات الجماعة، كما هو الحال في النظم الاقتصادية الوضعية، كما لا يقر الفقر المعدم، أو حرمان  أحد من وسائل المعيشة، بل يقاوم ذلك كله ويأباه ولا يقبله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فليس في التصور الإسلامي أن يكون الظلم الاجتماعي أو إهمال حق الفقراء والضعفاء أو تكديس الثروة واكتنازها هو الغاية التي يسعى إليها عنصر المال، أو التوزيع في الإسلام، بل العكس هو الصحيح، إذ إن  تخفيف التفاوت وتقريب الفقراء من الأغنياء ومنع تراكم الثروات المفرطة المولدة للاستبداد المضرة بالأخلاق هدف من أهداف الإسلام في مجال الاقتصاد. </a:t>
            </a:r>
            <a:r>
              <a:rPr lang="ar-SA" sz="2800" b="1">
                <a:solidFill>
                  <a:prstClr val="black"/>
                </a:solidFill>
                <a:latin typeface="Traditional Arabic" pitchFamily="18" charset="-78"/>
                <a:ea typeface="Times New Roman" pitchFamily="18" charset="0"/>
                <a:cs typeface="Traditional Arabic" pitchFamily="18" charset="-78"/>
                <a:sym typeface="HQPB4" pitchFamily="2" charset="2"/>
              </a:rPr>
              <a:t></a:t>
            </a: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كَيْ لَا يَكُونَ دُولَةً بَيْنَ الْأَغْنِيَاءِ مِنْكُمْ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[الحشر: 7].</a:t>
            </a: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t>
            </a:r>
          </a:p>
          <a:p>
            <a:pPr indent="457200" algn="just" eaLnBrk="0" fontAlgn="base" hangingPunct="0">
              <a:spcBef>
                <a:spcPct val="0"/>
              </a:spcBef>
              <a:spcAft>
                <a:spcPct val="0"/>
              </a:spcAft>
            </a:pP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r>
            <a:br>
              <a:rPr lang="en-US" sz="2800" b="1">
                <a:solidFill>
                  <a:prstClr val="black"/>
                </a:solidFill>
                <a:latin typeface="Traditional Arabic" pitchFamily="18" charset="-78"/>
                <a:ea typeface="Times New Roman" pitchFamily="18" charset="0"/>
                <a:cs typeface="Traditional Arabic" pitchFamily="18" charset="-78"/>
                <a:sym typeface="HQPB2" pitchFamily="2" charset="2"/>
              </a:rPr>
            </a:b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p:txBody>
      </p:sp>
    </p:spTree>
    <p:extLst>
      <p:ext uri="{BB962C8B-B14F-4D97-AF65-F5344CB8AC3E}">
        <p14:creationId xmlns:p14="http://schemas.microsoft.com/office/powerpoint/2010/main" val="725689259"/>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73730">
                                            <p:txEl>
                                              <p:pRg st="0" end="0"/>
                                            </p:txEl>
                                          </p:spTgt>
                                        </p:tgtEl>
                                        <p:attrNameLst>
                                          <p:attrName>style.visibility</p:attrName>
                                        </p:attrNameLst>
                                      </p:cBhvr>
                                      <p:to>
                                        <p:strVal val="visible"/>
                                      </p:to>
                                    </p:set>
                                    <p:anim calcmode="lin" valueType="num">
                                      <p:cBhvr>
                                        <p:cTn id="7" dur="500" fill="hold"/>
                                        <p:tgtEl>
                                          <p:spTgt spid="73730">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73730">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73730">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73730">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73730">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6" presetClass="entr" presetSubtype="26" fill="hold" nodeType="clickEffect">
                                  <p:stCondLst>
                                    <p:cond delay="0"/>
                                  </p:stCondLst>
                                  <p:childTnLst>
                                    <p:set>
                                      <p:cBhvr>
                                        <p:cTn id="15" dur="1" fill="hold">
                                          <p:stCondLst>
                                            <p:cond delay="0"/>
                                          </p:stCondLst>
                                        </p:cTn>
                                        <p:tgtEl>
                                          <p:spTgt spid="73730">
                                            <p:txEl>
                                              <p:pRg st="1" end="1"/>
                                            </p:txEl>
                                          </p:spTgt>
                                        </p:tgtEl>
                                        <p:attrNameLst>
                                          <p:attrName>style.visibility</p:attrName>
                                        </p:attrNameLst>
                                      </p:cBhvr>
                                      <p:to>
                                        <p:strVal val="visible"/>
                                      </p:to>
                                    </p:set>
                                    <p:animEffect transition="in" filter="barn(inHorizontal)">
                                      <p:cBhvr>
                                        <p:cTn id="16" dur="500"/>
                                        <p:tgtEl>
                                          <p:spTgt spid="73730">
                                            <p:txEl>
                                              <p:pRg st="1" end="1"/>
                                            </p:txEl>
                                          </p:spTgt>
                                        </p:tgtEl>
                                      </p:cBhvr>
                                    </p:animEffect>
                                  </p:childTnLst>
                                </p:cTn>
                              </p:par>
                              <p:par>
                                <p:cTn id="17" presetID="16" presetClass="entr" presetSubtype="26" fill="hold" nodeType="withEffect">
                                  <p:stCondLst>
                                    <p:cond delay="0"/>
                                  </p:stCondLst>
                                  <p:childTnLst>
                                    <p:set>
                                      <p:cBhvr>
                                        <p:cTn id="18" dur="1" fill="hold">
                                          <p:stCondLst>
                                            <p:cond delay="0"/>
                                          </p:stCondLst>
                                        </p:cTn>
                                        <p:tgtEl>
                                          <p:spTgt spid="73730">
                                            <p:txEl>
                                              <p:pRg st="2" end="2"/>
                                            </p:txEl>
                                          </p:spTgt>
                                        </p:tgtEl>
                                        <p:attrNameLst>
                                          <p:attrName>style.visibility</p:attrName>
                                        </p:attrNameLst>
                                      </p:cBhvr>
                                      <p:to>
                                        <p:strVal val="visible"/>
                                      </p:to>
                                    </p:set>
                                    <p:animEffect transition="in" filter="barn(inHorizontal)">
                                      <p:cBhvr>
                                        <p:cTn id="19" dur="500"/>
                                        <p:tgtEl>
                                          <p:spTgt spid="737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
          <p:cNvSpPr>
            <a:spLocks noChangeArrowheads="1"/>
          </p:cNvSpPr>
          <p:nvPr/>
        </p:nvSpPr>
        <p:spPr bwMode="auto">
          <a:xfrm>
            <a:off x="214313" y="1023938"/>
            <a:ext cx="8715375"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ولهذا فهو ينبذ اكتناز الأموال والاحتكار والربا والقمار والرشوة والغش وكل أشكال الاستغلال والأنانية التي يكون الفقير هو ضحيتها، ويفرض الزكاة والنفقات الواجبة ويحث على الوصايا والأوقاف والصدقات التطوعية بشكل يحقق في النهاية توزيعاً عادلاً للدخل والثروة في المجتمع ويرتقي  بحال الفقير.</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رابعاً:  تحقيق القوة المادية والدفاعية للأمة الإسلامية</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إذا كان النظام الاقتصادي في الإسلام يهدف إلى تحقيق حد الكفاية، والتصدي للفقر والفاقة إلا أن أهدافه لا تتوقف عند ذلك فحسب وإنما تتجاوزه إلى هدف سام يتمثل في تحقيق القوة المادية والدفاعية للأمة الإسلامية ، بما يكفل لها الأمن والحماية ويدرأ عنها العدو المتربص باستقلالها والمستنزف لطاقاتها الاقتصادية ، يقول تعالى :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وَأَعِدُّوا لَهُمْ مَا اسْتَطَعْتُمْ مِنْ قُوَّةٍ وَمِنْ رِبَاطِ الْخَيْلِ تُرْهِبُونَ بِهِ عَدُوَّ اللَّهِ وَعَدُوَّكُمْ وَآخَرِينَ مِنْ دُونِهِمْ لَا تَعْلَمُونَهُمُ اللَّهُ يَعْلَمُهُمْ ۚ وَمَا تُنْفِقُوا مِنْ شَيْءٍ فِي سَبِيلِ اللَّهِ يُوَفَّ إِلَيْكُمْ وَأَنْتُمْ لَا تُظْلَمُونَ</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[الأنفال: 60]</a:t>
            </a:r>
          </a:p>
        </p:txBody>
      </p:sp>
    </p:spTree>
    <p:extLst>
      <p:ext uri="{BB962C8B-B14F-4D97-AF65-F5344CB8AC3E}">
        <p14:creationId xmlns:p14="http://schemas.microsoft.com/office/powerpoint/2010/main" val="3609135515"/>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74754">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74754">
                                            <p:txEl>
                                              <p:pRg st="0" end="0"/>
                                            </p:txEl>
                                          </p:spTgt>
                                        </p:tgtEl>
                                        <p:attrNameLst>
                                          <p:attrName>ppt_x</p:attrName>
                                        </p:attrNameLst>
                                      </p:cBhvr>
                                    </p:anim>
                                    <p:anim from="0" to="-1.0" calcmode="lin" valueType="num">
                                      <p:cBhvr>
                                        <p:cTn id="8" dur="200" decel="50000" autoRev="1" fill="hold">
                                          <p:stCondLst>
                                            <p:cond delay="600"/>
                                          </p:stCondLst>
                                        </p:cTn>
                                        <p:tgtEl>
                                          <p:spTgt spid="74754">
                                            <p:txEl>
                                              <p:pRg st="0" end="0"/>
                                            </p:txEl>
                                          </p:spTgt>
                                        </p:tgtEl>
                                        <p:attrNameLst>
                                          <p:attrName>xshear</p:attrName>
                                        </p:attrNameLst>
                                      </p:cBhvr>
                                    </p:anim>
                                    <p:animScale>
                                      <p:cBhvr>
                                        <p:cTn id="9" dur="200" decel="100000" autoRev="1" fill="hold">
                                          <p:stCondLst>
                                            <p:cond delay="600"/>
                                          </p:stCondLst>
                                        </p:cTn>
                                        <p:tgtEl>
                                          <p:spTgt spid="74754">
                                            <p:txEl>
                                              <p:pRg st="0" end="0"/>
                                            </p:txEl>
                                          </p:spTgt>
                                        </p:tgtEl>
                                      </p:cBhvr>
                                      <p:from x="100000" y="100000"/>
                                      <p:to x="80000" y="100000"/>
                                    </p:animScale>
                                    <p:anim by="(#ppt_h/3+#ppt_w*0.1)" calcmode="lin" valueType="num">
                                      <p:cBhvr additive="sum">
                                        <p:cTn id="10" dur="200" decel="100000" autoRev="1" fill="hold">
                                          <p:stCondLst>
                                            <p:cond delay="600"/>
                                          </p:stCondLst>
                                        </p:cTn>
                                        <p:tgtEl>
                                          <p:spTgt spid="74754">
                                            <p:txEl>
                                              <p:pRg st="0" end="0"/>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74754">
                                            <p:txEl>
                                              <p:pRg st="1" end="1"/>
                                            </p:txEl>
                                          </p:spTgt>
                                        </p:tgtEl>
                                        <p:attrNameLst>
                                          <p:attrName>style.visibility</p:attrName>
                                        </p:attrNameLst>
                                      </p:cBhvr>
                                      <p:to>
                                        <p:strVal val="visible"/>
                                      </p:to>
                                    </p:set>
                                    <p:anim from="(-#ppt_w/2)" to="(#ppt_x)" calcmode="lin" valueType="num">
                                      <p:cBhvr>
                                        <p:cTn id="13" dur="600" fill="hold">
                                          <p:stCondLst>
                                            <p:cond delay="0"/>
                                          </p:stCondLst>
                                        </p:cTn>
                                        <p:tgtEl>
                                          <p:spTgt spid="74754">
                                            <p:txEl>
                                              <p:pRg st="1" end="1"/>
                                            </p:txEl>
                                          </p:spTgt>
                                        </p:tgtEl>
                                        <p:attrNameLst>
                                          <p:attrName>ppt_x</p:attrName>
                                        </p:attrNameLst>
                                      </p:cBhvr>
                                    </p:anim>
                                    <p:anim from="0" to="-1.0" calcmode="lin" valueType="num">
                                      <p:cBhvr>
                                        <p:cTn id="14" dur="200" decel="50000" autoRev="1" fill="hold">
                                          <p:stCondLst>
                                            <p:cond delay="600"/>
                                          </p:stCondLst>
                                        </p:cTn>
                                        <p:tgtEl>
                                          <p:spTgt spid="74754">
                                            <p:txEl>
                                              <p:pRg st="1" end="1"/>
                                            </p:txEl>
                                          </p:spTgt>
                                        </p:tgtEl>
                                        <p:attrNameLst>
                                          <p:attrName>xshear</p:attrName>
                                        </p:attrNameLst>
                                      </p:cBhvr>
                                    </p:anim>
                                    <p:animScale>
                                      <p:cBhvr>
                                        <p:cTn id="15" dur="200" decel="100000" autoRev="1" fill="hold">
                                          <p:stCondLst>
                                            <p:cond delay="600"/>
                                          </p:stCondLst>
                                        </p:cTn>
                                        <p:tgtEl>
                                          <p:spTgt spid="74754">
                                            <p:txEl>
                                              <p:pRg st="1" end="1"/>
                                            </p:txEl>
                                          </p:spTgt>
                                        </p:tgtEl>
                                      </p:cBhvr>
                                      <p:from x="100000" y="100000"/>
                                      <p:to x="80000" y="100000"/>
                                    </p:animScale>
                                    <p:anim by="(#ppt_h/3+#ppt_w*0.1)" calcmode="lin" valueType="num">
                                      <p:cBhvr additive="sum">
                                        <p:cTn id="16" dur="200" decel="100000" autoRev="1" fill="hold">
                                          <p:stCondLst>
                                            <p:cond delay="600"/>
                                          </p:stCondLst>
                                        </p:cTn>
                                        <p:tgtEl>
                                          <p:spTgt spid="74754">
                                            <p:txEl>
                                              <p:pRg st="1" end="1"/>
                                            </p:txEl>
                                          </p:spTgt>
                                        </p:tgtEl>
                                        <p:attrNameLst>
                                          <p:attrName>ppt_x</p:attrName>
                                        </p:attrNameLst>
                                      </p:cBhvr>
                                    </p:anim>
                                  </p:childTnLst>
                                </p:cTn>
                              </p:par>
                              <p:par>
                                <p:cTn id="17" presetID="34" presetClass="entr" presetSubtype="0" fill="hold" nodeType="withEffect">
                                  <p:stCondLst>
                                    <p:cond delay="0"/>
                                  </p:stCondLst>
                                  <p:childTnLst>
                                    <p:set>
                                      <p:cBhvr>
                                        <p:cTn id="18" dur="1" fill="hold">
                                          <p:stCondLst>
                                            <p:cond delay="0"/>
                                          </p:stCondLst>
                                        </p:cTn>
                                        <p:tgtEl>
                                          <p:spTgt spid="74754">
                                            <p:txEl>
                                              <p:pRg st="2" end="2"/>
                                            </p:txEl>
                                          </p:spTgt>
                                        </p:tgtEl>
                                        <p:attrNameLst>
                                          <p:attrName>style.visibility</p:attrName>
                                        </p:attrNameLst>
                                      </p:cBhvr>
                                      <p:to>
                                        <p:strVal val="visible"/>
                                      </p:to>
                                    </p:set>
                                    <p:anim from="(-#ppt_w/2)" to="(#ppt_x)" calcmode="lin" valueType="num">
                                      <p:cBhvr>
                                        <p:cTn id="19" dur="600" fill="hold">
                                          <p:stCondLst>
                                            <p:cond delay="0"/>
                                          </p:stCondLst>
                                        </p:cTn>
                                        <p:tgtEl>
                                          <p:spTgt spid="74754">
                                            <p:txEl>
                                              <p:pRg st="2" end="2"/>
                                            </p:txEl>
                                          </p:spTgt>
                                        </p:tgtEl>
                                        <p:attrNameLst>
                                          <p:attrName>ppt_x</p:attrName>
                                        </p:attrNameLst>
                                      </p:cBhvr>
                                    </p:anim>
                                    <p:anim from="0" to="-1.0" calcmode="lin" valueType="num">
                                      <p:cBhvr>
                                        <p:cTn id="20" dur="200" decel="50000" autoRev="1" fill="hold">
                                          <p:stCondLst>
                                            <p:cond delay="600"/>
                                          </p:stCondLst>
                                        </p:cTn>
                                        <p:tgtEl>
                                          <p:spTgt spid="74754">
                                            <p:txEl>
                                              <p:pRg st="2" end="2"/>
                                            </p:txEl>
                                          </p:spTgt>
                                        </p:tgtEl>
                                        <p:attrNameLst>
                                          <p:attrName>xshear</p:attrName>
                                        </p:attrNameLst>
                                      </p:cBhvr>
                                    </p:anim>
                                    <p:animScale>
                                      <p:cBhvr>
                                        <p:cTn id="21" dur="200" decel="100000" autoRev="1" fill="hold">
                                          <p:stCondLst>
                                            <p:cond delay="600"/>
                                          </p:stCondLst>
                                        </p:cTn>
                                        <p:tgtEl>
                                          <p:spTgt spid="74754">
                                            <p:txEl>
                                              <p:pRg st="2" end="2"/>
                                            </p:txEl>
                                          </p:spTgt>
                                        </p:tgtEl>
                                      </p:cBhvr>
                                      <p:from x="100000" y="100000"/>
                                      <p:to x="80000" y="100000"/>
                                    </p:animScale>
                                    <p:anim by="(#ppt_h/3+#ppt_w*0.1)" calcmode="lin" valueType="num">
                                      <p:cBhvr additive="sum">
                                        <p:cTn id="22" dur="200" decel="100000" autoRev="1" fill="hold">
                                          <p:stCondLst>
                                            <p:cond delay="600"/>
                                          </p:stCondLst>
                                        </p:cTn>
                                        <p:tgtEl>
                                          <p:spTgt spid="74754">
                                            <p:txEl>
                                              <p:pRg st="2" end="2"/>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تدفق">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2_تدفق">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تدفق">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2.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3.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4.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5.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6.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docProps/app.xml><?xml version="1.0" encoding="utf-8"?>
<Properties xmlns="http://schemas.openxmlformats.org/officeDocument/2006/extended-properties" xmlns:vt="http://schemas.openxmlformats.org/officeDocument/2006/docPropsVTypes">
  <TotalTime>1</TotalTime>
  <Words>1852</Words>
  <Application>Microsoft Office PowerPoint</Application>
  <PresentationFormat>عرض على الشاشة (3:4)‏</PresentationFormat>
  <Paragraphs>70</Paragraphs>
  <Slides>18</Slides>
  <Notes>0</Notes>
  <HiddenSlides>0</HiddenSlides>
  <MMClips>0</MMClips>
  <ScaleCrop>false</ScaleCrop>
  <HeadingPairs>
    <vt:vector size="4" baseType="variant">
      <vt:variant>
        <vt:lpstr>نسق</vt:lpstr>
      </vt:variant>
      <vt:variant>
        <vt:i4>3</vt:i4>
      </vt:variant>
      <vt:variant>
        <vt:lpstr>عناوين الشرائح</vt:lpstr>
      </vt:variant>
      <vt:variant>
        <vt:i4>18</vt:i4>
      </vt:variant>
    </vt:vector>
  </HeadingPairs>
  <TitlesOfParts>
    <vt:vector size="21" baseType="lpstr">
      <vt:lpstr>1_تدفق</vt:lpstr>
      <vt:lpstr>2_تدفق</vt:lpstr>
      <vt:lpstr>تدفق</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1</cp:revision>
  <dcterms:created xsi:type="dcterms:W3CDTF">2015-08-31T19:46:37Z</dcterms:created>
  <dcterms:modified xsi:type="dcterms:W3CDTF">2015-08-31T19:47:40Z</dcterms:modified>
</cp:coreProperties>
</file>