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6D66E0CD-1552-4152-AF7B-D7CE7637918A}" type="datetime1">
              <a:rPr lang="ar-SA" smtClean="0">
                <a:solidFill>
                  <a:srgbClr val="C5D1D7">
                    <a:shade val="90000"/>
                  </a:srgbClr>
                </a:solidFill>
              </a:rPr>
              <a:pPr>
                <a:defRPr/>
              </a:pPr>
              <a:t>30/11/1436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FE3D2E56-61FC-476D-A788-97B527F4C9D4}"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80332585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73924942-E480-47DD-B6E8-A8CBEF74A3E2}"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A05B7FDE-0CBB-4E0B-A0AF-BA54488C558C}"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958608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4264A16C-0C42-4CC4-9913-2D390E981ED7}" type="datetime1">
              <a:rPr lang="ar-SA" smtClean="0">
                <a:solidFill>
                  <a:srgbClr val="C5D1D7">
                    <a:shade val="90000"/>
                  </a:srgbClr>
                </a:solidFill>
              </a:rPr>
              <a:pPr>
                <a:defRPr/>
              </a:pPr>
              <a:t>30/11/1436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EF8A1FA1-1CAD-41BE-80B3-958A3E2ACAFB}"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81866485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7CF33A69-C2FB-4E73-B442-FCCC132E01CB}"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B9FB7A5A-7CCB-4775-BFE0-3E2CE974521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251895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08AEA5A7-65E9-4803-A076-CFE0289C77FC}"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D36CF537-4EF5-487C-BD53-FC220EB0B9A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99584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B92D8CE1-96BF-40FA-AE86-DA282990C0CD}"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06D6DC4D-3C58-4358-A0E4-37319B3C0F62}"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01592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E56E6C61-5F49-4DFE-AA46-26C7273D7064}"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48F382FC-CD56-4BF3-BF58-27F48D159E3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382751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C02A88C6-EE7C-4268-9D5A-DF60ED250376}"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C1779929-C1F7-4479-BD8B-FA0ABA07B6E2}"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34769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2EC7CB1B-3CC4-4537-B623-FA18B50C0D8C}"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ED34911B-EDD6-49C5-9079-4AC655922A0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416619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C669E283-8BEB-4E05-9943-5B3973CFC694}"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8050BEA-2BA6-45AB-AF4D-EA1567C2964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82640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550EA96F-3F27-4115-8217-A4DFB46030FE}"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122E2CE-FD26-4045-A2DD-AB007410FC55}"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31217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BB81E720-94BC-4107-8D07-CFF6F84ADB51}" type="datetime1">
              <a:rPr lang="ar-SA" smtClean="0">
                <a:solidFill>
                  <a:srgbClr val="C5D1D7">
                    <a:shade val="90000"/>
                  </a:srgbClr>
                </a:solidFill>
              </a:rPr>
              <a:pPr>
                <a:defRPr/>
              </a:pPr>
              <a:t>30/11/1436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FE3D2E56-61FC-476D-A788-97B527F4C9D4}"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71508373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0B9103A3-327F-4CAB-839B-8B984AA31F25}"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A05B7FDE-0CBB-4E0B-A0AF-BA54488C558C}"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880649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5E5B534B-808F-4B3A-A49B-AFCAFB5D4AE4}" type="datetime1">
              <a:rPr lang="ar-SA" smtClean="0">
                <a:solidFill>
                  <a:srgbClr val="C5D1D7">
                    <a:shade val="90000"/>
                  </a:srgbClr>
                </a:solidFill>
              </a:rPr>
              <a:pPr>
                <a:defRPr/>
              </a:pPr>
              <a:t>30/11/1436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EF8A1FA1-1CAD-41BE-80B3-958A3E2ACAFB}"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52158695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56D296B0-1758-485E-B2F6-4E7957D52160}"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B9FB7A5A-7CCB-4775-BFE0-3E2CE974521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190984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EAEC2A8F-1A71-457E-BB3D-6EC6FF6A7FEE}"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D36CF537-4EF5-487C-BD53-FC220EB0B9A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845499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FD1954F6-0134-4D2C-B514-2DEF80EBF5DB}"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06D6DC4D-3C58-4358-A0E4-37319B3C0F62}"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739554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D7D39054-1F2E-43B0-B557-17DD98173B92}"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48F382FC-CD56-4BF3-BF58-27F48D159E3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335683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C710949C-EBF3-4D3F-8D3E-495814646159}"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C1779929-C1F7-4479-BD8B-FA0ABA07B6E2}"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185779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B03B5E26-55AF-4756-863A-04292D430D18}"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ED34911B-EDD6-49C5-9079-4AC655922A0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3341628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78B9455-1C97-4E46-B5C5-4130E6C3F8D8}"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8050BEA-2BA6-45AB-AF4D-EA1567C2964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733812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1DE2F0EC-6274-4F29-9FCB-C2AA3FE1395F}" type="datetime1">
              <a:rPr lang="ar-SA" smtClean="0">
                <a:solidFill>
                  <a:srgbClr val="646B86">
                    <a:shade val="90000"/>
                  </a:srgbClr>
                </a:solidFill>
              </a:rPr>
              <a:pPr>
                <a:defRPr/>
              </a:pPr>
              <a:t>30/11/1436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122E2CE-FD26-4045-A2DD-AB007410FC55}"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780616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8889EBE2-F3B7-4DE6-803A-F8242109C38B}" type="datetime1">
              <a:rPr lang="ar-SA" smtClean="0">
                <a:solidFill>
                  <a:srgbClr val="646B86">
                    <a:shade val="90000"/>
                  </a:srgbClr>
                </a:solidFill>
                <a:latin typeface="Arial" pitchFamily="34" charset="0"/>
              </a:rPr>
              <a:pPr fontAlgn="base">
                <a:spcBef>
                  <a:spcPct val="0"/>
                </a:spcBef>
                <a:spcAft>
                  <a:spcPct val="0"/>
                </a:spcAft>
                <a:defRPr/>
              </a:pPr>
              <a:t>30/11/1436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F9DE490A-8C97-446F-BAC1-FBA687D773D9}"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3076732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FBEC90C6-1371-4376-8003-8748F85C4D17}" type="datetime1">
              <a:rPr lang="ar-SA" smtClean="0">
                <a:solidFill>
                  <a:srgbClr val="646B86">
                    <a:shade val="90000"/>
                  </a:srgbClr>
                </a:solidFill>
                <a:latin typeface="Arial" pitchFamily="34" charset="0"/>
              </a:rPr>
              <a:pPr fontAlgn="base">
                <a:spcBef>
                  <a:spcPct val="0"/>
                </a:spcBef>
                <a:spcAft>
                  <a:spcPct val="0"/>
                </a:spcAft>
                <a:defRPr/>
              </a:pPr>
              <a:t>30/11/1436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F9DE490A-8C97-446F-BAC1-FBA687D773D9}"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39128570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zvgNbLUXk4o/UoNE4mTzjMI/AAAAAAAAABg/hAkohTqnwiY/s1600/basmla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57188"/>
            <a:ext cx="82931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2"/>
          </p:nvPr>
        </p:nvSpPr>
        <p:spPr/>
        <p:txBody>
          <a:bodyPr/>
          <a:lstStyle/>
          <a:p>
            <a:pPr>
              <a:defRPr/>
            </a:pPr>
            <a:fld id="{A05B7FDE-0CBB-4E0B-A0AF-BA54488C558C}" type="slidenum">
              <a:rPr lang="ar-SA" smtClean="0">
                <a:solidFill>
                  <a:srgbClr val="646B86">
                    <a:shade val="90000"/>
                  </a:srgbClr>
                </a:solidFill>
              </a:rPr>
              <a:pPr>
                <a:defRPr/>
              </a:pPr>
              <a:t>1</a:t>
            </a:fld>
            <a:endParaRPr lang="ar-SA">
              <a:solidFill>
                <a:srgbClr val="646B86">
                  <a:shade val="90000"/>
                </a:srgbClr>
              </a:solidFill>
            </a:endParaRPr>
          </a:p>
        </p:txBody>
      </p:sp>
    </p:spTree>
    <p:extLst>
      <p:ext uri="{BB962C8B-B14F-4D97-AF65-F5344CB8AC3E}">
        <p14:creationId xmlns:p14="http://schemas.microsoft.com/office/powerpoint/2010/main" val="4024796000"/>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900" decel="100000" fill="hold"/>
                                        <p:tgtEl>
                                          <p:spTgt spid="614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محاضرات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2" name="عنصر نائب لرقم الشريحة 1"/>
          <p:cNvSpPr>
            <a:spLocks noGrp="1"/>
          </p:cNvSpPr>
          <p:nvPr>
            <p:ph type="sldNum" sz="quarter" idx="12"/>
          </p:nvPr>
        </p:nvSpPr>
        <p:spPr/>
        <p:txBody>
          <a:bodyPr/>
          <a:lstStyle/>
          <a:p>
            <a:pPr>
              <a:defRPr/>
            </a:pPr>
            <a:fld id="{FE3D2E56-61FC-476D-A788-97B527F4C9D4}" type="slidenum">
              <a:rPr lang="ar-SA" smtClean="0">
                <a:solidFill>
                  <a:srgbClr val="C5D1D7">
                    <a:shade val="90000"/>
                  </a:srgbClr>
                </a:solidFill>
              </a:rPr>
              <a:pPr>
                <a:defRPr/>
              </a:pPr>
              <a:t>2</a:t>
            </a:fld>
            <a:endParaRPr lang="ar-SA">
              <a:solidFill>
                <a:srgbClr val="C5D1D7">
                  <a:shade val="90000"/>
                </a:srgbClr>
              </a:solidFill>
            </a:endParaRPr>
          </a:p>
        </p:txBody>
      </p:sp>
    </p:spTree>
    <p:extLst>
      <p:ext uri="{BB962C8B-B14F-4D97-AF65-F5344CB8AC3E}">
        <p14:creationId xmlns:p14="http://schemas.microsoft.com/office/powerpoint/2010/main" val="258917697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717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pic>
        <p:nvPicPr>
          <p:cNvPr id="268293" name="Picture 5" descr="C:\Users\Administrator\Desktop\تنزيل (4).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75" y="1000125"/>
            <a:ext cx="7786688"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2"/>
          </p:nvPr>
        </p:nvSpPr>
        <p:spPr/>
        <p:txBody>
          <a:bodyPr/>
          <a:lstStyle/>
          <a:p>
            <a:pPr>
              <a:defRPr/>
            </a:pPr>
            <a:fld id="{A05B7FDE-0CBB-4E0B-A0AF-BA54488C558C}" type="slidenum">
              <a:rPr lang="ar-SA" smtClean="0">
                <a:solidFill>
                  <a:srgbClr val="646B86">
                    <a:shade val="90000"/>
                  </a:srgbClr>
                </a:solidFill>
              </a:rPr>
              <a:pPr>
                <a:defRPr/>
              </a:pPr>
              <a:t>3</a:t>
            </a:fld>
            <a:endParaRPr lang="ar-SA">
              <a:solidFill>
                <a:srgbClr val="646B86">
                  <a:shade val="90000"/>
                </a:srgbClr>
              </a:solidFill>
            </a:endParaRPr>
          </a:p>
        </p:txBody>
      </p:sp>
    </p:spTree>
    <p:extLst>
      <p:ext uri="{BB962C8B-B14F-4D97-AF65-F5344CB8AC3E}">
        <p14:creationId xmlns:p14="http://schemas.microsoft.com/office/powerpoint/2010/main" val="2645214151"/>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from="(-#ppt_w/2)" to="(#ppt_x)" calcmode="lin" valueType="num">
                                      <p:cBhvr>
                                        <p:cTn id="7" dur="600" fill="hold">
                                          <p:stCondLst>
                                            <p:cond delay="0"/>
                                          </p:stCondLst>
                                        </p:cTn>
                                        <p:tgtEl>
                                          <p:spTgt spid="268293"/>
                                        </p:tgtEl>
                                        <p:attrNameLst>
                                          <p:attrName>ppt_x</p:attrName>
                                        </p:attrNameLst>
                                      </p:cBhvr>
                                    </p:anim>
                                    <p:anim from="0" to="-1.0" calcmode="lin" valueType="num">
                                      <p:cBhvr>
                                        <p:cTn id="8" dur="200" decel="50000" autoRev="1" fill="hold">
                                          <p:stCondLst>
                                            <p:cond delay="600"/>
                                          </p:stCondLst>
                                        </p:cTn>
                                        <p:tgtEl>
                                          <p:spTgt spid="268293"/>
                                        </p:tgtEl>
                                        <p:attrNameLst>
                                          <p:attrName>xshear</p:attrName>
                                        </p:attrNameLst>
                                      </p:cBhvr>
                                    </p:anim>
                                    <p:animScale>
                                      <p:cBhvr>
                                        <p:cTn id="9" dur="200" decel="100000" autoRev="1" fill="hold">
                                          <p:stCondLst>
                                            <p:cond delay="600"/>
                                          </p:stCondLst>
                                        </p:cTn>
                                        <p:tgtEl>
                                          <p:spTgt spid="268293"/>
                                        </p:tgtEl>
                                      </p:cBhvr>
                                      <p:from x="100000" y="100000"/>
                                      <p:to x="80000" y="100000"/>
                                    </p:animScale>
                                    <p:anim by="(#ppt_h/3+#ppt_w*0.1)" calcmode="lin" valueType="num">
                                      <p:cBhvr additive="sum">
                                        <p:cTn id="10" dur="200" decel="100000" autoRev="1" fill="hold">
                                          <p:stCondLst>
                                            <p:cond delay="600"/>
                                          </p:stCondLst>
                                        </p:cTn>
                                        <p:tgtEl>
                                          <p:spTgt spid="26829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
          <p:cNvSpPr>
            <a:spLocks noChangeArrowheads="1"/>
          </p:cNvSpPr>
          <p:nvPr/>
        </p:nvSpPr>
        <p:spPr bwMode="auto">
          <a:xfrm>
            <a:off x="357188" y="138499"/>
            <a:ext cx="8358187"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eaLnBrk="0" fontAlgn="base" hangingPunct="0">
              <a:spcBef>
                <a:spcPct val="0"/>
              </a:spcBef>
              <a:spcAft>
                <a:spcPct val="0"/>
              </a:spcAft>
            </a:pPr>
            <a:r>
              <a:rPr lang="en-US" sz="2600" b="1" dirty="0">
                <a:solidFill>
                  <a:prstClr val="black"/>
                </a:solidFill>
                <a:latin typeface="Traditional Arabic" pitchFamily="18" charset="-78"/>
                <a:ea typeface="Times New Roman" pitchFamily="18" charset="0"/>
                <a:cs typeface="Traditional Arabic" pitchFamily="18" charset="-78"/>
                <a:sym typeface="HQPB2" pitchFamily="2" charset="2"/>
              </a:rPr>
              <a:t> </a:t>
            </a:r>
          </a:p>
          <a:p>
            <a:pPr indent="457200" algn="ctr" eaLnBrk="0" fontAlgn="base" hangingPunct="0">
              <a:spcBef>
                <a:spcPct val="0"/>
              </a:spcBef>
              <a:spcAft>
                <a:spcPct val="0"/>
              </a:spcAft>
            </a:pPr>
            <a:r>
              <a:rPr lang="ar-SA" sz="4000" b="1" dirty="0">
                <a:solidFill>
                  <a:srgbClr val="FF0000"/>
                </a:solidFill>
                <a:latin typeface="Traditional Arabic" pitchFamily="18" charset="-78"/>
                <a:ea typeface="Times New Roman" pitchFamily="18" charset="0"/>
                <a:cs typeface="Traditional Arabic" pitchFamily="18" charset="-78"/>
                <a:sym typeface="HQPB2" pitchFamily="2" charset="2"/>
              </a:rPr>
              <a:t>الملكية في الاقتصاد الإسلامي </a:t>
            </a:r>
            <a:endParaRPr lang="en-US" sz="40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eaLnBrk="0" fontAlgn="base" hangingPunct="0">
              <a:spcBef>
                <a:spcPct val="0"/>
              </a:spcBef>
              <a:spcAft>
                <a:spcPct val="0"/>
              </a:spcAft>
            </a:pP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إن التملك والاستئثار بالشيء والرغبة في الاستحواذ عليه أمر فطري جبل الله النفس الإنسانية على حبه والسعي إلى تحقيقه ، ومما يـدل على ذلك الكتاب والسنة : </a:t>
            </a:r>
            <a:endParaRPr lang="en-US" sz="26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eaLnBrk="0" fontAlgn="base" hangingPunct="0">
              <a:spcBef>
                <a:spcPct val="0"/>
              </a:spcBef>
              <a:spcAft>
                <a:spcPct val="0"/>
              </a:spcAft>
            </a:pP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فمن الكتاب قوله تعالى : </a:t>
            </a:r>
            <a:r>
              <a:rPr lang="ar-SA" sz="2600" b="1" dirty="0">
                <a:solidFill>
                  <a:srgbClr val="FF0000"/>
                </a:solidFill>
                <a:latin typeface="Traditional Arabic" pitchFamily="18" charset="-78"/>
                <a:ea typeface="Times New Roman" pitchFamily="18" charset="0"/>
                <a:cs typeface="Traditional Arabic" pitchFamily="18" charset="-78"/>
                <a:sym typeface="HQPB2" pitchFamily="2" charset="2"/>
              </a:rPr>
              <a:t>زُيِّنَ لِلنَّاسِ حُبُّ الشَّهَوَاتِ مِنَ النِّسَاءِ وَالْبَنِينَ وَالْقَنَاطِيرِ الْمُقَنْطَرَةِ مِنَ الذَّهَبِ وَالْفِضَّةِ وَالْخَيْلِ الْمُسَوَّمَةِ وَالْأَنْعَامِ وَالْحَرْثِ ۗ </a:t>
            </a:r>
            <a:r>
              <a:rPr lang="ar-SA" sz="2600" b="1" dirty="0" err="1">
                <a:solidFill>
                  <a:srgbClr val="FF0000"/>
                </a:solidFill>
                <a:latin typeface="Traditional Arabic" pitchFamily="18" charset="-78"/>
                <a:ea typeface="Times New Roman" pitchFamily="18" charset="0"/>
                <a:cs typeface="Traditional Arabic" pitchFamily="18" charset="-78"/>
                <a:sym typeface="HQPB2" pitchFamily="2" charset="2"/>
              </a:rPr>
              <a:t>ذَٰلِكَ</a:t>
            </a:r>
            <a:r>
              <a:rPr lang="ar-SA" sz="2600" b="1" dirty="0">
                <a:solidFill>
                  <a:srgbClr val="FF0000"/>
                </a:solidFill>
                <a:latin typeface="Traditional Arabic" pitchFamily="18" charset="-78"/>
                <a:ea typeface="Times New Roman" pitchFamily="18" charset="0"/>
                <a:cs typeface="Traditional Arabic" pitchFamily="18" charset="-78"/>
                <a:sym typeface="HQPB2" pitchFamily="2" charset="2"/>
              </a:rPr>
              <a:t> مَتَاعُ الْحَيَاةِ الدُّنْيَا ۖ وَاللَّهُ عِنْدَهُ حُسْنُ الْمَآبِ                          </a:t>
            </a:r>
            <a:r>
              <a:rPr lang="ar-SA" sz="2600" b="1" dirty="0">
                <a:solidFill>
                  <a:prstClr val="black"/>
                </a:solidFill>
                <a:latin typeface="Traditional Arabic" pitchFamily="18" charset="-78"/>
                <a:ea typeface="Times New Roman" pitchFamily="18" charset="0"/>
                <a:cs typeface="Traditional Arabic" pitchFamily="18" charset="-78"/>
                <a:sym typeface="HQPB2" pitchFamily="2" charset="2"/>
              </a:rPr>
              <a:t>[آل عمران : 14] ومن السنة النبوية قوله </a:t>
            </a:r>
            <a:r>
              <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6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 لو كان لابن آدم واديان من مال لابتغى وادياً ثالثاً ولا يملأ جوف ابن آدم إلا التراب ... " الحديث .</a:t>
            </a:r>
          </a:p>
          <a:p>
            <a:pPr indent="457200" algn="just" eaLnBrk="0" fontAlgn="base" hangingPunct="0">
              <a:spcBef>
                <a:spcPct val="0"/>
              </a:spcBef>
              <a:spcAft>
                <a:spcPct val="0"/>
              </a:spcAft>
            </a:pP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وقوله </a:t>
            </a:r>
            <a:r>
              <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6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  يهرم ابن آدم ويشب منه اثنتان : الحرص على المال ، والحرص على </a:t>
            </a:r>
            <a:r>
              <a:rPr lang="ar-SA" sz="2600" b="1" dirty="0" err="1">
                <a:solidFill>
                  <a:prstClr val="black"/>
                </a:solidFill>
                <a:latin typeface="Traditional Arabic" pitchFamily="18" charset="-78"/>
                <a:ea typeface="Times New Roman" pitchFamily="18" charset="0"/>
                <a:cs typeface="Traditional Arabic" pitchFamily="18" charset="-78"/>
                <a:sym typeface="AGA Arabesque" pitchFamily="2" charset="2"/>
              </a:rPr>
              <a:t>العمر"ولأجل</a:t>
            </a:r>
            <a:r>
              <a:rPr lang="ar-SA" sz="2600" b="1" dirty="0">
                <a:solidFill>
                  <a:prstClr val="black"/>
                </a:solidFill>
                <a:latin typeface="Traditional Arabic" pitchFamily="18" charset="-78"/>
                <a:ea typeface="Times New Roman" pitchFamily="18" charset="0"/>
                <a:cs typeface="Traditional Arabic" pitchFamily="18" charset="-78"/>
                <a:sym typeface="AGA Arabesque" pitchFamily="2" charset="2"/>
              </a:rPr>
              <a:t> ذلك جاءت الشريعة الإسلامية بإقرار التملك الفردي للإنسان وحقه في التصرف ما دام أنه في الإطار الشرعي ، رعاية لمصالحه واستجابة للغريزة التي أودعها الله تعالى فيه ، وهذا الموقف الإسلامي المميز يخالف موقف المذهب الرأسمالي الذي يعتبر الملكية الخاصة هي الأصل وما عداها استثناء ، ويخالف كذلك المذهب الاشتراكي الذي يعتبر الملكية العامة هي الأصل ولا يعترف بالملكية الخاصة إلا في أضيق الأحوال .  </a:t>
            </a:r>
            <a:endPar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rtl="0" eaLnBrk="0" fontAlgn="base" hangingPunct="0">
              <a:spcBef>
                <a:spcPct val="0"/>
              </a:spcBef>
              <a:spcAft>
                <a:spcPct val="0"/>
              </a:spcAft>
            </a:pPr>
            <a:r>
              <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rPr>
              <a:t/>
            </a:r>
            <a:br>
              <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rPr>
            </a:br>
            <a:endParaRPr lang="en-US" sz="2600" b="1" dirty="0">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4</a:t>
            </a:fld>
            <a:endParaRPr lang="ar-SA">
              <a:solidFill>
                <a:srgbClr val="646B86">
                  <a:shade val="90000"/>
                </a:srgbClr>
              </a:solidFill>
            </a:endParaRPr>
          </a:p>
        </p:txBody>
      </p:sp>
    </p:spTree>
    <p:extLst>
      <p:ext uri="{BB962C8B-B14F-4D97-AF65-F5344CB8AC3E}">
        <p14:creationId xmlns:p14="http://schemas.microsoft.com/office/powerpoint/2010/main" val="346389165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75778">
                                            <p:txEl>
                                              <p:pRg st="1" end="1"/>
                                            </p:txEl>
                                          </p:spTgt>
                                        </p:tgtEl>
                                        <p:attrNameLst>
                                          <p:attrName>style.visibility</p:attrName>
                                        </p:attrNameLst>
                                      </p:cBhvr>
                                      <p:to>
                                        <p:strVal val="visible"/>
                                      </p:to>
                                    </p:set>
                                    <p:animEffect transition="in" filter="wipe(down)">
                                      <p:cBhvr>
                                        <p:cTn id="7" dur="580">
                                          <p:stCondLst>
                                            <p:cond delay="0"/>
                                          </p:stCondLst>
                                        </p:cTn>
                                        <p:tgtEl>
                                          <p:spTgt spid="75778">
                                            <p:txEl>
                                              <p:pRg st="1" end="1"/>
                                            </p:txEl>
                                          </p:spTgt>
                                        </p:tgtEl>
                                      </p:cBhvr>
                                    </p:animEffect>
                                    <p:anim calcmode="lin" valueType="num">
                                      <p:cBhvr>
                                        <p:cTn id="8" dur="1822" tmFilter="0,0; 0.14,0.36; 0.43,0.73; 0.71,0.91; 1.0,1.0">
                                          <p:stCondLst>
                                            <p:cond delay="0"/>
                                          </p:stCondLst>
                                        </p:cTn>
                                        <p:tgtEl>
                                          <p:spTgt spid="75778">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5778">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5778">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5778">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5778">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5778">
                                            <p:txEl>
                                              <p:pRg st="1" end="1"/>
                                            </p:txEl>
                                          </p:spTgt>
                                        </p:tgtEl>
                                      </p:cBhvr>
                                      <p:to x="100000" y="60000"/>
                                    </p:animScale>
                                    <p:animScale>
                                      <p:cBhvr>
                                        <p:cTn id="14" dur="166" decel="50000">
                                          <p:stCondLst>
                                            <p:cond delay="676"/>
                                          </p:stCondLst>
                                        </p:cTn>
                                        <p:tgtEl>
                                          <p:spTgt spid="75778">
                                            <p:txEl>
                                              <p:pRg st="1" end="1"/>
                                            </p:txEl>
                                          </p:spTgt>
                                        </p:tgtEl>
                                      </p:cBhvr>
                                      <p:to x="100000" y="100000"/>
                                    </p:animScale>
                                    <p:animScale>
                                      <p:cBhvr>
                                        <p:cTn id="15" dur="26">
                                          <p:stCondLst>
                                            <p:cond delay="1312"/>
                                          </p:stCondLst>
                                        </p:cTn>
                                        <p:tgtEl>
                                          <p:spTgt spid="75778">
                                            <p:txEl>
                                              <p:pRg st="1" end="1"/>
                                            </p:txEl>
                                          </p:spTgt>
                                        </p:tgtEl>
                                      </p:cBhvr>
                                      <p:to x="100000" y="80000"/>
                                    </p:animScale>
                                    <p:animScale>
                                      <p:cBhvr>
                                        <p:cTn id="16" dur="166" decel="50000">
                                          <p:stCondLst>
                                            <p:cond delay="1338"/>
                                          </p:stCondLst>
                                        </p:cTn>
                                        <p:tgtEl>
                                          <p:spTgt spid="75778">
                                            <p:txEl>
                                              <p:pRg st="1" end="1"/>
                                            </p:txEl>
                                          </p:spTgt>
                                        </p:tgtEl>
                                      </p:cBhvr>
                                      <p:to x="100000" y="100000"/>
                                    </p:animScale>
                                    <p:animScale>
                                      <p:cBhvr>
                                        <p:cTn id="17" dur="26">
                                          <p:stCondLst>
                                            <p:cond delay="1642"/>
                                          </p:stCondLst>
                                        </p:cTn>
                                        <p:tgtEl>
                                          <p:spTgt spid="75778">
                                            <p:txEl>
                                              <p:pRg st="1" end="1"/>
                                            </p:txEl>
                                          </p:spTgt>
                                        </p:tgtEl>
                                      </p:cBhvr>
                                      <p:to x="100000" y="90000"/>
                                    </p:animScale>
                                    <p:animScale>
                                      <p:cBhvr>
                                        <p:cTn id="18" dur="166" decel="50000">
                                          <p:stCondLst>
                                            <p:cond delay="1668"/>
                                          </p:stCondLst>
                                        </p:cTn>
                                        <p:tgtEl>
                                          <p:spTgt spid="75778">
                                            <p:txEl>
                                              <p:pRg st="1" end="1"/>
                                            </p:txEl>
                                          </p:spTgt>
                                        </p:tgtEl>
                                      </p:cBhvr>
                                      <p:to x="100000" y="100000"/>
                                    </p:animScale>
                                    <p:animScale>
                                      <p:cBhvr>
                                        <p:cTn id="19" dur="26">
                                          <p:stCondLst>
                                            <p:cond delay="1808"/>
                                          </p:stCondLst>
                                        </p:cTn>
                                        <p:tgtEl>
                                          <p:spTgt spid="75778">
                                            <p:txEl>
                                              <p:pRg st="1" end="1"/>
                                            </p:txEl>
                                          </p:spTgt>
                                        </p:tgtEl>
                                      </p:cBhvr>
                                      <p:to x="100000" y="95000"/>
                                    </p:animScale>
                                    <p:animScale>
                                      <p:cBhvr>
                                        <p:cTn id="20" dur="166" decel="50000">
                                          <p:stCondLst>
                                            <p:cond delay="1834"/>
                                          </p:stCondLst>
                                        </p:cTn>
                                        <p:tgtEl>
                                          <p:spTgt spid="75778">
                                            <p:txEl>
                                              <p:pRg st="1" end="1"/>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34" presetClass="entr" presetSubtype="0" fill="hold" nodeType="clickEffect">
                                  <p:stCondLst>
                                    <p:cond delay="0"/>
                                  </p:stCondLst>
                                  <p:childTnLst>
                                    <p:set>
                                      <p:cBhvr>
                                        <p:cTn id="24" dur="1" fill="hold">
                                          <p:stCondLst>
                                            <p:cond delay="0"/>
                                          </p:stCondLst>
                                        </p:cTn>
                                        <p:tgtEl>
                                          <p:spTgt spid="75778">
                                            <p:txEl>
                                              <p:pRg st="2" end="2"/>
                                            </p:txEl>
                                          </p:spTgt>
                                        </p:tgtEl>
                                        <p:attrNameLst>
                                          <p:attrName>style.visibility</p:attrName>
                                        </p:attrNameLst>
                                      </p:cBhvr>
                                      <p:to>
                                        <p:strVal val="visible"/>
                                      </p:to>
                                    </p:set>
                                    <p:anim from="(-#ppt_w/2)" to="(#ppt_x)" calcmode="lin" valueType="num">
                                      <p:cBhvr>
                                        <p:cTn id="25" dur="600" fill="hold">
                                          <p:stCondLst>
                                            <p:cond delay="0"/>
                                          </p:stCondLst>
                                        </p:cTn>
                                        <p:tgtEl>
                                          <p:spTgt spid="75778">
                                            <p:txEl>
                                              <p:pRg st="2" end="2"/>
                                            </p:txEl>
                                          </p:spTgt>
                                        </p:tgtEl>
                                        <p:attrNameLst>
                                          <p:attrName>ppt_x</p:attrName>
                                        </p:attrNameLst>
                                      </p:cBhvr>
                                    </p:anim>
                                    <p:anim from="0" to="-1.0" calcmode="lin" valueType="num">
                                      <p:cBhvr>
                                        <p:cTn id="26" dur="200" decel="50000" autoRev="1" fill="hold">
                                          <p:stCondLst>
                                            <p:cond delay="600"/>
                                          </p:stCondLst>
                                        </p:cTn>
                                        <p:tgtEl>
                                          <p:spTgt spid="75778">
                                            <p:txEl>
                                              <p:pRg st="2" end="2"/>
                                            </p:txEl>
                                          </p:spTgt>
                                        </p:tgtEl>
                                        <p:attrNameLst>
                                          <p:attrName>xshear</p:attrName>
                                        </p:attrNameLst>
                                      </p:cBhvr>
                                    </p:anim>
                                    <p:animScale>
                                      <p:cBhvr>
                                        <p:cTn id="27" dur="200" decel="100000" autoRev="1" fill="hold">
                                          <p:stCondLst>
                                            <p:cond delay="600"/>
                                          </p:stCondLst>
                                        </p:cTn>
                                        <p:tgtEl>
                                          <p:spTgt spid="75778">
                                            <p:txEl>
                                              <p:pRg st="2" end="2"/>
                                            </p:txEl>
                                          </p:spTgt>
                                        </p:tgtEl>
                                      </p:cBhvr>
                                      <p:from x="100000" y="100000"/>
                                      <p:to x="80000" y="100000"/>
                                    </p:animScale>
                                    <p:anim by="(#ppt_h/3+#ppt_w*0.1)" calcmode="lin" valueType="num">
                                      <p:cBhvr additive="sum">
                                        <p:cTn id="28" dur="200" decel="100000" autoRev="1" fill="hold">
                                          <p:stCondLst>
                                            <p:cond delay="600"/>
                                          </p:stCondLst>
                                        </p:cTn>
                                        <p:tgtEl>
                                          <p:spTgt spid="75778">
                                            <p:txEl>
                                              <p:pRg st="2" end="2"/>
                                            </p:txEl>
                                          </p:spTgt>
                                        </p:tgtEl>
                                        <p:attrNameLst>
                                          <p:attrName>ppt_x</p:attrName>
                                        </p:attrNameLst>
                                      </p:cBhvr>
                                    </p:anim>
                                  </p:childTnLst>
                                </p:cTn>
                              </p:par>
                              <p:par>
                                <p:cTn id="29" presetID="34" presetClass="entr" presetSubtype="0" fill="hold" nodeType="withEffect">
                                  <p:stCondLst>
                                    <p:cond delay="0"/>
                                  </p:stCondLst>
                                  <p:childTnLst>
                                    <p:set>
                                      <p:cBhvr>
                                        <p:cTn id="30" dur="1" fill="hold">
                                          <p:stCondLst>
                                            <p:cond delay="0"/>
                                          </p:stCondLst>
                                        </p:cTn>
                                        <p:tgtEl>
                                          <p:spTgt spid="75778">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75778">
                                            <p:txEl>
                                              <p:pRg st="3" end="3"/>
                                            </p:txEl>
                                          </p:spTgt>
                                        </p:tgtEl>
                                        <p:attrNameLst>
                                          <p:attrName>ppt_x</p:attrName>
                                        </p:attrNameLst>
                                      </p:cBhvr>
                                    </p:anim>
                                    <p:anim from="0" to="-1.0" calcmode="lin" valueType="num">
                                      <p:cBhvr>
                                        <p:cTn id="32" dur="200" decel="50000" autoRev="1" fill="hold">
                                          <p:stCondLst>
                                            <p:cond delay="600"/>
                                          </p:stCondLst>
                                        </p:cTn>
                                        <p:tgtEl>
                                          <p:spTgt spid="75778">
                                            <p:txEl>
                                              <p:pRg st="3" end="3"/>
                                            </p:txEl>
                                          </p:spTgt>
                                        </p:tgtEl>
                                        <p:attrNameLst>
                                          <p:attrName>xshear</p:attrName>
                                        </p:attrNameLst>
                                      </p:cBhvr>
                                    </p:anim>
                                    <p:animScale>
                                      <p:cBhvr>
                                        <p:cTn id="33" dur="200" decel="100000" autoRev="1" fill="hold">
                                          <p:stCondLst>
                                            <p:cond delay="600"/>
                                          </p:stCondLst>
                                        </p:cTn>
                                        <p:tgtEl>
                                          <p:spTgt spid="75778">
                                            <p:txEl>
                                              <p:pRg st="3" end="3"/>
                                            </p:txEl>
                                          </p:spTgt>
                                        </p:tgtEl>
                                      </p:cBhvr>
                                      <p:from x="100000" y="100000"/>
                                      <p:to x="80000" y="100000"/>
                                    </p:animScale>
                                    <p:anim by="(#ppt_h/3+#ppt_w*0.1)" calcmode="lin" valueType="num">
                                      <p:cBhvr additive="sum">
                                        <p:cTn id="34" dur="200" decel="100000" autoRev="1" fill="hold">
                                          <p:stCondLst>
                                            <p:cond delay="600"/>
                                          </p:stCondLst>
                                        </p:cTn>
                                        <p:tgtEl>
                                          <p:spTgt spid="75778">
                                            <p:txEl>
                                              <p:pRg st="3" end="3"/>
                                            </p:txEl>
                                          </p:spTgt>
                                        </p:tgtEl>
                                        <p:attrNameLst>
                                          <p:attrName>ppt_x</p:attrName>
                                        </p:attrNameLst>
                                      </p:cBhvr>
                                    </p:anim>
                                  </p:childTnLst>
                                </p:cTn>
                              </p:par>
                              <p:par>
                                <p:cTn id="35" presetID="34" presetClass="entr" presetSubtype="0" fill="hold" nodeType="withEffect">
                                  <p:stCondLst>
                                    <p:cond delay="0"/>
                                  </p:stCondLst>
                                  <p:childTnLst>
                                    <p:set>
                                      <p:cBhvr>
                                        <p:cTn id="36" dur="1" fill="hold">
                                          <p:stCondLst>
                                            <p:cond delay="0"/>
                                          </p:stCondLst>
                                        </p:cTn>
                                        <p:tgtEl>
                                          <p:spTgt spid="75778">
                                            <p:txEl>
                                              <p:pRg st="4" end="4"/>
                                            </p:txEl>
                                          </p:spTgt>
                                        </p:tgtEl>
                                        <p:attrNameLst>
                                          <p:attrName>style.visibility</p:attrName>
                                        </p:attrNameLst>
                                      </p:cBhvr>
                                      <p:to>
                                        <p:strVal val="visible"/>
                                      </p:to>
                                    </p:set>
                                    <p:anim from="(-#ppt_w/2)" to="(#ppt_x)" calcmode="lin" valueType="num">
                                      <p:cBhvr>
                                        <p:cTn id="37" dur="600" fill="hold">
                                          <p:stCondLst>
                                            <p:cond delay="0"/>
                                          </p:stCondLst>
                                        </p:cTn>
                                        <p:tgtEl>
                                          <p:spTgt spid="75778">
                                            <p:txEl>
                                              <p:pRg st="4" end="4"/>
                                            </p:txEl>
                                          </p:spTgt>
                                        </p:tgtEl>
                                        <p:attrNameLst>
                                          <p:attrName>ppt_x</p:attrName>
                                        </p:attrNameLst>
                                      </p:cBhvr>
                                    </p:anim>
                                    <p:anim from="0" to="-1.0" calcmode="lin" valueType="num">
                                      <p:cBhvr>
                                        <p:cTn id="38" dur="200" decel="50000" autoRev="1" fill="hold">
                                          <p:stCondLst>
                                            <p:cond delay="600"/>
                                          </p:stCondLst>
                                        </p:cTn>
                                        <p:tgtEl>
                                          <p:spTgt spid="75778">
                                            <p:txEl>
                                              <p:pRg st="4" end="4"/>
                                            </p:txEl>
                                          </p:spTgt>
                                        </p:tgtEl>
                                        <p:attrNameLst>
                                          <p:attrName>xshear</p:attrName>
                                        </p:attrNameLst>
                                      </p:cBhvr>
                                    </p:anim>
                                    <p:animScale>
                                      <p:cBhvr>
                                        <p:cTn id="39" dur="200" decel="100000" autoRev="1" fill="hold">
                                          <p:stCondLst>
                                            <p:cond delay="600"/>
                                          </p:stCondLst>
                                        </p:cTn>
                                        <p:tgtEl>
                                          <p:spTgt spid="75778">
                                            <p:txEl>
                                              <p:pRg st="4" end="4"/>
                                            </p:txEl>
                                          </p:spTgt>
                                        </p:tgtEl>
                                      </p:cBhvr>
                                      <p:from x="100000" y="100000"/>
                                      <p:to x="80000" y="100000"/>
                                    </p:animScale>
                                    <p:anim by="(#ppt_h/3+#ppt_w*0.1)" calcmode="lin" valueType="num">
                                      <p:cBhvr additive="sum">
                                        <p:cTn id="40" dur="200" decel="100000" autoRev="1" fill="hold">
                                          <p:stCondLst>
                                            <p:cond delay="600"/>
                                          </p:stCondLst>
                                        </p:cTn>
                                        <p:tgtEl>
                                          <p:spTgt spid="75778">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ChangeArrowheads="1"/>
          </p:cNvSpPr>
          <p:nvPr/>
        </p:nvSpPr>
        <p:spPr bwMode="auto">
          <a:xfrm>
            <a:off x="0" y="0"/>
            <a:ext cx="9144000"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أ - أنواع الملكية :</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تنقسم الملكية إلى ثلاثة أقسام هي: الملكية العامة ، ملكية الدولة، الملكية الخاصة</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الملكية العامة :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ما وجد بإيجاد الله تعالى مما يملكة عموم لأمة دون اختصاص أحد بعينه به . كالأنهار والبراري والآبار.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فالأشياء والأموال التي تمنع أو تحول طبيعتها دون أن تكون محلاً للملكية الخاصة تعتبر من الملكية العامة كالأنهار، والمراعي وما إلى ذلك مما وجد بإيجاد الله له.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إقرار الملكية العامة:</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الشريعة الإسلامية لم تهمل حقوق المجتمع والجماعات باختلاف أنواعهم وحاجاتهم ،فقد أذنت للأفراد أن يتملكوا أعياناً لا يلحق تملكها إضراراً بالعامة، ومنعت من تملك ما في تملكه إلحاق الأضرار بالمجتمع عموماً ، فهي حينما أقرت الملكية الخاصة ، أقرت في مقابلها الملكية العامة ،وهي أن تكون ملكاً لعموم الناس دون النظر إلى الأفراد ،فلا يحق للفرد أو المجموعة من الأفراد  أن يحجزوا منافعها عن الآخرين بحال، بل هي مشاع بين أفراد المجتمع عموماً على ما تقتضيه المصلحة العامة ، كالطرق ، والأنهار، والمراعي، وغيرها ..  وقد تضافرت الأدلة على إقرار الملكية العامة ومن ذلك ما يلي :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1-</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عن ابن عباس رضي الله عن أن  النبي </a:t>
            </a:r>
            <a: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قال : " المسلمون شركاء في ثلاث في الماء ،والكلأ، والنار" </a:t>
            </a:r>
            <a:r>
              <a:rPr lang="ar-SA" sz="2600" b="1">
                <a:solidFill>
                  <a:prstClr val="black"/>
                </a:solidFill>
                <a:latin typeface="Traditional Arabic" pitchFamily="18" charset="-78"/>
                <a:ea typeface="Times New Roman" pitchFamily="18" charset="0"/>
                <a:cs typeface="Traditional Arabic" pitchFamily="18" charset="-78"/>
                <a:sym typeface="AGA Arabesque" pitchFamily="2" charset="2"/>
              </a:rPr>
              <a:t>ففي هذا الحديث يقرر النبي </a:t>
            </a:r>
            <a: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مبدأ الملكية العامة ،حيث جعل </a:t>
            </a:r>
            <a: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الحق لعموم الناس في الانتفاع بالماء والكلأ والنار.</a:t>
            </a:r>
            <a:endParaRPr lang="en-US" sz="26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rtl="0" eaLnBrk="0" fontAlgn="base" hangingPunct="0">
              <a:spcBef>
                <a:spcPct val="0"/>
              </a:spcBef>
              <a:spcAft>
                <a:spcPct val="0"/>
              </a:spcAft>
            </a:pPr>
            <a: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t/>
            </a:r>
            <a:br>
              <a:rPr lang="en-US" sz="2600" b="1">
                <a:solidFill>
                  <a:prstClr val="black"/>
                </a:solidFill>
                <a:latin typeface="Traditional Arabic" pitchFamily="18" charset="-78"/>
                <a:ea typeface="Times New Roman" pitchFamily="18" charset="0"/>
                <a:cs typeface="Traditional Arabic" pitchFamily="18" charset="-78"/>
                <a:sym typeface="AGA Arabesque" pitchFamily="2" charset="2"/>
              </a:rPr>
            </a:br>
            <a:endParaRPr lang="en-US" sz="2600" b="1">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5</a:t>
            </a:fld>
            <a:endParaRPr lang="ar-SA">
              <a:solidFill>
                <a:srgbClr val="646B86">
                  <a:shade val="90000"/>
                </a:srgbClr>
              </a:solidFill>
            </a:endParaRPr>
          </a:p>
        </p:txBody>
      </p:sp>
    </p:spTree>
    <p:extLst>
      <p:ext uri="{BB962C8B-B14F-4D97-AF65-F5344CB8AC3E}">
        <p14:creationId xmlns:p14="http://schemas.microsoft.com/office/powerpoint/2010/main" val="127237940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76802">
                                            <p:txEl>
                                              <p:pRg st="0" end="0"/>
                                            </p:txEl>
                                          </p:spTgt>
                                        </p:tgtEl>
                                        <p:attrNameLst>
                                          <p:attrName>style.visibility</p:attrName>
                                        </p:attrNameLst>
                                      </p:cBhvr>
                                      <p:to>
                                        <p:strVal val="visible"/>
                                      </p:to>
                                    </p:set>
                                    <p:animEffect transition="in" filter="wipe(down)">
                                      <p:cBhvr>
                                        <p:cTn id="7" dur="580">
                                          <p:stCondLst>
                                            <p:cond delay="0"/>
                                          </p:stCondLst>
                                        </p:cTn>
                                        <p:tgtEl>
                                          <p:spTgt spid="76802">
                                            <p:txEl>
                                              <p:pRg st="0" end="0"/>
                                            </p:txEl>
                                          </p:spTgt>
                                        </p:tgtEl>
                                      </p:cBhvr>
                                    </p:animEffect>
                                    <p:anim calcmode="lin" valueType="num">
                                      <p:cBhvr>
                                        <p:cTn id="8" dur="1822" tmFilter="0,0; 0.14,0.36; 0.43,0.73; 0.71,0.91; 1.0,1.0">
                                          <p:stCondLst>
                                            <p:cond delay="0"/>
                                          </p:stCondLst>
                                        </p:cTn>
                                        <p:tgtEl>
                                          <p:spTgt spid="7680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680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680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680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680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6802">
                                            <p:txEl>
                                              <p:pRg st="0" end="0"/>
                                            </p:txEl>
                                          </p:spTgt>
                                        </p:tgtEl>
                                      </p:cBhvr>
                                      <p:to x="100000" y="60000"/>
                                    </p:animScale>
                                    <p:animScale>
                                      <p:cBhvr>
                                        <p:cTn id="14" dur="166" decel="50000">
                                          <p:stCondLst>
                                            <p:cond delay="676"/>
                                          </p:stCondLst>
                                        </p:cTn>
                                        <p:tgtEl>
                                          <p:spTgt spid="76802">
                                            <p:txEl>
                                              <p:pRg st="0" end="0"/>
                                            </p:txEl>
                                          </p:spTgt>
                                        </p:tgtEl>
                                      </p:cBhvr>
                                      <p:to x="100000" y="100000"/>
                                    </p:animScale>
                                    <p:animScale>
                                      <p:cBhvr>
                                        <p:cTn id="15" dur="26">
                                          <p:stCondLst>
                                            <p:cond delay="1312"/>
                                          </p:stCondLst>
                                        </p:cTn>
                                        <p:tgtEl>
                                          <p:spTgt spid="76802">
                                            <p:txEl>
                                              <p:pRg st="0" end="0"/>
                                            </p:txEl>
                                          </p:spTgt>
                                        </p:tgtEl>
                                      </p:cBhvr>
                                      <p:to x="100000" y="80000"/>
                                    </p:animScale>
                                    <p:animScale>
                                      <p:cBhvr>
                                        <p:cTn id="16" dur="166" decel="50000">
                                          <p:stCondLst>
                                            <p:cond delay="1338"/>
                                          </p:stCondLst>
                                        </p:cTn>
                                        <p:tgtEl>
                                          <p:spTgt spid="76802">
                                            <p:txEl>
                                              <p:pRg st="0" end="0"/>
                                            </p:txEl>
                                          </p:spTgt>
                                        </p:tgtEl>
                                      </p:cBhvr>
                                      <p:to x="100000" y="100000"/>
                                    </p:animScale>
                                    <p:animScale>
                                      <p:cBhvr>
                                        <p:cTn id="17" dur="26">
                                          <p:stCondLst>
                                            <p:cond delay="1642"/>
                                          </p:stCondLst>
                                        </p:cTn>
                                        <p:tgtEl>
                                          <p:spTgt spid="76802">
                                            <p:txEl>
                                              <p:pRg st="0" end="0"/>
                                            </p:txEl>
                                          </p:spTgt>
                                        </p:tgtEl>
                                      </p:cBhvr>
                                      <p:to x="100000" y="90000"/>
                                    </p:animScale>
                                    <p:animScale>
                                      <p:cBhvr>
                                        <p:cTn id="18" dur="166" decel="50000">
                                          <p:stCondLst>
                                            <p:cond delay="1668"/>
                                          </p:stCondLst>
                                        </p:cTn>
                                        <p:tgtEl>
                                          <p:spTgt spid="76802">
                                            <p:txEl>
                                              <p:pRg st="0" end="0"/>
                                            </p:txEl>
                                          </p:spTgt>
                                        </p:tgtEl>
                                      </p:cBhvr>
                                      <p:to x="100000" y="100000"/>
                                    </p:animScale>
                                    <p:animScale>
                                      <p:cBhvr>
                                        <p:cTn id="19" dur="26">
                                          <p:stCondLst>
                                            <p:cond delay="1808"/>
                                          </p:stCondLst>
                                        </p:cTn>
                                        <p:tgtEl>
                                          <p:spTgt spid="76802">
                                            <p:txEl>
                                              <p:pRg st="0" end="0"/>
                                            </p:txEl>
                                          </p:spTgt>
                                        </p:tgtEl>
                                      </p:cBhvr>
                                      <p:to x="100000" y="95000"/>
                                    </p:animScale>
                                    <p:animScale>
                                      <p:cBhvr>
                                        <p:cTn id="20" dur="166" decel="50000">
                                          <p:stCondLst>
                                            <p:cond delay="1834"/>
                                          </p:stCondLst>
                                        </p:cTn>
                                        <p:tgtEl>
                                          <p:spTgt spid="76802">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19" presetClass="entr" presetSubtype="10" fill="hold" nodeType="clickEffect">
                                  <p:stCondLst>
                                    <p:cond delay="0"/>
                                  </p:stCondLst>
                                  <p:childTnLst>
                                    <p:set>
                                      <p:cBhvr>
                                        <p:cTn id="24" dur="1" fill="hold">
                                          <p:stCondLst>
                                            <p:cond delay="0"/>
                                          </p:stCondLst>
                                        </p:cTn>
                                        <p:tgtEl>
                                          <p:spTgt spid="76802">
                                            <p:txEl>
                                              <p:pRg st="1" end="1"/>
                                            </p:txEl>
                                          </p:spTgt>
                                        </p:tgtEl>
                                        <p:attrNameLst>
                                          <p:attrName>style.visibility</p:attrName>
                                        </p:attrNameLst>
                                      </p:cBhvr>
                                      <p:to>
                                        <p:strVal val="visible"/>
                                      </p:to>
                                    </p:set>
                                    <p:anim calcmode="lin" valueType="num">
                                      <p:cBhvr>
                                        <p:cTn id="25" dur="5000" fill="hold"/>
                                        <p:tgtEl>
                                          <p:spTgt spid="76802">
                                            <p:txEl>
                                              <p:pRg st="1" end="1"/>
                                            </p:txEl>
                                          </p:spTgt>
                                        </p:tgtEl>
                                        <p:attrNameLst>
                                          <p:attrName>ppt_w</p:attrName>
                                        </p:attrNameLst>
                                      </p:cBhvr>
                                      <p:tavLst>
                                        <p:tav tm="0" fmla="#ppt_w*sin(2.5*pi*$)">
                                          <p:val>
                                            <p:fltVal val="0"/>
                                          </p:val>
                                        </p:tav>
                                        <p:tav tm="100000">
                                          <p:val>
                                            <p:fltVal val="1"/>
                                          </p:val>
                                        </p:tav>
                                      </p:tavLst>
                                    </p:anim>
                                    <p:anim calcmode="lin" valueType="num">
                                      <p:cBhvr>
                                        <p:cTn id="26" dur="5000" fill="hold"/>
                                        <p:tgtEl>
                                          <p:spTgt spid="7680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nodeType="clickEffect">
                                  <p:stCondLst>
                                    <p:cond delay="0"/>
                                  </p:stCondLst>
                                  <p:childTnLst>
                                    <p:set>
                                      <p:cBhvr>
                                        <p:cTn id="30" dur="1" fill="hold">
                                          <p:stCondLst>
                                            <p:cond delay="0"/>
                                          </p:stCondLst>
                                        </p:cTn>
                                        <p:tgtEl>
                                          <p:spTgt spid="76802">
                                            <p:txEl>
                                              <p:pRg st="2" end="2"/>
                                            </p:txEl>
                                          </p:spTgt>
                                        </p:tgtEl>
                                        <p:attrNameLst>
                                          <p:attrName>style.visibility</p:attrName>
                                        </p:attrNameLst>
                                      </p:cBhvr>
                                      <p:to>
                                        <p:strVal val="visible"/>
                                      </p:to>
                                    </p:set>
                                    <p:anim from="(-#ppt_w/2)" to="(#ppt_x)" calcmode="lin" valueType="num">
                                      <p:cBhvr>
                                        <p:cTn id="31" dur="600" fill="hold">
                                          <p:stCondLst>
                                            <p:cond delay="0"/>
                                          </p:stCondLst>
                                        </p:cTn>
                                        <p:tgtEl>
                                          <p:spTgt spid="76802">
                                            <p:txEl>
                                              <p:pRg st="2" end="2"/>
                                            </p:txEl>
                                          </p:spTgt>
                                        </p:tgtEl>
                                        <p:attrNameLst>
                                          <p:attrName>ppt_x</p:attrName>
                                        </p:attrNameLst>
                                      </p:cBhvr>
                                    </p:anim>
                                    <p:anim from="0" to="-1.0" calcmode="lin" valueType="num">
                                      <p:cBhvr>
                                        <p:cTn id="32" dur="200" decel="50000" autoRev="1" fill="hold">
                                          <p:stCondLst>
                                            <p:cond delay="600"/>
                                          </p:stCondLst>
                                        </p:cTn>
                                        <p:tgtEl>
                                          <p:spTgt spid="76802">
                                            <p:txEl>
                                              <p:pRg st="2" end="2"/>
                                            </p:txEl>
                                          </p:spTgt>
                                        </p:tgtEl>
                                        <p:attrNameLst>
                                          <p:attrName>xshear</p:attrName>
                                        </p:attrNameLst>
                                      </p:cBhvr>
                                    </p:anim>
                                    <p:animScale>
                                      <p:cBhvr>
                                        <p:cTn id="33" dur="200" decel="100000" autoRev="1" fill="hold">
                                          <p:stCondLst>
                                            <p:cond delay="600"/>
                                          </p:stCondLst>
                                        </p:cTn>
                                        <p:tgtEl>
                                          <p:spTgt spid="76802">
                                            <p:txEl>
                                              <p:pRg st="2" end="2"/>
                                            </p:txEl>
                                          </p:spTgt>
                                        </p:tgtEl>
                                      </p:cBhvr>
                                      <p:from x="100000" y="100000"/>
                                      <p:to x="80000" y="100000"/>
                                    </p:animScale>
                                    <p:anim by="(#ppt_h/3+#ppt_w*0.1)" calcmode="lin" valueType="num">
                                      <p:cBhvr additive="sum">
                                        <p:cTn id="34" dur="200" decel="100000" autoRev="1" fill="hold">
                                          <p:stCondLst>
                                            <p:cond delay="600"/>
                                          </p:stCondLst>
                                        </p:cTn>
                                        <p:tgtEl>
                                          <p:spTgt spid="76802">
                                            <p:txEl>
                                              <p:pRg st="2" end="2"/>
                                            </p:txEl>
                                          </p:spTgt>
                                        </p:tgtEl>
                                        <p:attrNameLst>
                                          <p:attrName>ppt_x</p:attrName>
                                        </p:attrNameLst>
                                      </p:cBhvr>
                                    </p:anim>
                                  </p:childTnLst>
                                </p:cTn>
                              </p:par>
                              <p:par>
                                <p:cTn id="35" presetID="34" presetClass="entr" presetSubtype="0" fill="hold" nodeType="withEffect">
                                  <p:stCondLst>
                                    <p:cond delay="0"/>
                                  </p:stCondLst>
                                  <p:childTnLst>
                                    <p:set>
                                      <p:cBhvr>
                                        <p:cTn id="36" dur="1" fill="hold">
                                          <p:stCondLst>
                                            <p:cond delay="0"/>
                                          </p:stCondLst>
                                        </p:cTn>
                                        <p:tgtEl>
                                          <p:spTgt spid="76802">
                                            <p:txEl>
                                              <p:pRg st="3" end="3"/>
                                            </p:txEl>
                                          </p:spTgt>
                                        </p:tgtEl>
                                        <p:attrNameLst>
                                          <p:attrName>style.visibility</p:attrName>
                                        </p:attrNameLst>
                                      </p:cBhvr>
                                      <p:to>
                                        <p:strVal val="visible"/>
                                      </p:to>
                                    </p:set>
                                    <p:anim from="(-#ppt_w/2)" to="(#ppt_x)" calcmode="lin" valueType="num">
                                      <p:cBhvr>
                                        <p:cTn id="37" dur="600" fill="hold">
                                          <p:stCondLst>
                                            <p:cond delay="0"/>
                                          </p:stCondLst>
                                        </p:cTn>
                                        <p:tgtEl>
                                          <p:spTgt spid="76802">
                                            <p:txEl>
                                              <p:pRg st="3" end="3"/>
                                            </p:txEl>
                                          </p:spTgt>
                                        </p:tgtEl>
                                        <p:attrNameLst>
                                          <p:attrName>ppt_x</p:attrName>
                                        </p:attrNameLst>
                                      </p:cBhvr>
                                    </p:anim>
                                    <p:anim from="0" to="-1.0" calcmode="lin" valueType="num">
                                      <p:cBhvr>
                                        <p:cTn id="38" dur="200" decel="50000" autoRev="1" fill="hold">
                                          <p:stCondLst>
                                            <p:cond delay="600"/>
                                          </p:stCondLst>
                                        </p:cTn>
                                        <p:tgtEl>
                                          <p:spTgt spid="76802">
                                            <p:txEl>
                                              <p:pRg st="3" end="3"/>
                                            </p:txEl>
                                          </p:spTgt>
                                        </p:tgtEl>
                                        <p:attrNameLst>
                                          <p:attrName>xshear</p:attrName>
                                        </p:attrNameLst>
                                      </p:cBhvr>
                                    </p:anim>
                                    <p:animScale>
                                      <p:cBhvr>
                                        <p:cTn id="39" dur="200" decel="100000" autoRev="1" fill="hold">
                                          <p:stCondLst>
                                            <p:cond delay="600"/>
                                          </p:stCondLst>
                                        </p:cTn>
                                        <p:tgtEl>
                                          <p:spTgt spid="76802">
                                            <p:txEl>
                                              <p:pRg st="3" end="3"/>
                                            </p:txEl>
                                          </p:spTgt>
                                        </p:tgtEl>
                                      </p:cBhvr>
                                      <p:from x="100000" y="100000"/>
                                      <p:to x="80000" y="100000"/>
                                    </p:animScale>
                                    <p:anim by="(#ppt_h/3+#ppt_w*0.1)" calcmode="lin" valueType="num">
                                      <p:cBhvr additive="sum">
                                        <p:cTn id="40" dur="200" decel="100000" autoRev="1" fill="hold">
                                          <p:stCondLst>
                                            <p:cond delay="600"/>
                                          </p:stCondLst>
                                        </p:cTn>
                                        <p:tgtEl>
                                          <p:spTgt spid="76802">
                                            <p:txEl>
                                              <p:pRg st="3" end="3"/>
                                            </p:txEl>
                                          </p:spTgt>
                                        </p:tgtEl>
                                        <p:attrNameLst>
                                          <p:attrName>ppt_x</p:attrName>
                                        </p:attrNameLst>
                                      </p:cBhvr>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4" presetClass="entr" presetSubtype="0" fill="hold" nodeType="clickEffect">
                                  <p:stCondLst>
                                    <p:cond delay="0"/>
                                  </p:stCondLst>
                                  <p:childTnLst>
                                    <p:set>
                                      <p:cBhvr>
                                        <p:cTn id="44" dur="1" fill="hold">
                                          <p:stCondLst>
                                            <p:cond delay="0"/>
                                          </p:stCondLst>
                                        </p:cTn>
                                        <p:tgtEl>
                                          <p:spTgt spid="76802">
                                            <p:txEl>
                                              <p:pRg st="4" end="4"/>
                                            </p:txEl>
                                          </p:spTgt>
                                        </p:tgtEl>
                                        <p:attrNameLst>
                                          <p:attrName>style.visibility</p:attrName>
                                        </p:attrNameLst>
                                      </p:cBhvr>
                                      <p:to>
                                        <p:strVal val="visible"/>
                                      </p:to>
                                    </p:set>
                                    <p:anim from="(-#ppt_w/2)" to="(#ppt_x)" calcmode="lin" valueType="num">
                                      <p:cBhvr>
                                        <p:cTn id="45" dur="600" fill="hold">
                                          <p:stCondLst>
                                            <p:cond delay="0"/>
                                          </p:stCondLst>
                                        </p:cTn>
                                        <p:tgtEl>
                                          <p:spTgt spid="76802">
                                            <p:txEl>
                                              <p:pRg st="4" end="4"/>
                                            </p:txEl>
                                          </p:spTgt>
                                        </p:tgtEl>
                                        <p:attrNameLst>
                                          <p:attrName>ppt_x</p:attrName>
                                        </p:attrNameLst>
                                      </p:cBhvr>
                                    </p:anim>
                                    <p:anim from="0" to="-1.0" calcmode="lin" valueType="num">
                                      <p:cBhvr>
                                        <p:cTn id="46" dur="200" decel="50000" autoRev="1" fill="hold">
                                          <p:stCondLst>
                                            <p:cond delay="600"/>
                                          </p:stCondLst>
                                        </p:cTn>
                                        <p:tgtEl>
                                          <p:spTgt spid="76802">
                                            <p:txEl>
                                              <p:pRg st="4" end="4"/>
                                            </p:txEl>
                                          </p:spTgt>
                                        </p:tgtEl>
                                        <p:attrNameLst>
                                          <p:attrName>xshear</p:attrName>
                                        </p:attrNameLst>
                                      </p:cBhvr>
                                    </p:anim>
                                    <p:animScale>
                                      <p:cBhvr>
                                        <p:cTn id="47" dur="200" decel="100000" autoRev="1" fill="hold">
                                          <p:stCondLst>
                                            <p:cond delay="600"/>
                                          </p:stCondLst>
                                        </p:cTn>
                                        <p:tgtEl>
                                          <p:spTgt spid="76802">
                                            <p:txEl>
                                              <p:pRg st="4" end="4"/>
                                            </p:txEl>
                                          </p:spTgt>
                                        </p:tgtEl>
                                      </p:cBhvr>
                                      <p:from x="100000" y="100000"/>
                                      <p:to x="80000" y="100000"/>
                                    </p:animScale>
                                    <p:anim by="(#ppt_h/3+#ppt_w*0.1)" calcmode="lin" valueType="num">
                                      <p:cBhvr additive="sum">
                                        <p:cTn id="48" dur="200" decel="100000" autoRev="1" fill="hold">
                                          <p:stCondLst>
                                            <p:cond delay="600"/>
                                          </p:stCondLst>
                                        </p:cTn>
                                        <p:tgtEl>
                                          <p:spTgt spid="76802">
                                            <p:txEl>
                                              <p:pRg st="4" end="4"/>
                                            </p:txEl>
                                          </p:spTgt>
                                        </p:tgtEl>
                                        <p:attrNameLst>
                                          <p:attrName>ppt_x</p:attrName>
                                        </p:attrNameLst>
                                      </p:cBhvr>
                                    </p:anim>
                                  </p:childTnLst>
                                </p:cTn>
                              </p:par>
                              <p:par>
                                <p:cTn id="49" presetID="34" presetClass="entr" presetSubtype="0" fill="hold" nodeType="withEffect">
                                  <p:stCondLst>
                                    <p:cond delay="0"/>
                                  </p:stCondLst>
                                  <p:childTnLst>
                                    <p:set>
                                      <p:cBhvr>
                                        <p:cTn id="50" dur="1" fill="hold">
                                          <p:stCondLst>
                                            <p:cond delay="0"/>
                                          </p:stCondLst>
                                        </p:cTn>
                                        <p:tgtEl>
                                          <p:spTgt spid="76802">
                                            <p:txEl>
                                              <p:pRg st="5" end="5"/>
                                            </p:txEl>
                                          </p:spTgt>
                                        </p:tgtEl>
                                        <p:attrNameLst>
                                          <p:attrName>style.visibility</p:attrName>
                                        </p:attrNameLst>
                                      </p:cBhvr>
                                      <p:to>
                                        <p:strVal val="visible"/>
                                      </p:to>
                                    </p:set>
                                    <p:anim from="(-#ppt_w/2)" to="(#ppt_x)" calcmode="lin" valueType="num">
                                      <p:cBhvr>
                                        <p:cTn id="51" dur="600" fill="hold">
                                          <p:stCondLst>
                                            <p:cond delay="0"/>
                                          </p:stCondLst>
                                        </p:cTn>
                                        <p:tgtEl>
                                          <p:spTgt spid="76802">
                                            <p:txEl>
                                              <p:pRg st="5" end="5"/>
                                            </p:txEl>
                                          </p:spTgt>
                                        </p:tgtEl>
                                        <p:attrNameLst>
                                          <p:attrName>ppt_x</p:attrName>
                                        </p:attrNameLst>
                                      </p:cBhvr>
                                    </p:anim>
                                    <p:anim from="0" to="-1.0" calcmode="lin" valueType="num">
                                      <p:cBhvr>
                                        <p:cTn id="52" dur="200" decel="50000" autoRev="1" fill="hold">
                                          <p:stCondLst>
                                            <p:cond delay="600"/>
                                          </p:stCondLst>
                                        </p:cTn>
                                        <p:tgtEl>
                                          <p:spTgt spid="76802">
                                            <p:txEl>
                                              <p:pRg st="5" end="5"/>
                                            </p:txEl>
                                          </p:spTgt>
                                        </p:tgtEl>
                                        <p:attrNameLst>
                                          <p:attrName>xshear</p:attrName>
                                        </p:attrNameLst>
                                      </p:cBhvr>
                                    </p:anim>
                                    <p:animScale>
                                      <p:cBhvr>
                                        <p:cTn id="53" dur="200" decel="100000" autoRev="1" fill="hold">
                                          <p:stCondLst>
                                            <p:cond delay="600"/>
                                          </p:stCondLst>
                                        </p:cTn>
                                        <p:tgtEl>
                                          <p:spTgt spid="76802">
                                            <p:txEl>
                                              <p:pRg st="5" end="5"/>
                                            </p:txEl>
                                          </p:spTgt>
                                        </p:tgtEl>
                                      </p:cBhvr>
                                      <p:from x="100000" y="100000"/>
                                      <p:to x="80000" y="100000"/>
                                    </p:animScale>
                                    <p:anim by="(#ppt_h/3+#ppt_w*0.1)" calcmode="lin" valueType="num">
                                      <p:cBhvr additive="sum">
                                        <p:cTn id="54" dur="200" decel="100000" autoRev="1" fill="hold">
                                          <p:stCondLst>
                                            <p:cond delay="600"/>
                                          </p:stCondLst>
                                        </p:cTn>
                                        <p:tgtEl>
                                          <p:spTgt spid="76802">
                                            <p:txEl>
                                              <p:pRg st="5" end="5"/>
                                            </p:txEl>
                                          </p:spTgt>
                                        </p:tgtEl>
                                        <p:attrNameLst>
                                          <p:attrName>ppt_x</p:attrName>
                                        </p:attrNameLst>
                                      </p:cBhvr>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34" presetClass="entr" presetSubtype="0" fill="hold" nodeType="clickEffect">
                                  <p:stCondLst>
                                    <p:cond delay="0"/>
                                  </p:stCondLst>
                                  <p:childTnLst>
                                    <p:set>
                                      <p:cBhvr>
                                        <p:cTn id="58" dur="1" fill="hold">
                                          <p:stCondLst>
                                            <p:cond delay="0"/>
                                          </p:stCondLst>
                                        </p:cTn>
                                        <p:tgtEl>
                                          <p:spTgt spid="76802">
                                            <p:txEl>
                                              <p:pRg st="6" end="6"/>
                                            </p:txEl>
                                          </p:spTgt>
                                        </p:tgtEl>
                                        <p:attrNameLst>
                                          <p:attrName>style.visibility</p:attrName>
                                        </p:attrNameLst>
                                      </p:cBhvr>
                                      <p:to>
                                        <p:strVal val="visible"/>
                                      </p:to>
                                    </p:set>
                                    <p:anim from="(-#ppt_w/2)" to="(#ppt_x)" calcmode="lin" valueType="num">
                                      <p:cBhvr>
                                        <p:cTn id="59" dur="600" fill="hold">
                                          <p:stCondLst>
                                            <p:cond delay="0"/>
                                          </p:stCondLst>
                                        </p:cTn>
                                        <p:tgtEl>
                                          <p:spTgt spid="76802">
                                            <p:txEl>
                                              <p:pRg st="6" end="6"/>
                                            </p:txEl>
                                          </p:spTgt>
                                        </p:tgtEl>
                                        <p:attrNameLst>
                                          <p:attrName>ppt_x</p:attrName>
                                        </p:attrNameLst>
                                      </p:cBhvr>
                                    </p:anim>
                                    <p:anim from="0" to="-1.0" calcmode="lin" valueType="num">
                                      <p:cBhvr>
                                        <p:cTn id="60" dur="200" decel="50000" autoRev="1" fill="hold">
                                          <p:stCondLst>
                                            <p:cond delay="600"/>
                                          </p:stCondLst>
                                        </p:cTn>
                                        <p:tgtEl>
                                          <p:spTgt spid="76802">
                                            <p:txEl>
                                              <p:pRg st="6" end="6"/>
                                            </p:txEl>
                                          </p:spTgt>
                                        </p:tgtEl>
                                        <p:attrNameLst>
                                          <p:attrName>xshear</p:attrName>
                                        </p:attrNameLst>
                                      </p:cBhvr>
                                    </p:anim>
                                    <p:animScale>
                                      <p:cBhvr>
                                        <p:cTn id="61" dur="200" decel="100000" autoRev="1" fill="hold">
                                          <p:stCondLst>
                                            <p:cond delay="600"/>
                                          </p:stCondLst>
                                        </p:cTn>
                                        <p:tgtEl>
                                          <p:spTgt spid="76802">
                                            <p:txEl>
                                              <p:pRg st="6" end="6"/>
                                            </p:txEl>
                                          </p:spTgt>
                                        </p:tgtEl>
                                      </p:cBhvr>
                                      <p:from x="100000" y="100000"/>
                                      <p:to x="80000" y="100000"/>
                                    </p:animScale>
                                    <p:anim by="(#ppt_h/3+#ppt_w*0.1)" calcmode="lin" valueType="num">
                                      <p:cBhvr additive="sum">
                                        <p:cTn id="62" dur="200" decel="100000" autoRev="1" fill="hold">
                                          <p:stCondLst>
                                            <p:cond delay="600"/>
                                          </p:stCondLst>
                                        </p:cTn>
                                        <p:tgtEl>
                                          <p:spTgt spid="76802">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ChangeArrowheads="1"/>
          </p:cNvSpPr>
          <p:nvPr/>
        </p:nvSpPr>
        <p:spPr bwMode="auto">
          <a:xfrm>
            <a:off x="285750" y="733425"/>
            <a:ext cx="8715375"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2-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عن الصعب بن جثامة رضي الله عنه أن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قال</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لاحمى إلا لله ورسوله "    فهذا مما يدل على إقرار الشريعة الإسلامية للملكية العامة .   وقد جاءت نصوص العلماء رحمهم الله  تعالى تقرر مبدأ الملكية العامة ،وأنه لا يجوز للفرد أو لمجموع الأفراد  تملك ما يتعلق به مصالح عموم الناس وحاجاتهم ، بل إنه لا يجوز للإمام أو الحاكم أن يقطع أحد رعيته ما يتعلق به مصالح وحاجات عموم المسلمين كالأنهار والمراعي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خصائص الملكية العامة : يمكن القول بأن الملكية العامة تختص بما يلي:</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1-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الملكية العامة علاقتها مع مصالح عموم المسلمين وحاجاتهم كعلاقة العلة بالحكم فمتى وجدت العلة وهي المصلحة العامة وجد الحكم وهو الملكية العامة ومتى زالت المصلحة العامة زالت الملكية العامة وتحولت تلك الأشياء إلى بيت المال يتصرف فيها الحاكم وفق المصلحة الشرعية ولو بإعطائها للأفراد.</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2-</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الملكية العامة مقررة بحكم الله تعالى ورسوله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لا يملك أحد التصرف فيها بل ولا يجوز له ذلك ما دام أن المصلحة العامة للمسلمين متعلقة بها.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3-</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الملكية العامة ملكية دائمة ومستقرة بدوام واستقرار مصلحة عموم المسلمين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4-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الحق في الملكية العامة حق مستقر للجماعة باعتبارها مؤلفة من أفراد.</a:t>
            </a: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6</a:t>
            </a:fld>
            <a:endParaRPr lang="ar-SA">
              <a:solidFill>
                <a:srgbClr val="646B86">
                  <a:shade val="90000"/>
                </a:srgbClr>
              </a:solidFill>
            </a:endParaRPr>
          </a:p>
        </p:txBody>
      </p:sp>
    </p:spTree>
    <p:extLst>
      <p:ext uri="{BB962C8B-B14F-4D97-AF65-F5344CB8AC3E}">
        <p14:creationId xmlns:p14="http://schemas.microsoft.com/office/powerpoint/2010/main" val="646511198"/>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77826">
                                            <p:txEl>
                                              <p:pRg st="0" end="0"/>
                                            </p:txEl>
                                          </p:spTgt>
                                        </p:tgtEl>
                                        <p:attrNameLst>
                                          <p:attrName>style.visibility</p:attrName>
                                        </p:attrNameLst>
                                      </p:cBhvr>
                                      <p:to>
                                        <p:strVal val="visible"/>
                                      </p:to>
                                    </p:set>
                                    <p:animEffect transition="in" filter="wipe(down)">
                                      <p:cBhvr>
                                        <p:cTn id="7" dur="580">
                                          <p:stCondLst>
                                            <p:cond delay="0"/>
                                          </p:stCondLst>
                                        </p:cTn>
                                        <p:tgtEl>
                                          <p:spTgt spid="77826">
                                            <p:txEl>
                                              <p:pRg st="0" end="0"/>
                                            </p:txEl>
                                          </p:spTgt>
                                        </p:tgtEl>
                                      </p:cBhvr>
                                    </p:animEffect>
                                    <p:anim calcmode="lin" valueType="num">
                                      <p:cBhvr>
                                        <p:cTn id="8" dur="1822" tmFilter="0,0; 0.14,0.36; 0.43,0.73; 0.71,0.91; 1.0,1.0">
                                          <p:stCondLst>
                                            <p:cond delay="0"/>
                                          </p:stCondLst>
                                        </p:cTn>
                                        <p:tgtEl>
                                          <p:spTgt spid="77826">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7826">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7826">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7826">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7826">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7826">
                                            <p:txEl>
                                              <p:pRg st="0" end="0"/>
                                            </p:txEl>
                                          </p:spTgt>
                                        </p:tgtEl>
                                      </p:cBhvr>
                                      <p:to x="100000" y="60000"/>
                                    </p:animScale>
                                    <p:animScale>
                                      <p:cBhvr>
                                        <p:cTn id="14" dur="166" decel="50000">
                                          <p:stCondLst>
                                            <p:cond delay="676"/>
                                          </p:stCondLst>
                                        </p:cTn>
                                        <p:tgtEl>
                                          <p:spTgt spid="77826">
                                            <p:txEl>
                                              <p:pRg st="0" end="0"/>
                                            </p:txEl>
                                          </p:spTgt>
                                        </p:tgtEl>
                                      </p:cBhvr>
                                      <p:to x="100000" y="100000"/>
                                    </p:animScale>
                                    <p:animScale>
                                      <p:cBhvr>
                                        <p:cTn id="15" dur="26">
                                          <p:stCondLst>
                                            <p:cond delay="1312"/>
                                          </p:stCondLst>
                                        </p:cTn>
                                        <p:tgtEl>
                                          <p:spTgt spid="77826">
                                            <p:txEl>
                                              <p:pRg st="0" end="0"/>
                                            </p:txEl>
                                          </p:spTgt>
                                        </p:tgtEl>
                                      </p:cBhvr>
                                      <p:to x="100000" y="80000"/>
                                    </p:animScale>
                                    <p:animScale>
                                      <p:cBhvr>
                                        <p:cTn id="16" dur="166" decel="50000">
                                          <p:stCondLst>
                                            <p:cond delay="1338"/>
                                          </p:stCondLst>
                                        </p:cTn>
                                        <p:tgtEl>
                                          <p:spTgt spid="77826">
                                            <p:txEl>
                                              <p:pRg st="0" end="0"/>
                                            </p:txEl>
                                          </p:spTgt>
                                        </p:tgtEl>
                                      </p:cBhvr>
                                      <p:to x="100000" y="100000"/>
                                    </p:animScale>
                                    <p:animScale>
                                      <p:cBhvr>
                                        <p:cTn id="17" dur="26">
                                          <p:stCondLst>
                                            <p:cond delay="1642"/>
                                          </p:stCondLst>
                                        </p:cTn>
                                        <p:tgtEl>
                                          <p:spTgt spid="77826">
                                            <p:txEl>
                                              <p:pRg st="0" end="0"/>
                                            </p:txEl>
                                          </p:spTgt>
                                        </p:tgtEl>
                                      </p:cBhvr>
                                      <p:to x="100000" y="90000"/>
                                    </p:animScale>
                                    <p:animScale>
                                      <p:cBhvr>
                                        <p:cTn id="18" dur="166" decel="50000">
                                          <p:stCondLst>
                                            <p:cond delay="1668"/>
                                          </p:stCondLst>
                                        </p:cTn>
                                        <p:tgtEl>
                                          <p:spTgt spid="77826">
                                            <p:txEl>
                                              <p:pRg st="0" end="0"/>
                                            </p:txEl>
                                          </p:spTgt>
                                        </p:tgtEl>
                                      </p:cBhvr>
                                      <p:to x="100000" y="100000"/>
                                    </p:animScale>
                                    <p:animScale>
                                      <p:cBhvr>
                                        <p:cTn id="19" dur="26">
                                          <p:stCondLst>
                                            <p:cond delay="1808"/>
                                          </p:stCondLst>
                                        </p:cTn>
                                        <p:tgtEl>
                                          <p:spTgt spid="77826">
                                            <p:txEl>
                                              <p:pRg st="0" end="0"/>
                                            </p:txEl>
                                          </p:spTgt>
                                        </p:tgtEl>
                                      </p:cBhvr>
                                      <p:to x="100000" y="95000"/>
                                    </p:animScale>
                                    <p:animScale>
                                      <p:cBhvr>
                                        <p:cTn id="20" dur="166" decel="50000">
                                          <p:stCondLst>
                                            <p:cond delay="1834"/>
                                          </p:stCondLst>
                                        </p:cTn>
                                        <p:tgtEl>
                                          <p:spTgt spid="77826">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6" presetClass="entr" presetSubtype="0" fill="hold" nodeType="clickEffect">
                                  <p:stCondLst>
                                    <p:cond delay="0"/>
                                  </p:stCondLst>
                                  <p:childTnLst>
                                    <p:set>
                                      <p:cBhvr>
                                        <p:cTn id="24" dur="1" fill="hold">
                                          <p:stCondLst>
                                            <p:cond delay="0"/>
                                          </p:stCondLst>
                                        </p:cTn>
                                        <p:tgtEl>
                                          <p:spTgt spid="77826">
                                            <p:txEl>
                                              <p:pRg st="1" end="1"/>
                                            </p:txEl>
                                          </p:spTgt>
                                        </p:tgtEl>
                                        <p:attrNameLst>
                                          <p:attrName>style.visibility</p:attrName>
                                        </p:attrNameLst>
                                      </p:cBhvr>
                                      <p:to>
                                        <p:strVal val="visible"/>
                                      </p:to>
                                    </p:set>
                                    <p:animEffect transition="in" filter="wipe(down)">
                                      <p:cBhvr>
                                        <p:cTn id="25" dur="580">
                                          <p:stCondLst>
                                            <p:cond delay="0"/>
                                          </p:stCondLst>
                                        </p:cTn>
                                        <p:tgtEl>
                                          <p:spTgt spid="77826">
                                            <p:txEl>
                                              <p:pRg st="1" end="1"/>
                                            </p:txEl>
                                          </p:spTgt>
                                        </p:tgtEl>
                                      </p:cBhvr>
                                    </p:animEffect>
                                    <p:anim calcmode="lin" valueType="num">
                                      <p:cBhvr>
                                        <p:cTn id="26" dur="1822" tmFilter="0,0; 0.14,0.36; 0.43,0.73; 0.71,0.91; 1.0,1.0">
                                          <p:stCondLst>
                                            <p:cond delay="0"/>
                                          </p:stCondLst>
                                        </p:cTn>
                                        <p:tgtEl>
                                          <p:spTgt spid="77826">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7826">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7826">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7826">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7826">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77826">
                                            <p:txEl>
                                              <p:pRg st="1" end="1"/>
                                            </p:txEl>
                                          </p:spTgt>
                                        </p:tgtEl>
                                      </p:cBhvr>
                                      <p:to x="100000" y="60000"/>
                                    </p:animScale>
                                    <p:animScale>
                                      <p:cBhvr>
                                        <p:cTn id="32" dur="166" decel="50000">
                                          <p:stCondLst>
                                            <p:cond delay="676"/>
                                          </p:stCondLst>
                                        </p:cTn>
                                        <p:tgtEl>
                                          <p:spTgt spid="77826">
                                            <p:txEl>
                                              <p:pRg st="1" end="1"/>
                                            </p:txEl>
                                          </p:spTgt>
                                        </p:tgtEl>
                                      </p:cBhvr>
                                      <p:to x="100000" y="100000"/>
                                    </p:animScale>
                                    <p:animScale>
                                      <p:cBhvr>
                                        <p:cTn id="33" dur="26">
                                          <p:stCondLst>
                                            <p:cond delay="1312"/>
                                          </p:stCondLst>
                                        </p:cTn>
                                        <p:tgtEl>
                                          <p:spTgt spid="77826">
                                            <p:txEl>
                                              <p:pRg st="1" end="1"/>
                                            </p:txEl>
                                          </p:spTgt>
                                        </p:tgtEl>
                                      </p:cBhvr>
                                      <p:to x="100000" y="80000"/>
                                    </p:animScale>
                                    <p:animScale>
                                      <p:cBhvr>
                                        <p:cTn id="34" dur="166" decel="50000">
                                          <p:stCondLst>
                                            <p:cond delay="1338"/>
                                          </p:stCondLst>
                                        </p:cTn>
                                        <p:tgtEl>
                                          <p:spTgt spid="77826">
                                            <p:txEl>
                                              <p:pRg st="1" end="1"/>
                                            </p:txEl>
                                          </p:spTgt>
                                        </p:tgtEl>
                                      </p:cBhvr>
                                      <p:to x="100000" y="100000"/>
                                    </p:animScale>
                                    <p:animScale>
                                      <p:cBhvr>
                                        <p:cTn id="35" dur="26">
                                          <p:stCondLst>
                                            <p:cond delay="1642"/>
                                          </p:stCondLst>
                                        </p:cTn>
                                        <p:tgtEl>
                                          <p:spTgt spid="77826">
                                            <p:txEl>
                                              <p:pRg st="1" end="1"/>
                                            </p:txEl>
                                          </p:spTgt>
                                        </p:tgtEl>
                                      </p:cBhvr>
                                      <p:to x="100000" y="90000"/>
                                    </p:animScale>
                                    <p:animScale>
                                      <p:cBhvr>
                                        <p:cTn id="36" dur="166" decel="50000">
                                          <p:stCondLst>
                                            <p:cond delay="1668"/>
                                          </p:stCondLst>
                                        </p:cTn>
                                        <p:tgtEl>
                                          <p:spTgt spid="77826">
                                            <p:txEl>
                                              <p:pRg st="1" end="1"/>
                                            </p:txEl>
                                          </p:spTgt>
                                        </p:tgtEl>
                                      </p:cBhvr>
                                      <p:to x="100000" y="100000"/>
                                    </p:animScale>
                                    <p:animScale>
                                      <p:cBhvr>
                                        <p:cTn id="37" dur="26">
                                          <p:stCondLst>
                                            <p:cond delay="1808"/>
                                          </p:stCondLst>
                                        </p:cTn>
                                        <p:tgtEl>
                                          <p:spTgt spid="77826">
                                            <p:txEl>
                                              <p:pRg st="1" end="1"/>
                                            </p:txEl>
                                          </p:spTgt>
                                        </p:tgtEl>
                                      </p:cBhvr>
                                      <p:to x="100000" y="95000"/>
                                    </p:animScale>
                                    <p:animScale>
                                      <p:cBhvr>
                                        <p:cTn id="38" dur="166" decel="50000">
                                          <p:stCondLst>
                                            <p:cond delay="1834"/>
                                          </p:stCondLst>
                                        </p:cTn>
                                        <p:tgtEl>
                                          <p:spTgt spid="77826">
                                            <p:txEl>
                                              <p:pRg st="1" end="1"/>
                                            </p:txEl>
                                          </p:spTgt>
                                        </p:tgtEl>
                                      </p:cBhvr>
                                      <p:to x="100000" y="100000"/>
                                    </p:animScale>
                                  </p:childTnLst>
                                </p:cTn>
                              </p:par>
                            </p:childTnLst>
                          </p:cTn>
                        </p:par>
                      </p:childTnLst>
                    </p:cTn>
                  </p:par>
                  <p:par>
                    <p:cTn id="39" fill="hold" nodeType="clickPar">
                      <p:stCondLst>
                        <p:cond delay="indefinite"/>
                      </p:stCondLst>
                      <p:childTnLst>
                        <p:par>
                          <p:cTn id="40" fill="hold" nodeType="withGroup">
                            <p:stCondLst>
                              <p:cond delay="0"/>
                            </p:stCondLst>
                            <p:childTnLst>
                              <p:par>
                                <p:cTn id="41" presetID="34" presetClass="entr" presetSubtype="0" fill="hold" nodeType="clickEffect">
                                  <p:stCondLst>
                                    <p:cond delay="0"/>
                                  </p:stCondLst>
                                  <p:childTnLst>
                                    <p:set>
                                      <p:cBhvr>
                                        <p:cTn id="42" dur="1" fill="hold">
                                          <p:stCondLst>
                                            <p:cond delay="0"/>
                                          </p:stCondLst>
                                        </p:cTn>
                                        <p:tgtEl>
                                          <p:spTgt spid="77826">
                                            <p:txEl>
                                              <p:pRg st="2" end="2"/>
                                            </p:txEl>
                                          </p:spTgt>
                                        </p:tgtEl>
                                        <p:attrNameLst>
                                          <p:attrName>style.visibility</p:attrName>
                                        </p:attrNameLst>
                                      </p:cBhvr>
                                      <p:to>
                                        <p:strVal val="visible"/>
                                      </p:to>
                                    </p:set>
                                    <p:anim from="(-#ppt_w/2)" to="(#ppt_x)" calcmode="lin" valueType="num">
                                      <p:cBhvr>
                                        <p:cTn id="43" dur="600" fill="hold">
                                          <p:stCondLst>
                                            <p:cond delay="0"/>
                                          </p:stCondLst>
                                        </p:cTn>
                                        <p:tgtEl>
                                          <p:spTgt spid="77826">
                                            <p:txEl>
                                              <p:pRg st="2" end="2"/>
                                            </p:txEl>
                                          </p:spTgt>
                                        </p:tgtEl>
                                        <p:attrNameLst>
                                          <p:attrName>ppt_x</p:attrName>
                                        </p:attrNameLst>
                                      </p:cBhvr>
                                    </p:anim>
                                    <p:anim from="0" to="-1.0" calcmode="lin" valueType="num">
                                      <p:cBhvr>
                                        <p:cTn id="44" dur="200" decel="50000" autoRev="1" fill="hold">
                                          <p:stCondLst>
                                            <p:cond delay="600"/>
                                          </p:stCondLst>
                                        </p:cTn>
                                        <p:tgtEl>
                                          <p:spTgt spid="77826">
                                            <p:txEl>
                                              <p:pRg st="2" end="2"/>
                                            </p:txEl>
                                          </p:spTgt>
                                        </p:tgtEl>
                                        <p:attrNameLst>
                                          <p:attrName>xshear</p:attrName>
                                        </p:attrNameLst>
                                      </p:cBhvr>
                                    </p:anim>
                                    <p:animScale>
                                      <p:cBhvr>
                                        <p:cTn id="45" dur="200" decel="100000" autoRev="1" fill="hold">
                                          <p:stCondLst>
                                            <p:cond delay="600"/>
                                          </p:stCondLst>
                                        </p:cTn>
                                        <p:tgtEl>
                                          <p:spTgt spid="77826">
                                            <p:txEl>
                                              <p:pRg st="2" end="2"/>
                                            </p:txEl>
                                          </p:spTgt>
                                        </p:tgtEl>
                                      </p:cBhvr>
                                      <p:from x="100000" y="100000"/>
                                      <p:to x="80000" y="100000"/>
                                    </p:animScale>
                                    <p:anim by="(#ppt_h/3+#ppt_w*0.1)" calcmode="lin" valueType="num">
                                      <p:cBhvr additive="sum">
                                        <p:cTn id="46" dur="200" decel="100000" autoRev="1" fill="hold">
                                          <p:stCondLst>
                                            <p:cond delay="600"/>
                                          </p:stCondLst>
                                        </p:cTn>
                                        <p:tgtEl>
                                          <p:spTgt spid="77826">
                                            <p:txEl>
                                              <p:pRg st="2" end="2"/>
                                            </p:txEl>
                                          </p:spTgt>
                                        </p:tgtEl>
                                        <p:attrNameLst>
                                          <p:attrName>ppt_x</p:attrName>
                                        </p:attrNameLst>
                                      </p:cBhvr>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6" presetClass="entr" presetSubtype="0" fill="hold" nodeType="clickEffect">
                                  <p:stCondLst>
                                    <p:cond delay="0"/>
                                  </p:stCondLst>
                                  <p:childTnLst>
                                    <p:set>
                                      <p:cBhvr>
                                        <p:cTn id="50" dur="1" fill="hold">
                                          <p:stCondLst>
                                            <p:cond delay="0"/>
                                          </p:stCondLst>
                                        </p:cTn>
                                        <p:tgtEl>
                                          <p:spTgt spid="77826">
                                            <p:txEl>
                                              <p:pRg st="3" end="3"/>
                                            </p:txEl>
                                          </p:spTgt>
                                        </p:tgtEl>
                                        <p:attrNameLst>
                                          <p:attrName>style.visibility</p:attrName>
                                        </p:attrNameLst>
                                      </p:cBhvr>
                                      <p:to>
                                        <p:strVal val="visible"/>
                                      </p:to>
                                    </p:set>
                                    <p:animEffect transition="in" filter="wipe(down)">
                                      <p:cBhvr>
                                        <p:cTn id="51" dur="580">
                                          <p:stCondLst>
                                            <p:cond delay="0"/>
                                          </p:stCondLst>
                                        </p:cTn>
                                        <p:tgtEl>
                                          <p:spTgt spid="77826">
                                            <p:txEl>
                                              <p:pRg st="3" end="3"/>
                                            </p:txEl>
                                          </p:spTgt>
                                        </p:tgtEl>
                                      </p:cBhvr>
                                    </p:animEffect>
                                    <p:anim calcmode="lin" valueType="num">
                                      <p:cBhvr>
                                        <p:cTn id="52" dur="1822" tmFilter="0,0; 0.14,0.36; 0.43,0.73; 0.71,0.91; 1.0,1.0">
                                          <p:stCondLst>
                                            <p:cond delay="0"/>
                                          </p:stCondLst>
                                        </p:cTn>
                                        <p:tgtEl>
                                          <p:spTgt spid="77826">
                                            <p:txEl>
                                              <p:pRg st="3" end="3"/>
                                            </p:txEl>
                                          </p:spTgt>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77826">
                                            <p:txEl>
                                              <p:pRg st="3" end="3"/>
                                            </p:txEl>
                                          </p:spTgt>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77826">
                                            <p:txEl>
                                              <p:pRg st="3" end="3"/>
                                            </p:txEl>
                                          </p:spTgt>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77826">
                                            <p:txEl>
                                              <p:pRg st="3" end="3"/>
                                            </p:txEl>
                                          </p:spTgt>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77826">
                                            <p:txEl>
                                              <p:pRg st="3" end="3"/>
                                            </p:txEl>
                                          </p:spTgt>
                                        </p:tgtEl>
                                        <p:attrNameLst>
                                          <p:attrName>ppt_y</p:attrName>
                                        </p:attrNameLst>
                                      </p:cBhvr>
                                      <p:tavLst>
                                        <p:tav tm="0" fmla="#ppt_y-sin(pi*$)/81">
                                          <p:val>
                                            <p:fltVal val="0"/>
                                          </p:val>
                                        </p:tav>
                                        <p:tav tm="100000">
                                          <p:val>
                                            <p:fltVal val="1"/>
                                          </p:val>
                                        </p:tav>
                                      </p:tavLst>
                                    </p:anim>
                                    <p:animScale>
                                      <p:cBhvr>
                                        <p:cTn id="57" dur="26">
                                          <p:stCondLst>
                                            <p:cond delay="650"/>
                                          </p:stCondLst>
                                        </p:cTn>
                                        <p:tgtEl>
                                          <p:spTgt spid="77826">
                                            <p:txEl>
                                              <p:pRg st="3" end="3"/>
                                            </p:txEl>
                                          </p:spTgt>
                                        </p:tgtEl>
                                      </p:cBhvr>
                                      <p:to x="100000" y="60000"/>
                                    </p:animScale>
                                    <p:animScale>
                                      <p:cBhvr>
                                        <p:cTn id="58" dur="166" decel="50000">
                                          <p:stCondLst>
                                            <p:cond delay="676"/>
                                          </p:stCondLst>
                                        </p:cTn>
                                        <p:tgtEl>
                                          <p:spTgt spid="77826">
                                            <p:txEl>
                                              <p:pRg st="3" end="3"/>
                                            </p:txEl>
                                          </p:spTgt>
                                        </p:tgtEl>
                                      </p:cBhvr>
                                      <p:to x="100000" y="100000"/>
                                    </p:animScale>
                                    <p:animScale>
                                      <p:cBhvr>
                                        <p:cTn id="59" dur="26">
                                          <p:stCondLst>
                                            <p:cond delay="1312"/>
                                          </p:stCondLst>
                                        </p:cTn>
                                        <p:tgtEl>
                                          <p:spTgt spid="77826">
                                            <p:txEl>
                                              <p:pRg st="3" end="3"/>
                                            </p:txEl>
                                          </p:spTgt>
                                        </p:tgtEl>
                                      </p:cBhvr>
                                      <p:to x="100000" y="80000"/>
                                    </p:animScale>
                                    <p:animScale>
                                      <p:cBhvr>
                                        <p:cTn id="60" dur="166" decel="50000">
                                          <p:stCondLst>
                                            <p:cond delay="1338"/>
                                          </p:stCondLst>
                                        </p:cTn>
                                        <p:tgtEl>
                                          <p:spTgt spid="77826">
                                            <p:txEl>
                                              <p:pRg st="3" end="3"/>
                                            </p:txEl>
                                          </p:spTgt>
                                        </p:tgtEl>
                                      </p:cBhvr>
                                      <p:to x="100000" y="100000"/>
                                    </p:animScale>
                                    <p:animScale>
                                      <p:cBhvr>
                                        <p:cTn id="61" dur="26">
                                          <p:stCondLst>
                                            <p:cond delay="1642"/>
                                          </p:stCondLst>
                                        </p:cTn>
                                        <p:tgtEl>
                                          <p:spTgt spid="77826">
                                            <p:txEl>
                                              <p:pRg st="3" end="3"/>
                                            </p:txEl>
                                          </p:spTgt>
                                        </p:tgtEl>
                                      </p:cBhvr>
                                      <p:to x="100000" y="90000"/>
                                    </p:animScale>
                                    <p:animScale>
                                      <p:cBhvr>
                                        <p:cTn id="62" dur="166" decel="50000">
                                          <p:stCondLst>
                                            <p:cond delay="1668"/>
                                          </p:stCondLst>
                                        </p:cTn>
                                        <p:tgtEl>
                                          <p:spTgt spid="77826">
                                            <p:txEl>
                                              <p:pRg st="3" end="3"/>
                                            </p:txEl>
                                          </p:spTgt>
                                        </p:tgtEl>
                                      </p:cBhvr>
                                      <p:to x="100000" y="100000"/>
                                    </p:animScale>
                                    <p:animScale>
                                      <p:cBhvr>
                                        <p:cTn id="63" dur="26">
                                          <p:stCondLst>
                                            <p:cond delay="1808"/>
                                          </p:stCondLst>
                                        </p:cTn>
                                        <p:tgtEl>
                                          <p:spTgt spid="77826">
                                            <p:txEl>
                                              <p:pRg st="3" end="3"/>
                                            </p:txEl>
                                          </p:spTgt>
                                        </p:tgtEl>
                                      </p:cBhvr>
                                      <p:to x="100000" y="95000"/>
                                    </p:animScale>
                                    <p:animScale>
                                      <p:cBhvr>
                                        <p:cTn id="64" dur="166" decel="50000">
                                          <p:stCondLst>
                                            <p:cond delay="1834"/>
                                          </p:stCondLst>
                                        </p:cTn>
                                        <p:tgtEl>
                                          <p:spTgt spid="77826">
                                            <p:txEl>
                                              <p:pRg st="3" end="3"/>
                                            </p:txEl>
                                          </p:spTgt>
                                        </p:tgtEl>
                                      </p:cBhvr>
                                      <p:to x="100000" y="100000"/>
                                    </p:animScale>
                                  </p:childTnLst>
                                </p:cTn>
                              </p:par>
                            </p:childTnLst>
                          </p:cTn>
                        </p:par>
                      </p:childTnLst>
                    </p:cTn>
                  </p:par>
                  <p:par>
                    <p:cTn id="65" fill="hold" nodeType="clickPar">
                      <p:stCondLst>
                        <p:cond delay="indefinite"/>
                      </p:stCondLst>
                      <p:childTnLst>
                        <p:par>
                          <p:cTn id="66" fill="hold" nodeType="withGroup">
                            <p:stCondLst>
                              <p:cond delay="0"/>
                            </p:stCondLst>
                            <p:childTnLst>
                              <p:par>
                                <p:cTn id="67" presetID="26" presetClass="entr" presetSubtype="0" fill="hold" nodeType="clickEffect">
                                  <p:stCondLst>
                                    <p:cond delay="0"/>
                                  </p:stCondLst>
                                  <p:childTnLst>
                                    <p:set>
                                      <p:cBhvr>
                                        <p:cTn id="68" dur="1" fill="hold">
                                          <p:stCondLst>
                                            <p:cond delay="0"/>
                                          </p:stCondLst>
                                        </p:cTn>
                                        <p:tgtEl>
                                          <p:spTgt spid="77826">
                                            <p:txEl>
                                              <p:pRg st="4" end="4"/>
                                            </p:txEl>
                                          </p:spTgt>
                                        </p:tgtEl>
                                        <p:attrNameLst>
                                          <p:attrName>style.visibility</p:attrName>
                                        </p:attrNameLst>
                                      </p:cBhvr>
                                      <p:to>
                                        <p:strVal val="visible"/>
                                      </p:to>
                                    </p:set>
                                    <p:animEffect transition="in" filter="wipe(down)">
                                      <p:cBhvr>
                                        <p:cTn id="69" dur="580">
                                          <p:stCondLst>
                                            <p:cond delay="0"/>
                                          </p:stCondLst>
                                        </p:cTn>
                                        <p:tgtEl>
                                          <p:spTgt spid="77826">
                                            <p:txEl>
                                              <p:pRg st="4" end="4"/>
                                            </p:txEl>
                                          </p:spTgt>
                                        </p:tgtEl>
                                      </p:cBhvr>
                                    </p:animEffect>
                                    <p:anim calcmode="lin" valueType="num">
                                      <p:cBhvr>
                                        <p:cTn id="70" dur="1822" tmFilter="0,0; 0.14,0.36; 0.43,0.73; 0.71,0.91; 1.0,1.0">
                                          <p:stCondLst>
                                            <p:cond delay="0"/>
                                          </p:stCondLst>
                                        </p:cTn>
                                        <p:tgtEl>
                                          <p:spTgt spid="77826">
                                            <p:txEl>
                                              <p:pRg st="4" end="4"/>
                                            </p:txEl>
                                          </p:spTgt>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77826">
                                            <p:txEl>
                                              <p:pRg st="4" end="4"/>
                                            </p:txEl>
                                          </p:spTgt>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77826">
                                            <p:txEl>
                                              <p:pRg st="4" end="4"/>
                                            </p:txEl>
                                          </p:spTgt>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77826">
                                            <p:txEl>
                                              <p:pRg st="4" end="4"/>
                                            </p:txEl>
                                          </p:spTgt>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77826">
                                            <p:txEl>
                                              <p:pRg st="4" end="4"/>
                                            </p:txEl>
                                          </p:spTgt>
                                        </p:tgtEl>
                                        <p:attrNameLst>
                                          <p:attrName>ppt_y</p:attrName>
                                        </p:attrNameLst>
                                      </p:cBhvr>
                                      <p:tavLst>
                                        <p:tav tm="0" fmla="#ppt_y-sin(pi*$)/81">
                                          <p:val>
                                            <p:fltVal val="0"/>
                                          </p:val>
                                        </p:tav>
                                        <p:tav tm="100000">
                                          <p:val>
                                            <p:fltVal val="1"/>
                                          </p:val>
                                        </p:tav>
                                      </p:tavLst>
                                    </p:anim>
                                    <p:animScale>
                                      <p:cBhvr>
                                        <p:cTn id="75" dur="26">
                                          <p:stCondLst>
                                            <p:cond delay="650"/>
                                          </p:stCondLst>
                                        </p:cTn>
                                        <p:tgtEl>
                                          <p:spTgt spid="77826">
                                            <p:txEl>
                                              <p:pRg st="4" end="4"/>
                                            </p:txEl>
                                          </p:spTgt>
                                        </p:tgtEl>
                                      </p:cBhvr>
                                      <p:to x="100000" y="60000"/>
                                    </p:animScale>
                                    <p:animScale>
                                      <p:cBhvr>
                                        <p:cTn id="76" dur="166" decel="50000">
                                          <p:stCondLst>
                                            <p:cond delay="676"/>
                                          </p:stCondLst>
                                        </p:cTn>
                                        <p:tgtEl>
                                          <p:spTgt spid="77826">
                                            <p:txEl>
                                              <p:pRg st="4" end="4"/>
                                            </p:txEl>
                                          </p:spTgt>
                                        </p:tgtEl>
                                      </p:cBhvr>
                                      <p:to x="100000" y="100000"/>
                                    </p:animScale>
                                    <p:animScale>
                                      <p:cBhvr>
                                        <p:cTn id="77" dur="26">
                                          <p:stCondLst>
                                            <p:cond delay="1312"/>
                                          </p:stCondLst>
                                        </p:cTn>
                                        <p:tgtEl>
                                          <p:spTgt spid="77826">
                                            <p:txEl>
                                              <p:pRg st="4" end="4"/>
                                            </p:txEl>
                                          </p:spTgt>
                                        </p:tgtEl>
                                      </p:cBhvr>
                                      <p:to x="100000" y="80000"/>
                                    </p:animScale>
                                    <p:animScale>
                                      <p:cBhvr>
                                        <p:cTn id="78" dur="166" decel="50000">
                                          <p:stCondLst>
                                            <p:cond delay="1338"/>
                                          </p:stCondLst>
                                        </p:cTn>
                                        <p:tgtEl>
                                          <p:spTgt spid="77826">
                                            <p:txEl>
                                              <p:pRg st="4" end="4"/>
                                            </p:txEl>
                                          </p:spTgt>
                                        </p:tgtEl>
                                      </p:cBhvr>
                                      <p:to x="100000" y="100000"/>
                                    </p:animScale>
                                    <p:animScale>
                                      <p:cBhvr>
                                        <p:cTn id="79" dur="26">
                                          <p:stCondLst>
                                            <p:cond delay="1642"/>
                                          </p:stCondLst>
                                        </p:cTn>
                                        <p:tgtEl>
                                          <p:spTgt spid="77826">
                                            <p:txEl>
                                              <p:pRg st="4" end="4"/>
                                            </p:txEl>
                                          </p:spTgt>
                                        </p:tgtEl>
                                      </p:cBhvr>
                                      <p:to x="100000" y="90000"/>
                                    </p:animScale>
                                    <p:animScale>
                                      <p:cBhvr>
                                        <p:cTn id="80" dur="166" decel="50000">
                                          <p:stCondLst>
                                            <p:cond delay="1668"/>
                                          </p:stCondLst>
                                        </p:cTn>
                                        <p:tgtEl>
                                          <p:spTgt spid="77826">
                                            <p:txEl>
                                              <p:pRg st="4" end="4"/>
                                            </p:txEl>
                                          </p:spTgt>
                                        </p:tgtEl>
                                      </p:cBhvr>
                                      <p:to x="100000" y="100000"/>
                                    </p:animScale>
                                    <p:animScale>
                                      <p:cBhvr>
                                        <p:cTn id="81" dur="26">
                                          <p:stCondLst>
                                            <p:cond delay="1808"/>
                                          </p:stCondLst>
                                        </p:cTn>
                                        <p:tgtEl>
                                          <p:spTgt spid="77826">
                                            <p:txEl>
                                              <p:pRg st="4" end="4"/>
                                            </p:txEl>
                                          </p:spTgt>
                                        </p:tgtEl>
                                      </p:cBhvr>
                                      <p:to x="100000" y="95000"/>
                                    </p:animScale>
                                    <p:animScale>
                                      <p:cBhvr>
                                        <p:cTn id="82" dur="166" decel="50000">
                                          <p:stCondLst>
                                            <p:cond delay="1834"/>
                                          </p:stCondLst>
                                        </p:cTn>
                                        <p:tgtEl>
                                          <p:spTgt spid="77826">
                                            <p:txEl>
                                              <p:pRg st="4" end="4"/>
                                            </p:txEl>
                                          </p:spTgt>
                                        </p:tgtEl>
                                      </p:cBhvr>
                                      <p:to x="100000" y="100000"/>
                                    </p:animScale>
                                  </p:childTnLst>
                                </p:cTn>
                              </p:par>
                            </p:childTnLst>
                          </p:cTn>
                        </p:par>
                      </p:childTnLst>
                    </p:cTn>
                  </p:par>
                  <p:par>
                    <p:cTn id="83" fill="hold" nodeType="clickPar">
                      <p:stCondLst>
                        <p:cond delay="indefinite"/>
                      </p:stCondLst>
                      <p:childTnLst>
                        <p:par>
                          <p:cTn id="84" fill="hold" nodeType="withGroup">
                            <p:stCondLst>
                              <p:cond delay="0"/>
                            </p:stCondLst>
                            <p:childTnLst>
                              <p:par>
                                <p:cTn id="85" presetID="26" presetClass="entr" presetSubtype="0" fill="hold" nodeType="clickEffect">
                                  <p:stCondLst>
                                    <p:cond delay="0"/>
                                  </p:stCondLst>
                                  <p:childTnLst>
                                    <p:set>
                                      <p:cBhvr>
                                        <p:cTn id="86" dur="1" fill="hold">
                                          <p:stCondLst>
                                            <p:cond delay="0"/>
                                          </p:stCondLst>
                                        </p:cTn>
                                        <p:tgtEl>
                                          <p:spTgt spid="77826">
                                            <p:txEl>
                                              <p:pRg st="5" end="5"/>
                                            </p:txEl>
                                          </p:spTgt>
                                        </p:tgtEl>
                                        <p:attrNameLst>
                                          <p:attrName>style.visibility</p:attrName>
                                        </p:attrNameLst>
                                      </p:cBhvr>
                                      <p:to>
                                        <p:strVal val="visible"/>
                                      </p:to>
                                    </p:set>
                                    <p:animEffect transition="in" filter="wipe(down)">
                                      <p:cBhvr>
                                        <p:cTn id="87" dur="580">
                                          <p:stCondLst>
                                            <p:cond delay="0"/>
                                          </p:stCondLst>
                                        </p:cTn>
                                        <p:tgtEl>
                                          <p:spTgt spid="77826">
                                            <p:txEl>
                                              <p:pRg st="5" end="5"/>
                                            </p:txEl>
                                          </p:spTgt>
                                        </p:tgtEl>
                                      </p:cBhvr>
                                    </p:animEffect>
                                    <p:anim calcmode="lin" valueType="num">
                                      <p:cBhvr>
                                        <p:cTn id="88" dur="1822" tmFilter="0,0; 0.14,0.36; 0.43,0.73; 0.71,0.91; 1.0,1.0">
                                          <p:stCondLst>
                                            <p:cond delay="0"/>
                                          </p:stCondLst>
                                        </p:cTn>
                                        <p:tgtEl>
                                          <p:spTgt spid="77826">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77826">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77826">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77826">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77826">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77826">
                                            <p:txEl>
                                              <p:pRg st="5" end="5"/>
                                            </p:txEl>
                                          </p:spTgt>
                                        </p:tgtEl>
                                      </p:cBhvr>
                                      <p:to x="100000" y="60000"/>
                                    </p:animScale>
                                    <p:animScale>
                                      <p:cBhvr>
                                        <p:cTn id="94" dur="166" decel="50000">
                                          <p:stCondLst>
                                            <p:cond delay="676"/>
                                          </p:stCondLst>
                                        </p:cTn>
                                        <p:tgtEl>
                                          <p:spTgt spid="77826">
                                            <p:txEl>
                                              <p:pRg st="5" end="5"/>
                                            </p:txEl>
                                          </p:spTgt>
                                        </p:tgtEl>
                                      </p:cBhvr>
                                      <p:to x="100000" y="100000"/>
                                    </p:animScale>
                                    <p:animScale>
                                      <p:cBhvr>
                                        <p:cTn id="95" dur="26">
                                          <p:stCondLst>
                                            <p:cond delay="1312"/>
                                          </p:stCondLst>
                                        </p:cTn>
                                        <p:tgtEl>
                                          <p:spTgt spid="77826">
                                            <p:txEl>
                                              <p:pRg st="5" end="5"/>
                                            </p:txEl>
                                          </p:spTgt>
                                        </p:tgtEl>
                                      </p:cBhvr>
                                      <p:to x="100000" y="80000"/>
                                    </p:animScale>
                                    <p:animScale>
                                      <p:cBhvr>
                                        <p:cTn id="96" dur="166" decel="50000">
                                          <p:stCondLst>
                                            <p:cond delay="1338"/>
                                          </p:stCondLst>
                                        </p:cTn>
                                        <p:tgtEl>
                                          <p:spTgt spid="77826">
                                            <p:txEl>
                                              <p:pRg st="5" end="5"/>
                                            </p:txEl>
                                          </p:spTgt>
                                        </p:tgtEl>
                                      </p:cBhvr>
                                      <p:to x="100000" y="100000"/>
                                    </p:animScale>
                                    <p:animScale>
                                      <p:cBhvr>
                                        <p:cTn id="97" dur="26">
                                          <p:stCondLst>
                                            <p:cond delay="1642"/>
                                          </p:stCondLst>
                                        </p:cTn>
                                        <p:tgtEl>
                                          <p:spTgt spid="77826">
                                            <p:txEl>
                                              <p:pRg st="5" end="5"/>
                                            </p:txEl>
                                          </p:spTgt>
                                        </p:tgtEl>
                                      </p:cBhvr>
                                      <p:to x="100000" y="90000"/>
                                    </p:animScale>
                                    <p:animScale>
                                      <p:cBhvr>
                                        <p:cTn id="98" dur="166" decel="50000">
                                          <p:stCondLst>
                                            <p:cond delay="1668"/>
                                          </p:stCondLst>
                                        </p:cTn>
                                        <p:tgtEl>
                                          <p:spTgt spid="77826">
                                            <p:txEl>
                                              <p:pRg st="5" end="5"/>
                                            </p:txEl>
                                          </p:spTgt>
                                        </p:tgtEl>
                                      </p:cBhvr>
                                      <p:to x="100000" y="100000"/>
                                    </p:animScale>
                                    <p:animScale>
                                      <p:cBhvr>
                                        <p:cTn id="99" dur="26">
                                          <p:stCondLst>
                                            <p:cond delay="1808"/>
                                          </p:stCondLst>
                                        </p:cTn>
                                        <p:tgtEl>
                                          <p:spTgt spid="77826">
                                            <p:txEl>
                                              <p:pRg st="5" end="5"/>
                                            </p:txEl>
                                          </p:spTgt>
                                        </p:tgtEl>
                                      </p:cBhvr>
                                      <p:to x="100000" y="95000"/>
                                    </p:animScale>
                                    <p:animScale>
                                      <p:cBhvr>
                                        <p:cTn id="100" dur="166" decel="50000">
                                          <p:stCondLst>
                                            <p:cond delay="1834"/>
                                          </p:stCondLst>
                                        </p:cTn>
                                        <p:tgtEl>
                                          <p:spTgt spid="77826">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ChangeArrowheads="1"/>
          </p:cNvSpPr>
          <p:nvPr/>
        </p:nvSpPr>
        <p:spPr bwMode="auto">
          <a:xfrm>
            <a:off x="500063" y="642938"/>
            <a:ext cx="82867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500" b="1">
                <a:solidFill>
                  <a:srgbClr val="FF0000"/>
                </a:solidFill>
                <a:latin typeface="Traditional Arabic" pitchFamily="18" charset="-78"/>
                <a:ea typeface="Times New Roman" pitchFamily="18" charset="0"/>
                <a:cs typeface="Traditional Arabic" pitchFamily="18" charset="-78"/>
                <a:sym typeface="HQPB2" pitchFamily="2" charset="2"/>
              </a:rPr>
              <a:t>ملكية الدولة : </a:t>
            </a: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هي الملكية التي تكون للدولة ،ومواردها لبيت مال المسلمين يتصرف فيها ولي أمر المسلمين بموجب ما تقتضيه المصلحة العامة . </a:t>
            </a:r>
            <a:endParaRPr lang="en-US" sz="25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وبيت المال هو الجهة التي تختص بكل ما لا يعرف مالكه أو لم يتعين له مالك وهو ما يسمى اليوم : وزارة المالية .</a:t>
            </a:r>
            <a:endParaRPr lang="en-US" sz="2500" b="1">
              <a:solidFill>
                <a:prstClr val="black"/>
              </a:solidFill>
              <a:latin typeface="Traditional Arabic" pitchFamily="18" charset="-78"/>
              <a:ea typeface="Times New Roman" pitchFamily="18" charset="0"/>
              <a:cs typeface="Traditional Arabic" pitchFamily="18" charset="-78"/>
              <a:sym typeface="HQPB2" pitchFamily="2" charset="2"/>
            </a:endParaRPr>
          </a:p>
          <a:p>
            <a:pPr algn="ctr" eaLnBrk="0" fontAlgn="base" hangingPunct="0">
              <a:spcBef>
                <a:spcPct val="0"/>
              </a:spcBef>
              <a:spcAft>
                <a:spcPct val="0"/>
              </a:spcAft>
            </a:pPr>
            <a:r>
              <a:rPr lang="ar-SA" sz="2500" b="1">
                <a:solidFill>
                  <a:srgbClr val="FF0000"/>
                </a:solidFill>
                <a:latin typeface="Traditional Arabic" pitchFamily="18" charset="-78"/>
                <a:ea typeface="Times New Roman" pitchFamily="18" charset="0"/>
                <a:cs typeface="Traditional Arabic" pitchFamily="18" charset="-78"/>
                <a:sym typeface="HQPB2" pitchFamily="2" charset="2"/>
              </a:rPr>
              <a:t>موارد ملكية الدولة ( بيت المال </a:t>
            </a: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 </a:t>
            </a:r>
            <a:endParaRPr lang="en-US" sz="25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500" b="1">
                <a:solidFill>
                  <a:srgbClr val="FF0000"/>
                </a:solidFill>
                <a:latin typeface="Traditional Arabic" pitchFamily="18" charset="-78"/>
                <a:ea typeface="Times New Roman" pitchFamily="18" charset="0"/>
                <a:cs typeface="Traditional Arabic" pitchFamily="18" charset="-78"/>
                <a:sym typeface="HQPB2" pitchFamily="2" charset="2"/>
              </a:rPr>
              <a:t>الأول : 	المعادن :  </a:t>
            </a: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وهي : الجواهر التي أودعها الله تعالى الأرض سواء كانت جارية كالبترول أو كانت جامدة كالذهب والفضة ، وسواء كانت ظاهرة على وجه الأرض أو كانت في باطنها. </a:t>
            </a:r>
            <a:endParaRPr lang="en-US" sz="25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500" b="1">
                <a:solidFill>
                  <a:srgbClr val="FF0000"/>
                </a:solidFill>
                <a:latin typeface="Traditional Arabic" pitchFamily="18" charset="-78"/>
                <a:ea typeface="Times New Roman" pitchFamily="18" charset="0"/>
                <a:cs typeface="Traditional Arabic" pitchFamily="18" charset="-78"/>
                <a:sym typeface="HQPB2" pitchFamily="2" charset="2"/>
              </a:rPr>
              <a:t>الثاني : 	الزكاة: </a:t>
            </a: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ومنها زكاة بهيمة الأنعام، وعروض التجارة، وزكاة النقدين، وزكاة  الزروع  والثمار .وذلك بقبضها من أصحابها وتوزيعها على مستحقيها ممن ذكرهم الله تعالى في قوله : </a:t>
            </a:r>
            <a:r>
              <a:rPr lang="ar-SA" sz="2500" b="1">
                <a:solidFill>
                  <a:srgbClr val="FF0000"/>
                </a:solidFill>
                <a:latin typeface="Traditional Arabic" pitchFamily="18" charset="-78"/>
                <a:ea typeface="Times New Roman" pitchFamily="18" charset="0"/>
                <a:cs typeface="Traditional Arabic" pitchFamily="18" charset="-78"/>
                <a:sym typeface="HQPB2" pitchFamily="2" charset="2"/>
              </a:rPr>
              <a:t>إِنَّمَا الصَّدَقَاتُ لِلْفُقَرَاءِ وَالْمَسَاكِينِ وَالْعَامِلِينَ عَلَيْهَا وَالْمُؤَلَّفَةِ قُلُوبُهُمْ وَفِي الرِّقَابِ وَالْغَارِمِينَ وَفِي سَبِيلِ اللَّهِ وَابْنِ السَّبِيلِ ۖ فَرِيضَةً مِنَ اللَّهِ ۗ وَاللَّهُ عَلِيمٌ حَكِيمٌ </a:t>
            </a: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
            </a:r>
            <a:br>
              <a:rPr lang="ar-SA" sz="2500" b="1">
                <a:solidFill>
                  <a:prstClr val="black"/>
                </a:solidFill>
                <a:latin typeface="Traditional Arabic" pitchFamily="18" charset="-78"/>
                <a:ea typeface="Times New Roman" pitchFamily="18" charset="0"/>
                <a:cs typeface="Traditional Arabic" pitchFamily="18" charset="-78"/>
                <a:sym typeface="HQPB2" pitchFamily="2" charset="2"/>
              </a:rPr>
            </a:b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 التوبة : 60 ] .</a:t>
            </a:r>
            <a:endParaRPr lang="en-US" sz="25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pPr>
            <a:r>
              <a:rPr lang="ar-SA" sz="2500" b="1">
                <a:solidFill>
                  <a:srgbClr val="FF0000"/>
                </a:solidFill>
                <a:latin typeface="Traditional Arabic" pitchFamily="18" charset="-78"/>
                <a:ea typeface="Times New Roman" pitchFamily="18" charset="0"/>
                <a:cs typeface="Traditional Arabic" pitchFamily="18" charset="-78"/>
                <a:sym typeface="HQPB2" pitchFamily="2" charset="2"/>
              </a:rPr>
              <a:t>الثالث : 	الخراج :  </a:t>
            </a:r>
            <a:r>
              <a:rPr lang="ar-SA" sz="2500" b="1">
                <a:solidFill>
                  <a:prstClr val="black"/>
                </a:solidFill>
                <a:latin typeface="Traditional Arabic" pitchFamily="18" charset="-78"/>
                <a:ea typeface="Times New Roman" pitchFamily="18" charset="0"/>
                <a:cs typeface="Traditional Arabic" pitchFamily="18" charset="-78"/>
                <a:sym typeface="HQPB2" pitchFamily="2" charset="2"/>
              </a:rPr>
              <a:t>وهو مقدار معين من المال  يوضع على الأرض الزارعية ، ، وأول من فرض الخراج عمر بن الخطاب رضي الله بعد مشاورة كبار المهاجرين والأنصار.  </a:t>
            </a:r>
            <a:endParaRPr lang="en-US" sz="25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 rtl="0" eaLnBrk="0" fontAlgn="base" hangingPunct="0">
              <a:spcBef>
                <a:spcPct val="0"/>
              </a:spcBef>
              <a:spcAft>
                <a:spcPct val="0"/>
              </a:spcAft>
            </a:pPr>
            <a:r>
              <a:rPr lang="en-US" sz="25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5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5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7</a:t>
            </a:fld>
            <a:endParaRPr lang="ar-SA">
              <a:solidFill>
                <a:srgbClr val="646B86">
                  <a:shade val="90000"/>
                </a:srgbClr>
              </a:solidFill>
            </a:endParaRPr>
          </a:p>
        </p:txBody>
      </p:sp>
    </p:spTree>
    <p:extLst>
      <p:ext uri="{BB962C8B-B14F-4D97-AF65-F5344CB8AC3E}">
        <p14:creationId xmlns:p14="http://schemas.microsoft.com/office/powerpoint/2010/main" val="48681143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78850">
                                            <p:txEl>
                                              <p:pRg st="0" end="0"/>
                                            </p:txEl>
                                          </p:spTgt>
                                        </p:tgtEl>
                                        <p:attrNameLst>
                                          <p:attrName>style.visibility</p:attrName>
                                        </p:attrNameLst>
                                      </p:cBhvr>
                                      <p:to>
                                        <p:strVal val="visible"/>
                                      </p:to>
                                    </p:set>
                                    <p:anim calcmode="lin" valueType="num">
                                      <p:cBhvr>
                                        <p:cTn id="7" dur="1000" fill="hold"/>
                                        <p:tgtEl>
                                          <p:spTgt spid="78850">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8850">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8850">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78850">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78850">
                                            <p:txEl>
                                              <p:pRg st="1" end="1"/>
                                            </p:txEl>
                                          </p:spTgt>
                                        </p:tgtEl>
                                        <p:attrNameLst>
                                          <p:attrName>style.visibility</p:attrName>
                                        </p:attrNameLst>
                                      </p:cBhvr>
                                      <p:to>
                                        <p:strVal val="visible"/>
                                      </p:to>
                                    </p:set>
                                    <p:anim calcmode="lin" valueType="num">
                                      <p:cBhvr>
                                        <p:cTn id="13" dur="1000" fill="hold"/>
                                        <p:tgtEl>
                                          <p:spTgt spid="78850">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78850">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78850">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78850">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8" presetClass="entr" presetSubtype="0" accel="50000" fill="hold" nodeType="clickEffect">
                                  <p:stCondLst>
                                    <p:cond delay="0"/>
                                  </p:stCondLst>
                                  <p:childTnLst>
                                    <p:set>
                                      <p:cBhvr>
                                        <p:cTn id="20" dur="1" fill="hold">
                                          <p:stCondLst>
                                            <p:cond delay="0"/>
                                          </p:stCondLst>
                                        </p:cTn>
                                        <p:tgtEl>
                                          <p:spTgt spid="78850">
                                            <p:txEl>
                                              <p:pRg st="2" end="2"/>
                                            </p:txEl>
                                          </p:spTgt>
                                        </p:tgtEl>
                                        <p:attrNameLst>
                                          <p:attrName>style.visibility</p:attrName>
                                        </p:attrNameLst>
                                      </p:cBhvr>
                                      <p:to>
                                        <p:strVal val="visible"/>
                                      </p:to>
                                    </p:set>
                                    <p:anim calcmode="lin" valueType="num">
                                      <p:cBhvr>
                                        <p:cTn id="21" dur="1000" fill="hold"/>
                                        <p:tgtEl>
                                          <p:spTgt spid="78850">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78850">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78850">
                                            <p:txEl>
                                              <p:pRg st="2" end="2"/>
                                            </p:txEl>
                                          </p:spTgt>
                                        </p:tgtEl>
                                        <p:attrNameLst>
                                          <p:attrName>ppt_y</p:attrName>
                                        </p:attrNameLst>
                                      </p:cBhvr>
                                      <p:tavLst>
                                        <p:tav tm="0">
                                          <p:val>
                                            <p:strVal val="#ppt_y"/>
                                          </p:val>
                                        </p:tav>
                                        <p:tav tm="100000">
                                          <p:val>
                                            <p:strVal val="#ppt_y"/>
                                          </p:val>
                                        </p:tav>
                                      </p:tavLst>
                                    </p:anim>
                                    <p:animEffect transition="in" filter="fade">
                                      <p:cBhvr>
                                        <p:cTn id="24" dur="1000"/>
                                        <p:tgtEl>
                                          <p:spTgt spid="78850">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7" presetClass="entr" presetSubtype="0" fill="hold" nodeType="clickEffect">
                                  <p:stCondLst>
                                    <p:cond delay="0"/>
                                  </p:stCondLst>
                                  <p:childTnLst>
                                    <p:set>
                                      <p:cBhvr>
                                        <p:cTn id="28" dur="1" fill="hold">
                                          <p:stCondLst>
                                            <p:cond delay="0"/>
                                          </p:stCondLst>
                                        </p:cTn>
                                        <p:tgtEl>
                                          <p:spTgt spid="78850">
                                            <p:txEl>
                                              <p:pRg st="3" end="3"/>
                                            </p:txEl>
                                          </p:spTgt>
                                        </p:tgtEl>
                                        <p:attrNameLst>
                                          <p:attrName>style.visibility</p:attrName>
                                        </p:attrNameLst>
                                      </p:cBhvr>
                                      <p:to>
                                        <p:strVal val="visible"/>
                                      </p:to>
                                    </p:set>
                                    <p:animEffect transition="in" filter="fade">
                                      <p:cBhvr>
                                        <p:cTn id="29" dur="1000"/>
                                        <p:tgtEl>
                                          <p:spTgt spid="78850">
                                            <p:txEl>
                                              <p:pRg st="3" end="3"/>
                                            </p:txEl>
                                          </p:spTgt>
                                        </p:tgtEl>
                                      </p:cBhvr>
                                    </p:animEffect>
                                    <p:anim calcmode="lin" valueType="num">
                                      <p:cBhvr>
                                        <p:cTn id="30" dur="1000" fill="hold"/>
                                        <p:tgtEl>
                                          <p:spTgt spid="78850">
                                            <p:txEl>
                                              <p:pRg st="3" end="3"/>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78850">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78850">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7" presetClass="entr" presetSubtype="0" fill="hold" nodeType="clickEffect">
                                  <p:stCondLst>
                                    <p:cond delay="0"/>
                                  </p:stCondLst>
                                  <p:childTnLst>
                                    <p:set>
                                      <p:cBhvr>
                                        <p:cTn id="36" dur="1" fill="hold">
                                          <p:stCondLst>
                                            <p:cond delay="0"/>
                                          </p:stCondLst>
                                        </p:cTn>
                                        <p:tgtEl>
                                          <p:spTgt spid="78850">
                                            <p:txEl>
                                              <p:pRg st="4" end="4"/>
                                            </p:txEl>
                                          </p:spTgt>
                                        </p:tgtEl>
                                        <p:attrNameLst>
                                          <p:attrName>style.visibility</p:attrName>
                                        </p:attrNameLst>
                                      </p:cBhvr>
                                      <p:to>
                                        <p:strVal val="visible"/>
                                      </p:to>
                                    </p:set>
                                    <p:animEffect transition="in" filter="fade">
                                      <p:cBhvr>
                                        <p:cTn id="37" dur="1000"/>
                                        <p:tgtEl>
                                          <p:spTgt spid="78850">
                                            <p:txEl>
                                              <p:pRg st="4" end="4"/>
                                            </p:txEl>
                                          </p:spTgt>
                                        </p:tgtEl>
                                      </p:cBhvr>
                                    </p:animEffect>
                                    <p:anim calcmode="lin" valueType="num">
                                      <p:cBhvr>
                                        <p:cTn id="38" dur="1000" fill="hold"/>
                                        <p:tgtEl>
                                          <p:spTgt spid="78850">
                                            <p:txEl>
                                              <p:pRg st="4" end="4"/>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78850">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8850">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7" presetClass="entr" presetSubtype="0" fill="hold" nodeType="clickEffect">
                                  <p:stCondLst>
                                    <p:cond delay="0"/>
                                  </p:stCondLst>
                                  <p:childTnLst>
                                    <p:set>
                                      <p:cBhvr>
                                        <p:cTn id="44" dur="1" fill="hold">
                                          <p:stCondLst>
                                            <p:cond delay="0"/>
                                          </p:stCondLst>
                                        </p:cTn>
                                        <p:tgtEl>
                                          <p:spTgt spid="78850">
                                            <p:txEl>
                                              <p:pRg st="5" end="5"/>
                                            </p:txEl>
                                          </p:spTgt>
                                        </p:tgtEl>
                                        <p:attrNameLst>
                                          <p:attrName>style.visibility</p:attrName>
                                        </p:attrNameLst>
                                      </p:cBhvr>
                                      <p:to>
                                        <p:strVal val="visible"/>
                                      </p:to>
                                    </p:set>
                                    <p:animEffect transition="in" filter="fade">
                                      <p:cBhvr>
                                        <p:cTn id="45" dur="1000"/>
                                        <p:tgtEl>
                                          <p:spTgt spid="78850">
                                            <p:txEl>
                                              <p:pRg st="5" end="5"/>
                                            </p:txEl>
                                          </p:spTgt>
                                        </p:tgtEl>
                                      </p:cBhvr>
                                    </p:animEffect>
                                    <p:anim calcmode="lin" valueType="num">
                                      <p:cBhvr>
                                        <p:cTn id="46" dur="1000" fill="hold"/>
                                        <p:tgtEl>
                                          <p:spTgt spid="78850">
                                            <p:txEl>
                                              <p:pRg st="5" end="5"/>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78850">
                                            <p:txEl>
                                              <p:pRg st="5" end="5"/>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78850">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
          <p:cNvSpPr>
            <a:spLocks noChangeArrowheads="1"/>
          </p:cNvSpPr>
          <p:nvPr/>
        </p:nvSpPr>
        <p:spPr bwMode="auto">
          <a:xfrm>
            <a:off x="214313" y="952500"/>
            <a:ext cx="8786812"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الرابع: 	الفيء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وهو كل مال وصل إلى المسلمين من الكفار بغير قتال ولا إيجاف خيل ولا ركاب. قال تعالى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مَا أَفَاءَ اللَّهُ عَلَىٰ رَسُولِهِ مِنْ أَهْلِ الْقُرَىٰ فَلِلَّهِ وَلِلرَّسُولِ وَلِذِي الْقُرْبَىٰ وَالْيَتَامَىٰ وَالْمَسَاكِينِ وَابْنِ السَّبِيلِ كَيْ لَا يَكُونَ دُولَةً بَيْنَ الْأَغْنِيَاءِ مِنْكُمْ وَمَا آتَاكُمُ الرَّسُولُ فَخُذُوهُ وَمَا</a:t>
            </a:r>
          </a:p>
          <a:p>
            <a:pPr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 نَهَاكُمْ عَنْهُ فَانْتَهُوا ۚ وَاتَّقُوا اللَّهَ ۖ إِنَّ اللَّهَ شَدِيدُ الْعِقَابِ </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الحشر : 7 ]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الخامس:	خمس الغنائم:</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خمس الغنائم يؤخذ لبيت مال المسلمين فعن عبادة بن الصامت رضي الله عنه أن النبي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أخذ وبرة من جنب بعير فقال</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أيها الناس إنه لا يحل لي مما أفاء الله عليكم قدر هذه إلا الخمس والخمس مردود عليكم" </a:t>
            </a:r>
          </a:p>
          <a:p>
            <a:pPr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السادس: الجزية :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وهي ما يضرب على الأشخاص الذين لم يدخلوا في الإسلام نظير إقرارهم على دينهم و حمايتهم قال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قَاتِلُوا الَّذِينَ لَا يُؤْمِنُونَ بِاللَّهِ وَلَا بِالْيَوْمِ الْآخِرِ وَلَا يُحَرِّمُونَ مَا حَرَّمَ اللَّهُ وَرَسُولُهُ وَلَا يَدِينُونَ دِينَ الْحَقِّ مِنَ الَّذِينَ أُوتُوا الْكِتَابَ حَتَّىٰ يُعْطُوا الْجِزْيَةَ عَنْ يَدٍ وَهُمْ صَاغِرُونَ</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التوبة :29]  </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8</a:t>
            </a:fld>
            <a:endParaRPr lang="ar-SA">
              <a:solidFill>
                <a:srgbClr val="646B86">
                  <a:shade val="90000"/>
                </a:srgbClr>
              </a:solidFill>
            </a:endParaRPr>
          </a:p>
        </p:txBody>
      </p:sp>
    </p:spTree>
    <p:extLst>
      <p:ext uri="{BB962C8B-B14F-4D97-AF65-F5344CB8AC3E}">
        <p14:creationId xmlns:p14="http://schemas.microsoft.com/office/powerpoint/2010/main" val="239920766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79874">
                                            <p:txEl>
                                              <p:pRg st="0" end="0"/>
                                            </p:txEl>
                                          </p:spTgt>
                                        </p:tgtEl>
                                        <p:attrNameLst>
                                          <p:attrName>style.visibility</p:attrName>
                                        </p:attrNameLst>
                                      </p:cBhvr>
                                      <p:to>
                                        <p:strVal val="visible"/>
                                      </p:to>
                                    </p:set>
                                    <p:anim calcmode="lin" valueType="num">
                                      <p:cBhvr>
                                        <p:cTn id="7" dur="1000" fill="hold"/>
                                        <p:tgtEl>
                                          <p:spTgt spid="79874">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9874">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9874">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79874">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79874">
                                            <p:txEl>
                                              <p:pRg st="1" end="1"/>
                                            </p:txEl>
                                          </p:spTgt>
                                        </p:tgtEl>
                                        <p:attrNameLst>
                                          <p:attrName>style.visibility</p:attrName>
                                        </p:attrNameLst>
                                      </p:cBhvr>
                                      <p:to>
                                        <p:strVal val="visible"/>
                                      </p:to>
                                    </p:set>
                                    <p:anim calcmode="lin" valueType="num">
                                      <p:cBhvr>
                                        <p:cTn id="13" dur="1000" fill="hold"/>
                                        <p:tgtEl>
                                          <p:spTgt spid="79874">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79874">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79874">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7987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6" presetClass="entr" presetSubtype="0" fill="hold" nodeType="clickEffect">
                                  <p:stCondLst>
                                    <p:cond delay="0"/>
                                  </p:stCondLst>
                                  <p:childTnLst>
                                    <p:set>
                                      <p:cBhvr>
                                        <p:cTn id="20" dur="1" fill="hold">
                                          <p:stCondLst>
                                            <p:cond delay="0"/>
                                          </p:stCondLst>
                                        </p:cTn>
                                        <p:tgtEl>
                                          <p:spTgt spid="79874">
                                            <p:txEl>
                                              <p:pRg st="2" end="2"/>
                                            </p:txEl>
                                          </p:spTgt>
                                        </p:tgtEl>
                                        <p:attrNameLst>
                                          <p:attrName>style.visibility</p:attrName>
                                        </p:attrNameLst>
                                      </p:cBhvr>
                                      <p:to>
                                        <p:strVal val="visible"/>
                                      </p:to>
                                    </p:set>
                                    <p:animEffect transition="in" filter="wipe(down)">
                                      <p:cBhvr>
                                        <p:cTn id="21" dur="580">
                                          <p:stCondLst>
                                            <p:cond delay="0"/>
                                          </p:stCondLst>
                                        </p:cTn>
                                        <p:tgtEl>
                                          <p:spTgt spid="79874">
                                            <p:txEl>
                                              <p:pRg st="2" end="2"/>
                                            </p:txEl>
                                          </p:spTgt>
                                        </p:tgtEl>
                                      </p:cBhvr>
                                    </p:animEffect>
                                    <p:anim calcmode="lin" valueType="num">
                                      <p:cBhvr>
                                        <p:cTn id="22" dur="1822" tmFilter="0,0; 0.14,0.36; 0.43,0.73; 0.71,0.91; 1.0,1.0">
                                          <p:stCondLst>
                                            <p:cond delay="0"/>
                                          </p:stCondLst>
                                        </p:cTn>
                                        <p:tgtEl>
                                          <p:spTgt spid="79874">
                                            <p:txEl>
                                              <p:pRg st="2" end="2"/>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9874">
                                            <p:txEl>
                                              <p:pRg st="2" end="2"/>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9874">
                                            <p:txEl>
                                              <p:pRg st="2" end="2"/>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9874">
                                            <p:txEl>
                                              <p:pRg st="2" end="2"/>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9874">
                                            <p:txEl>
                                              <p:pRg st="2" end="2"/>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79874">
                                            <p:txEl>
                                              <p:pRg st="2" end="2"/>
                                            </p:txEl>
                                          </p:spTgt>
                                        </p:tgtEl>
                                      </p:cBhvr>
                                      <p:to x="100000" y="60000"/>
                                    </p:animScale>
                                    <p:animScale>
                                      <p:cBhvr>
                                        <p:cTn id="28" dur="166" decel="50000">
                                          <p:stCondLst>
                                            <p:cond delay="676"/>
                                          </p:stCondLst>
                                        </p:cTn>
                                        <p:tgtEl>
                                          <p:spTgt spid="79874">
                                            <p:txEl>
                                              <p:pRg st="2" end="2"/>
                                            </p:txEl>
                                          </p:spTgt>
                                        </p:tgtEl>
                                      </p:cBhvr>
                                      <p:to x="100000" y="100000"/>
                                    </p:animScale>
                                    <p:animScale>
                                      <p:cBhvr>
                                        <p:cTn id="29" dur="26">
                                          <p:stCondLst>
                                            <p:cond delay="1312"/>
                                          </p:stCondLst>
                                        </p:cTn>
                                        <p:tgtEl>
                                          <p:spTgt spid="79874">
                                            <p:txEl>
                                              <p:pRg st="2" end="2"/>
                                            </p:txEl>
                                          </p:spTgt>
                                        </p:tgtEl>
                                      </p:cBhvr>
                                      <p:to x="100000" y="80000"/>
                                    </p:animScale>
                                    <p:animScale>
                                      <p:cBhvr>
                                        <p:cTn id="30" dur="166" decel="50000">
                                          <p:stCondLst>
                                            <p:cond delay="1338"/>
                                          </p:stCondLst>
                                        </p:cTn>
                                        <p:tgtEl>
                                          <p:spTgt spid="79874">
                                            <p:txEl>
                                              <p:pRg st="2" end="2"/>
                                            </p:txEl>
                                          </p:spTgt>
                                        </p:tgtEl>
                                      </p:cBhvr>
                                      <p:to x="100000" y="100000"/>
                                    </p:animScale>
                                    <p:animScale>
                                      <p:cBhvr>
                                        <p:cTn id="31" dur="26">
                                          <p:stCondLst>
                                            <p:cond delay="1642"/>
                                          </p:stCondLst>
                                        </p:cTn>
                                        <p:tgtEl>
                                          <p:spTgt spid="79874">
                                            <p:txEl>
                                              <p:pRg st="2" end="2"/>
                                            </p:txEl>
                                          </p:spTgt>
                                        </p:tgtEl>
                                      </p:cBhvr>
                                      <p:to x="100000" y="90000"/>
                                    </p:animScale>
                                    <p:animScale>
                                      <p:cBhvr>
                                        <p:cTn id="32" dur="166" decel="50000">
                                          <p:stCondLst>
                                            <p:cond delay="1668"/>
                                          </p:stCondLst>
                                        </p:cTn>
                                        <p:tgtEl>
                                          <p:spTgt spid="79874">
                                            <p:txEl>
                                              <p:pRg st="2" end="2"/>
                                            </p:txEl>
                                          </p:spTgt>
                                        </p:tgtEl>
                                      </p:cBhvr>
                                      <p:to x="100000" y="100000"/>
                                    </p:animScale>
                                    <p:animScale>
                                      <p:cBhvr>
                                        <p:cTn id="33" dur="26">
                                          <p:stCondLst>
                                            <p:cond delay="1808"/>
                                          </p:stCondLst>
                                        </p:cTn>
                                        <p:tgtEl>
                                          <p:spTgt spid="79874">
                                            <p:txEl>
                                              <p:pRg st="2" end="2"/>
                                            </p:txEl>
                                          </p:spTgt>
                                        </p:tgtEl>
                                      </p:cBhvr>
                                      <p:to x="100000" y="95000"/>
                                    </p:animScale>
                                    <p:animScale>
                                      <p:cBhvr>
                                        <p:cTn id="34" dur="166" decel="50000">
                                          <p:stCondLst>
                                            <p:cond delay="1834"/>
                                          </p:stCondLst>
                                        </p:cTn>
                                        <p:tgtEl>
                                          <p:spTgt spid="79874">
                                            <p:txEl>
                                              <p:pRg st="2" end="2"/>
                                            </p:txEl>
                                          </p:spTgt>
                                        </p:tgtEl>
                                      </p:cBhvr>
                                      <p:to x="100000" y="100000"/>
                                    </p:animScale>
                                  </p:childTnLst>
                                </p:cTn>
                              </p:par>
                            </p:childTnLst>
                          </p:cTn>
                        </p:par>
                      </p:childTnLst>
                    </p:cTn>
                  </p:par>
                  <p:par>
                    <p:cTn id="35" fill="hold" nodeType="clickPar">
                      <p:stCondLst>
                        <p:cond delay="indefinite"/>
                      </p:stCondLst>
                      <p:childTnLst>
                        <p:par>
                          <p:cTn id="36" fill="hold" nodeType="withGroup">
                            <p:stCondLst>
                              <p:cond delay="0"/>
                            </p:stCondLst>
                            <p:childTnLst>
                              <p:par>
                                <p:cTn id="37" presetID="48" presetClass="entr" presetSubtype="0" accel="50000" fill="hold" nodeType="clickEffect">
                                  <p:stCondLst>
                                    <p:cond delay="0"/>
                                  </p:stCondLst>
                                  <p:childTnLst>
                                    <p:set>
                                      <p:cBhvr>
                                        <p:cTn id="38" dur="1" fill="hold">
                                          <p:stCondLst>
                                            <p:cond delay="0"/>
                                          </p:stCondLst>
                                        </p:cTn>
                                        <p:tgtEl>
                                          <p:spTgt spid="79874">
                                            <p:txEl>
                                              <p:pRg st="3" end="3"/>
                                            </p:txEl>
                                          </p:spTgt>
                                        </p:tgtEl>
                                        <p:attrNameLst>
                                          <p:attrName>style.visibility</p:attrName>
                                        </p:attrNameLst>
                                      </p:cBhvr>
                                      <p:to>
                                        <p:strVal val="visible"/>
                                      </p:to>
                                    </p:set>
                                    <p:anim calcmode="lin" valueType="num">
                                      <p:cBhvr>
                                        <p:cTn id="39" dur="1000" fill="hold"/>
                                        <p:tgtEl>
                                          <p:spTgt spid="79874">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79874">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79874">
                                            <p:txEl>
                                              <p:pRg st="3" end="3"/>
                                            </p:txEl>
                                          </p:spTgt>
                                        </p:tgtEl>
                                        <p:attrNameLst>
                                          <p:attrName>ppt_y</p:attrName>
                                        </p:attrNameLst>
                                      </p:cBhvr>
                                      <p:tavLst>
                                        <p:tav tm="0">
                                          <p:val>
                                            <p:strVal val="#ppt_y"/>
                                          </p:val>
                                        </p:tav>
                                        <p:tav tm="100000">
                                          <p:val>
                                            <p:strVal val="#ppt_y"/>
                                          </p:val>
                                        </p:tav>
                                      </p:tavLst>
                                    </p:anim>
                                    <p:animEffect transition="in" filter="fade">
                                      <p:cBhvr>
                                        <p:cTn id="42" dur="1000"/>
                                        <p:tgtEl>
                                          <p:spTgt spid="7987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ChangeArrowheads="1"/>
          </p:cNvSpPr>
          <p:nvPr/>
        </p:nvSpPr>
        <p:spPr bwMode="auto">
          <a:xfrm>
            <a:off x="571500" y="1100138"/>
            <a:ext cx="814387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السابع:	 العشور: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وهي ما يؤخذ من تجار أهل الذمة والحربيين لقاء السماح لهم  بدخول بلاد المسلمين للتجارة . ويعبر عنه اليوم بالجمارك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الثامن: 	اللقطات وتركات المسلمين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التي لا وارث لها أو لها وارث لا يرد عليه كأحد الزوجين ، وديات القتلى الذين لا أولياء لهم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التاسع: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الأوقاف الخيرية : والوقف هو تحبيس الأصل وتسبيل المنفعة على أوجه البر بشروط مبينة في كتب الفقه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العاشر: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الضرائب الموضوعة في الأشجار والتجارات والطائرات والسفن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الملكية الخاصة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وهي ما كانت لفرد أو لمجموعة من الأفراد على سبيل الاشتراك، وتخول صاحبها الاستئثار بمنافعها والتصرف في محلها، كتملك الإنسان للمسكن والمركب .. </a:t>
            </a: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9</a:t>
            </a:fld>
            <a:endParaRPr lang="ar-SA">
              <a:solidFill>
                <a:srgbClr val="646B86">
                  <a:shade val="90000"/>
                </a:srgbClr>
              </a:solidFill>
            </a:endParaRPr>
          </a:p>
        </p:txBody>
      </p:sp>
    </p:spTree>
    <p:extLst>
      <p:ext uri="{BB962C8B-B14F-4D97-AF65-F5344CB8AC3E}">
        <p14:creationId xmlns:p14="http://schemas.microsoft.com/office/powerpoint/2010/main" val="121156872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80898">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80898">
                                            <p:txEl>
                                              <p:pRg st="0" end="0"/>
                                            </p:txEl>
                                          </p:spTgt>
                                        </p:tgtEl>
                                        <p:attrNameLst>
                                          <p:attrName>ppt_x</p:attrName>
                                        </p:attrNameLst>
                                      </p:cBhvr>
                                    </p:anim>
                                    <p:anim from="0" to="-1.0" calcmode="lin" valueType="num">
                                      <p:cBhvr>
                                        <p:cTn id="8" dur="200" decel="50000" autoRev="1" fill="hold">
                                          <p:stCondLst>
                                            <p:cond delay="600"/>
                                          </p:stCondLst>
                                        </p:cTn>
                                        <p:tgtEl>
                                          <p:spTgt spid="80898">
                                            <p:txEl>
                                              <p:pRg st="0" end="0"/>
                                            </p:txEl>
                                          </p:spTgt>
                                        </p:tgtEl>
                                        <p:attrNameLst>
                                          <p:attrName>xshear</p:attrName>
                                        </p:attrNameLst>
                                      </p:cBhvr>
                                    </p:anim>
                                    <p:animScale>
                                      <p:cBhvr>
                                        <p:cTn id="9" dur="200" decel="100000" autoRev="1" fill="hold">
                                          <p:stCondLst>
                                            <p:cond delay="600"/>
                                          </p:stCondLst>
                                        </p:cTn>
                                        <p:tgtEl>
                                          <p:spTgt spid="80898">
                                            <p:txEl>
                                              <p:pRg st="0" end="0"/>
                                            </p:txEl>
                                          </p:spTgt>
                                        </p:tgtEl>
                                      </p:cBhvr>
                                      <p:from x="100000" y="100000"/>
                                      <p:to x="80000" y="100000"/>
                                    </p:animScale>
                                    <p:anim by="(#ppt_h/3+#ppt_w*0.1)" calcmode="lin" valueType="num">
                                      <p:cBhvr additive="sum">
                                        <p:cTn id="10" dur="200" decel="100000" autoRev="1" fill="hold">
                                          <p:stCondLst>
                                            <p:cond delay="600"/>
                                          </p:stCondLst>
                                        </p:cTn>
                                        <p:tgtEl>
                                          <p:spTgt spid="80898">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9" presetClass="entr" presetSubtype="10" fill="hold" nodeType="clickEffect">
                                  <p:stCondLst>
                                    <p:cond delay="0"/>
                                  </p:stCondLst>
                                  <p:childTnLst>
                                    <p:set>
                                      <p:cBhvr>
                                        <p:cTn id="14" dur="1" fill="hold">
                                          <p:stCondLst>
                                            <p:cond delay="0"/>
                                          </p:stCondLst>
                                        </p:cTn>
                                        <p:tgtEl>
                                          <p:spTgt spid="80898">
                                            <p:txEl>
                                              <p:pRg st="1" end="1"/>
                                            </p:txEl>
                                          </p:spTgt>
                                        </p:tgtEl>
                                        <p:attrNameLst>
                                          <p:attrName>style.visibility</p:attrName>
                                        </p:attrNameLst>
                                      </p:cBhvr>
                                      <p:to>
                                        <p:strVal val="visible"/>
                                      </p:to>
                                    </p:set>
                                    <p:anim calcmode="lin" valueType="num">
                                      <p:cBhvr>
                                        <p:cTn id="15" dur="5000" fill="hold"/>
                                        <p:tgtEl>
                                          <p:spTgt spid="80898">
                                            <p:txEl>
                                              <p:pRg st="1" end="1"/>
                                            </p:txEl>
                                          </p:spTgt>
                                        </p:tgtEl>
                                        <p:attrNameLst>
                                          <p:attrName>ppt_w</p:attrName>
                                        </p:attrNameLst>
                                      </p:cBhvr>
                                      <p:tavLst>
                                        <p:tav tm="0" fmla="#ppt_w*sin(2.5*pi*$)">
                                          <p:val>
                                            <p:fltVal val="0"/>
                                          </p:val>
                                        </p:tav>
                                        <p:tav tm="100000">
                                          <p:val>
                                            <p:fltVal val="1"/>
                                          </p:val>
                                        </p:tav>
                                      </p:tavLst>
                                    </p:anim>
                                    <p:anim calcmode="lin" valueType="num">
                                      <p:cBhvr>
                                        <p:cTn id="16" dur="5000" fill="hold"/>
                                        <p:tgtEl>
                                          <p:spTgt spid="8089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80898">
                                            <p:txEl>
                                              <p:pRg st="2" end="2"/>
                                            </p:txEl>
                                          </p:spTgt>
                                        </p:tgtEl>
                                        <p:attrNameLst>
                                          <p:attrName>style.visibility</p:attrName>
                                        </p:attrNameLst>
                                      </p:cBhvr>
                                      <p:to>
                                        <p:strVal val="visible"/>
                                      </p:to>
                                    </p:set>
                                    <p:animEffect transition="in" filter="fade">
                                      <p:cBhvr>
                                        <p:cTn id="21" dur="2000"/>
                                        <p:tgtEl>
                                          <p:spTgt spid="80898">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6" presetClass="entr" presetSubtype="26" fill="hold" nodeType="clickEffect">
                                  <p:stCondLst>
                                    <p:cond delay="0"/>
                                  </p:stCondLst>
                                  <p:childTnLst>
                                    <p:set>
                                      <p:cBhvr>
                                        <p:cTn id="25" dur="1" fill="hold">
                                          <p:stCondLst>
                                            <p:cond delay="0"/>
                                          </p:stCondLst>
                                        </p:cTn>
                                        <p:tgtEl>
                                          <p:spTgt spid="80898">
                                            <p:txEl>
                                              <p:pRg st="3" end="3"/>
                                            </p:txEl>
                                          </p:spTgt>
                                        </p:tgtEl>
                                        <p:attrNameLst>
                                          <p:attrName>style.visibility</p:attrName>
                                        </p:attrNameLst>
                                      </p:cBhvr>
                                      <p:to>
                                        <p:strVal val="visible"/>
                                      </p:to>
                                    </p:set>
                                    <p:animEffect transition="in" filter="barn(inHorizontal)">
                                      <p:cBhvr>
                                        <p:cTn id="26" dur="500"/>
                                        <p:tgtEl>
                                          <p:spTgt spid="80898">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26" fill="hold" nodeType="clickEffect">
                                  <p:stCondLst>
                                    <p:cond delay="0"/>
                                  </p:stCondLst>
                                  <p:childTnLst>
                                    <p:set>
                                      <p:cBhvr>
                                        <p:cTn id="30" dur="1" fill="hold">
                                          <p:stCondLst>
                                            <p:cond delay="0"/>
                                          </p:stCondLst>
                                        </p:cTn>
                                        <p:tgtEl>
                                          <p:spTgt spid="80898">
                                            <p:txEl>
                                              <p:pRg st="4" end="4"/>
                                            </p:txEl>
                                          </p:spTgt>
                                        </p:tgtEl>
                                        <p:attrNameLst>
                                          <p:attrName>style.visibility</p:attrName>
                                        </p:attrNameLst>
                                      </p:cBhvr>
                                      <p:to>
                                        <p:strVal val="visible"/>
                                      </p:to>
                                    </p:set>
                                    <p:animEffect transition="in" filter="barn(inHorizontal)">
                                      <p:cBhvr>
                                        <p:cTn id="31" dur="500"/>
                                        <p:tgtEl>
                                          <p:spTgt spid="808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
          <p:cNvSpPr>
            <a:spLocks noChangeArrowheads="1"/>
          </p:cNvSpPr>
          <p:nvPr/>
        </p:nvSpPr>
        <p:spPr bwMode="auto">
          <a:xfrm>
            <a:off x="357188" y="730250"/>
            <a:ext cx="857250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إقرار الملكية الخاصة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جاءت الشريعة الإسلامية بإثبات الملكية الخاصة للأفراد "والواقع أن إقرار الشريعة الإسلامية لحق الملكية الفردية أمر معروف من الدين بالضرورة ؛ إذ لولا هذا الإقرار لما كان هناك معنى لما شرعه الإسلام من أنظمة الزكاة ،والإرث، ، والمهور في الأنكحة ، وعقود المعاوضات والتمليكات وعقوبات الاعتداء على مال الغير ؛ لأن هذه التشريعات تستلزم بالبداهة الاعتراف بحق الملكية الفردية ؛ لأن هذا الحق محله المال ، وهذه التشريعات تتعلق به أو بحمايته الله تعالى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أدلة إقرار الملكية الخاصة ما يلي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القران الكريم :  قوله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وَإِنْ تُبْتُمْ</a:t>
            </a:r>
            <a:r>
              <a:rPr lang="ar-SA" sz="2800">
                <a:solidFill>
                  <a:srgbClr val="FF0000"/>
                </a:solidFill>
                <a:latin typeface="Traditional Arabic" pitchFamily="18" charset="-78"/>
                <a:ea typeface="Times New Roman" pitchFamily="18" charset="0"/>
                <a:cs typeface="Traditional Arabic" pitchFamily="18" charset="-78"/>
                <a:sym typeface="AGA Arabesque"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فَلَكُمْ رُؤُوسُ أَمْوَالِكُمْ لا تَظْلِمُونَ وَلا تُظْلَمُونَ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البقرة : 279 ]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وقوله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إِنَّمَا أَمْوَالُكُمْ وَأَوْلَادُكُمْ فِتْنَةٌ ۚ وَاللَّهُ عِنْدَهُ أَجْرٌ عَظِيمٌ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التغابن : 15]حيث أضاف الله سبحانه وتعالى المال والملك وما تولد من الاكتساب إلى الإنسان إضافة اختصاص وتمليك لا ينازعه فيها أحد من الناس ، وهذا صريح بإقرار  الملكية الخاصة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10</a:t>
            </a:fld>
            <a:endParaRPr lang="ar-SA">
              <a:solidFill>
                <a:srgbClr val="646B86">
                  <a:shade val="90000"/>
                </a:srgbClr>
              </a:solidFill>
            </a:endParaRPr>
          </a:p>
        </p:txBody>
      </p:sp>
    </p:spTree>
    <p:extLst>
      <p:ext uri="{BB962C8B-B14F-4D97-AF65-F5344CB8AC3E}">
        <p14:creationId xmlns:p14="http://schemas.microsoft.com/office/powerpoint/2010/main" val="135776026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1922">
                                            <p:txEl>
                                              <p:pRg st="0" end="0"/>
                                            </p:txEl>
                                          </p:spTgt>
                                        </p:tgtEl>
                                        <p:attrNameLst>
                                          <p:attrName>style.visibility</p:attrName>
                                        </p:attrNameLst>
                                      </p:cBhvr>
                                      <p:to>
                                        <p:strVal val="visible"/>
                                      </p:to>
                                    </p:set>
                                    <p:animEffect transition="in" filter="fade">
                                      <p:cBhvr>
                                        <p:cTn id="7" dur="2000"/>
                                        <p:tgtEl>
                                          <p:spTgt spid="8192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22">
                                            <p:txEl>
                                              <p:pRg st="1" end="1"/>
                                            </p:txEl>
                                          </p:spTgt>
                                        </p:tgtEl>
                                        <p:attrNameLst>
                                          <p:attrName>style.visibility</p:attrName>
                                        </p:attrNameLst>
                                      </p:cBhvr>
                                      <p:to>
                                        <p:strVal val="visible"/>
                                      </p:to>
                                    </p:set>
                                    <p:animEffect transition="in" filter="fade">
                                      <p:cBhvr>
                                        <p:cTn id="10" dur="2000"/>
                                        <p:tgtEl>
                                          <p:spTgt spid="81922">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9" presetClass="entr" presetSubtype="10" fill="hold" nodeType="clickEffect">
                                  <p:stCondLst>
                                    <p:cond delay="0"/>
                                  </p:stCondLst>
                                  <p:childTnLst>
                                    <p:set>
                                      <p:cBhvr>
                                        <p:cTn id="14" dur="1" fill="hold">
                                          <p:stCondLst>
                                            <p:cond delay="0"/>
                                          </p:stCondLst>
                                        </p:cTn>
                                        <p:tgtEl>
                                          <p:spTgt spid="81922">
                                            <p:txEl>
                                              <p:pRg st="2" end="2"/>
                                            </p:txEl>
                                          </p:spTgt>
                                        </p:tgtEl>
                                        <p:attrNameLst>
                                          <p:attrName>style.visibility</p:attrName>
                                        </p:attrNameLst>
                                      </p:cBhvr>
                                      <p:to>
                                        <p:strVal val="visible"/>
                                      </p:to>
                                    </p:set>
                                    <p:anim calcmode="lin" valueType="num">
                                      <p:cBhvr>
                                        <p:cTn id="15" dur="5000" fill="hold"/>
                                        <p:tgtEl>
                                          <p:spTgt spid="81922">
                                            <p:txEl>
                                              <p:pRg st="2" end="2"/>
                                            </p:txEl>
                                          </p:spTgt>
                                        </p:tgtEl>
                                        <p:attrNameLst>
                                          <p:attrName>ppt_w</p:attrName>
                                        </p:attrNameLst>
                                      </p:cBhvr>
                                      <p:tavLst>
                                        <p:tav tm="0" fmla="#ppt_w*sin(2.5*pi*$)">
                                          <p:val>
                                            <p:fltVal val="0"/>
                                          </p:val>
                                        </p:tav>
                                        <p:tav tm="100000">
                                          <p:val>
                                            <p:fltVal val="1"/>
                                          </p:val>
                                        </p:tav>
                                      </p:tavLst>
                                    </p:anim>
                                    <p:anim calcmode="lin" valueType="num">
                                      <p:cBhvr>
                                        <p:cTn id="16" dur="5000" fill="hold"/>
                                        <p:tgtEl>
                                          <p:spTgt spid="81922">
                                            <p:txEl>
                                              <p:pRg st="2" end="2"/>
                                            </p:txEl>
                                          </p:spTgt>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0"/>
                                  </p:stCondLst>
                                  <p:childTnLst>
                                    <p:set>
                                      <p:cBhvr>
                                        <p:cTn id="18" dur="1" fill="hold">
                                          <p:stCondLst>
                                            <p:cond delay="0"/>
                                          </p:stCondLst>
                                        </p:cTn>
                                        <p:tgtEl>
                                          <p:spTgt spid="81922">
                                            <p:txEl>
                                              <p:pRg st="3" end="3"/>
                                            </p:txEl>
                                          </p:spTgt>
                                        </p:tgtEl>
                                        <p:attrNameLst>
                                          <p:attrName>style.visibility</p:attrName>
                                        </p:attrNameLst>
                                      </p:cBhvr>
                                      <p:to>
                                        <p:strVal val="visible"/>
                                      </p:to>
                                    </p:set>
                                    <p:anim calcmode="lin" valueType="num">
                                      <p:cBhvr>
                                        <p:cTn id="19" dur="5000" fill="hold"/>
                                        <p:tgtEl>
                                          <p:spTgt spid="81922">
                                            <p:txEl>
                                              <p:pRg st="3" end="3"/>
                                            </p:txEl>
                                          </p:spTgt>
                                        </p:tgtEl>
                                        <p:attrNameLst>
                                          <p:attrName>ppt_w</p:attrName>
                                        </p:attrNameLst>
                                      </p:cBhvr>
                                      <p:tavLst>
                                        <p:tav tm="0" fmla="#ppt_w*sin(2.5*pi*$)">
                                          <p:val>
                                            <p:fltVal val="0"/>
                                          </p:val>
                                        </p:tav>
                                        <p:tav tm="100000">
                                          <p:val>
                                            <p:fltVal val="1"/>
                                          </p:val>
                                        </p:tav>
                                      </p:tavLst>
                                    </p:anim>
                                    <p:anim calcmode="lin" valueType="num">
                                      <p:cBhvr>
                                        <p:cTn id="20" dur="5000" fill="hold"/>
                                        <p:tgtEl>
                                          <p:spTgt spid="81922">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0" y="198438"/>
            <a:ext cx="9144000" cy="6802437"/>
          </a:xfrm>
          <a:prstGeom prst="rect">
            <a:avLst/>
          </a:prstGeom>
          <a:noFill/>
          <a:ln w="9525">
            <a:noFill/>
            <a:miter lim="800000"/>
            <a:headEnd/>
            <a:tailEnd/>
          </a:ln>
          <a:effectLst/>
        </p:spPr>
        <p:txBody>
          <a:bodyPr anchor="ctr">
            <a:spAutoFit/>
          </a:bodyPr>
          <a:lstStyle/>
          <a:p>
            <a:pPr algn="just" eaLnBrk="0" fontAlgn="base" hangingPunct="0">
              <a:spcBef>
                <a:spcPct val="0"/>
              </a:spcBef>
              <a:spcAft>
                <a:spcPct val="0"/>
              </a:spcAft>
              <a:defRPr/>
            </a:pPr>
            <a:r>
              <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a:t>
            </a:r>
          </a:p>
          <a:p>
            <a:pPr algn="just" eaLnBrk="0" fontAlgn="base" hangingPunct="0">
              <a:spcBef>
                <a:spcPct val="0"/>
              </a:spcBef>
              <a:spcAft>
                <a:spcPct val="0"/>
              </a:spcAft>
              <a:defRPr/>
            </a:pPr>
            <a:r>
              <a:rPr lang="ar-SA"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السنة النبوية :</a:t>
            </a:r>
            <a:endParaRPr lang="en-US"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1-</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عن أبي بكرة رضي الله عنه أن النبي </a:t>
            </a:r>
            <a:r>
              <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قال في حجة </a:t>
            </a:r>
            <a:r>
              <a:rPr lang="ar-SA" sz="2400" b="1" spc="-150" dirty="0" err="1">
                <a:solidFill>
                  <a:prstClr val="black"/>
                </a:solidFill>
                <a:latin typeface="Traditional Arabic" pitchFamily="18" charset="-78"/>
                <a:ea typeface="Times New Roman" pitchFamily="18" charset="0"/>
                <a:cs typeface="Traditional Arabic" pitchFamily="18" charset="-78"/>
                <a:sym typeface="AGA Arabesque" pitchFamily="2" charset="2"/>
              </a:rPr>
              <a:t>الواداع</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 "... فإن دماءكم، وأموالكم ، وأعراضكم عليكم حرام كحرمة يومكم هذا ،في بلدكم هذا ،في شهركم هذا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2-</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عن جابر رضي الله عنه أن النبي </a:t>
            </a:r>
            <a:r>
              <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قال: "من أحيا أرضا ًميتة فهي له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3-</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عن عبد الله بن عمرو رضي الله عنه أن النبي </a:t>
            </a:r>
            <a:r>
              <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قال : " من قُتل دون ماله فهو شهيد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فهذه الأحاديث وأمثالها تدل على إقرار الشريعة الإسلامية لملكية الأفراد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خصائص الملكية الخاصة </a:t>
            </a:r>
            <a:endParaRPr lang="en-US"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1-</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لا حد لما يتملكه الإنسان ، مادام تملكه من خلال الوسائل المشروعة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2-</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الملكية الخاصة حق كامل  يشتمل على جميع الأعيان والحقوق والمنافع  والمزايا التي تمنحها الشريعة  لصاحبها.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3-</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الملكية الخاصة ،تمكِّن صاحبها من التصرف فيها بما يشاء، على أي نحوٍ كان </a:t>
            </a:r>
            <a:r>
              <a:rPr lang="ar-SA" sz="2400" b="1" spc="-150" dirty="0" err="1">
                <a:solidFill>
                  <a:prstClr val="black"/>
                </a:solidFill>
                <a:latin typeface="Traditional Arabic" pitchFamily="18" charset="-78"/>
                <a:ea typeface="Times New Roman" pitchFamily="18" charset="0"/>
                <a:cs typeface="Traditional Arabic" pitchFamily="18" charset="-78"/>
                <a:sym typeface="AGA Arabesque" pitchFamily="2" charset="2"/>
              </a:rPr>
              <a:t>مالم</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يكن تصرفه ممنوعا شرعا  كالإضرار بالغير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4- </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الملكية الخاصة تعتبر حقا دائما لصاحبها، لا تزول عنه بحال من الأحوال إلا برضاه </a:t>
            </a:r>
            <a:r>
              <a:rPr lang="ar-SA" sz="2400" b="1" spc="-150" dirty="0" err="1">
                <a:solidFill>
                  <a:prstClr val="black"/>
                </a:solidFill>
                <a:latin typeface="Traditional Arabic" pitchFamily="18" charset="-78"/>
                <a:ea typeface="Times New Roman" pitchFamily="18" charset="0"/>
                <a:cs typeface="Traditional Arabic" pitchFamily="18" charset="-78"/>
                <a:sym typeface="AGA Arabesque" pitchFamily="2" charset="2"/>
              </a:rPr>
              <a:t>مالم</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يكن هناك مصالح معتبرة شرعاً ،كشفعة مثلا أو نزع الملكية للمصلحة العامة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5-</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الملكية تخول صاحبها التبرع مما يملك دون تحديد  أو تقييد، مادام أنه في قواه المعتبرة شرعاً ، سواء كان ذلك التبرع للأقارب أو لغيرهم ،وهذا متصور في الوقف، والهبة ،والوصية ( في حدود الثلث )، والعطايا عموماً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6-</a:t>
            </a:r>
            <a:r>
              <a:rPr lang="ar-SA"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من خصائص الملكية أيضاً  أنها تؤدي إلى النمو الاقتصادي حيث تدفع صاحبها إلى تنمية ملكه دون خوف أو حذر .</a:t>
            </a: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defRPr/>
            </a:pPr>
            <a:r>
              <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t/>
            </a:r>
            <a:br>
              <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rPr>
            </a:br>
            <a:endParaRPr lang="en-US" sz="2400" b="1" spc="-150" dirty="0">
              <a:solidFill>
                <a:prstClr val="black"/>
              </a:solidFill>
              <a:latin typeface="Traditional Arabic" pitchFamily="18" charset="-78"/>
              <a:ea typeface="Times New Roman" pitchFamily="18" charset="0"/>
              <a:cs typeface="Traditional Arabic" pitchFamily="18" charset="-78"/>
              <a:sym typeface="AGA Arabesque"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11</a:t>
            </a:fld>
            <a:endParaRPr lang="ar-SA">
              <a:solidFill>
                <a:srgbClr val="646B86">
                  <a:shade val="90000"/>
                </a:srgbClr>
              </a:solidFill>
            </a:endParaRPr>
          </a:p>
        </p:txBody>
      </p:sp>
    </p:spTree>
    <p:extLst>
      <p:ext uri="{BB962C8B-B14F-4D97-AF65-F5344CB8AC3E}">
        <p14:creationId xmlns:p14="http://schemas.microsoft.com/office/powerpoint/2010/main" val="2313920602"/>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8545">
                                            <p:txEl>
                                              <p:pRg st="1" end="1"/>
                                            </p:txEl>
                                          </p:spTgt>
                                        </p:tgtEl>
                                        <p:attrNameLst>
                                          <p:attrName>style.visibility</p:attrName>
                                        </p:attrNameLst>
                                      </p:cBhvr>
                                      <p:to>
                                        <p:strVal val="visible"/>
                                      </p:to>
                                    </p:set>
                                    <p:animEffect transition="in" filter="fade">
                                      <p:cBhvr>
                                        <p:cTn id="7" dur="2000"/>
                                        <p:tgtEl>
                                          <p:spTgt spid="10854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8545">
                                            <p:txEl>
                                              <p:pRg st="2" end="2"/>
                                            </p:txEl>
                                          </p:spTgt>
                                        </p:tgtEl>
                                        <p:attrNameLst>
                                          <p:attrName>style.visibility</p:attrName>
                                        </p:attrNameLst>
                                      </p:cBhvr>
                                      <p:to>
                                        <p:strVal val="visible"/>
                                      </p:to>
                                    </p:set>
                                    <p:animEffect transition="in" filter="fade">
                                      <p:cBhvr>
                                        <p:cTn id="10" dur="2000"/>
                                        <p:tgtEl>
                                          <p:spTgt spid="10854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8545">
                                            <p:txEl>
                                              <p:pRg st="3" end="3"/>
                                            </p:txEl>
                                          </p:spTgt>
                                        </p:tgtEl>
                                        <p:attrNameLst>
                                          <p:attrName>style.visibility</p:attrName>
                                        </p:attrNameLst>
                                      </p:cBhvr>
                                      <p:to>
                                        <p:strVal val="visible"/>
                                      </p:to>
                                    </p:set>
                                    <p:animEffect transition="in" filter="fade">
                                      <p:cBhvr>
                                        <p:cTn id="13" dur="2000"/>
                                        <p:tgtEl>
                                          <p:spTgt spid="108545">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8545">
                                            <p:txEl>
                                              <p:pRg st="4" end="4"/>
                                            </p:txEl>
                                          </p:spTgt>
                                        </p:tgtEl>
                                        <p:attrNameLst>
                                          <p:attrName>style.visibility</p:attrName>
                                        </p:attrNameLst>
                                      </p:cBhvr>
                                      <p:to>
                                        <p:strVal val="visible"/>
                                      </p:to>
                                    </p:set>
                                    <p:animEffect transition="in" filter="fade">
                                      <p:cBhvr>
                                        <p:cTn id="16" dur="2000"/>
                                        <p:tgtEl>
                                          <p:spTgt spid="108545">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8545">
                                            <p:txEl>
                                              <p:pRg st="5" end="5"/>
                                            </p:txEl>
                                          </p:spTgt>
                                        </p:tgtEl>
                                        <p:attrNameLst>
                                          <p:attrName>style.visibility</p:attrName>
                                        </p:attrNameLst>
                                      </p:cBhvr>
                                      <p:to>
                                        <p:strVal val="visible"/>
                                      </p:to>
                                    </p:set>
                                    <p:animEffect transition="in" filter="fade">
                                      <p:cBhvr>
                                        <p:cTn id="19" dur="2000"/>
                                        <p:tgtEl>
                                          <p:spTgt spid="108545">
                                            <p:txEl>
                                              <p:pRg st="5" end="5"/>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108545">
                                            <p:txEl>
                                              <p:pRg st="6" end="6"/>
                                            </p:txEl>
                                          </p:spTgt>
                                        </p:tgtEl>
                                        <p:attrNameLst>
                                          <p:attrName>style.visibility</p:attrName>
                                        </p:attrNameLst>
                                      </p:cBhvr>
                                      <p:to>
                                        <p:strVal val="visible"/>
                                      </p:to>
                                    </p:set>
                                    <p:animEffect transition="in" filter="fade">
                                      <p:cBhvr>
                                        <p:cTn id="24" dur="2000"/>
                                        <p:tgtEl>
                                          <p:spTgt spid="108545">
                                            <p:txEl>
                                              <p:pRg st="6" end="6"/>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0" presetClass="entr" presetSubtype="0" fill="hold" nodeType="clickEffect">
                                  <p:stCondLst>
                                    <p:cond delay="0"/>
                                  </p:stCondLst>
                                  <p:childTnLst>
                                    <p:set>
                                      <p:cBhvr>
                                        <p:cTn id="28" dur="1" fill="hold">
                                          <p:stCondLst>
                                            <p:cond delay="0"/>
                                          </p:stCondLst>
                                        </p:cTn>
                                        <p:tgtEl>
                                          <p:spTgt spid="108545">
                                            <p:txEl>
                                              <p:pRg st="7" end="7"/>
                                            </p:txEl>
                                          </p:spTgt>
                                        </p:tgtEl>
                                        <p:attrNameLst>
                                          <p:attrName>style.visibility</p:attrName>
                                        </p:attrNameLst>
                                      </p:cBhvr>
                                      <p:to>
                                        <p:strVal val="visible"/>
                                      </p:to>
                                    </p:set>
                                    <p:animEffect transition="in" filter="fade">
                                      <p:cBhvr>
                                        <p:cTn id="29" dur="800" decel="100000"/>
                                        <p:tgtEl>
                                          <p:spTgt spid="108545">
                                            <p:txEl>
                                              <p:pRg st="7" end="7"/>
                                            </p:txEl>
                                          </p:spTgt>
                                        </p:tgtEl>
                                      </p:cBhvr>
                                    </p:animEffect>
                                    <p:anim calcmode="lin" valueType="num">
                                      <p:cBhvr>
                                        <p:cTn id="30" dur="800" decel="100000" fill="hold"/>
                                        <p:tgtEl>
                                          <p:spTgt spid="108545">
                                            <p:txEl>
                                              <p:pRg st="7" end="7"/>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108545">
                                            <p:txEl>
                                              <p:pRg st="7" end="7"/>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108545">
                                            <p:txEl>
                                              <p:pRg st="7" end="7"/>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08545">
                                            <p:txEl>
                                              <p:pRg st="7" end="7"/>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08545">
                                            <p:txEl>
                                              <p:pRg st="7" end="7"/>
                                            </p:txEl>
                                          </p:spTgt>
                                        </p:tgtEl>
                                        <p:attrNameLst>
                                          <p:attrName>ppt_y</p:attrName>
                                        </p:attrNameLst>
                                      </p:cBhvr>
                                      <p:tavLst>
                                        <p:tav tm="0">
                                          <p:val>
                                            <p:strVal val="#ppt_y+0.1"/>
                                          </p:val>
                                        </p:tav>
                                        <p:tav tm="100000">
                                          <p:val>
                                            <p:strVal val="#ppt_y"/>
                                          </p:val>
                                        </p:tav>
                                      </p:tavLst>
                                    </p:anim>
                                  </p:childTnLst>
                                </p:cTn>
                              </p:par>
                              <p:par>
                                <p:cTn id="35" presetID="30" presetClass="entr" presetSubtype="0" fill="hold" nodeType="withEffect">
                                  <p:stCondLst>
                                    <p:cond delay="0"/>
                                  </p:stCondLst>
                                  <p:childTnLst>
                                    <p:set>
                                      <p:cBhvr>
                                        <p:cTn id="36" dur="1" fill="hold">
                                          <p:stCondLst>
                                            <p:cond delay="0"/>
                                          </p:stCondLst>
                                        </p:cTn>
                                        <p:tgtEl>
                                          <p:spTgt spid="108545">
                                            <p:txEl>
                                              <p:pRg st="8" end="8"/>
                                            </p:txEl>
                                          </p:spTgt>
                                        </p:tgtEl>
                                        <p:attrNameLst>
                                          <p:attrName>style.visibility</p:attrName>
                                        </p:attrNameLst>
                                      </p:cBhvr>
                                      <p:to>
                                        <p:strVal val="visible"/>
                                      </p:to>
                                    </p:set>
                                    <p:animEffect transition="in" filter="fade">
                                      <p:cBhvr>
                                        <p:cTn id="37" dur="800" decel="100000"/>
                                        <p:tgtEl>
                                          <p:spTgt spid="108545">
                                            <p:txEl>
                                              <p:pRg st="8" end="8"/>
                                            </p:txEl>
                                          </p:spTgt>
                                        </p:tgtEl>
                                      </p:cBhvr>
                                    </p:animEffect>
                                    <p:anim calcmode="lin" valueType="num">
                                      <p:cBhvr>
                                        <p:cTn id="38" dur="800" decel="100000" fill="hold"/>
                                        <p:tgtEl>
                                          <p:spTgt spid="108545">
                                            <p:txEl>
                                              <p:pRg st="8" end="8"/>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08545">
                                            <p:txEl>
                                              <p:pRg st="8" end="8"/>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08545">
                                            <p:txEl>
                                              <p:pRg st="8" end="8"/>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08545">
                                            <p:txEl>
                                              <p:pRg st="8" end="8"/>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08545">
                                            <p:txEl>
                                              <p:pRg st="8" end="8"/>
                                            </p:txEl>
                                          </p:spTgt>
                                        </p:tgtEl>
                                        <p:attrNameLst>
                                          <p:attrName>ppt_y</p:attrName>
                                        </p:attrNameLst>
                                      </p:cBhvr>
                                      <p:tavLst>
                                        <p:tav tm="0">
                                          <p:val>
                                            <p:strVal val="#ppt_y+0.1"/>
                                          </p:val>
                                        </p:tav>
                                        <p:tav tm="100000">
                                          <p:val>
                                            <p:strVal val="#ppt_y"/>
                                          </p:val>
                                        </p:tav>
                                      </p:tavLst>
                                    </p:anim>
                                  </p:childTnLst>
                                </p:cTn>
                              </p:par>
                              <p:par>
                                <p:cTn id="43" presetID="30" presetClass="entr" presetSubtype="0" fill="hold" nodeType="withEffect">
                                  <p:stCondLst>
                                    <p:cond delay="0"/>
                                  </p:stCondLst>
                                  <p:childTnLst>
                                    <p:set>
                                      <p:cBhvr>
                                        <p:cTn id="44" dur="1" fill="hold">
                                          <p:stCondLst>
                                            <p:cond delay="0"/>
                                          </p:stCondLst>
                                        </p:cTn>
                                        <p:tgtEl>
                                          <p:spTgt spid="108545">
                                            <p:txEl>
                                              <p:pRg st="9" end="9"/>
                                            </p:txEl>
                                          </p:spTgt>
                                        </p:tgtEl>
                                        <p:attrNameLst>
                                          <p:attrName>style.visibility</p:attrName>
                                        </p:attrNameLst>
                                      </p:cBhvr>
                                      <p:to>
                                        <p:strVal val="visible"/>
                                      </p:to>
                                    </p:set>
                                    <p:animEffect transition="in" filter="fade">
                                      <p:cBhvr>
                                        <p:cTn id="45" dur="800" decel="100000"/>
                                        <p:tgtEl>
                                          <p:spTgt spid="108545">
                                            <p:txEl>
                                              <p:pRg st="9" end="9"/>
                                            </p:txEl>
                                          </p:spTgt>
                                        </p:tgtEl>
                                      </p:cBhvr>
                                    </p:animEffect>
                                    <p:anim calcmode="lin" valueType="num">
                                      <p:cBhvr>
                                        <p:cTn id="46" dur="800" decel="100000" fill="hold"/>
                                        <p:tgtEl>
                                          <p:spTgt spid="108545">
                                            <p:txEl>
                                              <p:pRg st="9" end="9"/>
                                            </p:txEl>
                                          </p:spTgt>
                                        </p:tgtEl>
                                        <p:attrNameLst>
                                          <p:attrName>style.rotation</p:attrName>
                                        </p:attrNameLst>
                                      </p:cBhvr>
                                      <p:tavLst>
                                        <p:tav tm="0">
                                          <p:val>
                                            <p:fltVal val="-90"/>
                                          </p:val>
                                        </p:tav>
                                        <p:tav tm="100000">
                                          <p:val>
                                            <p:fltVal val="0"/>
                                          </p:val>
                                        </p:tav>
                                      </p:tavLst>
                                    </p:anim>
                                    <p:anim calcmode="lin" valueType="num">
                                      <p:cBhvr>
                                        <p:cTn id="47" dur="800" decel="100000" fill="hold"/>
                                        <p:tgtEl>
                                          <p:spTgt spid="108545">
                                            <p:txEl>
                                              <p:pRg st="9" end="9"/>
                                            </p:txEl>
                                          </p:spTgt>
                                        </p:tgtEl>
                                        <p:attrNameLst>
                                          <p:attrName>ppt_x</p:attrName>
                                        </p:attrNameLst>
                                      </p:cBhvr>
                                      <p:tavLst>
                                        <p:tav tm="0">
                                          <p:val>
                                            <p:strVal val="#ppt_x+0.4"/>
                                          </p:val>
                                        </p:tav>
                                        <p:tav tm="100000">
                                          <p:val>
                                            <p:strVal val="#ppt_x-0.05"/>
                                          </p:val>
                                        </p:tav>
                                      </p:tavLst>
                                    </p:anim>
                                    <p:anim calcmode="lin" valueType="num">
                                      <p:cBhvr>
                                        <p:cTn id="48" dur="800" decel="100000" fill="hold"/>
                                        <p:tgtEl>
                                          <p:spTgt spid="108545">
                                            <p:txEl>
                                              <p:pRg st="9" end="9"/>
                                            </p:txEl>
                                          </p:spTgt>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108545">
                                            <p:txEl>
                                              <p:pRg st="9" end="9"/>
                                            </p:txEl>
                                          </p:spTgt>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108545">
                                            <p:txEl>
                                              <p:pRg st="9" end="9"/>
                                            </p:txEl>
                                          </p:spTgt>
                                        </p:tgtEl>
                                        <p:attrNameLst>
                                          <p:attrName>ppt_y</p:attrName>
                                        </p:attrNameLst>
                                      </p:cBhvr>
                                      <p:tavLst>
                                        <p:tav tm="0">
                                          <p:val>
                                            <p:strVal val="#ppt_y+0.1"/>
                                          </p:val>
                                        </p:tav>
                                        <p:tav tm="100000">
                                          <p:val>
                                            <p:strVal val="#ppt_y"/>
                                          </p:val>
                                        </p:tav>
                                      </p:tavLst>
                                    </p:anim>
                                  </p:childTnLst>
                                </p:cTn>
                              </p:par>
                              <p:par>
                                <p:cTn id="51" presetID="30" presetClass="entr" presetSubtype="0" fill="hold" nodeType="withEffect">
                                  <p:stCondLst>
                                    <p:cond delay="0"/>
                                  </p:stCondLst>
                                  <p:childTnLst>
                                    <p:set>
                                      <p:cBhvr>
                                        <p:cTn id="52" dur="1" fill="hold">
                                          <p:stCondLst>
                                            <p:cond delay="0"/>
                                          </p:stCondLst>
                                        </p:cTn>
                                        <p:tgtEl>
                                          <p:spTgt spid="108545">
                                            <p:txEl>
                                              <p:pRg st="10" end="10"/>
                                            </p:txEl>
                                          </p:spTgt>
                                        </p:tgtEl>
                                        <p:attrNameLst>
                                          <p:attrName>style.visibility</p:attrName>
                                        </p:attrNameLst>
                                      </p:cBhvr>
                                      <p:to>
                                        <p:strVal val="visible"/>
                                      </p:to>
                                    </p:set>
                                    <p:animEffect transition="in" filter="fade">
                                      <p:cBhvr>
                                        <p:cTn id="53" dur="800" decel="100000"/>
                                        <p:tgtEl>
                                          <p:spTgt spid="108545">
                                            <p:txEl>
                                              <p:pRg st="10" end="10"/>
                                            </p:txEl>
                                          </p:spTgt>
                                        </p:tgtEl>
                                      </p:cBhvr>
                                    </p:animEffect>
                                    <p:anim calcmode="lin" valueType="num">
                                      <p:cBhvr>
                                        <p:cTn id="54" dur="800" decel="100000" fill="hold"/>
                                        <p:tgtEl>
                                          <p:spTgt spid="108545">
                                            <p:txEl>
                                              <p:pRg st="10" end="10"/>
                                            </p:txEl>
                                          </p:spTgt>
                                        </p:tgtEl>
                                        <p:attrNameLst>
                                          <p:attrName>style.rotation</p:attrName>
                                        </p:attrNameLst>
                                      </p:cBhvr>
                                      <p:tavLst>
                                        <p:tav tm="0">
                                          <p:val>
                                            <p:fltVal val="-90"/>
                                          </p:val>
                                        </p:tav>
                                        <p:tav tm="100000">
                                          <p:val>
                                            <p:fltVal val="0"/>
                                          </p:val>
                                        </p:tav>
                                      </p:tavLst>
                                    </p:anim>
                                    <p:anim calcmode="lin" valueType="num">
                                      <p:cBhvr>
                                        <p:cTn id="55" dur="800" decel="100000" fill="hold"/>
                                        <p:tgtEl>
                                          <p:spTgt spid="108545">
                                            <p:txEl>
                                              <p:pRg st="10" end="10"/>
                                            </p:txEl>
                                          </p:spTgt>
                                        </p:tgtEl>
                                        <p:attrNameLst>
                                          <p:attrName>ppt_x</p:attrName>
                                        </p:attrNameLst>
                                      </p:cBhvr>
                                      <p:tavLst>
                                        <p:tav tm="0">
                                          <p:val>
                                            <p:strVal val="#ppt_x+0.4"/>
                                          </p:val>
                                        </p:tav>
                                        <p:tav tm="100000">
                                          <p:val>
                                            <p:strVal val="#ppt_x-0.05"/>
                                          </p:val>
                                        </p:tav>
                                      </p:tavLst>
                                    </p:anim>
                                    <p:anim calcmode="lin" valueType="num">
                                      <p:cBhvr>
                                        <p:cTn id="56" dur="800" decel="100000" fill="hold"/>
                                        <p:tgtEl>
                                          <p:spTgt spid="108545">
                                            <p:txEl>
                                              <p:pRg st="10" end="10"/>
                                            </p:txEl>
                                          </p:spTgt>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08545">
                                            <p:txEl>
                                              <p:pRg st="10" end="10"/>
                                            </p:txEl>
                                          </p:spTgt>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08545">
                                            <p:txEl>
                                              <p:pRg st="10" end="10"/>
                                            </p:txEl>
                                          </p:spTgt>
                                        </p:tgtEl>
                                        <p:attrNameLst>
                                          <p:attrName>ppt_y</p:attrName>
                                        </p:attrNameLst>
                                      </p:cBhvr>
                                      <p:tavLst>
                                        <p:tav tm="0">
                                          <p:val>
                                            <p:strVal val="#ppt_y+0.1"/>
                                          </p:val>
                                        </p:tav>
                                        <p:tav tm="100000">
                                          <p:val>
                                            <p:strVal val="#ppt_y"/>
                                          </p:val>
                                        </p:tav>
                                      </p:tavLst>
                                    </p:anim>
                                  </p:childTnLst>
                                </p:cTn>
                              </p:par>
                              <p:par>
                                <p:cTn id="59" presetID="30" presetClass="entr" presetSubtype="0" fill="hold" nodeType="withEffect">
                                  <p:stCondLst>
                                    <p:cond delay="0"/>
                                  </p:stCondLst>
                                  <p:childTnLst>
                                    <p:set>
                                      <p:cBhvr>
                                        <p:cTn id="60" dur="1" fill="hold">
                                          <p:stCondLst>
                                            <p:cond delay="0"/>
                                          </p:stCondLst>
                                        </p:cTn>
                                        <p:tgtEl>
                                          <p:spTgt spid="108545">
                                            <p:txEl>
                                              <p:pRg st="11" end="11"/>
                                            </p:txEl>
                                          </p:spTgt>
                                        </p:tgtEl>
                                        <p:attrNameLst>
                                          <p:attrName>style.visibility</p:attrName>
                                        </p:attrNameLst>
                                      </p:cBhvr>
                                      <p:to>
                                        <p:strVal val="visible"/>
                                      </p:to>
                                    </p:set>
                                    <p:animEffect transition="in" filter="fade">
                                      <p:cBhvr>
                                        <p:cTn id="61" dur="800" decel="100000"/>
                                        <p:tgtEl>
                                          <p:spTgt spid="108545">
                                            <p:txEl>
                                              <p:pRg st="11" end="11"/>
                                            </p:txEl>
                                          </p:spTgt>
                                        </p:tgtEl>
                                      </p:cBhvr>
                                    </p:animEffect>
                                    <p:anim calcmode="lin" valueType="num">
                                      <p:cBhvr>
                                        <p:cTn id="62" dur="800" decel="100000" fill="hold"/>
                                        <p:tgtEl>
                                          <p:spTgt spid="108545">
                                            <p:txEl>
                                              <p:pRg st="11" end="11"/>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108545">
                                            <p:txEl>
                                              <p:pRg st="11" end="11"/>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108545">
                                            <p:txEl>
                                              <p:pRg st="11" end="11"/>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08545">
                                            <p:txEl>
                                              <p:pRg st="11" end="11"/>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08545">
                                            <p:txEl>
                                              <p:pRg st="11" end="11"/>
                                            </p:txEl>
                                          </p:spTgt>
                                        </p:tgtEl>
                                        <p:attrNameLst>
                                          <p:attrName>ppt_y</p:attrName>
                                        </p:attrNameLst>
                                      </p:cBhvr>
                                      <p:tavLst>
                                        <p:tav tm="0">
                                          <p:val>
                                            <p:strVal val="#ppt_y+0.1"/>
                                          </p:val>
                                        </p:tav>
                                        <p:tav tm="100000">
                                          <p:val>
                                            <p:strVal val="#ppt_y"/>
                                          </p:val>
                                        </p:tav>
                                      </p:tavLst>
                                    </p:anim>
                                  </p:childTnLst>
                                </p:cTn>
                              </p:par>
                              <p:par>
                                <p:cTn id="67" presetID="30" presetClass="entr" presetSubtype="0" fill="hold" nodeType="withEffect">
                                  <p:stCondLst>
                                    <p:cond delay="0"/>
                                  </p:stCondLst>
                                  <p:childTnLst>
                                    <p:set>
                                      <p:cBhvr>
                                        <p:cTn id="68" dur="1" fill="hold">
                                          <p:stCondLst>
                                            <p:cond delay="0"/>
                                          </p:stCondLst>
                                        </p:cTn>
                                        <p:tgtEl>
                                          <p:spTgt spid="108545">
                                            <p:txEl>
                                              <p:pRg st="12" end="12"/>
                                            </p:txEl>
                                          </p:spTgt>
                                        </p:tgtEl>
                                        <p:attrNameLst>
                                          <p:attrName>style.visibility</p:attrName>
                                        </p:attrNameLst>
                                      </p:cBhvr>
                                      <p:to>
                                        <p:strVal val="visible"/>
                                      </p:to>
                                    </p:set>
                                    <p:animEffect transition="in" filter="fade">
                                      <p:cBhvr>
                                        <p:cTn id="69" dur="800" decel="100000"/>
                                        <p:tgtEl>
                                          <p:spTgt spid="108545">
                                            <p:txEl>
                                              <p:pRg st="12" end="12"/>
                                            </p:txEl>
                                          </p:spTgt>
                                        </p:tgtEl>
                                      </p:cBhvr>
                                    </p:animEffect>
                                    <p:anim calcmode="lin" valueType="num">
                                      <p:cBhvr>
                                        <p:cTn id="70" dur="800" decel="100000" fill="hold"/>
                                        <p:tgtEl>
                                          <p:spTgt spid="108545">
                                            <p:txEl>
                                              <p:pRg st="12" end="12"/>
                                            </p:txEl>
                                          </p:spTgt>
                                        </p:tgtEl>
                                        <p:attrNameLst>
                                          <p:attrName>style.rotation</p:attrName>
                                        </p:attrNameLst>
                                      </p:cBhvr>
                                      <p:tavLst>
                                        <p:tav tm="0">
                                          <p:val>
                                            <p:fltVal val="-90"/>
                                          </p:val>
                                        </p:tav>
                                        <p:tav tm="100000">
                                          <p:val>
                                            <p:fltVal val="0"/>
                                          </p:val>
                                        </p:tav>
                                      </p:tavLst>
                                    </p:anim>
                                    <p:anim calcmode="lin" valueType="num">
                                      <p:cBhvr>
                                        <p:cTn id="71" dur="800" decel="100000" fill="hold"/>
                                        <p:tgtEl>
                                          <p:spTgt spid="108545">
                                            <p:txEl>
                                              <p:pRg st="12" end="12"/>
                                            </p:txEl>
                                          </p:spTgt>
                                        </p:tgtEl>
                                        <p:attrNameLst>
                                          <p:attrName>ppt_x</p:attrName>
                                        </p:attrNameLst>
                                      </p:cBhvr>
                                      <p:tavLst>
                                        <p:tav tm="0">
                                          <p:val>
                                            <p:strVal val="#ppt_x+0.4"/>
                                          </p:val>
                                        </p:tav>
                                        <p:tav tm="100000">
                                          <p:val>
                                            <p:strVal val="#ppt_x-0.05"/>
                                          </p:val>
                                        </p:tav>
                                      </p:tavLst>
                                    </p:anim>
                                    <p:anim calcmode="lin" valueType="num">
                                      <p:cBhvr>
                                        <p:cTn id="72" dur="800" decel="100000" fill="hold"/>
                                        <p:tgtEl>
                                          <p:spTgt spid="108545">
                                            <p:txEl>
                                              <p:pRg st="12" end="12"/>
                                            </p:txEl>
                                          </p:spTgt>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108545">
                                            <p:txEl>
                                              <p:pRg st="12" end="12"/>
                                            </p:txEl>
                                          </p:spTgt>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108545">
                                            <p:txEl>
                                              <p:pRg st="12" end="1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ChangeArrowheads="1"/>
          </p:cNvSpPr>
          <p:nvPr/>
        </p:nvSpPr>
        <p:spPr bwMode="auto">
          <a:xfrm>
            <a:off x="0" y="590550"/>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fontAlgn="base">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أهمية  إقــــــــرار الملكيــــــــة الخــــاصة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fontAlgn="base">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أولت الشريعة الإسلامية الملك أهمية بالغة حيث شرعت المعاملات بمختلف أنواعها كالبيع والإجارة والسلم باعتبارها أدوات ناقلة للملك ووسيلة لتداول الأموال ، كما شرعت ما يحافظ على الملك في يد صاحبه ، فحرمت السرقة والنهب والغصب وأوجدت الحدود التي تكفل حفظها ، وشرعت كذلك ما يوثق حق صاحبها ويحفظه  إذا لم تكن في يده كالكتابة والشهادة والرهن والضمان والكفالة وغير ذلك . ويمكن أن نبين أهمية إقرار الملكية الخاصة في الأمور الآتية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fontAlgn="base">
              <a:spcBef>
                <a:spcPct val="0"/>
              </a:spcBef>
              <a:spcAft>
                <a:spcPct val="0"/>
              </a:spcAft>
            </a:pPr>
            <a:r>
              <a:rPr lang="ar-SA" sz="2800" b="1" u="sng">
                <a:solidFill>
                  <a:srgbClr val="FF0000"/>
                </a:solidFill>
                <a:latin typeface="Traditional Arabic" pitchFamily="18" charset="-78"/>
                <a:ea typeface="Times New Roman" pitchFamily="18" charset="0"/>
                <a:cs typeface="Traditional Arabic" pitchFamily="18" charset="-78"/>
                <a:sym typeface="HQPB2" pitchFamily="2" charset="2"/>
              </a:rPr>
              <a:t>أولاً :- تحقيق حاجة الإنسان ، وما تتطلبه الحياة الكريمة .  </a:t>
            </a:r>
            <a:endParaRPr lang="en-US" sz="2800" b="1" u="sng">
              <a:solidFill>
                <a:srgbClr val="FF0000"/>
              </a:solidFill>
              <a:latin typeface="Traditional Arabic" pitchFamily="18" charset="-78"/>
              <a:ea typeface="Times New Roman" pitchFamily="18" charset="0"/>
              <a:cs typeface="Traditional Arabic" pitchFamily="18" charset="-78"/>
              <a:sym typeface="HQPB2" pitchFamily="2" charset="2"/>
            </a:endParaRPr>
          </a:p>
          <a:p>
            <a:pPr fontAlgn="base">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إن حاجة الإنسان إلى الطعام والشراب والدواء وسائر أمور المعيشة تدفعه وبشدة  إلى التكسب الذي هو سبب الملك ، وما ذلك إلا لما يعلمه من أن هذه الأشياء لن تحصل له دون مقابل ، بل لابد لأجل الحصول عليها من دفع ما يقابلها من الثمن ، وهذا هو نمط الحياة الذي شرعه الله تعالى في هذه الأرض ، ولأجل ذلك جاء الحث على التكسب والعمل وترك البطالة والكسل ، رعاية لمصالح الأفراد والمجتمعات ، وبذل الأسباب لإيجاد المستوى المعيشي والصحي والتعليمي اللائق بهم ، جماعة وأفراداً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12</a:t>
            </a:fld>
            <a:endParaRPr lang="ar-SA">
              <a:solidFill>
                <a:srgbClr val="646B86">
                  <a:shade val="90000"/>
                </a:srgbClr>
              </a:solidFill>
            </a:endParaRPr>
          </a:p>
        </p:txBody>
      </p:sp>
    </p:spTree>
    <p:extLst>
      <p:ext uri="{BB962C8B-B14F-4D97-AF65-F5344CB8AC3E}">
        <p14:creationId xmlns:p14="http://schemas.microsoft.com/office/powerpoint/2010/main" val="427820062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83970">
                                            <p:txEl>
                                              <p:pRg st="0" end="0"/>
                                            </p:txEl>
                                          </p:spTgt>
                                        </p:tgtEl>
                                        <p:attrNameLst>
                                          <p:attrName>style.visibility</p:attrName>
                                        </p:attrNameLst>
                                      </p:cBhvr>
                                      <p:to>
                                        <p:strVal val="visible"/>
                                      </p:to>
                                    </p:set>
                                    <p:animEffect transition="in" filter="barn(inHorizontal)">
                                      <p:cBhvr>
                                        <p:cTn id="7" dur="500"/>
                                        <p:tgtEl>
                                          <p:spTgt spid="83970">
                                            <p:txEl>
                                              <p:pRg st="0" end="0"/>
                                            </p:txEl>
                                          </p:spTgt>
                                        </p:tgtEl>
                                      </p:cBhvr>
                                    </p:animEffect>
                                  </p:childTnLst>
                                </p:cTn>
                              </p:par>
                              <p:par>
                                <p:cTn id="8" presetID="16" presetClass="entr" presetSubtype="26" fill="hold" nodeType="withEffect">
                                  <p:stCondLst>
                                    <p:cond delay="0"/>
                                  </p:stCondLst>
                                  <p:childTnLst>
                                    <p:set>
                                      <p:cBhvr>
                                        <p:cTn id="9" dur="1" fill="hold">
                                          <p:stCondLst>
                                            <p:cond delay="0"/>
                                          </p:stCondLst>
                                        </p:cTn>
                                        <p:tgtEl>
                                          <p:spTgt spid="83970">
                                            <p:txEl>
                                              <p:pRg st="1" end="1"/>
                                            </p:txEl>
                                          </p:spTgt>
                                        </p:tgtEl>
                                        <p:attrNameLst>
                                          <p:attrName>style.visibility</p:attrName>
                                        </p:attrNameLst>
                                      </p:cBhvr>
                                      <p:to>
                                        <p:strVal val="visible"/>
                                      </p:to>
                                    </p:set>
                                    <p:animEffect transition="in" filter="barn(inHorizontal)">
                                      <p:cBhvr>
                                        <p:cTn id="10" dur="500"/>
                                        <p:tgtEl>
                                          <p:spTgt spid="83970">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6" fill="hold" nodeType="clickEffect">
                                  <p:stCondLst>
                                    <p:cond delay="0"/>
                                  </p:stCondLst>
                                  <p:childTnLst>
                                    <p:set>
                                      <p:cBhvr>
                                        <p:cTn id="14" dur="1" fill="hold">
                                          <p:stCondLst>
                                            <p:cond delay="0"/>
                                          </p:stCondLst>
                                        </p:cTn>
                                        <p:tgtEl>
                                          <p:spTgt spid="83970">
                                            <p:txEl>
                                              <p:pRg st="2" end="2"/>
                                            </p:txEl>
                                          </p:spTgt>
                                        </p:tgtEl>
                                        <p:attrNameLst>
                                          <p:attrName>style.visibility</p:attrName>
                                        </p:attrNameLst>
                                      </p:cBhvr>
                                      <p:to>
                                        <p:strVal val="visible"/>
                                      </p:to>
                                    </p:set>
                                    <p:animEffect transition="in" filter="barn(inHorizontal)">
                                      <p:cBhvr>
                                        <p:cTn id="15" dur="500"/>
                                        <p:tgtEl>
                                          <p:spTgt spid="83970">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83970">
                                            <p:txEl>
                                              <p:pRg st="3" end="3"/>
                                            </p:txEl>
                                          </p:spTgt>
                                        </p:tgtEl>
                                        <p:attrNameLst>
                                          <p:attrName>style.visibility</p:attrName>
                                        </p:attrNameLst>
                                      </p:cBhvr>
                                      <p:to>
                                        <p:strVal val="visible"/>
                                      </p:to>
                                    </p:set>
                                    <p:animEffect transition="in" filter="fade">
                                      <p:cBhvr>
                                        <p:cTn id="20" dur="2000"/>
                                        <p:tgtEl>
                                          <p:spTgt spid="839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428625" y="1000125"/>
            <a:ext cx="842962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pPr>
            <a:r>
              <a:rPr lang="ar-SA" sz="2800" b="1" u="sng">
                <a:solidFill>
                  <a:srgbClr val="FF0000"/>
                </a:solidFill>
                <a:latin typeface="Traditional Arabic" pitchFamily="18" charset="-78"/>
                <a:ea typeface="Times New Roman" pitchFamily="18" charset="0"/>
                <a:cs typeface="Traditional Arabic" pitchFamily="18" charset="-78"/>
                <a:sym typeface="HQPB2" pitchFamily="2" charset="2"/>
              </a:rPr>
              <a:t>ثانياً :- عمارة الأرض واستغلال مواردها.</a:t>
            </a:r>
          </a:p>
          <a:p>
            <a:pPr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خلق الله سبحانه وتعالى الإنسان وسخر له جميع ما في الأرض ، وطلب منه سبحانه وتعالى السعي لابتغاء الرزق وعمارة الأرض ، وجعل ذلك من القرب التي يتقرب بها إليه سبحانه قال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هُوَ الَّذِي خَلَقَ لَكُم مَّا فِي الْأَرْضِ جَمِيعًا ثُمَّ اسْتَوَىٰ إِلَى السَّمَاءِ فَسَوَّاهُنَّ سَبْعَ سَمَاوَاتٍ وَهُوَ بِكُلِّ شَيْءٍ عَلِيمٌ (29) وَإِذْ قَالَ رَبُّكَ لِلْمَلَائِكَةِ إِنِّي جَاعِلٌ فِي الْأَرْضِ خَلِيفَةً قَالُوا أَتَجْعَلُ فِيهَا مَن يُفْسِدُ فِيهَا وَيَسْفِكُ الدِّمَاءَ وَنَحْنُ نُسَبِّحُ بِحَمْدِكَ وَنُقَدِّسُ لَكَ قَالَ إِنِّي أَعْلَمُ مَا لَا تَعْلَمُونَ (30)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البقرة :29-30 ] ولا شك أن إقرار حق الفرد والجماعة في التملك من أقوى الأسباب التي تدفع الإنسان إلى بذل الوسع للحصول على الموارد المالية ، واستغلال تلك الموارد لإعمار الأرض ومن ثم  حصول المنافع لبني الإنسان ، ودرء المفاسد عنهم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13</a:t>
            </a:fld>
            <a:endParaRPr lang="ar-SA">
              <a:solidFill>
                <a:srgbClr val="646B86">
                  <a:shade val="90000"/>
                </a:srgbClr>
              </a:solidFill>
            </a:endParaRPr>
          </a:p>
        </p:txBody>
      </p:sp>
    </p:spTree>
    <p:extLst>
      <p:ext uri="{BB962C8B-B14F-4D97-AF65-F5344CB8AC3E}">
        <p14:creationId xmlns:p14="http://schemas.microsoft.com/office/powerpoint/2010/main" val="3274092264"/>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8499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84994">
                                            <p:txEl>
                                              <p:pRg st="0" end="0"/>
                                            </p:txEl>
                                          </p:spTgt>
                                        </p:tgtEl>
                                        <p:attrNameLst>
                                          <p:attrName>ppt_x</p:attrName>
                                        </p:attrNameLst>
                                      </p:cBhvr>
                                    </p:anim>
                                    <p:anim from="0" to="-1.0" calcmode="lin" valueType="num">
                                      <p:cBhvr>
                                        <p:cTn id="8" dur="200" decel="50000" autoRev="1" fill="hold">
                                          <p:stCondLst>
                                            <p:cond delay="600"/>
                                          </p:stCondLst>
                                        </p:cTn>
                                        <p:tgtEl>
                                          <p:spTgt spid="84994">
                                            <p:txEl>
                                              <p:pRg st="0" end="0"/>
                                            </p:txEl>
                                          </p:spTgt>
                                        </p:tgtEl>
                                        <p:attrNameLst>
                                          <p:attrName>xshear</p:attrName>
                                        </p:attrNameLst>
                                      </p:cBhvr>
                                    </p:anim>
                                    <p:animScale>
                                      <p:cBhvr>
                                        <p:cTn id="9" dur="200" decel="100000" autoRev="1" fill="hold">
                                          <p:stCondLst>
                                            <p:cond delay="600"/>
                                          </p:stCondLst>
                                        </p:cTn>
                                        <p:tgtEl>
                                          <p:spTgt spid="84994">
                                            <p:txEl>
                                              <p:pRg st="0" end="0"/>
                                            </p:txEl>
                                          </p:spTgt>
                                        </p:tgtEl>
                                      </p:cBhvr>
                                      <p:from x="100000" y="100000"/>
                                      <p:to x="80000" y="100000"/>
                                    </p:animScale>
                                    <p:anim by="(#ppt_h/3+#ppt_w*0.1)" calcmode="lin" valueType="num">
                                      <p:cBhvr additive="sum">
                                        <p:cTn id="10" dur="200" decel="100000" autoRev="1" fill="hold">
                                          <p:stCondLst>
                                            <p:cond delay="600"/>
                                          </p:stCondLst>
                                        </p:cTn>
                                        <p:tgtEl>
                                          <p:spTgt spid="84994">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84994">
                                            <p:txEl>
                                              <p:pRg st="1" end="1"/>
                                            </p:txEl>
                                          </p:spTgt>
                                        </p:tgtEl>
                                        <p:attrNameLst>
                                          <p:attrName>style.visibility</p:attrName>
                                        </p:attrNameLst>
                                      </p:cBhvr>
                                      <p:to>
                                        <p:strVal val="visible"/>
                                      </p:to>
                                    </p:set>
                                    <p:animEffect transition="in" filter="fade">
                                      <p:cBhvr>
                                        <p:cTn id="15" dur="1000"/>
                                        <p:tgtEl>
                                          <p:spTgt spid="84994">
                                            <p:txEl>
                                              <p:pRg st="1" end="1"/>
                                            </p:txEl>
                                          </p:spTgt>
                                        </p:tgtEl>
                                      </p:cBhvr>
                                    </p:animEffect>
                                    <p:anim calcmode="lin" valueType="num">
                                      <p:cBhvr>
                                        <p:cTn id="16" dur="1000" fill="hold"/>
                                        <p:tgtEl>
                                          <p:spTgt spid="8499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8499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4994">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
          <p:cNvSpPr>
            <a:spLocks noChangeArrowheads="1"/>
          </p:cNvSpPr>
          <p:nvPr/>
        </p:nvSpPr>
        <p:spPr bwMode="auto">
          <a:xfrm>
            <a:off x="285750" y="804863"/>
            <a:ext cx="8715375"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ثالثاً :-  إعداد القوة .</a:t>
            </a: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إن من عوامل قوة الأمة قوتها الاقتصادية ولا يمكن أن يقوم الاقتصاد القوي إلا باستثمار الأموال في المشاريع الانتاجية المختلفة ، ومن هنا كان استثمار الأموال في المشاريع التي تزيد من القدرة  الاقتصادية للأمة ، أمرا مطلوبا ولا سبيل إلى ذلك الاستثمار إلا بإقرار حق الفرد في التملك والحيازة ومنحه حق الانتفاع بما أنعم الله عليه من موارد مالية ، ما دامت في دائرة الإباحة  الشرعية"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رابعاً :-  البذل والإنفاق في أوجه البر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إن الملك التام يعني وجود الثروة ، ووجودها يدفع الإنسان – في الغالب -إلى البذل والعطاء سواء كان عن طريق الواجب كالزكاة والكفارات  ، أو كان عن طريق الندب والاستحباب كالصدقات والأوقاف والهبات وغيرهما ، وعلى العكس من  ذلك فإن تجريد الفرد من الملك معناه تجريده من الثروة ، وإذا جرد من الثروة لم يكن لديه القدرة على البذل والإنفاق.</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48F382FC-CD56-4BF3-BF58-27F48D159E3E}" type="slidenum">
              <a:rPr lang="ar-SA" smtClean="0">
                <a:solidFill>
                  <a:srgbClr val="646B86">
                    <a:shade val="90000"/>
                  </a:srgbClr>
                </a:solidFill>
              </a:rPr>
              <a:pPr>
                <a:defRPr/>
              </a:pPr>
              <a:t>14</a:t>
            </a:fld>
            <a:endParaRPr lang="ar-SA">
              <a:solidFill>
                <a:srgbClr val="646B86">
                  <a:shade val="90000"/>
                </a:srgbClr>
              </a:solidFill>
            </a:endParaRPr>
          </a:p>
        </p:txBody>
      </p:sp>
    </p:spTree>
    <p:extLst>
      <p:ext uri="{BB962C8B-B14F-4D97-AF65-F5344CB8AC3E}">
        <p14:creationId xmlns:p14="http://schemas.microsoft.com/office/powerpoint/2010/main" val="2766061963"/>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 calcmode="lin" valueType="num">
                                      <p:cBhvr>
                                        <p:cTn id="7" dur="5000" fill="hold"/>
                                        <p:tgtEl>
                                          <p:spTgt spid="86018">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8601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0" presetClass="entr" presetSubtype="0" fill="hold" nodeType="clickEffect">
                                  <p:stCondLst>
                                    <p:cond delay="0"/>
                                  </p:stCondLst>
                                  <p:childTnLst>
                                    <p:set>
                                      <p:cBhvr>
                                        <p:cTn id="12" dur="1" fill="hold">
                                          <p:stCondLst>
                                            <p:cond delay="0"/>
                                          </p:stCondLst>
                                        </p:cTn>
                                        <p:tgtEl>
                                          <p:spTgt spid="86018">
                                            <p:txEl>
                                              <p:pRg st="1" end="1"/>
                                            </p:txEl>
                                          </p:spTgt>
                                        </p:tgtEl>
                                        <p:attrNameLst>
                                          <p:attrName>style.visibility</p:attrName>
                                        </p:attrNameLst>
                                      </p:cBhvr>
                                      <p:to>
                                        <p:strVal val="visible"/>
                                      </p:to>
                                    </p:set>
                                    <p:animEffect transition="in" filter="fade">
                                      <p:cBhvr>
                                        <p:cTn id="13" dur="800" decel="100000"/>
                                        <p:tgtEl>
                                          <p:spTgt spid="86018">
                                            <p:txEl>
                                              <p:pRg st="1" end="1"/>
                                            </p:txEl>
                                          </p:spTgt>
                                        </p:tgtEl>
                                      </p:cBhvr>
                                    </p:animEffect>
                                    <p:anim calcmode="lin" valueType="num">
                                      <p:cBhvr>
                                        <p:cTn id="14" dur="800" decel="100000" fill="hold"/>
                                        <p:tgtEl>
                                          <p:spTgt spid="86018">
                                            <p:txEl>
                                              <p:pRg st="1" end="1"/>
                                            </p:txEl>
                                          </p:spTgt>
                                        </p:tgtEl>
                                        <p:attrNameLst>
                                          <p:attrName>style.rotation</p:attrName>
                                        </p:attrNameLst>
                                      </p:cBhvr>
                                      <p:tavLst>
                                        <p:tav tm="0">
                                          <p:val>
                                            <p:fltVal val="-90"/>
                                          </p:val>
                                        </p:tav>
                                        <p:tav tm="100000">
                                          <p:val>
                                            <p:fltVal val="0"/>
                                          </p:val>
                                        </p:tav>
                                      </p:tavLst>
                                    </p:anim>
                                    <p:anim calcmode="lin" valueType="num">
                                      <p:cBhvr>
                                        <p:cTn id="15" dur="800" decel="100000" fill="hold"/>
                                        <p:tgtEl>
                                          <p:spTgt spid="86018">
                                            <p:txEl>
                                              <p:pRg st="1" end="1"/>
                                            </p:txEl>
                                          </p:spTgt>
                                        </p:tgtEl>
                                        <p:attrNameLst>
                                          <p:attrName>ppt_x</p:attrName>
                                        </p:attrNameLst>
                                      </p:cBhvr>
                                      <p:tavLst>
                                        <p:tav tm="0">
                                          <p:val>
                                            <p:strVal val="#ppt_x+0.4"/>
                                          </p:val>
                                        </p:tav>
                                        <p:tav tm="100000">
                                          <p:val>
                                            <p:strVal val="#ppt_x-0.05"/>
                                          </p:val>
                                        </p:tav>
                                      </p:tavLst>
                                    </p:anim>
                                    <p:anim calcmode="lin" valueType="num">
                                      <p:cBhvr>
                                        <p:cTn id="16" dur="800" decel="100000" fill="hold"/>
                                        <p:tgtEl>
                                          <p:spTgt spid="86018">
                                            <p:txEl>
                                              <p:pRg st="1" end="1"/>
                                            </p:txEl>
                                          </p:spTgt>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6018">
                                            <p:txEl>
                                              <p:pRg st="1" end="1"/>
                                            </p:txEl>
                                          </p:spTgt>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6018">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6" presetClass="entr" presetSubtype="0" fill="hold" nodeType="clickEffect">
                                  <p:stCondLst>
                                    <p:cond delay="0"/>
                                  </p:stCondLst>
                                  <p:childTnLst>
                                    <p:set>
                                      <p:cBhvr>
                                        <p:cTn id="22" dur="1" fill="hold">
                                          <p:stCondLst>
                                            <p:cond delay="0"/>
                                          </p:stCondLst>
                                        </p:cTn>
                                        <p:tgtEl>
                                          <p:spTgt spid="86018">
                                            <p:txEl>
                                              <p:pRg st="2" end="2"/>
                                            </p:txEl>
                                          </p:spTgt>
                                        </p:tgtEl>
                                        <p:attrNameLst>
                                          <p:attrName>style.visibility</p:attrName>
                                        </p:attrNameLst>
                                      </p:cBhvr>
                                      <p:to>
                                        <p:strVal val="visible"/>
                                      </p:to>
                                    </p:set>
                                    <p:animEffect transition="in" filter="wipe(down)">
                                      <p:cBhvr>
                                        <p:cTn id="23" dur="580">
                                          <p:stCondLst>
                                            <p:cond delay="0"/>
                                          </p:stCondLst>
                                        </p:cTn>
                                        <p:tgtEl>
                                          <p:spTgt spid="86018">
                                            <p:txEl>
                                              <p:pRg st="2" end="2"/>
                                            </p:txEl>
                                          </p:spTgt>
                                        </p:tgtEl>
                                      </p:cBhvr>
                                    </p:animEffect>
                                    <p:anim calcmode="lin" valueType="num">
                                      <p:cBhvr>
                                        <p:cTn id="24" dur="1822" tmFilter="0,0; 0.14,0.36; 0.43,0.73; 0.71,0.91; 1.0,1.0">
                                          <p:stCondLst>
                                            <p:cond delay="0"/>
                                          </p:stCondLst>
                                        </p:cTn>
                                        <p:tgtEl>
                                          <p:spTgt spid="86018">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6018">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6018">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6018">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6018">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86018">
                                            <p:txEl>
                                              <p:pRg st="2" end="2"/>
                                            </p:txEl>
                                          </p:spTgt>
                                        </p:tgtEl>
                                      </p:cBhvr>
                                      <p:to x="100000" y="60000"/>
                                    </p:animScale>
                                    <p:animScale>
                                      <p:cBhvr>
                                        <p:cTn id="30" dur="166" decel="50000">
                                          <p:stCondLst>
                                            <p:cond delay="676"/>
                                          </p:stCondLst>
                                        </p:cTn>
                                        <p:tgtEl>
                                          <p:spTgt spid="86018">
                                            <p:txEl>
                                              <p:pRg st="2" end="2"/>
                                            </p:txEl>
                                          </p:spTgt>
                                        </p:tgtEl>
                                      </p:cBhvr>
                                      <p:to x="100000" y="100000"/>
                                    </p:animScale>
                                    <p:animScale>
                                      <p:cBhvr>
                                        <p:cTn id="31" dur="26">
                                          <p:stCondLst>
                                            <p:cond delay="1312"/>
                                          </p:stCondLst>
                                        </p:cTn>
                                        <p:tgtEl>
                                          <p:spTgt spid="86018">
                                            <p:txEl>
                                              <p:pRg st="2" end="2"/>
                                            </p:txEl>
                                          </p:spTgt>
                                        </p:tgtEl>
                                      </p:cBhvr>
                                      <p:to x="100000" y="80000"/>
                                    </p:animScale>
                                    <p:animScale>
                                      <p:cBhvr>
                                        <p:cTn id="32" dur="166" decel="50000">
                                          <p:stCondLst>
                                            <p:cond delay="1338"/>
                                          </p:stCondLst>
                                        </p:cTn>
                                        <p:tgtEl>
                                          <p:spTgt spid="86018">
                                            <p:txEl>
                                              <p:pRg st="2" end="2"/>
                                            </p:txEl>
                                          </p:spTgt>
                                        </p:tgtEl>
                                      </p:cBhvr>
                                      <p:to x="100000" y="100000"/>
                                    </p:animScale>
                                    <p:animScale>
                                      <p:cBhvr>
                                        <p:cTn id="33" dur="26">
                                          <p:stCondLst>
                                            <p:cond delay="1642"/>
                                          </p:stCondLst>
                                        </p:cTn>
                                        <p:tgtEl>
                                          <p:spTgt spid="86018">
                                            <p:txEl>
                                              <p:pRg st="2" end="2"/>
                                            </p:txEl>
                                          </p:spTgt>
                                        </p:tgtEl>
                                      </p:cBhvr>
                                      <p:to x="100000" y="90000"/>
                                    </p:animScale>
                                    <p:animScale>
                                      <p:cBhvr>
                                        <p:cTn id="34" dur="166" decel="50000">
                                          <p:stCondLst>
                                            <p:cond delay="1668"/>
                                          </p:stCondLst>
                                        </p:cTn>
                                        <p:tgtEl>
                                          <p:spTgt spid="86018">
                                            <p:txEl>
                                              <p:pRg st="2" end="2"/>
                                            </p:txEl>
                                          </p:spTgt>
                                        </p:tgtEl>
                                      </p:cBhvr>
                                      <p:to x="100000" y="100000"/>
                                    </p:animScale>
                                    <p:animScale>
                                      <p:cBhvr>
                                        <p:cTn id="35" dur="26">
                                          <p:stCondLst>
                                            <p:cond delay="1808"/>
                                          </p:stCondLst>
                                        </p:cTn>
                                        <p:tgtEl>
                                          <p:spTgt spid="86018">
                                            <p:txEl>
                                              <p:pRg st="2" end="2"/>
                                            </p:txEl>
                                          </p:spTgt>
                                        </p:tgtEl>
                                      </p:cBhvr>
                                      <p:to x="100000" y="95000"/>
                                    </p:animScale>
                                    <p:animScale>
                                      <p:cBhvr>
                                        <p:cTn id="36" dur="166" decel="50000">
                                          <p:stCondLst>
                                            <p:cond delay="1834"/>
                                          </p:stCondLst>
                                        </p:cTn>
                                        <p:tgtEl>
                                          <p:spTgt spid="86018">
                                            <p:txEl>
                                              <p:pRg st="2" end="2"/>
                                            </p:txEl>
                                          </p:spTgt>
                                        </p:tgtEl>
                                      </p:cBhvr>
                                      <p:to x="100000" y="100000"/>
                                    </p:animScale>
                                  </p:childTnLst>
                                </p:cTn>
                              </p:par>
                            </p:childTnLst>
                          </p:cTn>
                        </p:par>
                      </p:childTnLst>
                    </p:cTn>
                  </p:par>
                  <p:par>
                    <p:cTn id="37" fill="hold" nodeType="clickPar">
                      <p:stCondLst>
                        <p:cond delay="indefinite"/>
                      </p:stCondLst>
                      <p:childTnLst>
                        <p:par>
                          <p:cTn id="38" fill="hold" nodeType="withGroup">
                            <p:stCondLst>
                              <p:cond delay="0"/>
                            </p:stCondLst>
                            <p:childTnLst>
                              <p:par>
                                <p:cTn id="39" presetID="30" presetClass="entr" presetSubtype="0" fill="hold" nodeType="clickEffect">
                                  <p:stCondLst>
                                    <p:cond delay="0"/>
                                  </p:stCondLst>
                                  <p:childTnLst>
                                    <p:set>
                                      <p:cBhvr>
                                        <p:cTn id="40" dur="1" fill="hold">
                                          <p:stCondLst>
                                            <p:cond delay="0"/>
                                          </p:stCondLst>
                                        </p:cTn>
                                        <p:tgtEl>
                                          <p:spTgt spid="86018">
                                            <p:txEl>
                                              <p:pRg st="3" end="3"/>
                                            </p:txEl>
                                          </p:spTgt>
                                        </p:tgtEl>
                                        <p:attrNameLst>
                                          <p:attrName>style.visibility</p:attrName>
                                        </p:attrNameLst>
                                      </p:cBhvr>
                                      <p:to>
                                        <p:strVal val="visible"/>
                                      </p:to>
                                    </p:set>
                                    <p:animEffect transition="in" filter="fade">
                                      <p:cBhvr>
                                        <p:cTn id="41" dur="800" decel="100000"/>
                                        <p:tgtEl>
                                          <p:spTgt spid="86018">
                                            <p:txEl>
                                              <p:pRg st="3" end="3"/>
                                            </p:txEl>
                                          </p:spTgt>
                                        </p:tgtEl>
                                      </p:cBhvr>
                                    </p:animEffect>
                                    <p:anim calcmode="lin" valueType="num">
                                      <p:cBhvr>
                                        <p:cTn id="42" dur="800" decel="100000" fill="hold"/>
                                        <p:tgtEl>
                                          <p:spTgt spid="86018">
                                            <p:txEl>
                                              <p:pRg st="3" end="3"/>
                                            </p:txEl>
                                          </p:spTgt>
                                        </p:tgtEl>
                                        <p:attrNameLst>
                                          <p:attrName>style.rotation</p:attrName>
                                        </p:attrNameLst>
                                      </p:cBhvr>
                                      <p:tavLst>
                                        <p:tav tm="0">
                                          <p:val>
                                            <p:fltVal val="-90"/>
                                          </p:val>
                                        </p:tav>
                                        <p:tav tm="100000">
                                          <p:val>
                                            <p:fltVal val="0"/>
                                          </p:val>
                                        </p:tav>
                                      </p:tavLst>
                                    </p:anim>
                                    <p:anim calcmode="lin" valueType="num">
                                      <p:cBhvr>
                                        <p:cTn id="43" dur="800" decel="100000" fill="hold"/>
                                        <p:tgtEl>
                                          <p:spTgt spid="86018">
                                            <p:txEl>
                                              <p:pRg st="3" end="3"/>
                                            </p:txEl>
                                          </p:spTgt>
                                        </p:tgtEl>
                                        <p:attrNameLst>
                                          <p:attrName>ppt_x</p:attrName>
                                        </p:attrNameLst>
                                      </p:cBhvr>
                                      <p:tavLst>
                                        <p:tav tm="0">
                                          <p:val>
                                            <p:strVal val="#ppt_x+0.4"/>
                                          </p:val>
                                        </p:tav>
                                        <p:tav tm="100000">
                                          <p:val>
                                            <p:strVal val="#ppt_x-0.05"/>
                                          </p:val>
                                        </p:tav>
                                      </p:tavLst>
                                    </p:anim>
                                    <p:anim calcmode="lin" valueType="num">
                                      <p:cBhvr>
                                        <p:cTn id="44" dur="800" decel="100000" fill="hold"/>
                                        <p:tgtEl>
                                          <p:spTgt spid="86018">
                                            <p:txEl>
                                              <p:pRg st="3" end="3"/>
                                            </p:txEl>
                                          </p:spTgt>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86018">
                                            <p:txEl>
                                              <p:pRg st="3" end="3"/>
                                            </p:txEl>
                                          </p:spTgt>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86018">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3.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4.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5</TotalTime>
  <Words>1120</Words>
  <Application>Microsoft Office PowerPoint</Application>
  <PresentationFormat>عرض على الشاشة (3:4)‏</PresentationFormat>
  <Paragraphs>83</Paragraphs>
  <Slides>14</Slides>
  <Notes>0</Notes>
  <HiddenSlides>0</HiddenSlides>
  <MMClips>0</MMClips>
  <ScaleCrop>false</ScaleCrop>
  <HeadingPairs>
    <vt:vector size="4" baseType="variant">
      <vt:variant>
        <vt:lpstr>نسق</vt:lpstr>
      </vt:variant>
      <vt:variant>
        <vt:i4>2</vt:i4>
      </vt:variant>
      <vt:variant>
        <vt:lpstr>عناوين الشرائح</vt:lpstr>
      </vt:variant>
      <vt:variant>
        <vt:i4>14</vt:i4>
      </vt:variant>
    </vt:vector>
  </HeadingPairs>
  <TitlesOfParts>
    <vt:vector size="16" baseType="lpstr">
      <vt:lpstr>1_تدفق</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3</cp:revision>
  <dcterms:created xsi:type="dcterms:W3CDTF">2015-09-04T11:00:04Z</dcterms:created>
  <dcterms:modified xsi:type="dcterms:W3CDTF">2015-09-13T18:34:28Z</dcterms:modified>
</cp:coreProperties>
</file>