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AAD9379-A026-4AB3-BAD9-5A9A9F9DDA7D}" type="datetimeFigureOut">
              <a:rPr lang="ar-SA" smtClean="0"/>
              <a:t>03/12/1436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1073294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AAD9379-A026-4AB3-BAD9-5A9A9F9DDA7D}" type="datetimeFigureOut">
              <a:rPr lang="ar-SA" smtClean="0"/>
              <a:t>03/12/1436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2338385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AAD9379-A026-4AB3-BAD9-5A9A9F9DDA7D}" type="datetimeFigureOut">
              <a:rPr lang="ar-SA" smtClean="0"/>
              <a:t>03/12/1436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790555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AAD9379-A026-4AB3-BAD9-5A9A9F9DDA7D}" type="datetimeFigureOut">
              <a:rPr lang="ar-SA" smtClean="0"/>
              <a:t>03/12/1436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2650704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AAD9379-A026-4AB3-BAD9-5A9A9F9DDA7D}" type="datetimeFigureOut">
              <a:rPr lang="ar-SA" smtClean="0"/>
              <a:t>03/12/1436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1906425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AAD9379-A026-4AB3-BAD9-5A9A9F9DDA7D}" type="datetimeFigureOut">
              <a:rPr lang="ar-SA" smtClean="0"/>
              <a:t>03/12/1436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1283358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AAD9379-A026-4AB3-BAD9-5A9A9F9DDA7D}" type="datetimeFigureOut">
              <a:rPr lang="ar-SA" smtClean="0"/>
              <a:t>03/12/1436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101272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AAD9379-A026-4AB3-BAD9-5A9A9F9DDA7D}" type="datetimeFigureOut">
              <a:rPr lang="ar-SA" smtClean="0"/>
              <a:t>03/12/1436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1955254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AAD9379-A026-4AB3-BAD9-5A9A9F9DDA7D}" type="datetimeFigureOut">
              <a:rPr lang="ar-SA" smtClean="0"/>
              <a:t>03/12/1436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2937361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AAD9379-A026-4AB3-BAD9-5A9A9F9DDA7D}" type="datetimeFigureOut">
              <a:rPr lang="ar-SA" smtClean="0"/>
              <a:t>03/12/1436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1906018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AAD9379-A026-4AB3-BAD9-5A9A9F9DDA7D}" type="datetimeFigureOut">
              <a:rPr lang="ar-SA" smtClean="0"/>
              <a:t>03/12/1436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FC21DC1A-7096-4AA0-935D-3B81FC5A5258}" type="slidenum">
              <a:rPr lang="ar-SA" smtClean="0"/>
              <a:t>‹#›</a:t>
            </a:fld>
            <a:endParaRPr lang="ar-SA"/>
          </a:p>
        </p:txBody>
      </p:sp>
    </p:spTree>
    <p:extLst>
      <p:ext uri="{BB962C8B-B14F-4D97-AF65-F5344CB8AC3E}">
        <p14:creationId xmlns:p14="http://schemas.microsoft.com/office/powerpoint/2010/main" val="2807575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AAD9379-A026-4AB3-BAD9-5A9A9F9DDA7D}" type="datetimeFigureOut">
              <a:rPr lang="ar-SA" smtClean="0"/>
              <a:t>03/12/1436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C21DC1A-7096-4AA0-935D-3B81FC5A5258}" type="slidenum">
              <a:rPr lang="ar-SA" smtClean="0"/>
              <a:t>‹#›</a:t>
            </a:fld>
            <a:endParaRPr lang="ar-SA"/>
          </a:p>
        </p:txBody>
      </p:sp>
    </p:spTree>
    <p:extLst>
      <p:ext uri="{BB962C8B-B14F-4D97-AF65-F5344CB8AC3E}">
        <p14:creationId xmlns:p14="http://schemas.microsoft.com/office/powerpoint/2010/main" val="1511681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zvgNbLUXk4o/UoNE4mTzjMI/AAAAAAAAABg/hAkohTqnwiY/s1600/basmla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57188"/>
            <a:ext cx="82931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2"/>
          </p:nvPr>
        </p:nvSpPr>
        <p:spPr/>
        <p:txBody>
          <a:bodyPr/>
          <a:lstStyle/>
          <a:p>
            <a:pPr>
              <a:defRPr/>
            </a:pPr>
            <a:fld id="{A05B7FDE-0CBB-4E0B-A0AF-BA54488C558C}" type="slidenum">
              <a:rPr lang="ar-SA" smtClean="0">
                <a:solidFill>
                  <a:srgbClr val="646B86">
                    <a:shade val="90000"/>
                  </a:srgbClr>
                </a:solidFill>
              </a:rPr>
              <a:pPr>
                <a:defRPr/>
              </a:pPr>
              <a:t>1</a:t>
            </a:fld>
            <a:endParaRPr lang="ar-SA">
              <a:solidFill>
                <a:srgbClr val="646B86">
                  <a:shade val="90000"/>
                </a:srgbClr>
              </a:solidFill>
            </a:endParaRPr>
          </a:p>
        </p:txBody>
      </p:sp>
    </p:spTree>
    <p:extLst>
      <p:ext uri="{BB962C8B-B14F-4D97-AF65-F5344CB8AC3E}">
        <p14:creationId xmlns:p14="http://schemas.microsoft.com/office/powerpoint/2010/main" val="956061337"/>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900" decel="100000" fill="hold"/>
                                        <p:tgtEl>
                                          <p:spTgt spid="614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محاضرات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2" name="عنصر نائب لرقم الشريحة 1"/>
          <p:cNvSpPr>
            <a:spLocks noGrp="1"/>
          </p:cNvSpPr>
          <p:nvPr>
            <p:ph type="sldNum" sz="quarter" idx="12"/>
          </p:nvPr>
        </p:nvSpPr>
        <p:spPr/>
        <p:txBody>
          <a:bodyPr/>
          <a:lstStyle/>
          <a:p>
            <a:pPr>
              <a:defRPr/>
            </a:pPr>
            <a:fld id="{FE3D2E56-61FC-476D-A788-97B527F4C9D4}" type="slidenum">
              <a:rPr lang="ar-SA" smtClean="0">
                <a:solidFill>
                  <a:srgbClr val="C5D1D7">
                    <a:shade val="90000"/>
                  </a:srgbClr>
                </a:solidFill>
              </a:rPr>
              <a:pPr>
                <a:defRPr/>
              </a:pPr>
              <a:t>2</a:t>
            </a:fld>
            <a:endParaRPr lang="ar-SA">
              <a:solidFill>
                <a:srgbClr val="C5D1D7">
                  <a:shade val="90000"/>
                </a:srgbClr>
              </a:solidFill>
            </a:endParaRPr>
          </a:p>
        </p:txBody>
      </p:sp>
    </p:spTree>
    <p:extLst>
      <p:ext uri="{BB962C8B-B14F-4D97-AF65-F5344CB8AC3E}">
        <p14:creationId xmlns:p14="http://schemas.microsoft.com/office/powerpoint/2010/main" val="24558726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الرابعة</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المحاضرة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2" name="عنصر نائب لرقم الشريحة 1"/>
          <p:cNvSpPr>
            <a:spLocks noGrp="1"/>
          </p:cNvSpPr>
          <p:nvPr>
            <p:ph type="sldNum" sz="quarter" idx="12"/>
          </p:nvPr>
        </p:nvSpPr>
        <p:spPr/>
        <p:txBody>
          <a:bodyPr/>
          <a:lstStyle/>
          <a:p>
            <a:pPr>
              <a:defRPr/>
            </a:pPr>
            <a:fld id="{FE3D2E56-61FC-476D-A788-97B527F4C9D4}" type="slidenum">
              <a:rPr lang="ar-SA" smtClean="0">
                <a:solidFill>
                  <a:srgbClr val="C5D1D7">
                    <a:shade val="90000"/>
                  </a:srgbClr>
                </a:solidFill>
              </a:rPr>
              <a:pPr>
                <a:defRPr/>
              </a:pPr>
              <a:t>3</a:t>
            </a:fld>
            <a:endParaRPr lang="ar-SA">
              <a:solidFill>
                <a:srgbClr val="C5D1D7">
                  <a:shade val="90000"/>
                </a:srgbClr>
              </a:solidFill>
            </a:endParaRPr>
          </a:p>
        </p:txBody>
      </p:sp>
    </p:spTree>
    <p:extLst>
      <p:ext uri="{BB962C8B-B14F-4D97-AF65-F5344CB8AC3E}">
        <p14:creationId xmlns:p14="http://schemas.microsoft.com/office/powerpoint/2010/main" val="50626538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sp>
        <p:nvSpPr>
          <p:cNvPr id="7171"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prstClr val="black"/>
              </a:solidFill>
              <a:latin typeface="Arial" pitchFamily="34" charset="0"/>
            </a:endParaRPr>
          </a:p>
        </p:txBody>
      </p:sp>
      <p:pic>
        <p:nvPicPr>
          <p:cNvPr id="268293" name="Picture 5" descr="C:\Users\Administrator\Desktop\تنزيل (4).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75" y="1000125"/>
            <a:ext cx="7786688"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2"/>
          </p:nvPr>
        </p:nvSpPr>
        <p:spPr/>
        <p:txBody>
          <a:bodyPr/>
          <a:lstStyle/>
          <a:p>
            <a:pPr>
              <a:defRPr/>
            </a:pPr>
            <a:fld id="{A05B7FDE-0CBB-4E0B-A0AF-BA54488C558C}" type="slidenum">
              <a:rPr lang="ar-SA" smtClean="0">
                <a:solidFill>
                  <a:srgbClr val="646B86">
                    <a:shade val="90000"/>
                  </a:srgbClr>
                </a:solidFill>
              </a:rPr>
              <a:pPr>
                <a:defRPr/>
              </a:pPr>
              <a:t>4</a:t>
            </a:fld>
            <a:endParaRPr lang="ar-SA">
              <a:solidFill>
                <a:srgbClr val="646B86">
                  <a:shade val="90000"/>
                </a:srgbClr>
              </a:solidFill>
            </a:endParaRPr>
          </a:p>
        </p:txBody>
      </p:sp>
    </p:spTree>
    <p:extLst>
      <p:ext uri="{BB962C8B-B14F-4D97-AF65-F5344CB8AC3E}">
        <p14:creationId xmlns:p14="http://schemas.microsoft.com/office/powerpoint/2010/main" val="2897117779"/>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from="(-#ppt_w/2)" to="(#ppt_x)" calcmode="lin" valueType="num">
                                      <p:cBhvr>
                                        <p:cTn id="7" dur="600" fill="hold">
                                          <p:stCondLst>
                                            <p:cond delay="0"/>
                                          </p:stCondLst>
                                        </p:cTn>
                                        <p:tgtEl>
                                          <p:spTgt spid="268293"/>
                                        </p:tgtEl>
                                        <p:attrNameLst>
                                          <p:attrName>ppt_x</p:attrName>
                                        </p:attrNameLst>
                                      </p:cBhvr>
                                    </p:anim>
                                    <p:anim from="0" to="-1.0" calcmode="lin" valueType="num">
                                      <p:cBhvr>
                                        <p:cTn id="8" dur="200" decel="50000" autoRev="1" fill="hold">
                                          <p:stCondLst>
                                            <p:cond delay="600"/>
                                          </p:stCondLst>
                                        </p:cTn>
                                        <p:tgtEl>
                                          <p:spTgt spid="268293"/>
                                        </p:tgtEl>
                                        <p:attrNameLst>
                                          <p:attrName>xshear</p:attrName>
                                        </p:attrNameLst>
                                      </p:cBhvr>
                                    </p:anim>
                                    <p:animScale>
                                      <p:cBhvr>
                                        <p:cTn id="9" dur="200" decel="100000" autoRev="1" fill="hold">
                                          <p:stCondLst>
                                            <p:cond delay="600"/>
                                          </p:stCondLst>
                                        </p:cTn>
                                        <p:tgtEl>
                                          <p:spTgt spid="268293"/>
                                        </p:tgtEl>
                                      </p:cBhvr>
                                      <p:from x="100000" y="100000"/>
                                      <p:to x="80000" y="100000"/>
                                    </p:animScale>
                                    <p:anim by="(#ppt_h/3+#ppt_w*0.1)" calcmode="lin" valueType="num">
                                      <p:cBhvr additive="sum">
                                        <p:cTn id="10" dur="200" decel="100000" autoRev="1" fill="hold">
                                          <p:stCondLst>
                                            <p:cond delay="600"/>
                                          </p:stCondLst>
                                        </p:cTn>
                                        <p:tgtEl>
                                          <p:spTgt spid="26829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
          <p:cNvSpPr>
            <a:spLocks noChangeArrowheads="1"/>
          </p:cNvSpPr>
          <p:nvPr/>
        </p:nvSpPr>
        <p:spPr bwMode="auto">
          <a:xfrm>
            <a:off x="357188" y="730250"/>
            <a:ext cx="857250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إقرار الملكية الخاصة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hangingPunct="0"/>
            <a:r>
              <a:rPr lang="ar-SA" sz="2800" b="1">
                <a:latin typeface="Traditional Arabic" pitchFamily="18" charset="-78"/>
                <a:ea typeface="Times New Roman" pitchFamily="18" charset="0"/>
                <a:cs typeface="Traditional Arabic" pitchFamily="18" charset="-78"/>
                <a:sym typeface="HQPB2" pitchFamily="2" charset="2"/>
              </a:rPr>
              <a:t> جاءت الشريعة الإسلامية بإثبات الملكية الخاصة للأفراد "والواقع أن إقرار الشريعة الإسلامية لحق الملكية الفردية أمر معروف من الدين بالضرورة ؛ إذ لولا هذا الإقرار لما كان هناك معنى لما شرعه الإسلام من أنظمة الزكاة ،والإرث، ، والمهور في الأنكحة ، وعقود المعاوضات والتمليكات وعقوبات الاعتداء على مال الغير ؛ لأن هذه التشريعات تستلزم بالبداهة الاعتراف بحق الملكية الفردية ؛ لأن هذا الحق محله المال ، وهذه التشريعات تتعلق به أو بحمايته الله تعالى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أدلة إقرار الملكية الخاصة ما يلي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 eaLnBrk="0" hangingPunct="0"/>
            <a:r>
              <a:rPr lang="ar-SA" sz="2800" b="1">
                <a:latin typeface="Traditional Arabic" pitchFamily="18" charset="-78"/>
                <a:ea typeface="Times New Roman" pitchFamily="18" charset="0"/>
                <a:cs typeface="Traditional Arabic" pitchFamily="18" charset="-78"/>
                <a:sym typeface="AGA Arabesque" pitchFamily="2" charset="2"/>
              </a:rPr>
              <a:t>القران الكريم :  قوله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وَإِنْ تُبْتُمْ</a:t>
            </a:r>
            <a:r>
              <a:rPr lang="ar-SA" sz="2800">
                <a:solidFill>
                  <a:srgbClr val="FF0000"/>
                </a:solidFill>
                <a:latin typeface="Traditional Arabic" pitchFamily="18" charset="-78"/>
                <a:ea typeface="Times New Roman" pitchFamily="18" charset="0"/>
                <a:cs typeface="Traditional Arabic" pitchFamily="18" charset="-78"/>
                <a:sym typeface="AGA Arabesque"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فَلَكُمْ رُؤُوسُ أَمْوَالِكُمْ لا تَظْلِمُونَ وَلا تُظْلَمُونَ </a:t>
            </a:r>
            <a:r>
              <a:rPr lang="ar-SA" sz="2800" b="1">
                <a:latin typeface="Traditional Arabic" pitchFamily="18" charset="-78"/>
                <a:ea typeface="Times New Roman" pitchFamily="18" charset="0"/>
                <a:cs typeface="Traditional Arabic" pitchFamily="18" charset="-78"/>
                <a:sym typeface="AGA Arabesque" pitchFamily="2" charset="2"/>
              </a:rPr>
              <a:t>[ البقرة : 279 ]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a:t>
            </a:r>
            <a:r>
              <a:rPr lang="ar-SA" sz="2800" b="1">
                <a:latin typeface="Traditional Arabic" pitchFamily="18" charset="-78"/>
                <a:ea typeface="Times New Roman" pitchFamily="18" charset="0"/>
                <a:cs typeface="Traditional Arabic" pitchFamily="18" charset="-78"/>
                <a:sym typeface="HQPB2" pitchFamily="2" charset="2"/>
              </a:rPr>
              <a:t>وقوله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إِنَّمَا أَمْوَالُكُمْ وَأَوْلَادُكُمْ فِتْنَةٌ ۚ وَاللَّهُ عِنْدَهُ أَجْرٌ عَظِيمٌ </a:t>
            </a:r>
            <a:r>
              <a:rPr lang="ar-SA" sz="2800" b="1">
                <a:latin typeface="Traditional Arabic" pitchFamily="18" charset="-78"/>
                <a:ea typeface="Times New Roman" pitchFamily="18" charset="0"/>
                <a:cs typeface="Traditional Arabic" pitchFamily="18" charset="-78"/>
                <a:sym typeface="HQPB2" pitchFamily="2" charset="2"/>
              </a:rPr>
              <a:t>[ التغابن : 15]حيث أضاف الله سبحانه وتعالى المال والملك وما تولد من الاكتساب إلى الإنسان إضافة اختصاص وتمليك لا ينازعه فيها أحد من الناس ، وهذا صريح بإقرار  الملكية الخاصة .</a:t>
            </a:r>
            <a:endParaRPr lang="en-US" sz="2800" b="1">
              <a:latin typeface="Traditional Arabic" pitchFamily="18" charset="-78"/>
              <a:ea typeface="Times New Roman" pitchFamily="18" charset="0"/>
              <a:cs typeface="Traditional Arabic" pitchFamily="18" charset="-78"/>
              <a:sym typeface="HQPB2" pitchFamily="2" charset="2"/>
            </a:endParaRPr>
          </a:p>
          <a:p>
            <a:pPr indent="457200" algn="just" rtl="0" eaLnBrk="0" hangingPunct="0"/>
            <a:r>
              <a:rPr lang="en-US" sz="2800" b="1">
                <a:latin typeface="Traditional Arabic" pitchFamily="18" charset="-78"/>
                <a:ea typeface="Times New Roman" pitchFamily="18" charset="0"/>
                <a:cs typeface="Traditional Arabic" pitchFamily="18" charset="-78"/>
                <a:sym typeface="HQPB2" pitchFamily="2" charset="2"/>
              </a:rPr>
              <a:t/>
            </a:r>
            <a:br>
              <a:rPr lang="en-US" sz="2800" b="1">
                <a:latin typeface="Traditional Arabic" pitchFamily="18" charset="-78"/>
                <a:ea typeface="Times New Roman" pitchFamily="18" charset="0"/>
                <a:cs typeface="Traditional Arabic" pitchFamily="18" charset="-78"/>
                <a:sym typeface="HQPB2" pitchFamily="2" charset="2"/>
              </a:rPr>
            </a:br>
            <a:endParaRPr lang="en-US" sz="2800" b="1">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8E411AC3-67A2-43C9-BBA5-1ECD4B216438}" type="slidenum">
              <a:rPr lang="ar-SA" smtClean="0"/>
              <a:pPr>
                <a:defRPr/>
              </a:pPr>
              <a:t>5</a:t>
            </a:fld>
            <a:endParaRPr lang="ar-SA"/>
          </a:p>
        </p:txBody>
      </p:sp>
    </p:spTree>
    <p:extLst>
      <p:ext uri="{BB962C8B-B14F-4D97-AF65-F5344CB8AC3E}">
        <p14:creationId xmlns:p14="http://schemas.microsoft.com/office/powerpoint/2010/main" val="188855165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1922">
                                            <p:txEl>
                                              <p:pRg st="0" end="0"/>
                                            </p:txEl>
                                          </p:spTgt>
                                        </p:tgtEl>
                                        <p:attrNameLst>
                                          <p:attrName>style.visibility</p:attrName>
                                        </p:attrNameLst>
                                      </p:cBhvr>
                                      <p:to>
                                        <p:strVal val="visible"/>
                                      </p:to>
                                    </p:set>
                                    <p:animEffect transition="in" filter="fade">
                                      <p:cBhvr>
                                        <p:cTn id="7" dur="2000"/>
                                        <p:tgtEl>
                                          <p:spTgt spid="8192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22">
                                            <p:txEl>
                                              <p:pRg st="1" end="1"/>
                                            </p:txEl>
                                          </p:spTgt>
                                        </p:tgtEl>
                                        <p:attrNameLst>
                                          <p:attrName>style.visibility</p:attrName>
                                        </p:attrNameLst>
                                      </p:cBhvr>
                                      <p:to>
                                        <p:strVal val="visible"/>
                                      </p:to>
                                    </p:set>
                                    <p:animEffect transition="in" filter="fade">
                                      <p:cBhvr>
                                        <p:cTn id="10" dur="2000"/>
                                        <p:tgtEl>
                                          <p:spTgt spid="81922">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9" presetClass="entr" presetSubtype="10" fill="hold" nodeType="clickEffect">
                                  <p:stCondLst>
                                    <p:cond delay="0"/>
                                  </p:stCondLst>
                                  <p:childTnLst>
                                    <p:set>
                                      <p:cBhvr>
                                        <p:cTn id="14" dur="1" fill="hold">
                                          <p:stCondLst>
                                            <p:cond delay="0"/>
                                          </p:stCondLst>
                                        </p:cTn>
                                        <p:tgtEl>
                                          <p:spTgt spid="81922">
                                            <p:txEl>
                                              <p:pRg st="2" end="2"/>
                                            </p:txEl>
                                          </p:spTgt>
                                        </p:tgtEl>
                                        <p:attrNameLst>
                                          <p:attrName>style.visibility</p:attrName>
                                        </p:attrNameLst>
                                      </p:cBhvr>
                                      <p:to>
                                        <p:strVal val="visible"/>
                                      </p:to>
                                    </p:set>
                                    <p:anim calcmode="lin" valueType="num">
                                      <p:cBhvr>
                                        <p:cTn id="15" dur="5000" fill="hold"/>
                                        <p:tgtEl>
                                          <p:spTgt spid="81922">
                                            <p:txEl>
                                              <p:pRg st="2" end="2"/>
                                            </p:txEl>
                                          </p:spTgt>
                                        </p:tgtEl>
                                        <p:attrNameLst>
                                          <p:attrName>ppt_w</p:attrName>
                                        </p:attrNameLst>
                                      </p:cBhvr>
                                      <p:tavLst>
                                        <p:tav tm="0" fmla="#ppt_w*sin(2.5*pi*$)">
                                          <p:val>
                                            <p:fltVal val="0"/>
                                          </p:val>
                                        </p:tav>
                                        <p:tav tm="100000">
                                          <p:val>
                                            <p:fltVal val="1"/>
                                          </p:val>
                                        </p:tav>
                                      </p:tavLst>
                                    </p:anim>
                                    <p:anim calcmode="lin" valueType="num">
                                      <p:cBhvr>
                                        <p:cTn id="16" dur="5000" fill="hold"/>
                                        <p:tgtEl>
                                          <p:spTgt spid="81922">
                                            <p:txEl>
                                              <p:pRg st="2" end="2"/>
                                            </p:txEl>
                                          </p:spTgt>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0"/>
                                  </p:stCondLst>
                                  <p:childTnLst>
                                    <p:set>
                                      <p:cBhvr>
                                        <p:cTn id="18" dur="1" fill="hold">
                                          <p:stCondLst>
                                            <p:cond delay="0"/>
                                          </p:stCondLst>
                                        </p:cTn>
                                        <p:tgtEl>
                                          <p:spTgt spid="81922">
                                            <p:txEl>
                                              <p:pRg st="3" end="3"/>
                                            </p:txEl>
                                          </p:spTgt>
                                        </p:tgtEl>
                                        <p:attrNameLst>
                                          <p:attrName>style.visibility</p:attrName>
                                        </p:attrNameLst>
                                      </p:cBhvr>
                                      <p:to>
                                        <p:strVal val="visible"/>
                                      </p:to>
                                    </p:set>
                                    <p:anim calcmode="lin" valueType="num">
                                      <p:cBhvr>
                                        <p:cTn id="19" dur="5000" fill="hold"/>
                                        <p:tgtEl>
                                          <p:spTgt spid="81922">
                                            <p:txEl>
                                              <p:pRg st="3" end="3"/>
                                            </p:txEl>
                                          </p:spTgt>
                                        </p:tgtEl>
                                        <p:attrNameLst>
                                          <p:attrName>ppt_w</p:attrName>
                                        </p:attrNameLst>
                                      </p:cBhvr>
                                      <p:tavLst>
                                        <p:tav tm="0" fmla="#ppt_w*sin(2.5*pi*$)">
                                          <p:val>
                                            <p:fltVal val="0"/>
                                          </p:val>
                                        </p:tav>
                                        <p:tav tm="100000">
                                          <p:val>
                                            <p:fltVal val="1"/>
                                          </p:val>
                                        </p:tav>
                                      </p:tavLst>
                                    </p:anim>
                                    <p:anim calcmode="lin" valueType="num">
                                      <p:cBhvr>
                                        <p:cTn id="20" dur="5000" fill="hold"/>
                                        <p:tgtEl>
                                          <p:spTgt spid="81922">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0" y="198438"/>
            <a:ext cx="9144000" cy="6802437"/>
          </a:xfrm>
          <a:prstGeom prst="rect">
            <a:avLst/>
          </a:prstGeom>
          <a:noFill/>
          <a:ln w="9525">
            <a:noFill/>
            <a:miter lim="800000"/>
            <a:headEnd/>
            <a:tailEnd/>
          </a:ln>
          <a:effectLst/>
        </p:spPr>
        <p:txBody>
          <a:bodyPr anchor="ctr">
            <a:spAutoFit/>
          </a:bodyPr>
          <a:lstStyle/>
          <a:p>
            <a:pPr algn="just" eaLnBrk="0" hangingPunct="0">
              <a:defRPr/>
            </a:pPr>
            <a:r>
              <a:rPr lang="en-US" sz="2400" b="1" spc="-150" dirty="0">
                <a:latin typeface="Traditional Arabic" pitchFamily="18" charset="-78"/>
                <a:ea typeface="Times New Roman" pitchFamily="18" charset="0"/>
                <a:cs typeface="Traditional Arabic" pitchFamily="18" charset="-78"/>
                <a:sym typeface="AGA Arabesque" pitchFamily="2" charset="2"/>
              </a:rPr>
              <a:t> </a:t>
            </a:r>
          </a:p>
          <a:p>
            <a:pPr algn="just" eaLnBrk="0" hangingPunct="0">
              <a:defRPr/>
            </a:pPr>
            <a:r>
              <a:rPr lang="ar-SA"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السنة النبوية :</a:t>
            </a:r>
            <a:endParaRPr lang="en-US"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1-</a:t>
            </a:r>
            <a:r>
              <a:rPr lang="ar-SA" sz="2400" b="1" spc="-150" dirty="0">
                <a:latin typeface="Traditional Arabic" pitchFamily="18" charset="-78"/>
                <a:ea typeface="Times New Roman" pitchFamily="18" charset="0"/>
                <a:cs typeface="Traditional Arabic" pitchFamily="18" charset="-78"/>
                <a:sym typeface="AGA Arabesque" pitchFamily="2" charset="2"/>
              </a:rPr>
              <a:t>  عن أبي بكرة رضي الله عنه أن النبي </a:t>
            </a:r>
            <a:r>
              <a:rPr lang="en-US" sz="2400" b="1" spc="-150" dirty="0">
                <a:latin typeface="Traditional Arabic" pitchFamily="18" charset="-78"/>
                <a:ea typeface="Times New Roman" pitchFamily="18" charset="0"/>
                <a:cs typeface="Traditional Arabic" pitchFamily="18" charset="-78"/>
                <a:sym typeface="AGA Arabesque" pitchFamily="2" charset="2"/>
              </a:rPr>
              <a:t></a:t>
            </a:r>
            <a:r>
              <a:rPr lang="ar-SA" sz="2400" b="1" spc="-150" dirty="0">
                <a:latin typeface="Traditional Arabic" pitchFamily="18" charset="-78"/>
                <a:ea typeface="Times New Roman" pitchFamily="18" charset="0"/>
                <a:cs typeface="Traditional Arabic" pitchFamily="18" charset="-78"/>
                <a:sym typeface="AGA Arabesque" pitchFamily="2" charset="2"/>
              </a:rPr>
              <a:t> قال في حجة </a:t>
            </a:r>
            <a:r>
              <a:rPr lang="ar-SA" sz="2400" b="1" spc="-150" dirty="0" err="1">
                <a:latin typeface="Traditional Arabic" pitchFamily="18" charset="-78"/>
                <a:ea typeface="Times New Roman" pitchFamily="18" charset="0"/>
                <a:cs typeface="Traditional Arabic" pitchFamily="18" charset="-78"/>
                <a:sym typeface="AGA Arabesque" pitchFamily="2" charset="2"/>
              </a:rPr>
              <a:t>الواداع</a:t>
            </a:r>
            <a:r>
              <a:rPr lang="ar-SA" sz="2400" b="1" spc="-150" dirty="0">
                <a:latin typeface="Traditional Arabic" pitchFamily="18" charset="-78"/>
                <a:ea typeface="Times New Roman" pitchFamily="18" charset="0"/>
                <a:cs typeface="Traditional Arabic" pitchFamily="18" charset="-78"/>
                <a:sym typeface="AGA Arabesque" pitchFamily="2" charset="2"/>
              </a:rPr>
              <a:t> : "... فإن دماءكم، وأموالكم ، وأعراضكم عليكم حرام كحرمة يومكم هذا ،في بلدكم هذا ،في شهركم هذا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2-</a:t>
            </a:r>
            <a:r>
              <a:rPr lang="ar-SA" sz="2400" b="1" spc="-150" dirty="0">
                <a:latin typeface="Traditional Arabic" pitchFamily="18" charset="-78"/>
                <a:ea typeface="Times New Roman" pitchFamily="18" charset="0"/>
                <a:cs typeface="Traditional Arabic" pitchFamily="18" charset="-78"/>
                <a:sym typeface="AGA Arabesque" pitchFamily="2" charset="2"/>
              </a:rPr>
              <a:t> عن جابر رضي الله عنه أن النبي </a:t>
            </a:r>
            <a:r>
              <a:rPr lang="en-US" sz="2400" b="1" spc="-150" dirty="0">
                <a:latin typeface="Traditional Arabic" pitchFamily="18" charset="-78"/>
                <a:ea typeface="Times New Roman" pitchFamily="18" charset="0"/>
                <a:cs typeface="Traditional Arabic" pitchFamily="18" charset="-78"/>
                <a:sym typeface="AGA Arabesque" pitchFamily="2" charset="2"/>
              </a:rPr>
              <a:t></a:t>
            </a:r>
            <a:r>
              <a:rPr lang="ar-SA" sz="2400" b="1" spc="-150" dirty="0">
                <a:latin typeface="Traditional Arabic" pitchFamily="18" charset="-78"/>
                <a:ea typeface="Times New Roman" pitchFamily="18" charset="0"/>
                <a:cs typeface="Traditional Arabic" pitchFamily="18" charset="-78"/>
                <a:sym typeface="AGA Arabesque" pitchFamily="2" charset="2"/>
              </a:rPr>
              <a:t> قال: "من أحيا أرضا ًميتة فهي له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3-</a:t>
            </a:r>
            <a:r>
              <a:rPr lang="ar-SA" sz="2400" b="1" spc="-150" dirty="0">
                <a:latin typeface="Traditional Arabic" pitchFamily="18" charset="-78"/>
                <a:ea typeface="Times New Roman" pitchFamily="18" charset="0"/>
                <a:cs typeface="Traditional Arabic" pitchFamily="18" charset="-78"/>
                <a:sym typeface="AGA Arabesque" pitchFamily="2" charset="2"/>
              </a:rPr>
              <a:t> عن عبد الله بن عمرو رضي الله عنه أن النبي </a:t>
            </a:r>
            <a:r>
              <a:rPr lang="en-US" sz="2400" b="1" spc="-150" dirty="0">
                <a:latin typeface="Traditional Arabic" pitchFamily="18" charset="-78"/>
                <a:ea typeface="Times New Roman" pitchFamily="18" charset="0"/>
                <a:cs typeface="Traditional Arabic" pitchFamily="18" charset="-78"/>
                <a:sym typeface="AGA Arabesque" pitchFamily="2" charset="2"/>
              </a:rPr>
              <a:t></a:t>
            </a:r>
            <a:r>
              <a:rPr lang="ar-SA" sz="2400" b="1" spc="-150" dirty="0">
                <a:latin typeface="Traditional Arabic" pitchFamily="18" charset="-78"/>
                <a:ea typeface="Times New Roman" pitchFamily="18" charset="0"/>
                <a:cs typeface="Traditional Arabic" pitchFamily="18" charset="-78"/>
                <a:sym typeface="AGA Arabesque" pitchFamily="2" charset="2"/>
              </a:rPr>
              <a:t> قال : " من قُتل دون ماله فهو شهيد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latin typeface="Traditional Arabic" pitchFamily="18" charset="-78"/>
                <a:ea typeface="Times New Roman" pitchFamily="18" charset="0"/>
                <a:cs typeface="Traditional Arabic" pitchFamily="18" charset="-78"/>
                <a:sym typeface="AGA Arabesque" pitchFamily="2" charset="2"/>
              </a:rPr>
              <a:t>   فهذه الأحاديث وأمثالها تدل على إقرار الشريعة الإسلامية لملكية الأفراد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خصائص الملكية الخاصة </a:t>
            </a:r>
            <a:endParaRPr lang="en-US" sz="2800" b="1" spc="-150" dirty="0">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1-</a:t>
            </a:r>
            <a:r>
              <a:rPr lang="ar-SA" sz="2400" b="1" spc="-150" dirty="0">
                <a:latin typeface="Traditional Arabic" pitchFamily="18" charset="-78"/>
                <a:ea typeface="Times New Roman" pitchFamily="18" charset="0"/>
                <a:cs typeface="Traditional Arabic" pitchFamily="18" charset="-78"/>
                <a:sym typeface="AGA Arabesque" pitchFamily="2" charset="2"/>
              </a:rPr>
              <a:t> لا حد لما يتملكه الإنسان ، مادام تملكه من خلال الوسائل المشروعة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2-</a:t>
            </a:r>
            <a:r>
              <a:rPr lang="ar-SA" sz="2400" b="1" spc="-150" dirty="0">
                <a:latin typeface="Traditional Arabic" pitchFamily="18" charset="-78"/>
                <a:ea typeface="Times New Roman" pitchFamily="18" charset="0"/>
                <a:cs typeface="Traditional Arabic" pitchFamily="18" charset="-78"/>
                <a:sym typeface="AGA Arabesque" pitchFamily="2" charset="2"/>
              </a:rPr>
              <a:t> الملكية الخاصة حق كامل  يشتمل على جميع الأعيان والحقوق والمنافع  والمزايا التي تمنحها الشريعة  لصاحبها.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3-</a:t>
            </a:r>
            <a:r>
              <a:rPr lang="ar-SA" sz="2400" b="1" spc="-150" dirty="0">
                <a:latin typeface="Traditional Arabic" pitchFamily="18" charset="-78"/>
                <a:ea typeface="Times New Roman" pitchFamily="18" charset="0"/>
                <a:cs typeface="Traditional Arabic" pitchFamily="18" charset="-78"/>
                <a:sym typeface="AGA Arabesque" pitchFamily="2" charset="2"/>
              </a:rPr>
              <a:t>الملكية الخاصة ،تمكِّن صاحبها من التصرف فيها بما يشاء، على أي نحوٍ كان </a:t>
            </a:r>
            <a:r>
              <a:rPr lang="ar-SA" sz="2400" b="1" spc="-150" dirty="0" err="1">
                <a:latin typeface="Traditional Arabic" pitchFamily="18" charset="-78"/>
                <a:ea typeface="Times New Roman" pitchFamily="18" charset="0"/>
                <a:cs typeface="Traditional Arabic" pitchFamily="18" charset="-78"/>
                <a:sym typeface="AGA Arabesque" pitchFamily="2" charset="2"/>
              </a:rPr>
              <a:t>مالم</a:t>
            </a:r>
            <a:r>
              <a:rPr lang="ar-SA" sz="2400" b="1" spc="-150" dirty="0">
                <a:latin typeface="Traditional Arabic" pitchFamily="18" charset="-78"/>
                <a:ea typeface="Times New Roman" pitchFamily="18" charset="0"/>
                <a:cs typeface="Traditional Arabic" pitchFamily="18" charset="-78"/>
                <a:sym typeface="AGA Arabesque" pitchFamily="2" charset="2"/>
              </a:rPr>
              <a:t> يكن تصرفه ممنوعا شرعا  كالإضرار بالغير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4- </a:t>
            </a:r>
            <a:r>
              <a:rPr lang="ar-SA" sz="2400" b="1" spc="-150" dirty="0">
                <a:latin typeface="Traditional Arabic" pitchFamily="18" charset="-78"/>
                <a:ea typeface="Times New Roman" pitchFamily="18" charset="0"/>
                <a:cs typeface="Traditional Arabic" pitchFamily="18" charset="-78"/>
                <a:sym typeface="AGA Arabesque" pitchFamily="2" charset="2"/>
              </a:rPr>
              <a:t>الملكية الخاصة تعتبر حقا دائما لصاحبها، لا تزول عنه بحال من الأحوال إلا برضاه </a:t>
            </a:r>
            <a:r>
              <a:rPr lang="ar-SA" sz="2400" b="1" spc="-150" dirty="0" err="1">
                <a:latin typeface="Traditional Arabic" pitchFamily="18" charset="-78"/>
                <a:ea typeface="Times New Roman" pitchFamily="18" charset="0"/>
                <a:cs typeface="Traditional Arabic" pitchFamily="18" charset="-78"/>
                <a:sym typeface="AGA Arabesque" pitchFamily="2" charset="2"/>
              </a:rPr>
              <a:t>مالم</a:t>
            </a:r>
            <a:r>
              <a:rPr lang="ar-SA" sz="2400" b="1" spc="-150" dirty="0">
                <a:latin typeface="Traditional Arabic" pitchFamily="18" charset="-78"/>
                <a:ea typeface="Times New Roman" pitchFamily="18" charset="0"/>
                <a:cs typeface="Traditional Arabic" pitchFamily="18" charset="-78"/>
                <a:sym typeface="AGA Arabesque" pitchFamily="2" charset="2"/>
              </a:rPr>
              <a:t> يكن هناك مصالح معتبرة شرعاً ،كشفعة مثلا أو نزع الملكية للمصلحة العامة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5-</a:t>
            </a:r>
            <a:r>
              <a:rPr lang="ar-SA" sz="2400" b="1" spc="-150" dirty="0">
                <a:latin typeface="Traditional Arabic" pitchFamily="18" charset="-78"/>
                <a:ea typeface="Times New Roman" pitchFamily="18" charset="0"/>
                <a:cs typeface="Traditional Arabic" pitchFamily="18" charset="-78"/>
                <a:sym typeface="AGA Arabesque" pitchFamily="2" charset="2"/>
              </a:rPr>
              <a:t> الملكية تخول صاحبها التبرع مما يملك دون تحديد  أو تقييد، مادام أنه في قواه المعتبرة شرعاً ، سواء كان ذلك التبرع للأقارب أو لغيرهم ،وهذا متصور في الوقف، والهبة ،والوصية ( في حدود الثلث )، والعطايا عموماً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ar-SA" sz="2400" b="1" spc="-150" dirty="0">
                <a:solidFill>
                  <a:srgbClr val="FF0000"/>
                </a:solidFill>
                <a:latin typeface="Traditional Arabic" pitchFamily="18" charset="-78"/>
                <a:ea typeface="Times New Roman" pitchFamily="18" charset="0"/>
                <a:cs typeface="Traditional Arabic" pitchFamily="18" charset="-78"/>
                <a:sym typeface="AGA Arabesque" pitchFamily="2" charset="2"/>
              </a:rPr>
              <a:t>6-</a:t>
            </a:r>
            <a:r>
              <a:rPr lang="ar-SA" sz="2400" b="1" spc="-150" dirty="0">
                <a:latin typeface="Traditional Arabic" pitchFamily="18" charset="-78"/>
                <a:ea typeface="Times New Roman" pitchFamily="18" charset="0"/>
                <a:cs typeface="Traditional Arabic" pitchFamily="18" charset="-78"/>
                <a:sym typeface="AGA Arabesque" pitchFamily="2" charset="2"/>
              </a:rPr>
              <a:t> من خصائص الملكية أيضاً  أنها تؤدي إلى النمو الاقتصادي حيث تدفع صاحبها إلى تنمية ملكه دون خوف أو حذر .</a:t>
            </a:r>
            <a:endParaRPr lang="en-US" sz="2400" b="1" spc="-150" dirty="0">
              <a:latin typeface="Traditional Arabic" pitchFamily="18" charset="-78"/>
              <a:ea typeface="Times New Roman" pitchFamily="18" charset="0"/>
              <a:cs typeface="Traditional Arabic" pitchFamily="18" charset="-78"/>
              <a:sym typeface="AGA Arabesque" pitchFamily="2" charset="2"/>
            </a:endParaRPr>
          </a:p>
          <a:p>
            <a:pPr algn="just" eaLnBrk="0" hangingPunct="0">
              <a:defRPr/>
            </a:pPr>
            <a:r>
              <a:rPr lang="en-US" sz="2400" b="1" spc="-150" dirty="0">
                <a:latin typeface="Traditional Arabic" pitchFamily="18" charset="-78"/>
                <a:ea typeface="Times New Roman" pitchFamily="18" charset="0"/>
                <a:cs typeface="Traditional Arabic" pitchFamily="18" charset="-78"/>
                <a:sym typeface="AGA Arabesque" pitchFamily="2" charset="2"/>
              </a:rPr>
              <a:t/>
            </a:r>
            <a:br>
              <a:rPr lang="en-US" sz="2400" b="1" spc="-150" dirty="0">
                <a:latin typeface="Traditional Arabic" pitchFamily="18" charset="-78"/>
                <a:ea typeface="Times New Roman" pitchFamily="18" charset="0"/>
                <a:cs typeface="Traditional Arabic" pitchFamily="18" charset="-78"/>
                <a:sym typeface="AGA Arabesque" pitchFamily="2" charset="2"/>
              </a:rPr>
            </a:br>
            <a:endParaRPr lang="en-US" sz="2400" b="1" spc="-150" dirty="0">
              <a:latin typeface="Traditional Arabic" pitchFamily="18" charset="-78"/>
              <a:ea typeface="Times New Roman" pitchFamily="18" charset="0"/>
              <a:cs typeface="Traditional Arabic" pitchFamily="18" charset="-78"/>
              <a:sym typeface="AGA Arabesque" pitchFamily="2" charset="2"/>
            </a:endParaRPr>
          </a:p>
        </p:txBody>
      </p:sp>
      <p:sp>
        <p:nvSpPr>
          <p:cNvPr id="2" name="عنصر نائب لرقم الشريحة 1"/>
          <p:cNvSpPr>
            <a:spLocks noGrp="1"/>
          </p:cNvSpPr>
          <p:nvPr>
            <p:ph type="sldNum" sz="quarter" idx="12"/>
          </p:nvPr>
        </p:nvSpPr>
        <p:spPr/>
        <p:txBody>
          <a:bodyPr/>
          <a:lstStyle/>
          <a:p>
            <a:pPr>
              <a:defRPr/>
            </a:pPr>
            <a:fld id="{E18EB157-4BC9-4984-8ACB-9CE522C0BACA}" type="slidenum">
              <a:rPr lang="ar-SA" smtClean="0"/>
              <a:pPr>
                <a:defRPr/>
              </a:pPr>
              <a:t>6</a:t>
            </a:fld>
            <a:endParaRPr lang="ar-SA"/>
          </a:p>
        </p:txBody>
      </p:sp>
    </p:spTree>
    <p:extLst>
      <p:ext uri="{BB962C8B-B14F-4D97-AF65-F5344CB8AC3E}">
        <p14:creationId xmlns:p14="http://schemas.microsoft.com/office/powerpoint/2010/main" val="609235248"/>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8545">
                                            <p:txEl>
                                              <p:pRg st="1" end="1"/>
                                            </p:txEl>
                                          </p:spTgt>
                                        </p:tgtEl>
                                        <p:attrNameLst>
                                          <p:attrName>style.visibility</p:attrName>
                                        </p:attrNameLst>
                                      </p:cBhvr>
                                      <p:to>
                                        <p:strVal val="visible"/>
                                      </p:to>
                                    </p:set>
                                    <p:animEffect transition="in" filter="fade">
                                      <p:cBhvr>
                                        <p:cTn id="7" dur="2000"/>
                                        <p:tgtEl>
                                          <p:spTgt spid="10854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8545">
                                            <p:txEl>
                                              <p:pRg st="2" end="2"/>
                                            </p:txEl>
                                          </p:spTgt>
                                        </p:tgtEl>
                                        <p:attrNameLst>
                                          <p:attrName>style.visibility</p:attrName>
                                        </p:attrNameLst>
                                      </p:cBhvr>
                                      <p:to>
                                        <p:strVal val="visible"/>
                                      </p:to>
                                    </p:set>
                                    <p:animEffect transition="in" filter="fade">
                                      <p:cBhvr>
                                        <p:cTn id="10" dur="2000"/>
                                        <p:tgtEl>
                                          <p:spTgt spid="10854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8545">
                                            <p:txEl>
                                              <p:pRg st="3" end="3"/>
                                            </p:txEl>
                                          </p:spTgt>
                                        </p:tgtEl>
                                        <p:attrNameLst>
                                          <p:attrName>style.visibility</p:attrName>
                                        </p:attrNameLst>
                                      </p:cBhvr>
                                      <p:to>
                                        <p:strVal val="visible"/>
                                      </p:to>
                                    </p:set>
                                    <p:animEffect transition="in" filter="fade">
                                      <p:cBhvr>
                                        <p:cTn id="13" dur="2000"/>
                                        <p:tgtEl>
                                          <p:spTgt spid="108545">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8545">
                                            <p:txEl>
                                              <p:pRg st="4" end="4"/>
                                            </p:txEl>
                                          </p:spTgt>
                                        </p:tgtEl>
                                        <p:attrNameLst>
                                          <p:attrName>style.visibility</p:attrName>
                                        </p:attrNameLst>
                                      </p:cBhvr>
                                      <p:to>
                                        <p:strVal val="visible"/>
                                      </p:to>
                                    </p:set>
                                    <p:animEffect transition="in" filter="fade">
                                      <p:cBhvr>
                                        <p:cTn id="16" dur="2000"/>
                                        <p:tgtEl>
                                          <p:spTgt spid="108545">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8545">
                                            <p:txEl>
                                              <p:pRg st="5" end="5"/>
                                            </p:txEl>
                                          </p:spTgt>
                                        </p:tgtEl>
                                        <p:attrNameLst>
                                          <p:attrName>style.visibility</p:attrName>
                                        </p:attrNameLst>
                                      </p:cBhvr>
                                      <p:to>
                                        <p:strVal val="visible"/>
                                      </p:to>
                                    </p:set>
                                    <p:animEffect transition="in" filter="fade">
                                      <p:cBhvr>
                                        <p:cTn id="19" dur="2000"/>
                                        <p:tgtEl>
                                          <p:spTgt spid="108545">
                                            <p:txEl>
                                              <p:pRg st="5" end="5"/>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108545">
                                            <p:txEl>
                                              <p:pRg st="6" end="6"/>
                                            </p:txEl>
                                          </p:spTgt>
                                        </p:tgtEl>
                                        <p:attrNameLst>
                                          <p:attrName>style.visibility</p:attrName>
                                        </p:attrNameLst>
                                      </p:cBhvr>
                                      <p:to>
                                        <p:strVal val="visible"/>
                                      </p:to>
                                    </p:set>
                                    <p:animEffect transition="in" filter="fade">
                                      <p:cBhvr>
                                        <p:cTn id="24" dur="2000"/>
                                        <p:tgtEl>
                                          <p:spTgt spid="108545">
                                            <p:txEl>
                                              <p:pRg st="6" end="6"/>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0" presetClass="entr" presetSubtype="0" fill="hold" nodeType="clickEffect">
                                  <p:stCondLst>
                                    <p:cond delay="0"/>
                                  </p:stCondLst>
                                  <p:childTnLst>
                                    <p:set>
                                      <p:cBhvr>
                                        <p:cTn id="28" dur="1" fill="hold">
                                          <p:stCondLst>
                                            <p:cond delay="0"/>
                                          </p:stCondLst>
                                        </p:cTn>
                                        <p:tgtEl>
                                          <p:spTgt spid="108545">
                                            <p:txEl>
                                              <p:pRg st="7" end="7"/>
                                            </p:txEl>
                                          </p:spTgt>
                                        </p:tgtEl>
                                        <p:attrNameLst>
                                          <p:attrName>style.visibility</p:attrName>
                                        </p:attrNameLst>
                                      </p:cBhvr>
                                      <p:to>
                                        <p:strVal val="visible"/>
                                      </p:to>
                                    </p:set>
                                    <p:animEffect transition="in" filter="fade">
                                      <p:cBhvr>
                                        <p:cTn id="29" dur="800" decel="100000"/>
                                        <p:tgtEl>
                                          <p:spTgt spid="108545">
                                            <p:txEl>
                                              <p:pRg st="7" end="7"/>
                                            </p:txEl>
                                          </p:spTgt>
                                        </p:tgtEl>
                                      </p:cBhvr>
                                    </p:animEffect>
                                    <p:anim calcmode="lin" valueType="num">
                                      <p:cBhvr>
                                        <p:cTn id="30" dur="800" decel="100000" fill="hold"/>
                                        <p:tgtEl>
                                          <p:spTgt spid="108545">
                                            <p:txEl>
                                              <p:pRg st="7" end="7"/>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108545">
                                            <p:txEl>
                                              <p:pRg st="7" end="7"/>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108545">
                                            <p:txEl>
                                              <p:pRg st="7" end="7"/>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08545">
                                            <p:txEl>
                                              <p:pRg st="7" end="7"/>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08545">
                                            <p:txEl>
                                              <p:pRg st="7" end="7"/>
                                            </p:txEl>
                                          </p:spTgt>
                                        </p:tgtEl>
                                        <p:attrNameLst>
                                          <p:attrName>ppt_y</p:attrName>
                                        </p:attrNameLst>
                                      </p:cBhvr>
                                      <p:tavLst>
                                        <p:tav tm="0">
                                          <p:val>
                                            <p:strVal val="#ppt_y+0.1"/>
                                          </p:val>
                                        </p:tav>
                                        <p:tav tm="100000">
                                          <p:val>
                                            <p:strVal val="#ppt_y"/>
                                          </p:val>
                                        </p:tav>
                                      </p:tavLst>
                                    </p:anim>
                                  </p:childTnLst>
                                </p:cTn>
                              </p:par>
                              <p:par>
                                <p:cTn id="35" presetID="30" presetClass="entr" presetSubtype="0" fill="hold" nodeType="withEffect">
                                  <p:stCondLst>
                                    <p:cond delay="0"/>
                                  </p:stCondLst>
                                  <p:childTnLst>
                                    <p:set>
                                      <p:cBhvr>
                                        <p:cTn id="36" dur="1" fill="hold">
                                          <p:stCondLst>
                                            <p:cond delay="0"/>
                                          </p:stCondLst>
                                        </p:cTn>
                                        <p:tgtEl>
                                          <p:spTgt spid="108545">
                                            <p:txEl>
                                              <p:pRg st="8" end="8"/>
                                            </p:txEl>
                                          </p:spTgt>
                                        </p:tgtEl>
                                        <p:attrNameLst>
                                          <p:attrName>style.visibility</p:attrName>
                                        </p:attrNameLst>
                                      </p:cBhvr>
                                      <p:to>
                                        <p:strVal val="visible"/>
                                      </p:to>
                                    </p:set>
                                    <p:animEffect transition="in" filter="fade">
                                      <p:cBhvr>
                                        <p:cTn id="37" dur="800" decel="100000"/>
                                        <p:tgtEl>
                                          <p:spTgt spid="108545">
                                            <p:txEl>
                                              <p:pRg st="8" end="8"/>
                                            </p:txEl>
                                          </p:spTgt>
                                        </p:tgtEl>
                                      </p:cBhvr>
                                    </p:animEffect>
                                    <p:anim calcmode="lin" valueType="num">
                                      <p:cBhvr>
                                        <p:cTn id="38" dur="800" decel="100000" fill="hold"/>
                                        <p:tgtEl>
                                          <p:spTgt spid="108545">
                                            <p:txEl>
                                              <p:pRg st="8" end="8"/>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08545">
                                            <p:txEl>
                                              <p:pRg st="8" end="8"/>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08545">
                                            <p:txEl>
                                              <p:pRg st="8" end="8"/>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08545">
                                            <p:txEl>
                                              <p:pRg st="8" end="8"/>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08545">
                                            <p:txEl>
                                              <p:pRg st="8" end="8"/>
                                            </p:txEl>
                                          </p:spTgt>
                                        </p:tgtEl>
                                        <p:attrNameLst>
                                          <p:attrName>ppt_y</p:attrName>
                                        </p:attrNameLst>
                                      </p:cBhvr>
                                      <p:tavLst>
                                        <p:tav tm="0">
                                          <p:val>
                                            <p:strVal val="#ppt_y+0.1"/>
                                          </p:val>
                                        </p:tav>
                                        <p:tav tm="100000">
                                          <p:val>
                                            <p:strVal val="#ppt_y"/>
                                          </p:val>
                                        </p:tav>
                                      </p:tavLst>
                                    </p:anim>
                                  </p:childTnLst>
                                </p:cTn>
                              </p:par>
                              <p:par>
                                <p:cTn id="43" presetID="30" presetClass="entr" presetSubtype="0" fill="hold" nodeType="withEffect">
                                  <p:stCondLst>
                                    <p:cond delay="0"/>
                                  </p:stCondLst>
                                  <p:childTnLst>
                                    <p:set>
                                      <p:cBhvr>
                                        <p:cTn id="44" dur="1" fill="hold">
                                          <p:stCondLst>
                                            <p:cond delay="0"/>
                                          </p:stCondLst>
                                        </p:cTn>
                                        <p:tgtEl>
                                          <p:spTgt spid="108545">
                                            <p:txEl>
                                              <p:pRg st="9" end="9"/>
                                            </p:txEl>
                                          </p:spTgt>
                                        </p:tgtEl>
                                        <p:attrNameLst>
                                          <p:attrName>style.visibility</p:attrName>
                                        </p:attrNameLst>
                                      </p:cBhvr>
                                      <p:to>
                                        <p:strVal val="visible"/>
                                      </p:to>
                                    </p:set>
                                    <p:animEffect transition="in" filter="fade">
                                      <p:cBhvr>
                                        <p:cTn id="45" dur="800" decel="100000"/>
                                        <p:tgtEl>
                                          <p:spTgt spid="108545">
                                            <p:txEl>
                                              <p:pRg st="9" end="9"/>
                                            </p:txEl>
                                          </p:spTgt>
                                        </p:tgtEl>
                                      </p:cBhvr>
                                    </p:animEffect>
                                    <p:anim calcmode="lin" valueType="num">
                                      <p:cBhvr>
                                        <p:cTn id="46" dur="800" decel="100000" fill="hold"/>
                                        <p:tgtEl>
                                          <p:spTgt spid="108545">
                                            <p:txEl>
                                              <p:pRg st="9" end="9"/>
                                            </p:txEl>
                                          </p:spTgt>
                                        </p:tgtEl>
                                        <p:attrNameLst>
                                          <p:attrName>style.rotation</p:attrName>
                                        </p:attrNameLst>
                                      </p:cBhvr>
                                      <p:tavLst>
                                        <p:tav tm="0">
                                          <p:val>
                                            <p:fltVal val="-90"/>
                                          </p:val>
                                        </p:tav>
                                        <p:tav tm="100000">
                                          <p:val>
                                            <p:fltVal val="0"/>
                                          </p:val>
                                        </p:tav>
                                      </p:tavLst>
                                    </p:anim>
                                    <p:anim calcmode="lin" valueType="num">
                                      <p:cBhvr>
                                        <p:cTn id="47" dur="800" decel="100000" fill="hold"/>
                                        <p:tgtEl>
                                          <p:spTgt spid="108545">
                                            <p:txEl>
                                              <p:pRg st="9" end="9"/>
                                            </p:txEl>
                                          </p:spTgt>
                                        </p:tgtEl>
                                        <p:attrNameLst>
                                          <p:attrName>ppt_x</p:attrName>
                                        </p:attrNameLst>
                                      </p:cBhvr>
                                      <p:tavLst>
                                        <p:tav tm="0">
                                          <p:val>
                                            <p:strVal val="#ppt_x+0.4"/>
                                          </p:val>
                                        </p:tav>
                                        <p:tav tm="100000">
                                          <p:val>
                                            <p:strVal val="#ppt_x-0.05"/>
                                          </p:val>
                                        </p:tav>
                                      </p:tavLst>
                                    </p:anim>
                                    <p:anim calcmode="lin" valueType="num">
                                      <p:cBhvr>
                                        <p:cTn id="48" dur="800" decel="100000" fill="hold"/>
                                        <p:tgtEl>
                                          <p:spTgt spid="108545">
                                            <p:txEl>
                                              <p:pRg st="9" end="9"/>
                                            </p:txEl>
                                          </p:spTgt>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108545">
                                            <p:txEl>
                                              <p:pRg st="9" end="9"/>
                                            </p:txEl>
                                          </p:spTgt>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108545">
                                            <p:txEl>
                                              <p:pRg st="9" end="9"/>
                                            </p:txEl>
                                          </p:spTgt>
                                        </p:tgtEl>
                                        <p:attrNameLst>
                                          <p:attrName>ppt_y</p:attrName>
                                        </p:attrNameLst>
                                      </p:cBhvr>
                                      <p:tavLst>
                                        <p:tav tm="0">
                                          <p:val>
                                            <p:strVal val="#ppt_y+0.1"/>
                                          </p:val>
                                        </p:tav>
                                        <p:tav tm="100000">
                                          <p:val>
                                            <p:strVal val="#ppt_y"/>
                                          </p:val>
                                        </p:tav>
                                      </p:tavLst>
                                    </p:anim>
                                  </p:childTnLst>
                                </p:cTn>
                              </p:par>
                              <p:par>
                                <p:cTn id="51" presetID="30" presetClass="entr" presetSubtype="0" fill="hold" nodeType="withEffect">
                                  <p:stCondLst>
                                    <p:cond delay="0"/>
                                  </p:stCondLst>
                                  <p:childTnLst>
                                    <p:set>
                                      <p:cBhvr>
                                        <p:cTn id="52" dur="1" fill="hold">
                                          <p:stCondLst>
                                            <p:cond delay="0"/>
                                          </p:stCondLst>
                                        </p:cTn>
                                        <p:tgtEl>
                                          <p:spTgt spid="108545">
                                            <p:txEl>
                                              <p:pRg st="10" end="10"/>
                                            </p:txEl>
                                          </p:spTgt>
                                        </p:tgtEl>
                                        <p:attrNameLst>
                                          <p:attrName>style.visibility</p:attrName>
                                        </p:attrNameLst>
                                      </p:cBhvr>
                                      <p:to>
                                        <p:strVal val="visible"/>
                                      </p:to>
                                    </p:set>
                                    <p:animEffect transition="in" filter="fade">
                                      <p:cBhvr>
                                        <p:cTn id="53" dur="800" decel="100000"/>
                                        <p:tgtEl>
                                          <p:spTgt spid="108545">
                                            <p:txEl>
                                              <p:pRg st="10" end="10"/>
                                            </p:txEl>
                                          </p:spTgt>
                                        </p:tgtEl>
                                      </p:cBhvr>
                                    </p:animEffect>
                                    <p:anim calcmode="lin" valueType="num">
                                      <p:cBhvr>
                                        <p:cTn id="54" dur="800" decel="100000" fill="hold"/>
                                        <p:tgtEl>
                                          <p:spTgt spid="108545">
                                            <p:txEl>
                                              <p:pRg st="10" end="10"/>
                                            </p:txEl>
                                          </p:spTgt>
                                        </p:tgtEl>
                                        <p:attrNameLst>
                                          <p:attrName>style.rotation</p:attrName>
                                        </p:attrNameLst>
                                      </p:cBhvr>
                                      <p:tavLst>
                                        <p:tav tm="0">
                                          <p:val>
                                            <p:fltVal val="-90"/>
                                          </p:val>
                                        </p:tav>
                                        <p:tav tm="100000">
                                          <p:val>
                                            <p:fltVal val="0"/>
                                          </p:val>
                                        </p:tav>
                                      </p:tavLst>
                                    </p:anim>
                                    <p:anim calcmode="lin" valueType="num">
                                      <p:cBhvr>
                                        <p:cTn id="55" dur="800" decel="100000" fill="hold"/>
                                        <p:tgtEl>
                                          <p:spTgt spid="108545">
                                            <p:txEl>
                                              <p:pRg st="10" end="10"/>
                                            </p:txEl>
                                          </p:spTgt>
                                        </p:tgtEl>
                                        <p:attrNameLst>
                                          <p:attrName>ppt_x</p:attrName>
                                        </p:attrNameLst>
                                      </p:cBhvr>
                                      <p:tavLst>
                                        <p:tav tm="0">
                                          <p:val>
                                            <p:strVal val="#ppt_x+0.4"/>
                                          </p:val>
                                        </p:tav>
                                        <p:tav tm="100000">
                                          <p:val>
                                            <p:strVal val="#ppt_x-0.05"/>
                                          </p:val>
                                        </p:tav>
                                      </p:tavLst>
                                    </p:anim>
                                    <p:anim calcmode="lin" valueType="num">
                                      <p:cBhvr>
                                        <p:cTn id="56" dur="800" decel="100000" fill="hold"/>
                                        <p:tgtEl>
                                          <p:spTgt spid="108545">
                                            <p:txEl>
                                              <p:pRg st="10" end="10"/>
                                            </p:txEl>
                                          </p:spTgt>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08545">
                                            <p:txEl>
                                              <p:pRg st="10" end="10"/>
                                            </p:txEl>
                                          </p:spTgt>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08545">
                                            <p:txEl>
                                              <p:pRg st="10" end="10"/>
                                            </p:txEl>
                                          </p:spTgt>
                                        </p:tgtEl>
                                        <p:attrNameLst>
                                          <p:attrName>ppt_y</p:attrName>
                                        </p:attrNameLst>
                                      </p:cBhvr>
                                      <p:tavLst>
                                        <p:tav tm="0">
                                          <p:val>
                                            <p:strVal val="#ppt_y+0.1"/>
                                          </p:val>
                                        </p:tav>
                                        <p:tav tm="100000">
                                          <p:val>
                                            <p:strVal val="#ppt_y"/>
                                          </p:val>
                                        </p:tav>
                                      </p:tavLst>
                                    </p:anim>
                                  </p:childTnLst>
                                </p:cTn>
                              </p:par>
                              <p:par>
                                <p:cTn id="59" presetID="30" presetClass="entr" presetSubtype="0" fill="hold" nodeType="withEffect">
                                  <p:stCondLst>
                                    <p:cond delay="0"/>
                                  </p:stCondLst>
                                  <p:childTnLst>
                                    <p:set>
                                      <p:cBhvr>
                                        <p:cTn id="60" dur="1" fill="hold">
                                          <p:stCondLst>
                                            <p:cond delay="0"/>
                                          </p:stCondLst>
                                        </p:cTn>
                                        <p:tgtEl>
                                          <p:spTgt spid="108545">
                                            <p:txEl>
                                              <p:pRg st="11" end="11"/>
                                            </p:txEl>
                                          </p:spTgt>
                                        </p:tgtEl>
                                        <p:attrNameLst>
                                          <p:attrName>style.visibility</p:attrName>
                                        </p:attrNameLst>
                                      </p:cBhvr>
                                      <p:to>
                                        <p:strVal val="visible"/>
                                      </p:to>
                                    </p:set>
                                    <p:animEffect transition="in" filter="fade">
                                      <p:cBhvr>
                                        <p:cTn id="61" dur="800" decel="100000"/>
                                        <p:tgtEl>
                                          <p:spTgt spid="108545">
                                            <p:txEl>
                                              <p:pRg st="11" end="11"/>
                                            </p:txEl>
                                          </p:spTgt>
                                        </p:tgtEl>
                                      </p:cBhvr>
                                    </p:animEffect>
                                    <p:anim calcmode="lin" valueType="num">
                                      <p:cBhvr>
                                        <p:cTn id="62" dur="800" decel="100000" fill="hold"/>
                                        <p:tgtEl>
                                          <p:spTgt spid="108545">
                                            <p:txEl>
                                              <p:pRg st="11" end="11"/>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108545">
                                            <p:txEl>
                                              <p:pRg st="11" end="11"/>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108545">
                                            <p:txEl>
                                              <p:pRg st="11" end="11"/>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08545">
                                            <p:txEl>
                                              <p:pRg st="11" end="11"/>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08545">
                                            <p:txEl>
                                              <p:pRg st="11" end="11"/>
                                            </p:txEl>
                                          </p:spTgt>
                                        </p:tgtEl>
                                        <p:attrNameLst>
                                          <p:attrName>ppt_y</p:attrName>
                                        </p:attrNameLst>
                                      </p:cBhvr>
                                      <p:tavLst>
                                        <p:tav tm="0">
                                          <p:val>
                                            <p:strVal val="#ppt_y+0.1"/>
                                          </p:val>
                                        </p:tav>
                                        <p:tav tm="100000">
                                          <p:val>
                                            <p:strVal val="#ppt_y"/>
                                          </p:val>
                                        </p:tav>
                                      </p:tavLst>
                                    </p:anim>
                                  </p:childTnLst>
                                </p:cTn>
                              </p:par>
                              <p:par>
                                <p:cTn id="67" presetID="30" presetClass="entr" presetSubtype="0" fill="hold" nodeType="withEffect">
                                  <p:stCondLst>
                                    <p:cond delay="0"/>
                                  </p:stCondLst>
                                  <p:childTnLst>
                                    <p:set>
                                      <p:cBhvr>
                                        <p:cTn id="68" dur="1" fill="hold">
                                          <p:stCondLst>
                                            <p:cond delay="0"/>
                                          </p:stCondLst>
                                        </p:cTn>
                                        <p:tgtEl>
                                          <p:spTgt spid="108545">
                                            <p:txEl>
                                              <p:pRg st="12" end="12"/>
                                            </p:txEl>
                                          </p:spTgt>
                                        </p:tgtEl>
                                        <p:attrNameLst>
                                          <p:attrName>style.visibility</p:attrName>
                                        </p:attrNameLst>
                                      </p:cBhvr>
                                      <p:to>
                                        <p:strVal val="visible"/>
                                      </p:to>
                                    </p:set>
                                    <p:animEffect transition="in" filter="fade">
                                      <p:cBhvr>
                                        <p:cTn id="69" dur="800" decel="100000"/>
                                        <p:tgtEl>
                                          <p:spTgt spid="108545">
                                            <p:txEl>
                                              <p:pRg st="12" end="12"/>
                                            </p:txEl>
                                          </p:spTgt>
                                        </p:tgtEl>
                                      </p:cBhvr>
                                    </p:animEffect>
                                    <p:anim calcmode="lin" valueType="num">
                                      <p:cBhvr>
                                        <p:cTn id="70" dur="800" decel="100000" fill="hold"/>
                                        <p:tgtEl>
                                          <p:spTgt spid="108545">
                                            <p:txEl>
                                              <p:pRg st="12" end="12"/>
                                            </p:txEl>
                                          </p:spTgt>
                                        </p:tgtEl>
                                        <p:attrNameLst>
                                          <p:attrName>style.rotation</p:attrName>
                                        </p:attrNameLst>
                                      </p:cBhvr>
                                      <p:tavLst>
                                        <p:tav tm="0">
                                          <p:val>
                                            <p:fltVal val="-90"/>
                                          </p:val>
                                        </p:tav>
                                        <p:tav tm="100000">
                                          <p:val>
                                            <p:fltVal val="0"/>
                                          </p:val>
                                        </p:tav>
                                      </p:tavLst>
                                    </p:anim>
                                    <p:anim calcmode="lin" valueType="num">
                                      <p:cBhvr>
                                        <p:cTn id="71" dur="800" decel="100000" fill="hold"/>
                                        <p:tgtEl>
                                          <p:spTgt spid="108545">
                                            <p:txEl>
                                              <p:pRg st="12" end="12"/>
                                            </p:txEl>
                                          </p:spTgt>
                                        </p:tgtEl>
                                        <p:attrNameLst>
                                          <p:attrName>ppt_x</p:attrName>
                                        </p:attrNameLst>
                                      </p:cBhvr>
                                      <p:tavLst>
                                        <p:tav tm="0">
                                          <p:val>
                                            <p:strVal val="#ppt_x+0.4"/>
                                          </p:val>
                                        </p:tav>
                                        <p:tav tm="100000">
                                          <p:val>
                                            <p:strVal val="#ppt_x-0.05"/>
                                          </p:val>
                                        </p:tav>
                                      </p:tavLst>
                                    </p:anim>
                                    <p:anim calcmode="lin" valueType="num">
                                      <p:cBhvr>
                                        <p:cTn id="72" dur="800" decel="100000" fill="hold"/>
                                        <p:tgtEl>
                                          <p:spTgt spid="108545">
                                            <p:txEl>
                                              <p:pRg st="12" end="12"/>
                                            </p:txEl>
                                          </p:spTgt>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108545">
                                            <p:txEl>
                                              <p:pRg st="12" end="12"/>
                                            </p:txEl>
                                          </p:spTgt>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108545">
                                            <p:txEl>
                                              <p:pRg st="12" end="1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ChangeArrowheads="1"/>
          </p:cNvSpPr>
          <p:nvPr/>
        </p:nvSpPr>
        <p:spPr bwMode="auto">
          <a:xfrm>
            <a:off x="0" y="590550"/>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أهمية  إقــــــــرار الملكيــــــــة الخــــاصة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r>
              <a:rPr lang="ar-SA" sz="2800" b="1">
                <a:latin typeface="Traditional Arabic" pitchFamily="18" charset="-78"/>
                <a:ea typeface="Times New Roman" pitchFamily="18" charset="0"/>
                <a:cs typeface="Traditional Arabic" pitchFamily="18" charset="-78"/>
                <a:sym typeface="HQPB2" pitchFamily="2" charset="2"/>
              </a:rPr>
              <a:t>أولت الشريعة الإسلامية الملك أهمية بالغة حيث شرعت المعاملات بمختلف أنواعها كالبيع والإجارة والسلم باعتبارها أدوات ناقلة للملك ووسيلة لتداول الأموال ، كما شرعت ما يحافظ على الملك في يد صاحبه ، فحرمت السرقة والنهب والغصب وأوجدت الحدود التي تكفل حفظها ، وشرعت كذلك ما يوثق حق صاحبها ويحفظه  إذا لم تكن في يده كالكتابة والشهادة والرهن والضمان والكفالة وغير ذلك . ويمكن أن نبين أهمية إقرار الملكية الخاصة في الأمور الآتية :</a:t>
            </a:r>
            <a:endParaRPr lang="en-US" sz="2800" b="1">
              <a:latin typeface="Traditional Arabic" pitchFamily="18" charset="-78"/>
              <a:ea typeface="Times New Roman" pitchFamily="18" charset="0"/>
              <a:cs typeface="Traditional Arabic" pitchFamily="18" charset="-78"/>
              <a:sym typeface="HQPB2" pitchFamily="2" charset="2"/>
            </a:endParaRPr>
          </a:p>
          <a:p>
            <a:r>
              <a:rPr lang="ar-SA" sz="2800" b="1" u="sng">
                <a:solidFill>
                  <a:srgbClr val="FF0000"/>
                </a:solidFill>
                <a:latin typeface="Traditional Arabic" pitchFamily="18" charset="-78"/>
                <a:ea typeface="Times New Roman" pitchFamily="18" charset="0"/>
                <a:cs typeface="Traditional Arabic" pitchFamily="18" charset="-78"/>
                <a:sym typeface="HQPB2" pitchFamily="2" charset="2"/>
              </a:rPr>
              <a:t>أولاً :- تحقيق حاجة الإنسان ، وما تتطلبه الحياة الكريمة .  </a:t>
            </a:r>
            <a:endParaRPr lang="en-US" sz="2800" b="1" u="sng">
              <a:solidFill>
                <a:srgbClr val="FF0000"/>
              </a:solidFill>
              <a:latin typeface="Traditional Arabic" pitchFamily="18" charset="-78"/>
              <a:ea typeface="Times New Roman" pitchFamily="18" charset="0"/>
              <a:cs typeface="Traditional Arabic" pitchFamily="18" charset="-78"/>
              <a:sym typeface="HQPB2" pitchFamily="2" charset="2"/>
            </a:endParaRPr>
          </a:p>
          <a:p>
            <a:r>
              <a:rPr lang="ar-SA" sz="2800" b="1">
                <a:latin typeface="Traditional Arabic" pitchFamily="18" charset="-78"/>
                <a:ea typeface="Times New Roman" pitchFamily="18" charset="0"/>
                <a:cs typeface="Traditional Arabic" pitchFamily="18" charset="-78"/>
                <a:sym typeface="HQPB2" pitchFamily="2" charset="2"/>
              </a:rPr>
              <a:t>إن حاجة الإنسان إلى الطعام والشراب والدواء وسائر أمور المعيشة تدفعه وبشدة  إلى التكسب الذي هو سبب الملك ، وما ذلك إلا لما يعلمه من أن هذه الأشياء لن تحصل له دون مقابل ، بل لابد لأجل الحصول عليها من دفع ما يقابلها من الثمن ، وهذا هو نمط الحياة الذي شرعه الله تعالى في هذه الأرض ، ولأجل ذلك جاء الحث على التكسب والعمل وترك البطالة والكسل ، رعاية لمصالح الأفراد والمجتمعات ، وبذل الأسباب لإيجاد المستوى المعيشي والصحي والتعليمي اللائق بهم ، جماعة وأفراداً .  </a:t>
            </a:r>
            <a:endParaRPr lang="en-US" sz="2800" b="1">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F9FEA915-2309-40D3-B849-612C682F9A8E}" type="slidenum">
              <a:rPr lang="ar-SA" smtClean="0"/>
              <a:pPr>
                <a:defRPr/>
              </a:pPr>
              <a:t>7</a:t>
            </a:fld>
            <a:endParaRPr lang="ar-SA"/>
          </a:p>
        </p:txBody>
      </p:sp>
    </p:spTree>
    <p:extLst>
      <p:ext uri="{BB962C8B-B14F-4D97-AF65-F5344CB8AC3E}">
        <p14:creationId xmlns:p14="http://schemas.microsoft.com/office/powerpoint/2010/main" val="371322545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83970">
                                            <p:txEl>
                                              <p:pRg st="0" end="0"/>
                                            </p:txEl>
                                          </p:spTgt>
                                        </p:tgtEl>
                                        <p:attrNameLst>
                                          <p:attrName>style.visibility</p:attrName>
                                        </p:attrNameLst>
                                      </p:cBhvr>
                                      <p:to>
                                        <p:strVal val="visible"/>
                                      </p:to>
                                    </p:set>
                                    <p:animEffect transition="in" filter="barn(inHorizontal)">
                                      <p:cBhvr>
                                        <p:cTn id="7" dur="500"/>
                                        <p:tgtEl>
                                          <p:spTgt spid="83970">
                                            <p:txEl>
                                              <p:pRg st="0" end="0"/>
                                            </p:txEl>
                                          </p:spTgt>
                                        </p:tgtEl>
                                      </p:cBhvr>
                                    </p:animEffect>
                                  </p:childTnLst>
                                </p:cTn>
                              </p:par>
                              <p:par>
                                <p:cTn id="8" presetID="16" presetClass="entr" presetSubtype="26" fill="hold" nodeType="withEffect">
                                  <p:stCondLst>
                                    <p:cond delay="0"/>
                                  </p:stCondLst>
                                  <p:childTnLst>
                                    <p:set>
                                      <p:cBhvr>
                                        <p:cTn id="9" dur="1" fill="hold">
                                          <p:stCondLst>
                                            <p:cond delay="0"/>
                                          </p:stCondLst>
                                        </p:cTn>
                                        <p:tgtEl>
                                          <p:spTgt spid="83970">
                                            <p:txEl>
                                              <p:pRg st="1" end="1"/>
                                            </p:txEl>
                                          </p:spTgt>
                                        </p:tgtEl>
                                        <p:attrNameLst>
                                          <p:attrName>style.visibility</p:attrName>
                                        </p:attrNameLst>
                                      </p:cBhvr>
                                      <p:to>
                                        <p:strVal val="visible"/>
                                      </p:to>
                                    </p:set>
                                    <p:animEffect transition="in" filter="barn(inHorizontal)">
                                      <p:cBhvr>
                                        <p:cTn id="10" dur="500"/>
                                        <p:tgtEl>
                                          <p:spTgt spid="83970">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6" fill="hold" nodeType="clickEffect">
                                  <p:stCondLst>
                                    <p:cond delay="0"/>
                                  </p:stCondLst>
                                  <p:childTnLst>
                                    <p:set>
                                      <p:cBhvr>
                                        <p:cTn id="14" dur="1" fill="hold">
                                          <p:stCondLst>
                                            <p:cond delay="0"/>
                                          </p:stCondLst>
                                        </p:cTn>
                                        <p:tgtEl>
                                          <p:spTgt spid="83970">
                                            <p:txEl>
                                              <p:pRg st="2" end="2"/>
                                            </p:txEl>
                                          </p:spTgt>
                                        </p:tgtEl>
                                        <p:attrNameLst>
                                          <p:attrName>style.visibility</p:attrName>
                                        </p:attrNameLst>
                                      </p:cBhvr>
                                      <p:to>
                                        <p:strVal val="visible"/>
                                      </p:to>
                                    </p:set>
                                    <p:animEffect transition="in" filter="barn(inHorizontal)">
                                      <p:cBhvr>
                                        <p:cTn id="15" dur="500"/>
                                        <p:tgtEl>
                                          <p:spTgt spid="83970">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83970">
                                            <p:txEl>
                                              <p:pRg st="3" end="3"/>
                                            </p:txEl>
                                          </p:spTgt>
                                        </p:tgtEl>
                                        <p:attrNameLst>
                                          <p:attrName>style.visibility</p:attrName>
                                        </p:attrNameLst>
                                      </p:cBhvr>
                                      <p:to>
                                        <p:strVal val="visible"/>
                                      </p:to>
                                    </p:set>
                                    <p:animEffect transition="in" filter="fade">
                                      <p:cBhvr>
                                        <p:cTn id="20" dur="2000"/>
                                        <p:tgtEl>
                                          <p:spTgt spid="839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428625" y="1000125"/>
            <a:ext cx="842962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r>
              <a:rPr lang="ar-SA" sz="2800" b="1" u="sng">
                <a:solidFill>
                  <a:srgbClr val="FF0000"/>
                </a:solidFill>
                <a:latin typeface="Traditional Arabic" pitchFamily="18" charset="-78"/>
                <a:ea typeface="Times New Roman" pitchFamily="18" charset="0"/>
                <a:cs typeface="Traditional Arabic" pitchFamily="18" charset="-78"/>
                <a:sym typeface="HQPB2" pitchFamily="2" charset="2"/>
              </a:rPr>
              <a:t>ثانياً :- عمارة الأرض واستغلال مواردها.</a:t>
            </a:r>
          </a:p>
          <a:p>
            <a:pPr algn="just" eaLnBrk="0" hangingPunct="0"/>
            <a:r>
              <a:rPr lang="ar-SA" sz="2800" b="1">
                <a:latin typeface="Traditional Arabic" pitchFamily="18" charset="-78"/>
                <a:ea typeface="Times New Roman" pitchFamily="18" charset="0"/>
                <a:cs typeface="Traditional Arabic" pitchFamily="18" charset="-78"/>
                <a:sym typeface="HQPB2" pitchFamily="2" charset="2"/>
              </a:rPr>
              <a:t>خلق الله سبحانه وتعالى الإنسان وسخر له جميع ما في الأرض ، وطلب منه سبحانه وتعالى السعي لابتغاء الرزق وعمارة الأرض ، وجعل ذلك من القرب التي يتقرب بها إليه سبحانه قال تعالى :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هُوَ الَّذِي خَلَقَ لَكُم مَّا فِي الْأَرْضِ جَمِيعًا ثُمَّ اسْتَوَىٰ إِلَى السَّمَاءِ فَسَوَّاهُنَّ سَبْعَ سَمَاوَاتٍ وَهُوَ بِكُلِّ شَيْءٍ عَلِيمٌ (29) وَإِذْ قَالَ رَبُّكَ لِلْمَلَائِكَةِ إِنِّي جَاعِلٌ فِي الْأَرْضِ خَلِيفَةً قَالُوا أَتَجْعَلُ فِيهَا مَن يُفْسِدُ فِيهَا وَيَسْفِكُ الدِّمَاءَ وَنَحْنُ نُسَبِّحُ بِحَمْدِكَ وَنُقَدِّسُ لَكَ قَالَ إِنِّي أَعْلَمُ مَا لَا تَعْلَمُونَ (30) </a:t>
            </a:r>
            <a:r>
              <a:rPr lang="ar-SA" sz="2800" b="1">
                <a:latin typeface="Traditional Arabic" pitchFamily="18" charset="-78"/>
                <a:ea typeface="Times New Roman" pitchFamily="18" charset="0"/>
                <a:cs typeface="Traditional Arabic" pitchFamily="18" charset="-78"/>
                <a:sym typeface="HQPB2" pitchFamily="2" charset="2"/>
              </a:rPr>
              <a:t>[ البقرة :29-30 ] ولا شك أن إقرار حق الفرد والجماعة في التملك من أقوى الأسباب التي تدفع الإنسان إلى بذل الوسع للحصول على الموارد المالية ، واستغلال تلك الموارد لإعمار الأرض ومن ثم  حصول المنافع لبني الإنسان ، ودرء المفاسد عنهم .</a:t>
            </a:r>
            <a:endParaRPr lang="en-US" sz="2800" b="1">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DC35FBA8-AE9D-41B6-B3B4-E70CA833A28D}" type="slidenum">
              <a:rPr lang="ar-SA" smtClean="0"/>
              <a:pPr>
                <a:defRPr/>
              </a:pPr>
              <a:t>8</a:t>
            </a:fld>
            <a:endParaRPr lang="ar-SA"/>
          </a:p>
        </p:txBody>
      </p:sp>
    </p:spTree>
    <p:extLst>
      <p:ext uri="{BB962C8B-B14F-4D97-AF65-F5344CB8AC3E}">
        <p14:creationId xmlns:p14="http://schemas.microsoft.com/office/powerpoint/2010/main" val="399062251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8499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84994">
                                            <p:txEl>
                                              <p:pRg st="0" end="0"/>
                                            </p:txEl>
                                          </p:spTgt>
                                        </p:tgtEl>
                                        <p:attrNameLst>
                                          <p:attrName>ppt_x</p:attrName>
                                        </p:attrNameLst>
                                      </p:cBhvr>
                                    </p:anim>
                                    <p:anim from="0" to="-1.0" calcmode="lin" valueType="num">
                                      <p:cBhvr>
                                        <p:cTn id="8" dur="200" decel="50000" autoRev="1" fill="hold">
                                          <p:stCondLst>
                                            <p:cond delay="600"/>
                                          </p:stCondLst>
                                        </p:cTn>
                                        <p:tgtEl>
                                          <p:spTgt spid="84994">
                                            <p:txEl>
                                              <p:pRg st="0" end="0"/>
                                            </p:txEl>
                                          </p:spTgt>
                                        </p:tgtEl>
                                        <p:attrNameLst>
                                          <p:attrName>xshear</p:attrName>
                                        </p:attrNameLst>
                                      </p:cBhvr>
                                    </p:anim>
                                    <p:animScale>
                                      <p:cBhvr>
                                        <p:cTn id="9" dur="200" decel="100000" autoRev="1" fill="hold">
                                          <p:stCondLst>
                                            <p:cond delay="600"/>
                                          </p:stCondLst>
                                        </p:cTn>
                                        <p:tgtEl>
                                          <p:spTgt spid="84994">
                                            <p:txEl>
                                              <p:pRg st="0" end="0"/>
                                            </p:txEl>
                                          </p:spTgt>
                                        </p:tgtEl>
                                      </p:cBhvr>
                                      <p:from x="100000" y="100000"/>
                                      <p:to x="80000" y="100000"/>
                                    </p:animScale>
                                    <p:anim by="(#ppt_h/3+#ppt_w*0.1)" calcmode="lin" valueType="num">
                                      <p:cBhvr additive="sum">
                                        <p:cTn id="10" dur="200" decel="100000" autoRev="1" fill="hold">
                                          <p:stCondLst>
                                            <p:cond delay="600"/>
                                          </p:stCondLst>
                                        </p:cTn>
                                        <p:tgtEl>
                                          <p:spTgt spid="84994">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84994">
                                            <p:txEl>
                                              <p:pRg st="1" end="1"/>
                                            </p:txEl>
                                          </p:spTgt>
                                        </p:tgtEl>
                                        <p:attrNameLst>
                                          <p:attrName>style.visibility</p:attrName>
                                        </p:attrNameLst>
                                      </p:cBhvr>
                                      <p:to>
                                        <p:strVal val="visible"/>
                                      </p:to>
                                    </p:set>
                                    <p:animEffect transition="in" filter="fade">
                                      <p:cBhvr>
                                        <p:cTn id="15" dur="1000"/>
                                        <p:tgtEl>
                                          <p:spTgt spid="84994">
                                            <p:txEl>
                                              <p:pRg st="1" end="1"/>
                                            </p:txEl>
                                          </p:spTgt>
                                        </p:tgtEl>
                                      </p:cBhvr>
                                    </p:animEffect>
                                    <p:anim calcmode="lin" valueType="num">
                                      <p:cBhvr>
                                        <p:cTn id="16" dur="1000" fill="hold"/>
                                        <p:tgtEl>
                                          <p:spTgt spid="8499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8499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4994">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
          <p:cNvSpPr>
            <a:spLocks noChangeArrowheads="1"/>
          </p:cNvSpPr>
          <p:nvPr/>
        </p:nvSpPr>
        <p:spPr bwMode="auto">
          <a:xfrm>
            <a:off x="285750" y="804863"/>
            <a:ext cx="8715375"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ثالثاً :-  إعداد القوة .</a:t>
            </a:r>
          </a:p>
          <a:p>
            <a:pPr indent="457200" algn="just" eaLnBrk="0" hangingPunct="0"/>
            <a:r>
              <a:rPr lang="ar-SA" sz="2800" b="1">
                <a:latin typeface="Traditional Arabic" pitchFamily="18" charset="-78"/>
                <a:ea typeface="Times New Roman" pitchFamily="18" charset="0"/>
                <a:cs typeface="Traditional Arabic" pitchFamily="18" charset="-78"/>
                <a:sym typeface="HQPB2" pitchFamily="2" charset="2"/>
              </a:rPr>
              <a:t>إن من عوامل قوة الأمة قوتها الاقتصادية ولا يمكن أن يقوم الاقتصاد القوي إلا باستثمار الأموال في المشاريع الانتاجية المختلفة ، ومن هنا كان استثمار الأموال في المشاريع التي تزيد من القدرة  الاقتصادية للأمة ، أمرا مطلوبا ولا سبيل إلى ذلك الاستثمار إلا بإقرار حق الفرد في التملك والحيازة ومنحه حق الانتفاع بما أنعم الله عليه من موارد مالية ، ما دامت في دائرة الإباحة  الشرعية" . </a:t>
            </a:r>
            <a:endParaRPr lang="en-US" sz="2800" b="1">
              <a:latin typeface="Traditional Arabic" pitchFamily="18" charset="-78"/>
              <a:ea typeface="Times New Roman" pitchFamily="18" charset="0"/>
              <a:cs typeface="Traditional Arabic" pitchFamily="18" charset="-78"/>
              <a:sym typeface="HQPB2" pitchFamily="2" charset="2"/>
            </a:endParaRPr>
          </a:p>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رابعاً :-  البذل والإنفاق في أوجه البر .</a:t>
            </a:r>
            <a:endParaRPr lang="en-US" sz="28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hangingPunct="0"/>
            <a:r>
              <a:rPr lang="ar-SA" sz="2800" b="1">
                <a:latin typeface="Traditional Arabic" pitchFamily="18" charset="-78"/>
                <a:ea typeface="Times New Roman" pitchFamily="18" charset="0"/>
                <a:cs typeface="Traditional Arabic" pitchFamily="18" charset="-78"/>
                <a:sym typeface="HQPB2" pitchFamily="2" charset="2"/>
              </a:rPr>
              <a:t>إن الملك التام يعني وجود الثروة ، ووجودها يدفع الإنسان – في الغالب -إلى البذل والعطاء سواء كان عن طريق الواجب كالزكاة والكفارات  ، أو كان عن طريق الندب والاستحباب كالصدقات والأوقاف والهبات وغيرهما ، وعلى العكس من  ذلك فإن تجريد الفرد من الملك معناه تجريده من الثروة ، وإذا جرد من الثروة لم يكن لديه القدرة على البذل والإنفاق.</a:t>
            </a:r>
            <a:endParaRPr lang="en-US" sz="2800" b="1">
              <a:latin typeface="Traditional Arabic" pitchFamily="18" charset="-78"/>
              <a:ea typeface="Times New Roman" pitchFamily="18" charset="0"/>
              <a:cs typeface="Traditional Arabic" pitchFamily="18" charset="-78"/>
              <a:sym typeface="HQPB2" pitchFamily="2" charset="2"/>
            </a:endParaRPr>
          </a:p>
          <a:p>
            <a:pPr indent="457200" algn="just" eaLnBrk="0" hangingPunct="0"/>
            <a:r>
              <a:rPr lang="en-US" sz="2800" b="1">
                <a:latin typeface="Traditional Arabic" pitchFamily="18" charset="-78"/>
                <a:ea typeface="Times New Roman" pitchFamily="18" charset="0"/>
                <a:cs typeface="Traditional Arabic" pitchFamily="18" charset="-78"/>
                <a:sym typeface="HQPB2" pitchFamily="2" charset="2"/>
              </a:rPr>
              <a:t/>
            </a:r>
            <a:br>
              <a:rPr lang="en-US" sz="2800" b="1">
                <a:latin typeface="Traditional Arabic" pitchFamily="18" charset="-78"/>
                <a:ea typeface="Times New Roman" pitchFamily="18" charset="0"/>
                <a:cs typeface="Traditional Arabic" pitchFamily="18" charset="-78"/>
                <a:sym typeface="HQPB2" pitchFamily="2" charset="2"/>
              </a:rPr>
            </a:br>
            <a:endParaRPr lang="en-US" sz="2800" b="1">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64C9BB1F-BB85-42FA-AE8E-1490812BB25E}" type="slidenum">
              <a:rPr lang="ar-SA" smtClean="0"/>
              <a:pPr>
                <a:defRPr/>
              </a:pPr>
              <a:t>9</a:t>
            </a:fld>
            <a:endParaRPr lang="ar-SA"/>
          </a:p>
        </p:txBody>
      </p:sp>
    </p:spTree>
    <p:extLst>
      <p:ext uri="{BB962C8B-B14F-4D97-AF65-F5344CB8AC3E}">
        <p14:creationId xmlns:p14="http://schemas.microsoft.com/office/powerpoint/2010/main" val="291857832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 calcmode="lin" valueType="num">
                                      <p:cBhvr>
                                        <p:cTn id="7" dur="5000" fill="hold"/>
                                        <p:tgtEl>
                                          <p:spTgt spid="86018">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8601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0" presetClass="entr" presetSubtype="0" fill="hold" nodeType="clickEffect">
                                  <p:stCondLst>
                                    <p:cond delay="0"/>
                                  </p:stCondLst>
                                  <p:childTnLst>
                                    <p:set>
                                      <p:cBhvr>
                                        <p:cTn id="12" dur="1" fill="hold">
                                          <p:stCondLst>
                                            <p:cond delay="0"/>
                                          </p:stCondLst>
                                        </p:cTn>
                                        <p:tgtEl>
                                          <p:spTgt spid="86018">
                                            <p:txEl>
                                              <p:pRg st="1" end="1"/>
                                            </p:txEl>
                                          </p:spTgt>
                                        </p:tgtEl>
                                        <p:attrNameLst>
                                          <p:attrName>style.visibility</p:attrName>
                                        </p:attrNameLst>
                                      </p:cBhvr>
                                      <p:to>
                                        <p:strVal val="visible"/>
                                      </p:to>
                                    </p:set>
                                    <p:animEffect transition="in" filter="fade">
                                      <p:cBhvr>
                                        <p:cTn id="13" dur="800" decel="100000"/>
                                        <p:tgtEl>
                                          <p:spTgt spid="86018">
                                            <p:txEl>
                                              <p:pRg st="1" end="1"/>
                                            </p:txEl>
                                          </p:spTgt>
                                        </p:tgtEl>
                                      </p:cBhvr>
                                    </p:animEffect>
                                    <p:anim calcmode="lin" valueType="num">
                                      <p:cBhvr>
                                        <p:cTn id="14" dur="800" decel="100000" fill="hold"/>
                                        <p:tgtEl>
                                          <p:spTgt spid="86018">
                                            <p:txEl>
                                              <p:pRg st="1" end="1"/>
                                            </p:txEl>
                                          </p:spTgt>
                                        </p:tgtEl>
                                        <p:attrNameLst>
                                          <p:attrName>style.rotation</p:attrName>
                                        </p:attrNameLst>
                                      </p:cBhvr>
                                      <p:tavLst>
                                        <p:tav tm="0">
                                          <p:val>
                                            <p:fltVal val="-90"/>
                                          </p:val>
                                        </p:tav>
                                        <p:tav tm="100000">
                                          <p:val>
                                            <p:fltVal val="0"/>
                                          </p:val>
                                        </p:tav>
                                      </p:tavLst>
                                    </p:anim>
                                    <p:anim calcmode="lin" valueType="num">
                                      <p:cBhvr>
                                        <p:cTn id="15" dur="800" decel="100000" fill="hold"/>
                                        <p:tgtEl>
                                          <p:spTgt spid="86018">
                                            <p:txEl>
                                              <p:pRg st="1" end="1"/>
                                            </p:txEl>
                                          </p:spTgt>
                                        </p:tgtEl>
                                        <p:attrNameLst>
                                          <p:attrName>ppt_x</p:attrName>
                                        </p:attrNameLst>
                                      </p:cBhvr>
                                      <p:tavLst>
                                        <p:tav tm="0">
                                          <p:val>
                                            <p:strVal val="#ppt_x+0.4"/>
                                          </p:val>
                                        </p:tav>
                                        <p:tav tm="100000">
                                          <p:val>
                                            <p:strVal val="#ppt_x-0.05"/>
                                          </p:val>
                                        </p:tav>
                                      </p:tavLst>
                                    </p:anim>
                                    <p:anim calcmode="lin" valueType="num">
                                      <p:cBhvr>
                                        <p:cTn id="16" dur="800" decel="100000" fill="hold"/>
                                        <p:tgtEl>
                                          <p:spTgt spid="86018">
                                            <p:txEl>
                                              <p:pRg st="1" end="1"/>
                                            </p:txEl>
                                          </p:spTgt>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6018">
                                            <p:txEl>
                                              <p:pRg st="1" end="1"/>
                                            </p:txEl>
                                          </p:spTgt>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6018">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6" presetClass="entr" presetSubtype="0" fill="hold" nodeType="clickEffect">
                                  <p:stCondLst>
                                    <p:cond delay="0"/>
                                  </p:stCondLst>
                                  <p:childTnLst>
                                    <p:set>
                                      <p:cBhvr>
                                        <p:cTn id="22" dur="1" fill="hold">
                                          <p:stCondLst>
                                            <p:cond delay="0"/>
                                          </p:stCondLst>
                                        </p:cTn>
                                        <p:tgtEl>
                                          <p:spTgt spid="86018">
                                            <p:txEl>
                                              <p:pRg st="2" end="2"/>
                                            </p:txEl>
                                          </p:spTgt>
                                        </p:tgtEl>
                                        <p:attrNameLst>
                                          <p:attrName>style.visibility</p:attrName>
                                        </p:attrNameLst>
                                      </p:cBhvr>
                                      <p:to>
                                        <p:strVal val="visible"/>
                                      </p:to>
                                    </p:set>
                                    <p:animEffect transition="in" filter="wipe(down)">
                                      <p:cBhvr>
                                        <p:cTn id="23" dur="580">
                                          <p:stCondLst>
                                            <p:cond delay="0"/>
                                          </p:stCondLst>
                                        </p:cTn>
                                        <p:tgtEl>
                                          <p:spTgt spid="86018">
                                            <p:txEl>
                                              <p:pRg st="2" end="2"/>
                                            </p:txEl>
                                          </p:spTgt>
                                        </p:tgtEl>
                                      </p:cBhvr>
                                    </p:animEffect>
                                    <p:anim calcmode="lin" valueType="num">
                                      <p:cBhvr>
                                        <p:cTn id="24" dur="1822" tmFilter="0,0; 0.14,0.36; 0.43,0.73; 0.71,0.91; 1.0,1.0">
                                          <p:stCondLst>
                                            <p:cond delay="0"/>
                                          </p:stCondLst>
                                        </p:cTn>
                                        <p:tgtEl>
                                          <p:spTgt spid="86018">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6018">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6018">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6018">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6018">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86018">
                                            <p:txEl>
                                              <p:pRg st="2" end="2"/>
                                            </p:txEl>
                                          </p:spTgt>
                                        </p:tgtEl>
                                      </p:cBhvr>
                                      <p:to x="100000" y="60000"/>
                                    </p:animScale>
                                    <p:animScale>
                                      <p:cBhvr>
                                        <p:cTn id="30" dur="166" decel="50000">
                                          <p:stCondLst>
                                            <p:cond delay="676"/>
                                          </p:stCondLst>
                                        </p:cTn>
                                        <p:tgtEl>
                                          <p:spTgt spid="86018">
                                            <p:txEl>
                                              <p:pRg st="2" end="2"/>
                                            </p:txEl>
                                          </p:spTgt>
                                        </p:tgtEl>
                                      </p:cBhvr>
                                      <p:to x="100000" y="100000"/>
                                    </p:animScale>
                                    <p:animScale>
                                      <p:cBhvr>
                                        <p:cTn id="31" dur="26">
                                          <p:stCondLst>
                                            <p:cond delay="1312"/>
                                          </p:stCondLst>
                                        </p:cTn>
                                        <p:tgtEl>
                                          <p:spTgt spid="86018">
                                            <p:txEl>
                                              <p:pRg st="2" end="2"/>
                                            </p:txEl>
                                          </p:spTgt>
                                        </p:tgtEl>
                                      </p:cBhvr>
                                      <p:to x="100000" y="80000"/>
                                    </p:animScale>
                                    <p:animScale>
                                      <p:cBhvr>
                                        <p:cTn id="32" dur="166" decel="50000">
                                          <p:stCondLst>
                                            <p:cond delay="1338"/>
                                          </p:stCondLst>
                                        </p:cTn>
                                        <p:tgtEl>
                                          <p:spTgt spid="86018">
                                            <p:txEl>
                                              <p:pRg st="2" end="2"/>
                                            </p:txEl>
                                          </p:spTgt>
                                        </p:tgtEl>
                                      </p:cBhvr>
                                      <p:to x="100000" y="100000"/>
                                    </p:animScale>
                                    <p:animScale>
                                      <p:cBhvr>
                                        <p:cTn id="33" dur="26">
                                          <p:stCondLst>
                                            <p:cond delay="1642"/>
                                          </p:stCondLst>
                                        </p:cTn>
                                        <p:tgtEl>
                                          <p:spTgt spid="86018">
                                            <p:txEl>
                                              <p:pRg st="2" end="2"/>
                                            </p:txEl>
                                          </p:spTgt>
                                        </p:tgtEl>
                                      </p:cBhvr>
                                      <p:to x="100000" y="90000"/>
                                    </p:animScale>
                                    <p:animScale>
                                      <p:cBhvr>
                                        <p:cTn id="34" dur="166" decel="50000">
                                          <p:stCondLst>
                                            <p:cond delay="1668"/>
                                          </p:stCondLst>
                                        </p:cTn>
                                        <p:tgtEl>
                                          <p:spTgt spid="86018">
                                            <p:txEl>
                                              <p:pRg st="2" end="2"/>
                                            </p:txEl>
                                          </p:spTgt>
                                        </p:tgtEl>
                                      </p:cBhvr>
                                      <p:to x="100000" y="100000"/>
                                    </p:animScale>
                                    <p:animScale>
                                      <p:cBhvr>
                                        <p:cTn id="35" dur="26">
                                          <p:stCondLst>
                                            <p:cond delay="1808"/>
                                          </p:stCondLst>
                                        </p:cTn>
                                        <p:tgtEl>
                                          <p:spTgt spid="86018">
                                            <p:txEl>
                                              <p:pRg st="2" end="2"/>
                                            </p:txEl>
                                          </p:spTgt>
                                        </p:tgtEl>
                                      </p:cBhvr>
                                      <p:to x="100000" y="95000"/>
                                    </p:animScale>
                                    <p:animScale>
                                      <p:cBhvr>
                                        <p:cTn id="36" dur="166" decel="50000">
                                          <p:stCondLst>
                                            <p:cond delay="1834"/>
                                          </p:stCondLst>
                                        </p:cTn>
                                        <p:tgtEl>
                                          <p:spTgt spid="86018">
                                            <p:txEl>
                                              <p:pRg st="2" end="2"/>
                                            </p:txEl>
                                          </p:spTgt>
                                        </p:tgtEl>
                                      </p:cBhvr>
                                      <p:to x="100000" y="100000"/>
                                    </p:animScale>
                                  </p:childTnLst>
                                </p:cTn>
                              </p:par>
                            </p:childTnLst>
                          </p:cTn>
                        </p:par>
                      </p:childTnLst>
                    </p:cTn>
                  </p:par>
                  <p:par>
                    <p:cTn id="37" fill="hold" nodeType="clickPar">
                      <p:stCondLst>
                        <p:cond delay="indefinite"/>
                      </p:stCondLst>
                      <p:childTnLst>
                        <p:par>
                          <p:cTn id="38" fill="hold" nodeType="withGroup">
                            <p:stCondLst>
                              <p:cond delay="0"/>
                            </p:stCondLst>
                            <p:childTnLst>
                              <p:par>
                                <p:cTn id="39" presetID="30" presetClass="entr" presetSubtype="0" fill="hold" nodeType="clickEffect">
                                  <p:stCondLst>
                                    <p:cond delay="0"/>
                                  </p:stCondLst>
                                  <p:childTnLst>
                                    <p:set>
                                      <p:cBhvr>
                                        <p:cTn id="40" dur="1" fill="hold">
                                          <p:stCondLst>
                                            <p:cond delay="0"/>
                                          </p:stCondLst>
                                        </p:cTn>
                                        <p:tgtEl>
                                          <p:spTgt spid="86018">
                                            <p:txEl>
                                              <p:pRg st="3" end="3"/>
                                            </p:txEl>
                                          </p:spTgt>
                                        </p:tgtEl>
                                        <p:attrNameLst>
                                          <p:attrName>style.visibility</p:attrName>
                                        </p:attrNameLst>
                                      </p:cBhvr>
                                      <p:to>
                                        <p:strVal val="visible"/>
                                      </p:to>
                                    </p:set>
                                    <p:animEffect transition="in" filter="fade">
                                      <p:cBhvr>
                                        <p:cTn id="41" dur="800" decel="100000"/>
                                        <p:tgtEl>
                                          <p:spTgt spid="86018">
                                            <p:txEl>
                                              <p:pRg st="3" end="3"/>
                                            </p:txEl>
                                          </p:spTgt>
                                        </p:tgtEl>
                                      </p:cBhvr>
                                    </p:animEffect>
                                    <p:anim calcmode="lin" valueType="num">
                                      <p:cBhvr>
                                        <p:cTn id="42" dur="800" decel="100000" fill="hold"/>
                                        <p:tgtEl>
                                          <p:spTgt spid="86018">
                                            <p:txEl>
                                              <p:pRg st="3" end="3"/>
                                            </p:txEl>
                                          </p:spTgt>
                                        </p:tgtEl>
                                        <p:attrNameLst>
                                          <p:attrName>style.rotation</p:attrName>
                                        </p:attrNameLst>
                                      </p:cBhvr>
                                      <p:tavLst>
                                        <p:tav tm="0">
                                          <p:val>
                                            <p:fltVal val="-90"/>
                                          </p:val>
                                        </p:tav>
                                        <p:tav tm="100000">
                                          <p:val>
                                            <p:fltVal val="0"/>
                                          </p:val>
                                        </p:tav>
                                      </p:tavLst>
                                    </p:anim>
                                    <p:anim calcmode="lin" valueType="num">
                                      <p:cBhvr>
                                        <p:cTn id="43" dur="800" decel="100000" fill="hold"/>
                                        <p:tgtEl>
                                          <p:spTgt spid="86018">
                                            <p:txEl>
                                              <p:pRg st="3" end="3"/>
                                            </p:txEl>
                                          </p:spTgt>
                                        </p:tgtEl>
                                        <p:attrNameLst>
                                          <p:attrName>ppt_x</p:attrName>
                                        </p:attrNameLst>
                                      </p:cBhvr>
                                      <p:tavLst>
                                        <p:tav tm="0">
                                          <p:val>
                                            <p:strVal val="#ppt_x+0.4"/>
                                          </p:val>
                                        </p:tav>
                                        <p:tav tm="100000">
                                          <p:val>
                                            <p:strVal val="#ppt_x-0.05"/>
                                          </p:val>
                                        </p:tav>
                                      </p:tavLst>
                                    </p:anim>
                                    <p:anim calcmode="lin" valueType="num">
                                      <p:cBhvr>
                                        <p:cTn id="44" dur="800" decel="100000" fill="hold"/>
                                        <p:tgtEl>
                                          <p:spTgt spid="86018">
                                            <p:txEl>
                                              <p:pRg st="3" end="3"/>
                                            </p:txEl>
                                          </p:spTgt>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86018">
                                            <p:txEl>
                                              <p:pRg st="3" end="3"/>
                                            </p:txEl>
                                          </p:spTgt>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86018">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
          <p:cNvSpPr>
            <a:spLocks noChangeArrowheads="1"/>
          </p:cNvSpPr>
          <p:nvPr/>
        </p:nvSpPr>
        <p:spPr bwMode="auto">
          <a:xfrm>
            <a:off x="250825" y="617538"/>
            <a:ext cx="8678863" cy="538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ctr" eaLnBrk="0" hangingPunct="0"/>
            <a:r>
              <a:rPr lang="ar-SA" sz="3600" b="1">
                <a:solidFill>
                  <a:srgbClr val="FF0000"/>
                </a:solidFill>
                <a:latin typeface="Traditional Arabic" pitchFamily="18" charset="-78"/>
                <a:ea typeface="Times New Roman" pitchFamily="18" charset="0"/>
                <a:cs typeface="Traditional Arabic" pitchFamily="18" charset="-78"/>
                <a:sym typeface="HQPB2" pitchFamily="2" charset="2"/>
              </a:rPr>
              <a:t>الأسباب المشروعة للملكية الخاصة :</a:t>
            </a:r>
            <a:endParaRPr lang="en-US" sz="36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HQPB2" pitchFamily="2" charset="2"/>
              </a:rPr>
              <a:t> من خصائص الشريعة الإسلامية أنها شريعة الكمال ،حيث شهد بذلك رب العالمين، وأن من أوجه  الكمال في هذه الشريعة المباركة أنها حثت على إعمار الأرض ، والسعي في طلب الرزق ، والبحث عما  يفي بمتطلبات الحياة الدنيوية من توفير للمسكن اللائق بالفرد وعائلته والإنفاق عليهم ، والبذل في أوجه القرب ، وقد وردت آيات كثيرة في كتاب الله الكريم وأحاديث عظيمة في سنة المصطفى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HQPB2" pitchFamily="2" charset="2"/>
              </a:rPr>
              <a:t> تحث على</a:t>
            </a:r>
            <a:r>
              <a:rPr lang="ar-SA" sz="2800" b="1">
                <a:latin typeface="Traditional Arabic" pitchFamily="18" charset="-78"/>
                <a:ea typeface="Times New Roman" pitchFamily="18" charset="0"/>
                <a:cs typeface="Traditional Arabic" pitchFamily="18" charset="-78"/>
                <a:sym typeface="AGA Arabesque" pitchFamily="2" charset="2"/>
              </a:rPr>
              <a:t>   العمل والتكسب الذي هو طريق من طرق التملك.  قال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فَإِذَا قُضِيَتِ الصَّلَاةُ فَانْتَشِرُوا فِي الْأَرْضِ وَابْتَغُوا مِنْ فَضْلِ اللَّهِ وَاذْكُرُوا اللَّهَ كَثِيرًا لَعَلَّكُمْ تُفْلِحُونَ </a:t>
            </a:r>
            <a:r>
              <a:rPr lang="ar-SA" sz="2800" b="1">
                <a:latin typeface="Traditional Arabic" pitchFamily="18" charset="-78"/>
                <a:ea typeface="Times New Roman" pitchFamily="18" charset="0"/>
                <a:cs typeface="Traditional Arabic" pitchFamily="18" charset="-78"/>
                <a:sym typeface="HQPB2" pitchFamily="2" charset="2"/>
              </a:rPr>
              <a:t>[ الجمعة : 10 ]  وقال سبحانه : </a:t>
            </a:r>
            <a:br>
              <a:rPr lang="ar-SA" sz="2800" b="1">
                <a:latin typeface="Traditional Arabic" pitchFamily="18" charset="-78"/>
                <a:ea typeface="Times New Roman" pitchFamily="18" charset="0"/>
                <a:cs typeface="Traditional Arabic" pitchFamily="18" charset="-78"/>
                <a:sym typeface="HQPB2" pitchFamily="2" charset="2"/>
              </a:rPr>
            </a:br>
            <a:r>
              <a:rPr lang="en-US" sz="2800" b="1">
                <a:latin typeface="Traditional Arabic" pitchFamily="18" charset="-78"/>
                <a:ea typeface="Times New Roman" pitchFamily="18" charset="0"/>
                <a:cs typeface="Traditional Arabic" pitchFamily="18" charset="-78"/>
                <a:sym typeface="HQPB2"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وَآخَرُونَ يَضْرِبُونَ فِي الأَرْضِ يَبْتَغُونَ مِن فَضْلِ اللَّهِ</a:t>
            </a:r>
            <a:r>
              <a:rPr lang="ar-SA" sz="2800" b="1">
                <a:latin typeface="Traditional Arabic" pitchFamily="18" charset="-78"/>
                <a:ea typeface="Times New Roman" pitchFamily="18" charset="0"/>
                <a:cs typeface="Traditional Arabic" pitchFamily="18" charset="-78"/>
                <a:sym typeface="HQPB2" pitchFamily="2" charset="2"/>
              </a:rPr>
              <a:t>[ المزمل : 20 ]وعن أبي هريرة رضي الله عنه أن النبي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HQPB2" pitchFamily="2" charset="2"/>
              </a:rPr>
              <a:t> قال </a:t>
            </a:r>
            <a:r>
              <a:rPr lang="ar-SA" sz="2800" b="1">
                <a:latin typeface="Traditional Arabic" pitchFamily="18" charset="-78"/>
                <a:ea typeface="Times New Roman" pitchFamily="18" charset="0"/>
                <a:cs typeface="Traditional Arabic" pitchFamily="18" charset="-78"/>
                <a:sym typeface="AGA Arabesque" pitchFamily="2" charset="2"/>
              </a:rPr>
              <a:t>" والذي نفسي بيده لأن يأخذ أحدكم أحبله فيحتطب على  ظهره خير له من أن يسأل الناس أعطوه أو منعوه" </a:t>
            </a:r>
          </a:p>
        </p:txBody>
      </p:sp>
      <p:sp>
        <p:nvSpPr>
          <p:cNvPr id="2" name="عنصر نائب لرقم الشريحة 1"/>
          <p:cNvSpPr>
            <a:spLocks noGrp="1"/>
          </p:cNvSpPr>
          <p:nvPr>
            <p:ph type="sldNum" sz="quarter" idx="12"/>
          </p:nvPr>
        </p:nvSpPr>
        <p:spPr/>
        <p:txBody>
          <a:bodyPr/>
          <a:lstStyle/>
          <a:p>
            <a:pPr>
              <a:defRPr/>
            </a:pPr>
            <a:fld id="{127FA301-2B26-4A81-80D7-AF1D4A6611D2}" type="slidenum">
              <a:rPr lang="ar-SA" smtClean="0"/>
              <a:pPr>
                <a:defRPr/>
              </a:pPr>
              <a:t>10</a:t>
            </a:fld>
            <a:endParaRPr lang="ar-SA"/>
          </a:p>
        </p:txBody>
      </p:sp>
    </p:spTree>
    <p:extLst>
      <p:ext uri="{BB962C8B-B14F-4D97-AF65-F5344CB8AC3E}">
        <p14:creationId xmlns:p14="http://schemas.microsoft.com/office/powerpoint/2010/main" val="389611823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87042">
                                            <p:txEl>
                                              <p:pRg st="0" end="0"/>
                                            </p:txEl>
                                          </p:spTgt>
                                        </p:tgtEl>
                                        <p:attrNameLst>
                                          <p:attrName>style.visibility</p:attrName>
                                        </p:attrNameLst>
                                      </p:cBhvr>
                                      <p:to>
                                        <p:strVal val="visible"/>
                                      </p:to>
                                    </p:set>
                                    <p:animEffect transition="in" filter="wipe(down)">
                                      <p:cBhvr>
                                        <p:cTn id="7" dur="580">
                                          <p:stCondLst>
                                            <p:cond delay="0"/>
                                          </p:stCondLst>
                                        </p:cTn>
                                        <p:tgtEl>
                                          <p:spTgt spid="87042">
                                            <p:txEl>
                                              <p:pRg st="0" end="0"/>
                                            </p:txEl>
                                          </p:spTgt>
                                        </p:tgtEl>
                                      </p:cBhvr>
                                    </p:animEffect>
                                    <p:anim calcmode="lin" valueType="num">
                                      <p:cBhvr>
                                        <p:cTn id="8" dur="1822" tmFilter="0,0; 0.14,0.36; 0.43,0.73; 0.71,0.91; 1.0,1.0">
                                          <p:stCondLst>
                                            <p:cond delay="0"/>
                                          </p:stCondLst>
                                        </p:cTn>
                                        <p:tgtEl>
                                          <p:spTgt spid="8704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704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704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704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704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7042">
                                            <p:txEl>
                                              <p:pRg st="0" end="0"/>
                                            </p:txEl>
                                          </p:spTgt>
                                        </p:tgtEl>
                                      </p:cBhvr>
                                      <p:to x="100000" y="60000"/>
                                    </p:animScale>
                                    <p:animScale>
                                      <p:cBhvr>
                                        <p:cTn id="14" dur="166" decel="50000">
                                          <p:stCondLst>
                                            <p:cond delay="676"/>
                                          </p:stCondLst>
                                        </p:cTn>
                                        <p:tgtEl>
                                          <p:spTgt spid="87042">
                                            <p:txEl>
                                              <p:pRg st="0" end="0"/>
                                            </p:txEl>
                                          </p:spTgt>
                                        </p:tgtEl>
                                      </p:cBhvr>
                                      <p:to x="100000" y="100000"/>
                                    </p:animScale>
                                    <p:animScale>
                                      <p:cBhvr>
                                        <p:cTn id="15" dur="26">
                                          <p:stCondLst>
                                            <p:cond delay="1312"/>
                                          </p:stCondLst>
                                        </p:cTn>
                                        <p:tgtEl>
                                          <p:spTgt spid="87042">
                                            <p:txEl>
                                              <p:pRg st="0" end="0"/>
                                            </p:txEl>
                                          </p:spTgt>
                                        </p:tgtEl>
                                      </p:cBhvr>
                                      <p:to x="100000" y="80000"/>
                                    </p:animScale>
                                    <p:animScale>
                                      <p:cBhvr>
                                        <p:cTn id="16" dur="166" decel="50000">
                                          <p:stCondLst>
                                            <p:cond delay="1338"/>
                                          </p:stCondLst>
                                        </p:cTn>
                                        <p:tgtEl>
                                          <p:spTgt spid="87042">
                                            <p:txEl>
                                              <p:pRg st="0" end="0"/>
                                            </p:txEl>
                                          </p:spTgt>
                                        </p:tgtEl>
                                      </p:cBhvr>
                                      <p:to x="100000" y="100000"/>
                                    </p:animScale>
                                    <p:animScale>
                                      <p:cBhvr>
                                        <p:cTn id="17" dur="26">
                                          <p:stCondLst>
                                            <p:cond delay="1642"/>
                                          </p:stCondLst>
                                        </p:cTn>
                                        <p:tgtEl>
                                          <p:spTgt spid="87042">
                                            <p:txEl>
                                              <p:pRg st="0" end="0"/>
                                            </p:txEl>
                                          </p:spTgt>
                                        </p:tgtEl>
                                      </p:cBhvr>
                                      <p:to x="100000" y="90000"/>
                                    </p:animScale>
                                    <p:animScale>
                                      <p:cBhvr>
                                        <p:cTn id="18" dur="166" decel="50000">
                                          <p:stCondLst>
                                            <p:cond delay="1668"/>
                                          </p:stCondLst>
                                        </p:cTn>
                                        <p:tgtEl>
                                          <p:spTgt spid="87042">
                                            <p:txEl>
                                              <p:pRg st="0" end="0"/>
                                            </p:txEl>
                                          </p:spTgt>
                                        </p:tgtEl>
                                      </p:cBhvr>
                                      <p:to x="100000" y="100000"/>
                                    </p:animScale>
                                    <p:animScale>
                                      <p:cBhvr>
                                        <p:cTn id="19" dur="26">
                                          <p:stCondLst>
                                            <p:cond delay="1808"/>
                                          </p:stCondLst>
                                        </p:cTn>
                                        <p:tgtEl>
                                          <p:spTgt spid="87042">
                                            <p:txEl>
                                              <p:pRg st="0" end="0"/>
                                            </p:txEl>
                                          </p:spTgt>
                                        </p:tgtEl>
                                      </p:cBhvr>
                                      <p:to x="100000" y="95000"/>
                                    </p:animScale>
                                    <p:animScale>
                                      <p:cBhvr>
                                        <p:cTn id="20" dur="166" decel="50000">
                                          <p:stCondLst>
                                            <p:cond delay="1834"/>
                                          </p:stCondLst>
                                        </p:cTn>
                                        <p:tgtEl>
                                          <p:spTgt spid="87042">
                                            <p:txEl>
                                              <p:pRg st="0" end="0"/>
                                            </p:txEl>
                                          </p:spTgt>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6" presetClass="entr" presetSubtype="0" fill="hold" nodeType="clickEffect">
                                  <p:stCondLst>
                                    <p:cond delay="0"/>
                                  </p:stCondLst>
                                  <p:childTnLst>
                                    <p:set>
                                      <p:cBhvr>
                                        <p:cTn id="24" dur="1" fill="hold">
                                          <p:stCondLst>
                                            <p:cond delay="0"/>
                                          </p:stCondLst>
                                        </p:cTn>
                                        <p:tgtEl>
                                          <p:spTgt spid="87042">
                                            <p:txEl>
                                              <p:pRg st="1" end="1"/>
                                            </p:txEl>
                                          </p:spTgt>
                                        </p:tgtEl>
                                        <p:attrNameLst>
                                          <p:attrName>style.visibility</p:attrName>
                                        </p:attrNameLst>
                                      </p:cBhvr>
                                      <p:to>
                                        <p:strVal val="visible"/>
                                      </p:to>
                                    </p:set>
                                    <p:animEffect transition="in" filter="wipe(down)">
                                      <p:cBhvr>
                                        <p:cTn id="25" dur="580">
                                          <p:stCondLst>
                                            <p:cond delay="0"/>
                                          </p:stCondLst>
                                        </p:cTn>
                                        <p:tgtEl>
                                          <p:spTgt spid="87042">
                                            <p:txEl>
                                              <p:pRg st="1" end="1"/>
                                            </p:txEl>
                                          </p:spTgt>
                                        </p:tgtEl>
                                      </p:cBhvr>
                                    </p:animEffect>
                                    <p:anim calcmode="lin" valueType="num">
                                      <p:cBhvr>
                                        <p:cTn id="26" dur="1822" tmFilter="0,0; 0.14,0.36; 0.43,0.73; 0.71,0.91; 1.0,1.0">
                                          <p:stCondLst>
                                            <p:cond delay="0"/>
                                          </p:stCondLst>
                                        </p:cTn>
                                        <p:tgtEl>
                                          <p:spTgt spid="87042">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7042">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7042">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7042">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7042">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87042">
                                            <p:txEl>
                                              <p:pRg st="1" end="1"/>
                                            </p:txEl>
                                          </p:spTgt>
                                        </p:tgtEl>
                                      </p:cBhvr>
                                      <p:to x="100000" y="60000"/>
                                    </p:animScale>
                                    <p:animScale>
                                      <p:cBhvr>
                                        <p:cTn id="32" dur="166" decel="50000">
                                          <p:stCondLst>
                                            <p:cond delay="676"/>
                                          </p:stCondLst>
                                        </p:cTn>
                                        <p:tgtEl>
                                          <p:spTgt spid="87042">
                                            <p:txEl>
                                              <p:pRg st="1" end="1"/>
                                            </p:txEl>
                                          </p:spTgt>
                                        </p:tgtEl>
                                      </p:cBhvr>
                                      <p:to x="100000" y="100000"/>
                                    </p:animScale>
                                    <p:animScale>
                                      <p:cBhvr>
                                        <p:cTn id="33" dur="26">
                                          <p:stCondLst>
                                            <p:cond delay="1312"/>
                                          </p:stCondLst>
                                        </p:cTn>
                                        <p:tgtEl>
                                          <p:spTgt spid="87042">
                                            <p:txEl>
                                              <p:pRg st="1" end="1"/>
                                            </p:txEl>
                                          </p:spTgt>
                                        </p:tgtEl>
                                      </p:cBhvr>
                                      <p:to x="100000" y="80000"/>
                                    </p:animScale>
                                    <p:animScale>
                                      <p:cBhvr>
                                        <p:cTn id="34" dur="166" decel="50000">
                                          <p:stCondLst>
                                            <p:cond delay="1338"/>
                                          </p:stCondLst>
                                        </p:cTn>
                                        <p:tgtEl>
                                          <p:spTgt spid="87042">
                                            <p:txEl>
                                              <p:pRg st="1" end="1"/>
                                            </p:txEl>
                                          </p:spTgt>
                                        </p:tgtEl>
                                      </p:cBhvr>
                                      <p:to x="100000" y="100000"/>
                                    </p:animScale>
                                    <p:animScale>
                                      <p:cBhvr>
                                        <p:cTn id="35" dur="26">
                                          <p:stCondLst>
                                            <p:cond delay="1642"/>
                                          </p:stCondLst>
                                        </p:cTn>
                                        <p:tgtEl>
                                          <p:spTgt spid="87042">
                                            <p:txEl>
                                              <p:pRg st="1" end="1"/>
                                            </p:txEl>
                                          </p:spTgt>
                                        </p:tgtEl>
                                      </p:cBhvr>
                                      <p:to x="100000" y="90000"/>
                                    </p:animScale>
                                    <p:animScale>
                                      <p:cBhvr>
                                        <p:cTn id="36" dur="166" decel="50000">
                                          <p:stCondLst>
                                            <p:cond delay="1668"/>
                                          </p:stCondLst>
                                        </p:cTn>
                                        <p:tgtEl>
                                          <p:spTgt spid="87042">
                                            <p:txEl>
                                              <p:pRg st="1" end="1"/>
                                            </p:txEl>
                                          </p:spTgt>
                                        </p:tgtEl>
                                      </p:cBhvr>
                                      <p:to x="100000" y="100000"/>
                                    </p:animScale>
                                    <p:animScale>
                                      <p:cBhvr>
                                        <p:cTn id="37" dur="26">
                                          <p:stCondLst>
                                            <p:cond delay="1808"/>
                                          </p:stCondLst>
                                        </p:cTn>
                                        <p:tgtEl>
                                          <p:spTgt spid="87042">
                                            <p:txEl>
                                              <p:pRg st="1" end="1"/>
                                            </p:txEl>
                                          </p:spTgt>
                                        </p:tgtEl>
                                      </p:cBhvr>
                                      <p:to x="100000" y="95000"/>
                                    </p:animScale>
                                    <p:animScale>
                                      <p:cBhvr>
                                        <p:cTn id="38" dur="166" decel="50000">
                                          <p:stCondLst>
                                            <p:cond delay="1834"/>
                                          </p:stCondLst>
                                        </p:cTn>
                                        <p:tgtEl>
                                          <p:spTgt spid="87042">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ChangeArrowheads="1"/>
          </p:cNvSpPr>
          <p:nvPr/>
        </p:nvSpPr>
        <p:spPr bwMode="auto">
          <a:xfrm>
            <a:off x="571500" y="806450"/>
            <a:ext cx="8215313"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وعن أنس رضي الله عنه أن رسول الله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قال " ما من مسلم يزرع زرعاً أو يغرس غرساً فيأكل منه طير أو إنسان  أو بهيمة إلا كان له به صدقه"     وقد بين العلماء رحمهم الله تعالى أن طلب الرزق ،والإنفاق على من يعولهم الرجل بقدر الكفاية من الفرائض التي يجب على الإنسان القيام بها ويأثم بتركها. وهذه الشريعة المباركة كما شرعت العمل وبذل الجهد للتكسب  فقد وضعت له قواعد وضوابط لا يجوز للمسلم أن يتعداها فبينت الحلال وحثت عليه ،وبينت الحرام وحذرت منه ، فالله طيب لا يقبل إلا طيبا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هذا ، وإن الأصل في المعاملات الحل والإباحة ، ولا يحرم منها إلا ما قام الدليل على تحريمه وما عدا ذلك فيبقى على الأصل وهو الإباحة ، وهذا مما يدل على سماحة الشريعة الإسلامية ويسرها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 ولذا فإن أسباب الملك المشروعة كثيرة ومتنوعة يصعب حصرها ، حيث تختلف باختلاف الأشخاص من جهة قدراتهم ورغباتهم ، وإنما حصرت الأسباب المحرمة للتملك نظرا لكونها محدودة ومحصورة .</a:t>
            </a:r>
          </a:p>
        </p:txBody>
      </p:sp>
      <p:sp>
        <p:nvSpPr>
          <p:cNvPr id="2" name="عنصر نائب لرقم الشريحة 1"/>
          <p:cNvSpPr>
            <a:spLocks noGrp="1"/>
          </p:cNvSpPr>
          <p:nvPr>
            <p:ph type="sldNum" sz="quarter" idx="12"/>
          </p:nvPr>
        </p:nvSpPr>
        <p:spPr/>
        <p:txBody>
          <a:bodyPr/>
          <a:lstStyle/>
          <a:p>
            <a:pPr>
              <a:defRPr/>
            </a:pPr>
            <a:fld id="{ECAA17B6-8525-40CD-B344-6529E88C4C52}" type="slidenum">
              <a:rPr lang="ar-SA" smtClean="0"/>
              <a:pPr>
                <a:defRPr/>
              </a:pPr>
              <a:t>11</a:t>
            </a:fld>
            <a:endParaRPr lang="ar-SA"/>
          </a:p>
        </p:txBody>
      </p:sp>
    </p:spTree>
    <p:extLst>
      <p:ext uri="{BB962C8B-B14F-4D97-AF65-F5344CB8AC3E}">
        <p14:creationId xmlns:p14="http://schemas.microsoft.com/office/powerpoint/2010/main" val="1684056755"/>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88066">
                                            <p:txEl>
                                              <p:pRg st="0" end="0"/>
                                            </p:txEl>
                                          </p:spTgt>
                                        </p:tgtEl>
                                        <p:attrNameLst>
                                          <p:attrName>style.visibility</p:attrName>
                                        </p:attrNameLst>
                                      </p:cBhvr>
                                      <p:to>
                                        <p:strVal val="visible"/>
                                      </p:to>
                                    </p:set>
                                    <p:animEffect transition="in" filter="fade">
                                      <p:cBhvr>
                                        <p:cTn id="7" dur="1000"/>
                                        <p:tgtEl>
                                          <p:spTgt spid="88066">
                                            <p:txEl>
                                              <p:pRg st="0" end="0"/>
                                            </p:txEl>
                                          </p:spTgt>
                                        </p:tgtEl>
                                      </p:cBhvr>
                                    </p:animEffect>
                                    <p:anim calcmode="lin" valueType="num">
                                      <p:cBhvr>
                                        <p:cTn id="8" dur="1000" fill="hold"/>
                                        <p:tgtEl>
                                          <p:spTgt spid="88066">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88066">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8066">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88066">
                                            <p:txEl>
                                              <p:pRg st="1" end="1"/>
                                            </p:txEl>
                                          </p:spTgt>
                                        </p:tgtEl>
                                        <p:attrNameLst>
                                          <p:attrName>style.visibility</p:attrName>
                                        </p:attrNameLst>
                                      </p:cBhvr>
                                      <p:to>
                                        <p:strVal val="visible"/>
                                      </p:to>
                                    </p:set>
                                    <p:animEffect transition="in" filter="fade">
                                      <p:cBhvr>
                                        <p:cTn id="13" dur="1000"/>
                                        <p:tgtEl>
                                          <p:spTgt spid="88066">
                                            <p:txEl>
                                              <p:pRg st="1" end="1"/>
                                            </p:txEl>
                                          </p:spTgt>
                                        </p:tgtEl>
                                      </p:cBhvr>
                                    </p:animEffect>
                                    <p:anim calcmode="lin" valueType="num">
                                      <p:cBhvr>
                                        <p:cTn id="14" dur="1000" fill="hold"/>
                                        <p:tgtEl>
                                          <p:spTgt spid="88066">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88066">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8066">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88066">
                                            <p:txEl>
                                              <p:pRg st="2" end="2"/>
                                            </p:txEl>
                                          </p:spTgt>
                                        </p:tgtEl>
                                        <p:attrNameLst>
                                          <p:attrName>style.visibility</p:attrName>
                                        </p:attrNameLst>
                                      </p:cBhvr>
                                      <p:to>
                                        <p:strVal val="visible"/>
                                      </p:to>
                                    </p:set>
                                    <p:animEffect transition="in" filter="fade">
                                      <p:cBhvr>
                                        <p:cTn id="19" dur="1000"/>
                                        <p:tgtEl>
                                          <p:spTgt spid="88066">
                                            <p:txEl>
                                              <p:pRg st="2" end="2"/>
                                            </p:txEl>
                                          </p:spTgt>
                                        </p:tgtEl>
                                      </p:cBhvr>
                                    </p:animEffect>
                                    <p:anim calcmode="lin" valueType="num">
                                      <p:cBhvr>
                                        <p:cTn id="20" dur="1000" fill="hold"/>
                                        <p:tgtEl>
                                          <p:spTgt spid="88066">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88066">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88066">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642938" y="804863"/>
            <a:ext cx="8429625" cy="6124575"/>
          </a:xfrm>
          <a:prstGeom prst="rect">
            <a:avLst/>
          </a:prstGeom>
          <a:noFill/>
          <a:ln w="9525">
            <a:noFill/>
            <a:miter lim="800000"/>
            <a:headEnd/>
            <a:tailEnd/>
          </a:ln>
          <a:effectLst/>
        </p:spPr>
        <p:txBody>
          <a:bodyPr anchor="ctr">
            <a:spAutoFit/>
          </a:bodyPr>
          <a:lstStyle/>
          <a:p>
            <a:pPr indent="457200" algn="justLow" eaLnBrk="0" hangingPunct="0">
              <a:defRPr/>
            </a:pPr>
            <a:r>
              <a:rPr lang="ar-SA" sz="2600" b="1" dirty="0">
                <a:latin typeface="Traditional Arabic" pitchFamily="18" charset="-78"/>
                <a:ea typeface="Times New Roman" pitchFamily="18" charset="0"/>
                <a:cs typeface="Traditional Arabic" pitchFamily="18" charset="-78"/>
                <a:sym typeface="AGA Arabesque" pitchFamily="2" charset="2"/>
              </a:rPr>
              <a:t>وبالنظر في الأسباب المشروعة للتملك نجد أن آراء العلماء والمؤلفين قد تنوعت في تقسيمها إلا أنه بالتأمل في تلك التقسيمات نجد أنها في الجملة لا تكاد تخرج عن الأقسام الآتية </a:t>
            </a:r>
            <a:r>
              <a:rPr lang="ar-SA" sz="2600" b="1" dirty="0" err="1">
                <a:latin typeface="Traditional Arabic" pitchFamily="18" charset="-78"/>
                <a:ea typeface="Times New Roman" pitchFamily="18" charset="0"/>
                <a:cs typeface="Traditional Arabic" pitchFamily="18" charset="-78"/>
                <a:sym typeface="AGA Arabesque" pitchFamily="2" charset="2"/>
              </a:rPr>
              <a:t>و</a:t>
            </a:r>
            <a:r>
              <a:rPr lang="ar-SA" sz="2600" b="1" dirty="0">
                <a:latin typeface="Traditional Arabic" pitchFamily="18" charset="-78"/>
                <a:ea typeface="Times New Roman" pitchFamily="18" charset="0"/>
                <a:cs typeface="Traditional Arabic" pitchFamily="18" charset="-78"/>
                <a:sym typeface="AGA Arabesque" pitchFamily="2" charset="2"/>
              </a:rPr>
              <a:t> يندرج تحت كل قسم منها فروع كثيرة :</a:t>
            </a:r>
            <a:endParaRPr lang="en-US" sz="2600" b="1" dirty="0">
              <a:latin typeface="Traditional Arabic" pitchFamily="18" charset="-78"/>
              <a:ea typeface="Times New Roman" pitchFamily="18" charset="0"/>
              <a:cs typeface="Traditional Arabic" pitchFamily="18" charset="-78"/>
              <a:sym typeface="AGA Arabesque" pitchFamily="2" charset="2"/>
            </a:endParaRPr>
          </a:p>
          <a:p>
            <a:pPr algn="justLow" eaLnBrk="0" hangingPunct="0">
              <a:defRPr/>
            </a:pPr>
            <a:r>
              <a:rPr lang="ar-SA" sz="2600" b="1" dirty="0">
                <a:solidFill>
                  <a:srgbClr val="FF0000"/>
                </a:solidFill>
                <a:latin typeface="Traditional Arabic" pitchFamily="18" charset="-78"/>
                <a:ea typeface="Times New Roman" pitchFamily="18" charset="0"/>
                <a:cs typeface="Traditional Arabic" pitchFamily="18" charset="-78"/>
                <a:sym typeface="AGA Arabesque" pitchFamily="2" charset="2"/>
              </a:rPr>
              <a:t>القسم الأول: </a:t>
            </a:r>
            <a:r>
              <a:rPr lang="ar-SA" sz="2600" b="1" dirty="0">
                <a:latin typeface="Traditional Arabic" pitchFamily="18" charset="-78"/>
                <a:ea typeface="Times New Roman" pitchFamily="18" charset="0"/>
                <a:cs typeface="Traditional Arabic" pitchFamily="18" charset="-78"/>
                <a:sym typeface="AGA Arabesque" pitchFamily="2" charset="2"/>
              </a:rPr>
              <a:t>التملك مقابل عوض ، فيدخل فيه </a:t>
            </a:r>
            <a:r>
              <a:rPr lang="ar-SA" sz="2600" b="1" dirty="0" err="1">
                <a:latin typeface="Traditional Arabic" pitchFamily="18" charset="-78"/>
                <a:ea typeface="Times New Roman" pitchFamily="18" charset="0"/>
                <a:cs typeface="Traditional Arabic" pitchFamily="18" charset="-78"/>
                <a:sym typeface="AGA Arabesque" pitchFamily="2" charset="2"/>
              </a:rPr>
              <a:t>المعاوضات</a:t>
            </a:r>
            <a:r>
              <a:rPr lang="ar-SA" sz="2600" b="1" dirty="0">
                <a:latin typeface="Traditional Arabic" pitchFamily="18" charset="-78"/>
                <a:ea typeface="Times New Roman" pitchFamily="18" charset="0"/>
                <a:cs typeface="Traditional Arabic" pitchFamily="18" charset="-78"/>
                <a:sym typeface="AGA Arabesque" pitchFamily="2" charset="2"/>
              </a:rPr>
              <a:t> بأنواعها ، كالبيع ، والإجارة ، والسلم ، ونحو ذلك.</a:t>
            </a:r>
            <a:endParaRPr lang="en-US" sz="2600" b="1" dirty="0">
              <a:latin typeface="Traditional Arabic" pitchFamily="18" charset="-78"/>
              <a:ea typeface="Times New Roman" pitchFamily="18" charset="0"/>
              <a:cs typeface="Traditional Arabic" pitchFamily="18" charset="-78"/>
              <a:sym typeface="AGA Arabesque" pitchFamily="2" charset="2"/>
            </a:endParaRPr>
          </a:p>
          <a:p>
            <a:pPr algn="justLow" eaLnBrk="0" hangingPunct="0">
              <a:defRPr/>
            </a:pPr>
            <a:r>
              <a:rPr lang="ar-SA" sz="2600" b="1" dirty="0">
                <a:solidFill>
                  <a:srgbClr val="FF0000"/>
                </a:solidFill>
                <a:latin typeface="Traditional Arabic" pitchFamily="18" charset="-78"/>
                <a:ea typeface="Times New Roman" pitchFamily="18" charset="0"/>
                <a:cs typeface="Traditional Arabic" pitchFamily="18" charset="-78"/>
                <a:sym typeface="AGA Arabesque" pitchFamily="2" charset="2"/>
              </a:rPr>
              <a:t>القسم الثاني:</a:t>
            </a:r>
            <a:r>
              <a:rPr lang="ar-SA" sz="2600" b="1" dirty="0">
                <a:latin typeface="Traditional Arabic" pitchFamily="18" charset="-78"/>
                <a:ea typeface="Times New Roman" pitchFamily="18" charset="0"/>
                <a:cs typeface="Traditional Arabic" pitchFamily="18" charset="-78"/>
                <a:sym typeface="AGA Arabesque" pitchFamily="2" charset="2"/>
              </a:rPr>
              <a:t>التملك بغير عوض ، فيدخل فيه عقود التبرعات كالوصية، والهبة ، والميراث. </a:t>
            </a:r>
            <a:endParaRPr lang="en-US" sz="2600" b="1" dirty="0">
              <a:latin typeface="Traditional Arabic" pitchFamily="18" charset="-78"/>
              <a:ea typeface="Times New Roman" pitchFamily="18" charset="0"/>
              <a:cs typeface="Traditional Arabic" pitchFamily="18" charset="-78"/>
              <a:sym typeface="AGA Arabesque" pitchFamily="2" charset="2"/>
            </a:endParaRPr>
          </a:p>
          <a:p>
            <a:pPr algn="justLow" eaLnBrk="0" hangingPunct="0">
              <a:defRPr/>
            </a:pPr>
            <a:r>
              <a:rPr lang="ar-SA" sz="2600" b="1" dirty="0">
                <a:solidFill>
                  <a:srgbClr val="FF0000"/>
                </a:solidFill>
                <a:latin typeface="Traditional Arabic" pitchFamily="18" charset="-78"/>
                <a:ea typeface="Times New Roman" pitchFamily="18" charset="0"/>
                <a:cs typeface="Traditional Arabic" pitchFamily="18" charset="-78"/>
                <a:sym typeface="AGA Arabesque" pitchFamily="2" charset="2"/>
              </a:rPr>
              <a:t>القسم الثالث: </a:t>
            </a:r>
            <a:r>
              <a:rPr lang="ar-SA" sz="2600" b="1" dirty="0">
                <a:latin typeface="Traditional Arabic" pitchFamily="18" charset="-78"/>
                <a:ea typeface="Times New Roman" pitchFamily="18" charset="0"/>
                <a:cs typeface="Traditional Arabic" pitchFamily="18" charset="-78"/>
                <a:sym typeface="AGA Arabesque" pitchFamily="2" charset="2"/>
              </a:rPr>
              <a:t>التملك بالاستيلاء ،فيدخل فيه  إحراز المباح ، وإحياء الموات ، والصيد ، والاحتطاب .</a:t>
            </a:r>
          </a:p>
          <a:p>
            <a:pPr>
              <a:defRPr/>
            </a:pPr>
            <a:r>
              <a:rPr lang="ar-SA" sz="2600" b="1" dirty="0">
                <a:latin typeface="Traditional Arabic" pitchFamily="18" charset="-78"/>
                <a:ea typeface="Times New Roman" pitchFamily="18" charset="0"/>
                <a:cs typeface="Traditional Arabic" pitchFamily="18" charset="-78"/>
                <a:sym typeface="AGA Arabesque" pitchFamily="2" charset="2"/>
              </a:rPr>
              <a:t>وفيما يلي نبذة موجزة لأهم أسباب الملكية : </a:t>
            </a:r>
            <a:endParaRPr lang="en-US" sz="2600" b="1" dirty="0">
              <a:latin typeface="Traditional Arabic" pitchFamily="18" charset="-78"/>
              <a:ea typeface="Times New Roman" pitchFamily="18" charset="0"/>
              <a:cs typeface="Traditional Arabic" pitchFamily="18" charset="-78"/>
              <a:sym typeface="AGA Arabesque" pitchFamily="2" charset="2"/>
            </a:endParaRPr>
          </a:p>
          <a:p>
            <a:pPr>
              <a:defRPr/>
            </a:pPr>
            <a:r>
              <a:rPr lang="ar-SA" sz="2600" b="1" dirty="0">
                <a:solidFill>
                  <a:srgbClr val="FF0000"/>
                </a:solidFill>
                <a:latin typeface="Traditional Arabic" pitchFamily="18" charset="-78"/>
                <a:ea typeface="Times New Roman" pitchFamily="18" charset="0"/>
                <a:cs typeface="Traditional Arabic" pitchFamily="18" charset="-78"/>
                <a:sym typeface="AGA Arabesque" pitchFamily="2" charset="2"/>
              </a:rPr>
              <a:t>أولا :البيع </a:t>
            </a:r>
            <a:endParaRPr lang="en-US" sz="2600" b="1" dirty="0">
              <a:solidFill>
                <a:srgbClr val="FF0000"/>
              </a:solidFill>
              <a:latin typeface="Traditional Arabic" pitchFamily="18" charset="-78"/>
              <a:ea typeface="Times New Roman" pitchFamily="18" charset="0"/>
              <a:cs typeface="Traditional Arabic" pitchFamily="18" charset="-78"/>
              <a:sym typeface="AGA Arabesque" pitchFamily="2" charset="2"/>
            </a:endParaRPr>
          </a:p>
          <a:p>
            <a:pPr>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تعريفه  : البيع لغة : </a:t>
            </a:r>
            <a:r>
              <a:rPr lang="ar-SA" sz="2600" b="1" dirty="0">
                <a:latin typeface="Traditional Arabic" pitchFamily="18" charset="-78"/>
                <a:ea typeface="Times New Roman" pitchFamily="18" charset="0"/>
                <a:cs typeface="Traditional Arabic" pitchFamily="18" charset="-78"/>
                <a:sym typeface="AGA Arabesque" pitchFamily="2" charset="2"/>
              </a:rPr>
              <a:t>مقابلة الشيء بالشيء ، يقال لأحد المتقابلين : </a:t>
            </a:r>
            <a:r>
              <a:rPr lang="ar-SA" sz="2600" b="1" dirty="0" err="1">
                <a:latin typeface="Traditional Arabic" pitchFamily="18" charset="-78"/>
                <a:ea typeface="Times New Roman" pitchFamily="18" charset="0"/>
                <a:cs typeface="Traditional Arabic" pitchFamily="18" charset="-78"/>
                <a:sym typeface="AGA Arabesque" pitchFamily="2" charset="2"/>
              </a:rPr>
              <a:t>مبيع</a:t>
            </a:r>
            <a:r>
              <a:rPr lang="ar-SA" sz="2600" b="1" dirty="0">
                <a:latin typeface="Traditional Arabic" pitchFamily="18" charset="-78"/>
                <a:ea typeface="Times New Roman" pitchFamily="18" charset="0"/>
                <a:cs typeface="Traditional Arabic" pitchFamily="18" charset="-78"/>
                <a:sym typeface="AGA Arabesque" pitchFamily="2" charset="2"/>
              </a:rPr>
              <a:t> وللآخر ثمن ، ويقابل البيع الشراء ، إلا أن كلا اللفظين يعتبران من الأضداد ، ومعنى ذلك أن كلا منهما يأتي  بمعنى الآخر ؛ حيث يمكن أن يستعمل لفظ الشراء بمعنى  البيع ويستعمل البيع بمعنى الشراء ، إلا أنه إذا أطلق البائع فالمتبادر إلى الذهن في العرف أنه باذل السلعة </a:t>
            </a:r>
            <a:endParaRPr lang="en-US" sz="2600" b="1" dirty="0">
              <a:latin typeface="Traditional Arabic" pitchFamily="18" charset="-78"/>
              <a:ea typeface="Times New Roman" pitchFamily="18" charset="0"/>
              <a:cs typeface="Traditional Arabic" pitchFamily="18" charset="-78"/>
              <a:sym typeface="AGA Arabesque" pitchFamily="2" charset="2"/>
            </a:endParaRPr>
          </a:p>
          <a:p>
            <a:pPr algn="justLow" eaLnBrk="0" hangingPunct="0">
              <a:defRPr/>
            </a:pPr>
            <a:endParaRPr lang="ar-SA" sz="2600" b="1" dirty="0">
              <a:latin typeface="Traditional Arabic" pitchFamily="18" charset="-78"/>
              <a:ea typeface="Times New Roman" pitchFamily="18" charset="0"/>
              <a:cs typeface="Traditional Arabic" pitchFamily="18" charset="-78"/>
              <a:sym typeface="AGA Arabesque" pitchFamily="2" charset="2"/>
            </a:endParaRPr>
          </a:p>
        </p:txBody>
      </p:sp>
      <p:sp>
        <p:nvSpPr>
          <p:cNvPr id="2" name="عنصر نائب لرقم الشريحة 1"/>
          <p:cNvSpPr>
            <a:spLocks noGrp="1"/>
          </p:cNvSpPr>
          <p:nvPr>
            <p:ph type="sldNum" sz="quarter" idx="12"/>
          </p:nvPr>
        </p:nvSpPr>
        <p:spPr/>
        <p:txBody>
          <a:bodyPr/>
          <a:lstStyle/>
          <a:p>
            <a:pPr>
              <a:defRPr/>
            </a:pPr>
            <a:fld id="{06DBF160-3BDA-4092-80C3-E80A2C9B6695}" type="slidenum">
              <a:rPr lang="ar-SA" smtClean="0"/>
              <a:pPr>
                <a:defRPr/>
              </a:pPr>
              <a:t>12</a:t>
            </a:fld>
            <a:endParaRPr lang="ar-SA"/>
          </a:p>
        </p:txBody>
      </p:sp>
    </p:spTree>
    <p:extLst>
      <p:ext uri="{BB962C8B-B14F-4D97-AF65-F5344CB8AC3E}">
        <p14:creationId xmlns:p14="http://schemas.microsoft.com/office/powerpoint/2010/main" val="942802455"/>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5473">
                                            <p:txEl>
                                              <p:pRg st="0" end="0"/>
                                            </p:txEl>
                                          </p:spTgt>
                                        </p:tgtEl>
                                        <p:attrNameLst>
                                          <p:attrName>style.visibility</p:attrName>
                                        </p:attrNameLst>
                                      </p:cBhvr>
                                      <p:to>
                                        <p:strVal val="visible"/>
                                      </p:to>
                                    </p:set>
                                    <p:animEffect transition="in" filter="fade">
                                      <p:cBhvr>
                                        <p:cTn id="7" dur="2000"/>
                                        <p:tgtEl>
                                          <p:spTgt spid="10547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0" presetClass="entr" presetSubtype="0" fill="hold" nodeType="clickEffect">
                                  <p:stCondLst>
                                    <p:cond delay="0"/>
                                  </p:stCondLst>
                                  <p:childTnLst>
                                    <p:set>
                                      <p:cBhvr>
                                        <p:cTn id="11" dur="1" fill="hold">
                                          <p:stCondLst>
                                            <p:cond delay="0"/>
                                          </p:stCondLst>
                                        </p:cTn>
                                        <p:tgtEl>
                                          <p:spTgt spid="105473">
                                            <p:txEl>
                                              <p:pRg st="1" end="1"/>
                                            </p:txEl>
                                          </p:spTgt>
                                        </p:tgtEl>
                                        <p:attrNameLst>
                                          <p:attrName>style.visibility</p:attrName>
                                        </p:attrNameLst>
                                      </p:cBhvr>
                                      <p:to>
                                        <p:strVal val="visible"/>
                                      </p:to>
                                    </p:set>
                                    <p:animEffect transition="in" filter="fade">
                                      <p:cBhvr>
                                        <p:cTn id="12" dur="800" decel="100000"/>
                                        <p:tgtEl>
                                          <p:spTgt spid="105473">
                                            <p:txEl>
                                              <p:pRg st="1" end="1"/>
                                            </p:txEl>
                                          </p:spTgt>
                                        </p:tgtEl>
                                      </p:cBhvr>
                                    </p:animEffect>
                                    <p:anim calcmode="lin" valueType="num">
                                      <p:cBhvr>
                                        <p:cTn id="13" dur="800" decel="100000" fill="hold"/>
                                        <p:tgtEl>
                                          <p:spTgt spid="105473">
                                            <p:txEl>
                                              <p:pRg st="1" end="1"/>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105473">
                                            <p:txEl>
                                              <p:pRg st="1" end="1"/>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105473">
                                            <p:txEl>
                                              <p:pRg st="1" end="1"/>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05473">
                                            <p:txEl>
                                              <p:pRg st="1" end="1"/>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0547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0" presetClass="entr" presetSubtype="0" fill="hold" nodeType="clickEffect">
                                  <p:stCondLst>
                                    <p:cond delay="0"/>
                                  </p:stCondLst>
                                  <p:childTnLst>
                                    <p:set>
                                      <p:cBhvr>
                                        <p:cTn id="21" dur="1" fill="hold">
                                          <p:stCondLst>
                                            <p:cond delay="0"/>
                                          </p:stCondLst>
                                        </p:cTn>
                                        <p:tgtEl>
                                          <p:spTgt spid="105473">
                                            <p:txEl>
                                              <p:pRg st="2" end="2"/>
                                            </p:txEl>
                                          </p:spTgt>
                                        </p:tgtEl>
                                        <p:attrNameLst>
                                          <p:attrName>style.visibility</p:attrName>
                                        </p:attrNameLst>
                                      </p:cBhvr>
                                      <p:to>
                                        <p:strVal val="visible"/>
                                      </p:to>
                                    </p:set>
                                    <p:animEffect transition="in" filter="fade">
                                      <p:cBhvr>
                                        <p:cTn id="22" dur="800" decel="100000"/>
                                        <p:tgtEl>
                                          <p:spTgt spid="105473">
                                            <p:txEl>
                                              <p:pRg st="2" end="2"/>
                                            </p:txEl>
                                          </p:spTgt>
                                        </p:tgtEl>
                                      </p:cBhvr>
                                    </p:animEffect>
                                    <p:anim calcmode="lin" valueType="num">
                                      <p:cBhvr>
                                        <p:cTn id="23" dur="800" decel="100000" fill="hold"/>
                                        <p:tgtEl>
                                          <p:spTgt spid="105473">
                                            <p:txEl>
                                              <p:pRg st="2" end="2"/>
                                            </p:txEl>
                                          </p:spTgt>
                                        </p:tgtEl>
                                        <p:attrNameLst>
                                          <p:attrName>style.rotation</p:attrName>
                                        </p:attrNameLst>
                                      </p:cBhvr>
                                      <p:tavLst>
                                        <p:tav tm="0">
                                          <p:val>
                                            <p:fltVal val="-90"/>
                                          </p:val>
                                        </p:tav>
                                        <p:tav tm="100000">
                                          <p:val>
                                            <p:fltVal val="0"/>
                                          </p:val>
                                        </p:tav>
                                      </p:tavLst>
                                    </p:anim>
                                    <p:anim calcmode="lin" valueType="num">
                                      <p:cBhvr>
                                        <p:cTn id="24" dur="800" decel="100000" fill="hold"/>
                                        <p:tgtEl>
                                          <p:spTgt spid="105473">
                                            <p:txEl>
                                              <p:pRg st="2" end="2"/>
                                            </p:txEl>
                                          </p:spTgt>
                                        </p:tgtEl>
                                        <p:attrNameLst>
                                          <p:attrName>ppt_x</p:attrName>
                                        </p:attrNameLst>
                                      </p:cBhvr>
                                      <p:tavLst>
                                        <p:tav tm="0">
                                          <p:val>
                                            <p:strVal val="#ppt_x+0.4"/>
                                          </p:val>
                                        </p:tav>
                                        <p:tav tm="100000">
                                          <p:val>
                                            <p:strVal val="#ppt_x-0.05"/>
                                          </p:val>
                                        </p:tav>
                                      </p:tavLst>
                                    </p:anim>
                                    <p:anim calcmode="lin" valueType="num">
                                      <p:cBhvr>
                                        <p:cTn id="25" dur="800" decel="100000" fill="hold"/>
                                        <p:tgtEl>
                                          <p:spTgt spid="105473">
                                            <p:txEl>
                                              <p:pRg st="2" end="2"/>
                                            </p:txEl>
                                          </p:spTgt>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05473">
                                            <p:txEl>
                                              <p:pRg st="2" end="2"/>
                                            </p:txEl>
                                          </p:spTgt>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0547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8" presetClass="entr" presetSubtype="0" accel="50000" fill="hold" nodeType="clickEffect">
                                  <p:stCondLst>
                                    <p:cond delay="0"/>
                                  </p:stCondLst>
                                  <p:childTnLst>
                                    <p:set>
                                      <p:cBhvr>
                                        <p:cTn id="31" dur="1" fill="hold">
                                          <p:stCondLst>
                                            <p:cond delay="0"/>
                                          </p:stCondLst>
                                        </p:cTn>
                                        <p:tgtEl>
                                          <p:spTgt spid="105473">
                                            <p:txEl>
                                              <p:pRg st="3" end="3"/>
                                            </p:txEl>
                                          </p:spTgt>
                                        </p:tgtEl>
                                        <p:attrNameLst>
                                          <p:attrName>style.visibility</p:attrName>
                                        </p:attrNameLst>
                                      </p:cBhvr>
                                      <p:to>
                                        <p:strVal val="visible"/>
                                      </p:to>
                                    </p:set>
                                    <p:anim calcmode="lin" valueType="num">
                                      <p:cBhvr>
                                        <p:cTn id="32" dur="1000" fill="hold"/>
                                        <p:tgtEl>
                                          <p:spTgt spid="10547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3" dur="1000" fill="hold"/>
                                        <p:tgtEl>
                                          <p:spTgt spid="10547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4" dur="1000" fill="hold"/>
                                        <p:tgtEl>
                                          <p:spTgt spid="105473">
                                            <p:txEl>
                                              <p:pRg st="3" end="3"/>
                                            </p:txEl>
                                          </p:spTgt>
                                        </p:tgtEl>
                                        <p:attrNameLst>
                                          <p:attrName>ppt_y</p:attrName>
                                        </p:attrNameLst>
                                      </p:cBhvr>
                                      <p:tavLst>
                                        <p:tav tm="0">
                                          <p:val>
                                            <p:strVal val="#ppt_y"/>
                                          </p:val>
                                        </p:tav>
                                        <p:tav tm="100000">
                                          <p:val>
                                            <p:strVal val="#ppt_y"/>
                                          </p:val>
                                        </p:tav>
                                      </p:tavLst>
                                    </p:anim>
                                    <p:animEffect transition="in" filter="fade">
                                      <p:cBhvr>
                                        <p:cTn id="35" dur="1000"/>
                                        <p:tgtEl>
                                          <p:spTgt spid="105473">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6" presetClass="entr" presetSubtype="26" fill="hold" nodeType="clickEffect">
                                  <p:stCondLst>
                                    <p:cond delay="0"/>
                                  </p:stCondLst>
                                  <p:childTnLst>
                                    <p:set>
                                      <p:cBhvr>
                                        <p:cTn id="39" dur="1" fill="hold">
                                          <p:stCondLst>
                                            <p:cond delay="0"/>
                                          </p:stCondLst>
                                        </p:cTn>
                                        <p:tgtEl>
                                          <p:spTgt spid="105473">
                                            <p:txEl>
                                              <p:pRg st="4" end="4"/>
                                            </p:txEl>
                                          </p:spTgt>
                                        </p:tgtEl>
                                        <p:attrNameLst>
                                          <p:attrName>style.visibility</p:attrName>
                                        </p:attrNameLst>
                                      </p:cBhvr>
                                      <p:to>
                                        <p:strVal val="visible"/>
                                      </p:to>
                                    </p:set>
                                    <p:animEffect transition="in" filter="barn(inHorizontal)">
                                      <p:cBhvr>
                                        <p:cTn id="40" dur="500"/>
                                        <p:tgtEl>
                                          <p:spTgt spid="105473">
                                            <p:txEl>
                                              <p:pRg st="4" end="4"/>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9" presetClass="entr" presetSubtype="10" fill="hold" nodeType="clickEffect">
                                  <p:stCondLst>
                                    <p:cond delay="0"/>
                                  </p:stCondLst>
                                  <p:childTnLst>
                                    <p:set>
                                      <p:cBhvr>
                                        <p:cTn id="44" dur="1" fill="hold">
                                          <p:stCondLst>
                                            <p:cond delay="0"/>
                                          </p:stCondLst>
                                        </p:cTn>
                                        <p:tgtEl>
                                          <p:spTgt spid="105473">
                                            <p:txEl>
                                              <p:pRg st="5" end="5"/>
                                            </p:txEl>
                                          </p:spTgt>
                                        </p:tgtEl>
                                        <p:attrNameLst>
                                          <p:attrName>style.visibility</p:attrName>
                                        </p:attrNameLst>
                                      </p:cBhvr>
                                      <p:to>
                                        <p:strVal val="visible"/>
                                      </p:to>
                                    </p:set>
                                    <p:anim calcmode="lin" valueType="num">
                                      <p:cBhvr>
                                        <p:cTn id="45" dur="5000" fill="hold"/>
                                        <p:tgtEl>
                                          <p:spTgt spid="105473">
                                            <p:txEl>
                                              <p:pRg st="5" end="5"/>
                                            </p:txEl>
                                          </p:spTgt>
                                        </p:tgtEl>
                                        <p:attrNameLst>
                                          <p:attrName>ppt_w</p:attrName>
                                        </p:attrNameLst>
                                      </p:cBhvr>
                                      <p:tavLst>
                                        <p:tav tm="0" fmla="#ppt_w*sin(2.5*pi*$)">
                                          <p:val>
                                            <p:fltVal val="0"/>
                                          </p:val>
                                        </p:tav>
                                        <p:tav tm="100000">
                                          <p:val>
                                            <p:fltVal val="1"/>
                                          </p:val>
                                        </p:tav>
                                      </p:tavLst>
                                    </p:anim>
                                    <p:anim calcmode="lin" valueType="num">
                                      <p:cBhvr>
                                        <p:cTn id="46" dur="5000" fill="hold"/>
                                        <p:tgtEl>
                                          <p:spTgt spid="10547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34" presetClass="entr" presetSubtype="0" fill="hold" nodeType="clickEffect">
                                  <p:stCondLst>
                                    <p:cond delay="0"/>
                                  </p:stCondLst>
                                  <p:childTnLst>
                                    <p:set>
                                      <p:cBhvr>
                                        <p:cTn id="50" dur="1" fill="hold">
                                          <p:stCondLst>
                                            <p:cond delay="0"/>
                                          </p:stCondLst>
                                        </p:cTn>
                                        <p:tgtEl>
                                          <p:spTgt spid="105473">
                                            <p:txEl>
                                              <p:pRg st="6" end="6"/>
                                            </p:txEl>
                                          </p:spTgt>
                                        </p:tgtEl>
                                        <p:attrNameLst>
                                          <p:attrName>style.visibility</p:attrName>
                                        </p:attrNameLst>
                                      </p:cBhvr>
                                      <p:to>
                                        <p:strVal val="visible"/>
                                      </p:to>
                                    </p:set>
                                    <p:anim from="(-#ppt_w/2)" to="(#ppt_x)" calcmode="lin" valueType="num">
                                      <p:cBhvr>
                                        <p:cTn id="51" dur="600" fill="hold">
                                          <p:stCondLst>
                                            <p:cond delay="0"/>
                                          </p:stCondLst>
                                        </p:cTn>
                                        <p:tgtEl>
                                          <p:spTgt spid="105473">
                                            <p:txEl>
                                              <p:pRg st="6" end="6"/>
                                            </p:txEl>
                                          </p:spTgt>
                                        </p:tgtEl>
                                        <p:attrNameLst>
                                          <p:attrName>ppt_x</p:attrName>
                                        </p:attrNameLst>
                                      </p:cBhvr>
                                    </p:anim>
                                    <p:anim from="0" to="-1.0" calcmode="lin" valueType="num">
                                      <p:cBhvr>
                                        <p:cTn id="52" dur="200" decel="50000" autoRev="1" fill="hold">
                                          <p:stCondLst>
                                            <p:cond delay="600"/>
                                          </p:stCondLst>
                                        </p:cTn>
                                        <p:tgtEl>
                                          <p:spTgt spid="105473">
                                            <p:txEl>
                                              <p:pRg st="6" end="6"/>
                                            </p:txEl>
                                          </p:spTgt>
                                        </p:tgtEl>
                                        <p:attrNameLst>
                                          <p:attrName>xshear</p:attrName>
                                        </p:attrNameLst>
                                      </p:cBhvr>
                                    </p:anim>
                                    <p:animScale>
                                      <p:cBhvr>
                                        <p:cTn id="53" dur="200" decel="100000" autoRev="1" fill="hold">
                                          <p:stCondLst>
                                            <p:cond delay="600"/>
                                          </p:stCondLst>
                                        </p:cTn>
                                        <p:tgtEl>
                                          <p:spTgt spid="105473">
                                            <p:txEl>
                                              <p:pRg st="6" end="6"/>
                                            </p:txEl>
                                          </p:spTgt>
                                        </p:tgtEl>
                                      </p:cBhvr>
                                      <p:from x="100000" y="100000"/>
                                      <p:to x="80000" y="100000"/>
                                    </p:animScale>
                                    <p:anim by="(#ppt_h/3+#ppt_w*0.1)" calcmode="lin" valueType="num">
                                      <p:cBhvr additive="sum">
                                        <p:cTn id="54" dur="200" decel="100000" autoRev="1" fill="hold">
                                          <p:stCondLst>
                                            <p:cond delay="600"/>
                                          </p:stCondLst>
                                        </p:cTn>
                                        <p:tgtEl>
                                          <p:spTgt spid="105473">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
          <p:cNvSpPr>
            <a:spLocks noChangeArrowheads="1"/>
          </p:cNvSpPr>
          <p:nvPr/>
        </p:nvSpPr>
        <p:spPr bwMode="auto">
          <a:xfrm>
            <a:off x="571500" y="285750"/>
            <a:ext cx="8429625" cy="74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والبيع شرعا :  </a:t>
            </a:r>
            <a:r>
              <a:rPr lang="ar-SA" sz="2800" b="1">
                <a:latin typeface="Traditional Arabic" pitchFamily="18" charset="-78"/>
                <a:ea typeface="Times New Roman" pitchFamily="18" charset="0"/>
                <a:cs typeface="Traditional Arabic" pitchFamily="18" charset="-78"/>
                <a:sym typeface="AGA Arabesque" pitchFamily="2" charset="2"/>
              </a:rPr>
              <a:t>مبادلة المال بالمال تمليكا وتملكا .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مشروعيته: </a:t>
            </a:r>
            <a:r>
              <a:rPr lang="ar-SA" sz="2800" b="1">
                <a:latin typeface="Traditional Arabic" pitchFamily="18" charset="-78"/>
                <a:ea typeface="Times New Roman" pitchFamily="18" charset="0"/>
                <a:cs typeface="Traditional Arabic" pitchFamily="18" charset="-78"/>
                <a:sym typeface="AGA Arabesque" pitchFamily="2" charset="2"/>
              </a:rPr>
              <a:t>البيع مشروع بالكتاب والسنة والإجماع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الكتاب : </a:t>
            </a:r>
            <a:r>
              <a:rPr lang="ar-SA" sz="2800" b="1">
                <a:latin typeface="Traditional Arabic" pitchFamily="18" charset="-78"/>
                <a:ea typeface="Times New Roman" pitchFamily="18" charset="0"/>
                <a:cs typeface="Traditional Arabic" pitchFamily="18" charset="-78"/>
                <a:sym typeface="AGA Arabesque" pitchFamily="2" charset="2"/>
              </a:rPr>
              <a:t>قال تعالى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وَأَحَلَّ اللَّهُ الْبَيْعَ وَحَرَّمَ الرِّبا </a:t>
            </a:r>
            <a:r>
              <a:rPr lang="ar-SA" sz="2800" b="1">
                <a:latin typeface="Traditional Arabic" pitchFamily="18" charset="-78"/>
                <a:ea typeface="Times New Roman" pitchFamily="18" charset="0"/>
                <a:cs typeface="Traditional Arabic" pitchFamily="18" charset="-78"/>
                <a:sym typeface="HQPB2" pitchFamily="2" charset="2"/>
              </a:rPr>
              <a:t>[ البقرة :275 ] </a:t>
            </a:r>
            <a:endParaRPr lang="en-US" sz="2800" b="1">
              <a:latin typeface="Traditional Arabic" pitchFamily="18" charset="-78"/>
              <a:ea typeface="Times New Roman" pitchFamily="18" charset="0"/>
              <a:cs typeface="Traditional Arabic" pitchFamily="18" charset="-78"/>
              <a:sym typeface="HQPB2"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السنــــة : </a:t>
            </a:r>
            <a:r>
              <a:rPr lang="ar-SA" sz="2800" b="1">
                <a:latin typeface="Traditional Arabic" pitchFamily="18" charset="-78"/>
                <a:ea typeface="Times New Roman" pitchFamily="18" charset="0"/>
                <a:cs typeface="Traditional Arabic" pitchFamily="18" charset="-78"/>
                <a:sym typeface="HQPB2" pitchFamily="2" charset="2"/>
              </a:rPr>
              <a:t>وردت أحاديث كثيرة عن النبي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تدل على مشروعية البيع وأنه من  أطيب المكاسب ومن ذلك :أن النبي </a:t>
            </a:r>
            <a:r>
              <a:rPr lang="en-US" sz="2800" b="1">
                <a:latin typeface="Traditional Arabic" pitchFamily="18" charset="-78"/>
                <a:ea typeface="Times New Roman" pitchFamily="18" charset="0"/>
                <a:cs typeface="Traditional Arabic" pitchFamily="18" charset="-78"/>
                <a:sym typeface="AGA Arabesque" pitchFamily="2" charset="2"/>
              </a:rPr>
              <a:t> </a:t>
            </a:r>
            <a:r>
              <a:rPr lang="ar-SA" sz="2800" b="1">
                <a:latin typeface="Traditional Arabic" pitchFamily="18" charset="-78"/>
                <a:ea typeface="Times New Roman" pitchFamily="18" charset="0"/>
                <a:cs typeface="Traditional Arabic" pitchFamily="18" charset="-78"/>
                <a:sym typeface="AGA Arabesque" pitchFamily="2" charset="2"/>
              </a:rPr>
              <a:t>"سئل : أي الكسب أطيب ؟فقال : عمل الرجل بيده وكل بيع مبرور"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ثم إنه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وصحابته رضوان الله عليهم كانوا يتعاملون بالبيع والشراء مما يدل على مشروعيته ، وقد أجمع العلماء رحمهم الله على مشروعية البيع ، كما أن حاجة الناس داعية إليه ولا يمكن دفعها إلا به ، حيث تختلف الحاجات ، وتتعلق غالباً بما في أيدي الآخرين والبيع طريق للحصول عليها.</a:t>
            </a: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شروط البيع </a:t>
            </a: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يشترط لصحة البيع شروط عدة :</a:t>
            </a: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الشرط الأول : </a:t>
            </a:r>
            <a:r>
              <a:rPr lang="ar-SA" sz="2800" b="1">
                <a:latin typeface="Traditional Arabic" pitchFamily="18" charset="-78"/>
                <a:ea typeface="Times New Roman" pitchFamily="18" charset="0"/>
                <a:cs typeface="Traditional Arabic" pitchFamily="18" charset="-78"/>
                <a:sym typeface="AGA Arabesque" pitchFamily="2" charset="2"/>
              </a:rPr>
              <a:t>الرضا من المتعاقدين : قال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يَا أَيُّهَا الَّذِينَ آمَنُوا لَا تَأْكُلُوا أَمْوَالَكُمْ بَيْنَكُمْ بِالْبَاطِلِ إِلَّا أَنْ تَكُونَ تِجَارَةً عَنْ تَرَاضٍ مِنْكُمْ وَلَا تَقْتُلُوا أَنْفُسَكُمْ إِنَّ اللَّهَ كَانَ بِكُمْ رَحِيمًا</a:t>
            </a:r>
            <a:r>
              <a:rPr lang="ar-SA" sz="2800" b="1">
                <a:latin typeface="Traditional Arabic" pitchFamily="18" charset="-78"/>
                <a:ea typeface="Times New Roman" pitchFamily="18" charset="0"/>
                <a:cs typeface="Traditional Arabic" pitchFamily="18" charset="-78"/>
                <a:sym typeface="AGA Arabesque" pitchFamily="2" charset="2"/>
              </a:rPr>
              <a:t> [ النساء : 29]</a:t>
            </a:r>
          </a:p>
          <a:p>
            <a:pPr indent="457200" algn="justLow" eaLnBrk="0" hangingPunct="0"/>
            <a:endParaRPr lang="ar-SA"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endParaRPr lang="ar-SA" sz="2800" b="1">
              <a:latin typeface="Traditional Arabic" pitchFamily="18" charset="-78"/>
              <a:ea typeface="Times New Roman" pitchFamily="18" charset="0"/>
              <a:cs typeface="Traditional Arabic" pitchFamily="18" charset="-78"/>
              <a:sym typeface="AGA Arabesque" pitchFamily="2" charset="2"/>
            </a:endParaRPr>
          </a:p>
        </p:txBody>
      </p:sp>
      <p:sp>
        <p:nvSpPr>
          <p:cNvPr id="2" name="عنصر نائب لرقم الشريحة 1"/>
          <p:cNvSpPr>
            <a:spLocks noGrp="1"/>
          </p:cNvSpPr>
          <p:nvPr>
            <p:ph type="sldNum" sz="quarter" idx="12"/>
          </p:nvPr>
        </p:nvSpPr>
        <p:spPr/>
        <p:txBody>
          <a:bodyPr/>
          <a:lstStyle/>
          <a:p>
            <a:pPr>
              <a:defRPr/>
            </a:pPr>
            <a:fld id="{D361CD91-008C-4162-9077-D48033AE9A33}" type="slidenum">
              <a:rPr lang="ar-SA" smtClean="0"/>
              <a:pPr>
                <a:defRPr/>
              </a:pPr>
              <a:t>13</a:t>
            </a:fld>
            <a:endParaRPr lang="ar-SA"/>
          </a:p>
        </p:txBody>
      </p:sp>
    </p:spTree>
    <p:extLst>
      <p:ext uri="{BB962C8B-B14F-4D97-AF65-F5344CB8AC3E}">
        <p14:creationId xmlns:p14="http://schemas.microsoft.com/office/powerpoint/2010/main" val="86217759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0114">
                                            <p:txEl>
                                              <p:pRg st="0" end="0"/>
                                            </p:txEl>
                                          </p:spTgt>
                                        </p:tgtEl>
                                        <p:attrNameLst>
                                          <p:attrName>style.visibility</p:attrName>
                                        </p:attrNameLst>
                                      </p:cBhvr>
                                      <p:to>
                                        <p:strVal val="visible"/>
                                      </p:to>
                                    </p:set>
                                    <p:animEffect transition="in" filter="fade">
                                      <p:cBhvr>
                                        <p:cTn id="7" dur="2000"/>
                                        <p:tgtEl>
                                          <p:spTgt spid="901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0114">
                                            <p:txEl>
                                              <p:pRg st="1" end="1"/>
                                            </p:txEl>
                                          </p:spTgt>
                                        </p:tgtEl>
                                        <p:attrNameLst>
                                          <p:attrName>style.visibility</p:attrName>
                                        </p:attrNameLst>
                                      </p:cBhvr>
                                      <p:to>
                                        <p:strVal val="visible"/>
                                      </p:to>
                                    </p:set>
                                    <p:animEffect transition="in" filter="fade">
                                      <p:cBhvr>
                                        <p:cTn id="10" dur="2000"/>
                                        <p:tgtEl>
                                          <p:spTgt spid="9011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0114">
                                            <p:txEl>
                                              <p:pRg st="2" end="2"/>
                                            </p:txEl>
                                          </p:spTgt>
                                        </p:tgtEl>
                                        <p:attrNameLst>
                                          <p:attrName>style.visibility</p:attrName>
                                        </p:attrNameLst>
                                      </p:cBhvr>
                                      <p:to>
                                        <p:strVal val="visible"/>
                                      </p:to>
                                    </p:set>
                                    <p:animEffect transition="in" filter="fade">
                                      <p:cBhvr>
                                        <p:cTn id="13" dur="2000"/>
                                        <p:tgtEl>
                                          <p:spTgt spid="9011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0114">
                                            <p:txEl>
                                              <p:pRg st="3" end="3"/>
                                            </p:txEl>
                                          </p:spTgt>
                                        </p:tgtEl>
                                        <p:attrNameLst>
                                          <p:attrName>style.visibility</p:attrName>
                                        </p:attrNameLst>
                                      </p:cBhvr>
                                      <p:to>
                                        <p:strVal val="visible"/>
                                      </p:to>
                                    </p:set>
                                    <p:animEffect transition="in" filter="fade">
                                      <p:cBhvr>
                                        <p:cTn id="16" dur="2000"/>
                                        <p:tgtEl>
                                          <p:spTgt spid="90114">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4" presetClass="entr" presetSubtype="0" fill="hold" nodeType="clickEffect">
                                  <p:stCondLst>
                                    <p:cond delay="0"/>
                                  </p:stCondLst>
                                  <p:childTnLst>
                                    <p:set>
                                      <p:cBhvr>
                                        <p:cTn id="20" dur="1" fill="hold">
                                          <p:stCondLst>
                                            <p:cond delay="0"/>
                                          </p:stCondLst>
                                        </p:cTn>
                                        <p:tgtEl>
                                          <p:spTgt spid="90114">
                                            <p:txEl>
                                              <p:pRg st="4" end="4"/>
                                            </p:txEl>
                                          </p:spTgt>
                                        </p:tgtEl>
                                        <p:attrNameLst>
                                          <p:attrName>style.visibility</p:attrName>
                                        </p:attrNameLst>
                                      </p:cBhvr>
                                      <p:to>
                                        <p:strVal val="visible"/>
                                      </p:to>
                                    </p:set>
                                    <p:anim from="(-#ppt_w/2)" to="(#ppt_x)" calcmode="lin" valueType="num">
                                      <p:cBhvr>
                                        <p:cTn id="21" dur="600" fill="hold">
                                          <p:stCondLst>
                                            <p:cond delay="0"/>
                                          </p:stCondLst>
                                        </p:cTn>
                                        <p:tgtEl>
                                          <p:spTgt spid="90114">
                                            <p:txEl>
                                              <p:pRg st="4" end="4"/>
                                            </p:txEl>
                                          </p:spTgt>
                                        </p:tgtEl>
                                        <p:attrNameLst>
                                          <p:attrName>ppt_x</p:attrName>
                                        </p:attrNameLst>
                                      </p:cBhvr>
                                    </p:anim>
                                    <p:anim from="0" to="-1.0" calcmode="lin" valueType="num">
                                      <p:cBhvr>
                                        <p:cTn id="22" dur="200" decel="50000" autoRev="1" fill="hold">
                                          <p:stCondLst>
                                            <p:cond delay="600"/>
                                          </p:stCondLst>
                                        </p:cTn>
                                        <p:tgtEl>
                                          <p:spTgt spid="90114">
                                            <p:txEl>
                                              <p:pRg st="4" end="4"/>
                                            </p:txEl>
                                          </p:spTgt>
                                        </p:tgtEl>
                                        <p:attrNameLst>
                                          <p:attrName>xshear</p:attrName>
                                        </p:attrNameLst>
                                      </p:cBhvr>
                                    </p:anim>
                                    <p:animScale>
                                      <p:cBhvr>
                                        <p:cTn id="23" dur="200" decel="100000" autoRev="1" fill="hold">
                                          <p:stCondLst>
                                            <p:cond delay="600"/>
                                          </p:stCondLst>
                                        </p:cTn>
                                        <p:tgtEl>
                                          <p:spTgt spid="90114">
                                            <p:txEl>
                                              <p:pRg st="4" end="4"/>
                                            </p:txEl>
                                          </p:spTgt>
                                        </p:tgtEl>
                                      </p:cBhvr>
                                      <p:from x="100000" y="100000"/>
                                      <p:to x="80000" y="100000"/>
                                    </p:animScale>
                                    <p:anim by="(#ppt_h/3+#ppt_w*0.1)" calcmode="lin" valueType="num">
                                      <p:cBhvr additive="sum">
                                        <p:cTn id="24" dur="200" decel="100000" autoRev="1" fill="hold">
                                          <p:stCondLst>
                                            <p:cond delay="600"/>
                                          </p:stCondLst>
                                        </p:cTn>
                                        <p:tgtEl>
                                          <p:spTgt spid="90114">
                                            <p:txEl>
                                              <p:pRg st="4" end="4"/>
                                            </p:txEl>
                                          </p:spTgt>
                                        </p:tgtEl>
                                        <p:attrNameLst>
                                          <p:attrName>ppt_x</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90114">
                                            <p:txEl>
                                              <p:pRg st="5" end="5"/>
                                            </p:txEl>
                                          </p:spTgt>
                                        </p:tgtEl>
                                        <p:attrNameLst>
                                          <p:attrName>style.visibility</p:attrName>
                                        </p:attrNameLst>
                                      </p:cBhvr>
                                      <p:to>
                                        <p:strVal val="visible"/>
                                      </p:to>
                                    </p:set>
                                    <p:animEffect transition="in" filter="fade">
                                      <p:cBhvr>
                                        <p:cTn id="29" dur="2000"/>
                                        <p:tgtEl>
                                          <p:spTgt spid="90114">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0114">
                                            <p:txEl>
                                              <p:pRg st="6" end="6"/>
                                            </p:txEl>
                                          </p:spTgt>
                                        </p:tgtEl>
                                        <p:attrNameLst>
                                          <p:attrName>style.visibility</p:attrName>
                                        </p:attrNameLst>
                                      </p:cBhvr>
                                      <p:to>
                                        <p:strVal val="visible"/>
                                      </p:to>
                                    </p:set>
                                    <p:animEffect transition="in" filter="fade">
                                      <p:cBhvr>
                                        <p:cTn id="32" dur="2000"/>
                                        <p:tgtEl>
                                          <p:spTgt spid="90114">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90114">
                                            <p:txEl>
                                              <p:pRg st="7" end="7"/>
                                            </p:txEl>
                                          </p:spTgt>
                                        </p:tgtEl>
                                        <p:attrNameLst>
                                          <p:attrName>style.visibility</p:attrName>
                                        </p:attrNameLst>
                                      </p:cBhvr>
                                      <p:to>
                                        <p:strVal val="visible"/>
                                      </p:to>
                                    </p:set>
                                    <p:animEffect transition="in" filter="fade">
                                      <p:cBhvr>
                                        <p:cTn id="35" dur="2000"/>
                                        <p:tgtEl>
                                          <p:spTgt spid="901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
          <p:cNvSpPr>
            <a:spLocks noChangeArrowheads="1"/>
          </p:cNvSpPr>
          <p:nvPr/>
        </p:nvSpPr>
        <p:spPr bwMode="auto">
          <a:xfrm>
            <a:off x="285750" y="214313"/>
            <a:ext cx="8429625"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وعن أبي سعيد الخدري  رضي الله عنه أن النبي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قال : " إنما البيع عن تراض"   والرضا يعلم بالقول الصريح  ، أو مايدل عليه من الأفعال الجارية مجرى الأقوال مع القرينة الدالة على مثل ذلك كالكتابة  للغائب كما قرره الفقهاء رحمهم الله تعالى ، وأما  الإكراه فلا يصح معه البيع مالم يكن بحق ، كأن يكون الإكراه جارٍ لتحقيق مصلحة أو لدفع مفسدة ،مثل أن يشتري الحاكم أرضا من رجل ليقيم عليها طريقا يحتاجه الناس.</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الشـرط الثاني : </a:t>
            </a:r>
            <a:r>
              <a:rPr lang="ar-SA" sz="2800" b="1">
                <a:latin typeface="Traditional Arabic" pitchFamily="18" charset="-78"/>
                <a:ea typeface="Times New Roman" pitchFamily="18" charset="0"/>
                <a:cs typeface="Traditional Arabic" pitchFamily="18" charset="-78"/>
                <a:sym typeface="AGA Arabesque" pitchFamily="2" charset="2"/>
              </a:rPr>
              <a:t>أن يكون العاقدان جائزي التصرف بأن يكون كل منهما مكلفاً رشيداً .قال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 "رفع القلم عن ثلاثة :عن النائم حتى يستيقظ وعن الصغير حتى يكبر وعن المجنون حتى يعقل"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الشرط الثالـث : </a:t>
            </a:r>
            <a:r>
              <a:rPr lang="ar-SA" sz="2800" b="1">
                <a:latin typeface="Traditional Arabic" pitchFamily="18" charset="-78"/>
                <a:ea typeface="Times New Roman" pitchFamily="18" charset="0"/>
                <a:cs typeface="Traditional Arabic" pitchFamily="18" charset="-78"/>
                <a:sym typeface="AGA Arabesque" pitchFamily="2" charset="2"/>
              </a:rPr>
              <a:t>أن يكون المعقود عليه مالاً مباح المنفعة من غير ضرورة.</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قال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 " إن الله ورسوله حرم بيع الخمر والميتة والخنـزير والأصنام ، فقيل: يارسول الله أرأيت شحوم الميتة فإنه يطلى بها السفن، ويدهن بها الجلود، ويستصبح بها الناس ؟فقال: لا ، هو حرام ، ثم قال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عند ذلك :قاتل الله اليهود ، إن الله لما حرم عليهم شحومها جملوه ثم باعوه فأكلوا ثمنه "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وبذلك تخرج الأعيان النجسة والمحرمة ، فلا يصح أن يكون المبيع خمرا أو ميتة أو دماً ونحو ذلك .</a:t>
            </a:r>
          </a:p>
        </p:txBody>
      </p:sp>
      <p:sp>
        <p:nvSpPr>
          <p:cNvPr id="2" name="عنصر نائب لرقم الشريحة 1"/>
          <p:cNvSpPr>
            <a:spLocks noGrp="1"/>
          </p:cNvSpPr>
          <p:nvPr>
            <p:ph type="sldNum" sz="quarter" idx="12"/>
          </p:nvPr>
        </p:nvSpPr>
        <p:spPr/>
        <p:txBody>
          <a:bodyPr/>
          <a:lstStyle/>
          <a:p>
            <a:pPr>
              <a:defRPr/>
            </a:pPr>
            <a:fld id="{EA1B90A5-7595-477B-B617-800B2681346F}" type="slidenum">
              <a:rPr lang="ar-SA" smtClean="0"/>
              <a:pPr>
                <a:defRPr/>
              </a:pPr>
              <a:t>14</a:t>
            </a:fld>
            <a:endParaRPr lang="ar-SA"/>
          </a:p>
        </p:txBody>
      </p:sp>
    </p:spTree>
    <p:extLst>
      <p:ext uri="{BB962C8B-B14F-4D97-AF65-F5344CB8AC3E}">
        <p14:creationId xmlns:p14="http://schemas.microsoft.com/office/powerpoint/2010/main" val="1388772320"/>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91138">
                                            <p:txEl>
                                              <p:pRg st="0" end="0"/>
                                            </p:txEl>
                                          </p:spTgt>
                                        </p:tgtEl>
                                        <p:attrNameLst>
                                          <p:attrName>style.visibility</p:attrName>
                                        </p:attrNameLst>
                                      </p:cBhvr>
                                      <p:to>
                                        <p:strVal val="visible"/>
                                      </p:to>
                                    </p:set>
                                    <p:animEffect transition="in" filter="barn(inHorizontal)">
                                      <p:cBhvr>
                                        <p:cTn id="7" dur="500"/>
                                        <p:tgtEl>
                                          <p:spTgt spid="911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7" presetClass="entr" presetSubtype="0" fill="hold" nodeType="clickEffect">
                                  <p:stCondLst>
                                    <p:cond delay="0"/>
                                  </p:stCondLst>
                                  <p:childTnLst>
                                    <p:set>
                                      <p:cBhvr>
                                        <p:cTn id="11" dur="1" fill="hold">
                                          <p:stCondLst>
                                            <p:cond delay="0"/>
                                          </p:stCondLst>
                                        </p:cTn>
                                        <p:tgtEl>
                                          <p:spTgt spid="91138">
                                            <p:txEl>
                                              <p:pRg st="1" end="1"/>
                                            </p:txEl>
                                          </p:spTgt>
                                        </p:tgtEl>
                                        <p:attrNameLst>
                                          <p:attrName>style.visibility</p:attrName>
                                        </p:attrNameLst>
                                      </p:cBhvr>
                                      <p:to>
                                        <p:strVal val="visible"/>
                                      </p:to>
                                    </p:set>
                                    <p:animEffect transition="in" filter="fade">
                                      <p:cBhvr>
                                        <p:cTn id="12" dur="1000"/>
                                        <p:tgtEl>
                                          <p:spTgt spid="91138">
                                            <p:txEl>
                                              <p:pRg st="1" end="1"/>
                                            </p:txEl>
                                          </p:spTgt>
                                        </p:tgtEl>
                                      </p:cBhvr>
                                    </p:animEffect>
                                    <p:anim calcmode="lin" valueType="num">
                                      <p:cBhvr>
                                        <p:cTn id="13" dur="1000" fill="hold"/>
                                        <p:tgtEl>
                                          <p:spTgt spid="91138">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91138">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9113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30" presetClass="entr" presetSubtype="0" fill="hold" nodeType="clickEffect">
                                  <p:stCondLst>
                                    <p:cond delay="0"/>
                                  </p:stCondLst>
                                  <p:childTnLst>
                                    <p:set>
                                      <p:cBhvr>
                                        <p:cTn id="19" dur="1" fill="hold">
                                          <p:stCondLst>
                                            <p:cond delay="0"/>
                                          </p:stCondLst>
                                        </p:cTn>
                                        <p:tgtEl>
                                          <p:spTgt spid="91138">
                                            <p:txEl>
                                              <p:pRg st="2" end="2"/>
                                            </p:txEl>
                                          </p:spTgt>
                                        </p:tgtEl>
                                        <p:attrNameLst>
                                          <p:attrName>style.visibility</p:attrName>
                                        </p:attrNameLst>
                                      </p:cBhvr>
                                      <p:to>
                                        <p:strVal val="visible"/>
                                      </p:to>
                                    </p:set>
                                    <p:animEffect transition="in" filter="fade">
                                      <p:cBhvr>
                                        <p:cTn id="20" dur="800" decel="100000"/>
                                        <p:tgtEl>
                                          <p:spTgt spid="91138">
                                            <p:txEl>
                                              <p:pRg st="2" end="2"/>
                                            </p:txEl>
                                          </p:spTgt>
                                        </p:tgtEl>
                                      </p:cBhvr>
                                    </p:animEffect>
                                    <p:anim calcmode="lin" valueType="num">
                                      <p:cBhvr>
                                        <p:cTn id="21" dur="800" decel="100000" fill="hold"/>
                                        <p:tgtEl>
                                          <p:spTgt spid="91138">
                                            <p:txEl>
                                              <p:pRg st="2" end="2"/>
                                            </p:txEl>
                                          </p:spTgt>
                                        </p:tgtEl>
                                        <p:attrNameLst>
                                          <p:attrName>style.rotation</p:attrName>
                                        </p:attrNameLst>
                                      </p:cBhvr>
                                      <p:tavLst>
                                        <p:tav tm="0">
                                          <p:val>
                                            <p:fltVal val="-90"/>
                                          </p:val>
                                        </p:tav>
                                        <p:tav tm="100000">
                                          <p:val>
                                            <p:fltVal val="0"/>
                                          </p:val>
                                        </p:tav>
                                      </p:tavLst>
                                    </p:anim>
                                    <p:anim calcmode="lin" valueType="num">
                                      <p:cBhvr>
                                        <p:cTn id="22" dur="800" decel="100000" fill="hold"/>
                                        <p:tgtEl>
                                          <p:spTgt spid="91138">
                                            <p:txEl>
                                              <p:pRg st="2" end="2"/>
                                            </p:txEl>
                                          </p:spTgt>
                                        </p:tgtEl>
                                        <p:attrNameLst>
                                          <p:attrName>ppt_x</p:attrName>
                                        </p:attrNameLst>
                                      </p:cBhvr>
                                      <p:tavLst>
                                        <p:tav tm="0">
                                          <p:val>
                                            <p:strVal val="#ppt_x+0.4"/>
                                          </p:val>
                                        </p:tav>
                                        <p:tav tm="100000">
                                          <p:val>
                                            <p:strVal val="#ppt_x-0.05"/>
                                          </p:val>
                                        </p:tav>
                                      </p:tavLst>
                                    </p:anim>
                                    <p:anim calcmode="lin" valueType="num">
                                      <p:cBhvr>
                                        <p:cTn id="23" dur="800" decel="100000" fill="hold"/>
                                        <p:tgtEl>
                                          <p:spTgt spid="91138">
                                            <p:txEl>
                                              <p:pRg st="2" end="2"/>
                                            </p:txEl>
                                          </p:spTgt>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91138">
                                            <p:txEl>
                                              <p:pRg st="2" end="2"/>
                                            </p:txEl>
                                          </p:spTgt>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91138">
                                            <p:txEl>
                                              <p:pRg st="2" end="2"/>
                                            </p:txEl>
                                          </p:spTgt>
                                        </p:tgtEl>
                                        <p:attrNameLst>
                                          <p:attrName>ppt_y</p:attrName>
                                        </p:attrNameLst>
                                      </p:cBhvr>
                                      <p:tavLst>
                                        <p:tav tm="0">
                                          <p:val>
                                            <p:strVal val="#ppt_y+0.1"/>
                                          </p:val>
                                        </p:tav>
                                        <p:tav tm="100000">
                                          <p:val>
                                            <p:strVal val="#ppt_y"/>
                                          </p:val>
                                        </p:tav>
                                      </p:tavLst>
                                    </p:anim>
                                  </p:childTnLst>
                                </p:cTn>
                              </p:par>
                              <p:par>
                                <p:cTn id="26" presetID="30" presetClass="entr" presetSubtype="0" fill="hold" nodeType="withEffect">
                                  <p:stCondLst>
                                    <p:cond delay="0"/>
                                  </p:stCondLst>
                                  <p:childTnLst>
                                    <p:set>
                                      <p:cBhvr>
                                        <p:cTn id="27" dur="1" fill="hold">
                                          <p:stCondLst>
                                            <p:cond delay="0"/>
                                          </p:stCondLst>
                                        </p:cTn>
                                        <p:tgtEl>
                                          <p:spTgt spid="91138">
                                            <p:txEl>
                                              <p:pRg st="3" end="3"/>
                                            </p:txEl>
                                          </p:spTgt>
                                        </p:tgtEl>
                                        <p:attrNameLst>
                                          <p:attrName>style.visibility</p:attrName>
                                        </p:attrNameLst>
                                      </p:cBhvr>
                                      <p:to>
                                        <p:strVal val="visible"/>
                                      </p:to>
                                    </p:set>
                                    <p:animEffect transition="in" filter="fade">
                                      <p:cBhvr>
                                        <p:cTn id="28" dur="800" decel="100000"/>
                                        <p:tgtEl>
                                          <p:spTgt spid="91138">
                                            <p:txEl>
                                              <p:pRg st="3" end="3"/>
                                            </p:txEl>
                                          </p:spTgt>
                                        </p:tgtEl>
                                      </p:cBhvr>
                                    </p:animEffect>
                                    <p:anim calcmode="lin" valueType="num">
                                      <p:cBhvr>
                                        <p:cTn id="29" dur="800" decel="100000" fill="hold"/>
                                        <p:tgtEl>
                                          <p:spTgt spid="91138">
                                            <p:txEl>
                                              <p:pRg st="3" end="3"/>
                                            </p:txEl>
                                          </p:spTgt>
                                        </p:tgtEl>
                                        <p:attrNameLst>
                                          <p:attrName>style.rotation</p:attrName>
                                        </p:attrNameLst>
                                      </p:cBhvr>
                                      <p:tavLst>
                                        <p:tav tm="0">
                                          <p:val>
                                            <p:fltVal val="-90"/>
                                          </p:val>
                                        </p:tav>
                                        <p:tav tm="100000">
                                          <p:val>
                                            <p:fltVal val="0"/>
                                          </p:val>
                                        </p:tav>
                                      </p:tavLst>
                                    </p:anim>
                                    <p:anim calcmode="lin" valueType="num">
                                      <p:cBhvr>
                                        <p:cTn id="30" dur="800" decel="100000" fill="hold"/>
                                        <p:tgtEl>
                                          <p:spTgt spid="91138">
                                            <p:txEl>
                                              <p:pRg st="3" end="3"/>
                                            </p:txEl>
                                          </p:spTgt>
                                        </p:tgtEl>
                                        <p:attrNameLst>
                                          <p:attrName>ppt_x</p:attrName>
                                        </p:attrNameLst>
                                      </p:cBhvr>
                                      <p:tavLst>
                                        <p:tav tm="0">
                                          <p:val>
                                            <p:strVal val="#ppt_x+0.4"/>
                                          </p:val>
                                        </p:tav>
                                        <p:tav tm="100000">
                                          <p:val>
                                            <p:strVal val="#ppt_x-0.05"/>
                                          </p:val>
                                        </p:tav>
                                      </p:tavLst>
                                    </p:anim>
                                    <p:anim calcmode="lin" valueType="num">
                                      <p:cBhvr>
                                        <p:cTn id="31" dur="800" decel="100000" fill="hold"/>
                                        <p:tgtEl>
                                          <p:spTgt spid="91138">
                                            <p:txEl>
                                              <p:pRg st="3" end="3"/>
                                            </p:txEl>
                                          </p:spTgt>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91138">
                                            <p:txEl>
                                              <p:pRg st="3" end="3"/>
                                            </p:txEl>
                                          </p:spTgt>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91138">
                                            <p:txEl>
                                              <p:pRg st="3" end="3"/>
                                            </p:txEl>
                                          </p:spTgt>
                                        </p:tgtEl>
                                        <p:attrNameLst>
                                          <p:attrName>ppt_y</p:attrName>
                                        </p:attrNameLst>
                                      </p:cBhvr>
                                      <p:tavLst>
                                        <p:tav tm="0">
                                          <p:val>
                                            <p:strVal val="#ppt_y+0.1"/>
                                          </p:val>
                                        </p:tav>
                                        <p:tav tm="100000">
                                          <p:val>
                                            <p:strVal val="#ppt_y"/>
                                          </p:val>
                                        </p:tav>
                                      </p:tavLst>
                                    </p:anim>
                                  </p:childTnLst>
                                </p:cTn>
                              </p:par>
                              <p:par>
                                <p:cTn id="34" presetID="30" presetClass="entr" presetSubtype="0" fill="hold" nodeType="withEffect">
                                  <p:stCondLst>
                                    <p:cond delay="0"/>
                                  </p:stCondLst>
                                  <p:childTnLst>
                                    <p:set>
                                      <p:cBhvr>
                                        <p:cTn id="35" dur="1" fill="hold">
                                          <p:stCondLst>
                                            <p:cond delay="0"/>
                                          </p:stCondLst>
                                        </p:cTn>
                                        <p:tgtEl>
                                          <p:spTgt spid="91138">
                                            <p:txEl>
                                              <p:pRg st="4" end="4"/>
                                            </p:txEl>
                                          </p:spTgt>
                                        </p:tgtEl>
                                        <p:attrNameLst>
                                          <p:attrName>style.visibility</p:attrName>
                                        </p:attrNameLst>
                                      </p:cBhvr>
                                      <p:to>
                                        <p:strVal val="visible"/>
                                      </p:to>
                                    </p:set>
                                    <p:animEffect transition="in" filter="fade">
                                      <p:cBhvr>
                                        <p:cTn id="36" dur="800" decel="100000"/>
                                        <p:tgtEl>
                                          <p:spTgt spid="91138">
                                            <p:txEl>
                                              <p:pRg st="4" end="4"/>
                                            </p:txEl>
                                          </p:spTgt>
                                        </p:tgtEl>
                                      </p:cBhvr>
                                    </p:animEffect>
                                    <p:anim calcmode="lin" valueType="num">
                                      <p:cBhvr>
                                        <p:cTn id="37" dur="800" decel="100000" fill="hold"/>
                                        <p:tgtEl>
                                          <p:spTgt spid="91138">
                                            <p:txEl>
                                              <p:pRg st="4" end="4"/>
                                            </p:txEl>
                                          </p:spTgt>
                                        </p:tgtEl>
                                        <p:attrNameLst>
                                          <p:attrName>style.rotation</p:attrName>
                                        </p:attrNameLst>
                                      </p:cBhvr>
                                      <p:tavLst>
                                        <p:tav tm="0">
                                          <p:val>
                                            <p:fltVal val="-90"/>
                                          </p:val>
                                        </p:tav>
                                        <p:tav tm="100000">
                                          <p:val>
                                            <p:fltVal val="0"/>
                                          </p:val>
                                        </p:tav>
                                      </p:tavLst>
                                    </p:anim>
                                    <p:anim calcmode="lin" valueType="num">
                                      <p:cBhvr>
                                        <p:cTn id="38" dur="800" decel="100000" fill="hold"/>
                                        <p:tgtEl>
                                          <p:spTgt spid="91138">
                                            <p:txEl>
                                              <p:pRg st="4" end="4"/>
                                            </p:txEl>
                                          </p:spTgt>
                                        </p:tgtEl>
                                        <p:attrNameLst>
                                          <p:attrName>ppt_x</p:attrName>
                                        </p:attrNameLst>
                                      </p:cBhvr>
                                      <p:tavLst>
                                        <p:tav tm="0">
                                          <p:val>
                                            <p:strVal val="#ppt_x+0.4"/>
                                          </p:val>
                                        </p:tav>
                                        <p:tav tm="100000">
                                          <p:val>
                                            <p:strVal val="#ppt_x-0.05"/>
                                          </p:val>
                                        </p:tav>
                                      </p:tavLst>
                                    </p:anim>
                                    <p:anim calcmode="lin" valueType="num">
                                      <p:cBhvr>
                                        <p:cTn id="39" dur="800" decel="100000" fill="hold"/>
                                        <p:tgtEl>
                                          <p:spTgt spid="91138">
                                            <p:txEl>
                                              <p:pRg st="4" end="4"/>
                                            </p:txEl>
                                          </p:spTgt>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91138">
                                            <p:txEl>
                                              <p:pRg st="4" end="4"/>
                                            </p:txEl>
                                          </p:spTgt>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91138">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ChangeArrowheads="1"/>
          </p:cNvSpPr>
          <p:nvPr/>
        </p:nvSpPr>
        <p:spPr bwMode="auto">
          <a:xfrm>
            <a:off x="285750" y="1285875"/>
            <a:ext cx="8358188"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الشرط الرابع : </a:t>
            </a:r>
            <a:r>
              <a:rPr lang="ar-SA" sz="2800" b="1">
                <a:latin typeface="Traditional Arabic" pitchFamily="18" charset="-78"/>
                <a:ea typeface="Times New Roman" pitchFamily="18" charset="0"/>
                <a:cs typeface="Traditional Arabic" pitchFamily="18" charset="-78"/>
                <a:sym typeface="AGA Arabesque" pitchFamily="2" charset="2"/>
              </a:rPr>
              <a:t>أن يكون العاقد مالكاً للمعقود عليه ، أو مأذوناً له في ذلك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لقول النبي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 " لا تبع ماليس عندك "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الشرط الخامس : </a:t>
            </a:r>
            <a:r>
              <a:rPr lang="ar-SA" sz="2800" b="1">
                <a:latin typeface="Traditional Arabic" pitchFamily="18" charset="-78"/>
                <a:ea typeface="Times New Roman" pitchFamily="18" charset="0"/>
                <a:cs typeface="Traditional Arabic" pitchFamily="18" charset="-78"/>
                <a:sym typeface="AGA Arabesque" pitchFamily="2" charset="2"/>
              </a:rPr>
              <a:t>أن يكون المعقود عليه مقدوراً على تسليمه.</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أي لابد أن يكون البائع قادرا على تسليم المشتري العين المباعة ؛حتى يتمكن المشتري من الانتفاع بها ، وهذا هو مقصود البيع ، وعلى هذا لا يجوز بيع غير المقدور على تسليمه ، كالجمل الشارد ، والسيارة الضائعة .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الشرط السادس : </a:t>
            </a:r>
            <a:r>
              <a:rPr lang="ar-SA" sz="2800" b="1">
                <a:latin typeface="Traditional Arabic" pitchFamily="18" charset="-78"/>
                <a:ea typeface="Times New Roman" pitchFamily="18" charset="0"/>
                <a:cs typeface="Traditional Arabic" pitchFamily="18" charset="-78"/>
                <a:sym typeface="AGA Arabesque" pitchFamily="2" charset="2"/>
              </a:rPr>
              <a:t>أن يكون المعقود عليه معلوماً لدى المتعاقدين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وذلك لأن النبي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نهى عن بيع الغرر ، وبيع المجهول فيه غرر ؛ لعدم معرفته ولا معرفة أوصافه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الشرط السابع : </a:t>
            </a:r>
            <a:r>
              <a:rPr lang="ar-SA" sz="2800" b="1">
                <a:latin typeface="Traditional Arabic" pitchFamily="18" charset="-78"/>
                <a:ea typeface="Times New Roman" pitchFamily="18" charset="0"/>
                <a:cs typeface="Traditional Arabic" pitchFamily="18" charset="-78"/>
                <a:sym typeface="AGA Arabesque" pitchFamily="2" charset="2"/>
              </a:rPr>
              <a:t>أن يكون الثمن معلوما للمتعاقدين.</a:t>
            </a:r>
          </a:p>
        </p:txBody>
      </p:sp>
      <p:sp>
        <p:nvSpPr>
          <p:cNvPr id="2" name="عنصر نائب لرقم الشريحة 1"/>
          <p:cNvSpPr>
            <a:spLocks noGrp="1"/>
          </p:cNvSpPr>
          <p:nvPr>
            <p:ph type="sldNum" sz="quarter" idx="12"/>
          </p:nvPr>
        </p:nvSpPr>
        <p:spPr/>
        <p:txBody>
          <a:bodyPr/>
          <a:lstStyle/>
          <a:p>
            <a:pPr>
              <a:defRPr/>
            </a:pPr>
            <a:fld id="{0D50BEAE-5716-4183-8C08-F362C61AA9A8}" type="slidenum">
              <a:rPr lang="ar-SA" smtClean="0"/>
              <a:pPr>
                <a:defRPr/>
              </a:pPr>
              <a:t>15</a:t>
            </a:fld>
            <a:endParaRPr lang="ar-SA"/>
          </a:p>
        </p:txBody>
      </p:sp>
    </p:spTree>
    <p:extLst>
      <p:ext uri="{BB962C8B-B14F-4D97-AF65-F5344CB8AC3E}">
        <p14:creationId xmlns:p14="http://schemas.microsoft.com/office/powerpoint/2010/main" val="1545135428"/>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92162">
                                            <p:txEl>
                                              <p:pRg st="0" end="0"/>
                                            </p:txEl>
                                          </p:spTgt>
                                        </p:tgtEl>
                                        <p:attrNameLst>
                                          <p:attrName>style.visibility</p:attrName>
                                        </p:attrNameLst>
                                      </p:cBhvr>
                                      <p:to>
                                        <p:strVal val="visible"/>
                                      </p:to>
                                    </p:set>
                                    <p:anim calcmode="lin" valueType="num">
                                      <p:cBhvr>
                                        <p:cTn id="7" dur="5000" fill="hold"/>
                                        <p:tgtEl>
                                          <p:spTgt spid="92162">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92162">
                                            <p:txEl>
                                              <p:pRg st="0" end="0"/>
                                            </p:txEl>
                                          </p:spTgt>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92162">
                                            <p:txEl>
                                              <p:pRg st="1" end="1"/>
                                            </p:txEl>
                                          </p:spTgt>
                                        </p:tgtEl>
                                        <p:attrNameLst>
                                          <p:attrName>style.visibility</p:attrName>
                                        </p:attrNameLst>
                                      </p:cBhvr>
                                      <p:to>
                                        <p:strVal val="visible"/>
                                      </p:to>
                                    </p:set>
                                    <p:anim calcmode="lin" valueType="num">
                                      <p:cBhvr>
                                        <p:cTn id="11" dur="5000" fill="hold"/>
                                        <p:tgtEl>
                                          <p:spTgt spid="92162">
                                            <p:txEl>
                                              <p:pRg st="1" end="1"/>
                                            </p:txEl>
                                          </p:spTgt>
                                        </p:tgtEl>
                                        <p:attrNameLst>
                                          <p:attrName>ppt_w</p:attrName>
                                        </p:attrNameLst>
                                      </p:cBhvr>
                                      <p:tavLst>
                                        <p:tav tm="0" fmla="#ppt_w*sin(2.5*pi*$)">
                                          <p:val>
                                            <p:fltVal val="0"/>
                                          </p:val>
                                        </p:tav>
                                        <p:tav tm="100000">
                                          <p:val>
                                            <p:fltVal val="1"/>
                                          </p:val>
                                        </p:tav>
                                      </p:tavLst>
                                    </p:anim>
                                    <p:anim calcmode="lin" valueType="num">
                                      <p:cBhvr>
                                        <p:cTn id="12" dur="5000" fill="hold"/>
                                        <p:tgtEl>
                                          <p:spTgt spid="9216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nodeType="clickEffect">
                                  <p:stCondLst>
                                    <p:cond delay="0"/>
                                  </p:stCondLst>
                                  <p:childTnLst>
                                    <p:set>
                                      <p:cBhvr>
                                        <p:cTn id="16" dur="1" fill="hold">
                                          <p:stCondLst>
                                            <p:cond delay="0"/>
                                          </p:stCondLst>
                                        </p:cTn>
                                        <p:tgtEl>
                                          <p:spTgt spid="92162">
                                            <p:txEl>
                                              <p:pRg st="2" end="2"/>
                                            </p:txEl>
                                          </p:spTgt>
                                        </p:tgtEl>
                                        <p:attrNameLst>
                                          <p:attrName>style.visibility</p:attrName>
                                        </p:attrNameLst>
                                      </p:cBhvr>
                                      <p:to>
                                        <p:strVal val="visible"/>
                                      </p:to>
                                    </p:set>
                                    <p:animEffect transition="in" filter="fade">
                                      <p:cBhvr>
                                        <p:cTn id="17" dur="800" decel="100000"/>
                                        <p:tgtEl>
                                          <p:spTgt spid="92162">
                                            <p:txEl>
                                              <p:pRg st="2" end="2"/>
                                            </p:txEl>
                                          </p:spTgt>
                                        </p:tgtEl>
                                      </p:cBhvr>
                                    </p:animEffect>
                                    <p:anim calcmode="lin" valueType="num">
                                      <p:cBhvr>
                                        <p:cTn id="18" dur="800" decel="100000" fill="hold"/>
                                        <p:tgtEl>
                                          <p:spTgt spid="92162">
                                            <p:txEl>
                                              <p:pRg st="2" end="2"/>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92162">
                                            <p:txEl>
                                              <p:pRg st="2" end="2"/>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92162">
                                            <p:txEl>
                                              <p:pRg st="2" end="2"/>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92162">
                                            <p:txEl>
                                              <p:pRg st="2" end="2"/>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92162">
                                            <p:txEl>
                                              <p:pRg st="2" end="2"/>
                                            </p:txEl>
                                          </p:spTgt>
                                        </p:tgtEl>
                                        <p:attrNameLst>
                                          <p:attrName>ppt_y</p:attrName>
                                        </p:attrNameLst>
                                      </p:cBhvr>
                                      <p:tavLst>
                                        <p:tav tm="0">
                                          <p:val>
                                            <p:strVal val="#ppt_y+0.1"/>
                                          </p:val>
                                        </p:tav>
                                        <p:tav tm="100000">
                                          <p:val>
                                            <p:strVal val="#ppt_y"/>
                                          </p:val>
                                        </p:tav>
                                      </p:tavLst>
                                    </p:anim>
                                  </p:childTnLst>
                                </p:cTn>
                              </p:par>
                              <p:par>
                                <p:cTn id="23" presetID="30" presetClass="entr" presetSubtype="0" fill="hold" nodeType="withEffect">
                                  <p:stCondLst>
                                    <p:cond delay="0"/>
                                  </p:stCondLst>
                                  <p:childTnLst>
                                    <p:set>
                                      <p:cBhvr>
                                        <p:cTn id="24" dur="1" fill="hold">
                                          <p:stCondLst>
                                            <p:cond delay="0"/>
                                          </p:stCondLst>
                                        </p:cTn>
                                        <p:tgtEl>
                                          <p:spTgt spid="92162">
                                            <p:txEl>
                                              <p:pRg st="3" end="3"/>
                                            </p:txEl>
                                          </p:spTgt>
                                        </p:tgtEl>
                                        <p:attrNameLst>
                                          <p:attrName>style.visibility</p:attrName>
                                        </p:attrNameLst>
                                      </p:cBhvr>
                                      <p:to>
                                        <p:strVal val="visible"/>
                                      </p:to>
                                    </p:set>
                                    <p:animEffect transition="in" filter="fade">
                                      <p:cBhvr>
                                        <p:cTn id="25" dur="800" decel="100000"/>
                                        <p:tgtEl>
                                          <p:spTgt spid="92162">
                                            <p:txEl>
                                              <p:pRg st="3" end="3"/>
                                            </p:txEl>
                                          </p:spTgt>
                                        </p:tgtEl>
                                      </p:cBhvr>
                                    </p:animEffect>
                                    <p:anim calcmode="lin" valueType="num">
                                      <p:cBhvr>
                                        <p:cTn id="26" dur="800" decel="100000" fill="hold"/>
                                        <p:tgtEl>
                                          <p:spTgt spid="92162">
                                            <p:txEl>
                                              <p:pRg st="3" end="3"/>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92162">
                                            <p:txEl>
                                              <p:pRg st="3" end="3"/>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92162">
                                            <p:txEl>
                                              <p:pRg st="3" end="3"/>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92162">
                                            <p:txEl>
                                              <p:pRg st="3" end="3"/>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92162">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4" presetClass="entr" presetSubtype="0" fill="hold" nodeType="clickEffect">
                                  <p:stCondLst>
                                    <p:cond delay="0"/>
                                  </p:stCondLst>
                                  <p:childTnLst>
                                    <p:set>
                                      <p:cBhvr>
                                        <p:cTn id="34" dur="1" fill="hold">
                                          <p:stCondLst>
                                            <p:cond delay="0"/>
                                          </p:stCondLst>
                                        </p:cTn>
                                        <p:tgtEl>
                                          <p:spTgt spid="92162">
                                            <p:txEl>
                                              <p:pRg st="4" end="4"/>
                                            </p:txEl>
                                          </p:spTgt>
                                        </p:tgtEl>
                                        <p:attrNameLst>
                                          <p:attrName>style.visibility</p:attrName>
                                        </p:attrNameLst>
                                      </p:cBhvr>
                                      <p:to>
                                        <p:strVal val="visible"/>
                                      </p:to>
                                    </p:set>
                                    <p:anim from="(-#ppt_w/2)" to="(#ppt_x)" calcmode="lin" valueType="num">
                                      <p:cBhvr>
                                        <p:cTn id="35" dur="600" fill="hold">
                                          <p:stCondLst>
                                            <p:cond delay="0"/>
                                          </p:stCondLst>
                                        </p:cTn>
                                        <p:tgtEl>
                                          <p:spTgt spid="92162">
                                            <p:txEl>
                                              <p:pRg st="4" end="4"/>
                                            </p:txEl>
                                          </p:spTgt>
                                        </p:tgtEl>
                                        <p:attrNameLst>
                                          <p:attrName>ppt_x</p:attrName>
                                        </p:attrNameLst>
                                      </p:cBhvr>
                                    </p:anim>
                                    <p:anim from="0" to="-1.0" calcmode="lin" valueType="num">
                                      <p:cBhvr>
                                        <p:cTn id="36" dur="200" decel="50000" autoRev="1" fill="hold">
                                          <p:stCondLst>
                                            <p:cond delay="600"/>
                                          </p:stCondLst>
                                        </p:cTn>
                                        <p:tgtEl>
                                          <p:spTgt spid="92162">
                                            <p:txEl>
                                              <p:pRg st="4" end="4"/>
                                            </p:txEl>
                                          </p:spTgt>
                                        </p:tgtEl>
                                        <p:attrNameLst>
                                          <p:attrName>xshear</p:attrName>
                                        </p:attrNameLst>
                                      </p:cBhvr>
                                    </p:anim>
                                    <p:animScale>
                                      <p:cBhvr>
                                        <p:cTn id="37" dur="200" decel="100000" autoRev="1" fill="hold">
                                          <p:stCondLst>
                                            <p:cond delay="600"/>
                                          </p:stCondLst>
                                        </p:cTn>
                                        <p:tgtEl>
                                          <p:spTgt spid="92162">
                                            <p:txEl>
                                              <p:pRg st="4" end="4"/>
                                            </p:txEl>
                                          </p:spTgt>
                                        </p:tgtEl>
                                      </p:cBhvr>
                                      <p:from x="100000" y="100000"/>
                                      <p:to x="80000" y="100000"/>
                                    </p:animScale>
                                    <p:anim by="(#ppt_h/3+#ppt_w*0.1)" calcmode="lin" valueType="num">
                                      <p:cBhvr additive="sum">
                                        <p:cTn id="38" dur="200" decel="100000" autoRev="1" fill="hold">
                                          <p:stCondLst>
                                            <p:cond delay="600"/>
                                          </p:stCondLst>
                                        </p:cTn>
                                        <p:tgtEl>
                                          <p:spTgt spid="92162">
                                            <p:txEl>
                                              <p:pRg st="4" end="4"/>
                                            </p:txEl>
                                          </p:spTgt>
                                        </p:tgtEl>
                                        <p:attrNameLst>
                                          <p:attrName>ppt_x</p:attrName>
                                        </p:attrNameLst>
                                      </p:cBhvr>
                                    </p:anim>
                                  </p:childTnLst>
                                </p:cTn>
                              </p:par>
                              <p:par>
                                <p:cTn id="39" presetID="34" presetClass="entr" presetSubtype="0" fill="hold" nodeType="withEffect">
                                  <p:stCondLst>
                                    <p:cond delay="0"/>
                                  </p:stCondLst>
                                  <p:childTnLst>
                                    <p:set>
                                      <p:cBhvr>
                                        <p:cTn id="40" dur="1" fill="hold">
                                          <p:stCondLst>
                                            <p:cond delay="0"/>
                                          </p:stCondLst>
                                        </p:cTn>
                                        <p:tgtEl>
                                          <p:spTgt spid="92162">
                                            <p:txEl>
                                              <p:pRg st="5" end="5"/>
                                            </p:txEl>
                                          </p:spTgt>
                                        </p:tgtEl>
                                        <p:attrNameLst>
                                          <p:attrName>style.visibility</p:attrName>
                                        </p:attrNameLst>
                                      </p:cBhvr>
                                      <p:to>
                                        <p:strVal val="visible"/>
                                      </p:to>
                                    </p:set>
                                    <p:anim from="(-#ppt_w/2)" to="(#ppt_x)" calcmode="lin" valueType="num">
                                      <p:cBhvr>
                                        <p:cTn id="41" dur="600" fill="hold">
                                          <p:stCondLst>
                                            <p:cond delay="0"/>
                                          </p:stCondLst>
                                        </p:cTn>
                                        <p:tgtEl>
                                          <p:spTgt spid="92162">
                                            <p:txEl>
                                              <p:pRg st="5" end="5"/>
                                            </p:txEl>
                                          </p:spTgt>
                                        </p:tgtEl>
                                        <p:attrNameLst>
                                          <p:attrName>ppt_x</p:attrName>
                                        </p:attrNameLst>
                                      </p:cBhvr>
                                    </p:anim>
                                    <p:anim from="0" to="-1.0" calcmode="lin" valueType="num">
                                      <p:cBhvr>
                                        <p:cTn id="42" dur="200" decel="50000" autoRev="1" fill="hold">
                                          <p:stCondLst>
                                            <p:cond delay="600"/>
                                          </p:stCondLst>
                                        </p:cTn>
                                        <p:tgtEl>
                                          <p:spTgt spid="92162">
                                            <p:txEl>
                                              <p:pRg st="5" end="5"/>
                                            </p:txEl>
                                          </p:spTgt>
                                        </p:tgtEl>
                                        <p:attrNameLst>
                                          <p:attrName>xshear</p:attrName>
                                        </p:attrNameLst>
                                      </p:cBhvr>
                                    </p:anim>
                                    <p:animScale>
                                      <p:cBhvr>
                                        <p:cTn id="43" dur="200" decel="100000" autoRev="1" fill="hold">
                                          <p:stCondLst>
                                            <p:cond delay="600"/>
                                          </p:stCondLst>
                                        </p:cTn>
                                        <p:tgtEl>
                                          <p:spTgt spid="92162">
                                            <p:txEl>
                                              <p:pRg st="5" end="5"/>
                                            </p:txEl>
                                          </p:spTgt>
                                        </p:tgtEl>
                                      </p:cBhvr>
                                      <p:from x="100000" y="100000"/>
                                      <p:to x="80000" y="100000"/>
                                    </p:animScale>
                                    <p:anim by="(#ppt_h/3+#ppt_w*0.1)" calcmode="lin" valueType="num">
                                      <p:cBhvr additive="sum">
                                        <p:cTn id="44" dur="200" decel="100000" autoRev="1" fill="hold">
                                          <p:stCondLst>
                                            <p:cond delay="600"/>
                                          </p:stCondLst>
                                        </p:cTn>
                                        <p:tgtEl>
                                          <p:spTgt spid="92162">
                                            <p:txEl>
                                              <p:pRg st="5" end="5"/>
                                            </p:txEl>
                                          </p:spTgt>
                                        </p:tgtEl>
                                        <p:attrNameLst>
                                          <p:attrName>ppt_x</p:attrName>
                                        </p:attrNameLst>
                                      </p:cBhvr>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9" presetClass="entr" presetSubtype="10" fill="hold" nodeType="clickEffect">
                                  <p:stCondLst>
                                    <p:cond delay="0"/>
                                  </p:stCondLst>
                                  <p:childTnLst>
                                    <p:set>
                                      <p:cBhvr>
                                        <p:cTn id="48" dur="1" fill="hold">
                                          <p:stCondLst>
                                            <p:cond delay="0"/>
                                          </p:stCondLst>
                                        </p:cTn>
                                        <p:tgtEl>
                                          <p:spTgt spid="92162">
                                            <p:txEl>
                                              <p:pRg st="6" end="6"/>
                                            </p:txEl>
                                          </p:spTgt>
                                        </p:tgtEl>
                                        <p:attrNameLst>
                                          <p:attrName>style.visibility</p:attrName>
                                        </p:attrNameLst>
                                      </p:cBhvr>
                                      <p:to>
                                        <p:strVal val="visible"/>
                                      </p:to>
                                    </p:set>
                                    <p:anim calcmode="lin" valueType="num">
                                      <p:cBhvr>
                                        <p:cTn id="49" dur="5000" fill="hold"/>
                                        <p:tgtEl>
                                          <p:spTgt spid="92162">
                                            <p:txEl>
                                              <p:pRg st="6" end="6"/>
                                            </p:txEl>
                                          </p:spTgt>
                                        </p:tgtEl>
                                        <p:attrNameLst>
                                          <p:attrName>ppt_w</p:attrName>
                                        </p:attrNameLst>
                                      </p:cBhvr>
                                      <p:tavLst>
                                        <p:tav tm="0" fmla="#ppt_w*sin(2.5*pi*$)">
                                          <p:val>
                                            <p:fltVal val="0"/>
                                          </p:val>
                                        </p:tav>
                                        <p:tav tm="100000">
                                          <p:val>
                                            <p:fltVal val="1"/>
                                          </p:val>
                                        </p:tav>
                                      </p:tavLst>
                                    </p:anim>
                                    <p:anim calcmode="lin" valueType="num">
                                      <p:cBhvr>
                                        <p:cTn id="50" dur="5000" fill="hold"/>
                                        <p:tgtEl>
                                          <p:spTgt spid="92162">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p:cNvSpPr>
            <a:spLocks noChangeArrowheads="1"/>
          </p:cNvSpPr>
          <p:nvPr/>
        </p:nvSpPr>
        <p:spPr bwMode="auto">
          <a:xfrm>
            <a:off x="285750" y="447675"/>
            <a:ext cx="8715375"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ثانيا : السَلَم</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السلم نوع من البيع ، وتشترط له شروط خاصة ، إضافة إلى شروط البيع المتقدمة  وصورته : أن يشتري التاجر ألف كيلو من التمر مثلا من المزارع  -والتمر غير موجود وقت العقد - بقيمة متفق عليها على أن يدفع التاجر المال مقدما ويُسَلِّمُ المزارع التمر وقت وجوده . ( مع مراعاة شروطه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تعريف السلم :  </a:t>
            </a:r>
            <a:r>
              <a:rPr lang="ar-SA" sz="2800" b="1">
                <a:latin typeface="Traditional Arabic" pitchFamily="18" charset="-78"/>
                <a:ea typeface="Times New Roman" pitchFamily="18" charset="0"/>
                <a:cs typeface="Traditional Arabic" pitchFamily="18" charset="-78"/>
                <a:sym typeface="AGA Arabesque" pitchFamily="2" charset="2"/>
              </a:rPr>
              <a:t>عقد على موصوف في الذمة ،مؤجل بثمن مقبوض في مجلس العقد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فقوله :عقد على موصوف ،  يخرج المجهول فلا يصح السلم فيه للجهالة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وقوله : في الذمة ، يخرج السَلَم في الأعيان الحاضرة إذا تعاقدا عليها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وقوله :مؤجل ، يدل على اشتراط الأجل في السلم ، فيخرج السلم في الحال.</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latin typeface="Traditional Arabic" pitchFamily="18" charset="-78"/>
                <a:ea typeface="Times New Roman" pitchFamily="18" charset="0"/>
                <a:cs typeface="Traditional Arabic" pitchFamily="18" charset="-78"/>
                <a:sym typeface="AGA Arabesque" pitchFamily="2" charset="2"/>
              </a:rPr>
              <a:t>وقوله بثمن مقبوض - يدل على اشتراط قبض رأس مال السلم في مجلس العقد احترازاً من بيع الدين بالدين المنهي عنه؛ لأنه من صور الربا .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مشروعية السـلم: السلم جائز بالكتاب والسنة والإجمـاع:</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في الكتاب </a:t>
            </a:r>
            <a:r>
              <a:rPr lang="ar-SA" sz="2800" b="1">
                <a:latin typeface="Traditional Arabic" pitchFamily="18" charset="-78"/>
                <a:ea typeface="Times New Roman" pitchFamily="18" charset="0"/>
                <a:cs typeface="Traditional Arabic" pitchFamily="18" charset="-78"/>
                <a:sym typeface="AGA Arabesque" pitchFamily="2" charset="2"/>
              </a:rPr>
              <a:t>:  قوله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 يَا أَيُّهَا الَّذِينَ آمَنُوا إِذَا تَدَايَنْتُمْ بِدَيْنٍ إِلَى أَجَلٍ مُسَمّىً فَاكْتُبُوهُ وَلْيَكْتُبْ بَيْنَكُمْ كَاتِبٌ بِالْعَدْلِ </a:t>
            </a:r>
            <a:r>
              <a:rPr lang="ar-SA" sz="2800" b="1">
                <a:latin typeface="Traditional Arabic" pitchFamily="18" charset="-78"/>
                <a:ea typeface="Times New Roman" pitchFamily="18" charset="0"/>
                <a:cs typeface="Traditional Arabic" pitchFamily="18" charset="-78"/>
                <a:sym typeface="HQPB2" pitchFamily="2" charset="2"/>
              </a:rPr>
              <a:t>[ البقرة : 282]</a:t>
            </a:r>
          </a:p>
        </p:txBody>
      </p:sp>
      <p:sp>
        <p:nvSpPr>
          <p:cNvPr id="2" name="عنصر نائب لرقم الشريحة 1"/>
          <p:cNvSpPr>
            <a:spLocks noGrp="1"/>
          </p:cNvSpPr>
          <p:nvPr>
            <p:ph type="sldNum" sz="quarter" idx="12"/>
          </p:nvPr>
        </p:nvSpPr>
        <p:spPr/>
        <p:txBody>
          <a:bodyPr/>
          <a:lstStyle/>
          <a:p>
            <a:pPr>
              <a:defRPr/>
            </a:pPr>
            <a:fld id="{BA911B4C-7414-4360-8B86-4736ACCB7780}" type="slidenum">
              <a:rPr lang="ar-SA" smtClean="0"/>
              <a:pPr>
                <a:defRPr/>
              </a:pPr>
              <a:t>16</a:t>
            </a:fld>
            <a:endParaRPr lang="ar-SA"/>
          </a:p>
        </p:txBody>
      </p:sp>
    </p:spTree>
    <p:extLst>
      <p:ext uri="{BB962C8B-B14F-4D97-AF65-F5344CB8AC3E}">
        <p14:creationId xmlns:p14="http://schemas.microsoft.com/office/powerpoint/2010/main" val="3913763220"/>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93186">
                                            <p:txEl>
                                              <p:pRg st="0" end="0"/>
                                            </p:txEl>
                                          </p:spTgt>
                                        </p:tgtEl>
                                        <p:attrNameLst>
                                          <p:attrName>style.visibility</p:attrName>
                                        </p:attrNameLst>
                                      </p:cBhvr>
                                      <p:to>
                                        <p:strVal val="visible"/>
                                      </p:to>
                                    </p:set>
                                    <p:anim calcmode="lin" valueType="num">
                                      <p:cBhvr>
                                        <p:cTn id="7" dur="1000" fill="hold"/>
                                        <p:tgtEl>
                                          <p:spTgt spid="9318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9318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9318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93186">
                                            <p:txEl>
                                              <p:pRg st="0" end="0"/>
                                            </p:txEl>
                                          </p:spTgt>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93186">
                                            <p:txEl>
                                              <p:pRg st="1" end="1"/>
                                            </p:txEl>
                                          </p:spTgt>
                                        </p:tgtEl>
                                        <p:attrNameLst>
                                          <p:attrName>style.visibility</p:attrName>
                                        </p:attrNameLst>
                                      </p:cBhvr>
                                      <p:to>
                                        <p:strVal val="visible"/>
                                      </p:to>
                                    </p:set>
                                    <p:anim calcmode="lin" valueType="num">
                                      <p:cBhvr>
                                        <p:cTn id="13" dur="1000" fill="hold"/>
                                        <p:tgtEl>
                                          <p:spTgt spid="93186">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93186">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93186">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93186">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4" presetClass="entr" presetSubtype="0" fill="hold" nodeType="clickEffect">
                                  <p:stCondLst>
                                    <p:cond delay="0"/>
                                  </p:stCondLst>
                                  <p:childTnLst>
                                    <p:set>
                                      <p:cBhvr>
                                        <p:cTn id="20" dur="1" fill="hold">
                                          <p:stCondLst>
                                            <p:cond delay="0"/>
                                          </p:stCondLst>
                                        </p:cTn>
                                        <p:tgtEl>
                                          <p:spTgt spid="93186">
                                            <p:txEl>
                                              <p:pRg st="2" end="2"/>
                                            </p:txEl>
                                          </p:spTgt>
                                        </p:tgtEl>
                                        <p:attrNameLst>
                                          <p:attrName>style.visibility</p:attrName>
                                        </p:attrNameLst>
                                      </p:cBhvr>
                                      <p:to>
                                        <p:strVal val="visible"/>
                                      </p:to>
                                    </p:set>
                                    <p:anim from="(-#ppt_w/2)" to="(#ppt_x)" calcmode="lin" valueType="num">
                                      <p:cBhvr>
                                        <p:cTn id="21" dur="600" fill="hold">
                                          <p:stCondLst>
                                            <p:cond delay="0"/>
                                          </p:stCondLst>
                                        </p:cTn>
                                        <p:tgtEl>
                                          <p:spTgt spid="93186">
                                            <p:txEl>
                                              <p:pRg st="2" end="2"/>
                                            </p:txEl>
                                          </p:spTgt>
                                        </p:tgtEl>
                                        <p:attrNameLst>
                                          <p:attrName>ppt_x</p:attrName>
                                        </p:attrNameLst>
                                      </p:cBhvr>
                                    </p:anim>
                                    <p:anim from="0" to="-1.0" calcmode="lin" valueType="num">
                                      <p:cBhvr>
                                        <p:cTn id="22" dur="200" decel="50000" autoRev="1" fill="hold">
                                          <p:stCondLst>
                                            <p:cond delay="600"/>
                                          </p:stCondLst>
                                        </p:cTn>
                                        <p:tgtEl>
                                          <p:spTgt spid="93186">
                                            <p:txEl>
                                              <p:pRg st="2" end="2"/>
                                            </p:txEl>
                                          </p:spTgt>
                                        </p:tgtEl>
                                        <p:attrNameLst>
                                          <p:attrName>xshear</p:attrName>
                                        </p:attrNameLst>
                                      </p:cBhvr>
                                    </p:anim>
                                    <p:animScale>
                                      <p:cBhvr>
                                        <p:cTn id="23" dur="200" decel="100000" autoRev="1" fill="hold">
                                          <p:stCondLst>
                                            <p:cond delay="600"/>
                                          </p:stCondLst>
                                        </p:cTn>
                                        <p:tgtEl>
                                          <p:spTgt spid="93186">
                                            <p:txEl>
                                              <p:pRg st="2" end="2"/>
                                            </p:txEl>
                                          </p:spTgt>
                                        </p:tgtEl>
                                      </p:cBhvr>
                                      <p:from x="100000" y="100000"/>
                                      <p:to x="80000" y="100000"/>
                                    </p:animScale>
                                    <p:anim by="(#ppt_h/3+#ppt_w*0.1)" calcmode="lin" valueType="num">
                                      <p:cBhvr additive="sum">
                                        <p:cTn id="24" dur="200" decel="100000" autoRev="1" fill="hold">
                                          <p:stCondLst>
                                            <p:cond delay="600"/>
                                          </p:stCondLst>
                                        </p:cTn>
                                        <p:tgtEl>
                                          <p:spTgt spid="93186">
                                            <p:txEl>
                                              <p:pRg st="2" end="2"/>
                                            </p:txEl>
                                          </p:spTgt>
                                        </p:tgtEl>
                                        <p:attrNameLst>
                                          <p:attrName>ppt_x</p:attrName>
                                        </p:attrNameLst>
                                      </p:cBhvr>
                                    </p:anim>
                                  </p:childTnLst>
                                </p:cTn>
                              </p:par>
                              <p:par>
                                <p:cTn id="25" presetID="34" presetClass="entr" presetSubtype="0" fill="hold" nodeType="withEffect">
                                  <p:stCondLst>
                                    <p:cond delay="0"/>
                                  </p:stCondLst>
                                  <p:childTnLst>
                                    <p:set>
                                      <p:cBhvr>
                                        <p:cTn id="26" dur="1" fill="hold">
                                          <p:stCondLst>
                                            <p:cond delay="0"/>
                                          </p:stCondLst>
                                        </p:cTn>
                                        <p:tgtEl>
                                          <p:spTgt spid="93186">
                                            <p:txEl>
                                              <p:pRg st="3" end="3"/>
                                            </p:txEl>
                                          </p:spTgt>
                                        </p:tgtEl>
                                        <p:attrNameLst>
                                          <p:attrName>style.visibility</p:attrName>
                                        </p:attrNameLst>
                                      </p:cBhvr>
                                      <p:to>
                                        <p:strVal val="visible"/>
                                      </p:to>
                                    </p:set>
                                    <p:anim from="(-#ppt_w/2)" to="(#ppt_x)" calcmode="lin" valueType="num">
                                      <p:cBhvr>
                                        <p:cTn id="27" dur="600" fill="hold">
                                          <p:stCondLst>
                                            <p:cond delay="0"/>
                                          </p:stCondLst>
                                        </p:cTn>
                                        <p:tgtEl>
                                          <p:spTgt spid="93186">
                                            <p:txEl>
                                              <p:pRg st="3" end="3"/>
                                            </p:txEl>
                                          </p:spTgt>
                                        </p:tgtEl>
                                        <p:attrNameLst>
                                          <p:attrName>ppt_x</p:attrName>
                                        </p:attrNameLst>
                                      </p:cBhvr>
                                    </p:anim>
                                    <p:anim from="0" to="-1.0" calcmode="lin" valueType="num">
                                      <p:cBhvr>
                                        <p:cTn id="28" dur="200" decel="50000" autoRev="1" fill="hold">
                                          <p:stCondLst>
                                            <p:cond delay="600"/>
                                          </p:stCondLst>
                                        </p:cTn>
                                        <p:tgtEl>
                                          <p:spTgt spid="93186">
                                            <p:txEl>
                                              <p:pRg st="3" end="3"/>
                                            </p:txEl>
                                          </p:spTgt>
                                        </p:tgtEl>
                                        <p:attrNameLst>
                                          <p:attrName>xshear</p:attrName>
                                        </p:attrNameLst>
                                      </p:cBhvr>
                                    </p:anim>
                                    <p:animScale>
                                      <p:cBhvr>
                                        <p:cTn id="29" dur="200" decel="100000" autoRev="1" fill="hold">
                                          <p:stCondLst>
                                            <p:cond delay="600"/>
                                          </p:stCondLst>
                                        </p:cTn>
                                        <p:tgtEl>
                                          <p:spTgt spid="93186">
                                            <p:txEl>
                                              <p:pRg st="3" end="3"/>
                                            </p:txEl>
                                          </p:spTgt>
                                        </p:tgtEl>
                                      </p:cBhvr>
                                      <p:from x="100000" y="100000"/>
                                      <p:to x="80000" y="100000"/>
                                    </p:animScale>
                                    <p:anim by="(#ppt_h/3+#ppt_w*0.1)" calcmode="lin" valueType="num">
                                      <p:cBhvr additive="sum">
                                        <p:cTn id="30" dur="200" decel="100000" autoRev="1" fill="hold">
                                          <p:stCondLst>
                                            <p:cond delay="600"/>
                                          </p:stCondLst>
                                        </p:cTn>
                                        <p:tgtEl>
                                          <p:spTgt spid="93186">
                                            <p:txEl>
                                              <p:pRg st="3" end="3"/>
                                            </p:txEl>
                                          </p:spTgt>
                                        </p:tgtEl>
                                        <p:attrNameLst>
                                          <p:attrName>ppt_x</p:attrName>
                                        </p:attrNameLst>
                                      </p:cBhvr>
                                    </p:anim>
                                  </p:childTnLst>
                                </p:cTn>
                              </p:par>
                              <p:par>
                                <p:cTn id="31" presetID="34" presetClass="entr" presetSubtype="0" fill="hold" nodeType="withEffect">
                                  <p:stCondLst>
                                    <p:cond delay="0"/>
                                  </p:stCondLst>
                                  <p:childTnLst>
                                    <p:set>
                                      <p:cBhvr>
                                        <p:cTn id="32" dur="1" fill="hold">
                                          <p:stCondLst>
                                            <p:cond delay="0"/>
                                          </p:stCondLst>
                                        </p:cTn>
                                        <p:tgtEl>
                                          <p:spTgt spid="93186">
                                            <p:txEl>
                                              <p:pRg st="4" end="4"/>
                                            </p:txEl>
                                          </p:spTgt>
                                        </p:tgtEl>
                                        <p:attrNameLst>
                                          <p:attrName>style.visibility</p:attrName>
                                        </p:attrNameLst>
                                      </p:cBhvr>
                                      <p:to>
                                        <p:strVal val="visible"/>
                                      </p:to>
                                    </p:set>
                                    <p:anim from="(-#ppt_w/2)" to="(#ppt_x)" calcmode="lin" valueType="num">
                                      <p:cBhvr>
                                        <p:cTn id="33" dur="600" fill="hold">
                                          <p:stCondLst>
                                            <p:cond delay="0"/>
                                          </p:stCondLst>
                                        </p:cTn>
                                        <p:tgtEl>
                                          <p:spTgt spid="93186">
                                            <p:txEl>
                                              <p:pRg st="4" end="4"/>
                                            </p:txEl>
                                          </p:spTgt>
                                        </p:tgtEl>
                                        <p:attrNameLst>
                                          <p:attrName>ppt_x</p:attrName>
                                        </p:attrNameLst>
                                      </p:cBhvr>
                                    </p:anim>
                                    <p:anim from="0" to="-1.0" calcmode="lin" valueType="num">
                                      <p:cBhvr>
                                        <p:cTn id="34" dur="200" decel="50000" autoRev="1" fill="hold">
                                          <p:stCondLst>
                                            <p:cond delay="600"/>
                                          </p:stCondLst>
                                        </p:cTn>
                                        <p:tgtEl>
                                          <p:spTgt spid="93186">
                                            <p:txEl>
                                              <p:pRg st="4" end="4"/>
                                            </p:txEl>
                                          </p:spTgt>
                                        </p:tgtEl>
                                        <p:attrNameLst>
                                          <p:attrName>xshear</p:attrName>
                                        </p:attrNameLst>
                                      </p:cBhvr>
                                    </p:anim>
                                    <p:animScale>
                                      <p:cBhvr>
                                        <p:cTn id="35" dur="200" decel="100000" autoRev="1" fill="hold">
                                          <p:stCondLst>
                                            <p:cond delay="600"/>
                                          </p:stCondLst>
                                        </p:cTn>
                                        <p:tgtEl>
                                          <p:spTgt spid="93186">
                                            <p:txEl>
                                              <p:pRg st="4" end="4"/>
                                            </p:txEl>
                                          </p:spTgt>
                                        </p:tgtEl>
                                      </p:cBhvr>
                                      <p:from x="100000" y="100000"/>
                                      <p:to x="80000" y="100000"/>
                                    </p:animScale>
                                    <p:anim by="(#ppt_h/3+#ppt_w*0.1)" calcmode="lin" valueType="num">
                                      <p:cBhvr additive="sum">
                                        <p:cTn id="36" dur="200" decel="100000" autoRev="1" fill="hold">
                                          <p:stCondLst>
                                            <p:cond delay="600"/>
                                          </p:stCondLst>
                                        </p:cTn>
                                        <p:tgtEl>
                                          <p:spTgt spid="93186">
                                            <p:txEl>
                                              <p:pRg st="4" end="4"/>
                                            </p:txEl>
                                          </p:spTgt>
                                        </p:tgtEl>
                                        <p:attrNameLst>
                                          <p:attrName>ppt_x</p:attrName>
                                        </p:attrNameLst>
                                      </p:cBhvr>
                                    </p:anim>
                                  </p:childTnLst>
                                </p:cTn>
                              </p:par>
                              <p:par>
                                <p:cTn id="37" presetID="34" presetClass="entr" presetSubtype="0" fill="hold" nodeType="withEffect">
                                  <p:stCondLst>
                                    <p:cond delay="0"/>
                                  </p:stCondLst>
                                  <p:childTnLst>
                                    <p:set>
                                      <p:cBhvr>
                                        <p:cTn id="38" dur="1" fill="hold">
                                          <p:stCondLst>
                                            <p:cond delay="0"/>
                                          </p:stCondLst>
                                        </p:cTn>
                                        <p:tgtEl>
                                          <p:spTgt spid="93186">
                                            <p:txEl>
                                              <p:pRg st="5" end="5"/>
                                            </p:txEl>
                                          </p:spTgt>
                                        </p:tgtEl>
                                        <p:attrNameLst>
                                          <p:attrName>style.visibility</p:attrName>
                                        </p:attrNameLst>
                                      </p:cBhvr>
                                      <p:to>
                                        <p:strVal val="visible"/>
                                      </p:to>
                                    </p:set>
                                    <p:anim from="(-#ppt_w/2)" to="(#ppt_x)" calcmode="lin" valueType="num">
                                      <p:cBhvr>
                                        <p:cTn id="39" dur="600" fill="hold">
                                          <p:stCondLst>
                                            <p:cond delay="0"/>
                                          </p:stCondLst>
                                        </p:cTn>
                                        <p:tgtEl>
                                          <p:spTgt spid="93186">
                                            <p:txEl>
                                              <p:pRg st="5" end="5"/>
                                            </p:txEl>
                                          </p:spTgt>
                                        </p:tgtEl>
                                        <p:attrNameLst>
                                          <p:attrName>ppt_x</p:attrName>
                                        </p:attrNameLst>
                                      </p:cBhvr>
                                    </p:anim>
                                    <p:anim from="0" to="-1.0" calcmode="lin" valueType="num">
                                      <p:cBhvr>
                                        <p:cTn id="40" dur="200" decel="50000" autoRev="1" fill="hold">
                                          <p:stCondLst>
                                            <p:cond delay="600"/>
                                          </p:stCondLst>
                                        </p:cTn>
                                        <p:tgtEl>
                                          <p:spTgt spid="93186">
                                            <p:txEl>
                                              <p:pRg st="5" end="5"/>
                                            </p:txEl>
                                          </p:spTgt>
                                        </p:tgtEl>
                                        <p:attrNameLst>
                                          <p:attrName>xshear</p:attrName>
                                        </p:attrNameLst>
                                      </p:cBhvr>
                                    </p:anim>
                                    <p:animScale>
                                      <p:cBhvr>
                                        <p:cTn id="41" dur="200" decel="100000" autoRev="1" fill="hold">
                                          <p:stCondLst>
                                            <p:cond delay="600"/>
                                          </p:stCondLst>
                                        </p:cTn>
                                        <p:tgtEl>
                                          <p:spTgt spid="93186">
                                            <p:txEl>
                                              <p:pRg st="5" end="5"/>
                                            </p:txEl>
                                          </p:spTgt>
                                        </p:tgtEl>
                                      </p:cBhvr>
                                      <p:from x="100000" y="100000"/>
                                      <p:to x="80000" y="100000"/>
                                    </p:animScale>
                                    <p:anim by="(#ppt_h/3+#ppt_w*0.1)" calcmode="lin" valueType="num">
                                      <p:cBhvr additive="sum">
                                        <p:cTn id="42" dur="200" decel="100000" autoRev="1" fill="hold">
                                          <p:stCondLst>
                                            <p:cond delay="600"/>
                                          </p:stCondLst>
                                        </p:cTn>
                                        <p:tgtEl>
                                          <p:spTgt spid="93186">
                                            <p:txEl>
                                              <p:pRg st="5" end="5"/>
                                            </p:txEl>
                                          </p:spTgt>
                                        </p:tgtEl>
                                        <p:attrNameLst>
                                          <p:attrName>ppt_x</p:attrName>
                                        </p:attrNameLst>
                                      </p:cBhvr>
                                    </p:anim>
                                  </p:childTnLst>
                                </p:cTn>
                              </p:par>
                              <p:par>
                                <p:cTn id="43" presetID="34" presetClass="entr" presetSubtype="0" fill="hold" nodeType="withEffect">
                                  <p:stCondLst>
                                    <p:cond delay="0"/>
                                  </p:stCondLst>
                                  <p:childTnLst>
                                    <p:set>
                                      <p:cBhvr>
                                        <p:cTn id="44" dur="1" fill="hold">
                                          <p:stCondLst>
                                            <p:cond delay="0"/>
                                          </p:stCondLst>
                                        </p:cTn>
                                        <p:tgtEl>
                                          <p:spTgt spid="93186">
                                            <p:txEl>
                                              <p:pRg st="6" end="6"/>
                                            </p:txEl>
                                          </p:spTgt>
                                        </p:tgtEl>
                                        <p:attrNameLst>
                                          <p:attrName>style.visibility</p:attrName>
                                        </p:attrNameLst>
                                      </p:cBhvr>
                                      <p:to>
                                        <p:strVal val="visible"/>
                                      </p:to>
                                    </p:set>
                                    <p:anim from="(-#ppt_w/2)" to="(#ppt_x)" calcmode="lin" valueType="num">
                                      <p:cBhvr>
                                        <p:cTn id="45" dur="600" fill="hold">
                                          <p:stCondLst>
                                            <p:cond delay="0"/>
                                          </p:stCondLst>
                                        </p:cTn>
                                        <p:tgtEl>
                                          <p:spTgt spid="93186">
                                            <p:txEl>
                                              <p:pRg st="6" end="6"/>
                                            </p:txEl>
                                          </p:spTgt>
                                        </p:tgtEl>
                                        <p:attrNameLst>
                                          <p:attrName>ppt_x</p:attrName>
                                        </p:attrNameLst>
                                      </p:cBhvr>
                                    </p:anim>
                                    <p:anim from="0" to="-1.0" calcmode="lin" valueType="num">
                                      <p:cBhvr>
                                        <p:cTn id="46" dur="200" decel="50000" autoRev="1" fill="hold">
                                          <p:stCondLst>
                                            <p:cond delay="600"/>
                                          </p:stCondLst>
                                        </p:cTn>
                                        <p:tgtEl>
                                          <p:spTgt spid="93186">
                                            <p:txEl>
                                              <p:pRg st="6" end="6"/>
                                            </p:txEl>
                                          </p:spTgt>
                                        </p:tgtEl>
                                        <p:attrNameLst>
                                          <p:attrName>xshear</p:attrName>
                                        </p:attrNameLst>
                                      </p:cBhvr>
                                    </p:anim>
                                    <p:animScale>
                                      <p:cBhvr>
                                        <p:cTn id="47" dur="200" decel="100000" autoRev="1" fill="hold">
                                          <p:stCondLst>
                                            <p:cond delay="600"/>
                                          </p:stCondLst>
                                        </p:cTn>
                                        <p:tgtEl>
                                          <p:spTgt spid="93186">
                                            <p:txEl>
                                              <p:pRg st="6" end="6"/>
                                            </p:txEl>
                                          </p:spTgt>
                                        </p:tgtEl>
                                      </p:cBhvr>
                                      <p:from x="100000" y="100000"/>
                                      <p:to x="80000" y="100000"/>
                                    </p:animScale>
                                    <p:anim by="(#ppt_h/3+#ppt_w*0.1)" calcmode="lin" valueType="num">
                                      <p:cBhvr additive="sum">
                                        <p:cTn id="48" dur="200" decel="100000" autoRev="1" fill="hold">
                                          <p:stCondLst>
                                            <p:cond delay="600"/>
                                          </p:stCondLst>
                                        </p:cTn>
                                        <p:tgtEl>
                                          <p:spTgt spid="93186">
                                            <p:txEl>
                                              <p:pRg st="6" end="6"/>
                                            </p:txEl>
                                          </p:spTgt>
                                        </p:tgtEl>
                                        <p:attrNameLst>
                                          <p:attrName>ppt_x</p:attrName>
                                        </p:attrNameLst>
                                      </p:cBhvr>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4" presetClass="entr" presetSubtype="0" fill="hold" nodeType="clickEffect">
                                  <p:stCondLst>
                                    <p:cond delay="0"/>
                                  </p:stCondLst>
                                  <p:childTnLst>
                                    <p:set>
                                      <p:cBhvr>
                                        <p:cTn id="52" dur="1" fill="hold">
                                          <p:stCondLst>
                                            <p:cond delay="0"/>
                                          </p:stCondLst>
                                        </p:cTn>
                                        <p:tgtEl>
                                          <p:spTgt spid="93186">
                                            <p:txEl>
                                              <p:pRg st="7" end="7"/>
                                            </p:txEl>
                                          </p:spTgt>
                                        </p:tgtEl>
                                        <p:attrNameLst>
                                          <p:attrName>style.visibility</p:attrName>
                                        </p:attrNameLst>
                                      </p:cBhvr>
                                      <p:to>
                                        <p:strVal val="visible"/>
                                      </p:to>
                                    </p:set>
                                    <p:anim from="(-#ppt_w/2)" to="(#ppt_x)" calcmode="lin" valueType="num">
                                      <p:cBhvr>
                                        <p:cTn id="53" dur="600" fill="hold">
                                          <p:stCondLst>
                                            <p:cond delay="0"/>
                                          </p:stCondLst>
                                        </p:cTn>
                                        <p:tgtEl>
                                          <p:spTgt spid="93186">
                                            <p:txEl>
                                              <p:pRg st="7" end="7"/>
                                            </p:txEl>
                                          </p:spTgt>
                                        </p:tgtEl>
                                        <p:attrNameLst>
                                          <p:attrName>ppt_x</p:attrName>
                                        </p:attrNameLst>
                                      </p:cBhvr>
                                    </p:anim>
                                    <p:anim from="0" to="-1.0" calcmode="lin" valueType="num">
                                      <p:cBhvr>
                                        <p:cTn id="54" dur="200" decel="50000" autoRev="1" fill="hold">
                                          <p:stCondLst>
                                            <p:cond delay="600"/>
                                          </p:stCondLst>
                                        </p:cTn>
                                        <p:tgtEl>
                                          <p:spTgt spid="93186">
                                            <p:txEl>
                                              <p:pRg st="7" end="7"/>
                                            </p:txEl>
                                          </p:spTgt>
                                        </p:tgtEl>
                                        <p:attrNameLst>
                                          <p:attrName>xshear</p:attrName>
                                        </p:attrNameLst>
                                      </p:cBhvr>
                                    </p:anim>
                                    <p:animScale>
                                      <p:cBhvr>
                                        <p:cTn id="55" dur="200" decel="100000" autoRev="1" fill="hold">
                                          <p:stCondLst>
                                            <p:cond delay="600"/>
                                          </p:stCondLst>
                                        </p:cTn>
                                        <p:tgtEl>
                                          <p:spTgt spid="93186">
                                            <p:txEl>
                                              <p:pRg st="7" end="7"/>
                                            </p:txEl>
                                          </p:spTgt>
                                        </p:tgtEl>
                                      </p:cBhvr>
                                      <p:from x="100000" y="100000"/>
                                      <p:to x="80000" y="100000"/>
                                    </p:animScale>
                                    <p:anim by="(#ppt_h/3+#ppt_w*0.1)" calcmode="lin" valueType="num">
                                      <p:cBhvr additive="sum">
                                        <p:cTn id="56" dur="200" decel="100000" autoRev="1" fill="hold">
                                          <p:stCondLst>
                                            <p:cond delay="600"/>
                                          </p:stCondLst>
                                        </p:cTn>
                                        <p:tgtEl>
                                          <p:spTgt spid="93186">
                                            <p:txEl>
                                              <p:pRg st="7" end="7"/>
                                            </p:txEl>
                                          </p:spTgt>
                                        </p:tgtEl>
                                        <p:attrNameLst>
                                          <p:attrName>ppt_x</p:attrName>
                                        </p:attrNameLst>
                                      </p:cBhvr>
                                    </p:anim>
                                  </p:childTnLst>
                                </p:cTn>
                              </p:par>
                              <p:par>
                                <p:cTn id="57" presetID="34" presetClass="entr" presetSubtype="0" fill="hold" nodeType="withEffect">
                                  <p:stCondLst>
                                    <p:cond delay="0"/>
                                  </p:stCondLst>
                                  <p:childTnLst>
                                    <p:set>
                                      <p:cBhvr>
                                        <p:cTn id="58" dur="1" fill="hold">
                                          <p:stCondLst>
                                            <p:cond delay="0"/>
                                          </p:stCondLst>
                                        </p:cTn>
                                        <p:tgtEl>
                                          <p:spTgt spid="93186">
                                            <p:txEl>
                                              <p:pRg st="8" end="8"/>
                                            </p:txEl>
                                          </p:spTgt>
                                        </p:tgtEl>
                                        <p:attrNameLst>
                                          <p:attrName>style.visibility</p:attrName>
                                        </p:attrNameLst>
                                      </p:cBhvr>
                                      <p:to>
                                        <p:strVal val="visible"/>
                                      </p:to>
                                    </p:set>
                                    <p:anim from="(-#ppt_w/2)" to="(#ppt_x)" calcmode="lin" valueType="num">
                                      <p:cBhvr>
                                        <p:cTn id="59" dur="600" fill="hold">
                                          <p:stCondLst>
                                            <p:cond delay="0"/>
                                          </p:stCondLst>
                                        </p:cTn>
                                        <p:tgtEl>
                                          <p:spTgt spid="93186">
                                            <p:txEl>
                                              <p:pRg st="8" end="8"/>
                                            </p:txEl>
                                          </p:spTgt>
                                        </p:tgtEl>
                                        <p:attrNameLst>
                                          <p:attrName>ppt_x</p:attrName>
                                        </p:attrNameLst>
                                      </p:cBhvr>
                                    </p:anim>
                                    <p:anim from="0" to="-1.0" calcmode="lin" valueType="num">
                                      <p:cBhvr>
                                        <p:cTn id="60" dur="200" decel="50000" autoRev="1" fill="hold">
                                          <p:stCondLst>
                                            <p:cond delay="600"/>
                                          </p:stCondLst>
                                        </p:cTn>
                                        <p:tgtEl>
                                          <p:spTgt spid="93186">
                                            <p:txEl>
                                              <p:pRg st="8" end="8"/>
                                            </p:txEl>
                                          </p:spTgt>
                                        </p:tgtEl>
                                        <p:attrNameLst>
                                          <p:attrName>xshear</p:attrName>
                                        </p:attrNameLst>
                                      </p:cBhvr>
                                    </p:anim>
                                    <p:animScale>
                                      <p:cBhvr>
                                        <p:cTn id="61" dur="200" decel="100000" autoRev="1" fill="hold">
                                          <p:stCondLst>
                                            <p:cond delay="600"/>
                                          </p:stCondLst>
                                        </p:cTn>
                                        <p:tgtEl>
                                          <p:spTgt spid="93186">
                                            <p:txEl>
                                              <p:pRg st="8" end="8"/>
                                            </p:txEl>
                                          </p:spTgt>
                                        </p:tgtEl>
                                      </p:cBhvr>
                                      <p:from x="100000" y="100000"/>
                                      <p:to x="80000" y="100000"/>
                                    </p:animScale>
                                    <p:anim by="(#ppt_h/3+#ppt_w*0.1)" calcmode="lin" valueType="num">
                                      <p:cBhvr additive="sum">
                                        <p:cTn id="62" dur="200" decel="100000" autoRev="1" fill="hold">
                                          <p:stCondLst>
                                            <p:cond delay="600"/>
                                          </p:stCondLst>
                                        </p:cTn>
                                        <p:tgtEl>
                                          <p:spTgt spid="93186">
                                            <p:txEl>
                                              <p:pRg st="8" end="8"/>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1"/>
          <p:cNvSpPr>
            <a:spLocks noChangeArrowheads="1"/>
          </p:cNvSpPr>
          <p:nvPr/>
        </p:nvSpPr>
        <p:spPr bwMode="auto">
          <a:xfrm>
            <a:off x="0" y="447675"/>
            <a:ext cx="9144000" cy="6124575"/>
          </a:xfrm>
          <a:prstGeom prst="rect">
            <a:avLst/>
          </a:prstGeom>
          <a:noFill/>
          <a:ln w="9525">
            <a:noFill/>
            <a:miter lim="800000"/>
            <a:headEnd/>
            <a:tailEnd/>
          </a:ln>
          <a:effectLst/>
        </p:spPr>
        <p:txBody>
          <a:bodyPr anchor="ctr">
            <a:spAutoFit/>
          </a:bodyPr>
          <a:lstStyle/>
          <a:p>
            <a:pPr indent="457200" eaLnBrk="0" hangingPunct="0">
              <a:defRPr/>
            </a:pPr>
            <a:r>
              <a:rPr lang="ar-SA" sz="2800" b="1" dirty="0">
                <a:latin typeface="Traditional Arabic" pitchFamily="18" charset="-78"/>
                <a:ea typeface="Times New Roman" pitchFamily="18" charset="0"/>
                <a:cs typeface="Traditional Arabic" pitchFamily="18" charset="-78"/>
                <a:sym typeface="AGA Arabesque" pitchFamily="2" charset="2"/>
              </a:rPr>
              <a:t>قال ابن عباس رضي الله عنه : "أشهد أن السلف المضمون إلى أجل مسمى قد أحله الله في كتابه وأذن فيه ، ثم قرأ هذه الآية"  </a:t>
            </a:r>
            <a:endParaRPr lang="en-US" sz="2800" b="1" dirty="0">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في السنـة : </a:t>
            </a:r>
            <a:r>
              <a:rPr lang="ar-SA" sz="2800" b="1" dirty="0">
                <a:latin typeface="Traditional Arabic" pitchFamily="18" charset="-78"/>
                <a:ea typeface="Times New Roman" pitchFamily="18" charset="0"/>
                <a:cs typeface="Traditional Arabic" pitchFamily="18" charset="-78"/>
                <a:sym typeface="AGA Arabesque" pitchFamily="2" charset="2"/>
              </a:rPr>
              <a:t>عن ابن عباس رضي الله عنه عن رسول الله </a:t>
            </a:r>
            <a:r>
              <a:rPr lang="en-US" sz="2800" b="1" dirty="0">
                <a:latin typeface="Traditional Arabic" pitchFamily="18" charset="-78"/>
                <a:ea typeface="Times New Roman" pitchFamily="18" charset="0"/>
                <a:cs typeface="Traditional Arabic" pitchFamily="18" charset="-78"/>
                <a:sym typeface="AGA Arabesque" pitchFamily="2" charset="2"/>
              </a:rPr>
              <a:t></a:t>
            </a:r>
            <a:r>
              <a:rPr lang="ar-SA" sz="2800" b="1" dirty="0">
                <a:latin typeface="Traditional Arabic" pitchFamily="18" charset="-78"/>
                <a:ea typeface="Times New Roman" pitchFamily="18" charset="0"/>
                <a:cs typeface="Traditional Arabic" pitchFamily="18" charset="-78"/>
                <a:sym typeface="AGA Arabesque" pitchFamily="2" charset="2"/>
              </a:rPr>
              <a:t> أنه قدم المدينة والناس يسلفون في الثمر السنتين والثلاث ، فقال عليه الصلاة والسلام : "من أسلف في شيء فليسلم في كيل معلوم ووزن معلوم إلى أجل معلوم " </a:t>
            </a:r>
            <a:endParaRPr lang="en-US" sz="2800" b="1" dirty="0">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latin typeface="Traditional Arabic" pitchFamily="18" charset="-78"/>
                <a:ea typeface="Times New Roman" pitchFamily="18" charset="0"/>
                <a:cs typeface="Traditional Arabic" pitchFamily="18" charset="-78"/>
                <a:sym typeface="AGA Arabesque" pitchFamily="2" charset="2"/>
              </a:rPr>
              <a:t>و أجمع أهل العلم على جواز السَلَم. </a:t>
            </a:r>
            <a:endParaRPr lang="en-US" sz="2800" b="1" dirty="0">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شروط السلم : يشترط لعقد السلم عدة شروط زائدة على شروط البيع وهي</a:t>
            </a:r>
            <a:endParaRPr lang="en-US" sz="2800" b="1" dirty="0">
              <a:solidFill>
                <a:srgbClr val="FF0000"/>
              </a:solidFill>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الشرط الأول : </a:t>
            </a:r>
            <a:r>
              <a:rPr lang="ar-SA" sz="2800" b="1" dirty="0">
                <a:latin typeface="Traditional Arabic" pitchFamily="18" charset="-78"/>
                <a:ea typeface="Times New Roman" pitchFamily="18" charset="0"/>
                <a:cs typeface="Traditional Arabic" pitchFamily="18" charset="-78"/>
                <a:sym typeface="AGA Arabesque" pitchFamily="2" charset="2"/>
              </a:rPr>
              <a:t>	تسليم رأس مال السَلَم في مجلس العقد.</a:t>
            </a:r>
            <a:endParaRPr lang="en-US" sz="2800" b="1" dirty="0">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الشرط الثاني : </a:t>
            </a:r>
            <a:r>
              <a:rPr lang="ar-SA" sz="2800" b="1" dirty="0">
                <a:latin typeface="Traditional Arabic" pitchFamily="18" charset="-78"/>
                <a:ea typeface="Times New Roman" pitchFamily="18" charset="0"/>
                <a:cs typeface="Traditional Arabic" pitchFamily="18" charset="-78"/>
                <a:sym typeface="AGA Arabesque" pitchFamily="2" charset="2"/>
              </a:rPr>
              <a:t>	ذكر وصف المسلم فيه وجنسه وقدره . </a:t>
            </a:r>
            <a:endParaRPr lang="en-US" sz="2800" b="1" dirty="0">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الشرط الثالث: </a:t>
            </a:r>
            <a:r>
              <a:rPr lang="ar-SA" sz="2800" b="1" dirty="0">
                <a:latin typeface="Traditional Arabic" pitchFamily="18" charset="-78"/>
                <a:ea typeface="Times New Roman" pitchFamily="18" charset="0"/>
                <a:cs typeface="Traditional Arabic" pitchFamily="18" charset="-78"/>
                <a:sym typeface="AGA Arabesque" pitchFamily="2" charset="2"/>
              </a:rPr>
              <a:t>	أن يكون المُسْلَم فيه ديناً موصوفاً في الذمة .</a:t>
            </a:r>
            <a:endParaRPr lang="en-US" sz="2800" b="1" dirty="0">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الشرط الرابع : </a:t>
            </a:r>
            <a:r>
              <a:rPr lang="ar-SA" sz="2800" b="1" dirty="0">
                <a:latin typeface="Traditional Arabic" pitchFamily="18" charset="-78"/>
                <a:ea typeface="Times New Roman" pitchFamily="18" charset="0"/>
                <a:cs typeface="Traditional Arabic" pitchFamily="18" charset="-78"/>
                <a:sym typeface="AGA Arabesque" pitchFamily="2" charset="2"/>
              </a:rPr>
              <a:t>	أن يكون المُسْلَم فيه مما يمكن ضبط صفاته التي يختلف الثمن باختلافها كثيرا. </a:t>
            </a:r>
            <a:endParaRPr lang="en-US" sz="2800" b="1" dirty="0">
              <a:latin typeface="Traditional Arabic" pitchFamily="18" charset="-78"/>
              <a:ea typeface="Times New Roman" pitchFamily="18" charset="0"/>
              <a:cs typeface="Traditional Arabic" pitchFamily="18" charset="-78"/>
              <a:sym typeface="AGA Arabesque" pitchFamily="2" charset="2"/>
            </a:endParaRPr>
          </a:p>
          <a:p>
            <a:pPr eaLnBrk="0" hangingPunct="0">
              <a:defRPr/>
            </a:pP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الشرط الخامس  : </a:t>
            </a:r>
            <a:r>
              <a:rPr lang="ar-SA" sz="2800" b="1" dirty="0">
                <a:latin typeface="Traditional Arabic" pitchFamily="18" charset="-78"/>
                <a:ea typeface="Times New Roman" pitchFamily="18" charset="0"/>
                <a:cs typeface="Traditional Arabic" pitchFamily="18" charset="-78"/>
                <a:sym typeface="AGA Arabesque" pitchFamily="2" charset="2"/>
              </a:rPr>
              <a:t>أن يكون الُمْسَلم فيه مؤجلاً أجلاً معلوماً . </a:t>
            </a:r>
          </a:p>
          <a:p>
            <a:pPr rtl="0" eaLnBrk="0" hangingPunct="0">
              <a:defRPr/>
            </a:pPr>
            <a:r>
              <a:rPr lang="ar-SA" sz="2800" b="1" dirty="0">
                <a:latin typeface="Traditional Arabic" pitchFamily="18" charset="-78"/>
                <a:ea typeface="Times New Roman" pitchFamily="18" charset="0"/>
                <a:cs typeface="Traditional Arabic" pitchFamily="18" charset="-78"/>
                <a:sym typeface="AGA Arabesque" pitchFamily="2" charset="2"/>
              </a:rPr>
              <a:t> </a:t>
            </a:r>
            <a:r>
              <a:rPr lang="ar-SA" sz="2800" b="1" dirty="0">
                <a:solidFill>
                  <a:srgbClr val="FF0000"/>
                </a:solidFill>
                <a:latin typeface="Traditional Arabic" pitchFamily="18" charset="-78"/>
                <a:ea typeface="Times New Roman" pitchFamily="18" charset="0"/>
                <a:cs typeface="Traditional Arabic" pitchFamily="18" charset="-78"/>
                <a:sym typeface="AGA Arabesque" pitchFamily="2" charset="2"/>
              </a:rPr>
              <a:t>الشرط السادس : </a:t>
            </a:r>
            <a:r>
              <a:rPr lang="ar-SA" sz="2800" b="1" dirty="0">
                <a:latin typeface="Traditional Arabic" pitchFamily="18" charset="-78"/>
                <a:ea typeface="Times New Roman" pitchFamily="18" charset="0"/>
                <a:cs typeface="Traditional Arabic" pitchFamily="18" charset="-78"/>
                <a:sym typeface="AGA Arabesque" pitchFamily="2" charset="2"/>
              </a:rPr>
              <a:t>وجود المُسْلَم فيه غالباً وقت حلول العقد.</a:t>
            </a:r>
            <a:r>
              <a:rPr lang="en-US" sz="2800" b="1" dirty="0">
                <a:latin typeface="Traditional Arabic" pitchFamily="18" charset="-78"/>
                <a:ea typeface="Times New Roman" pitchFamily="18" charset="0"/>
                <a:cs typeface="Traditional Arabic" pitchFamily="18" charset="-78"/>
                <a:sym typeface="AGA Arabesque" pitchFamily="2" charset="2"/>
              </a:rPr>
              <a:t> </a:t>
            </a:r>
          </a:p>
        </p:txBody>
      </p:sp>
      <p:sp>
        <p:nvSpPr>
          <p:cNvPr id="2" name="عنصر نائب لرقم الشريحة 1"/>
          <p:cNvSpPr>
            <a:spLocks noGrp="1"/>
          </p:cNvSpPr>
          <p:nvPr>
            <p:ph type="sldNum" sz="quarter" idx="12"/>
          </p:nvPr>
        </p:nvSpPr>
        <p:spPr/>
        <p:txBody>
          <a:bodyPr/>
          <a:lstStyle/>
          <a:p>
            <a:pPr>
              <a:defRPr/>
            </a:pPr>
            <a:fld id="{BC4FC24C-A07C-4484-8183-15362EF7486E}" type="slidenum">
              <a:rPr lang="ar-SA" smtClean="0"/>
              <a:pPr>
                <a:defRPr/>
              </a:pPr>
              <a:t>17</a:t>
            </a:fld>
            <a:endParaRPr lang="ar-SA"/>
          </a:p>
        </p:txBody>
      </p:sp>
    </p:spTree>
    <p:extLst>
      <p:ext uri="{BB962C8B-B14F-4D97-AF65-F5344CB8AC3E}">
        <p14:creationId xmlns:p14="http://schemas.microsoft.com/office/powerpoint/2010/main" val="180569981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0353">
                                            <p:txEl>
                                              <p:pRg st="0" end="0"/>
                                            </p:txEl>
                                          </p:spTgt>
                                        </p:tgtEl>
                                        <p:attrNameLst>
                                          <p:attrName>style.visibility</p:attrName>
                                        </p:attrNameLst>
                                      </p:cBhvr>
                                      <p:to>
                                        <p:strVal val="visible"/>
                                      </p:to>
                                    </p:set>
                                    <p:animEffect transition="in" filter="fade">
                                      <p:cBhvr>
                                        <p:cTn id="7" dur="2000"/>
                                        <p:tgtEl>
                                          <p:spTgt spid="10035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0353">
                                            <p:txEl>
                                              <p:pRg st="1" end="1"/>
                                            </p:txEl>
                                          </p:spTgt>
                                        </p:tgtEl>
                                        <p:attrNameLst>
                                          <p:attrName>style.visibility</p:attrName>
                                        </p:attrNameLst>
                                      </p:cBhvr>
                                      <p:to>
                                        <p:strVal val="visible"/>
                                      </p:to>
                                    </p:set>
                                    <p:animEffect transition="in" filter="fade">
                                      <p:cBhvr>
                                        <p:cTn id="10" dur="2000"/>
                                        <p:tgtEl>
                                          <p:spTgt spid="10035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0353">
                                            <p:txEl>
                                              <p:pRg st="2" end="2"/>
                                            </p:txEl>
                                          </p:spTgt>
                                        </p:tgtEl>
                                        <p:attrNameLst>
                                          <p:attrName>style.visibility</p:attrName>
                                        </p:attrNameLst>
                                      </p:cBhvr>
                                      <p:to>
                                        <p:strVal val="visible"/>
                                      </p:to>
                                    </p:set>
                                    <p:animEffect transition="in" filter="fade">
                                      <p:cBhvr>
                                        <p:cTn id="13" dur="2000"/>
                                        <p:tgtEl>
                                          <p:spTgt spid="10035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6" fill="hold" nodeType="clickEffect">
                                  <p:stCondLst>
                                    <p:cond delay="0"/>
                                  </p:stCondLst>
                                  <p:childTnLst>
                                    <p:set>
                                      <p:cBhvr>
                                        <p:cTn id="17" dur="1" fill="hold">
                                          <p:stCondLst>
                                            <p:cond delay="0"/>
                                          </p:stCondLst>
                                        </p:cTn>
                                        <p:tgtEl>
                                          <p:spTgt spid="100353">
                                            <p:txEl>
                                              <p:pRg st="2" end="2"/>
                                            </p:txEl>
                                          </p:spTgt>
                                        </p:tgtEl>
                                        <p:attrNameLst>
                                          <p:attrName>style.visibility</p:attrName>
                                        </p:attrNameLst>
                                      </p:cBhvr>
                                      <p:to>
                                        <p:strVal val="visible"/>
                                      </p:to>
                                    </p:set>
                                    <p:animEffect transition="in" filter="barn(inHorizontal)">
                                      <p:cBhvr>
                                        <p:cTn id="18" dur="500"/>
                                        <p:tgtEl>
                                          <p:spTgt spid="100353">
                                            <p:txEl>
                                              <p:pRg st="2" end="2"/>
                                            </p:txEl>
                                          </p:spTgt>
                                        </p:tgtEl>
                                      </p:cBhvr>
                                    </p:animEffect>
                                  </p:childTnLst>
                                </p:cTn>
                              </p:par>
                              <p:par>
                                <p:cTn id="19" presetID="16" presetClass="entr" presetSubtype="26" fill="hold" nodeType="withEffect">
                                  <p:stCondLst>
                                    <p:cond delay="0"/>
                                  </p:stCondLst>
                                  <p:childTnLst>
                                    <p:set>
                                      <p:cBhvr>
                                        <p:cTn id="20" dur="1" fill="hold">
                                          <p:stCondLst>
                                            <p:cond delay="0"/>
                                          </p:stCondLst>
                                        </p:cTn>
                                        <p:tgtEl>
                                          <p:spTgt spid="100353">
                                            <p:txEl>
                                              <p:pRg st="3" end="3"/>
                                            </p:txEl>
                                          </p:spTgt>
                                        </p:tgtEl>
                                        <p:attrNameLst>
                                          <p:attrName>style.visibility</p:attrName>
                                        </p:attrNameLst>
                                      </p:cBhvr>
                                      <p:to>
                                        <p:strVal val="visible"/>
                                      </p:to>
                                    </p:set>
                                    <p:animEffect transition="in" filter="barn(inHorizontal)">
                                      <p:cBhvr>
                                        <p:cTn id="21" dur="500"/>
                                        <p:tgtEl>
                                          <p:spTgt spid="100353">
                                            <p:txEl>
                                              <p:pRg st="3" end="3"/>
                                            </p:txEl>
                                          </p:spTgt>
                                        </p:tgtEl>
                                      </p:cBhvr>
                                    </p:animEffect>
                                  </p:childTnLst>
                                </p:cTn>
                              </p:par>
                              <p:par>
                                <p:cTn id="22" presetID="16" presetClass="entr" presetSubtype="26" fill="hold" nodeType="withEffect">
                                  <p:stCondLst>
                                    <p:cond delay="0"/>
                                  </p:stCondLst>
                                  <p:childTnLst>
                                    <p:set>
                                      <p:cBhvr>
                                        <p:cTn id="23" dur="1" fill="hold">
                                          <p:stCondLst>
                                            <p:cond delay="0"/>
                                          </p:stCondLst>
                                        </p:cTn>
                                        <p:tgtEl>
                                          <p:spTgt spid="100353">
                                            <p:txEl>
                                              <p:pRg st="4" end="4"/>
                                            </p:txEl>
                                          </p:spTgt>
                                        </p:tgtEl>
                                        <p:attrNameLst>
                                          <p:attrName>style.visibility</p:attrName>
                                        </p:attrNameLst>
                                      </p:cBhvr>
                                      <p:to>
                                        <p:strVal val="visible"/>
                                      </p:to>
                                    </p:set>
                                    <p:animEffect transition="in" filter="barn(inHorizontal)">
                                      <p:cBhvr>
                                        <p:cTn id="24" dur="500"/>
                                        <p:tgtEl>
                                          <p:spTgt spid="100353">
                                            <p:txEl>
                                              <p:pRg st="4" end="4"/>
                                            </p:txEl>
                                          </p:spTgt>
                                        </p:tgtEl>
                                      </p:cBhvr>
                                    </p:animEffect>
                                  </p:childTnLst>
                                </p:cTn>
                              </p:par>
                              <p:par>
                                <p:cTn id="25" presetID="16" presetClass="entr" presetSubtype="26" fill="hold" nodeType="withEffect">
                                  <p:stCondLst>
                                    <p:cond delay="0"/>
                                  </p:stCondLst>
                                  <p:childTnLst>
                                    <p:set>
                                      <p:cBhvr>
                                        <p:cTn id="26" dur="1" fill="hold">
                                          <p:stCondLst>
                                            <p:cond delay="0"/>
                                          </p:stCondLst>
                                        </p:cTn>
                                        <p:tgtEl>
                                          <p:spTgt spid="100353">
                                            <p:txEl>
                                              <p:pRg st="5" end="5"/>
                                            </p:txEl>
                                          </p:spTgt>
                                        </p:tgtEl>
                                        <p:attrNameLst>
                                          <p:attrName>style.visibility</p:attrName>
                                        </p:attrNameLst>
                                      </p:cBhvr>
                                      <p:to>
                                        <p:strVal val="visible"/>
                                      </p:to>
                                    </p:set>
                                    <p:animEffect transition="in" filter="barn(inHorizontal)">
                                      <p:cBhvr>
                                        <p:cTn id="27" dur="500"/>
                                        <p:tgtEl>
                                          <p:spTgt spid="100353">
                                            <p:txEl>
                                              <p:pRg st="5" end="5"/>
                                            </p:txEl>
                                          </p:spTgt>
                                        </p:tgtEl>
                                      </p:cBhvr>
                                    </p:animEffect>
                                  </p:childTnLst>
                                </p:cTn>
                              </p:par>
                              <p:par>
                                <p:cTn id="28" presetID="16" presetClass="entr" presetSubtype="26" fill="hold" nodeType="withEffect">
                                  <p:stCondLst>
                                    <p:cond delay="0"/>
                                  </p:stCondLst>
                                  <p:childTnLst>
                                    <p:set>
                                      <p:cBhvr>
                                        <p:cTn id="29" dur="1" fill="hold">
                                          <p:stCondLst>
                                            <p:cond delay="0"/>
                                          </p:stCondLst>
                                        </p:cTn>
                                        <p:tgtEl>
                                          <p:spTgt spid="100353">
                                            <p:txEl>
                                              <p:pRg st="6" end="6"/>
                                            </p:txEl>
                                          </p:spTgt>
                                        </p:tgtEl>
                                        <p:attrNameLst>
                                          <p:attrName>style.visibility</p:attrName>
                                        </p:attrNameLst>
                                      </p:cBhvr>
                                      <p:to>
                                        <p:strVal val="visible"/>
                                      </p:to>
                                    </p:set>
                                    <p:animEffect transition="in" filter="barn(inHorizontal)">
                                      <p:cBhvr>
                                        <p:cTn id="30" dur="500"/>
                                        <p:tgtEl>
                                          <p:spTgt spid="100353">
                                            <p:txEl>
                                              <p:pRg st="6" end="6"/>
                                            </p:txEl>
                                          </p:spTgt>
                                        </p:tgtEl>
                                      </p:cBhvr>
                                    </p:animEffect>
                                  </p:childTnLst>
                                </p:cTn>
                              </p:par>
                              <p:par>
                                <p:cTn id="31" presetID="16" presetClass="entr" presetSubtype="26" fill="hold" nodeType="withEffect">
                                  <p:stCondLst>
                                    <p:cond delay="0"/>
                                  </p:stCondLst>
                                  <p:childTnLst>
                                    <p:set>
                                      <p:cBhvr>
                                        <p:cTn id="32" dur="1" fill="hold">
                                          <p:stCondLst>
                                            <p:cond delay="0"/>
                                          </p:stCondLst>
                                        </p:cTn>
                                        <p:tgtEl>
                                          <p:spTgt spid="100353">
                                            <p:txEl>
                                              <p:pRg st="7" end="7"/>
                                            </p:txEl>
                                          </p:spTgt>
                                        </p:tgtEl>
                                        <p:attrNameLst>
                                          <p:attrName>style.visibility</p:attrName>
                                        </p:attrNameLst>
                                      </p:cBhvr>
                                      <p:to>
                                        <p:strVal val="visible"/>
                                      </p:to>
                                    </p:set>
                                    <p:animEffect transition="in" filter="barn(inHorizontal)">
                                      <p:cBhvr>
                                        <p:cTn id="33" dur="500"/>
                                        <p:tgtEl>
                                          <p:spTgt spid="100353">
                                            <p:txEl>
                                              <p:pRg st="7" end="7"/>
                                            </p:txEl>
                                          </p:spTgt>
                                        </p:tgtEl>
                                      </p:cBhvr>
                                    </p:animEffect>
                                  </p:childTnLst>
                                </p:cTn>
                              </p:par>
                              <p:par>
                                <p:cTn id="34" presetID="16" presetClass="entr" presetSubtype="26" fill="hold" nodeType="withEffect">
                                  <p:stCondLst>
                                    <p:cond delay="0"/>
                                  </p:stCondLst>
                                  <p:childTnLst>
                                    <p:set>
                                      <p:cBhvr>
                                        <p:cTn id="35" dur="1" fill="hold">
                                          <p:stCondLst>
                                            <p:cond delay="0"/>
                                          </p:stCondLst>
                                        </p:cTn>
                                        <p:tgtEl>
                                          <p:spTgt spid="100353">
                                            <p:txEl>
                                              <p:pRg st="8" end="8"/>
                                            </p:txEl>
                                          </p:spTgt>
                                        </p:tgtEl>
                                        <p:attrNameLst>
                                          <p:attrName>style.visibility</p:attrName>
                                        </p:attrNameLst>
                                      </p:cBhvr>
                                      <p:to>
                                        <p:strVal val="visible"/>
                                      </p:to>
                                    </p:set>
                                    <p:animEffect transition="in" filter="barn(inHorizontal)">
                                      <p:cBhvr>
                                        <p:cTn id="36" dur="500"/>
                                        <p:tgtEl>
                                          <p:spTgt spid="100353">
                                            <p:txEl>
                                              <p:pRg st="8" end="8"/>
                                            </p:txEl>
                                          </p:spTgt>
                                        </p:tgtEl>
                                      </p:cBhvr>
                                    </p:animEffect>
                                  </p:childTnLst>
                                </p:cTn>
                              </p:par>
                              <p:par>
                                <p:cTn id="37" presetID="16" presetClass="entr" presetSubtype="26" fill="hold" nodeType="withEffect">
                                  <p:stCondLst>
                                    <p:cond delay="0"/>
                                  </p:stCondLst>
                                  <p:childTnLst>
                                    <p:set>
                                      <p:cBhvr>
                                        <p:cTn id="38" dur="1" fill="hold">
                                          <p:stCondLst>
                                            <p:cond delay="0"/>
                                          </p:stCondLst>
                                        </p:cTn>
                                        <p:tgtEl>
                                          <p:spTgt spid="100353">
                                            <p:txEl>
                                              <p:pRg st="9" end="9"/>
                                            </p:txEl>
                                          </p:spTgt>
                                        </p:tgtEl>
                                        <p:attrNameLst>
                                          <p:attrName>style.visibility</p:attrName>
                                        </p:attrNameLst>
                                      </p:cBhvr>
                                      <p:to>
                                        <p:strVal val="visible"/>
                                      </p:to>
                                    </p:set>
                                    <p:animEffect transition="in" filter="barn(inHorizontal)">
                                      <p:cBhvr>
                                        <p:cTn id="39" dur="500"/>
                                        <p:tgtEl>
                                          <p:spTgt spid="10035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
          <p:cNvSpPr>
            <a:spLocks noChangeArrowheads="1"/>
          </p:cNvSpPr>
          <p:nvPr/>
        </p:nvSpPr>
        <p:spPr bwMode="auto">
          <a:xfrm>
            <a:off x="428625" y="882650"/>
            <a:ext cx="8501063"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الحكمة من مشروعية السَلَم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 eaLnBrk="0" hangingPunct="0"/>
            <a:r>
              <a:rPr lang="ar-SA" sz="2800" b="1">
                <a:latin typeface="Traditional Arabic" pitchFamily="18" charset="-78"/>
                <a:ea typeface="Times New Roman" pitchFamily="18" charset="0"/>
                <a:cs typeface="Traditional Arabic" pitchFamily="18" charset="-78"/>
                <a:sym typeface="AGA Arabesque" pitchFamily="2" charset="2"/>
              </a:rPr>
              <a:t>الحكمة تقتضي مشروعية السلم ؛ وذلك لأن مصالح الناس تتم في السلم فالمحتاج إلى المال تندفع حاجته بالنقود الحاضرة ، والتاجر ينتفع بأخذ السلعة المسلم فيها لرخصها ، ولو لم يشرع السلم لتضرر الناس حيث يلجأ المحتاج إلى التعامل الربوي لقلة المقرضين ، فكانت مشروعية السلم منعا للتعامل بالربا .</a:t>
            </a:r>
          </a:p>
          <a:p>
            <a:pPr indent="457200"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ثالثاً : الإجارة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تعريفها : </a:t>
            </a:r>
            <a:r>
              <a:rPr lang="ar-SA" sz="2800" b="1">
                <a:latin typeface="Traditional Arabic" pitchFamily="18" charset="-78"/>
                <a:ea typeface="Times New Roman" pitchFamily="18" charset="0"/>
                <a:cs typeface="Traditional Arabic" pitchFamily="18" charset="-78"/>
                <a:sym typeface="AGA Arabesque" pitchFamily="2" charset="2"/>
              </a:rPr>
              <a:t>هي عقد على منفعة مباحة معلومة ، بشروط معينة . </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مشروعيتها :</a:t>
            </a:r>
            <a:r>
              <a:rPr lang="ar-SA" sz="2800" b="1">
                <a:latin typeface="Traditional Arabic" pitchFamily="18" charset="-78"/>
                <a:ea typeface="Times New Roman" pitchFamily="18" charset="0"/>
                <a:cs typeface="Traditional Arabic" pitchFamily="18" charset="-78"/>
                <a:sym typeface="AGA Arabesque" pitchFamily="2" charset="2"/>
              </a:rPr>
              <a:t>الإجارة مشروعة في الكتاب والسنة والإجماع</a:t>
            </a:r>
            <a:endParaRPr lang="en-US" sz="2800" b="1">
              <a:latin typeface="Traditional Arabic" pitchFamily="18" charset="-78"/>
              <a:ea typeface="Times New Roman" pitchFamily="18" charset="0"/>
              <a:cs typeface="Traditional Arabic" pitchFamily="18" charset="-78"/>
              <a:sym typeface="AGA Arabesque" pitchFamily="2" charset="2"/>
            </a:endParaRPr>
          </a:p>
          <a:p>
            <a:pPr indent="457200" algn="just"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في</a:t>
            </a:r>
            <a:r>
              <a:rPr lang="ar-SA" sz="2800" b="1">
                <a:latin typeface="Traditional Arabic" pitchFamily="18" charset="-78"/>
                <a:ea typeface="Times New Roman" pitchFamily="18" charset="0"/>
                <a:cs typeface="Traditional Arabic" pitchFamily="18" charset="-78"/>
                <a:sym typeface="AGA Arabesque" pitchFamily="2" charset="2"/>
              </a:rPr>
              <a:t>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الكتاب </a:t>
            </a:r>
            <a:r>
              <a:rPr lang="ar-SA" sz="2800" b="1">
                <a:latin typeface="Traditional Arabic" pitchFamily="18" charset="-78"/>
                <a:ea typeface="Times New Roman" pitchFamily="18" charset="0"/>
                <a:cs typeface="Traditional Arabic" pitchFamily="18" charset="-78"/>
                <a:sym typeface="AGA Arabesque" pitchFamily="2" charset="2"/>
              </a:rPr>
              <a:t>: قال تعالى : </a:t>
            </a:r>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فَإِنْ أَرْضَعْنَ لَكُمْ فَآتُوهُنَّ أُجُورَهُنَّ </a:t>
            </a:r>
            <a:r>
              <a:rPr lang="ar-SA" sz="2800" b="1">
                <a:latin typeface="Traditional Arabic" pitchFamily="18" charset="-78"/>
                <a:ea typeface="Times New Roman" pitchFamily="18" charset="0"/>
                <a:cs typeface="Traditional Arabic" pitchFamily="18" charset="-78"/>
                <a:sym typeface="HQPB2" pitchFamily="2" charset="2"/>
              </a:rPr>
              <a:t>[ الطلاق :6 ] </a:t>
            </a:r>
          </a:p>
          <a:p>
            <a:pPr indent="457200" algn="just" eaLnBrk="0" hangingPunct="0"/>
            <a:r>
              <a:rPr lang="ar-SA" sz="2800" b="1">
                <a:latin typeface="Traditional Arabic" pitchFamily="18" charset="-78"/>
                <a:ea typeface="Times New Roman" pitchFamily="18" charset="0"/>
                <a:cs typeface="Traditional Arabic" pitchFamily="18" charset="-78"/>
                <a:sym typeface="HQPB2" pitchFamily="2" charset="2"/>
              </a:rPr>
              <a:t>وقال سبحانه: </a:t>
            </a: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قَالَ لَوْ شِئْتَ لَاتَّخَذْتَ عَلَيْهِ أَجْرًا</a:t>
            </a:r>
            <a:r>
              <a:rPr lang="ar-SA" sz="2800" b="1">
                <a:latin typeface="Traditional Arabic" pitchFamily="18" charset="-78"/>
                <a:ea typeface="Times New Roman" pitchFamily="18" charset="0"/>
                <a:cs typeface="Traditional Arabic" pitchFamily="18" charset="-78"/>
                <a:sym typeface="HQPB2" pitchFamily="2" charset="2"/>
              </a:rPr>
              <a:t> [الكهف :77 ]</a:t>
            </a:r>
          </a:p>
          <a:p>
            <a:pPr indent="457200" algn="just" rtl="0" eaLnBrk="0" hangingPunct="0"/>
            <a:r>
              <a:rPr lang="ar-SA" sz="2800" b="1">
                <a:latin typeface="Traditional Arabic" pitchFamily="18" charset="-78"/>
                <a:ea typeface="Times New Roman" pitchFamily="18" charset="0"/>
                <a:cs typeface="Traditional Arabic" pitchFamily="18" charset="-78"/>
                <a:sym typeface="HQPB2" pitchFamily="2" charset="2"/>
              </a:rPr>
              <a:t>قال القرطبي  : "في هذا دليل على صحة وجواز الإجارة وهي سنة الأنبياء "</a:t>
            </a:r>
            <a:r>
              <a:rPr lang="en-US" sz="2800" b="1">
                <a:latin typeface="Traditional Arabic" pitchFamily="18" charset="-78"/>
                <a:ea typeface="Times New Roman" pitchFamily="18" charset="0"/>
                <a:cs typeface="Traditional Arabic" pitchFamily="18" charset="-78"/>
                <a:sym typeface="HQPB2" pitchFamily="2" charset="2"/>
              </a:rPr>
              <a:t> </a:t>
            </a:r>
          </a:p>
        </p:txBody>
      </p:sp>
      <p:sp>
        <p:nvSpPr>
          <p:cNvPr id="2" name="عنصر نائب لرقم الشريحة 1"/>
          <p:cNvSpPr>
            <a:spLocks noGrp="1"/>
          </p:cNvSpPr>
          <p:nvPr>
            <p:ph type="sldNum" sz="quarter" idx="12"/>
          </p:nvPr>
        </p:nvSpPr>
        <p:spPr/>
        <p:txBody>
          <a:bodyPr/>
          <a:lstStyle/>
          <a:p>
            <a:pPr>
              <a:defRPr/>
            </a:pPr>
            <a:fld id="{B1E1939C-0F1D-473B-8FB0-D9A2BFFC4C0F}" type="slidenum">
              <a:rPr lang="ar-SA" smtClean="0"/>
              <a:pPr>
                <a:defRPr/>
              </a:pPr>
              <a:t>18</a:t>
            </a:fld>
            <a:endParaRPr lang="ar-SA"/>
          </a:p>
        </p:txBody>
      </p:sp>
    </p:spTree>
    <p:extLst>
      <p:ext uri="{BB962C8B-B14F-4D97-AF65-F5344CB8AC3E}">
        <p14:creationId xmlns:p14="http://schemas.microsoft.com/office/powerpoint/2010/main" val="40849002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95234">
                                            <p:txEl>
                                              <p:pRg st="0" end="0"/>
                                            </p:txEl>
                                          </p:spTgt>
                                        </p:tgtEl>
                                        <p:attrNameLst>
                                          <p:attrName>style.visibility</p:attrName>
                                        </p:attrNameLst>
                                      </p:cBhvr>
                                      <p:to>
                                        <p:strVal val="visible"/>
                                      </p:to>
                                    </p:set>
                                    <p:anim calcmode="lin" valueType="num">
                                      <p:cBhvr>
                                        <p:cTn id="7" dur="5000" fill="hold"/>
                                        <p:tgtEl>
                                          <p:spTgt spid="95234">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9523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nodeType="clickEffect">
                                  <p:stCondLst>
                                    <p:cond delay="0"/>
                                  </p:stCondLst>
                                  <p:childTnLst>
                                    <p:set>
                                      <p:cBhvr>
                                        <p:cTn id="12" dur="1" fill="hold">
                                          <p:stCondLst>
                                            <p:cond delay="0"/>
                                          </p:stCondLst>
                                        </p:cTn>
                                        <p:tgtEl>
                                          <p:spTgt spid="95234">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95234">
                                            <p:txEl>
                                              <p:pRg st="1" end="1"/>
                                            </p:txEl>
                                          </p:spTgt>
                                        </p:tgtEl>
                                        <p:attrNameLst>
                                          <p:attrName>ppt_x</p:attrName>
                                        </p:attrNameLst>
                                      </p:cBhvr>
                                    </p:anim>
                                    <p:anim from="0" to="-1.0" calcmode="lin" valueType="num">
                                      <p:cBhvr>
                                        <p:cTn id="14" dur="200" decel="50000" autoRev="1" fill="hold">
                                          <p:stCondLst>
                                            <p:cond delay="600"/>
                                          </p:stCondLst>
                                        </p:cTn>
                                        <p:tgtEl>
                                          <p:spTgt spid="95234">
                                            <p:txEl>
                                              <p:pRg st="1" end="1"/>
                                            </p:txEl>
                                          </p:spTgt>
                                        </p:tgtEl>
                                        <p:attrNameLst>
                                          <p:attrName>xshear</p:attrName>
                                        </p:attrNameLst>
                                      </p:cBhvr>
                                    </p:anim>
                                    <p:animScale>
                                      <p:cBhvr>
                                        <p:cTn id="15" dur="200" decel="100000" autoRev="1" fill="hold">
                                          <p:stCondLst>
                                            <p:cond delay="600"/>
                                          </p:stCondLst>
                                        </p:cTn>
                                        <p:tgtEl>
                                          <p:spTgt spid="95234">
                                            <p:txEl>
                                              <p:pRg st="1" end="1"/>
                                            </p:txEl>
                                          </p:spTgt>
                                        </p:tgtEl>
                                      </p:cBhvr>
                                      <p:from x="100000" y="100000"/>
                                      <p:to x="80000" y="100000"/>
                                    </p:animScale>
                                    <p:anim by="(#ppt_h/3+#ppt_w*0.1)" calcmode="lin" valueType="num">
                                      <p:cBhvr additive="sum">
                                        <p:cTn id="16" dur="200" decel="100000" autoRev="1" fill="hold">
                                          <p:stCondLst>
                                            <p:cond delay="600"/>
                                          </p:stCondLst>
                                        </p:cTn>
                                        <p:tgtEl>
                                          <p:spTgt spid="95234">
                                            <p:txEl>
                                              <p:pRg st="1" end="1"/>
                                            </p:txEl>
                                          </p:spTgt>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0" presetClass="entr" presetSubtype="0" fill="hold" nodeType="clickEffect">
                                  <p:stCondLst>
                                    <p:cond delay="0"/>
                                  </p:stCondLst>
                                  <p:childTnLst>
                                    <p:set>
                                      <p:cBhvr>
                                        <p:cTn id="20" dur="1" fill="hold">
                                          <p:stCondLst>
                                            <p:cond delay="0"/>
                                          </p:stCondLst>
                                        </p:cTn>
                                        <p:tgtEl>
                                          <p:spTgt spid="95234">
                                            <p:txEl>
                                              <p:pRg st="2" end="2"/>
                                            </p:txEl>
                                          </p:spTgt>
                                        </p:tgtEl>
                                        <p:attrNameLst>
                                          <p:attrName>style.visibility</p:attrName>
                                        </p:attrNameLst>
                                      </p:cBhvr>
                                      <p:to>
                                        <p:strVal val="visible"/>
                                      </p:to>
                                    </p:set>
                                    <p:animEffect transition="in" filter="fade">
                                      <p:cBhvr>
                                        <p:cTn id="21" dur="800" decel="100000"/>
                                        <p:tgtEl>
                                          <p:spTgt spid="95234">
                                            <p:txEl>
                                              <p:pRg st="2" end="2"/>
                                            </p:txEl>
                                          </p:spTgt>
                                        </p:tgtEl>
                                      </p:cBhvr>
                                    </p:animEffect>
                                    <p:anim calcmode="lin" valueType="num">
                                      <p:cBhvr>
                                        <p:cTn id="22" dur="800" decel="100000" fill="hold"/>
                                        <p:tgtEl>
                                          <p:spTgt spid="95234">
                                            <p:txEl>
                                              <p:pRg st="2" end="2"/>
                                            </p:txEl>
                                          </p:spTgt>
                                        </p:tgtEl>
                                        <p:attrNameLst>
                                          <p:attrName>style.rotation</p:attrName>
                                        </p:attrNameLst>
                                      </p:cBhvr>
                                      <p:tavLst>
                                        <p:tav tm="0">
                                          <p:val>
                                            <p:fltVal val="-90"/>
                                          </p:val>
                                        </p:tav>
                                        <p:tav tm="100000">
                                          <p:val>
                                            <p:fltVal val="0"/>
                                          </p:val>
                                        </p:tav>
                                      </p:tavLst>
                                    </p:anim>
                                    <p:anim calcmode="lin" valueType="num">
                                      <p:cBhvr>
                                        <p:cTn id="23" dur="800" decel="100000" fill="hold"/>
                                        <p:tgtEl>
                                          <p:spTgt spid="95234">
                                            <p:txEl>
                                              <p:pRg st="2" end="2"/>
                                            </p:txEl>
                                          </p:spTgt>
                                        </p:tgtEl>
                                        <p:attrNameLst>
                                          <p:attrName>ppt_x</p:attrName>
                                        </p:attrNameLst>
                                      </p:cBhvr>
                                      <p:tavLst>
                                        <p:tav tm="0">
                                          <p:val>
                                            <p:strVal val="#ppt_x+0.4"/>
                                          </p:val>
                                        </p:tav>
                                        <p:tav tm="100000">
                                          <p:val>
                                            <p:strVal val="#ppt_x-0.05"/>
                                          </p:val>
                                        </p:tav>
                                      </p:tavLst>
                                    </p:anim>
                                    <p:anim calcmode="lin" valueType="num">
                                      <p:cBhvr>
                                        <p:cTn id="24" dur="800" decel="100000" fill="hold"/>
                                        <p:tgtEl>
                                          <p:spTgt spid="95234">
                                            <p:txEl>
                                              <p:pRg st="2" end="2"/>
                                            </p:txEl>
                                          </p:spTgt>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95234">
                                            <p:txEl>
                                              <p:pRg st="2" end="2"/>
                                            </p:txEl>
                                          </p:spTgt>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9523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8" presetClass="entr" presetSubtype="0" accel="50000" fill="hold" nodeType="clickEffect">
                                  <p:stCondLst>
                                    <p:cond delay="0"/>
                                  </p:stCondLst>
                                  <p:childTnLst>
                                    <p:set>
                                      <p:cBhvr>
                                        <p:cTn id="30" dur="1" fill="hold">
                                          <p:stCondLst>
                                            <p:cond delay="0"/>
                                          </p:stCondLst>
                                        </p:cTn>
                                        <p:tgtEl>
                                          <p:spTgt spid="95234">
                                            <p:txEl>
                                              <p:pRg st="3" end="3"/>
                                            </p:txEl>
                                          </p:spTgt>
                                        </p:tgtEl>
                                        <p:attrNameLst>
                                          <p:attrName>style.visibility</p:attrName>
                                        </p:attrNameLst>
                                      </p:cBhvr>
                                      <p:to>
                                        <p:strVal val="visible"/>
                                      </p:to>
                                    </p:set>
                                    <p:anim calcmode="lin" valueType="num">
                                      <p:cBhvr>
                                        <p:cTn id="31" dur="1000" fill="hold"/>
                                        <p:tgtEl>
                                          <p:spTgt spid="95234">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95234">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95234">
                                            <p:txEl>
                                              <p:pRg st="3" end="3"/>
                                            </p:txEl>
                                          </p:spTgt>
                                        </p:tgtEl>
                                        <p:attrNameLst>
                                          <p:attrName>ppt_y</p:attrName>
                                        </p:attrNameLst>
                                      </p:cBhvr>
                                      <p:tavLst>
                                        <p:tav tm="0">
                                          <p:val>
                                            <p:strVal val="#ppt_y"/>
                                          </p:val>
                                        </p:tav>
                                        <p:tav tm="100000">
                                          <p:val>
                                            <p:strVal val="#ppt_y"/>
                                          </p:val>
                                        </p:tav>
                                      </p:tavLst>
                                    </p:anim>
                                    <p:animEffect transition="in" filter="fade">
                                      <p:cBhvr>
                                        <p:cTn id="34" dur="1000"/>
                                        <p:tgtEl>
                                          <p:spTgt spid="95234">
                                            <p:txEl>
                                              <p:pRg st="3" end="3"/>
                                            </p:txEl>
                                          </p:spTgt>
                                        </p:tgtEl>
                                      </p:cBhvr>
                                    </p:animEffect>
                                  </p:childTnLst>
                                </p:cTn>
                              </p:par>
                              <p:par>
                                <p:cTn id="35" presetID="48" presetClass="entr" presetSubtype="0" accel="50000" fill="hold" nodeType="withEffect">
                                  <p:stCondLst>
                                    <p:cond delay="0"/>
                                  </p:stCondLst>
                                  <p:childTnLst>
                                    <p:set>
                                      <p:cBhvr>
                                        <p:cTn id="36" dur="1" fill="hold">
                                          <p:stCondLst>
                                            <p:cond delay="0"/>
                                          </p:stCondLst>
                                        </p:cTn>
                                        <p:tgtEl>
                                          <p:spTgt spid="95234">
                                            <p:txEl>
                                              <p:pRg st="4" end="4"/>
                                            </p:txEl>
                                          </p:spTgt>
                                        </p:tgtEl>
                                        <p:attrNameLst>
                                          <p:attrName>style.visibility</p:attrName>
                                        </p:attrNameLst>
                                      </p:cBhvr>
                                      <p:to>
                                        <p:strVal val="visible"/>
                                      </p:to>
                                    </p:set>
                                    <p:anim calcmode="lin" valueType="num">
                                      <p:cBhvr>
                                        <p:cTn id="37" dur="1000" fill="hold"/>
                                        <p:tgtEl>
                                          <p:spTgt spid="95234">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8" dur="1000" fill="hold"/>
                                        <p:tgtEl>
                                          <p:spTgt spid="95234">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9" dur="1000" fill="hold"/>
                                        <p:tgtEl>
                                          <p:spTgt spid="95234">
                                            <p:txEl>
                                              <p:pRg st="4" end="4"/>
                                            </p:txEl>
                                          </p:spTgt>
                                        </p:tgtEl>
                                        <p:attrNameLst>
                                          <p:attrName>ppt_y</p:attrName>
                                        </p:attrNameLst>
                                      </p:cBhvr>
                                      <p:tavLst>
                                        <p:tav tm="0">
                                          <p:val>
                                            <p:strVal val="#ppt_y"/>
                                          </p:val>
                                        </p:tav>
                                        <p:tav tm="100000">
                                          <p:val>
                                            <p:strVal val="#ppt_y"/>
                                          </p:val>
                                        </p:tav>
                                      </p:tavLst>
                                    </p:anim>
                                    <p:animEffect transition="in" filter="fade">
                                      <p:cBhvr>
                                        <p:cTn id="40" dur="1000"/>
                                        <p:tgtEl>
                                          <p:spTgt spid="95234">
                                            <p:txEl>
                                              <p:pRg st="4" end="4"/>
                                            </p:txEl>
                                          </p:spTgt>
                                        </p:tgtEl>
                                      </p:cBhvr>
                                    </p:animEffect>
                                  </p:childTnLst>
                                </p:cTn>
                              </p:par>
                              <p:par>
                                <p:cTn id="41" presetID="48" presetClass="entr" presetSubtype="0" accel="50000" fill="hold" nodeType="withEffect">
                                  <p:stCondLst>
                                    <p:cond delay="0"/>
                                  </p:stCondLst>
                                  <p:childTnLst>
                                    <p:set>
                                      <p:cBhvr>
                                        <p:cTn id="42" dur="1" fill="hold">
                                          <p:stCondLst>
                                            <p:cond delay="0"/>
                                          </p:stCondLst>
                                        </p:cTn>
                                        <p:tgtEl>
                                          <p:spTgt spid="95234">
                                            <p:txEl>
                                              <p:pRg st="5" end="5"/>
                                            </p:txEl>
                                          </p:spTgt>
                                        </p:tgtEl>
                                        <p:attrNameLst>
                                          <p:attrName>style.visibility</p:attrName>
                                        </p:attrNameLst>
                                      </p:cBhvr>
                                      <p:to>
                                        <p:strVal val="visible"/>
                                      </p:to>
                                    </p:set>
                                    <p:anim calcmode="lin" valueType="num">
                                      <p:cBhvr>
                                        <p:cTn id="43" dur="1000" fill="hold"/>
                                        <p:tgtEl>
                                          <p:spTgt spid="95234">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4" dur="1000" fill="hold"/>
                                        <p:tgtEl>
                                          <p:spTgt spid="95234">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45" dur="1000" fill="hold"/>
                                        <p:tgtEl>
                                          <p:spTgt spid="95234">
                                            <p:txEl>
                                              <p:pRg st="5" end="5"/>
                                            </p:txEl>
                                          </p:spTgt>
                                        </p:tgtEl>
                                        <p:attrNameLst>
                                          <p:attrName>ppt_y</p:attrName>
                                        </p:attrNameLst>
                                      </p:cBhvr>
                                      <p:tavLst>
                                        <p:tav tm="0">
                                          <p:val>
                                            <p:strVal val="#ppt_y"/>
                                          </p:val>
                                        </p:tav>
                                        <p:tav tm="100000">
                                          <p:val>
                                            <p:strVal val="#ppt_y"/>
                                          </p:val>
                                        </p:tav>
                                      </p:tavLst>
                                    </p:anim>
                                    <p:animEffect transition="in" filter="fade">
                                      <p:cBhvr>
                                        <p:cTn id="46" dur="1000"/>
                                        <p:tgtEl>
                                          <p:spTgt spid="95234">
                                            <p:txEl>
                                              <p:pRg st="5" end="5"/>
                                            </p:txEl>
                                          </p:spTgt>
                                        </p:tgtEl>
                                      </p:cBhvr>
                                    </p:animEffect>
                                  </p:childTnLst>
                                </p:cTn>
                              </p:par>
                              <p:par>
                                <p:cTn id="47" presetID="48" presetClass="entr" presetSubtype="0" accel="50000" fill="hold" nodeType="withEffect">
                                  <p:stCondLst>
                                    <p:cond delay="0"/>
                                  </p:stCondLst>
                                  <p:childTnLst>
                                    <p:set>
                                      <p:cBhvr>
                                        <p:cTn id="48" dur="1" fill="hold">
                                          <p:stCondLst>
                                            <p:cond delay="0"/>
                                          </p:stCondLst>
                                        </p:cTn>
                                        <p:tgtEl>
                                          <p:spTgt spid="95234">
                                            <p:txEl>
                                              <p:pRg st="6" end="6"/>
                                            </p:txEl>
                                          </p:spTgt>
                                        </p:tgtEl>
                                        <p:attrNameLst>
                                          <p:attrName>style.visibility</p:attrName>
                                        </p:attrNameLst>
                                      </p:cBhvr>
                                      <p:to>
                                        <p:strVal val="visible"/>
                                      </p:to>
                                    </p:set>
                                    <p:anim calcmode="lin" valueType="num">
                                      <p:cBhvr>
                                        <p:cTn id="49" dur="1000" fill="hold"/>
                                        <p:tgtEl>
                                          <p:spTgt spid="95234">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0" dur="1000" fill="hold"/>
                                        <p:tgtEl>
                                          <p:spTgt spid="95234">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51" dur="1000" fill="hold"/>
                                        <p:tgtEl>
                                          <p:spTgt spid="95234">
                                            <p:txEl>
                                              <p:pRg st="6" end="6"/>
                                            </p:txEl>
                                          </p:spTgt>
                                        </p:tgtEl>
                                        <p:attrNameLst>
                                          <p:attrName>ppt_y</p:attrName>
                                        </p:attrNameLst>
                                      </p:cBhvr>
                                      <p:tavLst>
                                        <p:tav tm="0">
                                          <p:val>
                                            <p:strVal val="#ppt_y"/>
                                          </p:val>
                                        </p:tav>
                                        <p:tav tm="100000">
                                          <p:val>
                                            <p:strVal val="#ppt_y"/>
                                          </p:val>
                                        </p:tav>
                                      </p:tavLst>
                                    </p:anim>
                                    <p:animEffect transition="in" filter="fade">
                                      <p:cBhvr>
                                        <p:cTn id="52" dur="1000"/>
                                        <p:tgtEl>
                                          <p:spTgt spid="95234">
                                            <p:txEl>
                                              <p:pRg st="6" end="6"/>
                                            </p:txEl>
                                          </p:spTgt>
                                        </p:tgtEl>
                                      </p:cBhvr>
                                    </p:animEffect>
                                  </p:childTnLst>
                                </p:cTn>
                              </p:par>
                              <p:par>
                                <p:cTn id="53" presetID="48" presetClass="entr" presetSubtype="0" accel="50000" fill="hold" nodeType="withEffect">
                                  <p:stCondLst>
                                    <p:cond delay="0"/>
                                  </p:stCondLst>
                                  <p:childTnLst>
                                    <p:set>
                                      <p:cBhvr>
                                        <p:cTn id="54" dur="1" fill="hold">
                                          <p:stCondLst>
                                            <p:cond delay="0"/>
                                          </p:stCondLst>
                                        </p:cTn>
                                        <p:tgtEl>
                                          <p:spTgt spid="95234">
                                            <p:txEl>
                                              <p:pRg st="7" end="7"/>
                                            </p:txEl>
                                          </p:spTgt>
                                        </p:tgtEl>
                                        <p:attrNameLst>
                                          <p:attrName>style.visibility</p:attrName>
                                        </p:attrNameLst>
                                      </p:cBhvr>
                                      <p:to>
                                        <p:strVal val="visible"/>
                                      </p:to>
                                    </p:set>
                                    <p:anim calcmode="lin" valueType="num">
                                      <p:cBhvr>
                                        <p:cTn id="55" dur="1000" fill="hold"/>
                                        <p:tgtEl>
                                          <p:spTgt spid="95234">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6" dur="1000" fill="hold"/>
                                        <p:tgtEl>
                                          <p:spTgt spid="95234">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57" dur="1000" fill="hold"/>
                                        <p:tgtEl>
                                          <p:spTgt spid="95234">
                                            <p:txEl>
                                              <p:pRg st="7" end="7"/>
                                            </p:txEl>
                                          </p:spTgt>
                                        </p:tgtEl>
                                        <p:attrNameLst>
                                          <p:attrName>ppt_y</p:attrName>
                                        </p:attrNameLst>
                                      </p:cBhvr>
                                      <p:tavLst>
                                        <p:tav tm="0">
                                          <p:val>
                                            <p:strVal val="#ppt_y"/>
                                          </p:val>
                                        </p:tav>
                                        <p:tav tm="100000">
                                          <p:val>
                                            <p:strVal val="#ppt_y"/>
                                          </p:val>
                                        </p:tav>
                                      </p:tavLst>
                                    </p:anim>
                                    <p:animEffect transition="in" filter="fade">
                                      <p:cBhvr>
                                        <p:cTn id="58" dur="1000"/>
                                        <p:tgtEl>
                                          <p:spTgt spid="9523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
          <p:cNvSpPr>
            <a:spLocks noChangeArrowheads="1"/>
          </p:cNvSpPr>
          <p:nvPr/>
        </p:nvSpPr>
        <p:spPr bwMode="auto">
          <a:xfrm>
            <a:off x="142875" y="592138"/>
            <a:ext cx="8643938"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في السنــة : </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1)- </a:t>
            </a:r>
            <a:r>
              <a:rPr lang="ar-SA" sz="2800" b="1">
                <a:latin typeface="Traditional Arabic" pitchFamily="18" charset="-78"/>
                <a:ea typeface="Times New Roman" pitchFamily="18" charset="0"/>
                <a:cs typeface="Traditional Arabic" pitchFamily="18" charset="-78"/>
                <a:sym typeface="AGA Arabesque" pitchFamily="2" charset="2"/>
              </a:rPr>
              <a:t>	عن أبي هريرة رضي الله عنه قال : " قال الله عز وجل : " ثلاثة أنا خصمهم يوم القيامة: رجل أعطى بي ثم غدر ، ورجل باع حراً فأكل ثمنه ، ورجل استأجر أجيراً فاستوفى منه ولم يعطه أجره " </a:t>
            </a:r>
            <a:endParaRPr lang="en-US" sz="2800" b="1">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2)- </a:t>
            </a:r>
            <a:r>
              <a:rPr lang="ar-SA" sz="2800" b="1">
                <a:latin typeface="Traditional Arabic" pitchFamily="18" charset="-78"/>
                <a:ea typeface="Times New Roman" pitchFamily="18" charset="0"/>
                <a:cs typeface="Traditional Arabic" pitchFamily="18" charset="-78"/>
                <a:sym typeface="AGA Arabesque" pitchFamily="2" charset="2"/>
              </a:rPr>
              <a:t>	ماجاء في قصة هجرة النبي </a:t>
            </a:r>
            <a:r>
              <a:rPr lang="en-US" sz="2800" b="1">
                <a:latin typeface="Traditional Arabic" pitchFamily="18" charset="-78"/>
                <a:ea typeface="Times New Roman" pitchFamily="18" charset="0"/>
                <a:cs typeface="Traditional Arabic" pitchFamily="18" charset="-78"/>
                <a:sym typeface="AGA Arabesque" pitchFamily="2" charset="2"/>
              </a:rPr>
              <a:t></a:t>
            </a:r>
            <a:r>
              <a:rPr lang="ar-SA" sz="2800" b="1">
                <a:latin typeface="Traditional Arabic" pitchFamily="18" charset="-78"/>
                <a:ea typeface="Times New Roman" pitchFamily="18" charset="0"/>
                <a:cs typeface="Traditional Arabic" pitchFamily="18" charset="-78"/>
                <a:sym typeface="AGA Arabesque" pitchFamily="2" charset="2"/>
              </a:rPr>
              <a:t> أنه استأجر هو وأبو بكر رضي الله عنه رجلاً من بني الديل ليدلهم الطريق. </a:t>
            </a:r>
            <a:endParaRPr lang="en-US" sz="2800" b="1">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u="sng">
                <a:solidFill>
                  <a:srgbClr val="FF0000"/>
                </a:solidFill>
                <a:latin typeface="Traditional Arabic" pitchFamily="18" charset="-78"/>
                <a:ea typeface="Times New Roman" pitchFamily="18" charset="0"/>
                <a:cs typeface="Traditional Arabic" pitchFamily="18" charset="-78"/>
                <a:sym typeface="AGA Arabesque" pitchFamily="2" charset="2"/>
              </a:rPr>
              <a:t>الإجمـاع: أجمع الفقهاء على مشروعية الإجارة وصحتها. </a:t>
            </a:r>
            <a:endParaRPr lang="en-US" sz="2800" b="1" u="sng">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شروط عقد الإجارة : يشترط لصحة عقد الإجارة عدة شروط:</a:t>
            </a:r>
            <a:endParaRPr lang="en-US" sz="2800" b="1">
              <a:solidFill>
                <a:srgbClr val="FF0000"/>
              </a:solidFill>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(1) </a:t>
            </a:r>
            <a:r>
              <a:rPr lang="ar-SA" sz="2800" b="1">
                <a:latin typeface="Traditional Arabic" pitchFamily="18" charset="-78"/>
                <a:ea typeface="Times New Roman" pitchFamily="18" charset="0"/>
                <a:cs typeface="Traditional Arabic" pitchFamily="18" charset="-78"/>
                <a:sym typeface="AGA Arabesque" pitchFamily="2" charset="2"/>
              </a:rPr>
              <a:t>	أن تكون من جائز التصرف وهو الحر البالغ الرشيد .</a:t>
            </a:r>
            <a:endParaRPr lang="en-US" sz="2800" b="1">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(2) </a:t>
            </a:r>
            <a:r>
              <a:rPr lang="ar-SA" sz="2800" b="1">
                <a:latin typeface="Traditional Arabic" pitchFamily="18" charset="-78"/>
                <a:ea typeface="Times New Roman" pitchFamily="18" charset="0"/>
                <a:cs typeface="Traditional Arabic" pitchFamily="18" charset="-78"/>
                <a:sym typeface="AGA Arabesque" pitchFamily="2" charset="2"/>
              </a:rPr>
              <a:t>	معرفة المنفعة والأجرة .</a:t>
            </a:r>
            <a:endParaRPr lang="en-US" sz="2800" b="1">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(3) </a:t>
            </a:r>
            <a:r>
              <a:rPr lang="ar-SA" sz="2800" b="1">
                <a:latin typeface="Traditional Arabic" pitchFamily="18" charset="-78"/>
                <a:ea typeface="Times New Roman" pitchFamily="18" charset="0"/>
                <a:cs typeface="Traditional Arabic" pitchFamily="18" charset="-78"/>
                <a:sym typeface="AGA Arabesque" pitchFamily="2" charset="2"/>
              </a:rPr>
              <a:t>	أن تكون العين المؤجرة مما يمكن الانتفاع بها مع بقاء أصلها. كالسيارات، والبيوت ونحوها .</a:t>
            </a:r>
            <a:endParaRPr lang="en-US" sz="2800" b="1">
              <a:latin typeface="Traditional Arabic" pitchFamily="18" charset="-78"/>
              <a:ea typeface="Times New Roman" pitchFamily="18" charset="0"/>
              <a:cs typeface="Traditional Arabic" pitchFamily="18" charset="-78"/>
              <a:sym typeface="AGA Arabesque" pitchFamily="2" charset="2"/>
            </a:endParaRPr>
          </a:p>
          <a:p>
            <a:pPr algn="justLow" eaLnBrk="0" hangingPunct="0"/>
            <a:r>
              <a:rPr lang="ar-SA" sz="2800" b="1">
                <a:solidFill>
                  <a:srgbClr val="FF0000"/>
                </a:solidFill>
                <a:latin typeface="Traditional Arabic" pitchFamily="18" charset="-78"/>
                <a:ea typeface="Times New Roman" pitchFamily="18" charset="0"/>
                <a:cs typeface="Traditional Arabic" pitchFamily="18" charset="-78"/>
                <a:sym typeface="AGA Arabesque" pitchFamily="2" charset="2"/>
              </a:rPr>
              <a:t>(4) </a:t>
            </a:r>
            <a:r>
              <a:rPr lang="ar-SA" sz="2800" b="1">
                <a:latin typeface="Traditional Arabic" pitchFamily="18" charset="-78"/>
                <a:ea typeface="Times New Roman" pitchFamily="18" charset="0"/>
                <a:cs typeface="Traditional Arabic" pitchFamily="18" charset="-78"/>
                <a:sym typeface="AGA Arabesque" pitchFamily="2" charset="2"/>
              </a:rPr>
              <a:t>	أن تكون المنفعة مباحة .</a:t>
            </a:r>
          </a:p>
        </p:txBody>
      </p:sp>
      <p:sp>
        <p:nvSpPr>
          <p:cNvPr id="2" name="عنصر نائب لرقم الشريحة 1"/>
          <p:cNvSpPr>
            <a:spLocks noGrp="1"/>
          </p:cNvSpPr>
          <p:nvPr>
            <p:ph type="sldNum" sz="quarter" idx="12"/>
          </p:nvPr>
        </p:nvSpPr>
        <p:spPr/>
        <p:txBody>
          <a:bodyPr/>
          <a:lstStyle/>
          <a:p>
            <a:pPr>
              <a:defRPr/>
            </a:pPr>
            <a:fld id="{7ADFA9D7-C355-4F6B-A0E1-2A653199CEC0}" type="slidenum">
              <a:rPr lang="ar-SA" smtClean="0"/>
              <a:pPr>
                <a:defRPr/>
              </a:pPr>
              <a:t>19</a:t>
            </a:fld>
            <a:endParaRPr lang="ar-SA"/>
          </a:p>
        </p:txBody>
      </p:sp>
    </p:spTree>
    <p:extLst>
      <p:ext uri="{BB962C8B-B14F-4D97-AF65-F5344CB8AC3E}">
        <p14:creationId xmlns:p14="http://schemas.microsoft.com/office/powerpoint/2010/main" val="2259977404"/>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96258">
                                            <p:txEl>
                                              <p:pRg st="0" end="0"/>
                                            </p:txEl>
                                          </p:spTgt>
                                        </p:tgtEl>
                                        <p:attrNameLst>
                                          <p:attrName>style.visibility</p:attrName>
                                        </p:attrNameLst>
                                      </p:cBhvr>
                                      <p:to>
                                        <p:strVal val="visible"/>
                                      </p:to>
                                    </p:set>
                                    <p:animEffect transition="in" filter="fade">
                                      <p:cBhvr>
                                        <p:cTn id="7" dur="1000"/>
                                        <p:tgtEl>
                                          <p:spTgt spid="96258">
                                            <p:txEl>
                                              <p:pRg st="0" end="0"/>
                                            </p:txEl>
                                          </p:spTgt>
                                        </p:tgtEl>
                                      </p:cBhvr>
                                    </p:animEffect>
                                    <p:anim calcmode="lin" valueType="num">
                                      <p:cBhvr>
                                        <p:cTn id="8" dur="1000" fill="hold"/>
                                        <p:tgtEl>
                                          <p:spTgt spid="9625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625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6258">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96258">
                                            <p:txEl>
                                              <p:pRg st="1" end="1"/>
                                            </p:txEl>
                                          </p:spTgt>
                                        </p:tgtEl>
                                        <p:attrNameLst>
                                          <p:attrName>style.visibility</p:attrName>
                                        </p:attrNameLst>
                                      </p:cBhvr>
                                      <p:to>
                                        <p:strVal val="visible"/>
                                      </p:to>
                                    </p:set>
                                    <p:animEffect transition="in" filter="fade">
                                      <p:cBhvr>
                                        <p:cTn id="13" dur="1000"/>
                                        <p:tgtEl>
                                          <p:spTgt spid="96258">
                                            <p:txEl>
                                              <p:pRg st="1" end="1"/>
                                            </p:txEl>
                                          </p:spTgt>
                                        </p:tgtEl>
                                      </p:cBhvr>
                                    </p:animEffect>
                                    <p:anim calcmode="lin" valueType="num">
                                      <p:cBhvr>
                                        <p:cTn id="14" dur="1000" fill="hold"/>
                                        <p:tgtEl>
                                          <p:spTgt spid="96258">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96258">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6258">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96258">
                                            <p:txEl>
                                              <p:pRg st="2" end="2"/>
                                            </p:txEl>
                                          </p:spTgt>
                                        </p:tgtEl>
                                        <p:attrNameLst>
                                          <p:attrName>style.visibility</p:attrName>
                                        </p:attrNameLst>
                                      </p:cBhvr>
                                      <p:to>
                                        <p:strVal val="visible"/>
                                      </p:to>
                                    </p:set>
                                    <p:animEffect transition="in" filter="fade">
                                      <p:cBhvr>
                                        <p:cTn id="19" dur="1000"/>
                                        <p:tgtEl>
                                          <p:spTgt spid="96258">
                                            <p:txEl>
                                              <p:pRg st="2" end="2"/>
                                            </p:txEl>
                                          </p:spTgt>
                                        </p:tgtEl>
                                      </p:cBhvr>
                                    </p:animEffect>
                                    <p:anim calcmode="lin" valueType="num">
                                      <p:cBhvr>
                                        <p:cTn id="20" dur="1000" fill="hold"/>
                                        <p:tgtEl>
                                          <p:spTgt spid="96258">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96258">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96258">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8" presetClass="entr" presetSubtype="0" accel="50000" fill="hold" nodeType="clickEffect">
                                  <p:stCondLst>
                                    <p:cond delay="0"/>
                                  </p:stCondLst>
                                  <p:childTnLst>
                                    <p:set>
                                      <p:cBhvr>
                                        <p:cTn id="26" dur="1" fill="hold">
                                          <p:stCondLst>
                                            <p:cond delay="0"/>
                                          </p:stCondLst>
                                        </p:cTn>
                                        <p:tgtEl>
                                          <p:spTgt spid="96258">
                                            <p:txEl>
                                              <p:pRg st="3" end="3"/>
                                            </p:txEl>
                                          </p:spTgt>
                                        </p:tgtEl>
                                        <p:attrNameLst>
                                          <p:attrName>style.visibility</p:attrName>
                                        </p:attrNameLst>
                                      </p:cBhvr>
                                      <p:to>
                                        <p:strVal val="visible"/>
                                      </p:to>
                                    </p:set>
                                    <p:anim calcmode="lin" valueType="num">
                                      <p:cBhvr>
                                        <p:cTn id="27" dur="1000" fill="hold"/>
                                        <p:tgtEl>
                                          <p:spTgt spid="96258">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96258">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96258">
                                            <p:txEl>
                                              <p:pRg st="3" end="3"/>
                                            </p:txEl>
                                          </p:spTgt>
                                        </p:tgtEl>
                                        <p:attrNameLst>
                                          <p:attrName>ppt_y</p:attrName>
                                        </p:attrNameLst>
                                      </p:cBhvr>
                                      <p:tavLst>
                                        <p:tav tm="0">
                                          <p:val>
                                            <p:strVal val="#ppt_y"/>
                                          </p:val>
                                        </p:tav>
                                        <p:tav tm="100000">
                                          <p:val>
                                            <p:strVal val="#ppt_y"/>
                                          </p:val>
                                        </p:tav>
                                      </p:tavLst>
                                    </p:anim>
                                    <p:animEffect transition="in" filter="fade">
                                      <p:cBhvr>
                                        <p:cTn id="30" dur="1000"/>
                                        <p:tgtEl>
                                          <p:spTgt spid="96258">
                                            <p:txEl>
                                              <p:pRg st="3" end="3"/>
                                            </p:txEl>
                                          </p:spTgt>
                                        </p:tgtEl>
                                      </p:cBhvr>
                                    </p:animEffect>
                                  </p:childTnLst>
                                </p:cTn>
                              </p:par>
                              <p:par>
                                <p:cTn id="31" presetID="48" presetClass="entr" presetSubtype="0" accel="50000" fill="hold" nodeType="withEffect">
                                  <p:stCondLst>
                                    <p:cond delay="0"/>
                                  </p:stCondLst>
                                  <p:childTnLst>
                                    <p:set>
                                      <p:cBhvr>
                                        <p:cTn id="32" dur="1" fill="hold">
                                          <p:stCondLst>
                                            <p:cond delay="0"/>
                                          </p:stCondLst>
                                        </p:cTn>
                                        <p:tgtEl>
                                          <p:spTgt spid="96258">
                                            <p:txEl>
                                              <p:pRg st="4" end="4"/>
                                            </p:txEl>
                                          </p:spTgt>
                                        </p:tgtEl>
                                        <p:attrNameLst>
                                          <p:attrName>style.visibility</p:attrName>
                                        </p:attrNameLst>
                                      </p:cBhvr>
                                      <p:to>
                                        <p:strVal val="visible"/>
                                      </p:to>
                                    </p:set>
                                    <p:anim calcmode="lin" valueType="num">
                                      <p:cBhvr>
                                        <p:cTn id="33" dur="1000" fill="hold"/>
                                        <p:tgtEl>
                                          <p:spTgt spid="96258">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96258">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96258">
                                            <p:txEl>
                                              <p:pRg st="4" end="4"/>
                                            </p:txEl>
                                          </p:spTgt>
                                        </p:tgtEl>
                                        <p:attrNameLst>
                                          <p:attrName>ppt_y</p:attrName>
                                        </p:attrNameLst>
                                      </p:cBhvr>
                                      <p:tavLst>
                                        <p:tav tm="0">
                                          <p:val>
                                            <p:strVal val="#ppt_y"/>
                                          </p:val>
                                        </p:tav>
                                        <p:tav tm="100000">
                                          <p:val>
                                            <p:strVal val="#ppt_y"/>
                                          </p:val>
                                        </p:tav>
                                      </p:tavLst>
                                    </p:anim>
                                    <p:animEffect transition="in" filter="fade">
                                      <p:cBhvr>
                                        <p:cTn id="36" dur="1000"/>
                                        <p:tgtEl>
                                          <p:spTgt spid="96258">
                                            <p:txEl>
                                              <p:pRg st="4" end="4"/>
                                            </p:txEl>
                                          </p:spTgt>
                                        </p:tgtEl>
                                      </p:cBhvr>
                                    </p:animEffect>
                                  </p:childTnLst>
                                </p:cTn>
                              </p:par>
                              <p:par>
                                <p:cTn id="37" presetID="48" presetClass="entr" presetSubtype="0" accel="50000" fill="hold" nodeType="withEffect">
                                  <p:stCondLst>
                                    <p:cond delay="0"/>
                                  </p:stCondLst>
                                  <p:childTnLst>
                                    <p:set>
                                      <p:cBhvr>
                                        <p:cTn id="38" dur="1" fill="hold">
                                          <p:stCondLst>
                                            <p:cond delay="0"/>
                                          </p:stCondLst>
                                        </p:cTn>
                                        <p:tgtEl>
                                          <p:spTgt spid="96258">
                                            <p:txEl>
                                              <p:pRg st="5" end="5"/>
                                            </p:txEl>
                                          </p:spTgt>
                                        </p:tgtEl>
                                        <p:attrNameLst>
                                          <p:attrName>style.visibility</p:attrName>
                                        </p:attrNameLst>
                                      </p:cBhvr>
                                      <p:to>
                                        <p:strVal val="visible"/>
                                      </p:to>
                                    </p:set>
                                    <p:anim calcmode="lin" valueType="num">
                                      <p:cBhvr>
                                        <p:cTn id="39" dur="1000" fill="hold"/>
                                        <p:tgtEl>
                                          <p:spTgt spid="96258">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96258">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96258">
                                            <p:txEl>
                                              <p:pRg st="5" end="5"/>
                                            </p:txEl>
                                          </p:spTgt>
                                        </p:tgtEl>
                                        <p:attrNameLst>
                                          <p:attrName>ppt_y</p:attrName>
                                        </p:attrNameLst>
                                      </p:cBhvr>
                                      <p:tavLst>
                                        <p:tav tm="0">
                                          <p:val>
                                            <p:strVal val="#ppt_y"/>
                                          </p:val>
                                        </p:tav>
                                        <p:tav tm="100000">
                                          <p:val>
                                            <p:strVal val="#ppt_y"/>
                                          </p:val>
                                        </p:tav>
                                      </p:tavLst>
                                    </p:anim>
                                    <p:animEffect transition="in" filter="fade">
                                      <p:cBhvr>
                                        <p:cTn id="42" dur="1000"/>
                                        <p:tgtEl>
                                          <p:spTgt spid="96258">
                                            <p:txEl>
                                              <p:pRg st="5" end="5"/>
                                            </p:txEl>
                                          </p:spTgt>
                                        </p:tgtEl>
                                      </p:cBhvr>
                                    </p:animEffect>
                                  </p:childTnLst>
                                </p:cTn>
                              </p:par>
                              <p:par>
                                <p:cTn id="43" presetID="48" presetClass="entr" presetSubtype="0" accel="50000" fill="hold" nodeType="withEffect">
                                  <p:stCondLst>
                                    <p:cond delay="0"/>
                                  </p:stCondLst>
                                  <p:childTnLst>
                                    <p:set>
                                      <p:cBhvr>
                                        <p:cTn id="44" dur="1" fill="hold">
                                          <p:stCondLst>
                                            <p:cond delay="0"/>
                                          </p:stCondLst>
                                        </p:cTn>
                                        <p:tgtEl>
                                          <p:spTgt spid="96258">
                                            <p:txEl>
                                              <p:pRg st="6" end="6"/>
                                            </p:txEl>
                                          </p:spTgt>
                                        </p:tgtEl>
                                        <p:attrNameLst>
                                          <p:attrName>style.visibility</p:attrName>
                                        </p:attrNameLst>
                                      </p:cBhvr>
                                      <p:to>
                                        <p:strVal val="visible"/>
                                      </p:to>
                                    </p:set>
                                    <p:anim calcmode="lin" valueType="num">
                                      <p:cBhvr>
                                        <p:cTn id="45" dur="1000" fill="hold"/>
                                        <p:tgtEl>
                                          <p:spTgt spid="96258">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6" dur="1000" fill="hold"/>
                                        <p:tgtEl>
                                          <p:spTgt spid="96258">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47" dur="1000" fill="hold"/>
                                        <p:tgtEl>
                                          <p:spTgt spid="96258">
                                            <p:txEl>
                                              <p:pRg st="6" end="6"/>
                                            </p:txEl>
                                          </p:spTgt>
                                        </p:tgtEl>
                                        <p:attrNameLst>
                                          <p:attrName>ppt_y</p:attrName>
                                        </p:attrNameLst>
                                      </p:cBhvr>
                                      <p:tavLst>
                                        <p:tav tm="0">
                                          <p:val>
                                            <p:strVal val="#ppt_y"/>
                                          </p:val>
                                        </p:tav>
                                        <p:tav tm="100000">
                                          <p:val>
                                            <p:strVal val="#ppt_y"/>
                                          </p:val>
                                        </p:tav>
                                      </p:tavLst>
                                    </p:anim>
                                    <p:animEffect transition="in" filter="fade">
                                      <p:cBhvr>
                                        <p:cTn id="48" dur="1000"/>
                                        <p:tgtEl>
                                          <p:spTgt spid="96258">
                                            <p:txEl>
                                              <p:pRg st="6" end="6"/>
                                            </p:txEl>
                                          </p:spTgt>
                                        </p:tgtEl>
                                      </p:cBhvr>
                                    </p:animEffect>
                                  </p:childTnLst>
                                </p:cTn>
                              </p:par>
                              <p:par>
                                <p:cTn id="49" presetID="48" presetClass="entr" presetSubtype="0" accel="50000" fill="hold" nodeType="withEffect">
                                  <p:stCondLst>
                                    <p:cond delay="0"/>
                                  </p:stCondLst>
                                  <p:childTnLst>
                                    <p:set>
                                      <p:cBhvr>
                                        <p:cTn id="50" dur="1" fill="hold">
                                          <p:stCondLst>
                                            <p:cond delay="0"/>
                                          </p:stCondLst>
                                        </p:cTn>
                                        <p:tgtEl>
                                          <p:spTgt spid="96258">
                                            <p:txEl>
                                              <p:pRg st="7" end="7"/>
                                            </p:txEl>
                                          </p:spTgt>
                                        </p:tgtEl>
                                        <p:attrNameLst>
                                          <p:attrName>style.visibility</p:attrName>
                                        </p:attrNameLst>
                                      </p:cBhvr>
                                      <p:to>
                                        <p:strVal val="visible"/>
                                      </p:to>
                                    </p:set>
                                    <p:anim calcmode="lin" valueType="num">
                                      <p:cBhvr>
                                        <p:cTn id="51" dur="1000" fill="hold"/>
                                        <p:tgtEl>
                                          <p:spTgt spid="96258">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2" dur="1000" fill="hold"/>
                                        <p:tgtEl>
                                          <p:spTgt spid="96258">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53" dur="1000" fill="hold"/>
                                        <p:tgtEl>
                                          <p:spTgt spid="96258">
                                            <p:txEl>
                                              <p:pRg st="7" end="7"/>
                                            </p:txEl>
                                          </p:spTgt>
                                        </p:tgtEl>
                                        <p:attrNameLst>
                                          <p:attrName>ppt_y</p:attrName>
                                        </p:attrNameLst>
                                      </p:cBhvr>
                                      <p:tavLst>
                                        <p:tav tm="0">
                                          <p:val>
                                            <p:strVal val="#ppt_y"/>
                                          </p:val>
                                        </p:tav>
                                        <p:tav tm="100000">
                                          <p:val>
                                            <p:strVal val="#ppt_y"/>
                                          </p:val>
                                        </p:tav>
                                      </p:tavLst>
                                    </p:anim>
                                    <p:animEffect transition="in" filter="fade">
                                      <p:cBhvr>
                                        <p:cTn id="54" dur="1000"/>
                                        <p:tgtEl>
                                          <p:spTgt spid="96258">
                                            <p:txEl>
                                              <p:pRg st="7" end="7"/>
                                            </p:txEl>
                                          </p:spTgt>
                                        </p:tgtEl>
                                      </p:cBhvr>
                                    </p:animEffect>
                                  </p:childTnLst>
                                </p:cTn>
                              </p:par>
                              <p:par>
                                <p:cTn id="55" presetID="48" presetClass="entr" presetSubtype="0" accel="50000" fill="hold" nodeType="withEffect">
                                  <p:stCondLst>
                                    <p:cond delay="0"/>
                                  </p:stCondLst>
                                  <p:childTnLst>
                                    <p:set>
                                      <p:cBhvr>
                                        <p:cTn id="56" dur="1" fill="hold">
                                          <p:stCondLst>
                                            <p:cond delay="0"/>
                                          </p:stCondLst>
                                        </p:cTn>
                                        <p:tgtEl>
                                          <p:spTgt spid="96258">
                                            <p:txEl>
                                              <p:pRg st="8" end="8"/>
                                            </p:txEl>
                                          </p:spTgt>
                                        </p:tgtEl>
                                        <p:attrNameLst>
                                          <p:attrName>style.visibility</p:attrName>
                                        </p:attrNameLst>
                                      </p:cBhvr>
                                      <p:to>
                                        <p:strVal val="visible"/>
                                      </p:to>
                                    </p:set>
                                    <p:anim calcmode="lin" valueType="num">
                                      <p:cBhvr>
                                        <p:cTn id="57" dur="1000" fill="hold"/>
                                        <p:tgtEl>
                                          <p:spTgt spid="96258">
                                            <p:txEl>
                                              <p:pRg st="8" end="8"/>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8" dur="1000" fill="hold"/>
                                        <p:tgtEl>
                                          <p:spTgt spid="96258">
                                            <p:txEl>
                                              <p:pRg st="8" end="8"/>
                                            </p:txEl>
                                          </p:spTgt>
                                        </p:tgtEl>
                                        <p:attrNameLst>
                                          <p:attrName>ppt_x</p:attrName>
                                        </p:attrNameLst>
                                      </p:cBhvr>
                                      <p:tavLst>
                                        <p:tav tm="0">
                                          <p:val>
                                            <p:fltVal val="-1"/>
                                          </p:val>
                                        </p:tav>
                                        <p:tav tm="50000">
                                          <p:val>
                                            <p:fltVal val="0.95"/>
                                          </p:val>
                                        </p:tav>
                                        <p:tav tm="100000">
                                          <p:val>
                                            <p:strVal val="#ppt_x"/>
                                          </p:val>
                                        </p:tav>
                                      </p:tavLst>
                                    </p:anim>
                                    <p:anim calcmode="lin" valueType="num">
                                      <p:cBhvr>
                                        <p:cTn id="59" dur="1000" fill="hold"/>
                                        <p:tgtEl>
                                          <p:spTgt spid="96258">
                                            <p:txEl>
                                              <p:pRg st="8" end="8"/>
                                            </p:txEl>
                                          </p:spTgt>
                                        </p:tgtEl>
                                        <p:attrNameLst>
                                          <p:attrName>ppt_y</p:attrName>
                                        </p:attrNameLst>
                                      </p:cBhvr>
                                      <p:tavLst>
                                        <p:tav tm="0">
                                          <p:val>
                                            <p:strVal val="#ppt_y"/>
                                          </p:val>
                                        </p:tav>
                                        <p:tav tm="100000">
                                          <p:val>
                                            <p:strVal val="#ppt_y"/>
                                          </p:val>
                                        </p:tav>
                                      </p:tavLst>
                                    </p:anim>
                                    <p:animEffect transition="in" filter="fade">
                                      <p:cBhvr>
                                        <p:cTn id="60" dur="1000"/>
                                        <p:tgtEl>
                                          <p:spTgt spid="9625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1970</Words>
  <Application>Microsoft Office PowerPoint</Application>
  <PresentationFormat>عرض على الشاشة (3:4)‏</PresentationFormat>
  <Paragraphs>123</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cp:revision>
  <dcterms:created xsi:type="dcterms:W3CDTF">2015-09-16T17:38:33Z</dcterms:created>
  <dcterms:modified xsi:type="dcterms:W3CDTF">2015-09-16T17:39:32Z</dcterms:modified>
</cp:coreProperties>
</file>