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  <p:sldMasterId id="2147483672" r:id="rId2"/>
  </p:sld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C5D1D7">
                    <a:shade val="90000"/>
                  </a:srgbClr>
                </a:solidFill>
                <a:ea typeface="Majalla UI"/>
              </a:defRPr>
            </a:lvl1pPr>
          </a:lstStyle>
          <a:p>
            <a:pPr>
              <a:defRPr/>
            </a:pPr>
            <a:fld id="{A46D9526-E0DE-4566-AD18-14CD86DB89C8}" type="datetime1">
              <a:rPr lang="ar-SA"/>
              <a:pPr>
                <a:defRPr/>
              </a:pPr>
              <a:t>08/12/1436</a:t>
            </a:fld>
            <a:endParaRPr lang="ar-SA"/>
          </a:p>
        </p:txBody>
      </p:sp>
      <p:sp>
        <p:nvSpPr>
          <p:cNvPr id="5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C5D1D7">
                    <a:shade val="90000"/>
                  </a:srgbClr>
                </a:solidFill>
                <a:ea typeface="Majalla UI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C5D1D7">
                    <a:shade val="90000"/>
                  </a:srgbClr>
                </a:solidFill>
                <a:ea typeface="Majalla UI"/>
              </a:defRPr>
            </a:lvl1pPr>
          </a:lstStyle>
          <a:p>
            <a:pPr>
              <a:defRPr/>
            </a:pPr>
            <a:fld id="{3C92FD1F-2806-4214-8E43-56DF9158E5A0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565672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Majalla UI"/>
              </a:defRPr>
            </a:lvl1pPr>
          </a:lstStyle>
          <a:p>
            <a:pPr>
              <a:defRPr/>
            </a:pPr>
            <a:fld id="{A02797BC-B4EA-40EC-BF94-268B4AAE6DE8}" type="datetime1">
              <a:rPr lang="ar-SA"/>
              <a:pPr>
                <a:defRPr/>
              </a:pPr>
              <a:t>08/12/1436</a:t>
            </a:fld>
            <a:endParaRPr lang="ar-SA"/>
          </a:p>
        </p:txBody>
      </p:sp>
      <p:sp>
        <p:nvSpPr>
          <p:cNvPr id="5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Majalla UI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Majalla UI"/>
              </a:defRPr>
            </a:lvl1pPr>
          </a:lstStyle>
          <a:p>
            <a:pPr>
              <a:defRPr/>
            </a:pPr>
            <a:fld id="{C3A7DC10-B7B4-40D2-BC4B-F905D7C9997D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77880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C5D1D7">
                    <a:shade val="90000"/>
                  </a:srgbClr>
                </a:solidFill>
                <a:ea typeface="Majalla UI"/>
              </a:defRPr>
            </a:lvl1pPr>
          </a:lstStyle>
          <a:p>
            <a:pPr>
              <a:defRPr/>
            </a:pPr>
            <a:fld id="{DCA825C5-E5E2-418B-8807-04185512D3C4}" type="datetime1">
              <a:rPr lang="ar-SA"/>
              <a:pPr>
                <a:defRPr/>
              </a:pPr>
              <a:t>08/12/1436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C5D1D7">
                    <a:shade val="90000"/>
                  </a:srgbClr>
                </a:solidFill>
                <a:ea typeface="Majalla UI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C5D1D7">
                    <a:shade val="90000"/>
                  </a:srgbClr>
                </a:solidFill>
                <a:ea typeface="Majalla UI"/>
              </a:defRPr>
            </a:lvl1pPr>
          </a:lstStyle>
          <a:p>
            <a:pPr>
              <a:defRPr/>
            </a:pPr>
            <a:fld id="{A2C924E2-C8E3-4CC2-A5D1-F583632E1BE6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65328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Majalla UI"/>
              </a:defRPr>
            </a:lvl1pPr>
          </a:lstStyle>
          <a:p>
            <a:pPr>
              <a:defRPr/>
            </a:pPr>
            <a:fld id="{E803A8E3-CFE7-4720-9877-D140DDF539A3}" type="datetime1">
              <a:rPr lang="ar-SA"/>
              <a:pPr>
                <a:defRPr/>
              </a:pPr>
              <a:t>08/12/1436</a:t>
            </a:fld>
            <a:endParaRPr lang="ar-SA"/>
          </a:p>
        </p:txBody>
      </p:sp>
      <p:sp>
        <p:nvSpPr>
          <p:cNvPr id="6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Majalla UI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Majalla UI"/>
              </a:defRPr>
            </a:lvl1pPr>
          </a:lstStyle>
          <a:p>
            <a:pPr>
              <a:defRPr/>
            </a:pPr>
            <a:fld id="{9348272A-1F00-4F57-9862-F17081F0604D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98814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Majalla UI"/>
              </a:defRPr>
            </a:lvl1pPr>
          </a:lstStyle>
          <a:p>
            <a:pPr>
              <a:defRPr/>
            </a:pPr>
            <a:fld id="{DAB64047-9BB1-47C8-B2E6-FF99B13326C3}" type="datetime1">
              <a:rPr lang="ar-SA"/>
              <a:pPr>
                <a:defRPr/>
              </a:pPr>
              <a:t>08/12/1436</a:t>
            </a:fld>
            <a:endParaRPr lang="ar-SA"/>
          </a:p>
        </p:txBody>
      </p:sp>
      <p:sp>
        <p:nvSpPr>
          <p:cNvPr id="8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Majalla UI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9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Majalla UI"/>
              </a:defRPr>
            </a:lvl1pPr>
          </a:lstStyle>
          <a:p>
            <a:pPr>
              <a:defRPr/>
            </a:pPr>
            <a:fld id="{929552D6-46C8-4E2B-9F37-065C136DA2B4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57141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Majalla UI"/>
              </a:defRPr>
            </a:lvl1pPr>
          </a:lstStyle>
          <a:p>
            <a:pPr>
              <a:defRPr/>
            </a:pPr>
            <a:fld id="{474CB309-EBFF-4ED8-90DF-8984027ED059}" type="datetime1">
              <a:rPr lang="ar-SA"/>
              <a:pPr>
                <a:defRPr/>
              </a:pPr>
              <a:t>08/12/1436</a:t>
            </a:fld>
            <a:endParaRPr lang="ar-SA"/>
          </a:p>
        </p:txBody>
      </p:sp>
      <p:sp>
        <p:nvSpPr>
          <p:cNvPr id="4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Majalla UI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5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Majalla UI"/>
              </a:defRPr>
            </a:lvl1pPr>
          </a:lstStyle>
          <a:p>
            <a:pPr>
              <a:defRPr/>
            </a:pPr>
            <a:fld id="{3E33BAA3-3A37-4CE4-94EF-93A73A228F3F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97762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Majalla UI"/>
              </a:defRPr>
            </a:lvl1pPr>
          </a:lstStyle>
          <a:p>
            <a:pPr>
              <a:defRPr/>
            </a:pPr>
            <a:fld id="{CFE53DB9-4966-4F9B-A00C-081DE88CE163}" type="datetime1">
              <a:rPr lang="ar-SA"/>
              <a:pPr>
                <a:defRPr/>
              </a:pPr>
              <a:t>08/12/1436</a:t>
            </a:fld>
            <a:endParaRPr lang="ar-SA"/>
          </a:p>
        </p:txBody>
      </p:sp>
      <p:sp>
        <p:nvSpPr>
          <p:cNvPr id="3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Majalla UI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4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Majalla UI"/>
              </a:defRPr>
            </a:lvl1pPr>
          </a:lstStyle>
          <a:p>
            <a:pPr>
              <a:defRPr/>
            </a:pPr>
            <a:fld id="{2F7F1707-7132-4BF3-B108-B2C933AC6369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80974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Majalla UI"/>
              </a:defRPr>
            </a:lvl1pPr>
          </a:lstStyle>
          <a:p>
            <a:pPr>
              <a:defRPr/>
            </a:pPr>
            <a:fld id="{8F25FF28-7541-4830-80CB-38608D6AE543}" type="datetime1">
              <a:rPr lang="ar-SA"/>
              <a:pPr>
                <a:defRPr/>
              </a:pPr>
              <a:t>08/12/1436</a:t>
            </a:fld>
            <a:endParaRPr lang="ar-SA"/>
          </a:p>
        </p:txBody>
      </p:sp>
      <p:sp>
        <p:nvSpPr>
          <p:cNvPr id="6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Majalla UI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Majalla UI"/>
              </a:defRPr>
            </a:lvl1pPr>
          </a:lstStyle>
          <a:p>
            <a:pPr>
              <a:defRPr/>
            </a:pPr>
            <a:fld id="{9D058814-8CAA-4FC8-9D18-DD04E80A316B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35123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ذو زاوية واحدة مخدوشة ودائرية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مثلث قائم الزاوية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شكل حر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ar-SA" noProof="0" smtClean="0"/>
              <a:t>انقر فوق الرمز لإضافة صورة</a:t>
            </a:r>
            <a:endParaRPr lang="en-US" noProof="0" dirty="0"/>
          </a:p>
        </p:txBody>
      </p:sp>
      <p:sp>
        <p:nvSpPr>
          <p:cNvPr id="9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Majalla UI"/>
              </a:defRPr>
            </a:lvl1pPr>
          </a:lstStyle>
          <a:p>
            <a:pPr>
              <a:defRPr/>
            </a:pPr>
            <a:fld id="{D2596DF8-B1B3-42E2-80C1-51257018E9AD}" type="datetime1">
              <a:rPr lang="ar-SA"/>
              <a:pPr>
                <a:defRPr/>
              </a:pPr>
              <a:t>08/12/1436</a:t>
            </a:fld>
            <a:endParaRPr lang="ar-SA"/>
          </a:p>
        </p:txBody>
      </p:sp>
      <p:sp>
        <p:nvSpPr>
          <p:cNvPr id="10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Majalla UI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11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>
                <a:ea typeface="Majalla UI"/>
              </a:defRPr>
            </a:lvl1pPr>
          </a:lstStyle>
          <a:p>
            <a:pPr>
              <a:defRPr/>
            </a:pPr>
            <a:fld id="{47521539-C545-4A75-A97B-3A4CA7F8D104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03701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Majalla UI"/>
              </a:defRPr>
            </a:lvl1pPr>
          </a:lstStyle>
          <a:p>
            <a:pPr>
              <a:defRPr/>
            </a:pPr>
            <a:fld id="{7AB54561-EB8E-4646-ABE1-9BE9CDE2AE63}" type="datetime1">
              <a:rPr lang="ar-SA"/>
              <a:pPr>
                <a:defRPr/>
              </a:pPr>
              <a:t>08/12/1436</a:t>
            </a:fld>
            <a:endParaRPr lang="ar-SA"/>
          </a:p>
        </p:txBody>
      </p:sp>
      <p:sp>
        <p:nvSpPr>
          <p:cNvPr id="5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Majalla UI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Majalla UI"/>
              </a:defRPr>
            </a:lvl1pPr>
          </a:lstStyle>
          <a:p>
            <a:pPr>
              <a:defRPr/>
            </a:pPr>
            <a:fld id="{F3A81B39-87A6-45DC-B08A-B027C43924CC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27617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Majalla UI"/>
              </a:defRPr>
            </a:lvl1pPr>
          </a:lstStyle>
          <a:p>
            <a:pPr>
              <a:defRPr/>
            </a:pPr>
            <a:fld id="{51766898-5CB9-4E85-9BA6-07CF43E99C6A}" type="datetime1">
              <a:rPr lang="ar-SA"/>
              <a:pPr>
                <a:defRPr/>
              </a:pPr>
              <a:t>08/12/1436</a:t>
            </a:fld>
            <a:endParaRPr lang="ar-SA"/>
          </a:p>
        </p:txBody>
      </p:sp>
      <p:sp>
        <p:nvSpPr>
          <p:cNvPr id="5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Majalla UI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Majalla UI"/>
              </a:defRPr>
            </a:lvl1pPr>
          </a:lstStyle>
          <a:p>
            <a:pPr>
              <a:defRPr/>
            </a:pPr>
            <a:fld id="{DED813A1-547F-48C1-A249-225E378551BC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423196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367EF4-0D8F-4770-8DA3-624752B280CB}" type="datetime1">
              <a:rPr lang="ar-SA">
                <a:solidFill>
                  <a:srgbClr val="C5D1D7">
                    <a:shade val="90000"/>
                  </a:srgbClr>
                </a:solidFill>
              </a:rPr>
              <a:pPr>
                <a:defRPr/>
              </a:pPr>
              <a:t>08/12/1436</a:t>
            </a:fld>
            <a:endParaRPr lang="ar-SA">
              <a:solidFill>
                <a:srgbClr val="C5D1D7">
                  <a:shade val="90000"/>
                </a:srgbClr>
              </a:solidFill>
            </a:endParaRPr>
          </a:p>
        </p:txBody>
      </p:sp>
      <p:sp>
        <p:nvSpPr>
          <p:cNvPr id="5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C5D1D7">
                  <a:shade val="90000"/>
                </a:srgbClr>
              </a:solidFill>
            </a:endParaRPr>
          </a:p>
        </p:txBody>
      </p:sp>
      <p:sp>
        <p:nvSpPr>
          <p:cNvPr id="6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D1391E-C720-4371-8935-203D27C889E2}" type="slidenum">
              <a:rPr lang="ar-SA">
                <a:solidFill>
                  <a:srgbClr val="C5D1D7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C5D1D7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412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596EB-CDD3-45DE-8D7B-4E9B83EEC230}" type="datetime1">
              <a:rPr lang="ar-SA">
                <a:solidFill>
                  <a:srgbClr val="646B86">
                    <a:shade val="90000"/>
                  </a:srgbClr>
                </a:solidFill>
              </a:rPr>
              <a:pPr>
                <a:defRPr/>
              </a:pPr>
              <a:t>08/12/1436</a:t>
            </a:fld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  <p:sp>
        <p:nvSpPr>
          <p:cNvPr id="5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  <p:sp>
        <p:nvSpPr>
          <p:cNvPr id="6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C34DCE-07EE-4AC9-A60C-CDFFC8911A02}" type="slidenum">
              <a:rPr lang="ar-SA">
                <a:solidFill>
                  <a:srgbClr val="646B86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69204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696768-2A12-4B0E-A07A-10D78711B38F}" type="datetime1">
              <a:rPr lang="ar-SA">
                <a:solidFill>
                  <a:srgbClr val="C5D1D7">
                    <a:shade val="90000"/>
                  </a:srgbClr>
                </a:solidFill>
              </a:rPr>
              <a:pPr>
                <a:defRPr/>
              </a:pPr>
              <a:t>08/12/1436</a:t>
            </a:fld>
            <a:endParaRPr lang="ar-SA">
              <a:solidFill>
                <a:srgbClr val="C5D1D7">
                  <a:shade val="90000"/>
                </a:srgb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C5D1D7">
                  <a:shade val="90000"/>
                </a:srgb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F1E4B8-AB48-45B0-9BD2-F446ADD9C79B}" type="slidenum">
              <a:rPr lang="ar-SA">
                <a:solidFill>
                  <a:srgbClr val="C5D1D7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C5D1D7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6631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A036F1-55E2-4C1B-911C-C5F85DC97A14}" type="datetime1">
              <a:rPr lang="ar-SA">
                <a:solidFill>
                  <a:srgbClr val="646B86">
                    <a:shade val="90000"/>
                  </a:srgbClr>
                </a:solidFill>
              </a:rPr>
              <a:pPr>
                <a:defRPr/>
              </a:pPr>
              <a:t>08/12/1436</a:t>
            </a:fld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  <p:sp>
        <p:nvSpPr>
          <p:cNvPr id="6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  <p:sp>
        <p:nvSpPr>
          <p:cNvPr id="7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19B2C6-3756-4D96-A5A5-8FC04173B296}" type="slidenum">
              <a:rPr lang="ar-SA">
                <a:solidFill>
                  <a:srgbClr val="646B86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0171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66BBEA-CED9-4B73-8223-66DAF50EBB70}" type="datetime1">
              <a:rPr lang="ar-SA">
                <a:solidFill>
                  <a:srgbClr val="646B86">
                    <a:shade val="90000"/>
                  </a:srgbClr>
                </a:solidFill>
              </a:rPr>
              <a:pPr>
                <a:defRPr/>
              </a:pPr>
              <a:t>08/12/1436</a:t>
            </a:fld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  <p:sp>
        <p:nvSpPr>
          <p:cNvPr id="8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  <p:sp>
        <p:nvSpPr>
          <p:cNvPr id="9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37075-6816-441A-B95A-C9C5C12E0C97}" type="slidenum">
              <a:rPr lang="ar-SA">
                <a:solidFill>
                  <a:srgbClr val="646B86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5592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A1DA8-F779-4EBB-81C9-559A2511F3A5}" type="datetime1">
              <a:rPr lang="ar-SA">
                <a:solidFill>
                  <a:srgbClr val="646B86">
                    <a:shade val="90000"/>
                  </a:srgbClr>
                </a:solidFill>
              </a:rPr>
              <a:pPr>
                <a:defRPr/>
              </a:pPr>
              <a:t>08/12/1436</a:t>
            </a:fld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  <p:sp>
        <p:nvSpPr>
          <p:cNvPr id="4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  <p:sp>
        <p:nvSpPr>
          <p:cNvPr id="5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823FA6-D340-4A12-990F-4A8F4E462445}" type="slidenum">
              <a:rPr lang="ar-SA">
                <a:solidFill>
                  <a:srgbClr val="646B86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26264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7254B2-B985-4F17-BFA7-C5D8C2D2EA07}" type="datetime1">
              <a:rPr lang="ar-SA">
                <a:solidFill>
                  <a:srgbClr val="646B86">
                    <a:shade val="90000"/>
                  </a:srgbClr>
                </a:solidFill>
              </a:rPr>
              <a:pPr>
                <a:defRPr/>
              </a:pPr>
              <a:t>08/12/1436</a:t>
            </a:fld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  <p:sp>
        <p:nvSpPr>
          <p:cNvPr id="3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  <p:sp>
        <p:nvSpPr>
          <p:cNvPr id="4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3239A-29EB-4FF9-B60E-8021F9E44A90}" type="slidenum">
              <a:rPr lang="ar-SA">
                <a:solidFill>
                  <a:srgbClr val="646B86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2875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62614-92F3-4844-A408-95DF57C51F8C}" type="datetime1">
              <a:rPr lang="ar-SA">
                <a:solidFill>
                  <a:srgbClr val="646B86">
                    <a:shade val="90000"/>
                  </a:srgbClr>
                </a:solidFill>
              </a:rPr>
              <a:pPr>
                <a:defRPr/>
              </a:pPr>
              <a:t>08/12/1436</a:t>
            </a:fld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  <p:sp>
        <p:nvSpPr>
          <p:cNvPr id="6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  <p:sp>
        <p:nvSpPr>
          <p:cNvPr id="7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3DEDE4-DE6B-43C5-9A7A-5B05494D93BB}" type="slidenum">
              <a:rPr lang="ar-SA">
                <a:solidFill>
                  <a:srgbClr val="646B86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9499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ذو زاوية واحدة مخدوشة ودائرية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مثلث قائم الزاوية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شكل حر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ar-SA" noProof="0" smtClean="0"/>
              <a:t>انقر فوق الرمز لإضافة صورة</a:t>
            </a:r>
            <a:endParaRPr lang="en-US" noProof="0" dirty="0"/>
          </a:p>
        </p:txBody>
      </p:sp>
      <p:sp>
        <p:nvSpPr>
          <p:cNvPr id="9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4065F2-ABD9-4FBC-878F-1DF374C16E3A}" type="datetime1">
              <a:rPr lang="ar-SA">
                <a:solidFill>
                  <a:srgbClr val="646B86">
                    <a:shade val="90000"/>
                  </a:srgbClr>
                </a:solidFill>
              </a:rPr>
              <a:pPr>
                <a:defRPr/>
              </a:pPr>
              <a:t>08/12/1436</a:t>
            </a:fld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  <p:sp>
        <p:nvSpPr>
          <p:cNvPr id="10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  <p:sp>
        <p:nvSpPr>
          <p:cNvPr id="11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DD5CB-8D30-4718-B385-5736468B69E8}" type="slidenum">
              <a:rPr lang="ar-SA">
                <a:solidFill>
                  <a:srgbClr val="646B86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38550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ED026E-500A-4196-8852-BFA55CF683AE}" type="datetime1">
              <a:rPr lang="ar-SA">
                <a:solidFill>
                  <a:srgbClr val="646B86">
                    <a:shade val="90000"/>
                  </a:srgbClr>
                </a:solidFill>
              </a:rPr>
              <a:pPr>
                <a:defRPr/>
              </a:pPr>
              <a:t>08/12/1436</a:t>
            </a:fld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  <p:sp>
        <p:nvSpPr>
          <p:cNvPr id="5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  <p:sp>
        <p:nvSpPr>
          <p:cNvPr id="6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0806E-7C1C-491E-AE7B-E86B8E123703}" type="slidenum">
              <a:rPr lang="ar-SA">
                <a:solidFill>
                  <a:srgbClr val="646B86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6673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5BD93C-F7C3-464F-84FB-B7837C2D5ABB}" type="datetime1">
              <a:rPr lang="ar-SA">
                <a:solidFill>
                  <a:srgbClr val="646B86">
                    <a:shade val="90000"/>
                  </a:srgbClr>
                </a:solidFill>
              </a:rPr>
              <a:pPr>
                <a:defRPr/>
              </a:pPr>
              <a:t>08/12/1436</a:t>
            </a:fld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  <p:sp>
        <p:nvSpPr>
          <p:cNvPr id="5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  <p:sp>
        <p:nvSpPr>
          <p:cNvPr id="6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8B734-3CA4-4646-AA52-3B916DCE1B13}" type="slidenum">
              <a:rPr lang="ar-SA">
                <a:solidFill>
                  <a:srgbClr val="646B86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189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4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076" name="عنصر نائب للعنوان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3077" name="عنصر نائب للنص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rgbClr val="646B86">
                    <a:shade val="90000"/>
                  </a:srgbClr>
                </a:solidFill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FAEBD5A-A581-4049-9710-2D86144BAAF9}" type="datetime1">
              <a:rPr lang="ar-SA"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08/12/1436</a:t>
            </a:fld>
            <a:endParaRPr lang="ar-SA">
              <a:latin typeface="Arial" pitchFamily="34" charset="0"/>
            </a:endParaRPr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rgbClr val="646B86">
                    <a:shade val="90000"/>
                  </a:srgbClr>
                </a:solidFill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ar-SA">
              <a:latin typeface="Arial" pitchFamily="34" charset="0"/>
            </a:endParaRPr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rgbClr val="646B86">
                    <a:shade val="90000"/>
                  </a:srgbClr>
                </a:solidFill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0A35876-DDE2-4353-A948-C804DBA79E9C}" type="slidenum">
              <a:rPr lang="ar-SA"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ar-SA">
              <a:latin typeface="Arial" pitchFamily="34" charset="0"/>
            </a:endParaRPr>
          </a:p>
        </p:txBody>
      </p:sp>
      <p:grpSp>
        <p:nvGrpSpPr>
          <p:cNvPr id="3081" name="مجموعة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شكل حر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3" name="شكل حر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5995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1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5pPr>
      <a:lvl6pPr marL="4572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6pPr>
      <a:lvl7pPr marL="9144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7pPr>
      <a:lvl8pPr marL="13716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8pPr>
      <a:lvl9pPr marL="18288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9pPr>
    </p:titleStyle>
    <p:bodyStyle>
      <a:lvl1pPr marL="273050" indent="-273050" algn="r" rtl="1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Majalla UI"/>
          <a:cs typeface="+mn-cs"/>
        </a:defRPr>
      </a:lvl1pPr>
      <a:lvl2pPr marL="639763" indent="-246063" algn="r" rtl="1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Majalla UI"/>
          <a:cs typeface="+mn-cs"/>
        </a:defRPr>
      </a:lvl2pPr>
      <a:lvl3pPr marL="914400" indent="-246063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Majalla UI"/>
          <a:cs typeface="+mn-cs"/>
        </a:defRPr>
      </a:lvl3pPr>
      <a:lvl4pPr marL="1187450" indent="-209550" algn="r" rtl="1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Majalla UI"/>
          <a:cs typeface="+mn-cs"/>
        </a:defRPr>
      </a:lvl4pPr>
      <a:lvl5pPr marL="1462088" indent="-209550" algn="r" rtl="1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Majalla UI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4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28" name="عنصر نائب للعنوان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029" name="عنصر نائب للنص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21ADD64-91DF-4575-BD6A-5237251F3505}" type="datetime1">
              <a:rPr lang="ar-SA">
                <a:solidFill>
                  <a:srgbClr val="646B86">
                    <a:shade val="90000"/>
                  </a:srgbClr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08/12/1436</a:t>
            </a:fld>
            <a:endParaRPr lang="ar-SA">
              <a:solidFill>
                <a:srgbClr val="646B86">
                  <a:shade val="90000"/>
                </a:srgbClr>
              </a:solidFill>
              <a:latin typeface="Arial" pitchFamily="34" charset="0"/>
            </a:endParaRPr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ar-SA">
              <a:solidFill>
                <a:srgbClr val="646B86">
                  <a:shade val="90000"/>
                </a:srgbClr>
              </a:solidFill>
              <a:latin typeface="Arial" pitchFamily="34" charset="0"/>
            </a:endParaRPr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269BBF5-676B-4F40-B9EB-2F817ED35984}" type="slidenum">
              <a:rPr lang="ar-SA">
                <a:solidFill>
                  <a:srgbClr val="646B86">
                    <a:shade val="90000"/>
                  </a:srgbClr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ar-SA">
              <a:solidFill>
                <a:srgbClr val="646B86">
                  <a:shade val="90000"/>
                </a:srgbClr>
              </a:solidFill>
              <a:latin typeface="Arial" pitchFamily="34" charset="0"/>
            </a:endParaRPr>
          </a:p>
        </p:txBody>
      </p:sp>
      <p:grpSp>
        <p:nvGrpSpPr>
          <p:cNvPr id="1033" name="مجموعة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شكل حر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3" name="شكل حر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4726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1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5pPr>
      <a:lvl6pPr marL="4572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6pPr>
      <a:lvl7pPr marL="9144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7pPr>
      <a:lvl8pPr marL="13716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8pPr>
      <a:lvl9pPr marL="18288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9pPr>
    </p:titleStyle>
    <p:bodyStyle>
      <a:lvl1pPr marL="273050" indent="-273050" algn="r" rtl="1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Majalla UI"/>
          <a:cs typeface="+mn-cs"/>
        </a:defRPr>
      </a:lvl1pPr>
      <a:lvl2pPr marL="639763" indent="-246063" algn="r" rtl="1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Majalla UI"/>
          <a:cs typeface="+mn-cs"/>
        </a:defRPr>
      </a:lvl2pPr>
      <a:lvl3pPr marL="914400" indent="-246063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Majalla UI"/>
          <a:cs typeface="+mn-cs"/>
        </a:defRPr>
      </a:lvl3pPr>
      <a:lvl4pPr marL="1187450" indent="-209550" algn="r" rtl="1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Majalla UI"/>
          <a:cs typeface="+mn-cs"/>
        </a:defRPr>
      </a:lvl4pPr>
      <a:lvl5pPr marL="1462088" indent="-209550" algn="r" rtl="1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Majalla UI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://3.bp.blogspot.com/-zvgNbLUXk4o/UoNE4mTzjMI/AAAAAAAAABg/hAkohTqnwiY/s1600/basmlah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357188"/>
            <a:ext cx="8293100" cy="592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1075" name="عنصر نائب لرقم الشريحة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9pPr>
          </a:lstStyle>
          <a:p>
            <a:pPr eaLnBrk="1" hangingPunct="1"/>
            <a:fld id="{38B3918C-F573-4048-9969-714D205A4837}" type="slidenum">
              <a:rPr lang="ar-SA" smtClean="0">
                <a:solidFill>
                  <a:srgbClr val="5F6680"/>
                </a:solidFill>
              </a:rPr>
              <a:pPr eaLnBrk="1" hangingPunct="1"/>
              <a:t>1</a:t>
            </a:fld>
            <a:endParaRPr lang="ar-SA" smtClean="0">
              <a:solidFill>
                <a:srgbClr val="5F66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533937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6" descr="http://everything2.cc/wp-content/uploads/2014/09/bank6.jpg"/>
          <p:cNvPicPr>
            <a:picLocks noChangeAspect="1" noChangeArrowheads="1"/>
          </p:cNvPicPr>
          <p:nvPr/>
        </p:nvPicPr>
        <p:blipFill>
          <a:blip r:embed="rId2">
            <a:lum brigh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مستطيل 4"/>
          <p:cNvSpPr/>
          <p:nvPr/>
        </p:nvSpPr>
        <p:spPr>
          <a:xfrm>
            <a:off x="857224" y="3357562"/>
            <a:ext cx="7645944" cy="1200329"/>
          </a:xfrm>
          <a:prstGeom prst="rect">
            <a:avLst/>
          </a:prstGeom>
          <a:noFill/>
        </p:spPr>
        <p:txBody>
          <a:bodyPr>
            <a:spAutoFit/>
            <a:scene3d>
              <a:camera prst="perspectiveRight"/>
              <a:lightRig rig="threePt" dir="t"/>
            </a:scene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7200" b="1" cap="all" dirty="0">
                <a:ln w="9000" cmpd="sng">
                  <a:solidFill>
                    <a:srgbClr val="8C7B70">
                      <a:shade val="50000"/>
                      <a:satMod val="120000"/>
                    </a:srgbClr>
                  </a:solidFill>
                  <a:prstDash val="solid"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D16349">
                      <a:satMod val="175000"/>
                      <a:alpha val="40000"/>
                    </a:srgbClr>
                  </a:glo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AL-Mateen" pitchFamily="2" charset="-78"/>
              </a:rPr>
              <a:t>النظام الاقتصادي في الإسلام </a:t>
            </a:r>
          </a:p>
        </p:txBody>
      </p:sp>
      <p:sp>
        <p:nvSpPr>
          <p:cNvPr id="6" name="مستطيل 5"/>
          <p:cNvSpPr/>
          <p:nvPr/>
        </p:nvSpPr>
        <p:spPr>
          <a:xfrm>
            <a:off x="2285984" y="1214422"/>
            <a:ext cx="4286280" cy="144655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8800" b="1" cap="all" dirty="0">
                <a:ln/>
                <a:solidFill>
                  <a:srgbClr val="D16349"/>
                </a:solidFill>
                <a:effectLst>
                  <a:outerShdw blurRad="19685" dist="12700" dir="5400000" algn="tl" rotWithShape="0">
                    <a:srgbClr val="D16349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AL-Mateen" pitchFamily="2" charset="-78"/>
              </a:rPr>
              <a:t>محاضرات </a:t>
            </a:r>
            <a:endParaRPr lang="ar-SA" sz="5400" b="1" cap="all" dirty="0">
              <a:ln/>
              <a:solidFill>
                <a:srgbClr val="D16349"/>
              </a:solidFill>
              <a:effectLst>
                <a:outerShdw blurRad="19685" dist="12700" dir="5400000" algn="tl" rotWithShape="0">
                  <a:srgbClr val="D16349">
                    <a:satMod val="130000"/>
                    <a:alpha val="60000"/>
                  </a:srgbClr>
                </a:outerShdw>
                <a:reflection blurRad="10000" stA="55000" endPos="48000" dist="500" dir="5400000" sy="-100000" algn="bl" rotWithShape="0"/>
              </a:effectLst>
              <a:latin typeface="Times New Roman" pitchFamily="18" charset="0"/>
              <a:cs typeface="AL-Mateen" pitchFamily="2" charset="-78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1571604" y="5072074"/>
            <a:ext cx="519725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AL-Mateen" pitchFamily="2" charset="-78"/>
              </a:rPr>
              <a:t>أ.د/ أحمد عبد الله الطيار </a:t>
            </a:r>
          </a:p>
        </p:txBody>
      </p:sp>
      <p:sp>
        <p:nvSpPr>
          <p:cNvPr id="132102" name="عنصر نائب لرقم الشريحة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9pPr>
          </a:lstStyle>
          <a:p>
            <a:pPr eaLnBrk="1" hangingPunct="1"/>
            <a:fld id="{BA2AF657-CA17-485A-A881-F154DFAF3459}" type="slidenum">
              <a:rPr lang="ar-SA" smtClean="0">
                <a:solidFill>
                  <a:srgbClr val="BCC7CD"/>
                </a:solidFill>
              </a:rPr>
              <a:pPr eaLnBrk="1" hangingPunct="1"/>
              <a:t>2</a:t>
            </a:fld>
            <a:endParaRPr lang="ar-SA" smtClean="0">
              <a:solidFill>
                <a:srgbClr val="BCC7C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829256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6" descr="http://everything2.cc/wp-content/uploads/2014/09/bank6.jpg"/>
          <p:cNvPicPr>
            <a:picLocks noChangeAspect="1" noChangeArrowheads="1"/>
          </p:cNvPicPr>
          <p:nvPr/>
        </p:nvPicPr>
        <p:blipFill>
          <a:blip r:embed="rId2">
            <a:lum brigh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0325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مستطيل 4"/>
          <p:cNvSpPr/>
          <p:nvPr/>
        </p:nvSpPr>
        <p:spPr>
          <a:xfrm>
            <a:off x="857224" y="3357562"/>
            <a:ext cx="7645944" cy="1200329"/>
          </a:xfrm>
          <a:prstGeom prst="rect">
            <a:avLst/>
          </a:prstGeom>
          <a:noFill/>
        </p:spPr>
        <p:txBody>
          <a:bodyPr>
            <a:spAutoFit/>
            <a:scene3d>
              <a:camera prst="perspectiveRight"/>
              <a:lightRig rig="threePt" dir="t"/>
            </a:scene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7200" b="1" cap="all" dirty="0">
                <a:ln w="9000" cmpd="sng">
                  <a:solidFill>
                    <a:srgbClr val="8C7B70">
                      <a:shade val="50000"/>
                      <a:satMod val="120000"/>
                    </a:srgbClr>
                  </a:solidFill>
                  <a:prstDash val="solid"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D16349">
                      <a:satMod val="175000"/>
                      <a:alpha val="40000"/>
                    </a:srgbClr>
                  </a:glo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AL-Mateen" pitchFamily="2" charset="-78"/>
              </a:rPr>
              <a:t>الخامسة</a:t>
            </a:r>
          </a:p>
        </p:txBody>
      </p:sp>
      <p:sp>
        <p:nvSpPr>
          <p:cNvPr id="6" name="مستطيل 5"/>
          <p:cNvSpPr/>
          <p:nvPr/>
        </p:nvSpPr>
        <p:spPr>
          <a:xfrm>
            <a:off x="2285984" y="1214422"/>
            <a:ext cx="4286280" cy="144655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8800" b="1" cap="all" dirty="0">
                <a:ln/>
                <a:solidFill>
                  <a:srgbClr val="D16349"/>
                </a:solidFill>
                <a:effectLst>
                  <a:outerShdw blurRad="19685" dist="12700" dir="5400000" algn="tl" rotWithShape="0">
                    <a:srgbClr val="D16349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AL-Mateen" pitchFamily="2" charset="-78"/>
              </a:rPr>
              <a:t>المحاضرة </a:t>
            </a:r>
            <a:endParaRPr lang="ar-SA" sz="5400" b="1" cap="all" dirty="0">
              <a:ln/>
              <a:solidFill>
                <a:srgbClr val="D16349"/>
              </a:solidFill>
              <a:effectLst>
                <a:outerShdw blurRad="19685" dist="12700" dir="5400000" algn="tl" rotWithShape="0">
                  <a:srgbClr val="D16349">
                    <a:satMod val="130000"/>
                    <a:alpha val="60000"/>
                  </a:srgbClr>
                </a:outerShdw>
                <a:reflection blurRad="10000" stA="55000" endPos="48000" dist="500" dir="5400000" sy="-100000" algn="bl" rotWithShape="0"/>
              </a:effectLst>
              <a:latin typeface="Times New Roman" pitchFamily="18" charset="0"/>
              <a:cs typeface="AL-Mateen" pitchFamily="2" charset="-78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1571604" y="5072074"/>
            <a:ext cx="519725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AL-Mateen" pitchFamily="2" charset="-78"/>
              </a:rPr>
              <a:t>أ.د/ أحمد عبد الله الطيار </a:t>
            </a:r>
          </a:p>
        </p:txBody>
      </p:sp>
      <p:sp>
        <p:nvSpPr>
          <p:cNvPr id="133126" name="عنصر نائب لرقم الشريحة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9pPr>
          </a:lstStyle>
          <a:p>
            <a:pPr eaLnBrk="1" hangingPunct="1"/>
            <a:fld id="{FE69F793-6177-4030-B707-C6733902CFA9}" type="slidenum">
              <a:rPr lang="ar-SA" smtClean="0">
                <a:solidFill>
                  <a:srgbClr val="BCC7CD"/>
                </a:solidFill>
              </a:rPr>
              <a:pPr eaLnBrk="1" hangingPunct="1"/>
              <a:t>3</a:t>
            </a:fld>
            <a:endParaRPr lang="ar-SA" smtClean="0">
              <a:solidFill>
                <a:srgbClr val="BCC7C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184078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2" descr="data:image/jpeg;base64,/9j/4AAQSkZJRgABAQAAAQABAAD/2wCEAAkGBxQTEhQUEhQWFRUWFhYYGBgYFhQYHBkXFxkYFxcWFRcaHCkgGRolGxgUIjEhJSkrLi4uGh8zODMsNygtLisBCgoKDg0OGxAQGzckICYtLDcyNC00LCwsLCwsLC00LywsLiwsLCwtLC0sLCwsLCwsLCwsLCwsLCwsLCwvLCwsLP/AABEIAOgA2QMBIgACEQEDEQH/xAAcAAEAAgMBAQEAAAAAAAAAAAAABQYCAwQBBwj/xABDEAACAQIEAwUFBAcGBgMAAAABAhEAAwQSITEFQVEGEyJhcTJCgZGhFFKx8AcjYoLB0eEVM1NysvEWNHOSotIkQ2P/xAAaAQACAwEBAAAAAAAAAAAAAAAAAwIEBQEG/8QALhEAAgECBQEIAgIDAQAAAAAAAAECAxEEEiExQVEFEyJhkaGx8DJxgcEj0eEU/9oADAMBAAIRAxEAPwD7jSlKAFKUoAUpSgBSlKAFKUoAxubH0qPBrdxHGKgg+02w/jXDh72YedLk1ckk7XO5WmsxXMrRW9WpbOoyrdbrTNbrR0qUNwZnSlKcQFKUoAUpSgBSlKAFKUoAUpSgBSlKAFKUoAUpSgBSvGYDU6Vit1TsQfQiuXR2xnUbxTiot+FdX+g9f5VIXdj6GqZknfU0mtUcVZDKUM25hdxUTcuNtuT8tPidvOonHdoGzBFzKWMLbTW6xiYciRZBHIS8fdrp49hy1hgFZjmtkZSwIIdTmEEE5YzROsRVfwuCeTbtr3YI8UEF3G5Fxxoo55EgTzNJpSQypFl77N4rvLFs5i3gXxEEFtB4iDrrUwlRvBsIbdsLoNNAOQqSFMkxcUbM1bbbRXKTW+2ajFu52SOkXKzqM4hje7ygKXd2yoggSYkkk6KoAJJ/EkA5cL4l3mdHUJcttkdQ2YTlVwVaASMrruBzEaU+MuopokaV5NAaYcPaUpQApSlAClKUAKUpQApSlAClKUAKUpQBB8TZi/iERt6da5KsWJw4cQfgelV5xBIrKxVNwld8mhQqKUbdDMXmgiTB0iuYrrW2sLzAAk8hNKjK4ySOIcQtlzbkgyQCQcrMollVtiR030PQ1utIFMgVGcOw63MKguCe8XvG657h7wkHkQzGCOlecOxTBzZumWUSrRGdDoGPLMNjHrpIp1ugq5YcXxS3ZVS5Os6KJOVfaYjkqyJPmBuQK7g1VG8uYY2dT3ZtjyTug+g6l2aTzgdKleyuMN7Do5MyAfpTr6CuSaWum3UAvF2GZzaJsBmXOpLMMpys7W49iQdQSdJiDpNYa8GAIIIIBBGoIOxBqUSMiE7Tdz3ijEibV201skMF7sBhcZ2MiEMWwTrrlEGaguy+KsLiowty+9vKwc3feclQpWVDaKDqdDmG8Vau0Ni2bZuPbV2TRAYkuxAVQeRLZaheEYG3hcX3MAsbFpiw0zPmuh2jz8PwApqFl1Br0ViKzUVOOpAypSlMOClKUAKUpQApSlAClKUAKUpQApSlAGjG3cqMecQPU1X6leMsYUcp38+Q/Goh3ArKxk71LdC/ho2hfqek1pxDAqQdiI+dc9y9zrTcvk+QqtHceyMwvE1sjubxy92vgc7OiDefvhRqPIkeXnH3HdLiLZBNqLgIOhttAfXmMpzeqiuriPDVurluKCPnUXhsN3Vu9hSZQ2na3PJSCHT0Bg/vxyq3CSepXlFol+BXRcfEdG7sfO2K5OxWP7rBCBmZYRV6uSEVfKWgU7D2WGHDuCGuEMARBChVVZ9Qs/GuXsdZb7SbbI4W1exNwZkdVMMUtwxEHwuSI6TTeosvPC8J3Vq3bmSqgE7SeZ+c1wv/APFcMP8Al7jAMv8AhXGOjL0RjoRyYjkTEB2RtY84y5cxJuKhDB0f2MxINsWeUASJHLeSdO7gPaO3xE4nDPbNuMwAJMtaPhzEEAo4MGDtIrtmjlyb4o47zCa6G8dOp7i8VPwIHxjpUNxy9l4jhjzay4P7rrH+o1o4VxA3cLh3uHx279oMf2s3dN/qavO1H/P4P/p3v9VupJu5yyLwL1bVxArhWoLtrxr7NhmytF25KprBH3nH+Ua1JTtqdhQdSahFasy4D2yGI4jicKIKIoNtpXVlgOo5tMkzyC+dXCvzDfx13C4hLllylxAhJGssQGIM7jKVBnep9/0l8Qa7n71QJ/u1RMgGmmozdTJJNcjiUl4jVrdizlO1F6efX/u59/pXzfgH6VLbnLirZtn76yyz5qdRr619BweLS6oe26up2KmRT4TjPZmTiMJWw7tUjb49djfSlKmVxSlKAFKUoAUpSgBSlYXboUSxAHnXG7asErnty2GBBEg1UeKqEuMoMxH11ipPHcYJ0t6Drz+HSoDEaknzrKxWIpzdo6+ZoYejOKvL0NNx5r21WphWvEYrulzkFoIHOJOgLGDCzuYpC1HMkMRiVRczmBt6k6AAbknoNa5MPhWuP3txcnhKom5CsQWL8sxhdBMR5mo9ONYVD3l6+HuxpCXITytpGnqdT6aCM4p2ye6O7wVtwx0711iB1RDqT5tAGmhpkYS4IOUeSXwvG83EGw49lLJk9bkqSPUKV+Zq2YQganpVH7PdmGtILmYreBLhtzmYENmB9qQzTPWd9a2XcVxMEhe5jl+qb/3p17uyYq3LL/nrC/iVtq1xtAqlmP7KiT+FfPMJw3iZJY4y6rEztbK+gQoVA+FZcTwfEbts2bt1Wtt7ZCKrMo90sNMvoB8qmo+ZF/o2dk3P9ns7yCGS4fUXFc6n413cfvi5xSyi691aObpNxgQPWFB/eFSmD4KBhWsTGZCsxMT5VHW8MmDN3F4lp1JJjV3bZUBO+kATsN9JqakmyOR6JFh47xq3hLRuXDrqEXm7ROVR+Yr5RxXHXcQ5uXjJM5VkhUH3V8vhrTGY+7jLrXrojSEtgkhE+6p0nqW515iUAA309NoPy5fSkVJaWR6jsvBql4pLX4/X9lZ7Rg/aXA0DZDJ6FFP8PpTidkobSAD+7DFiZnN06RFbeJrLWi22qz5BgfXYx8K7uNYbPqo1XVY+7Hsjy5+s1FyRoU6L1V9b/BH4W0xkgyRrlEk6cx6dK+qfoY4tZyXcOMwvF2uGRAYCF0nWRG3xr5LhcQVIYNB5bbirz2BuluI4d00Zs4uRADJkOvk0gSP61KhLLUQntSj32Flrolf0/o+4UpStQ8GKUpQApSlAClKUAePMGN40nr51VMbddmOc6gxHIelWyo3jGBzjMo8Q+o/nVLG0pThePHHUtYWpGEteSvVouCtzGsCaw07Gra5ykVsRaydQazsLE0+M9BbicN7gdpzmcSfOu3BcMtW/ZUT6Vtmtltqmpt6EHFI2is4rTNehqmQOi3vW25ZVgVYAqwIIPMHQj5VzWbkGutXpsGLmiI4RiWtH7NiGm4v93cP/AN1v3TMAd6ACGHPLm56Vr9K9+RhbUe89ydx4YSCu+zsZ9asPG7oxAu4ZFLEZf1iso7p5DBgxByOuhGkzyqh9veHCzcsvLN3gfO7Mzwc3hBY7aMdomD0EddSN7LcZ2c4yxUYN9fh6HNg4VNfhO2skE+Wv0Fasbd5cyZb05D89K5MPdAE8gDAjnpENyNc+LxYQSx13AnU6ztyEzS22z20Yxhq9jDHkAWh7xcn0WI+pn5VjcvlYmIG2079fnXCl4u/eHy/oPSKxv3Z5/h+etda4ORno5dTzE2MjFgZXMSR0EzI6iunh+JaAyEqVJykMVMn2YIO+pqMF2J5A/WRqIrrNm6lqQoGpIE+LXSQOYqeW5U71Rv06b/VY/R3ZjtRhsWiizeDOFGZTo4gCSVOu53qdr8scHvEwwJDLHiBg8zoQQemo3r7n+jHi2Iv2bvfnMttwqMTLmRLBzziRB8+e9X6dXM7M8ljMAqMc8Xp7l0pSlPM0UpSgBSlKAFCaVy8UJ7m5l3yn5c/pNRlLLFs7FXaR87492ot2r5Vkds0tKZTAJMaGJ06Vjge0mGumFuZW08NwFDJ2AzaE+QNV/teJvDUQ1sRJj2WIMdT4h8/SqpcTdSdIEETG23LSSd+lef8ADLda/f4JV+0K1Cq4bpP2/Z9hFZLVA7N9pjaK27zE29BmJ/uz/m3ZNfhFWjtLj+7sEIfHdlFI15EsyxziY8yKjks/Ivwx1OdJ1FxuvvXg1cS7SKhK2wGI3Y7Dl4V3fY8wPWoLE8Ru3PautEnwqQBuSJAA1gEQZPKtHcEWxcfwIpygx4c8dSIZvejlXLfxyDNmDqTuwUjX2pkacz86U5zb8Jg1sXVqvxPTpwW7sjcALrJPhU6mdiw189R8qsZNQHY7AlbZuMCveQVVpLBNSCTPOZjlA+FiirUbpWe5tYSDVGN/upgta14vb/xFnfLPi3jVPaBkjSOdasZxC3bMEy2+RRmaNdYGw0OpgaGoPiV67i7ZW3bLW2VlIF1EVww9673bQPK3OvMU6Pn9+/wFWqo6LV9NyAv9rkwt1+/uRmdn7i0guXAXghXMhEYDkZrRY7TYvirFBYtWMOZBZ81wkkeyhbKC05ToBG/WebtD2Zv2bS3LqYYIpOYYe0RkHIswIYz4RmAPMmtlnh2LsZB9iuux8NsNctC0ggkBoYlW0OjefSpd2krxWv3+DNvUi9E09yuPiHQsklGXRkYA5WEzofWuBxJJdpPUx+FWbtR2VxYBxWKup3txoKqWud4+UsNfCEhVC6dBUCOD3CFKuhkAxOxI1BJHIyPhU1C3J7PD9pd9BOcGn7ehz96Pz+fOue7errXglzm1seeYmd9tPL8KkeHcKRWX3mPMgab7LyNSUUh08TOStsReDwT3PZWNpJ0GvQnf4V0XuG3AdSCeubf5x+NTGDTKDAifqIEHaJiuprcjrBBG/Igx9PrXbFd1mlc4ODYBVym4raiSugy76GNx8q+g/o6LW8YFVjkuo8jkxUSDHUa6+dVXDWDOojUabE+X1q1dk7/d4m22TP7vKQX8MrynU6dJ6VOCtJFLFVM8GnrofV6UpV48+KUpQApSlACojtPje7skD2n8I9I8R+WnxFS9UntHiDcvGPZTwjz+8fnp8Kp46t3dJ23ehZwlPPUV9kQHEsGt5ApOVlJKON1Y6ExzBgSOcDbeqHxm0bbsLoKk7fd2kZW6ayAdd6+iVWuP2AbrDKPEqEiNDpkkjzynXyrHwvjeV8Du0sJTmlPZlf4fhTcOQAkEEK0xDNAhV98kE+Gep5VY7aqxW1dfJiLQKl3uIURBqmUEjOTKjwzEHMRtUVhnNkk2FRHIYAwBEglmWfeCgn/eurtDxMRauW1hVUocwB7t5zAMx++CQG5kHnvcdLKnpcyo0Y0oSb16ryv8r75RfGDeD5FIdF1DJdGRpGrZvvHM0iBGorp7P4nDYfLcu27t68NcxFsIhgj9WufxQfeYTz0gCuaxjrl4/qpuEwWEKoQEa94x0EAif61y3cQDKgd84M5VkIDrJuOfaOp26Uim5LhIqQlKEsyXrr8n0fDdscOULfrNNwUiNJgvOQdNWrnt8WxWLn7NbC2w0d4XhTBHvRmP7qxuM2lfOLpLgZ49AfACJjKOnrrzr6T2Ga8uFHenwlibc+0EIHtfHMR5GmKyu7GnQxFXETySeluNDbhuyYmcRdN1dZtKgtWiSSfEoJZxECCY3JG0WCa0HFR51rGINCZoRpRgrRRvuoGK5tgZjkTECeRAkmDzg8q58bi0YPaKm5IhgPPTfqPoYrZdxIVC7aAfHyH41Ari/ETqxLEwNN9YEnaR8TToK+pCo7bEN2hw7gJme4+oHjcmNNNDoNZ+dV17ccok66bnqa+gfrL/AIe7UKdCTJ0gjSYnX+FV6/w0iRzBIIMx6bUzcuYGssuV7ors1khmR10+B6fX6V24jhTbjz2GmnPUivbHDyPzrzG3KJaixenVTR7YWB/LoK6bKGfpEa+fptWxMPHL5wPl056V2YWxrE77+nQfn8KkkVZ1FwZ4XCzrtpqd5Ok/71Z+zlpUvW2fZducGIE+n41hw/hVwwe7aJj2TECNPPb51YMBwRm9vwARyEkfw5VOKd9EUalRNNNllpWNtIAA2AA+VZVcM4UpSgBSlKAI3jmLa2nh3aRPT0qqKnWrtjMMLilT8D0PWqxjcA1swR6HkfSsXtGnUz5+Pg08FUhly8nE9kVC8e4UXAdPbUER99d8s8iNY5aweonK4OM8QWxbZmgtDZFJAzNGg8lmJPIVRouSn4Pv7LVbJked6FCvWyLkEZckghhBBIMiDzGVPnNbLeKFtjIzkqwayFLl0IhlZBsvIkkRUhw/B3cW2W4Sq2szZ+6ysxus091nUiYBkwQNIEiatuGwS2ky21yjnEyfNjux8zWhVrqOn377mVSoTq6x0XXn0KJxHgWJNsAlLOHyyqYdTcUrGYFyCDG3igz1qDHD8nhF3OoMjwGR0yjNz/Iq5Y3irWbr2w5tgXCEHhgBgGAAI0BBB6DYaCuEYZNgIYRtv89/yKmoraxVqUIX8K9Rwnsk5i5eBRSJgwXMjYaEJpzOu/rVtUwABoBsBy/nVMuKUMh2QzpDsG3EeydNxWTcbuHKt289u3szro0anXIJbzO8defJUm/0WaNSnRVlEtuIxIT22Ak6AnU+g3Nc1jiwuGLK5z1kADXSYmN+cVrscEsABsveZgCGc58wbxBo9kyCOXT1qRwyBdFAUdFAUeoAEUtOEdNy3apLV6GwYJ7mjXQP2Qkr8JM/OfhW+5ws8mLTp4o026RppW6xXeh0qaqMi4I4hhiOQO/tMSIPlHw1mua/wksSzN4jvpoSAAPTYVL1iRXVOxyNNJ6EQvZe465kCNyI0B2EgHn9Nq0/8JYgz+rjb318vPb+tX/hygW1A6cjOu5+tdNX40k0mKliZ3aKJgOwjEzeuBVn2U1J/eI0+VWzh/BrFkRbtqD94iW+LHWu+lNUEhM6s5bsUpSpCxSlKAFKUoAUpSgBWNy2GBBEg1jiL6orO5CqqlmJ2CqJJPkBVJ7QdvVIS3w8d/duyFKhoB2ESIMEiSdF51Gcopahe2p72wxtrCkAGWb3IJIkwAANWJOy7nyGtQODwLM4vYmGfTKnu249mRsXGpnYE6bTW7A4HIxuXG7y+05rhM77qnReU846QB2gV5qvXjmapL75ff11ezQw05JSr8bLp5vq/j3OizcneubjWKNuy7ggFRoTEbjruY2HPatP2s7WR3h5n3F9X2J8hXj8OS6QMQwuPE5MxCgToQmm3U0yjRyq9XTy5G1Xf8Cg4+737iAzXJGglmiVIN+5pA3i2IAJ2G5s9rh14qIVVEbZxPWDrvHw/CpzDcFtp7Kqq8lUBR8hXUFWSoIlYkSJE7SOVWpYpLSC0KqoX1kVL+w7jSMiJ5lgZjeCsn/aurAdlVkNfYPzyKCF+JJ8WnKI1qwJag61sy0mWJk1podWFp7vUwdByrBbB3roQVsApKkWGjLDLAHWupDXMDWxGpqmKcTopFYq1Z0y4ux3cJY54G0SR/GpiorgyasfID+f4CpWtTCr/GijX/MUpSrAkUpSgBSlKAFKUoAUpUF2yvYxcPGAtq952CZmYKLSsDN2D7UaaDrziKDqV3Yhe3fGnuN/Z+FXvL11SLgBjKjDXMfdEES3IHTUgVzcL7GtgluYhrxu3nTu2AVQiISC3d7sNtTOs7VYeyPZhMFbIk3Lz63bze1cbU6n7onQfida84zx3xfZ8KBdxDSP2bYIPiuNED03PSkVKWdO71at+v0MoRbqJ2vb0S+8lYu3QuXNPiMKAJZj0Uc60dy763CVX/CUkctrjDcjyqSxPAmw3iZjcZ4zXDvI2XyXoNq5qwak/wDyt04Lxct/0b8GqizJ6A7QNANgNh6Co/D2BdN1iYbvMquNGXu1C6H1z6bGT1ruJqJu4v7MzlwTaYlwygkqx3UgawTqD561Xpyk23yzlRLnYlOH8RYh1cAXbc5hrDaEqw/ZYa+Wo5VF2b4t3MM27YiyzO33mm28n/vYAcgAK18Wxa/qMTbMq4KE7Ao4LLPowjyzGuTGmLXDmO+VV+doE/6atw+f9MrTLiTXJhsfbuEhHDRB0mIOxB2YaHUSNK4+K4hSuRjCBO8vH/8AMbL++wj0DVF/2jmxdruxCvhrTRtAZnZQRyMcqhGndHXKzLUhrdbrkW4JCyJIkCRMdY6VyjjaeLJLkZMuhAYu2RcrRqJ5gRvEwajFNk5NExXorjt8QQ2u9bwqFJYHdcvtD1BBFcVzD3e7N4lu+ALBAxygDXuSs5SSNC286g6CppEGyfVqzDVHcOxq3ba3EMqwBHoda6s1MvYhluWLhCQhPU13VqwrSikfdH4VtrdpxywSRlTd5NilKVMgKUpQApSlAClKUAKUpQBwcbwly7Ze3Zu9y7CM8TA5jynaeVY8E4NawtsW7Sx1Y6sxJmWbc1I0oJZ3ly8GvEWA6lW1BEGqpiuz91cxUBgCY11I6xVvpVXEYSnXtm3Q2jiZ0vxPnFwFSQQQRyOlaLqBhB1FTXafFZ7xAiEGWfPc6/T4Gqu+Ja4StrQAw1yJHmLY95vPYecRXmpxUakoxeie5uxbcFJrfgjsXw03EvYdDlUXLTg/dzHM6jzgE/vipLiODF+3bFoqDauaTMeANbZdB10+FR/GOLW8JbyJ4rrTlSZJY7vcPrqSd65ez3FVw2HC4guDmZg3d3HDBzm3RTBknerMe8ccy66eemrESyXyv+fLoTv9j94pGIM5nVmVScpCABEYkAlQRmjTU1yjhN5b73V7sgkZQWZYUAKo0U7AbV1Y/jiWrFu/le5abKSyKSVRhIcqfFG3KRXnE+0uHsKjO5PeLmthEds66QQQIEyNSRvXYuo9luDUFuzTieE3S6lSniVxcuEnNLwDkEHQLIXXSefPa2Au/a0cKpsgqIDAFAttlWVO4DMx067aVwYntrZCju0uXHIHhCsoB6FnAn1ANbLPbG0Fm7bu22jbIXBPQMkx8YqdqqWxC9PqY8PxGZ3te6cWw35KzXSP/Aip/h3D3t371xrzOtyIQzCRO2sRrGgHnNVfsphHayXOlwv3gJ2zzmMjoZYehqUw3GLrm69y2tu1h1ZiQ5bPcCnweyNFGp8yOhqc73aiRjaybNnYK5OHABkLIHoDAq0RVW/R/ZKYdQd4E+vP61aqKv5sKf4osHBsRmtxzXT4cvz5V31AcGVs8gabE+X5ip+tbCzcqauZ2IiozdhSlKsiBSlKAFKUoAUpSgBSlKAFKUoAVpxt8W7bufdUn48h863VA9rsTltqg986+iwfxK0jFVe6oyn0Xvx7jqFPvKiiVK6M05tc0z5zvVcx/A2Iy23uKu0C5ciOm+3lVjrBhXkKVWUHdHpKkFJalZ4b2WS2cx1O9WI4RGAUjSsorJbgpzrTm7tilSjFWSOPDYu3hgbV1hbVSe7LGAUJkLO0rMR0ANQFl1xuMa4BNtAEQkaEKSSwHmWPwAq14jDrdWHE0wPD0tewIp8asUm+WJlTbaXBgvCbQ1yissVw5HUrESCJESPMeddleGoKb6k8qK/w9VQ91du3LTclDgI/mjkZx/lzSPMa1yds+KJbtphLOXM5GZV9y2DOsc2MDXlJqw47AJdUhwCPMV19nf0ZWUdbt3lqLagAfvnn6CKvYaHeyv09CpXl3cbdTb2U4VcaysLAjcnT+tWTBcIM/rNhyB3+PSplRGg2r2tKGCgnd6soyxU3otDFEAEAQOgrKlKuFYUpSgBSlKAFKUoAUpSgBSlKAFKUoAVX+0XC7t1gyZSAsRMHfXfQ1YKUnEUI14ZJbDaNaVKWaJ80NYmrTx7gLO/eWgDPtCY16jl61Ff8PYj7g/7k/nXmKmBrU5uKi35pG9DF0pxTckiFuNWoPFSPFOE3bK53WFJiZU6n0NRLUpwlB2krPzGKUZK6dzqt3eldyODtUShipXs/gjfu5RoACWPTkAB5n+NShBzkox3ZGbUVmexnXhNXCxwGyu4Lf5j9IECpG1aVRCgAeQitSn2XUf5St7/6KEu0IL8Vf2KrwHhpa4GYEKsHUESeUeXOrbSlauHw8aMcqM+vWdWV2KUpTxIpSlAClKUAKUpQApSlAClKUAKUpQApSlAClKUAKUpQBqxWHW4jI4lWBB/p518x4pgGsXGtty2P3l5Efnea8pWX2pSi6eflGh2fUanl4Zy19E7KcO7mwCR438TTy+6vwH1JpSq3ZUE5yk+Le9yx2jNqCj1/omqUpW6Y4pSlAClKUAKUpQApSlAClKUAKUpQB//Z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ar-SA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171" name="AutoShape 4" descr="data:image/jpeg;base64,/9j/4AAQSkZJRgABAQAAAQABAAD/2wCEAAkGBxQTEhQUEhQWFRUWFhYYGBgYFhQYHBkXFxkYFxcWFRcaHCkgGRolGxgUIjEhJSkrLi4uGh8zODMsNygtLisBCgoKDg0OGxAQGzckICYtLDcyNC00LCwsLCwsLC00LywsLiwsLCwtLC0sLCwsLCwsLCwsLCwsLCwsLCwvLCwsLP/AABEIAOgA2QMBIgACEQEDEQH/xAAcAAEAAgMBAQEAAAAAAAAAAAAABQYCAwQBBwj/xABDEAACAQIEAwUFBAcGBgMAAAABAhEAAwQSITEFQVEGEyJhcTJCgZGhFFKx8AcjYoLB0eEVM1NysvEWNHOSotIkQ2P/xAAaAQACAwEBAAAAAAAAAAAAAAAAAwIEBQEG/8QALhEAAgECBQEIAgIDAQAAAAAAAAECAxEEEiExQVEFEyJhkaGx8DJxgcEj0eEU/9oADAMBAAIRAxEAPwD7jSlKAFKUoAUpSgBSlKAFKUoAxubH0qPBrdxHGKgg+02w/jXDh72YedLk1ckk7XO5WmsxXMrRW9WpbOoyrdbrTNbrR0qUNwZnSlKcQFKUoAUpSgBSlKAFKUoAUpSgBSlKAFKUoAUpSgBSvGYDU6Vit1TsQfQiuXR2xnUbxTiot+FdX+g9f5VIXdj6GqZknfU0mtUcVZDKUM25hdxUTcuNtuT8tPidvOonHdoGzBFzKWMLbTW6xiYciRZBHIS8fdrp49hy1hgFZjmtkZSwIIdTmEEE5YzROsRVfwuCeTbtr3YI8UEF3G5Fxxoo55EgTzNJpSQypFl77N4rvLFs5i3gXxEEFtB4iDrrUwlRvBsIbdsLoNNAOQqSFMkxcUbM1bbbRXKTW+2ajFu52SOkXKzqM4hje7ygKXd2yoggSYkkk6KoAJJ/EkA5cL4l3mdHUJcttkdQ2YTlVwVaASMrruBzEaU+MuopokaV5NAaYcPaUpQApSlAClKUAKUpQApSlAClKUAKUpQBB8TZi/iERt6da5KsWJw4cQfgelV5xBIrKxVNwld8mhQqKUbdDMXmgiTB0iuYrrW2sLzAAk8hNKjK4ySOIcQtlzbkgyQCQcrMollVtiR030PQ1utIFMgVGcOw63MKguCe8XvG657h7wkHkQzGCOlecOxTBzZumWUSrRGdDoGPLMNjHrpIp1ugq5YcXxS3ZVS5Os6KJOVfaYjkqyJPmBuQK7g1VG8uYY2dT3ZtjyTug+g6l2aTzgdKleyuMN7Do5MyAfpTr6CuSaWum3UAvF2GZzaJsBmXOpLMMpys7W49iQdQSdJiDpNYa8GAIIIIBBGoIOxBqUSMiE7Tdz3ijEibV201skMF7sBhcZ2MiEMWwTrrlEGaguy+KsLiowty+9vKwc3feclQpWVDaKDqdDmG8Vau0Ni2bZuPbV2TRAYkuxAVQeRLZaheEYG3hcX3MAsbFpiw0zPmuh2jz8PwApqFl1Br0ViKzUVOOpAypSlMOClKUAKUpQApSlAClKUAKUpQApSlAGjG3cqMecQPU1X6leMsYUcp38+Q/Goh3ArKxk71LdC/ho2hfqek1pxDAqQdiI+dc9y9zrTcvk+QqtHceyMwvE1sjubxy92vgc7OiDefvhRqPIkeXnH3HdLiLZBNqLgIOhttAfXmMpzeqiuriPDVurluKCPnUXhsN3Vu9hSZQ2na3PJSCHT0Bg/vxyq3CSepXlFol+BXRcfEdG7sfO2K5OxWP7rBCBmZYRV6uSEVfKWgU7D2WGHDuCGuEMARBChVVZ9Qs/GuXsdZb7SbbI4W1exNwZkdVMMUtwxEHwuSI6TTeosvPC8J3Vq3bmSqgE7SeZ+c1wv/APFcMP8Al7jAMv8AhXGOjL0RjoRyYjkTEB2RtY84y5cxJuKhDB0f2MxINsWeUASJHLeSdO7gPaO3xE4nDPbNuMwAJMtaPhzEEAo4MGDtIrtmjlyb4o47zCa6G8dOp7i8VPwIHxjpUNxy9l4jhjzay4P7rrH+o1o4VxA3cLh3uHx279oMf2s3dN/qavO1H/P4P/p3v9VupJu5yyLwL1bVxArhWoLtrxr7NhmytF25KprBH3nH+Ua1JTtqdhQdSahFasy4D2yGI4jicKIKIoNtpXVlgOo5tMkzyC+dXCvzDfx13C4hLllylxAhJGssQGIM7jKVBnep9/0l8Qa7n71QJ/u1RMgGmmozdTJJNcjiUl4jVrdizlO1F6efX/u59/pXzfgH6VLbnLirZtn76yyz5qdRr619BweLS6oe26up2KmRT4TjPZmTiMJWw7tUjb49djfSlKmVxSlKAFKUoAUpSgBSlYXboUSxAHnXG7asErnty2GBBEg1UeKqEuMoMxH11ipPHcYJ0t6Drz+HSoDEaknzrKxWIpzdo6+ZoYejOKvL0NNx5r21WphWvEYrulzkFoIHOJOgLGDCzuYpC1HMkMRiVRczmBt6k6AAbknoNa5MPhWuP3txcnhKom5CsQWL8sxhdBMR5mo9ONYVD3l6+HuxpCXITytpGnqdT6aCM4p2ye6O7wVtwx0711iB1RDqT5tAGmhpkYS4IOUeSXwvG83EGw49lLJk9bkqSPUKV+Zq2YQganpVH7PdmGtILmYreBLhtzmYENmB9qQzTPWd9a2XcVxMEhe5jl+qb/3p17uyYq3LL/nrC/iVtq1xtAqlmP7KiT+FfPMJw3iZJY4y6rEztbK+gQoVA+FZcTwfEbts2bt1Wtt7ZCKrMo90sNMvoB8qmo+ZF/o2dk3P9ns7yCGS4fUXFc6n413cfvi5xSyi691aObpNxgQPWFB/eFSmD4KBhWsTGZCsxMT5VHW8MmDN3F4lp1JJjV3bZUBO+kATsN9JqakmyOR6JFh47xq3hLRuXDrqEXm7ROVR+Yr5RxXHXcQ5uXjJM5VkhUH3V8vhrTGY+7jLrXrojSEtgkhE+6p0nqW515iUAA309NoPy5fSkVJaWR6jsvBql4pLX4/X9lZ7Rg/aXA0DZDJ6FFP8PpTidkobSAD+7DFiZnN06RFbeJrLWi22qz5BgfXYx8K7uNYbPqo1XVY+7Hsjy5+s1FyRoU6L1V9b/BH4W0xkgyRrlEk6cx6dK+qfoY4tZyXcOMwvF2uGRAYCF0nWRG3xr5LhcQVIYNB5bbirz2BuluI4d00Zs4uRADJkOvk0gSP61KhLLUQntSj32Flrolf0/o+4UpStQ8GKUpQApSlAClKUAePMGN40nr51VMbddmOc6gxHIelWyo3jGBzjMo8Q+o/nVLG0pThePHHUtYWpGEteSvVouCtzGsCaw07Gra5ykVsRaydQazsLE0+M9BbicN7gdpzmcSfOu3BcMtW/ZUT6Vtmtltqmpt6EHFI2is4rTNehqmQOi3vW25ZVgVYAqwIIPMHQj5VzWbkGutXpsGLmiI4RiWtH7NiGm4v93cP/AN1v3TMAd6ACGHPLm56Vr9K9+RhbUe89ydx4YSCu+zsZ9asPG7oxAu4ZFLEZf1iso7p5DBgxByOuhGkzyqh9veHCzcsvLN3gfO7Mzwc3hBY7aMdomD0EddSN7LcZ2c4yxUYN9fh6HNg4VNfhO2skE+Wv0Fasbd5cyZb05D89K5MPdAE8gDAjnpENyNc+LxYQSx13AnU6ztyEzS22z20Yxhq9jDHkAWh7xcn0WI+pn5VjcvlYmIG2079fnXCl4u/eHy/oPSKxv3Z5/h+etda4ORno5dTzE2MjFgZXMSR0EzI6iunh+JaAyEqVJykMVMn2YIO+pqMF2J5A/WRqIrrNm6lqQoGpIE+LXSQOYqeW5U71Rv06b/VY/R3ZjtRhsWiizeDOFGZTo4gCSVOu53qdr8scHvEwwJDLHiBg8zoQQemo3r7n+jHi2Iv2bvfnMttwqMTLmRLBzziRB8+e9X6dXM7M8ljMAqMc8Xp7l0pSlPM0UpSgBSlKAFCaVy8UJ7m5l3yn5c/pNRlLLFs7FXaR87492ot2r5Vkds0tKZTAJMaGJ06Vjge0mGumFuZW08NwFDJ2AzaE+QNV/teJvDUQ1sRJj2WIMdT4h8/SqpcTdSdIEETG23LSSd+lef8ADLda/f4JV+0K1Cq4bpP2/Z9hFZLVA7N9pjaK27zE29BmJ/uz/m3ZNfhFWjtLj+7sEIfHdlFI15EsyxziY8yKjks/Ivwx1OdJ1FxuvvXg1cS7SKhK2wGI3Y7Dl4V3fY8wPWoLE8Ru3PautEnwqQBuSJAA1gEQZPKtHcEWxcfwIpygx4c8dSIZvejlXLfxyDNmDqTuwUjX2pkacz86U5zb8Jg1sXVqvxPTpwW7sjcALrJPhU6mdiw189R8qsZNQHY7AlbZuMCveQVVpLBNSCTPOZjlA+FiirUbpWe5tYSDVGN/upgta14vb/xFnfLPi3jVPaBkjSOdasZxC3bMEy2+RRmaNdYGw0OpgaGoPiV67i7ZW3bLW2VlIF1EVww9673bQPK3OvMU6Pn9+/wFWqo6LV9NyAv9rkwt1+/uRmdn7i0guXAXghXMhEYDkZrRY7TYvirFBYtWMOZBZ81wkkeyhbKC05ToBG/WebtD2Zv2bS3LqYYIpOYYe0RkHIswIYz4RmAPMmtlnh2LsZB9iuux8NsNctC0ggkBoYlW0OjefSpd2krxWv3+DNvUi9E09yuPiHQsklGXRkYA5WEzofWuBxJJdpPUx+FWbtR2VxYBxWKup3txoKqWud4+UsNfCEhVC6dBUCOD3CFKuhkAxOxI1BJHIyPhU1C3J7PD9pd9BOcGn7ehz96Pz+fOue7errXglzm1seeYmd9tPL8KkeHcKRWX3mPMgab7LyNSUUh08TOStsReDwT3PZWNpJ0GvQnf4V0XuG3AdSCeubf5x+NTGDTKDAifqIEHaJiuprcjrBBG/Igx9PrXbFd1mlc4ODYBVym4raiSugy76GNx8q+g/o6LW8YFVjkuo8jkxUSDHUa6+dVXDWDOojUabE+X1q1dk7/d4m22TP7vKQX8MrynU6dJ6VOCtJFLFVM8GnrofV6UpV48+KUpQApSlACojtPje7skD2n8I9I8R+WnxFS9UntHiDcvGPZTwjz+8fnp8Kp46t3dJ23ehZwlPPUV9kQHEsGt5ApOVlJKON1Y6ExzBgSOcDbeqHxm0bbsLoKk7fd2kZW6ayAdd6+iVWuP2AbrDKPEqEiNDpkkjzynXyrHwvjeV8Du0sJTmlPZlf4fhTcOQAkEEK0xDNAhV98kE+Gep5VY7aqxW1dfJiLQKl3uIURBqmUEjOTKjwzEHMRtUVhnNkk2FRHIYAwBEglmWfeCgn/eurtDxMRauW1hVUocwB7t5zAMx++CQG5kHnvcdLKnpcyo0Y0oSb16ryv8r75RfGDeD5FIdF1DJdGRpGrZvvHM0iBGorp7P4nDYfLcu27t68NcxFsIhgj9WufxQfeYTz0gCuaxjrl4/qpuEwWEKoQEa94x0EAif61y3cQDKgd84M5VkIDrJuOfaOp26Uim5LhIqQlKEsyXrr8n0fDdscOULfrNNwUiNJgvOQdNWrnt8WxWLn7NbC2w0d4XhTBHvRmP7qxuM2lfOLpLgZ49AfACJjKOnrrzr6T2Ga8uFHenwlibc+0EIHtfHMR5GmKyu7GnQxFXETySeluNDbhuyYmcRdN1dZtKgtWiSSfEoJZxECCY3JG0WCa0HFR51rGINCZoRpRgrRRvuoGK5tgZjkTECeRAkmDzg8q58bi0YPaKm5IhgPPTfqPoYrZdxIVC7aAfHyH41Ari/ETqxLEwNN9YEnaR8TToK+pCo7bEN2hw7gJme4+oHjcmNNNDoNZ+dV17ccok66bnqa+gfrL/AIe7UKdCTJ0gjSYnX+FV6/w0iRzBIIMx6bUzcuYGssuV7ors1khmR10+B6fX6V24jhTbjz2GmnPUivbHDyPzrzG3KJaixenVTR7YWB/LoK6bKGfpEa+fptWxMPHL5wPl056V2YWxrE77+nQfn8KkkVZ1FwZ4XCzrtpqd5Ok/71Z+zlpUvW2fZducGIE+n41hw/hVwwe7aJj2TECNPPb51YMBwRm9vwARyEkfw5VOKd9EUalRNNNllpWNtIAA2AA+VZVcM4UpSgBSlKAI3jmLa2nh3aRPT0qqKnWrtjMMLilT8D0PWqxjcA1swR6HkfSsXtGnUz5+Pg08FUhly8nE9kVC8e4UXAdPbUER99d8s8iNY5aweonK4OM8QWxbZmgtDZFJAzNGg8lmJPIVRouSn4Pv7LVbJked6FCvWyLkEZckghhBBIMiDzGVPnNbLeKFtjIzkqwayFLl0IhlZBsvIkkRUhw/B3cW2W4Sq2szZ+6ysxus091nUiYBkwQNIEiatuGwS2ky21yjnEyfNjux8zWhVrqOn377mVSoTq6x0XXn0KJxHgWJNsAlLOHyyqYdTcUrGYFyCDG3igz1qDHD8nhF3OoMjwGR0yjNz/Iq5Y3irWbr2w5tgXCEHhgBgGAAI0BBB6DYaCuEYZNgIYRtv89/yKmoraxVqUIX8K9Rwnsk5i5eBRSJgwXMjYaEJpzOu/rVtUwABoBsBy/nVMuKUMh2QzpDsG3EeydNxWTcbuHKt289u3szro0anXIJbzO8defJUm/0WaNSnRVlEtuIxIT22Ak6AnU+g3Nc1jiwuGLK5z1kADXSYmN+cVrscEsABsveZgCGc58wbxBo9kyCOXT1qRwyBdFAUdFAUeoAEUtOEdNy3apLV6GwYJ7mjXQP2Qkr8JM/OfhW+5ws8mLTp4o026RppW6xXeh0qaqMi4I4hhiOQO/tMSIPlHw1mua/wksSzN4jvpoSAAPTYVL1iRXVOxyNNJ6EQvZe465kCNyI0B2EgHn9Nq0/8JYgz+rjb318vPb+tX/hygW1A6cjOu5+tdNX40k0mKliZ3aKJgOwjEzeuBVn2U1J/eI0+VWzh/BrFkRbtqD94iW+LHWu+lNUEhM6s5bsUpSpCxSlKAFKUoAUpSgBWNy2GBBEg1jiL6orO5CqqlmJ2CqJJPkBVJ7QdvVIS3w8d/duyFKhoB2ESIMEiSdF51Gcopahe2p72wxtrCkAGWb3IJIkwAANWJOy7nyGtQODwLM4vYmGfTKnu249mRsXGpnYE6bTW7A4HIxuXG7y+05rhM77qnReU846QB2gV5qvXjmapL75ff11ezQw05JSr8bLp5vq/j3OizcneubjWKNuy7ggFRoTEbjruY2HPatP2s7WR3h5n3F9X2J8hXj8OS6QMQwuPE5MxCgToQmm3U0yjRyq9XTy5G1Xf8Cg4+737iAzXJGglmiVIN+5pA3i2IAJ2G5s9rh14qIVVEbZxPWDrvHw/CpzDcFtp7Kqq8lUBR8hXUFWSoIlYkSJE7SOVWpYpLSC0KqoX1kVL+w7jSMiJ5lgZjeCsn/aurAdlVkNfYPzyKCF+JJ8WnKI1qwJag61sy0mWJk1podWFp7vUwdByrBbB3roQVsApKkWGjLDLAHWupDXMDWxGpqmKcTopFYq1Z0y4ux3cJY54G0SR/GpiorgyasfID+f4CpWtTCr/GijX/MUpSrAkUpSgBSlKAFKUoAUpUF2yvYxcPGAtq952CZmYKLSsDN2D7UaaDrziKDqV3Yhe3fGnuN/Z+FXvL11SLgBjKjDXMfdEES3IHTUgVzcL7GtgluYhrxu3nTu2AVQiISC3d7sNtTOs7VYeyPZhMFbIk3Lz63bze1cbU6n7onQfida84zx3xfZ8KBdxDSP2bYIPiuNED03PSkVKWdO71at+v0MoRbqJ2vb0S+8lYu3QuXNPiMKAJZj0Uc60dy763CVX/CUkctrjDcjyqSxPAmw3iZjcZ4zXDvI2XyXoNq5qwak/wDyt04Lxct/0b8GqizJ6A7QNANgNh6Co/D2BdN1iYbvMquNGXu1C6H1z6bGT1ruJqJu4v7MzlwTaYlwygkqx3UgawTqD561Xpyk23yzlRLnYlOH8RYh1cAXbc5hrDaEqw/ZYa+Wo5VF2b4t3MM27YiyzO33mm28n/vYAcgAK18Wxa/qMTbMq4KE7Ao4LLPowjyzGuTGmLXDmO+VV+doE/6atw+f9MrTLiTXJhsfbuEhHDRB0mIOxB2YaHUSNK4+K4hSuRjCBO8vH/8AMbL++wj0DVF/2jmxdruxCvhrTRtAZnZQRyMcqhGndHXKzLUhrdbrkW4JCyJIkCRMdY6VyjjaeLJLkZMuhAYu2RcrRqJ5gRvEwajFNk5NExXorjt8QQ2u9bwqFJYHdcvtD1BBFcVzD3e7N4lu+ALBAxygDXuSs5SSNC286g6CppEGyfVqzDVHcOxq3ba3EMqwBHoda6s1MvYhluWLhCQhPU13VqwrSikfdH4VtrdpxywSRlTd5NilKVMgKUpQApSlAClKUAKUpQBwcbwly7Ze3Zu9y7CM8TA5jynaeVY8E4NawtsW7Sx1Y6sxJmWbc1I0oJZ3ly8GvEWA6lW1BEGqpiuz91cxUBgCY11I6xVvpVXEYSnXtm3Q2jiZ0vxPnFwFSQQQRyOlaLqBhB1FTXafFZ7xAiEGWfPc6/T4Gqu+Ja4StrQAw1yJHmLY95vPYecRXmpxUakoxeie5uxbcFJrfgjsXw03EvYdDlUXLTg/dzHM6jzgE/vipLiODF+3bFoqDauaTMeANbZdB10+FR/GOLW8JbyJ4rrTlSZJY7vcPrqSd65ez3FVw2HC4guDmZg3d3HDBzm3RTBknerMe8ccy66eemrESyXyv+fLoTv9j94pGIM5nVmVScpCABEYkAlQRmjTU1yjhN5b73V7sgkZQWZYUAKo0U7AbV1Y/jiWrFu/le5abKSyKSVRhIcqfFG3KRXnE+0uHsKjO5PeLmthEds66QQQIEyNSRvXYuo9luDUFuzTieE3S6lSniVxcuEnNLwDkEHQLIXXSefPa2Au/a0cKpsgqIDAFAttlWVO4DMx067aVwYntrZCju0uXHIHhCsoB6FnAn1ANbLPbG0Fm7bu22jbIXBPQMkx8YqdqqWxC9PqY8PxGZ3te6cWw35KzXSP/Aip/h3D3t371xrzOtyIQzCRO2sRrGgHnNVfsphHayXOlwv3gJ2zzmMjoZYehqUw3GLrm69y2tu1h1ZiQ5bPcCnweyNFGp8yOhqc73aiRjaybNnYK5OHABkLIHoDAq0RVW/R/ZKYdQd4E+vP61aqKv5sKf4osHBsRmtxzXT4cvz5V31AcGVs8gabE+X5ip+tbCzcqauZ2IiozdhSlKsiBSlKAFKUoAUpSgBSlKAFKUoAVpxt8W7bufdUn48h863VA9rsTltqg986+iwfxK0jFVe6oyn0Xvx7jqFPvKiiVK6M05tc0z5zvVcx/A2Iy23uKu0C5ciOm+3lVjrBhXkKVWUHdHpKkFJalZ4b2WS2cx1O9WI4RGAUjSsorJbgpzrTm7tilSjFWSOPDYu3hgbV1hbVSe7LGAUJkLO0rMR0ANQFl1xuMa4BNtAEQkaEKSSwHmWPwAq14jDrdWHE0wPD0tewIp8asUm+WJlTbaXBgvCbQ1yissVw5HUrESCJESPMeddleGoKb6k8qK/w9VQ91du3LTclDgI/mjkZx/lzSPMa1yds+KJbtphLOXM5GZV9y2DOsc2MDXlJqw47AJdUhwCPMV19nf0ZWUdbt3lqLagAfvnn6CKvYaHeyv09CpXl3cbdTb2U4VcaysLAjcnT+tWTBcIM/rNhyB3+PSplRGg2r2tKGCgnd6soyxU3otDFEAEAQOgrKlKuFYUpSgBSlKAFKUoAUpSgBSlKAFKUoAVX+0XC7t1gyZSAsRMHfXfQ1YKUnEUI14ZJbDaNaVKWaJ80NYmrTx7gLO/eWgDPtCY16jl61Ff8PYj7g/7k/nXmKmBrU5uKi35pG9DF0pxTckiFuNWoPFSPFOE3bK53WFJiZU6n0NRLUpwlB2krPzGKUZK6dzqt3eldyODtUShipXs/gjfu5RoACWPTkAB5n+NShBzkox3ZGbUVmexnXhNXCxwGyu4Lf5j9IECpG1aVRCgAeQitSn2XUf5St7/6KEu0IL8Vf2KrwHhpa4GYEKsHUESeUeXOrbSlauHw8aMcqM+vWdWV2KUpTxIpSlAClKUAKUpQApSlAClKUAKUpQApSlAClKUAKUpQBqxWHW4jI4lWBB/p518x4pgGsXGtty2P3l5Efnea8pWX2pSi6eflGh2fUanl4Zy19E7KcO7mwCR438TTy+6vwH1JpSq3ZUE5yk+Le9yx2jNqCj1/omqUpW6Y4pSlAClKUAKUpQApSlAClKUAKUpQB//Z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ar-SA">
              <a:solidFill>
                <a:prstClr val="black"/>
              </a:solidFill>
              <a:latin typeface="Arial" pitchFamily="34" charset="0"/>
            </a:endParaRPr>
          </a:p>
        </p:txBody>
      </p:sp>
      <p:pic>
        <p:nvPicPr>
          <p:cNvPr id="268293" name="Picture 5" descr="C:\Users\Administrator\Desktop\تنزيل (4)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1000125"/>
            <a:ext cx="7786688" cy="478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149" name="عنصر نائب لرقم الشريحة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9pPr>
          </a:lstStyle>
          <a:p>
            <a:pPr eaLnBrk="1" hangingPunct="1"/>
            <a:fld id="{C2645D4F-7C80-4A4A-A528-DEA9DB0AA91D}" type="slidenum">
              <a:rPr lang="ar-SA" smtClean="0">
                <a:solidFill>
                  <a:srgbClr val="5F6680"/>
                </a:solidFill>
              </a:rPr>
              <a:pPr eaLnBrk="1" hangingPunct="1"/>
              <a:t>4</a:t>
            </a:fld>
            <a:endParaRPr lang="ar-SA" smtClean="0">
              <a:solidFill>
                <a:srgbClr val="5F66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165744"/>
      </p:ext>
    </p:extLst>
  </p:cSld>
  <p:clrMapOvr>
    <a:masterClrMapping/>
  </p:clrMapOvr>
  <p:transition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829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829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8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1"/>
          <p:cNvSpPr>
            <a:spLocks noChangeArrowheads="1"/>
          </p:cNvSpPr>
          <p:nvPr/>
        </p:nvSpPr>
        <p:spPr bwMode="auto">
          <a:xfrm>
            <a:off x="214313" y="0"/>
            <a:ext cx="8572500" cy="698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800" b="1">
                <a:solidFill>
                  <a:srgbClr val="FF00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رابعاً : الوصيـــة بالمال:</a:t>
            </a:r>
            <a:endParaRPr lang="en-US" sz="2800" b="1">
              <a:solidFill>
                <a:srgbClr val="FF0000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AGA Arabesque" pitchFamily="2" charset="2"/>
            </a:endParaRPr>
          </a:p>
          <a:p>
            <a:pPr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800" b="1">
                <a:solidFill>
                  <a:srgbClr val="FF00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تعريفها : هي التبرع بالمال بعد الموت. </a:t>
            </a:r>
            <a:endParaRPr lang="en-US" sz="2800" b="1">
              <a:solidFill>
                <a:srgbClr val="FF0000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AGA Arabesque" pitchFamily="2" charset="2"/>
            </a:endParaRPr>
          </a:p>
          <a:p>
            <a:pPr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800" b="1">
                <a:solidFill>
                  <a:srgbClr val="FF00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مشروعيتها : </a:t>
            </a: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الوصية مشروعة في الكتاب والسنة والإجماع :</a:t>
            </a:r>
            <a:endParaRPr lang="en-US" sz="2800" b="1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AGA Arabesque" pitchFamily="2" charset="2"/>
            </a:endParaRPr>
          </a:p>
          <a:p>
            <a:pPr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في الكتاب : قوله تعالى :</a:t>
            </a: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 </a:t>
            </a:r>
            <a:r>
              <a:rPr lang="ar-SA" sz="2800" b="1">
                <a:solidFill>
                  <a:srgbClr val="FF00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كُتِبَ عَلَيْكُمْ إِذَا حَضَرَ أَحَدَكُمُ الْمَوْتُ إِنْ تَرَكَ خَيْراً الْوَصِيَّةُ لِلْوَالِدَيْنِ وَالأَقْرَبِينَ بِالْمَعْرُوفِ حَقّاً عَلَى الْمُتَّقِينَ }</a:t>
            </a: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[ البقرة:180] </a:t>
            </a:r>
            <a:endParaRPr lang="en-US" sz="2800" b="1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HQPB2" pitchFamily="2" charset="2"/>
            </a:endParaRPr>
          </a:p>
          <a:p>
            <a:pPr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في السنة : عن عبد الله بن عمر رضي الله عنهما أن رسول الله  </a:t>
            </a:r>
            <a:r>
              <a:rPr lang="en-US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</a:t>
            </a: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 قال: " ما حق امرئ مسلم يبيت ليلتين وله  شيء يريد أن يوصي فيه إلا ووصيته مكتوبة عند رأسه "    </a:t>
            </a:r>
            <a:endParaRPr lang="en-US" sz="2800" b="1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AGA Arabesque" pitchFamily="2" charset="2"/>
            </a:endParaRPr>
          </a:p>
          <a:p>
            <a:pPr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-قصة سعد بن أبي وقاص رضي الله عنه حين أراد أن يوصي في مرضه أن النبي  </a:t>
            </a:r>
            <a:r>
              <a:rPr lang="en-US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</a:t>
            </a: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 قال له: " الثلث والثلث كبير أو كثير"   .</a:t>
            </a:r>
            <a:endParaRPr lang="en-US" sz="2800" b="1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AGA Arabesque" pitchFamily="2" charset="2"/>
            </a:endParaRPr>
          </a:p>
          <a:p>
            <a:pPr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800" b="1">
                <a:solidFill>
                  <a:srgbClr val="FF00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الإجماع : أجمع العلماء على جواز الوصية </a:t>
            </a:r>
            <a:endParaRPr lang="en-US" sz="2800" b="1">
              <a:solidFill>
                <a:srgbClr val="FF0000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AGA Arabesque" pitchFamily="2" charset="2"/>
            </a:endParaRPr>
          </a:p>
          <a:p>
            <a:pPr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حكمها : تجرى في الوصية الأحكام الآتية : </a:t>
            </a:r>
            <a:endParaRPr lang="en-US" sz="2800" b="1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AGA Arabesque" pitchFamily="2" charset="2"/>
            </a:endParaRPr>
          </a:p>
          <a:p>
            <a:pPr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    </a:t>
            </a:r>
            <a:r>
              <a:rPr lang="ar-SA" sz="2800" b="1">
                <a:solidFill>
                  <a:srgbClr val="FF00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1-</a:t>
            </a: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	تحرم على من له وارث إذا أوصى بأكثر من الثلث أو أوصى لوارث بشيء لم يجزه الورثة .</a:t>
            </a:r>
            <a:endParaRPr lang="en-US" sz="2800" b="1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AGA Arabesque" pitchFamily="2" charset="2"/>
            </a:endParaRPr>
          </a:p>
          <a:p>
            <a:pPr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   </a:t>
            </a:r>
            <a:r>
              <a:rPr lang="ar-SA" sz="2800" b="1">
                <a:solidFill>
                  <a:srgbClr val="FF00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2-</a:t>
            </a: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	و تسن بالثلث فأقل لمن ترك خيراً كثيراً. </a:t>
            </a:r>
            <a:endParaRPr lang="en-US" sz="2800" b="1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AGA Arabesque" pitchFamily="2" charset="2"/>
            </a:endParaRPr>
          </a:p>
          <a:p>
            <a:pPr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   </a:t>
            </a:r>
            <a:r>
              <a:rPr lang="ar-SA" sz="2800" b="1">
                <a:solidFill>
                  <a:srgbClr val="FF00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3-</a:t>
            </a: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 	وتكره لفقير ووارثه محتاج .</a:t>
            </a:r>
            <a:endParaRPr lang="en-US" sz="2800" b="1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AGA Arabesque" pitchFamily="2" charset="2"/>
            </a:endParaRPr>
          </a:p>
          <a:p>
            <a:pPr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   </a:t>
            </a:r>
            <a:r>
              <a:rPr lang="ar-SA" sz="2800" b="1">
                <a:solidFill>
                  <a:srgbClr val="FF00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4-</a:t>
            </a: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 	وتباح لفقير ووارثه غني . </a:t>
            </a:r>
          </a:p>
        </p:txBody>
      </p:sp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28A4B8-5240-4503-B872-1BEB2659D074}" type="slidenum">
              <a:rPr lang="ar-SA" smtClean="0">
                <a:solidFill>
                  <a:srgbClr val="646B86">
                    <a:shade val="90000"/>
                  </a:srgbClr>
                </a:solidFill>
              </a:rPr>
              <a:pPr>
                <a:defRPr/>
              </a:pPr>
              <a:t>5</a:t>
            </a:fld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539533"/>
      </p:ext>
    </p:extLst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7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72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72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972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72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72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72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72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72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72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72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72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72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72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72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72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72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72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72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72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72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72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72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72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72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72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72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972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72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72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72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972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728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728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728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9728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9728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9728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9728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9728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9728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9728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9728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9728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1"/>
          <p:cNvSpPr>
            <a:spLocks noChangeArrowheads="1"/>
          </p:cNvSpPr>
          <p:nvPr/>
        </p:nvSpPr>
        <p:spPr bwMode="auto">
          <a:xfrm>
            <a:off x="500063" y="1071563"/>
            <a:ext cx="8215312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800" b="1">
                <a:solidFill>
                  <a:srgbClr val="FF00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خامساً : إحراز المباح  </a:t>
            </a:r>
            <a:endParaRPr lang="en-US" sz="2800" b="1">
              <a:solidFill>
                <a:srgbClr val="FF0000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AGA Arabesque" pitchFamily="2" charset="2"/>
            </a:endParaRPr>
          </a:p>
          <a:p>
            <a:pPr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800" b="1">
                <a:solidFill>
                  <a:srgbClr val="FF00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المباح : </a:t>
            </a: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كل ماخلقه الله تعالى في هذه الأرض مما ينتفع به الناس على الوجه المعتاد ولا مالك له مع إمكان حيازته وملكه، وهو يتنوع فمنه الحيوانات و النباتات والجمادات .</a:t>
            </a:r>
            <a:endParaRPr lang="en-US" sz="2800" b="1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AGA Arabesque" pitchFamily="2" charset="2"/>
            </a:endParaRPr>
          </a:p>
          <a:p>
            <a:pPr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 وهذه الأموال المباحة التي لم تدخل في حيازة معصوم جعلتها الشريعة الإسلامية محلاً للملك ، فمن استولى عليها بالوجه الشرعي فقد ملكها ، ويتنوع الاستيلاء عليها بتنوع تلك الأموال ،فمنها ما يكون الاستيلاء عليه بالصيد، ومنها ما يكون بوضع اليد عليه كالاحتطاب ،ومنها ما يكون بالإحياء أو الإقطاع من ولي الأمر،وهي الأراضي،قال </a:t>
            </a:r>
            <a:r>
              <a:rPr lang="en-US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 </a:t>
            </a: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"من سبق إلى ماء لم يسبقه إليه مسلم فهو له" </a:t>
            </a:r>
          </a:p>
          <a:p>
            <a:pPr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وقال  : " من أحيا أرضا ميتة فهي له "  . </a:t>
            </a:r>
          </a:p>
        </p:txBody>
      </p:sp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B11BDF-2A0B-4636-A8D2-5C5736D171C3}" type="slidenum">
              <a:rPr lang="ar-SA" smtClean="0">
                <a:solidFill>
                  <a:srgbClr val="646B86">
                    <a:shade val="90000"/>
                  </a:srgbClr>
                </a:solidFill>
              </a:rPr>
              <a:pPr>
                <a:defRPr/>
              </a:pPr>
              <a:t>6</a:t>
            </a:fld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912171"/>
      </p:ext>
    </p:extLst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83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83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83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83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83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83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83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83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83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83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83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83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83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83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83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83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1"/>
          <p:cNvSpPr>
            <a:spLocks noChangeArrowheads="1"/>
          </p:cNvSpPr>
          <p:nvPr/>
        </p:nvSpPr>
        <p:spPr bwMode="auto">
          <a:xfrm>
            <a:off x="357188" y="733425"/>
            <a:ext cx="8501062" cy="612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800" b="1">
                <a:solidFill>
                  <a:srgbClr val="FF00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سادساً :إحيـاء المــوات:     </a:t>
            </a:r>
            <a:endParaRPr lang="en-US" sz="2800" b="1">
              <a:solidFill>
                <a:srgbClr val="FF0000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AGA Arabesque" pitchFamily="2" charset="2"/>
            </a:endParaRPr>
          </a:p>
          <a:p>
            <a:pPr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  </a:t>
            </a:r>
            <a:r>
              <a:rPr lang="ar-SA" sz="2800" b="1">
                <a:solidFill>
                  <a:srgbClr val="FF00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الموات: </a:t>
            </a: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الأرض المنفكة عن الاختصاصات وملك معصوم. </a:t>
            </a:r>
            <a:endParaRPr lang="en-US" sz="2800" b="1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AGA Arabesque" pitchFamily="2" charset="2"/>
            </a:endParaRPr>
          </a:p>
          <a:p>
            <a:pPr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  </a:t>
            </a:r>
            <a:r>
              <a:rPr lang="ar-SA" sz="2800" b="1">
                <a:solidFill>
                  <a:srgbClr val="FF00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إحياء الموات : </a:t>
            </a: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إحياء الأرض الموات التي لم يُسْبَق إليها بزرع أو بناء.  أو مشروع تجاري أو سياحي يقام عليها .</a:t>
            </a:r>
            <a:endParaRPr lang="en-US" sz="2800" b="1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AGA Arabesque" pitchFamily="2" charset="2"/>
            </a:endParaRPr>
          </a:p>
          <a:p>
            <a:pPr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  </a:t>
            </a:r>
            <a:r>
              <a:rPr lang="ar-SA" sz="2800" b="1">
                <a:solidFill>
                  <a:srgbClr val="FF00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مشروعيته : </a:t>
            </a: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إحياء الموات مشروع في السنة والإجمـاع :</a:t>
            </a:r>
            <a:endParaRPr lang="en-US" sz="2800" b="1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AGA Arabesque" pitchFamily="2" charset="2"/>
            </a:endParaRPr>
          </a:p>
          <a:p>
            <a:pPr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800" b="1">
                <a:solidFill>
                  <a:srgbClr val="FF00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في السنة: </a:t>
            </a: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عن جابر رضي الله عنه أن النبي </a:t>
            </a:r>
            <a:r>
              <a:rPr lang="en-US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</a:t>
            </a: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 قال : " من أحيا أرضاً ميتة فهي له"    </a:t>
            </a:r>
            <a:endParaRPr lang="en-US" sz="2800" b="1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AGA Arabesque" pitchFamily="2" charset="2"/>
            </a:endParaRPr>
          </a:p>
          <a:p>
            <a:pPr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وقد أقطع النبي </a:t>
            </a:r>
            <a:r>
              <a:rPr lang="en-US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</a:t>
            </a: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 بلال بن الحارث أرضاً ميتة لكن عمر استردها منه لعدم إحيائها في مدة معينة .</a:t>
            </a:r>
            <a:endParaRPr lang="en-US" sz="2800" b="1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AGA Arabesque" pitchFamily="2" charset="2"/>
            </a:endParaRPr>
          </a:p>
          <a:p>
            <a:pPr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800" b="1">
                <a:solidFill>
                  <a:srgbClr val="FF00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الإجماع : </a:t>
            </a: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أجمع المسلمون على مشروعية الإحياء في الجملة ، وقد وضعت الشريعة الإسلامية شروطاً محددة لإحياء الأرض لتحقيق مقاصدها من جلب المصالح لعموم المسلمين ودرء المفاسد والنـزاع عنهم ، وهي مبينة في مواضعها من كتب الفقه  منها إذن الحاكم ، لئلا تبدأ مع الناس ويتخا قموا ويتنازعوا ، وأن يحبوها في زمن محدد ، لاكما فعل بلال بن الحارث في قصته مع عمر .</a:t>
            </a:r>
            <a:endParaRPr lang="en-US" sz="2800" b="1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AGA Arabesque" pitchFamily="2" charset="2"/>
            </a:endParaRPr>
          </a:p>
          <a:p>
            <a:pPr indent="457200" algn="just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 b="1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AGA Arabesque" pitchFamily="2" charset="2"/>
            </a:endParaRPr>
          </a:p>
        </p:txBody>
      </p:sp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808461-97DB-49A1-B43F-E6EC05BDB7EF}" type="slidenum">
              <a:rPr lang="ar-SA" smtClean="0">
                <a:solidFill>
                  <a:srgbClr val="646B86">
                    <a:shade val="90000"/>
                  </a:srgbClr>
                </a:solidFill>
              </a:rPr>
              <a:pPr>
                <a:defRPr/>
              </a:pPr>
              <a:t>7</a:t>
            </a:fld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814116"/>
      </p:ext>
    </p:extLst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93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93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993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93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93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93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993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93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93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93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993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93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993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0" fill="hold"/>
                                        <p:tgtEl>
                                          <p:spTgt spid="993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0" fill="hold"/>
                                        <p:tgtEl>
                                          <p:spTgt spid="993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993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0" fill="hold"/>
                                        <p:tgtEl>
                                          <p:spTgt spid="993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0" fill="hold"/>
                                        <p:tgtEl>
                                          <p:spTgt spid="993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0" fill="hold"/>
                                        <p:tgtEl>
                                          <p:spTgt spid="993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0" fill="hold"/>
                                        <p:tgtEl>
                                          <p:spTgt spid="993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1"/>
          <p:cNvSpPr>
            <a:spLocks noChangeArrowheads="1"/>
          </p:cNvSpPr>
          <p:nvPr/>
        </p:nvSpPr>
        <p:spPr bwMode="auto">
          <a:xfrm>
            <a:off x="642938" y="500063"/>
            <a:ext cx="8143875" cy="612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800" b="1">
                <a:solidFill>
                  <a:srgbClr val="FF00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سابعاً : الإقطـاع :</a:t>
            </a:r>
            <a:endParaRPr lang="en-US" sz="2800" b="1">
              <a:solidFill>
                <a:srgbClr val="FF0000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AGA Arabesque" pitchFamily="2" charset="2"/>
            </a:endParaRPr>
          </a:p>
          <a:p>
            <a:pPr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تعريفه : وهو جعل الحاكم بعض الأراضي العامرة بالبناء أو الزراعة مختصة ببعض الأشخاص فيكون هذا الشخص أولى به من غيره بشروط معينة. والإقطاع مشروع إذا كان لمصلحة.</a:t>
            </a:r>
            <a:endParaRPr lang="en-US" sz="2800" b="1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AGA Arabesque" pitchFamily="2" charset="2"/>
            </a:endParaRPr>
          </a:p>
          <a:p>
            <a:pPr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يدل على ذلك سنة النبي </a:t>
            </a:r>
            <a:r>
              <a:rPr lang="en-US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</a:t>
            </a: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 حيث أقطع الزبير حُضْرَ (عَدْو) فرسه ، وأجرى الفرس حتى قام ثم رمى بسوطه فقال : أقطعوه حيث بلغ السوط. </a:t>
            </a:r>
            <a:endParaRPr lang="en-US" sz="2800" b="1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AGA Arabesque" pitchFamily="2" charset="2"/>
            </a:endParaRPr>
          </a:p>
          <a:p>
            <a:pPr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والفرق بين الموات والإقطاع أن الأخير للأرض العامرة بالزراعة أو البناء بخلاف الأول .</a:t>
            </a:r>
            <a:endParaRPr lang="en-US" sz="2800" b="1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AGA Arabesque" pitchFamily="2" charset="2"/>
            </a:endParaRPr>
          </a:p>
          <a:p>
            <a:pPr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 </a:t>
            </a:r>
            <a:r>
              <a:rPr lang="ar-SA" sz="2800" b="1">
                <a:solidFill>
                  <a:srgbClr val="FF00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الإقطاع ثلاثة أنواع : </a:t>
            </a:r>
            <a:endParaRPr lang="en-US" sz="2800" b="1">
              <a:solidFill>
                <a:srgbClr val="FF0000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AGA Arabesque" pitchFamily="2" charset="2"/>
            </a:endParaRPr>
          </a:p>
          <a:p>
            <a:pPr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800" b="1">
                <a:solidFill>
                  <a:srgbClr val="FF00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(1) 	إقطاع التمليك :  </a:t>
            </a: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وهو إقطاع يقصد به تمليك الإمام لمن أقطعه .</a:t>
            </a:r>
            <a:endParaRPr lang="en-US" sz="2800" b="1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AGA Arabesque" pitchFamily="2" charset="2"/>
            </a:endParaRPr>
          </a:p>
          <a:p>
            <a:pPr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800" b="1">
                <a:solidFill>
                  <a:srgbClr val="FF00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(2) 	إقطاع إرفاق: </a:t>
            </a: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وهو أن يقطع الإمام أو نائبه الباعة الجلوس في الطرق الواسعة والميادين ونحو ذلك مما ينتفعون به دون إضرار بالناس .</a:t>
            </a:r>
            <a:endParaRPr lang="en-US" sz="2800" b="1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AGA Arabesque" pitchFamily="2" charset="2"/>
            </a:endParaRPr>
          </a:p>
          <a:p>
            <a:pPr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800" b="1">
                <a:solidFill>
                  <a:srgbClr val="FF00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(3) 	إقطاع استغلال :  </a:t>
            </a: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وهو أن يقطع الإمام أو نائبه من يرى في اقطاعه مصلحة لينتفع بالشيء الذي أقطعه ،فإذا فقدت المصلحة فللإمام استرجاعه .</a:t>
            </a:r>
          </a:p>
        </p:txBody>
      </p:sp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937599-D98A-4E94-94FB-6520C87AFBD8}" type="slidenum">
              <a:rPr lang="ar-SA" smtClean="0">
                <a:solidFill>
                  <a:srgbClr val="646B86">
                    <a:shade val="90000"/>
                  </a:srgbClr>
                </a:solidFill>
              </a:rPr>
              <a:pPr>
                <a:defRPr/>
              </a:pPr>
              <a:t>8</a:t>
            </a:fld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522565"/>
      </p:ext>
    </p:extLst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003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003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003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003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03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03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1003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003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003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003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03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03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1003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003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1003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003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03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03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1003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1003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1003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1003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03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03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03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03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03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03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03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03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03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03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03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03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03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03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03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03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03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003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1"/>
          <p:cNvSpPr>
            <a:spLocks noChangeArrowheads="1"/>
          </p:cNvSpPr>
          <p:nvPr/>
        </p:nvSpPr>
        <p:spPr bwMode="auto">
          <a:xfrm>
            <a:off x="642938" y="771525"/>
            <a:ext cx="8143875" cy="558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/>
          <a:p>
            <a:pPr indent="457200"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400" b="1">
                <a:solidFill>
                  <a:srgbClr val="FF00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الأسباب المحرمة في كسب الملكية الخاصة :</a:t>
            </a:r>
            <a:endParaRPr lang="en-US" sz="2400" b="1">
              <a:solidFill>
                <a:srgbClr val="FF0000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AGA Arabesque" pitchFamily="2" charset="2"/>
            </a:endParaRPr>
          </a:p>
          <a:p>
            <a:pPr indent="457200"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400" b="1">
                <a:solidFill>
                  <a:srgbClr val="FF00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أولا :الربا: </a:t>
            </a:r>
            <a:endParaRPr lang="en-US" sz="2400" b="1">
              <a:solidFill>
                <a:srgbClr val="FF0000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AGA Arabesque" pitchFamily="2" charset="2"/>
            </a:endParaRPr>
          </a:p>
          <a:p>
            <a:pPr indent="457200"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400" b="1">
                <a:solidFill>
                  <a:srgbClr val="FF00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الربا لغـة : </a:t>
            </a:r>
            <a:r>
              <a:rPr lang="ar-SA" sz="24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مصدر ربا يربو وهو النماء والزيادة ، يقال : ربا الشيء ربوا إذا زاد ونما، قال الراغب : الربا "هو الزيادة على رأس المال ، والرما لغة فيه" </a:t>
            </a:r>
            <a:endParaRPr lang="en-US" sz="2400" b="1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AGA Arabesque" pitchFamily="2" charset="2"/>
            </a:endParaRPr>
          </a:p>
          <a:p>
            <a:pPr indent="457200"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4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الربا اصطلاحاً : هو زيادة في أشياء ونسأ في أشياء مختص بأشياء جاء الشرع بتحريمها. .</a:t>
            </a:r>
            <a:endParaRPr lang="en-US" sz="2400" b="1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AGA Arabesque" pitchFamily="2" charset="2"/>
            </a:endParaRPr>
          </a:p>
          <a:p>
            <a:pPr indent="457200"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400" b="1">
                <a:solidFill>
                  <a:srgbClr val="FF00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أنواع الربا:ينقسم الربا إلى نوعين :</a:t>
            </a:r>
            <a:endParaRPr lang="en-US" sz="2400" b="1">
              <a:solidFill>
                <a:srgbClr val="FF0000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AGA Arabesque" pitchFamily="2" charset="2"/>
            </a:endParaRPr>
          </a:p>
          <a:p>
            <a:pPr indent="457200"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400" b="1">
                <a:solidFill>
                  <a:srgbClr val="FF00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النوع الأول : ربا الدَيْن  وله صور :</a:t>
            </a:r>
            <a:endParaRPr lang="en-US" sz="2400" b="1">
              <a:solidFill>
                <a:srgbClr val="FF0000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AGA Arabesque" pitchFamily="2" charset="2"/>
            </a:endParaRPr>
          </a:p>
          <a:p>
            <a:pPr indent="457200"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400" b="1">
                <a:solidFill>
                  <a:srgbClr val="FF00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أ - الزيادة في الدين مقابل الزيادة في الأجل .</a:t>
            </a:r>
            <a:endParaRPr lang="en-US" sz="2400" b="1">
              <a:solidFill>
                <a:srgbClr val="FF0000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AGA Arabesque" pitchFamily="2" charset="2"/>
            </a:endParaRPr>
          </a:p>
          <a:p>
            <a:pPr indent="457200"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4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ومثال ذلك أن يطلب المدين من الدائن – صاحب الدين - تمديد أجل الدين بعد حلوله فيقبل الدائن ذلك بشرط الزيادة في مقدار الدين ، وهذا هو ربا الجاهلية ؛ لأنه كان الغالب على تعاملاتهم ، فكان أحدهم إذا جاءه المدين يطلب تأجيل الدين يقول له : (إما أن تقضي وإما أن تربي ) أي إما أن تقضي الدين الذي حلّ عليك أو تزيد في مقداره لقاء تأجيله .</a:t>
            </a:r>
            <a:endParaRPr lang="en-US" sz="2400" b="1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AGA Arabesque" pitchFamily="2" charset="2"/>
            </a:endParaRPr>
          </a:p>
          <a:p>
            <a:pPr indent="457200"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400" b="1">
                <a:solidFill>
                  <a:srgbClr val="FF00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ب - الزيادة المشروطة  : </a:t>
            </a:r>
            <a:endParaRPr lang="en-US" sz="2400" b="1">
              <a:solidFill>
                <a:srgbClr val="FF0000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AGA Arabesque" pitchFamily="2" charset="2"/>
            </a:endParaRPr>
          </a:p>
          <a:p>
            <a:pPr indent="457200"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4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وذلك بأن يحدد الدائن للمدين موعدا معينا لسداد الدين ويشترط عليه في العقد زيادة معينة إذا لم يسدد في الموعد المحدد .</a:t>
            </a:r>
          </a:p>
        </p:txBody>
      </p:sp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146CA9-D4B2-40BC-B830-9C7D635FC1F3}" type="slidenum">
              <a:rPr lang="ar-SA" smtClean="0">
                <a:solidFill>
                  <a:srgbClr val="646B86">
                    <a:shade val="90000"/>
                  </a:srgbClr>
                </a:solidFill>
              </a:rPr>
              <a:pPr>
                <a:defRPr/>
              </a:pPr>
              <a:t>9</a:t>
            </a:fld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1837841"/>
      </p:ext>
    </p:extLst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013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013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013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013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13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13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1013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013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013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013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13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13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1013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013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1013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013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13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13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1013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1013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1013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1013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13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13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1013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013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1013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1013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13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13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13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13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13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13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13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13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13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013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13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13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13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013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13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13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13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013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13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13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013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013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1"/>
          <p:cNvSpPr>
            <a:spLocks noChangeArrowheads="1"/>
          </p:cNvSpPr>
          <p:nvPr/>
        </p:nvSpPr>
        <p:spPr bwMode="auto">
          <a:xfrm>
            <a:off x="428625" y="142875"/>
            <a:ext cx="8501063" cy="649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600" b="1">
                <a:solidFill>
                  <a:srgbClr val="FF00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النوع الثاني : ربـا البيع : وهو بيعُ ربوي بمثله متفاضلا حالاَّ أو مؤجلاً.</a:t>
            </a:r>
            <a:endParaRPr lang="en-US" sz="2600" b="1">
              <a:solidFill>
                <a:srgbClr val="FF0000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AGA Arabesque" pitchFamily="2" charset="2"/>
            </a:endParaRPr>
          </a:p>
          <a:p>
            <a:pPr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6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ويقع في الأعيان الربوية التي نص عليها النبي </a:t>
            </a:r>
            <a:r>
              <a:rPr lang="en-US" sz="26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</a:t>
            </a:r>
            <a:r>
              <a:rPr lang="ar-SA" sz="26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 فعن عبادة بن الصامت رضي الله عنه أن النبي </a:t>
            </a:r>
            <a:r>
              <a:rPr lang="en-US" sz="26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</a:t>
            </a:r>
            <a:r>
              <a:rPr lang="ar-SA" sz="26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 قال :(الذهب بالذهب ، والفضة بالفضة ، والبُر بالبُر، والشعير بالشعير، والتمر بالتمر ، والملح بالملح مثْلا بمثْل سواء بسواء يدا بيد فمن زاد أو استزاد فقد أربى فإن اختلفت هذه الأشياء فبيعوا كيف شئتم إذا كان يدا بيد ) ، ويقاس على هذه الأشياء المذكورة ما  يشترك معها في علة الربا.ومثال ذلك : بيع خمسين جراماً ذهباً بسبعين جراماً ذهباً في الحال ، أو بيع خمسين ريالا بسبعين ريال حالا.</a:t>
            </a:r>
            <a:endParaRPr lang="en-US" sz="2600" b="1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AGA Arabesque" pitchFamily="2" charset="2"/>
            </a:endParaRPr>
          </a:p>
          <a:p>
            <a:pPr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600" b="1">
                <a:solidFill>
                  <a:srgbClr val="FF00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علة الربا :</a:t>
            </a:r>
            <a:r>
              <a:rPr lang="ar-SA" sz="26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نص النبي </a:t>
            </a:r>
            <a:r>
              <a:rPr lang="en-US" sz="26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</a:t>
            </a:r>
            <a:r>
              <a:rPr lang="ar-SA" sz="26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 على الأصناف الستة المذكورة في حديث عبادة المتقدم ويقاس عليها ما شاركها في العلة ، </a:t>
            </a:r>
            <a:r>
              <a:rPr lang="ar-SA" sz="2600" b="1">
                <a:solidFill>
                  <a:srgbClr val="FF00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والعلة فيها كما يلي :</a:t>
            </a:r>
            <a:endParaRPr lang="en-US" sz="2600" b="1">
              <a:solidFill>
                <a:srgbClr val="FF0000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AGA Arabesque" pitchFamily="2" charset="2"/>
            </a:endParaRPr>
          </a:p>
          <a:p>
            <a:pPr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600" b="1">
                <a:solidFill>
                  <a:srgbClr val="FF00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الذهب والفضة : </a:t>
            </a:r>
            <a:endParaRPr lang="en-US" sz="2600" b="1">
              <a:solidFill>
                <a:srgbClr val="FF0000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AGA Arabesque" pitchFamily="2" charset="2"/>
            </a:endParaRPr>
          </a:p>
          <a:p>
            <a:pPr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6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العلة فيهما الثمنية فهما أثمان للأشياء فيقاس عليهما ما كان ثمنا كالأوراق النقدية المعروفة ، حيث يجري فيها الربا لكونها أثمانا قياسا على الذهب والفضة .</a:t>
            </a:r>
            <a:endParaRPr lang="en-US" sz="2600" b="1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AGA Arabesque" pitchFamily="2" charset="2"/>
            </a:endParaRPr>
          </a:p>
          <a:p>
            <a:pPr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600" b="1">
                <a:solidFill>
                  <a:srgbClr val="FF00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الأصناف الأربعة الأخرى : </a:t>
            </a:r>
          </a:p>
          <a:p>
            <a:pPr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6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العلة فيها على الصحيح الطعم مع الكيل أو الوزن ، فالأطعمة التي تكال أو توزن يجري فيها الربا قياسا على الأصناف الأربعة الواردة في حديث عبادة بن الصامت رضي الله عنه  (البر ،الشعير ،التمر ، الملح)</a:t>
            </a:r>
            <a:r>
              <a:rPr lang="en-US" sz="26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 </a:t>
            </a:r>
          </a:p>
        </p:txBody>
      </p:sp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5EEF83-A5E6-4B38-93C3-CB4C4505A0E5}" type="slidenum">
              <a:rPr lang="ar-SA" smtClean="0">
                <a:solidFill>
                  <a:srgbClr val="646B86">
                    <a:shade val="90000"/>
                  </a:srgbClr>
                </a:solidFill>
              </a:rPr>
              <a:pPr>
                <a:defRPr/>
              </a:pPr>
              <a:t>10</a:t>
            </a:fld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409345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4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4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4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4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4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4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4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4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4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24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4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1024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24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24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4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1024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24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24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24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1024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24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24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24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1024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24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2_تدفق">
  <a:themeElements>
    <a:clrScheme name="مدني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تدفق">
  <a:themeElements>
    <a:clrScheme name="مدني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مدني">
    <a:dk1>
      <a:sysClr val="windowText" lastClr="000000"/>
    </a:dk1>
    <a:lt1>
      <a:sysClr val="window" lastClr="FFFFFF"/>
    </a:lt1>
    <a:dk2>
      <a:srgbClr val="646B86"/>
    </a:dk2>
    <a:lt2>
      <a:srgbClr val="C5D1D7"/>
    </a:lt2>
    <a:accent1>
      <a:srgbClr val="D16349"/>
    </a:accent1>
    <a:accent2>
      <a:srgbClr val="CCB400"/>
    </a:accent2>
    <a:accent3>
      <a:srgbClr val="8CADAE"/>
    </a:accent3>
    <a:accent4>
      <a:srgbClr val="8C7B70"/>
    </a:accent4>
    <a:accent5>
      <a:srgbClr val="8FB08C"/>
    </a:accent5>
    <a:accent6>
      <a:srgbClr val="D19049"/>
    </a:accent6>
    <a:hlink>
      <a:srgbClr val="00A3D6"/>
    </a:hlink>
    <a:folHlink>
      <a:srgbClr val="694F07"/>
    </a:folHlink>
  </a:clrScheme>
</a:themeOverride>
</file>

<file path=ppt/theme/themeOverride2.xml><?xml version="1.0" encoding="utf-8"?>
<a:themeOverride xmlns:a="http://schemas.openxmlformats.org/drawingml/2006/main">
  <a:clrScheme name="مدني">
    <a:dk1>
      <a:sysClr val="windowText" lastClr="000000"/>
    </a:dk1>
    <a:lt1>
      <a:sysClr val="window" lastClr="FFFFFF"/>
    </a:lt1>
    <a:dk2>
      <a:srgbClr val="646B86"/>
    </a:dk2>
    <a:lt2>
      <a:srgbClr val="C5D1D7"/>
    </a:lt2>
    <a:accent1>
      <a:srgbClr val="D16349"/>
    </a:accent1>
    <a:accent2>
      <a:srgbClr val="CCB400"/>
    </a:accent2>
    <a:accent3>
      <a:srgbClr val="8CADAE"/>
    </a:accent3>
    <a:accent4>
      <a:srgbClr val="8C7B70"/>
    </a:accent4>
    <a:accent5>
      <a:srgbClr val="8FB08C"/>
    </a:accent5>
    <a:accent6>
      <a:srgbClr val="D19049"/>
    </a:accent6>
    <a:hlink>
      <a:srgbClr val="00A3D6"/>
    </a:hlink>
    <a:folHlink>
      <a:srgbClr val="694F07"/>
    </a:folHlink>
  </a:clrScheme>
</a:themeOverride>
</file>

<file path=ppt/theme/themeOverride3.xml><?xml version="1.0" encoding="utf-8"?>
<a:themeOverride xmlns:a="http://schemas.openxmlformats.org/drawingml/2006/main">
  <a:clrScheme name="مدني">
    <a:dk1>
      <a:sysClr val="windowText" lastClr="000000"/>
    </a:dk1>
    <a:lt1>
      <a:sysClr val="window" lastClr="FFFFFF"/>
    </a:lt1>
    <a:dk2>
      <a:srgbClr val="646B86"/>
    </a:dk2>
    <a:lt2>
      <a:srgbClr val="C5D1D7"/>
    </a:lt2>
    <a:accent1>
      <a:srgbClr val="D16349"/>
    </a:accent1>
    <a:accent2>
      <a:srgbClr val="CCB400"/>
    </a:accent2>
    <a:accent3>
      <a:srgbClr val="8CADAE"/>
    </a:accent3>
    <a:accent4>
      <a:srgbClr val="8C7B70"/>
    </a:accent4>
    <a:accent5>
      <a:srgbClr val="8FB08C"/>
    </a:accent5>
    <a:accent6>
      <a:srgbClr val="D19049"/>
    </a:accent6>
    <a:hlink>
      <a:srgbClr val="00A3D6"/>
    </a:hlink>
    <a:folHlink>
      <a:srgbClr val="694F07"/>
    </a:folHlink>
  </a:clrScheme>
</a:themeOverride>
</file>

<file path=ppt/theme/themeOverride4.xml><?xml version="1.0" encoding="utf-8"?>
<a:themeOverride xmlns:a="http://schemas.openxmlformats.org/drawingml/2006/main">
  <a:clrScheme name="مدني">
    <a:dk1>
      <a:sysClr val="windowText" lastClr="000000"/>
    </a:dk1>
    <a:lt1>
      <a:sysClr val="window" lastClr="FFFFFF"/>
    </a:lt1>
    <a:dk2>
      <a:srgbClr val="646B86"/>
    </a:dk2>
    <a:lt2>
      <a:srgbClr val="C5D1D7"/>
    </a:lt2>
    <a:accent1>
      <a:srgbClr val="D16349"/>
    </a:accent1>
    <a:accent2>
      <a:srgbClr val="CCB400"/>
    </a:accent2>
    <a:accent3>
      <a:srgbClr val="8CADAE"/>
    </a:accent3>
    <a:accent4>
      <a:srgbClr val="8C7B70"/>
    </a:accent4>
    <a:accent5>
      <a:srgbClr val="8FB08C"/>
    </a:accent5>
    <a:accent6>
      <a:srgbClr val="D19049"/>
    </a:accent6>
    <a:hlink>
      <a:srgbClr val="00A3D6"/>
    </a:hlink>
    <a:folHlink>
      <a:srgbClr val="694F07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904</Words>
  <Application>Microsoft Office PowerPoint</Application>
  <PresentationFormat>عرض على الشاشة (3:4)‏</PresentationFormat>
  <Paragraphs>64</Paragraphs>
  <Slides>10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2</vt:i4>
      </vt:variant>
      <vt:variant>
        <vt:lpstr>عناوين الشرائح</vt:lpstr>
      </vt:variant>
      <vt:variant>
        <vt:i4>10</vt:i4>
      </vt:variant>
    </vt:vector>
  </HeadingPairs>
  <TitlesOfParts>
    <vt:vector size="12" baseType="lpstr">
      <vt:lpstr>2_تدفق</vt:lpstr>
      <vt:lpstr>تدفق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user</dc:creator>
  <cp:lastModifiedBy>user</cp:lastModifiedBy>
  <cp:revision>2</cp:revision>
  <dcterms:created xsi:type="dcterms:W3CDTF">2015-09-21T16:56:01Z</dcterms:created>
  <dcterms:modified xsi:type="dcterms:W3CDTF">2015-09-21T17:00:11Z</dcterms:modified>
</cp:coreProperties>
</file>