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49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solidFill>
                  <a:srgbClr val="C5D1D7">
                    <a:shade val="90000"/>
                  </a:srgbClr>
                </a:solidFill>
                <a:ea typeface="Majalla UI"/>
              </a:defRPr>
            </a:lvl1pPr>
          </a:lstStyle>
          <a:p>
            <a:pPr>
              <a:defRPr/>
            </a:pPr>
            <a:fld id="{E523CADD-7263-4CFF-BE4F-FE32551886EE}" type="datetime1">
              <a:rPr lang="ar-SA"/>
              <a:pPr>
                <a:defRPr/>
              </a:pPr>
              <a:t>10/12/1436</a:t>
            </a:fld>
            <a:endParaRPr lang="ar-SA"/>
          </a:p>
        </p:txBody>
      </p:sp>
      <p:sp>
        <p:nvSpPr>
          <p:cNvPr id="5" name="عنصر نائب للتذييل 18"/>
          <p:cNvSpPr>
            <a:spLocks noGrp="1"/>
          </p:cNvSpPr>
          <p:nvPr>
            <p:ph type="ftr" sz="quarter" idx="11"/>
          </p:nvPr>
        </p:nvSpPr>
        <p:spPr/>
        <p:txBody>
          <a:bodyPr/>
          <a:lstStyle>
            <a:lvl1pPr>
              <a:defRPr>
                <a:solidFill>
                  <a:srgbClr val="C5D1D7">
                    <a:shade val="90000"/>
                  </a:srgbClr>
                </a:solidFill>
                <a:ea typeface="Majalla UI"/>
              </a:defRPr>
            </a:lvl1pPr>
          </a:lstStyle>
          <a:p>
            <a:pPr>
              <a:defRPr/>
            </a:pPr>
            <a:endParaRPr lang="ar-SA"/>
          </a:p>
        </p:txBody>
      </p:sp>
      <p:sp>
        <p:nvSpPr>
          <p:cNvPr id="6" name="عنصر نائب لرقم الشريحة 26"/>
          <p:cNvSpPr>
            <a:spLocks noGrp="1"/>
          </p:cNvSpPr>
          <p:nvPr>
            <p:ph type="sldNum" sz="quarter" idx="12"/>
          </p:nvPr>
        </p:nvSpPr>
        <p:spPr/>
        <p:txBody>
          <a:bodyPr/>
          <a:lstStyle>
            <a:lvl1pPr>
              <a:defRPr>
                <a:solidFill>
                  <a:srgbClr val="C5D1D7">
                    <a:shade val="90000"/>
                  </a:srgbClr>
                </a:solidFill>
                <a:ea typeface="Majalla UI"/>
              </a:defRPr>
            </a:lvl1pPr>
          </a:lstStyle>
          <a:p>
            <a:pPr>
              <a:defRPr/>
            </a:pPr>
            <a:fld id="{EA536FB4-8FED-4BE1-A7C7-219232F9D784}" type="slidenum">
              <a:rPr lang="ar-SA"/>
              <a:pPr>
                <a:defRPr/>
              </a:pPr>
              <a:t>‹#›</a:t>
            </a:fld>
            <a:endParaRPr lang="ar-SA"/>
          </a:p>
        </p:txBody>
      </p:sp>
    </p:spTree>
    <p:extLst>
      <p:ext uri="{BB962C8B-B14F-4D97-AF65-F5344CB8AC3E}">
        <p14:creationId xmlns:p14="http://schemas.microsoft.com/office/powerpoint/2010/main" val="329992764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ea typeface="Majalla UI"/>
              </a:defRPr>
            </a:lvl1pPr>
          </a:lstStyle>
          <a:p>
            <a:pPr>
              <a:defRPr/>
            </a:pPr>
            <a:fld id="{BB2A2EAB-5EB2-414A-9F87-965B65D6C987}" type="datetime1">
              <a:rPr lang="ar-SA"/>
              <a:pPr>
                <a:defRPr/>
              </a:pPr>
              <a:t>10/12/1436</a:t>
            </a:fld>
            <a:endParaRPr lang="ar-SA"/>
          </a:p>
        </p:txBody>
      </p:sp>
      <p:sp>
        <p:nvSpPr>
          <p:cNvPr id="5" name="عنصر نائب للتذييل 21"/>
          <p:cNvSpPr>
            <a:spLocks noGrp="1"/>
          </p:cNvSpPr>
          <p:nvPr>
            <p:ph type="ftr" sz="quarter" idx="11"/>
          </p:nvPr>
        </p:nvSpPr>
        <p:spPr/>
        <p:txBody>
          <a:bodyPr/>
          <a:lstStyle>
            <a:lvl1pPr>
              <a:defRPr>
                <a:ea typeface="Majalla UI"/>
              </a:defRPr>
            </a:lvl1pPr>
          </a:lstStyle>
          <a:p>
            <a:pPr>
              <a:defRPr/>
            </a:pPr>
            <a:endParaRPr lang="ar-SA"/>
          </a:p>
        </p:txBody>
      </p:sp>
      <p:sp>
        <p:nvSpPr>
          <p:cNvPr id="6" name="عنصر نائب لرقم الشريحة 17"/>
          <p:cNvSpPr>
            <a:spLocks noGrp="1"/>
          </p:cNvSpPr>
          <p:nvPr>
            <p:ph type="sldNum" sz="quarter" idx="12"/>
          </p:nvPr>
        </p:nvSpPr>
        <p:spPr/>
        <p:txBody>
          <a:bodyPr/>
          <a:lstStyle>
            <a:lvl1pPr>
              <a:defRPr>
                <a:ea typeface="Majalla UI"/>
              </a:defRPr>
            </a:lvl1pPr>
          </a:lstStyle>
          <a:p>
            <a:pPr>
              <a:defRPr/>
            </a:pPr>
            <a:fld id="{D50EE79D-A93A-4385-A121-E6FDD0FA14E1}" type="slidenum">
              <a:rPr lang="ar-SA"/>
              <a:pPr>
                <a:defRPr/>
              </a:pPr>
              <a:t>‹#›</a:t>
            </a:fld>
            <a:endParaRPr lang="ar-SA"/>
          </a:p>
        </p:txBody>
      </p:sp>
    </p:spTree>
    <p:extLst>
      <p:ext uri="{BB962C8B-B14F-4D97-AF65-F5344CB8AC3E}">
        <p14:creationId xmlns:p14="http://schemas.microsoft.com/office/powerpoint/2010/main" val="54766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solidFill>
                  <a:srgbClr val="C5D1D7">
                    <a:shade val="90000"/>
                  </a:srgbClr>
                </a:solidFill>
                <a:ea typeface="Majalla UI"/>
              </a:defRPr>
            </a:lvl1pPr>
          </a:lstStyle>
          <a:p>
            <a:pPr>
              <a:defRPr/>
            </a:pPr>
            <a:fld id="{24E81718-7FF2-4BE5-8E30-AC108934927F}" type="datetime1">
              <a:rPr lang="ar-SA"/>
              <a:pPr>
                <a:defRPr/>
              </a:pPr>
              <a:t>10/12/1436</a:t>
            </a:fld>
            <a:endParaRPr lang="ar-SA"/>
          </a:p>
        </p:txBody>
      </p:sp>
      <p:sp>
        <p:nvSpPr>
          <p:cNvPr id="5" name="عنصر نائب للتذييل 4"/>
          <p:cNvSpPr>
            <a:spLocks noGrp="1"/>
          </p:cNvSpPr>
          <p:nvPr>
            <p:ph type="ftr" sz="quarter" idx="11"/>
          </p:nvPr>
        </p:nvSpPr>
        <p:spPr/>
        <p:txBody>
          <a:bodyPr/>
          <a:lstStyle>
            <a:lvl1pPr>
              <a:defRPr>
                <a:solidFill>
                  <a:srgbClr val="C5D1D7">
                    <a:shade val="90000"/>
                  </a:srgbClr>
                </a:solidFill>
                <a:ea typeface="Majalla UI"/>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solidFill>
                  <a:srgbClr val="C5D1D7">
                    <a:shade val="90000"/>
                  </a:srgbClr>
                </a:solidFill>
                <a:ea typeface="Majalla UI"/>
              </a:defRPr>
            </a:lvl1pPr>
          </a:lstStyle>
          <a:p>
            <a:pPr>
              <a:defRPr/>
            </a:pPr>
            <a:fld id="{0C7A1E73-59FA-40E7-AC31-E05F38B65368}" type="slidenum">
              <a:rPr lang="ar-SA"/>
              <a:pPr>
                <a:defRPr/>
              </a:pPr>
              <a:t>‹#›</a:t>
            </a:fld>
            <a:endParaRPr lang="ar-SA"/>
          </a:p>
        </p:txBody>
      </p:sp>
    </p:spTree>
    <p:extLst>
      <p:ext uri="{BB962C8B-B14F-4D97-AF65-F5344CB8AC3E}">
        <p14:creationId xmlns:p14="http://schemas.microsoft.com/office/powerpoint/2010/main" val="7896848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ea typeface="Majalla UI"/>
              </a:defRPr>
            </a:lvl1pPr>
          </a:lstStyle>
          <a:p>
            <a:pPr>
              <a:defRPr/>
            </a:pPr>
            <a:fld id="{3ED2275D-7CC6-4546-9FD3-61980327A12F}" type="datetime1">
              <a:rPr lang="ar-SA"/>
              <a:pPr>
                <a:defRPr/>
              </a:pPr>
              <a:t>10/12/1436</a:t>
            </a:fld>
            <a:endParaRPr lang="ar-SA"/>
          </a:p>
        </p:txBody>
      </p:sp>
      <p:sp>
        <p:nvSpPr>
          <p:cNvPr id="6" name="عنصر نائب للتذييل 21"/>
          <p:cNvSpPr>
            <a:spLocks noGrp="1"/>
          </p:cNvSpPr>
          <p:nvPr>
            <p:ph type="ftr" sz="quarter" idx="11"/>
          </p:nvPr>
        </p:nvSpPr>
        <p:spPr/>
        <p:txBody>
          <a:bodyPr/>
          <a:lstStyle>
            <a:lvl1pPr>
              <a:defRPr>
                <a:ea typeface="Majalla UI"/>
              </a:defRPr>
            </a:lvl1pPr>
          </a:lstStyle>
          <a:p>
            <a:pPr>
              <a:defRPr/>
            </a:pPr>
            <a:endParaRPr lang="ar-SA"/>
          </a:p>
        </p:txBody>
      </p:sp>
      <p:sp>
        <p:nvSpPr>
          <p:cNvPr id="7" name="عنصر نائب لرقم الشريحة 17"/>
          <p:cNvSpPr>
            <a:spLocks noGrp="1"/>
          </p:cNvSpPr>
          <p:nvPr>
            <p:ph type="sldNum" sz="quarter" idx="12"/>
          </p:nvPr>
        </p:nvSpPr>
        <p:spPr/>
        <p:txBody>
          <a:bodyPr/>
          <a:lstStyle>
            <a:lvl1pPr>
              <a:defRPr>
                <a:ea typeface="Majalla UI"/>
              </a:defRPr>
            </a:lvl1pPr>
          </a:lstStyle>
          <a:p>
            <a:pPr>
              <a:defRPr/>
            </a:pPr>
            <a:fld id="{D47E890F-DF55-4E53-A8B0-042714EA2C7E}" type="slidenum">
              <a:rPr lang="ar-SA"/>
              <a:pPr>
                <a:defRPr/>
              </a:pPr>
              <a:t>‹#›</a:t>
            </a:fld>
            <a:endParaRPr lang="ar-SA"/>
          </a:p>
        </p:txBody>
      </p:sp>
    </p:spTree>
    <p:extLst>
      <p:ext uri="{BB962C8B-B14F-4D97-AF65-F5344CB8AC3E}">
        <p14:creationId xmlns:p14="http://schemas.microsoft.com/office/powerpoint/2010/main" val="1643724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ea typeface="Majalla UI"/>
              </a:defRPr>
            </a:lvl1pPr>
          </a:lstStyle>
          <a:p>
            <a:pPr>
              <a:defRPr/>
            </a:pPr>
            <a:fld id="{8A1AC777-EB33-40A7-BC82-D8D1B8F09B15}" type="datetime1">
              <a:rPr lang="ar-SA"/>
              <a:pPr>
                <a:defRPr/>
              </a:pPr>
              <a:t>10/12/1436</a:t>
            </a:fld>
            <a:endParaRPr lang="ar-SA"/>
          </a:p>
        </p:txBody>
      </p:sp>
      <p:sp>
        <p:nvSpPr>
          <p:cNvPr id="8" name="عنصر نائب للتذييل 21"/>
          <p:cNvSpPr>
            <a:spLocks noGrp="1"/>
          </p:cNvSpPr>
          <p:nvPr>
            <p:ph type="ftr" sz="quarter" idx="11"/>
          </p:nvPr>
        </p:nvSpPr>
        <p:spPr/>
        <p:txBody>
          <a:bodyPr/>
          <a:lstStyle>
            <a:lvl1pPr>
              <a:defRPr>
                <a:ea typeface="Majalla UI"/>
              </a:defRPr>
            </a:lvl1pPr>
          </a:lstStyle>
          <a:p>
            <a:pPr>
              <a:defRPr/>
            </a:pPr>
            <a:endParaRPr lang="ar-SA"/>
          </a:p>
        </p:txBody>
      </p:sp>
      <p:sp>
        <p:nvSpPr>
          <p:cNvPr id="9" name="عنصر نائب لرقم الشريحة 17"/>
          <p:cNvSpPr>
            <a:spLocks noGrp="1"/>
          </p:cNvSpPr>
          <p:nvPr>
            <p:ph type="sldNum" sz="quarter" idx="12"/>
          </p:nvPr>
        </p:nvSpPr>
        <p:spPr/>
        <p:txBody>
          <a:bodyPr/>
          <a:lstStyle>
            <a:lvl1pPr>
              <a:defRPr>
                <a:ea typeface="Majalla UI"/>
              </a:defRPr>
            </a:lvl1pPr>
          </a:lstStyle>
          <a:p>
            <a:pPr>
              <a:defRPr/>
            </a:pPr>
            <a:fld id="{D027E001-5497-4AB1-BE0C-A234D4765656}" type="slidenum">
              <a:rPr lang="ar-SA"/>
              <a:pPr>
                <a:defRPr/>
              </a:pPr>
              <a:t>‹#›</a:t>
            </a:fld>
            <a:endParaRPr lang="ar-SA"/>
          </a:p>
        </p:txBody>
      </p:sp>
    </p:spTree>
    <p:extLst>
      <p:ext uri="{BB962C8B-B14F-4D97-AF65-F5344CB8AC3E}">
        <p14:creationId xmlns:p14="http://schemas.microsoft.com/office/powerpoint/2010/main" val="1071755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ea typeface="Majalla UI"/>
              </a:defRPr>
            </a:lvl1pPr>
          </a:lstStyle>
          <a:p>
            <a:pPr>
              <a:defRPr/>
            </a:pPr>
            <a:fld id="{0DB32CFD-112B-43CC-9DE5-B5DF8F887CD3}" type="datetime1">
              <a:rPr lang="ar-SA"/>
              <a:pPr>
                <a:defRPr/>
              </a:pPr>
              <a:t>10/12/1436</a:t>
            </a:fld>
            <a:endParaRPr lang="ar-SA"/>
          </a:p>
        </p:txBody>
      </p:sp>
      <p:sp>
        <p:nvSpPr>
          <p:cNvPr id="4" name="عنصر نائب للتذييل 21"/>
          <p:cNvSpPr>
            <a:spLocks noGrp="1"/>
          </p:cNvSpPr>
          <p:nvPr>
            <p:ph type="ftr" sz="quarter" idx="11"/>
          </p:nvPr>
        </p:nvSpPr>
        <p:spPr/>
        <p:txBody>
          <a:bodyPr/>
          <a:lstStyle>
            <a:lvl1pPr>
              <a:defRPr>
                <a:ea typeface="Majalla UI"/>
              </a:defRPr>
            </a:lvl1pPr>
          </a:lstStyle>
          <a:p>
            <a:pPr>
              <a:defRPr/>
            </a:pPr>
            <a:endParaRPr lang="ar-SA"/>
          </a:p>
        </p:txBody>
      </p:sp>
      <p:sp>
        <p:nvSpPr>
          <p:cNvPr id="5" name="عنصر نائب لرقم الشريحة 17"/>
          <p:cNvSpPr>
            <a:spLocks noGrp="1"/>
          </p:cNvSpPr>
          <p:nvPr>
            <p:ph type="sldNum" sz="quarter" idx="12"/>
          </p:nvPr>
        </p:nvSpPr>
        <p:spPr/>
        <p:txBody>
          <a:bodyPr/>
          <a:lstStyle>
            <a:lvl1pPr>
              <a:defRPr>
                <a:ea typeface="Majalla UI"/>
              </a:defRPr>
            </a:lvl1pPr>
          </a:lstStyle>
          <a:p>
            <a:pPr>
              <a:defRPr/>
            </a:pPr>
            <a:fld id="{D44585E4-9B40-4079-BF5E-3C320D2C9486}" type="slidenum">
              <a:rPr lang="ar-SA"/>
              <a:pPr>
                <a:defRPr/>
              </a:pPr>
              <a:t>‹#›</a:t>
            </a:fld>
            <a:endParaRPr lang="ar-SA"/>
          </a:p>
        </p:txBody>
      </p:sp>
    </p:spTree>
    <p:extLst>
      <p:ext uri="{BB962C8B-B14F-4D97-AF65-F5344CB8AC3E}">
        <p14:creationId xmlns:p14="http://schemas.microsoft.com/office/powerpoint/2010/main" val="970618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ea typeface="Majalla UI"/>
              </a:defRPr>
            </a:lvl1pPr>
          </a:lstStyle>
          <a:p>
            <a:pPr>
              <a:defRPr/>
            </a:pPr>
            <a:fld id="{56FB0901-09D6-4BA7-8ADA-24C9520B90B4}" type="datetime1">
              <a:rPr lang="ar-SA"/>
              <a:pPr>
                <a:defRPr/>
              </a:pPr>
              <a:t>10/12/1436</a:t>
            </a:fld>
            <a:endParaRPr lang="ar-SA"/>
          </a:p>
        </p:txBody>
      </p:sp>
      <p:sp>
        <p:nvSpPr>
          <p:cNvPr id="3" name="عنصر نائب للتذييل 21"/>
          <p:cNvSpPr>
            <a:spLocks noGrp="1"/>
          </p:cNvSpPr>
          <p:nvPr>
            <p:ph type="ftr" sz="quarter" idx="11"/>
          </p:nvPr>
        </p:nvSpPr>
        <p:spPr/>
        <p:txBody>
          <a:bodyPr/>
          <a:lstStyle>
            <a:lvl1pPr>
              <a:defRPr>
                <a:ea typeface="Majalla UI"/>
              </a:defRPr>
            </a:lvl1pPr>
          </a:lstStyle>
          <a:p>
            <a:pPr>
              <a:defRPr/>
            </a:pPr>
            <a:endParaRPr lang="ar-SA"/>
          </a:p>
        </p:txBody>
      </p:sp>
      <p:sp>
        <p:nvSpPr>
          <p:cNvPr id="4" name="عنصر نائب لرقم الشريحة 17"/>
          <p:cNvSpPr>
            <a:spLocks noGrp="1"/>
          </p:cNvSpPr>
          <p:nvPr>
            <p:ph type="sldNum" sz="quarter" idx="12"/>
          </p:nvPr>
        </p:nvSpPr>
        <p:spPr/>
        <p:txBody>
          <a:bodyPr/>
          <a:lstStyle>
            <a:lvl1pPr>
              <a:defRPr>
                <a:ea typeface="Majalla UI"/>
              </a:defRPr>
            </a:lvl1pPr>
          </a:lstStyle>
          <a:p>
            <a:pPr>
              <a:defRPr/>
            </a:pPr>
            <a:fld id="{15A6B418-1ABE-4A40-B36B-89D6B7FE631F}" type="slidenum">
              <a:rPr lang="ar-SA"/>
              <a:pPr>
                <a:defRPr/>
              </a:pPr>
              <a:t>‹#›</a:t>
            </a:fld>
            <a:endParaRPr lang="ar-SA"/>
          </a:p>
        </p:txBody>
      </p:sp>
    </p:spTree>
    <p:extLst>
      <p:ext uri="{BB962C8B-B14F-4D97-AF65-F5344CB8AC3E}">
        <p14:creationId xmlns:p14="http://schemas.microsoft.com/office/powerpoint/2010/main" val="2048973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ea typeface="Majalla UI"/>
              </a:defRPr>
            </a:lvl1pPr>
          </a:lstStyle>
          <a:p>
            <a:pPr>
              <a:defRPr/>
            </a:pPr>
            <a:fld id="{05276542-2171-49B3-8727-41C341D44652}" type="datetime1">
              <a:rPr lang="ar-SA"/>
              <a:pPr>
                <a:defRPr/>
              </a:pPr>
              <a:t>10/12/1436</a:t>
            </a:fld>
            <a:endParaRPr lang="ar-SA"/>
          </a:p>
        </p:txBody>
      </p:sp>
      <p:sp>
        <p:nvSpPr>
          <p:cNvPr id="6" name="عنصر نائب للتذييل 21"/>
          <p:cNvSpPr>
            <a:spLocks noGrp="1"/>
          </p:cNvSpPr>
          <p:nvPr>
            <p:ph type="ftr" sz="quarter" idx="11"/>
          </p:nvPr>
        </p:nvSpPr>
        <p:spPr/>
        <p:txBody>
          <a:bodyPr/>
          <a:lstStyle>
            <a:lvl1pPr>
              <a:defRPr>
                <a:ea typeface="Majalla UI"/>
              </a:defRPr>
            </a:lvl1pPr>
          </a:lstStyle>
          <a:p>
            <a:pPr>
              <a:defRPr/>
            </a:pPr>
            <a:endParaRPr lang="ar-SA"/>
          </a:p>
        </p:txBody>
      </p:sp>
      <p:sp>
        <p:nvSpPr>
          <p:cNvPr id="7" name="عنصر نائب لرقم الشريحة 17"/>
          <p:cNvSpPr>
            <a:spLocks noGrp="1"/>
          </p:cNvSpPr>
          <p:nvPr>
            <p:ph type="sldNum" sz="quarter" idx="12"/>
          </p:nvPr>
        </p:nvSpPr>
        <p:spPr/>
        <p:txBody>
          <a:bodyPr/>
          <a:lstStyle>
            <a:lvl1pPr>
              <a:defRPr>
                <a:ea typeface="Majalla UI"/>
              </a:defRPr>
            </a:lvl1pPr>
          </a:lstStyle>
          <a:p>
            <a:pPr>
              <a:defRPr/>
            </a:pPr>
            <a:fld id="{F7EA62F4-6CD8-4C77-92FB-527B03A50981}" type="slidenum">
              <a:rPr lang="ar-SA"/>
              <a:pPr>
                <a:defRPr/>
              </a:pPr>
              <a:t>‹#›</a:t>
            </a:fld>
            <a:endParaRPr lang="ar-SA"/>
          </a:p>
        </p:txBody>
      </p:sp>
    </p:spTree>
    <p:extLst>
      <p:ext uri="{BB962C8B-B14F-4D97-AF65-F5344CB8AC3E}">
        <p14:creationId xmlns:p14="http://schemas.microsoft.com/office/powerpoint/2010/main" val="3486403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ea typeface="Majalla UI"/>
              </a:defRPr>
            </a:lvl1pPr>
          </a:lstStyle>
          <a:p>
            <a:pPr>
              <a:defRPr/>
            </a:pPr>
            <a:fld id="{806F45FD-F78E-4A41-A116-C1342CF5E2F2}" type="datetime1">
              <a:rPr lang="ar-SA"/>
              <a:pPr>
                <a:defRPr/>
              </a:pPr>
              <a:t>10/12/1436</a:t>
            </a:fld>
            <a:endParaRPr lang="ar-SA"/>
          </a:p>
        </p:txBody>
      </p:sp>
      <p:sp>
        <p:nvSpPr>
          <p:cNvPr id="10" name="عنصر نائب للتذييل 5"/>
          <p:cNvSpPr>
            <a:spLocks noGrp="1"/>
          </p:cNvSpPr>
          <p:nvPr>
            <p:ph type="ftr" sz="quarter" idx="11"/>
          </p:nvPr>
        </p:nvSpPr>
        <p:spPr/>
        <p:txBody>
          <a:bodyPr/>
          <a:lstStyle>
            <a:lvl1pPr>
              <a:defRPr>
                <a:ea typeface="Majalla UI"/>
              </a:defRPr>
            </a:lvl1pPr>
          </a:lstStyle>
          <a:p>
            <a:pPr>
              <a:defRPr/>
            </a:pPr>
            <a:endParaRPr lang="ar-SA"/>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ea typeface="Majalla UI"/>
              </a:defRPr>
            </a:lvl1pPr>
          </a:lstStyle>
          <a:p>
            <a:pPr>
              <a:defRPr/>
            </a:pPr>
            <a:fld id="{C177DE75-0A99-41D5-BF71-C2F86FAF82E8}" type="slidenum">
              <a:rPr lang="ar-SA"/>
              <a:pPr>
                <a:defRPr/>
              </a:pPr>
              <a:t>‹#›</a:t>
            </a:fld>
            <a:endParaRPr lang="ar-SA"/>
          </a:p>
        </p:txBody>
      </p:sp>
    </p:spTree>
    <p:extLst>
      <p:ext uri="{BB962C8B-B14F-4D97-AF65-F5344CB8AC3E}">
        <p14:creationId xmlns:p14="http://schemas.microsoft.com/office/powerpoint/2010/main" val="1061636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ea typeface="Majalla UI"/>
              </a:defRPr>
            </a:lvl1pPr>
          </a:lstStyle>
          <a:p>
            <a:pPr>
              <a:defRPr/>
            </a:pPr>
            <a:fld id="{E7974746-9A88-45D5-979D-7DF051FBD935}" type="datetime1">
              <a:rPr lang="ar-SA"/>
              <a:pPr>
                <a:defRPr/>
              </a:pPr>
              <a:t>10/12/1436</a:t>
            </a:fld>
            <a:endParaRPr lang="ar-SA"/>
          </a:p>
        </p:txBody>
      </p:sp>
      <p:sp>
        <p:nvSpPr>
          <p:cNvPr id="5" name="عنصر نائب للتذييل 21"/>
          <p:cNvSpPr>
            <a:spLocks noGrp="1"/>
          </p:cNvSpPr>
          <p:nvPr>
            <p:ph type="ftr" sz="quarter" idx="11"/>
          </p:nvPr>
        </p:nvSpPr>
        <p:spPr/>
        <p:txBody>
          <a:bodyPr/>
          <a:lstStyle>
            <a:lvl1pPr>
              <a:defRPr>
                <a:ea typeface="Majalla UI"/>
              </a:defRPr>
            </a:lvl1pPr>
          </a:lstStyle>
          <a:p>
            <a:pPr>
              <a:defRPr/>
            </a:pPr>
            <a:endParaRPr lang="ar-SA"/>
          </a:p>
        </p:txBody>
      </p:sp>
      <p:sp>
        <p:nvSpPr>
          <p:cNvPr id="6" name="عنصر نائب لرقم الشريحة 17"/>
          <p:cNvSpPr>
            <a:spLocks noGrp="1"/>
          </p:cNvSpPr>
          <p:nvPr>
            <p:ph type="sldNum" sz="quarter" idx="12"/>
          </p:nvPr>
        </p:nvSpPr>
        <p:spPr/>
        <p:txBody>
          <a:bodyPr/>
          <a:lstStyle>
            <a:lvl1pPr>
              <a:defRPr>
                <a:ea typeface="Majalla UI"/>
              </a:defRPr>
            </a:lvl1pPr>
          </a:lstStyle>
          <a:p>
            <a:pPr>
              <a:defRPr/>
            </a:pPr>
            <a:fld id="{1904C8EF-06E8-4718-982C-C503EF3035E3}" type="slidenum">
              <a:rPr lang="ar-SA"/>
              <a:pPr>
                <a:defRPr/>
              </a:pPr>
              <a:t>‹#›</a:t>
            </a:fld>
            <a:endParaRPr lang="ar-SA"/>
          </a:p>
        </p:txBody>
      </p:sp>
    </p:spTree>
    <p:extLst>
      <p:ext uri="{BB962C8B-B14F-4D97-AF65-F5344CB8AC3E}">
        <p14:creationId xmlns:p14="http://schemas.microsoft.com/office/powerpoint/2010/main" val="1378621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ea typeface="Majalla UI"/>
              </a:defRPr>
            </a:lvl1pPr>
          </a:lstStyle>
          <a:p>
            <a:pPr>
              <a:defRPr/>
            </a:pPr>
            <a:fld id="{052ACF0A-E43E-4ADA-835B-BFCC44582797}" type="datetime1">
              <a:rPr lang="ar-SA"/>
              <a:pPr>
                <a:defRPr/>
              </a:pPr>
              <a:t>10/12/1436</a:t>
            </a:fld>
            <a:endParaRPr lang="ar-SA"/>
          </a:p>
        </p:txBody>
      </p:sp>
      <p:sp>
        <p:nvSpPr>
          <p:cNvPr id="5" name="عنصر نائب للتذييل 21"/>
          <p:cNvSpPr>
            <a:spLocks noGrp="1"/>
          </p:cNvSpPr>
          <p:nvPr>
            <p:ph type="ftr" sz="quarter" idx="11"/>
          </p:nvPr>
        </p:nvSpPr>
        <p:spPr/>
        <p:txBody>
          <a:bodyPr/>
          <a:lstStyle>
            <a:lvl1pPr>
              <a:defRPr>
                <a:ea typeface="Majalla UI"/>
              </a:defRPr>
            </a:lvl1pPr>
          </a:lstStyle>
          <a:p>
            <a:pPr>
              <a:defRPr/>
            </a:pPr>
            <a:endParaRPr lang="ar-SA"/>
          </a:p>
        </p:txBody>
      </p:sp>
      <p:sp>
        <p:nvSpPr>
          <p:cNvPr id="6" name="عنصر نائب لرقم الشريحة 17"/>
          <p:cNvSpPr>
            <a:spLocks noGrp="1"/>
          </p:cNvSpPr>
          <p:nvPr>
            <p:ph type="sldNum" sz="quarter" idx="12"/>
          </p:nvPr>
        </p:nvSpPr>
        <p:spPr/>
        <p:txBody>
          <a:bodyPr/>
          <a:lstStyle>
            <a:lvl1pPr>
              <a:defRPr>
                <a:ea typeface="Majalla UI"/>
              </a:defRPr>
            </a:lvl1pPr>
          </a:lstStyle>
          <a:p>
            <a:pPr>
              <a:defRPr/>
            </a:pPr>
            <a:fld id="{EAEEDFA9-43A5-4A56-807E-98EC4BF998FA}" type="slidenum">
              <a:rPr lang="ar-SA"/>
              <a:pPr>
                <a:defRPr/>
              </a:pPr>
              <a:t>‹#›</a:t>
            </a:fld>
            <a:endParaRPr lang="ar-SA"/>
          </a:p>
        </p:txBody>
      </p:sp>
    </p:spTree>
    <p:extLst>
      <p:ext uri="{BB962C8B-B14F-4D97-AF65-F5344CB8AC3E}">
        <p14:creationId xmlns:p14="http://schemas.microsoft.com/office/powerpoint/2010/main" val="557185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lvl1pPr>
          </a:lstStyle>
          <a:p>
            <a:pPr>
              <a:defRPr/>
            </a:pPr>
            <a:fld id="{85209CD5-8F96-439A-A115-93C212731551}" type="datetime1">
              <a:rPr lang="ar-SA">
                <a:solidFill>
                  <a:srgbClr val="C5D1D7">
                    <a:shade val="90000"/>
                  </a:srgbClr>
                </a:solidFill>
              </a:rPr>
              <a:pPr>
                <a:defRPr/>
              </a:pPr>
              <a:t>10/12/1436</a:t>
            </a:fld>
            <a:endParaRPr lang="ar-SA">
              <a:solidFill>
                <a:srgbClr val="C5D1D7">
                  <a:shade val="90000"/>
                </a:srgbClr>
              </a:solidFill>
            </a:endParaRPr>
          </a:p>
        </p:txBody>
      </p:sp>
      <p:sp>
        <p:nvSpPr>
          <p:cNvPr id="5" name="عنصر نائب للتذييل 18"/>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26"/>
          <p:cNvSpPr>
            <a:spLocks noGrp="1"/>
          </p:cNvSpPr>
          <p:nvPr>
            <p:ph type="sldNum" sz="quarter" idx="12"/>
          </p:nvPr>
        </p:nvSpPr>
        <p:spPr/>
        <p:txBody>
          <a:bodyPr/>
          <a:lstStyle>
            <a:lvl1pPr>
              <a:defRPr/>
            </a:lvl1pPr>
          </a:lstStyle>
          <a:p>
            <a:pPr>
              <a:defRPr/>
            </a:pPr>
            <a:fld id="{B3D0DA0A-515C-49E4-BBB2-7890BC4FED7D}"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514946381"/>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E7C637EC-FC8E-432E-A736-AABEBC69267B}" type="datetime1">
              <a:rPr lang="ar-SA">
                <a:solidFill>
                  <a:srgbClr val="646B86">
                    <a:shade val="90000"/>
                  </a:srgbClr>
                </a:solidFill>
              </a:rPr>
              <a:pPr>
                <a:defRPr/>
              </a:pPr>
              <a:t>10/12/1436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8C389D79-A0E8-4B00-9B0D-2346DEC219ED}"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9108590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F2A2AD77-4A7B-4FAF-880C-FC74285E6352}" type="datetime1">
              <a:rPr lang="ar-SA">
                <a:solidFill>
                  <a:srgbClr val="C5D1D7">
                    <a:shade val="90000"/>
                  </a:srgbClr>
                </a:solidFill>
              </a:rPr>
              <a:pPr>
                <a:defRPr/>
              </a:pPr>
              <a:t>10/12/1436</a:t>
            </a:fld>
            <a:endParaRPr lang="ar-SA">
              <a:solidFill>
                <a:srgbClr val="C5D1D7">
                  <a:shade val="90000"/>
                </a:srgb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4100CE10-5DA0-48B8-B43B-F42F8F5B707B}"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105708980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FA3CB5A5-2BEA-428E-872C-D5483C9010A0}" type="datetime1">
              <a:rPr lang="ar-SA">
                <a:solidFill>
                  <a:srgbClr val="646B86">
                    <a:shade val="90000"/>
                  </a:srgbClr>
                </a:solidFill>
              </a:rPr>
              <a:pPr>
                <a:defRPr/>
              </a:pPr>
              <a:t>10/12/1436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CBB17320-25C0-4706-8658-BFA5D34DADB4}"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1846271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fld id="{7518E038-BC9D-44C6-8D8A-359820333CEB}" type="datetime1">
              <a:rPr lang="ar-SA">
                <a:solidFill>
                  <a:srgbClr val="646B86">
                    <a:shade val="90000"/>
                  </a:srgbClr>
                </a:solidFill>
              </a:rPr>
              <a:pPr>
                <a:defRPr/>
              </a:pPr>
              <a:t>10/12/1436</a:t>
            </a:fld>
            <a:endParaRPr lang="ar-SA">
              <a:solidFill>
                <a:srgbClr val="646B86">
                  <a:shade val="90000"/>
                </a:srgbClr>
              </a:solidFill>
            </a:endParaRPr>
          </a:p>
        </p:txBody>
      </p:sp>
      <p:sp>
        <p:nvSpPr>
          <p:cNvPr id="8"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9" name="عنصر نائب لرقم الشريحة 17"/>
          <p:cNvSpPr>
            <a:spLocks noGrp="1"/>
          </p:cNvSpPr>
          <p:nvPr>
            <p:ph type="sldNum" sz="quarter" idx="12"/>
          </p:nvPr>
        </p:nvSpPr>
        <p:spPr/>
        <p:txBody>
          <a:bodyPr/>
          <a:lstStyle>
            <a:lvl1pPr>
              <a:defRPr/>
            </a:lvl1pPr>
          </a:lstStyle>
          <a:p>
            <a:pPr>
              <a:defRPr/>
            </a:pPr>
            <a:fld id="{49ED411D-A213-4C18-8119-145FED82D388}"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7690477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fld id="{82629566-A1E3-4684-A2B1-A62A18D375DF}" type="datetime1">
              <a:rPr lang="ar-SA">
                <a:solidFill>
                  <a:srgbClr val="646B86">
                    <a:shade val="90000"/>
                  </a:srgbClr>
                </a:solidFill>
              </a:rPr>
              <a:pPr>
                <a:defRPr/>
              </a:pPr>
              <a:t>10/12/1436</a:t>
            </a:fld>
            <a:endParaRPr lang="ar-SA">
              <a:solidFill>
                <a:srgbClr val="646B86">
                  <a:shade val="90000"/>
                </a:srgbClr>
              </a:solidFill>
            </a:endParaRPr>
          </a:p>
        </p:txBody>
      </p:sp>
      <p:sp>
        <p:nvSpPr>
          <p:cNvPr id="4"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5" name="عنصر نائب لرقم الشريحة 17"/>
          <p:cNvSpPr>
            <a:spLocks noGrp="1"/>
          </p:cNvSpPr>
          <p:nvPr>
            <p:ph type="sldNum" sz="quarter" idx="12"/>
          </p:nvPr>
        </p:nvSpPr>
        <p:spPr/>
        <p:txBody>
          <a:bodyPr/>
          <a:lstStyle>
            <a:lvl1pPr>
              <a:defRPr/>
            </a:lvl1pPr>
          </a:lstStyle>
          <a:p>
            <a:pPr>
              <a:defRPr/>
            </a:pPr>
            <a:fld id="{8C783DB2-265B-4A35-98AA-8491D2A763A3}"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6269802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fld id="{29CB6365-779C-42AA-93F0-36EBAAC870E9}" type="datetime1">
              <a:rPr lang="ar-SA">
                <a:solidFill>
                  <a:srgbClr val="646B86">
                    <a:shade val="90000"/>
                  </a:srgbClr>
                </a:solidFill>
              </a:rPr>
              <a:pPr>
                <a:defRPr/>
              </a:pPr>
              <a:t>10/12/1436</a:t>
            </a:fld>
            <a:endParaRPr lang="ar-SA">
              <a:solidFill>
                <a:srgbClr val="646B86">
                  <a:shade val="90000"/>
                </a:srgbClr>
              </a:solidFill>
            </a:endParaRPr>
          </a:p>
        </p:txBody>
      </p:sp>
      <p:sp>
        <p:nvSpPr>
          <p:cNvPr id="3"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4" name="عنصر نائب لرقم الشريحة 17"/>
          <p:cNvSpPr>
            <a:spLocks noGrp="1"/>
          </p:cNvSpPr>
          <p:nvPr>
            <p:ph type="sldNum" sz="quarter" idx="12"/>
          </p:nvPr>
        </p:nvSpPr>
        <p:spPr/>
        <p:txBody>
          <a:bodyPr/>
          <a:lstStyle>
            <a:lvl1pPr>
              <a:defRPr/>
            </a:lvl1pPr>
          </a:lstStyle>
          <a:p>
            <a:pPr>
              <a:defRPr/>
            </a:pPr>
            <a:fld id="{D1C70026-5E29-4CEF-A28F-79DDA97B0EE9}"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833268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9D3B069A-682B-4EA2-9F9D-0E46EB60063D}" type="datetime1">
              <a:rPr lang="ar-SA">
                <a:solidFill>
                  <a:srgbClr val="646B86">
                    <a:shade val="90000"/>
                  </a:srgbClr>
                </a:solidFill>
              </a:rPr>
              <a:pPr>
                <a:defRPr/>
              </a:pPr>
              <a:t>10/12/1436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CCB1D335-0E64-47B8-8B25-B546BAC365E1}"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3745813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fld id="{86E709B9-E9DA-4C20-9C0B-9D846D7F1B1B}" type="datetime1">
              <a:rPr lang="ar-SA">
                <a:solidFill>
                  <a:srgbClr val="646B86">
                    <a:shade val="90000"/>
                  </a:srgbClr>
                </a:solidFill>
              </a:rPr>
              <a:pPr>
                <a:defRPr/>
              </a:pPr>
              <a:t>10/12/1436</a:t>
            </a:fld>
            <a:endParaRPr lang="ar-SA">
              <a:solidFill>
                <a:srgbClr val="646B86">
                  <a:shade val="90000"/>
                </a:srgbClr>
              </a:solidFill>
            </a:endParaRPr>
          </a:p>
        </p:txBody>
      </p:sp>
      <p:sp>
        <p:nvSpPr>
          <p:cNvPr id="10" name="عنصر نائب للتذييل 5"/>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FEAEC4C7-86B2-420F-AC4F-F752FC8A07FB}"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4749362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41D25A36-BA2C-4F7C-8A2D-E60905574C9B}" type="datetime1">
              <a:rPr lang="ar-SA">
                <a:solidFill>
                  <a:srgbClr val="646B86">
                    <a:shade val="90000"/>
                  </a:srgbClr>
                </a:solidFill>
              </a:rPr>
              <a:pPr>
                <a:defRPr/>
              </a:pPr>
              <a:t>10/12/1436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B2B00D2C-7708-4E41-80AF-3D33B6560453}"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987415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C4F798AC-AC65-47A9-8963-8B39BCA7314F}" type="datetime1">
              <a:rPr lang="ar-SA">
                <a:solidFill>
                  <a:srgbClr val="646B86">
                    <a:shade val="90000"/>
                  </a:srgbClr>
                </a:solidFill>
              </a:rPr>
              <a:pPr>
                <a:defRPr/>
              </a:pPr>
              <a:t>10/12/1436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1E3CBD48-19F5-49B2-8E74-0EF7AE98F17D}"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229104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6000"/>
          </a:stretch>
        </a:blipFill>
        <a:effectLst/>
      </p:bgPr>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3076" name="عنصر نائب للعنوان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3077" name="عنصر نائب للنص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646B86">
                    <a:shade val="90000"/>
                  </a:srgbClr>
                </a:solidFill>
                <a:ea typeface="+mn-ea"/>
              </a:defRPr>
            </a:lvl1pPr>
          </a:lstStyle>
          <a:p>
            <a:pPr fontAlgn="base">
              <a:spcBef>
                <a:spcPct val="0"/>
              </a:spcBef>
              <a:spcAft>
                <a:spcPct val="0"/>
              </a:spcAft>
              <a:defRPr/>
            </a:pPr>
            <a:fld id="{073F2EC3-8728-45C2-A2A1-5AD621DA3983}" type="datetime1">
              <a:rPr lang="ar-SA">
                <a:latin typeface="Arial" pitchFamily="34" charset="0"/>
              </a:rPr>
              <a:pPr fontAlgn="base">
                <a:spcBef>
                  <a:spcPct val="0"/>
                </a:spcBef>
                <a:spcAft>
                  <a:spcPct val="0"/>
                </a:spcAft>
                <a:defRPr/>
              </a:pPr>
              <a:t>10/12/1436</a:t>
            </a:fld>
            <a:endParaRPr lang="ar-SA">
              <a:latin typeface="Arial" pitchFamily="34" charset="0"/>
            </a:endParaRPr>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rgbClr val="646B86">
                    <a:shade val="90000"/>
                  </a:srgbClr>
                </a:solidFill>
                <a:ea typeface="+mn-ea"/>
              </a:defRPr>
            </a:lvl1pPr>
          </a:lstStyle>
          <a:p>
            <a:pPr fontAlgn="base">
              <a:spcBef>
                <a:spcPct val="0"/>
              </a:spcBef>
              <a:spcAft>
                <a:spcPct val="0"/>
              </a:spcAft>
              <a:defRPr/>
            </a:pPr>
            <a:endParaRPr lang="ar-SA">
              <a:latin typeface="Arial" pitchFamily="34" charset="0"/>
            </a:endParaRPr>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rgbClr val="646B86">
                    <a:shade val="90000"/>
                  </a:srgbClr>
                </a:solidFill>
                <a:ea typeface="+mn-ea"/>
              </a:defRPr>
            </a:lvl1pPr>
          </a:lstStyle>
          <a:p>
            <a:pPr fontAlgn="base">
              <a:spcBef>
                <a:spcPct val="0"/>
              </a:spcBef>
              <a:spcAft>
                <a:spcPct val="0"/>
              </a:spcAft>
              <a:defRPr/>
            </a:pPr>
            <a:fld id="{9CE90399-E245-4F47-B666-C414F5A8302F}" type="slidenum">
              <a:rPr lang="ar-SA">
                <a:latin typeface="Arial" pitchFamily="34" charset="0"/>
              </a:rPr>
              <a:pPr fontAlgn="base">
                <a:spcBef>
                  <a:spcPct val="0"/>
                </a:spcBef>
                <a:spcAft>
                  <a:spcPct val="0"/>
                </a:spcAft>
                <a:defRPr/>
              </a:pPr>
              <a:t>‹#›</a:t>
            </a:fld>
            <a:endParaRPr lang="ar-SA">
              <a:latin typeface="Arial" pitchFamily="34" charset="0"/>
            </a:endParaRPr>
          </a:p>
        </p:txBody>
      </p:sp>
      <p:grpSp>
        <p:nvGrpSpPr>
          <p:cNvPr id="3081"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grpSp>
    </p:spTree>
    <p:extLst>
      <p:ext uri="{BB962C8B-B14F-4D97-AF65-F5344CB8AC3E}">
        <p14:creationId xmlns:p14="http://schemas.microsoft.com/office/powerpoint/2010/main" val="21907689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18"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18"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18"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18" charset="-78"/>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6000"/>
          </a:stretch>
        </a:blipFill>
        <a:effectLst/>
      </p:bgPr>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1028" name="عنصر نائب للعنوان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1029" name="عنصر نائب للنص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8AAF967C-7134-4062-B699-E06EFD00B20C}" type="datetime1">
              <a:rPr lang="ar-SA">
                <a:solidFill>
                  <a:srgbClr val="646B86">
                    <a:shade val="90000"/>
                  </a:srgbClr>
                </a:solidFill>
                <a:latin typeface="Arial" pitchFamily="34" charset="0"/>
              </a:rPr>
              <a:pPr fontAlgn="base">
                <a:spcBef>
                  <a:spcPct val="0"/>
                </a:spcBef>
                <a:spcAft>
                  <a:spcPct val="0"/>
                </a:spcAft>
                <a:defRPr/>
              </a:pPr>
              <a:t>10/12/1436</a:t>
            </a:fld>
            <a:endParaRPr lang="ar-SA">
              <a:solidFill>
                <a:srgbClr val="646B86">
                  <a:shade val="90000"/>
                </a:srgbClr>
              </a:solidFill>
              <a:latin typeface="Arial" pitchFamily="34" charset="0"/>
            </a:endParaRPr>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ar-SA">
              <a:solidFill>
                <a:srgbClr val="646B86">
                  <a:shade val="90000"/>
                </a:srgbClr>
              </a:solidFill>
              <a:latin typeface="Arial" pitchFamily="34" charset="0"/>
            </a:endParaRPr>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80141B7D-EB85-4AEC-A69A-AC083FCB2D0B}" type="slidenum">
              <a:rPr lang="ar-SA">
                <a:solidFill>
                  <a:srgbClr val="646B86">
                    <a:shade val="90000"/>
                  </a:srgbClr>
                </a:solidFill>
                <a:latin typeface="Arial" pitchFamily="34" charset="0"/>
              </a:rPr>
              <a:pPr fontAlgn="base">
                <a:spcBef>
                  <a:spcPct val="0"/>
                </a:spcBef>
                <a:spcAft>
                  <a:spcPct val="0"/>
                </a:spcAft>
                <a:defRPr/>
              </a:pPr>
              <a:t>‹#›</a:t>
            </a:fld>
            <a:endParaRPr lang="ar-SA">
              <a:solidFill>
                <a:srgbClr val="646B86">
                  <a:shade val="90000"/>
                </a:srgbClr>
              </a:solidFill>
              <a:latin typeface="Arial" pitchFamily="34" charset="0"/>
            </a:endParaRPr>
          </a:p>
        </p:txBody>
      </p:sp>
      <p:grpSp>
        <p:nvGrpSpPr>
          <p:cNvPr id="1033"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grpSp>
    </p:spTree>
    <p:extLst>
      <p:ext uri="{BB962C8B-B14F-4D97-AF65-F5344CB8AC3E}">
        <p14:creationId xmlns:p14="http://schemas.microsoft.com/office/powerpoint/2010/main" val="1108641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18"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18"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18"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18" charset="-78"/>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3.bp.blogspot.com/-zvgNbLUXk4o/UoNE4mTzjMI/AAAAAAAAABg/hAkohTqnwiY/s1600/basmlah.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3" y="357188"/>
            <a:ext cx="8293100" cy="59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5" name="عنصر نائب لرقم الشريحة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Majalla UI"/>
                <a:cs typeface="Majalla UI"/>
              </a:defRPr>
            </a:lvl1pPr>
            <a:lvl2pPr marL="742950" indent="-285750" eaLnBrk="0" hangingPunct="0">
              <a:defRPr>
                <a:solidFill>
                  <a:schemeClr val="tx1"/>
                </a:solidFill>
                <a:latin typeface="Arial" pitchFamily="34" charset="0"/>
                <a:ea typeface="Majalla UI"/>
                <a:cs typeface="Majalla UI"/>
              </a:defRPr>
            </a:lvl2pPr>
            <a:lvl3pPr marL="1143000" indent="-228600" eaLnBrk="0" hangingPunct="0">
              <a:defRPr>
                <a:solidFill>
                  <a:schemeClr val="tx1"/>
                </a:solidFill>
                <a:latin typeface="Arial" pitchFamily="34" charset="0"/>
                <a:ea typeface="Majalla UI"/>
                <a:cs typeface="Majalla UI"/>
              </a:defRPr>
            </a:lvl3pPr>
            <a:lvl4pPr marL="1600200" indent="-228600" eaLnBrk="0" hangingPunct="0">
              <a:defRPr>
                <a:solidFill>
                  <a:schemeClr val="tx1"/>
                </a:solidFill>
                <a:latin typeface="Arial" pitchFamily="34" charset="0"/>
                <a:ea typeface="Majalla UI"/>
                <a:cs typeface="Majalla UI"/>
              </a:defRPr>
            </a:lvl4pPr>
            <a:lvl5pPr marL="2057400" indent="-228600" eaLnBrk="0" hangingPunct="0">
              <a:defRPr>
                <a:solidFill>
                  <a:schemeClr val="tx1"/>
                </a:solidFill>
                <a:latin typeface="Arial"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itchFamily="34" charset="0"/>
                <a:ea typeface="Majalla UI"/>
                <a:cs typeface="Majalla UI"/>
              </a:defRPr>
            </a:lvl9pPr>
          </a:lstStyle>
          <a:p>
            <a:pPr eaLnBrk="1" hangingPunct="1"/>
            <a:fld id="{68B3BF33-413E-46CE-A620-9C1029555B8F}" type="slidenum">
              <a:rPr lang="ar-SA" smtClean="0">
                <a:solidFill>
                  <a:srgbClr val="5F6680"/>
                </a:solidFill>
              </a:rPr>
              <a:pPr eaLnBrk="1" hangingPunct="1"/>
              <a:t>1</a:t>
            </a:fld>
            <a:endParaRPr lang="ar-SA" smtClean="0">
              <a:solidFill>
                <a:srgbClr val="5F6680"/>
              </a:solidFill>
            </a:endParaRPr>
          </a:p>
        </p:txBody>
      </p:sp>
    </p:spTree>
    <p:extLst>
      <p:ext uri="{BB962C8B-B14F-4D97-AF65-F5344CB8AC3E}">
        <p14:creationId xmlns:p14="http://schemas.microsoft.com/office/powerpoint/2010/main" val="3108677439"/>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900" decel="100000" fill="hold"/>
                                        <p:tgtEl>
                                          <p:spTgt spid="614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14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6" descr="http://everything2.cc/wp-content/uploads/2014/09/bank6.jpg"/>
          <p:cNvPicPr>
            <a:picLocks noChangeAspect="1" noChangeArrowheads="1"/>
          </p:cNvPicPr>
          <p:nvPr/>
        </p:nvPicPr>
        <p:blipFill>
          <a:blip r:embed="rId2">
            <a:lum bright="3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مستطيل 4"/>
          <p:cNvSpPr/>
          <p:nvPr/>
        </p:nvSpPr>
        <p:spPr>
          <a:xfrm>
            <a:off x="857224" y="3357562"/>
            <a:ext cx="7645944" cy="1200329"/>
          </a:xfrm>
          <a:prstGeom prst="rect">
            <a:avLst/>
          </a:prstGeom>
          <a:noFill/>
        </p:spPr>
        <p:txBody>
          <a:bodyPr>
            <a:spAutoFit/>
            <a:scene3d>
              <a:camera prst="perspectiveRight"/>
              <a:lightRig rig="threePt" dir="t"/>
            </a:scene3d>
          </a:bodyPr>
          <a:lstStyle/>
          <a:p>
            <a:pPr algn="ctr" fontAlgn="base">
              <a:spcBef>
                <a:spcPct val="0"/>
              </a:spcBef>
              <a:spcAft>
                <a:spcPct val="0"/>
              </a:spcAft>
              <a:defRPr/>
            </a:pPr>
            <a:r>
              <a:rPr lang="ar-SA" sz="7200" b="1" cap="all" dirty="0">
                <a:ln w="9000" cmpd="sng">
                  <a:solidFill>
                    <a:srgbClr val="8C7B70">
                      <a:shade val="50000"/>
                      <a:satMod val="120000"/>
                    </a:srgbClr>
                  </a:solidFill>
                  <a:prstDash val="solid"/>
                </a:ln>
                <a:blipFill>
                  <a:blip r:embed="rId3"/>
                  <a:tile tx="0" ty="0" sx="100000" sy="100000" flip="none" algn="tl"/>
                </a:blipFill>
                <a:effectLst>
                  <a:glow rad="139700">
                    <a:srgbClr val="D16349">
                      <a:satMod val="175000"/>
                      <a:alpha val="40000"/>
                    </a:srgbClr>
                  </a:glow>
                  <a:reflection blurRad="12700" stA="28000" endPos="45000" dist="1000" dir="5400000" sy="-100000" algn="bl" rotWithShape="0"/>
                </a:effectLst>
                <a:latin typeface="Times New Roman" pitchFamily="18" charset="0"/>
                <a:cs typeface="AL-Mateen" pitchFamily="2" charset="-78"/>
              </a:rPr>
              <a:t>النظام الاقتصادي في الإسلام </a:t>
            </a:r>
          </a:p>
        </p:txBody>
      </p:sp>
      <p:sp>
        <p:nvSpPr>
          <p:cNvPr id="6" name="مستطيل 5"/>
          <p:cNvSpPr/>
          <p:nvPr/>
        </p:nvSpPr>
        <p:spPr>
          <a:xfrm>
            <a:off x="2285984" y="1214422"/>
            <a:ext cx="4286280" cy="1446550"/>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base">
              <a:spcBef>
                <a:spcPct val="0"/>
              </a:spcBef>
              <a:spcAft>
                <a:spcPct val="0"/>
              </a:spcAft>
              <a:defRPr/>
            </a:pPr>
            <a:r>
              <a:rPr lang="ar-SA" sz="88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rPr>
              <a:t>محاضرات </a:t>
            </a:r>
            <a:endParaRPr lang="ar-SA" sz="54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endParaRPr>
          </a:p>
        </p:txBody>
      </p:sp>
      <p:sp>
        <p:nvSpPr>
          <p:cNvPr id="7" name="مستطيل 6"/>
          <p:cNvSpPr/>
          <p:nvPr/>
        </p:nvSpPr>
        <p:spPr>
          <a:xfrm>
            <a:off x="1571604" y="5072074"/>
            <a:ext cx="5197257" cy="923330"/>
          </a:xfrm>
          <a:prstGeom prst="rect">
            <a:avLst/>
          </a:prstGeom>
          <a:noFill/>
        </p:spPr>
        <p:txBody>
          <a:bodyPr wrap="none">
            <a:spAutoFit/>
          </a:bodyPr>
          <a:lstStyle/>
          <a:p>
            <a:pPr algn="ctr" fontAlgn="base">
              <a:spcBef>
                <a:spcPct val="0"/>
              </a:spcBef>
              <a:spcAft>
                <a:spcPct val="0"/>
              </a:spcAft>
              <a:defRPr/>
            </a:pPr>
            <a:r>
              <a:rPr lang="ar-SA"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imes New Roman" pitchFamily="18" charset="0"/>
                <a:cs typeface="AL-Mateen" pitchFamily="2" charset="-78"/>
              </a:rPr>
              <a:t>أ.د/ أحمد عبد الله الطيار </a:t>
            </a:r>
          </a:p>
        </p:txBody>
      </p:sp>
      <p:sp>
        <p:nvSpPr>
          <p:cNvPr id="142342" name="عنصر نائب لرقم الشريحة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Majalla UI"/>
                <a:cs typeface="Majalla UI"/>
              </a:defRPr>
            </a:lvl1pPr>
            <a:lvl2pPr marL="742950" indent="-285750" eaLnBrk="0" hangingPunct="0">
              <a:defRPr>
                <a:solidFill>
                  <a:schemeClr val="tx1"/>
                </a:solidFill>
                <a:latin typeface="Arial" pitchFamily="34" charset="0"/>
                <a:ea typeface="Majalla UI"/>
                <a:cs typeface="Majalla UI"/>
              </a:defRPr>
            </a:lvl2pPr>
            <a:lvl3pPr marL="1143000" indent="-228600" eaLnBrk="0" hangingPunct="0">
              <a:defRPr>
                <a:solidFill>
                  <a:schemeClr val="tx1"/>
                </a:solidFill>
                <a:latin typeface="Arial" pitchFamily="34" charset="0"/>
                <a:ea typeface="Majalla UI"/>
                <a:cs typeface="Majalla UI"/>
              </a:defRPr>
            </a:lvl3pPr>
            <a:lvl4pPr marL="1600200" indent="-228600" eaLnBrk="0" hangingPunct="0">
              <a:defRPr>
                <a:solidFill>
                  <a:schemeClr val="tx1"/>
                </a:solidFill>
                <a:latin typeface="Arial" pitchFamily="34" charset="0"/>
                <a:ea typeface="Majalla UI"/>
                <a:cs typeface="Majalla UI"/>
              </a:defRPr>
            </a:lvl4pPr>
            <a:lvl5pPr marL="2057400" indent="-228600" eaLnBrk="0" hangingPunct="0">
              <a:defRPr>
                <a:solidFill>
                  <a:schemeClr val="tx1"/>
                </a:solidFill>
                <a:latin typeface="Arial"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itchFamily="34" charset="0"/>
                <a:ea typeface="Majalla UI"/>
                <a:cs typeface="Majalla UI"/>
              </a:defRPr>
            </a:lvl9pPr>
          </a:lstStyle>
          <a:p>
            <a:pPr eaLnBrk="1" hangingPunct="1"/>
            <a:fld id="{F8070701-4197-4D1A-B3B7-DC7FD7E99407}" type="slidenum">
              <a:rPr lang="ar-SA" smtClean="0">
                <a:solidFill>
                  <a:srgbClr val="BCC7CD"/>
                </a:solidFill>
              </a:rPr>
              <a:pPr eaLnBrk="1" hangingPunct="1"/>
              <a:t>2</a:t>
            </a:fld>
            <a:endParaRPr lang="ar-SA" smtClean="0">
              <a:solidFill>
                <a:srgbClr val="BCC7CD"/>
              </a:solidFill>
            </a:endParaRPr>
          </a:p>
        </p:txBody>
      </p:sp>
    </p:spTree>
    <p:extLst>
      <p:ext uri="{BB962C8B-B14F-4D97-AF65-F5344CB8AC3E}">
        <p14:creationId xmlns:p14="http://schemas.microsoft.com/office/powerpoint/2010/main" val="2512829236"/>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6">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down)">
                                      <p:cBhvr>
                                        <p:cTn id="15" dur="580">
                                          <p:stCondLst>
                                            <p:cond delay="0"/>
                                          </p:stCondLst>
                                        </p:cTn>
                                        <p:tgtEl>
                                          <p:spTgt spid="5">
                                            <p:txEl>
                                              <p:pRg st="0" end="0"/>
                                            </p:txEl>
                                          </p:spTgt>
                                        </p:tgtEl>
                                      </p:cBhvr>
                                    </p:animEffect>
                                    <p:anim calcmode="lin" valueType="num">
                                      <p:cBhvr>
                                        <p:cTn id="16"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xEl>
                                              <p:pRg st="0" end="0"/>
                                            </p:txEl>
                                          </p:spTgt>
                                        </p:tgtEl>
                                      </p:cBhvr>
                                      <p:to x="100000" y="60000"/>
                                    </p:animScale>
                                    <p:animScale>
                                      <p:cBhvr>
                                        <p:cTn id="22" dur="166" decel="50000">
                                          <p:stCondLst>
                                            <p:cond delay="676"/>
                                          </p:stCondLst>
                                        </p:cTn>
                                        <p:tgtEl>
                                          <p:spTgt spid="5">
                                            <p:txEl>
                                              <p:pRg st="0" end="0"/>
                                            </p:txEl>
                                          </p:spTgt>
                                        </p:tgtEl>
                                      </p:cBhvr>
                                      <p:to x="100000" y="100000"/>
                                    </p:animScale>
                                    <p:animScale>
                                      <p:cBhvr>
                                        <p:cTn id="23" dur="26">
                                          <p:stCondLst>
                                            <p:cond delay="1312"/>
                                          </p:stCondLst>
                                        </p:cTn>
                                        <p:tgtEl>
                                          <p:spTgt spid="5">
                                            <p:txEl>
                                              <p:pRg st="0" end="0"/>
                                            </p:txEl>
                                          </p:spTgt>
                                        </p:tgtEl>
                                      </p:cBhvr>
                                      <p:to x="100000" y="80000"/>
                                    </p:animScale>
                                    <p:animScale>
                                      <p:cBhvr>
                                        <p:cTn id="24" dur="166" decel="50000">
                                          <p:stCondLst>
                                            <p:cond delay="1338"/>
                                          </p:stCondLst>
                                        </p:cTn>
                                        <p:tgtEl>
                                          <p:spTgt spid="5">
                                            <p:txEl>
                                              <p:pRg st="0" end="0"/>
                                            </p:txEl>
                                          </p:spTgt>
                                        </p:tgtEl>
                                      </p:cBhvr>
                                      <p:to x="100000" y="100000"/>
                                    </p:animScale>
                                    <p:animScale>
                                      <p:cBhvr>
                                        <p:cTn id="25" dur="26">
                                          <p:stCondLst>
                                            <p:cond delay="1642"/>
                                          </p:stCondLst>
                                        </p:cTn>
                                        <p:tgtEl>
                                          <p:spTgt spid="5">
                                            <p:txEl>
                                              <p:pRg st="0" end="0"/>
                                            </p:txEl>
                                          </p:spTgt>
                                        </p:tgtEl>
                                      </p:cBhvr>
                                      <p:to x="100000" y="90000"/>
                                    </p:animScale>
                                    <p:animScale>
                                      <p:cBhvr>
                                        <p:cTn id="26" dur="166" decel="50000">
                                          <p:stCondLst>
                                            <p:cond delay="1668"/>
                                          </p:stCondLst>
                                        </p:cTn>
                                        <p:tgtEl>
                                          <p:spTgt spid="5">
                                            <p:txEl>
                                              <p:pRg st="0" end="0"/>
                                            </p:txEl>
                                          </p:spTgt>
                                        </p:tgtEl>
                                      </p:cBhvr>
                                      <p:to x="100000" y="100000"/>
                                    </p:animScale>
                                    <p:animScale>
                                      <p:cBhvr>
                                        <p:cTn id="27" dur="26">
                                          <p:stCondLst>
                                            <p:cond delay="1808"/>
                                          </p:stCondLst>
                                        </p:cTn>
                                        <p:tgtEl>
                                          <p:spTgt spid="5">
                                            <p:txEl>
                                              <p:pRg st="0" end="0"/>
                                            </p:txEl>
                                          </p:spTgt>
                                        </p:tgtEl>
                                      </p:cBhvr>
                                      <p:to x="100000" y="95000"/>
                                    </p:animScale>
                                    <p:animScale>
                                      <p:cBhvr>
                                        <p:cTn id="28" dur="166" decel="50000">
                                          <p:stCondLst>
                                            <p:cond delay="1834"/>
                                          </p:stCondLst>
                                        </p:cTn>
                                        <p:tgtEl>
                                          <p:spTgt spid="5">
                                            <p:txEl>
                                              <p:pRg st="0" end="0"/>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nodeType="click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anim from="(-#ppt_w/2)" to="(#ppt_x)" calcmode="lin" valueType="num">
                                      <p:cBhvr>
                                        <p:cTn id="33" dur="600" fill="hold">
                                          <p:stCondLst>
                                            <p:cond delay="0"/>
                                          </p:stCondLst>
                                        </p:cTn>
                                        <p:tgtEl>
                                          <p:spTgt spid="7">
                                            <p:txEl>
                                              <p:pRg st="0" end="0"/>
                                            </p:txEl>
                                          </p:spTgt>
                                        </p:tgtEl>
                                        <p:attrNameLst>
                                          <p:attrName>ppt_x</p:attrName>
                                        </p:attrNameLst>
                                      </p:cBhvr>
                                    </p:anim>
                                    <p:anim from="0" to="-1.0" calcmode="lin" valueType="num">
                                      <p:cBhvr>
                                        <p:cTn id="34" dur="200" decel="50000" autoRev="1" fill="hold">
                                          <p:stCondLst>
                                            <p:cond delay="600"/>
                                          </p:stCondLst>
                                        </p:cTn>
                                        <p:tgtEl>
                                          <p:spTgt spid="7">
                                            <p:txEl>
                                              <p:pRg st="0" end="0"/>
                                            </p:txEl>
                                          </p:spTgt>
                                        </p:tgtEl>
                                        <p:attrNameLst>
                                          <p:attrName>xshear</p:attrName>
                                        </p:attrNameLst>
                                      </p:cBhvr>
                                    </p:anim>
                                    <p:animScale>
                                      <p:cBhvr>
                                        <p:cTn id="35" dur="200" decel="100000" autoRev="1" fill="hold">
                                          <p:stCondLst>
                                            <p:cond delay="600"/>
                                          </p:stCondLst>
                                        </p:cTn>
                                        <p:tgtEl>
                                          <p:spTgt spid="7">
                                            <p:txEl>
                                              <p:pRg st="0" end="0"/>
                                            </p:txEl>
                                          </p:spTgt>
                                        </p:tgtEl>
                                      </p:cBhvr>
                                      <p:from x="100000" y="100000"/>
                                      <p:to x="80000" y="100000"/>
                                    </p:animScale>
                                    <p:anim by="(#ppt_h/3+#ppt_w*0.1)" calcmode="lin" valueType="num">
                                      <p:cBhvr additive="sum">
                                        <p:cTn id="36" dur="200" decel="100000" autoRev="1" fill="hold">
                                          <p:stCondLst>
                                            <p:cond delay="600"/>
                                          </p:stCondLst>
                                        </p:cTn>
                                        <p:tgtEl>
                                          <p:spTgt spid="7">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6" descr="http://everything2.cc/wp-content/uploads/2014/09/bank6.jpg"/>
          <p:cNvPicPr>
            <a:picLocks noChangeAspect="1" noChangeArrowheads="1"/>
          </p:cNvPicPr>
          <p:nvPr/>
        </p:nvPicPr>
        <p:blipFill>
          <a:blip r:embed="rId2">
            <a:lum bright="30000"/>
            <a:extLst>
              <a:ext uri="{28A0092B-C50C-407E-A947-70E740481C1C}">
                <a14:useLocalDpi xmlns:a14="http://schemas.microsoft.com/office/drawing/2010/main" val="0"/>
              </a:ext>
            </a:extLst>
          </a:blip>
          <a:srcRect/>
          <a:stretch>
            <a:fillRect/>
          </a:stretch>
        </p:blipFill>
        <p:spPr bwMode="auto">
          <a:xfrm>
            <a:off x="0" y="-60325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مستطيل 4"/>
          <p:cNvSpPr/>
          <p:nvPr/>
        </p:nvSpPr>
        <p:spPr>
          <a:xfrm>
            <a:off x="857224" y="3357562"/>
            <a:ext cx="7645944" cy="1200329"/>
          </a:xfrm>
          <a:prstGeom prst="rect">
            <a:avLst/>
          </a:prstGeom>
          <a:noFill/>
        </p:spPr>
        <p:txBody>
          <a:bodyPr>
            <a:spAutoFit/>
            <a:scene3d>
              <a:camera prst="perspectiveRight"/>
              <a:lightRig rig="threePt" dir="t"/>
            </a:scene3d>
          </a:bodyPr>
          <a:lstStyle/>
          <a:p>
            <a:pPr algn="ctr" fontAlgn="base">
              <a:spcBef>
                <a:spcPct val="0"/>
              </a:spcBef>
              <a:spcAft>
                <a:spcPct val="0"/>
              </a:spcAft>
              <a:defRPr/>
            </a:pPr>
            <a:r>
              <a:rPr lang="ar-SA" sz="7200" b="1" cap="all" dirty="0">
                <a:ln w="9000" cmpd="sng">
                  <a:solidFill>
                    <a:srgbClr val="8C7B70">
                      <a:shade val="50000"/>
                      <a:satMod val="120000"/>
                    </a:srgbClr>
                  </a:solidFill>
                  <a:prstDash val="solid"/>
                </a:ln>
                <a:blipFill>
                  <a:blip r:embed="rId3"/>
                  <a:tile tx="0" ty="0" sx="100000" sy="100000" flip="none" algn="tl"/>
                </a:blipFill>
                <a:effectLst>
                  <a:glow rad="139700">
                    <a:srgbClr val="D16349">
                      <a:satMod val="175000"/>
                      <a:alpha val="40000"/>
                    </a:srgbClr>
                  </a:glow>
                  <a:reflection blurRad="12700" stA="28000" endPos="45000" dist="1000" dir="5400000" sy="-100000" algn="bl" rotWithShape="0"/>
                </a:effectLst>
                <a:latin typeface="Times New Roman" pitchFamily="18" charset="0"/>
                <a:cs typeface="AL-Mateen" pitchFamily="2" charset="-78"/>
              </a:rPr>
              <a:t>السادسة</a:t>
            </a:r>
          </a:p>
        </p:txBody>
      </p:sp>
      <p:sp>
        <p:nvSpPr>
          <p:cNvPr id="6" name="مستطيل 5"/>
          <p:cNvSpPr/>
          <p:nvPr/>
        </p:nvSpPr>
        <p:spPr>
          <a:xfrm>
            <a:off x="2285984" y="1214422"/>
            <a:ext cx="4286280" cy="1446550"/>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base">
              <a:spcBef>
                <a:spcPct val="0"/>
              </a:spcBef>
              <a:spcAft>
                <a:spcPct val="0"/>
              </a:spcAft>
              <a:defRPr/>
            </a:pPr>
            <a:r>
              <a:rPr lang="ar-SA" sz="88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rPr>
              <a:t>المحاضرة </a:t>
            </a:r>
            <a:endParaRPr lang="ar-SA" sz="54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endParaRPr>
          </a:p>
        </p:txBody>
      </p:sp>
      <p:sp>
        <p:nvSpPr>
          <p:cNvPr id="7" name="مستطيل 6"/>
          <p:cNvSpPr/>
          <p:nvPr/>
        </p:nvSpPr>
        <p:spPr>
          <a:xfrm>
            <a:off x="1571604" y="5072074"/>
            <a:ext cx="5197257" cy="923330"/>
          </a:xfrm>
          <a:prstGeom prst="rect">
            <a:avLst/>
          </a:prstGeom>
          <a:noFill/>
        </p:spPr>
        <p:txBody>
          <a:bodyPr wrap="none">
            <a:spAutoFit/>
          </a:bodyPr>
          <a:lstStyle/>
          <a:p>
            <a:pPr algn="ctr" fontAlgn="base">
              <a:spcBef>
                <a:spcPct val="0"/>
              </a:spcBef>
              <a:spcAft>
                <a:spcPct val="0"/>
              </a:spcAft>
              <a:defRPr/>
            </a:pPr>
            <a:r>
              <a:rPr lang="ar-SA"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imes New Roman" pitchFamily="18" charset="0"/>
                <a:cs typeface="AL-Mateen" pitchFamily="2" charset="-78"/>
              </a:rPr>
              <a:t>أ.د/ أحمد عبد الله الطيار </a:t>
            </a:r>
          </a:p>
        </p:txBody>
      </p:sp>
      <p:sp>
        <p:nvSpPr>
          <p:cNvPr id="143366" name="عنصر نائب لرقم الشريحة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Majalla UI"/>
                <a:cs typeface="Majalla UI"/>
              </a:defRPr>
            </a:lvl1pPr>
            <a:lvl2pPr marL="742950" indent="-285750" eaLnBrk="0" hangingPunct="0">
              <a:defRPr>
                <a:solidFill>
                  <a:schemeClr val="tx1"/>
                </a:solidFill>
                <a:latin typeface="Arial" pitchFamily="34" charset="0"/>
                <a:ea typeface="Majalla UI"/>
                <a:cs typeface="Majalla UI"/>
              </a:defRPr>
            </a:lvl2pPr>
            <a:lvl3pPr marL="1143000" indent="-228600" eaLnBrk="0" hangingPunct="0">
              <a:defRPr>
                <a:solidFill>
                  <a:schemeClr val="tx1"/>
                </a:solidFill>
                <a:latin typeface="Arial" pitchFamily="34" charset="0"/>
                <a:ea typeface="Majalla UI"/>
                <a:cs typeface="Majalla UI"/>
              </a:defRPr>
            </a:lvl3pPr>
            <a:lvl4pPr marL="1600200" indent="-228600" eaLnBrk="0" hangingPunct="0">
              <a:defRPr>
                <a:solidFill>
                  <a:schemeClr val="tx1"/>
                </a:solidFill>
                <a:latin typeface="Arial" pitchFamily="34" charset="0"/>
                <a:ea typeface="Majalla UI"/>
                <a:cs typeface="Majalla UI"/>
              </a:defRPr>
            </a:lvl4pPr>
            <a:lvl5pPr marL="2057400" indent="-228600" eaLnBrk="0" hangingPunct="0">
              <a:defRPr>
                <a:solidFill>
                  <a:schemeClr val="tx1"/>
                </a:solidFill>
                <a:latin typeface="Arial"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itchFamily="34" charset="0"/>
                <a:ea typeface="Majalla UI"/>
                <a:cs typeface="Majalla UI"/>
              </a:defRPr>
            </a:lvl9pPr>
          </a:lstStyle>
          <a:p>
            <a:pPr eaLnBrk="1" hangingPunct="1"/>
            <a:fld id="{A99BCE5B-1982-473C-9FCE-DC2CD44DF501}" type="slidenum">
              <a:rPr lang="ar-SA" smtClean="0">
                <a:solidFill>
                  <a:srgbClr val="BCC7CD"/>
                </a:solidFill>
              </a:rPr>
              <a:pPr eaLnBrk="1" hangingPunct="1"/>
              <a:t>3</a:t>
            </a:fld>
            <a:endParaRPr lang="ar-SA" smtClean="0">
              <a:solidFill>
                <a:srgbClr val="BCC7CD"/>
              </a:solidFill>
            </a:endParaRPr>
          </a:p>
        </p:txBody>
      </p:sp>
    </p:spTree>
    <p:extLst>
      <p:ext uri="{BB962C8B-B14F-4D97-AF65-F5344CB8AC3E}">
        <p14:creationId xmlns:p14="http://schemas.microsoft.com/office/powerpoint/2010/main" val="273482465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6">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down)">
                                      <p:cBhvr>
                                        <p:cTn id="15" dur="580">
                                          <p:stCondLst>
                                            <p:cond delay="0"/>
                                          </p:stCondLst>
                                        </p:cTn>
                                        <p:tgtEl>
                                          <p:spTgt spid="5">
                                            <p:txEl>
                                              <p:pRg st="0" end="0"/>
                                            </p:txEl>
                                          </p:spTgt>
                                        </p:tgtEl>
                                      </p:cBhvr>
                                    </p:animEffect>
                                    <p:anim calcmode="lin" valueType="num">
                                      <p:cBhvr>
                                        <p:cTn id="16"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xEl>
                                              <p:pRg st="0" end="0"/>
                                            </p:txEl>
                                          </p:spTgt>
                                        </p:tgtEl>
                                      </p:cBhvr>
                                      <p:to x="100000" y="60000"/>
                                    </p:animScale>
                                    <p:animScale>
                                      <p:cBhvr>
                                        <p:cTn id="22" dur="166" decel="50000">
                                          <p:stCondLst>
                                            <p:cond delay="676"/>
                                          </p:stCondLst>
                                        </p:cTn>
                                        <p:tgtEl>
                                          <p:spTgt spid="5">
                                            <p:txEl>
                                              <p:pRg st="0" end="0"/>
                                            </p:txEl>
                                          </p:spTgt>
                                        </p:tgtEl>
                                      </p:cBhvr>
                                      <p:to x="100000" y="100000"/>
                                    </p:animScale>
                                    <p:animScale>
                                      <p:cBhvr>
                                        <p:cTn id="23" dur="26">
                                          <p:stCondLst>
                                            <p:cond delay="1312"/>
                                          </p:stCondLst>
                                        </p:cTn>
                                        <p:tgtEl>
                                          <p:spTgt spid="5">
                                            <p:txEl>
                                              <p:pRg st="0" end="0"/>
                                            </p:txEl>
                                          </p:spTgt>
                                        </p:tgtEl>
                                      </p:cBhvr>
                                      <p:to x="100000" y="80000"/>
                                    </p:animScale>
                                    <p:animScale>
                                      <p:cBhvr>
                                        <p:cTn id="24" dur="166" decel="50000">
                                          <p:stCondLst>
                                            <p:cond delay="1338"/>
                                          </p:stCondLst>
                                        </p:cTn>
                                        <p:tgtEl>
                                          <p:spTgt spid="5">
                                            <p:txEl>
                                              <p:pRg st="0" end="0"/>
                                            </p:txEl>
                                          </p:spTgt>
                                        </p:tgtEl>
                                      </p:cBhvr>
                                      <p:to x="100000" y="100000"/>
                                    </p:animScale>
                                    <p:animScale>
                                      <p:cBhvr>
                                        <p:cTn id="25" dur="26">
                                          <p:stCondLst>
                                            <p:cond delay="1642"/>
                                          </p:stCondLst>
                                        </p:cTn>
                                        <p:tgtEl>
                                          <p:spTgt spid="5">
                                            <p:txEl>
                                              <p:pRg st="0" end="0"/>
                                            </p:txEl>
                                          </p:spTgt>
                                        </p:tgtEl>
                                      </p:cBhvr>
                                      <p:to x="100000" y="90000"/>
                                    </p:animScale>
                                    <p:animScale>
                                      <p:cBhvr>
                                        <p:cTn id="26" dur="166" decel="50000">
                                          <p:stCondLst>
                                            <p:cond delay="1668"/>
                                          </p:stCondLst>
                                        </p:cTn>
                                        <p:tgtEl>
                                          <p:spTgt spid="5">
                                            <p:txEl>
                                              <p:pRg st="0" end="0"/>
                                            </p:txEl>
                                          </p:spTgt>
                                        </p:tgtEl>
                                      </p:cBhvr>
                                      <p:to x="100000" y="100000"/>
                                    </p:animScale>
                                    <p:animScale>
                                      <p:cBhvr>
                                        <p:cTn id="27" dur="26">
                                          <p:stCondLst>
                                            <p:cond delay="1808"/>
                                          </p:stCondLst>
                                        </p:cTn>
                                        <p:tgtEl>
                                          <p:spTgt spid="5">
                                            <p:txEl>
                                              <p:pRg st="0" end="0"/>
                                            </p:txEl>
                                          </p:spTgt>
                                        </p:tgtEl>
                                      </p:cBhvr>
                                      <p:to x="100000" y="95000"/>
                                    </p:animScale>
                                    <p:animScale>
                                      <p:cBhvr>
                                        <p:cTn id="28" dur="166" decel="50000">
                                          <p:stCondLst>
                                            <p:cond delay="1834"/>
                                          </p:stCondLst>
                                        </p:cTn>
                                        <p:tgtEl>
                                          <p:spTgt spid="5">
                                            <p:txEl>
                                              <p:pRg st="0" end="0"/>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nodeType="click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anim from="(-#ppt_w/2)" to="(#ppt_x)" calcmode="lin" valueType="num">
                                      <p:cBhvr>
                                        <p:cTn id="33" dur="600" fill="hold">
                                          <p:stCondLst>
                                            <p:cond delay="0"/>
                                          </p:stCondLst>
                                        </p:cTn>
                                        <p:tgtEl>
                                          <p:spTgt spid="7">
                                            <p:txEl>
                                              <p:pRg st="0" end="0"/>
                                            </p:txEl>
                                          </p:spTgt>
                                        </p:tgtEl>
                                        <p:attrNameLst>
                                          <p:attrName>ppt_x</p:attrName>
                                        </p:attrNameLst>
                                      </p:cBhvr>
                                    </p:anim>
                                    <p:anim from="0" to="-1.0" calcmode="lin" valueType="num">
                                      <p:cBhvr>
                                        <p:cTn id="34" dur="200" decel="50000" autoRev="1" fill="hold">
                                          <p:stCondLst>
                                            <p:cond delay="600"/>
                                          </p:stCondLst>
                                        </p:cTn>
                                        <p:tgtEl>
                                          <p:spTgt spid="7">
                                            <p:txEl>
                                              <p:pRg st="0" end="0"/>
                                            </p:txEl>
                                          </p:spTgt>
                                        </p:tgtEl>
                                        <p:attrNameLst>
                                          <p:attrName>xshear</p:attrName>
                                        </p:attrNameLst>
                                      </p:cBhvr>
                                    </p:anim>
                                    <p:animScale>
                                      <p:cBhvr>
                                        <p:cTn id="35" dur="200" decel="100000" autoRev="1" fill="hold">
                                          <p:stCondLst>
                                            <p:cond delay="600"/>
                                          </p:stCondLst>
                                        </p:cTn>
                                        <p:tgtEl>
                                          <p:spTgt spid="7">
                                            <p:txEl>
                                              <p:pRg st="0" end="0"/>
                                            </p:txEl>
                                          </p:spTgt>
                                        </p:tgtEl>
                                      </p:cBhvr>
                                      <p:from x="100000" y="100000"/>
                                      <p:to x="80000" y="100000"/>
                                    </p:animScale>
                                    <p:anim by="(#ppt_h/3+#ppt_w*0.1)" calcmode="lin" valueType="num">
                                      <p:cBhvr additive="sum">
                                        <p:cTn id="36" dur="200" decel="100000" autoRev="1" fill="hold">
                                          <p:stCondLst>
                                            <p:cond delay="600"/>
                                          </p:stCondLst>
                                        </p:cTn>
                                        <p:tgtEl>
                                          <p:spTgt spid="7">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defRPr/>
            </a:pPr>
            <a:endParaRPr lang="ar-SA">
              <a:solidFill>
                <a:prstClr val="black"/>
              </a:solidFill>
              <a:latin typeface="Arial" pitchFamily="34" charset="0"/>
            </a:endParaRPr>
          </a:p>
        </p:txBody>
      </p:sp>
      <p:sp>
        <p:nvSpPr>
          <p:cNvPr id="7171" name="AutoShape 4"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defRPr/>
            </a:pPr>
            <a:endParaRPr lang="ar-SA">
              <a:solidFill>
                <a:prstClr val="black"/>
              </a:solidFill>
              <a:latin typeface="Arial" pitchFamily="34" charset="0"/>
            </a:endParaRPr>
          </a:p>
        </p:txBody>
      </p:sp>
      <p:pic>
        <p:nvPicPr>
          <p:cNvPr id="268293" name="Picture 5" descr="C:\Users\Administrator\Desktop\تنزيل (4).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4375" y="1000125"/>
            <a:ext cx="7786688" cy="478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89" name="عنصر نائب لرقم الشريحة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Majalla UI"/>
                <a:cs typeface="Majalla UI"/>
              </a:defRPr>
            </a:lvl1pPr>
            <a:lvl2pPr marL="742950" indent="-285750" eaLnBrk="0" hangingPunct="0">
              <a:defRPr>
                <a:solidFill>
                  <a:schemeClr val="tx1"/>
                </a:solidFill>
                <a:latin typeface="Arial" pitchFamily="34" charset="0"/>
                <a:ea typeface="Majalla UI"/>
                <a:cs typeface="Majalla UI"/>
              </a:defRPr>
            </a:lvl2pPr>
            <a:lvl3pPr marL="1143000" indent="-228600" eaLnBrk="0" hangingPunct="0">
              <a:defRPr>
                <a:solidFill>
                  <a:schemeClr val="tx1"/>
                </a:solidFill>
                <a:latin typeface="Arial" pitchFamily="34" charset="0"/>
                <a:ea typeface="Majalla UI"/>
                <a:cs typeface="Majalla UI"/>
              </a:defRPr>
            </a:lvl3pPr>
            <a:lvl4pPr marL="1600200" indent="-228600" eaLnBrk="0" hangingPunct="0">
              <a:defRPr>
                <a:solidFill>
                  <a:schemeClr val="tx1"/>
                </a:solidFill>
                <a:latin typeface="Arial" pitchFamily="34" charset="0"/>
                <a:ea typeface="Majalla UI"/>
                <a:cs typeface="Majalla UI"/>
              </a:defRPr>
            </a:lvl4pPr>
            <a:lvl5pPr marL="2057400" indent="-228600" eaLnBrk="0" hangingPunct="0">
              <a:defRPr>
                <a:solidFill>
                  <a:schemeClr val="tx1"/>
                </a:solidFill>
                <a:latin typeface="Arial"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itchFamily="34" charset="0"/>
                <a:ea typeface="Majalla UI"/>
                <a:cs typeface="Majalla UI"/>
              </a:defRPr>
            </a:lvl9pPr>
          </a:lstStyle>
          <a:p>
            <a:pPr eaLnBrk="1" hangingPunct="1"/>
            <a:fld id="{3AC0E70E-38EC-4E0E-978B-5F80B2832DDD}" type="slidenum">
              <a:rPr lang="ar-SA" smtClean="0">
                <a:solidFill>
                  <a:srgbClr val="5F6680"/>
                </a:solidFill>
              </a:rPr>
              <a:pPr eaLnBrk="1" hangingPunct="1"/>
              <a:t>4</a:t>
            </a:fld>
            <a:endParaRPr lang="ar-SA" smtClean="0">
              <a:solidFill>
                <a:srgbClr val="5F6680"/>
              </a:solidFill>
            </a:endParaRPr>
          </a:p>
        </p:txBody>
      </p:sp>
    </p:spTree>
    <p:extLst>
      <p:ext uri="{BB962C8B-B14F-4D97-AF65-F5344CB8AC3E}">
        <p14:creationId xmlns:p14="http://schemas.microsoft.com/office/powerpoint/2010/main" val="3981353631"/>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268293"/>
                                        </p:tgtEl>
                                        <p:attrNameLst>
                                          <p:attrName>style.visibility</p:attrName>
                                        </p:attrNameLst>
                                      </p:cBhvr>
                                      <p:to>
                                        <p:strVal val="visible"/>
                                      </p:to>
                                    </p:set>
                                    <p:anim from="(-#ppt_w/2)" to="(#ppt_x)" calcmode="lin" valueType="num">
                                      <p:cBhvr>
                                        <p:cTn id="7" dur="600" fill="hold">
                                          <p:stCondLst>
                                            <p:cond delay="0"/>
                                          </p:stCondLst>
                                        </p:cTn>
                                        <p:tgtEl>
                                          <p:spTgt spid="268293"/>
                                        </p:tgtEl>
                                        <p:attrNameLst>
                                          <p:attrName>ppt_x</p:attrName>
                                        </p:attrNameLst>
                                      </p:cBhvr>
                                    </p:anim>
                                    <p:anim from="0" to="-1.0" calcmode="lin" valueType="num">
                                      <p:cBhvr>
                                        <p:cTn id="8" dur="200" decel="50000" autoRev="1" fill="hold">
                                          <p:stCondLst>
                                            <p:cond delay="600"/>
                                          </p:stCondLst>
                                        </p:cTn>
                                        <p:tgtEl>
                                          <p:spTgt spid="268293"/>
                                        </p:tgtEl>
                                        <p:attrNameLst>
                                          <p:attrName>xshear</p:attrName>
                                        </p:attrNameLst>
                                      </p:cBhvr>
                                    </p:anim>
                                    <p:animScale>
                                      <p:cBhvr>
                                        <p:cTn id="9" dur="200" decel="100000" autoRev="1" fill="hold">
                                          <p:stCondLst>
                                            <p:cond delay="600"/>
                                          </p:stCondLst>
                                        </p:cTn>
                                        <p:tgtEl>
                                          <p:spTgt spid="268293"/>
                                        </p:tgtEl>
                                      </p:cBhvr>
                                      <p:from x="100000" y="100000"/>
                                      <p:to x="80000" y="100000"/>
                                    </p:animScale>
                                    <p:anim by="(#ppt_h/3+#ppt_w*0.1)" calcmode="lin" valueType="num">
                                      <p:cBhvr additive="sum">
                                        <p:cTn id="10" dur="200" decel="100000" autoRev="1" fill="hold">
                                          <p:stCondLst>
                                            <p:cond delay="600"/>
                                          </p:stCondLst>
                                        </p:cTn>
                                        <p:tgtEl>
                                          <p:spTgt spid="26829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1"/>
          <p:cNvSpPr>
            <a:spLocks noChangeArrowheads="1"/>
          </p:cNvSpPr>
          <p:nvPr/>
        </p:nvSpPr>
        <p:spPr bwMode="auto">
          <a:xfrm>
            <a:off x="571500" y="714375"/>
            <a:ext cx="8143875"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ضوابط التعامل بالأجناس الربوية:</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التعامل بالأجناس الربوية لا يخلو من حالتين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الحالة الأولى : بيع جنس ربوي بمثله كبيع ذهب بذهب مثلا فيشترط لجواز التعامل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في هذه الحالة شرطين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Low" eaLnBrk="0" fontAlgn="base" hangingPunct="0">
              <a:spcBef>
                <a:spcPct val="0"/>
              </a:spcBef>
              <a:spcAft>
                <a:spcPct val="0"/>
              </a:spcAft>
              <a:buClr>
                <a:srgbClr val="FF0000"/>
              </a:buClr>
              <a:buFontTx/>
              <a:buChar char="•"/>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التماثل في القدر بين الجنسين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Low" eaLnBrk="0" fontAlgn="base" hangingPunct="0">
              <a:spcBef>
                <a:spcPct val="0"/>
              </a:spcBef>
              <a:spcAft>
                <a:spcPct val="0"/>
              </a:spcAft>
              <a:buClr>
                <a:srgbClr val="FF0000"/>
              </a:buClr>
              <a:buFontTx/>
              <a:buChar char="•"/>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التقابض في مجلس العقد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ودليل ذلك ما جاء في حديث عبادة بن الصامت رضي الله عنه السابق أن النبي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قال: ( .. مثلا بمثل سواء بسواء يدا بيد ..)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الحالة الثانية : بيع جنس ربوي بجنس ربوي آخر كبيع بر بتمر مثلا ، فيشترط لجواز التعامل في هذه الحالة التقابض في مجلس العقد وتجوز الزيادة بينهما .ودليل ذلك ما جاء في حديث عبادة بن الصامت رضي الله عنه أن النبي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قال:(..فإذا اختلفت – أي الأجناس- فبيعوا كيف شئتم إذا كان يدا بيد )</a:t>
            </a:r>
          </a:p>
        </p:txBody>
      </p:sp>
      <p:sp>
        <p:nvSpPr>
          <p:cNvPr id="2" name="عنصر نائب لرقم الشريحة 1"/>
          <p:cNvSpPr>
            <a:spLocks noGrp="1"/>
          </p:cNvSpPr>
          <p:nvPr>
            <p:ph type="sldNum" sz="quarter" idx="12"/>
          </p:nvPr>
        </p:nvSpPr>
        <p:spPr/>
        <p:txBody>
          <a:bodyPr/>
          <a:lstStyle/>
          <a:p>
            <a:pPr>
              <a:defRPr/>
            </a:pPr>
            <a:fld id="{6741156F-6222-49B5-8472-3C9245CB9675}" type="slidenum">
              <a:rPr lang="ar-SA" smtClean="0">
                <a:solidFill>
                  <a:srgbClr val="646B86">
                    <a:shade val="90000"/>
                  </a:srgbClr>
                </a:solidFill>
              </a:rPr>
              <a:pPr>
                <a:defRPr/>
              </a:pPr>
              <a:t>5</a:t>
            </a:fld>
            <a:endParaRPr lang="ar-SA">
              <a:solidFill>
                <a:srgbClr val="646B86">
                  <a:shade val="90000"/>
                </a:srgbClr>
              </a:solidFill>
            </a:endParaRPr>
          </a:p>
        </p:txBody>
      </p:sp>
    </p:spTree>
    <p:extLst>
      <p:ext uri="{BB962C8B-B14F-4D97-AF65-F5344CB8AC3E}">
        <p14:creationId xmlns:p14="http://schemas.microsoft.com/office/powerpoint/2010/main" val="17050282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103426">
                                            <p:txEl>
                                              <p:pRg st="0" end="0"/>
                                            </p:txEl>
                                          </p:spTgt>
                                        </p:tgtEl>
                                        <p:attrNameLst>
                                          <p:attrName>style.visibility</p:attrName>
                                        </p:attrNameLst>
                                      </p:cBhvr>
                                      <p:to>
                                        <p:strVal val="visible"/>
                                      </p:to>
                                    </p:set>
                                    <p:animEffect transition="in" filter="barn(inHorizontal)">
                                      <p:cBhvr>
                                        <p:cTn id="7" dur="500"/>
                                        <p:tgtEl>
                                          <p:spTgt spid="10342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9" presetClass="entr" presetSubtype="10" fill="hold" nodeType="clickEffect">
                                  <p:stCondLst>
                                    <p:cond delay="0"/>
                                  </p:stCondLst>
                                  <p:childTnLst>
                                    <p:set>
                                      <p:cBhvr>
                                        <p:cTn id="11" dur="1" fill="hold">
                                          <p:stCondLst>
                                            <p:cond delay="0"/>
                                          </p:stCondLst>
                                        </p:cTn>
                                        <p:tgtEl>
                                          <p:spTgt spid="103426">
                                            <p:txEl>
                                              <p:pRg st="1" end="1"/>
                                            </p:txEl>
                                          </p:spTgt>
                                        </p:tgtEl>
                                        <p:attrNameLst>
                                          <p:attrName>style.visibility</p:attrName>
                                        </p:attrNameLst>
                                      </p:cBhvr>
                                      <p:to>
                                        <p:strVal val="visible"/>
                                      </p:to>
                                    </p:set>
                                    <p:anim calcmode="lin" valueType="num">
                                      <p:cBhvr>
                                        <p:cTn id="12" dur="5000" fill="hold"/>
                                        <p:tgtEl>
                                          <p:spTgt spid="103426">
                                            <p:txEl>
                                              <p:pRg st="1" end="1"/>
                                            </p:txEl>
                                          </p:spTgt>
                                        </p:tgtEl>
                                        <p:attrNameLst>
                                          <p:attrName>ppt_w</p:attrName>
                                        </p:attrNameLst>
                                      </p:cBhvr>
                                      <p:tavLst>
                                        <p:tav tm="0" fmla="#ppt_w*sin(2.5*pi*$)">
                                          <p:val>
                                            <p:fltVal val="0"/>
                                          </p:val>
                                        </p:tav>
                                        <p:tav tm="100000">
                                          <p:val>
                                            <p:fltVal val="1"/>
                                          </p:val>
                                        </p:tav>
                                      </p:tavLst>
                                    </p:anim>
                                    <p:anim calcmode="lin" valueType="num">
                                      <p:cBhvr>
                                        <p:cTn id="13" dur="5000" fill="hold"/>
                                        <p:tgtEl>
                                          <p:spTgt spid="103426">
                                            <p:txEl>
                                              <p:pRg st="1" end="1"/>
                                            </p:txEl>
                                          </p:spTgt>
                                        </p:tgtEl>
                                        <p:attrNameLst>
                                          <p:attrName>ppt_h</p:attrName>
                                        </p:attrNameLst>
                                      </p:cBhvr>
                                      <p:tavLst>
                                        <p:tav tm="0">
                                          <p:val>
                                            <p:strVal val="#ppt_h"/>
                                          </p:val>
                                        </p:tav>
                                        <p:tav tm="100000">
                                          <p:val>
                                            <p:strVal val="#ppt_h"/>
                                          </p:val>
                                        </p:tav>
                                      </p:tavLst>
                                    </p:anim>
                                  </p:childTnLst>
                                </p:cTn>
                              </p:par>
                              <p:par>
                                <p:cTn id="14" presetID="19" presetClass="entr" presetSubtype="10" fill="hold" nodeType="withEffect">
                                  <p:stCondLst>
                                    <p:cond delay="0"/>
                                  </p:stCondLst>
                                  <p:childTnLst>
                                    <p:set>
                                      <p:cBhvr>
                                        <p:cTn id="15" dur="1" fill="hold">
                                          <p:stCondLst>
                                            <p:cond delay="0"/>
                                          </p:stCondLst>
                                        </p:cTn>
                                        <p:tgtEl>
                                          <p:spTgt spid="103426">
                                            <p:txEl>
                                              <p:pRg st="2" end="2"/>
                                            </p:txEl>
                                          </p:spTgt>
                                        </p:tgtEl>
                                        <p:attrNameLst>
                                          <p:attrName>style.visibility</p:attrName>
                                        </p:attrNameLst>
                                      </p:cBhvr>
                                      <p:to>
                                        <p:strVal val="visible"/>
                                      </p:to>
                                    </p:set>
                                    <p:anim calcmode="lin" valueType="num">
                                      <p:cBhvr>
                                        <p:cTn id="16" dur="5000" fill="hold"/>
                                        <p:tgtEl>
                                          <p:spTgt spid="103426">
                                            <p:txEl>
                                              <p:pRg st="2" end="2"/>
                                            </p:txEl>
                                          </p:spTgt>
                                        </p:tgtEl>
                                        <p:attrNameLst>
                                          <p:attrName>ppt_w</p:attrName>
                                        </p:attrNameLst>
                                      </p:cBhvr>
                                      <p:tavLst>
                                        <p:tav tm="0" fmla="#ppt_w*sin(2.5*pi*$)">
                                          <p:val>
                                            <p:fltVal val="0"/>
                                          </p:val>
                                        </p:tav>
                                        <p:tav tm="100000">
                                          <p:val>
                                            <p:fltVal val="1"/>
                                          </p:val>
                                        </p:tav>
                                      </p:tavLst>
                                    </p:anim>
                                    <p:anim calcmode="lin" valueType="num">
                                      <p:cBhvr>
                                        <p:cTn id="17" dur="5000" fill="hold"/>
                                        <p:tgtEl>
                                          <p:spTgt spid="103426">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37" presetClass="entr" presetSubtype="0" fill="hold" nodeType="clickEffect">
                                  <p:stCondLst>
                                    <p:cond delay="0"/>
                                  </p:stCondLst>
                                  <p:childTnLst>
                                    <p:set>
                                      <p:cBhvr>
                                        <p:cTn id="21" dur="1" fill="hold">
                                          <p:stCondLst>
                                            <p:cond delay="0"/>
                                          </p:stCondLst>
                                        </p:cTn>
                                        <p:tgtEl>
                                          <p:spTgt spid="103426">
                                            <p:txEl>
                                              <p:pRg st="3" end="3"/>
                                            </p:txEl>
                                          </p:spTgt>
                                        </p:tgtEl>
                                        <p:attrNameLst>
                                          <p:attrName>style.visibility</p:attrName>
                                        </p:attrNameLst>
                                      </p:cBhvr>
                                      <p:to>
                                        <p:strVal val="visible"/>
                                      </p:to>
                                    </p:set>
                                    <p:animEffect transition="in" filter="fade">
                                      <p:cBhvr>
                                        <p:cTn id="22" dur="1000"/>
                                        <p:tgtEl>
                                          <p:spTgt spid="103426">
                                            <p:txEl>
                                              <p:pRg st="3" end="3"/>
                                            </p:txEl>
                                          </p:spTgt>
                                        </p:tgtEl>
                                      </p:cBhvr>
                                    </p:animEffect>
                                    <p:anim calcmode="lin" valueType="num">
                                      <p:cBhvr>
                                        <p:cTn id="23" dur="1000" fill="hold"/>
                                        <p:tgtEl>
                                          <p:spTgt spid="103426">
                                            <p:txEl>
                                              <p:pRg st="3" end="3"/>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103426">
                                            <p:txEl>
                                              <p:pRg st="3" end="3"/>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103426">
                                            <p:txEl>
                                              <p:pRg st="3" end="3"/>
                                            </p:txEl>
                                          </p:spTgt>
                                        </p:tgtEl>
                                        <p:attrNameLst>
                                          <p:attrName>ppt_y</p:attrName>
                                        </p:attrNameLst>
                                      </p:cBhvr>
                                      <p:tavLst>
                                        <p:tav tm="0">
                                          <p:val>
                                            <p:strVal val="#ppt_y-.03"/>
                                          </p:val>
                                        </p:tav>
                                        <p:tav tm="100000">
                                          <p:val>
                                            <p:strVal val="#ppt_y"/>
                                          </p:val>
                                        </p:tav>
                                      </p:tavLst>
                                    </p:anim>
                                  </p:childTnLst>
                                </p:cTn>
                              </p:par>
                              <p:par>
                                <p:cTn id="26" presetID="37" presetClass="entr" presetSubtype="0" fill="hold" nodeType="withEffect">
                                  <p:stCondLst>
                                    <p:cond delay="0"/>
                                  </p:stCondLst>
                                  <p:childTnLst>
                                    <p:set>
                                      <p:cBhvr>
                                        <p:cTn id="27" dur="1" fill="hold">
                                          <p:stCondLst>
                                            <p:cond delay="0"/>
                                          </p:stCondLst>
                                        </p:cTn>
                                        <p:tgtEl>
                                          <p:spTgt spid="103426">
                                            <p:txEl>
                                              <p:pRg st="4" end="4"/>
                                            </p:txEl>
                                          </p:spTgt>
                                        </p:tgtEl>
                                        <p:attrNameLst>
                                          <p:attrName>style.visibility</p:attrName>
                                        </p:attrNameLst>
                                      </p:cBhvr>
                                      <p:to>
                                        <p:strVal val="visible"/>
                                      </p:to>
                                    </p:set>
                                    <p:animEffect transition="in" filter="fade">
                                      <p:cBhvr>
                                        <p:cTn id="28" dur="1000"/>
                                        <p:tgtEl>
                                          <p:spTgt spid="103426">
                                            <p:txEl>
                                              <p:pRg st="4" end="4"/>
                                            </p:txEl>
                                          </p:spTgt>
                                        </p:tgtEl>
                                      </p:cBhvr>
                                    </p:animEffect>
                                    <p:anim calcmode="lin" valueType="num">
                                      <p:cBhvr>
                                        <p:cTn id="29" dur="1000" fill="hold"/>
                                        <p:tgtEl>
                                          <p:spTgt spid="103426">
                                            <p:txEl>
                                              <p:pRg st="4" end="4"/>
                                            </p:txEl>
                                          </p:spTgt>
                                        </p:tgtEl>
                                        <p:attrNameLst>
                                          <p:attrName>ppt_x</p:attrName>
                                        </p:attrNameLst>
                                      </p:cBhvr>
                                      <p:tavLst>
                                        <p:tav tm="0">
                                          <p:val>
                                            <p:strVal val="#ppt_x"/>
                                          </p:val>
                                        </p:tav>
                                        <p:tav tm="100000">
                                          <p:val>
                                            <p:strVal val="#ppt_x"/>
                                          </p:val>
                                        </p:tav>
                                      </p:tavLst>
                                    </p:anim>
                                    <p:anim calcmode="lin" valueType="num">
                                      <p:cBhvr>
                                        <p:cTn id="30" dur="900" decel="100000" fill="hold"/>
                                        <p:tgtEl>
                                          <p:spTgt spid="103426">
                                            <p:txEl>
                                              <p:pRg st="4" end="4"/>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03426">
                                            <p:txEl>
                                              <p:pRg st="4" end="4"/>
                                            </p:txEl>
                                          </p:spTgt>
                                        </p:tgtEl>
                                        <p:attrNameLst>
                                          <p:attrName>ppt_y</p:attrName>
                                        </p:attrNameLst>
                                      </p:cBhvr>
                                      <p:tavLst>
                                        <p:tav tm="0">
                                          <p:val>
                                            <p:strVal val="#ppt_y-.03"/>
                                          </p:val>
                                        </p:tav>
                                        <p:tav tm="100000">
                                          <p:val>
                                            <p:strVal val="#ppt_y"/>
                                          </p:val>
                                        </p:tav>
                                      </p:tavLst>
                                    </p:anim>
                                  </p:childTnLst>
                                </p:cTn>
                              </p:par>
                              <p:par>
                                <p:cTn id="32" presetID="37" presetClass="entr" presetSubtype="0" fill="hold" nodeType="withEffect">
                                  <p:stCondLst>
                                    <p:cond delay="0"/>
                                  </p:stCondLst>
                                  <p:childTnLst>
                                    <p:set>
                                      <p:cBhvr>
                                        <p:cTn id="33" dur="1" fill="hold">
                                          <p:stCondLst>
                                            <p:cond delay="0"/>
                                          </p:stCondLst>
                                        </p:cTn>
                                        <p:tgtEl>
                                          <p:spTgt spid="103426">
                                            <p:txEl>
                                              <p:pRg st="5" end="5"/>
                                            </p:txEl>
                                          </p:spTgt>
                                        </p:tgtEl>
                                        <p:attrNameLst>
                                          <p:attrName>style.visibility</p:attrName>
                                        </p:attrNameLst>
                                      </p:cBhvr>
                                      <p:to>
                                        <p:strVal val="visible"/>
                                      </p:to>
                                    </p:set>
                                    <p:animEffect transition="in" filter="fade">
                                      <p:cBhvr>
                                        <p:cTn id="34" dur="1000"/>
                                        <p:tgtEl>
                                          <p:spTgt spid="103426">
                                            <p:txEl>
                                              <p:pRg st="5" end="5"/>
                                            </p:txEl>
                                          </p:spTgt>
                                        </p:tgtEl>
                                      </p:cBhvr>
                                    </p:animEffect>
                                    <p:anim calcmode="lin" valueType="num">
                                      <p:cBhvr>
                                        <p:cTn id="35" dur="1000" fill="hold"/>
                                        <p:tgtEl>
                                          <p:spTgt spid="103426">
                                            <p:txEl>
                                              <p:pRg st="5" end="5"/>
                                            </p:txEl>
                                          </p:spTgt>
                                        </p:tgtEl>
                                        <p:attrNameLst>
                                          <p:attrName>ppt_x</p:attrName>
                                        </p:attrNameLst>
                                      </p:cBhvr>
                                      <p:tavLst>
                                        <p:tav tm="0">
                                          <p:val>
                                            <p:strVal val="#ppt_x"/>
                                          </p:val>
                                        </p:tav>
                                        <p:tav tm="100000">
                                          <p:val>
                                            <p:strVal val="#ppt_x"/>
                                          </p:val>
                                        </p:tav>
                                      </p:tavLst>
                                    </p:anim>
                                    <p:anim calcmode="lin" valueType="num">
                                      <p:cBhvr>
                                        <p:cTn id="36" dur="900" decel="100000" fill="hold"/>
                                        <p:tgtEl>
                                          <p:spTgt spid="103426">
                                            <p:txEl>
                                              <p:pRg st="5" end="5"/>
                                            </p:txEl>
                                          </p:spTgt>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03426">
                                            <p:txEl>
                                              <p:pRg st="5" end="5"/>
                                            </p:txEl>
                                          </p:spTgt>
                                        </p:tgtEl>
                                        <p:attrNameLst>
                                          <p:attrName>ppt_y</p:attrName>
                                        </p:attrNameLst>
                                      </p:cBhvr>
                                      <p:tavLst>
                                        <p:tav tm="0">
                                          <p:val>
                                            <p:strVal val="#ppt_y-.03"/>
                                          </p:val>
                                        </p:tav>
                                        <p:tav tm="100000">
                                          <p:val>
                                            <p:strVal val="#ppt_y"/>
                                          </p:val>
                                        </p:tav>
                                      </p:tavLst>
                                    </p:anim>
                                  </p:childTnLst>
                                </p:cTn>
                              </p:par>
                              <p:par>
                                <p:cTn id="38" presetID="37" presetClass="entr" presetSubtype="0" fill="hold" nodeType="withEffect">
                                  <p:stCondLst>
                                    <p:cond delay="0"/>
                                  </p:stCondLst>
                                  <p:childTnLst>
                                    <p:set>
                                      <p:cBhvr>
                                        <p:cTn id="39" dur="1" fill="hold">
                                          <p:stCondLst>
                                            <p:cond delay="0"/>
                                          </p:stCondLst>
                                        </p:cTn>
                                        <p:tgtEl>
                                          <p:spTgt spid="103426">
                                            <p:txEl>
                                              <p:pRg st="6" end="6"/>
                                            </p:txEl>
                                          </p:spTgt>
                                        </p:tgtEl>
                                        <p:attrNameLst>
                                          <p:attrName>style.visibility</p:attrName>
                                        </p:attrNameLst>
                                      </p:cBhvr>
                                      <p:to>
                                        <p:strVal val="visible"/>
                                      </p:to>
                                    </p:set>
                                    <p:animEffect transition="in" filter="fade">
                                      <p:cBhvr>
                                        <p:cTn id="40" dur="1000"/>
                                        <p:tgtEl>
                                          <p:spTgt spid="103426">
                                            <p:txEl>
                                              <p:pRg st="6" end="6"/>
                                            </p:txEl>
                                          </p:spTgt>
                                        </p:tgtEl>
                                      </p:cBhvr>
                                    </p:animEffect>
                                    <p:anim calcmode="lin" valueType="num">
                                      <p:cBhvr>
                                        <p:cTn id="41" dur="1000" fill="hold"/>
                                        <p:tgtEl>
                                          <p:spTgt spid="103426">
                                            <p:txEl>
                                              <p:pRg st="6" end="6"/>
                                            </p:txEl>
                                          </p:spTgt>
                                        </p:tgtEl>
                                        <p:attrNameLst>
                                          <p:attrName>ppt_x</p:attrName>
                                        </p:attrNameLst>
                                      </p:cBhvr>
                                      <p:tavLst>
                                        <p:tav tm="0">
                                          <p:val>
                                            <p:strVal val="#ppt_x"/>
                                          </p:val>
                                        </p:tav>
                                        <p:tav tm="100000">
                                          <p:val>
                                            <p:strVal val="#ppt_x"/>
                                          </p:val>
                                        </p:tav>
                                      </p:tavLst>
                                    </p:anim>
                                    <p:anim calcmode="lin" valueType="num">
                                      <p:cBhvr>
                                        <p:cTn id="42" dur="900" decel="100000" fill="hold"/>
                                        <p:tgtEl>
                                          <p:spTgt spid="103426">
                                            <p:txEl>
                                              <p:pRg st="6" end="6"/>
                                            </p:txEl>
                                          </p:spTgt>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03426">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1"/>
          <p:cNvSpPr>
            <a:spLocks noChangeArrowheads="1"/>
          </p:cNvSpPr>
          <p:nvPr/>
        </p:nvSpPr>
        <p:spPr bwMode="auto">
          <a:xfrm>
            <a:off x="285750" y="214313"/>
            <a:ext cx="8643938"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أدلة تحريم الربــا: الربا محرم وكبيرة من كبائر الذنوب دل على ذلك  الكتاب والسنة والإجماع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الكتاب :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قال تعالى :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{الَّذِينَ يَأْكُلُونَ الرِّبا لا يَقُومُونَ إِلاَّ كَما يَقُومُ الَّذِي يَتَخَبَّطُهُ الشَّيْطانُ مِنَ الْمَسِّ ذلِكَ بِأَنَّهُمْ قالُوا إِنَّمَا الْبَيْعُ مِثْلُ الرِّبا وَأَحَلَّ اللَّهُ الْبَيْعَ وَحَرَّمَ الرِّبا فَمَنْ جاءَهُ مَوْعِظَةٌ مِنْ رَبِّهِ فَانْتَهى فَلَهُ ما سَلَفَ وَأَمْرُهُ إِلَى اللَّهِ وَمَنْ عادَ فَأُولئِكَ أَصْحابُ النَّارِ هُمْ فِيها خالِدُونَ (275) يَمْحَقُ اللَّهُ الرِّبا وَيُرْبِي الصَّدَقاتِ وَاللَّهُ لا يُحِبُّ كُلَّ كَفَّارٍ أَثِيمٍ (276)}.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[البقرة:275،276]</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وقال تعالى :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
            </a:r>
            <a:br>
              <a:rPr lang="ar-SA" sz="2800" b="1">
                <a:solidFill>
                  <a:srgbClr val="FF0000"/>
                </a:solidFill>
                <a:latin typeface="Traditional Arabic" pitchFamily="18" charset="-78"/>
                <a:ea typeface="Times New Roman" pitchFamily="18" charset="0"/>
                <a:cs typeface="Traditional Arabic" pitchFamily="18" charset="-78"/>
                <a:sym typeface="HQPB2" pitchFamily="2" charset="2"/>
              </a:rPr>
            </a:b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يَا أَيُّهَا الَّذِينَ آمَنُوا اتَّقُوا اللَّهَ وَذَرُوا مَا بَقِيَ مِنَ الرِّبَا إِن كُنتُم مُّؤْمِنِينَ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البقرة:278 ]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السنــة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عن جابر رضي الله عنه قال : لعن رسول الله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آكل الربا، وموكله، وكاتبه ،وشاهديه، وقال هم سواء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وعن أبي هريرة رضي الله عنه قال سمعت أبا القاسم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يقول : "اجتنبوا السبع الموبقات ، قالوا: يارسول الله وماهن ؟قال: الشرك بالله، والسحر، وقتل النفس التي حرم الله إلا بالحق ، وأكل الربا ، وأكل مال اليتيم ، والتولي يوم الزحف ، وقذف المحصنات المؤمنات الغافلات "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الإجماع : أجمع المسلمون على تحريم الربا. </a:t>
            </a:r>
          </a:p>
        </p:txBody>
      </p:sp>
      <p:sp>
        <p:nvSpPr>
          <p:cNvPr id="2" name="عنصر نائب لرقم الشريحة 1"/>
          <p:cNvSpPr>
            <a:spLocks noGrp="1"/>
          </p:cNvSpPr>
          <p:nvPr>
            <p:ph type="sldNum" sz="quarter" idx="12"/>
          </p:nvPr>
        </p:nvSpPr>
        <p:spPr/>
        <p:txBody>
          <a:bodyPr/>
          <a:lstStyle/>
          <a:p>
            <a:pPr>
              <a:defRPr/>
            </a:pPr>
            <a:fld id="{BF053F55-7724-49CC-AB56-F287BCC144F4}" type="slidenum">
              <a:rPr lang="ar-SA" smtClean="0">
                <a:solidFill>
                  <a:srgbClr val="646B86">
                    <a:shade val="90000"/>
                  </a:srgbClr>
                </a:solidFill>
              </a:rPr>
              <a:pPr>
                <a:defRPr/>
              </a:pPr>
              <a:t>6</a:t>
            </a:fld>
            <a:endParaRPr lang="ar-SA">
              <a:solidFill>
                <a:srgbClr val="646B86">
                  <a:shade val="90000"/>
                </a:srgbClr>
              </a:solidFill>
            </a:endParaRPr>
          </a:p>
        </p:txBody>
      </p:sp>
    </p:spTree>
    <p:extLst>
      <p:ext uri="{BB962C8B-B14F-4D97-AF65-F5344CB8AC3E}">
        <p14:creationId xmlns:p14="http://schemas.microsoft.com/office/powerpoint/2010/main" val="1077567704"/>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104450">
                                            <p:txEl>
                                              <p:pRg st="0" end="0"/>
                                            </p:txEl>
                                          </p:spTgt>
                                        </p:tgtEl>
                                        <p:attrNameLst>
                                          <p:attrName>style.visibility</p:attrName>
                                        </p:attrNameLst>
                                      </p:cBhvr>
                                      <p:to>
                                        <p:strVal val="visible"/>
                                      </p:to>
                                    </p:set>
                                    <p:animEffect transition="in" filter="fade">
                                      <p:cBhvr>
                                        <p:cTn id="7" dur="800" decel="100000"/>
                                        <p:tgtEl>
                                          <p:spTgt spid="104450">
                                            <p:txEl>
                                              <p:pRg st="0" end="0"/>
                                            </p:txEl>
                                          </p:spTgt>
                                        </p:tgtEl>
                                      </p:cBhvr>
                                    </p:animEffect>
                                    <p:anim calcmode="lin" valueType="num">
                                      <p:cBhvr>
                                        <p:cTn id="8" dur="800" decel="100000" fill="hold"/>
                                        <p:tgtEl>
                                          <p:spTgt spid="104450">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04450">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04450">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4450">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4450">
                                            <p:txEl>
                                              <p:pRg st="0" end="0"/>
                                            </p:txEl>
                                          </p:spTgt>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104450">
                                            <p:txEl>
                                              <p:pRg st="1" end="1"/>
                                            </p:txEl>
                                          </p:spTgt>
                                        </p:tgtEl>
                                        <p:attrNameLst>
                                          <p:attrName>style.visibility</p:attrName>
                                        </p:attrNameLst>
                                      </p:cBhvr>
                                      <p:to>
                                        <p:strVal val="visible"/>
                                      </p:to>
                                    </p:set>
                                    <p:animEffect transition="in" filter="fade">
                                      <p:cBhvr>
                                        <p:cTn id="15" dur="800" decel="100000"/>
                                        <p:tgtEl>
                                          <p:spTgt spid="104450">
                                            <p:txEl>
                                              <p:pRg st="1" end="1"/>
                                            </p:txEl>
                                          </p:spTgt>
                                        </p:tgtEl>
                                      </p:cBhvr>
                                    </p:animEffect>
                                    <p:anim calcmode="lin" valueType="num">
                                      <p:cBhvr>
                                        <p:cTn id="16" dur="800" decel="100000" fill="hold"/>
                                        <p:tgtEl>
                                          <p:spTgt spid="104450">
                                            <p:txEl>
                                              <p:pRg st="1" end="1"/>
                                            </p:txEl>
                                          </p:spTgt>
                                        </p:tgtEl>
                                        <p:attrNameLst>
                                          <p:attrName>style.rotation</p:attrName>
                                        </p:attrNameLst>
                                      </p:cBhvr>
                                      <p:tavLst>
                                        <p:tav tm="0">
                                          <p:val>
                                            <p:fltVal val="-90"/>
                                          </p:val>
                                        </p:tav>
                                        <p:tav tm="100000">
                                          <p:val>
                                            <p:fltVal val="0"/>
                                          </p:val>
                                        </p:tav>
                                      </p:tavLst>
                                    </p:anim>
                                    <p:anim calcmode="lin" valueType="num">
                                      <p:cBhvr>
                                        <p:cTn id="17" dur="800" decel="100000" fill="hold"/>
                                        <p:tgtEl>
                                          <p:spTgt spid="104450">
                                            <p:txEl>
                                              <p:pRg st="1" end="1"/>
                                            </p:txEl>
                                          </p:spTgt>
                                        </p:tgtEl>
                                        <p:attrNameLst>
                                          <p:attrName>ppt_x</p:attrName>
                                        </p:attrNameLst>
                                      </p:cBhvr>
                                      <p:tavLst>
                                        <p:tav tm="0">
                                          <p:val>
                                            <p:strVal val="#ppt_x+0.4"/>
                                          </p:val>
                                        </p:tav>
                                        <p:tav tm="100000">
                                          <p:val>
                                            <p:strVal val="#ppt_x-0.05"/>
                                          </p:val>
                                        </p:tav>
                                      </p:tavLst>
                                    </p:anim>
                                    <p:anim calcmode="lin" valueType="num">
                                      <p:cBhvr>
                                        <p:cTn id="18" dur="800" decel="100000" fill="hold"/>
                                        <p:tgtEl>
                                          <p:spTgt spid="104450">
                                            <p:txEl>
                                              <p:pRg st="1" end="1"/>
                                            </p:txEl>
                                          </p:spTgt>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04450">
                                            <p:txEl>
                                              <p:pRg st="1" end="1"/>
                                            </p:txEl>
                                          </p:spTgt>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04450">
                                            <p:txEl>
                                              <p:pRg st="1" end="1"/>
                                            </p:txEl>
                                          </p:spTgt>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104450">
                                            <p:txEl>
                                              <p:pRg st="2" end="2"/>
                                            </p:txEl>
                                          </p:spTgt>
                                        </p:tgtEl>
                                        <p:attrNameLst>
                                          <p:attrName>style.visibility</p:attrName>
                                        </p:attrNameLst>
                                      </p:cBhvr>
                                      <p:to>
                                        <p:strVal val="visible"/>
                                      </p:to>
                                    </p:set>
                                    <p:animEffect transition="in" filter="fade">
                                      <p:cBhvr>
                                        <p:cTn id="23" dur="800" decel="100000"/>
                                        <p:tgtEl>
                                          <p:spTgt spid="104450">
                                            <p:txEl>
                                              <p:pRg st="2" end="2"/>
                                            </p:txEl>
                                          </p:spTgt>
                                        </p:tgtEl>
                                      </p:cBhvr>
                                    </p:animEffect>
                                    <p:anim calcmode="lin" valueType="num">
                                      <p:cBhvr>
                                        <p:cTn id="24" dur="800" decel="100000" fill="hold"/>
                                        <p:tgtEl>
                                          <p:spTgt spid="104450">
                                            <p:txEl>
                                              <p:pRg st="2" end="2"/>
                                            </p:txEl>
                                          </p:spTgt>
                                        </p:tgtEl>
                                        <p:attrNameLst>
                                          <p:attrName>style.rotation</p:attrName>
                                        </p:attrNameLst>
                                      </p:cBhvr>
                                      <p:tavLst>
                                        <p:tav tm="0">
                                          <p:val>
                                            <p:fltVal val="-90"/>
                                          </p:val>
                                        </p:tav>
                                        <p:tav tm="100000">
                                          <p:val>
                                            <p:fltVal val="0"/>
                                          </p:val>
                                        </p:tav>
                                      </p:tavLst>
                                    </p:anim>
                                    <p:anim calcmode="lin" valueType="num">
                                      <p:cBhvr>
                                        <p:cTn id="25" dur="800" decel="100000" fill="hold"/>
                                        <p:tgtEl>
                                          <p:spTgt spid="104450">
                                            <p:txEl>
                                              <p:pRg st="2" end="2"/>
                                            </p:txEl>
                                          </p:spTgt>
                                        </p:tgtEl>
                                        <p:attrNameLst>
                                          <p:attrName>ppt_x</p:attrName>
                                        </p:attrNameLst>
                                      </p:cBhvr>
                                      <p:tavLst>
                                        <p:tav tm="0">
                                          <p:val>
                                            <p:strVal val="#ppt_x+0.4"/>
                                          </p:val>
                                        </p:tav>
                                        <p:tav tm="100000">
                                          <p:val>
                                            <p:strVal val="#ppt_x-0.05"/>
                                          </p:val>
                                        </p:tav>
                                      </p:tavLst>
                                    </p:anim>
                                    <p:anim calcmode="lin" valueType="num">
                                      <p:cBhvr>
                                        <p:cTn id="26" dur="800" decel="100000" fill="hold"/>
                                        <p:tgtEl>
                                          <p:spTgt spid="104450">
                                            <p:txEl>
                                              <p:pRg st="2" end="2"/>
                                            </p:txEl>
                                          </p:spTgt>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104450">
                                            <p:txEl>
                                              <p:pRg st="2" end="2"/>
                                            </p:txEl>
                                          </p:spTgt>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104450">
                                            <p:txEl>
                                              <p:pRg st="2" end="2"/>
                                            </p:txEl>
                                          </p:spTgt>
                                        </p:tgtEl>
                                        <p:attrNameLst>
                                          <p:attrName>ppt_y</p:attrName>
                                        </p:attrNameLst>
                                      </p:cBhvr>
                                      <p:tavLst>
                                        <p:tav tm="0">
                                          <p:val>
                                            <p:strVal val="#ppt_y+0.1"/>
                                          </p:val>
                                        </p:tav>
                                        <p:tav tm="100000">
                                          <p:val>
                                            <p:strVal val="#ppt_y"/>
                                          </p:val>
                                        </p:tav>
                                      </p:tavLst>
                                    </p:anim>
                                  </p:childTnLst>
                                </p:cTn>
                              </p:par>
                              <p:par>
                                <p:cTn id="29" presetID="30" presetClass="entr" presetSubtype="0" fill="hold" nodeType="withEffect">
                                  <p:stCondLst>
                                    <p:cond delay="0"/>
                                  </p:stCondLst>
                                  <p:childTnLst>
                                    <p:set>
                                      <p:cBhvr>
                                        <p:cTn id="30" dur="1" fill="hold">
                                          <p:stCondLst>
                                            <p:cond delay="0"/>
                                          </p:stCondLst>
                                        </p:cTn>
                                        <p:tgtEl>
                                          <p:spTgt spid="104450">
                                            <p:txEl>
                                              <p:pRg st="3" end="3"/>
                                            </p:txEl>
                                          </p:spTgt>
                                        </p:tgtEl>
                                        <p:attrNameLst>
                                          <p:attrName>style.visibility</p:attrName>
                                        </p:attrNameLst>
                                      </p:cBhvr>
                                      <p:to>
                                        <p:strVal val="visible"/>
                                      </p:to>
                                    </p:set>
                                    <p:animEffect transition="in" filter="fade">
                                      <p:cBhvr>
                                        <p:cTn id="31" dur="800" decel="100000"/>
                                        <p:tgtEl>
                                          <p:spTgt spid="104450">
                                            <p:txEl>
                                              <p:pRg st="3" end="3"/>
                                            </p:txEl>
                                          </p:spTgt>
                                        </p:tgtEl>
                                      </p:cBhvr>
                                    </p:animEffect>
                                    <p:anim calcmode="lin" valueType="num">
                                      <p:cBhvr>
                                        <p:cTn id="32" dur="800" decel="100000" fill="hold"/>
                                        <p:tgtEl>
                                          <p:spTgt spid="104450">
                                            <p:txEl>
                                              <p:pRg st="3" end="3"/>
                                            </p:txEl>
                                          </p:spTgt>
                                        </p:tgtEl>
                                        <p:attrNameLst>
                                          <p:attrName>style.rotation</p:attrName>
                                        </p:attrNameLst>
                                      </p:cBhvr>
                                      <p:tavLst>
                                        <p:tav tm="0">
                                          <p:val>
                                            <p:fltVal val="-90"/>
                                          </p:val>
                                        </p:tav>
                                        <p:tav tm="100000">
                                          <p:val>
                                            <p:fltVal val="0"/>
                                          </p:val>
                                        </p:tav>
                                      </p:tavLst>
                                    </p:anim>
                                    <p:anim calcmode="lin" valueType="num">
                                      <p:cBhvr>
                                        <p:cTn id="33" dur="800" decel="100000" fill="hold"/>
                                        <p:tgtEl>
                                          <p:spTgt spid="104450">
                                            <p:txEl>
                                              <p:pRg st="3" end="3"/>
                                            </p:txEl>
                                          </p:spTgt>
                                        </p:tgtEl>
                                        <p:attrNameLst>
                                          <p:attrName>ppt_x</p:attrName>
                                        </p:attrNameLst>
                                      </p:cBhvr>
                                      <p:tavLst>
                                        <p:tav tm="0">
                                          <p:val>
                                            <p:strVal val="#ppt_x+0.4"/>
                                          </p:val>
                                        </p:tav>
                                        <p:tav tm="100000">
                                          <p:val>
                                            <p:strVal val="#ppt_x-0.05"/>
                                          </p:val>
                                        </p:tav>
                                      </p:tavLst>
                                    </p:anim>
                                    <p:anim calcmode="lin" valueType="num">
                                      <p:cBhvr>
                                        <p:cTn id="34" dur="800" decel="100000" fill="hold"/>
                                        <p:tgtEl>
                                          <p:spTgt spid="104450">
                                            <p:txEl>
                                              <p:pRg st="3" end="3"/>
                                            </p:txEl>
                                          </p:spTgt>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104450">
                                            <p:txEl>
                                              <p:pRg st="3" end="3"/>
                                            </p:txEl>
                                          </p:spTgt>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104450">
                                            <p:txEl>
                                              <p:pRg st="3" end="3"/>
                                            </p:txEl>
                                          </p:spTgt>
                                        </p:tgtEl>
                                        <p:attrNameLst>
                                          <p:attrName>ppt_y</p:attrName>
                                        </p:attrNameLst>
                                      </p:cBhvr>
                                      <p:tavLst>
                                        <p:tav tm="0">
                                          <p:val>
                                            <p:strVal val="#ppt_y+0.1"/>
                                          </p:val>
                                        </p:tav>
                                        <p:tav tm="100000">
                                          <p:val>
                                            <p:strVal val="#ppt_y"/>
                                          </p:val>
                                        </p:tav>
                                      </p:tavLst>
                                    </p:anim>
                                  </p:childTnLst>
                                </p:cTn>
                              </p:par>
                              <p:par>
                                <p:cTn id="37" presetID="30" presetClass="entr" presetSubtype="0" fill="hold" nodeType="withEffect">
                                  <p:stCondLst>
                                    <p:cond delay="0"/>
                                  </p:stCondLst>
                                  <p:childTnLst>
                                    <p:set>
                                      <p:cBhvr>
                                        <p:cTn id="38" dur="1" fill="hold">
                                          <p:stCondLst>
                                            <p:cond delay="0"/>
                                          </p:stCondLst>
                                        </p:cTn>
                                        <p:tgtEl>
                                          <p:spTgt spid="104450">
                                            <p:txEl>
                                              <p:pRg st="4" end="4"/>
                                            </p:txEl>
                                          </p:spTgt>
                                        </p:tgtEl>
                                        <p:attrNameLst>
                                          <p:attrName>style.visibility</p:attrName>
                                        </p:attrNameLst>
                                      </p:cBhvr>
                                      <p:to>
                                        <p:strVal val="visible"/>
                                      </p:to>
                                    </p:set>
                                    <p:animEffect transition="in" filter="fade">
                                      <p:cBhvr>
                                        <p:cTn id="39" dur="800" decel="100000"/>
                                        <p:tgtEl>
                                          <p:spTgt spid="104450">
                                            <p:txEl>
                                              <p:pRg st="4" end="4"/>
                                            </p:txEl>
                                          </p:spTgt>
                                        </p:tgtEl>
                                      </p:cBhvr>
                                    </p:animEffect>
                                    <p:anim calcmode="lin" valueType="num">
                                      <p:cBhvr>
                                        <p:cTn id="40" dur="800" decel="100000" fill="hold"/>
                                        <p:tgtEl>
                                          <p:spTgt spid="104450">
                                            <p:txEl>
                                              <p:pRg st="4" end="4"/>
                                            </p:txEl>
                                          </p:spTgt>
                                        </p:tgtEl>
                                        <p:attrNameLst>
                                          <p:attrName>style.rotation</p:attrName>
                                        </p:attrNameLst>
                                      </p:cBhvr>
                                      <p:tavLst>
                                        <p:tav tm="0">
                                          <p:val>
                                            <p:fltVal val="-90"/>
                                          </p:val>
                                        </p:tav>
                                        <p:tav tm="100000">
                                          <p:val>
                                            <p:fltVal val="0"/>
                                          </p:val>
                                        </p:tav>
                                      </p:tavLst>
                                    </p:anim>
                                    <p:anim calcmode="lin" valueType="num">
                                      <p:cBhvr>
                                        <p:cTn id="41" dur="800" decel="100000" fill="hold"/>
                                        <p:tgtEl>
                                          <p:spTgt spid="104450">
                                            <p:txEl>
                                              <p:pRg st="4" end="4"/>
                                            </p:txEl>
                                          </p:spTgt>
                                        </p:tgtEl>
                                        <p:attrNameLst>
                                          <p:attrName>ppt_x</p:attrName>
                                        </p:attrNameLst>
                                      </p:cBhvr>
                                      <p:tavLst>
                                        <p:tav tm="0">
                                          <p:val>
                                            <p:strVal val="#ppt_x+0.4"/>
                                          </p:val>
                                        </p:tav>
                                        <p:tav tm="100000">
                                          <p:val>
                                            <p:strVal val="#ppt_x-0.05"/>
                                          </p:val>
                                        </p:tav>
                                      </p:tavLst>
                                    </p:anim>
                                    <p:anim calcmode="lin" valueType="num">
                                      <p:cBhvr>
                                        <p:cTn id="42" dur="800" decel="100000" fill="hold"/>
                                        <p:tgtEl>
                                          <p:spTgt spid="104450">
                                            <p:txEl>
                                              <p:pRg st="4" end="4"/>
                                            </p:txEl>
                                          </p:spTgt>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104450">
                                            <p:txEl>
                                              <p:pRg st="4" end="4"/>
                                            </p:txEl>
                                          </p:spTgt>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104450">
                                            <p:txEl>
                                              <p:pRg st="4" end="4"/>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1"/>
          <p:cNvSpPr>
            <a:spLocks noChangeArrowheads="1"/>
          </p:cNvSpPr>
          <p:nvPr/>
        </p:nvSpPr>
        <p:spPr bwMode="auto">
          <a:xfrm>
            <a:off x="500063" y="0"/>
            <a:ext cx="8358187" cy="698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السنــة :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عن جابر رضي الله عنه قال : لعن رسول الله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آكل الربا، وموكله، وكاتبه ،وشاهديه، وقال هم سواء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وعن أبي هريرة رضي الله عنه قال سمعت أبا القاسم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يقول : "اجتنبوا السبع الموبقات ، قالوا: يارسول الله وماهن ؟قال: الشرك بالله، والسحر، وقتل النفس التي حرم الله إلا بالحق ، وأكل الربا ، وأكل مال اليتيم ، والتولي يوم الزحف ، وقذف المحصنات المؤمنات الغافلات "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الإجماع : أجمع المسلمون على تحريم الربا.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الحكمة في تحريم الربا:</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 من الحكم في تحريم الربا ما يلي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(1)  الابتعاد عن الظلم وأكل أموال الناس بالباطل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الربا  من أظلم الظلم ، فمن تعامل به فقد حصل  على مال أخيه المسلم ظلماً بغير حق، حيث لم يبذل الجهد في الاكتساب والرزق كما هو مشروع ، ولم يتحمـل مسؤولية الخسارة  بل ضمن الربح على حساب الآخرين  وعملهم وجهدهم . قال سبحانه</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 يَا أَيُّهَا الَّذِينَ آمَنُوا اتَّقُوا اللَّـهَ وَذَرُوا مَا بَقِيَ مِنَ الرِّبَا إِن كُنتُم مُّؤْمِنِينَ فَإِنْ لَمْ تَفْعَلُوا فَأْذَنُوا بِحَرْبٍ مِنَ اللَّهِ وَرَسُولِهِ وَإِنْ تُبْتُمْ فَلَكُمْ رُؤُوسُ أَمْوَالِكُمْ لا تَظْلِمُونَ وَلا تُظْلَمُونَ</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[البقرة :278-279 ]</a:t>
            </a:r>
          </a:p>
        </p:txBody>
      </p:sp>
      <p:sp>
        <p:nvSpPr>
          <p:cNvPr id="2" name="عنصر نائب لرقم الشريحة 1"/>
          <p:cNvSpPr>
            <a:spLocks noGrp="1"/>
          </p:cNvSpPr>
          <p:nvPr>
            <p:ph type="sldNum" sz="quarter" idx="12"/>
          </p:nvPr>
        </p:nvSpPr>
        <p:spPr/>
        <p:txBody>
          <a:bodyPr/>
          <a:lstStyle/>
          <a:p>
            <a:pPr>
              <a:defRPr/>
            </a:pPr>
            <a:fld id="{2E3F37E1-39E2-46F3-9AC9-C83010943243}" type="slidenum">
              <a:rPr lang="ar-SA" smtClean="0">
                <a:solidFill>
                  <a:srgbClr val="646B86">
                    <a:shade val="90000"/>
                  </a:srgbClr>
                </a:solidFill>
              </a:rPr>
              <a:pPr>
                <a:defRPr/>
              </a:pPr>
              <a:t>7</a:t>
            </a:fld>
            <a:endParaRPr lang="ar-SA">
              <a:solidFill>
                <a:srgbClr val="646B86">
                  <a:shade val="90000"/>
                </a:srgbClr>
              </a:solidFill>
            </a:endParaRPr>
          </a:p>
        </p:txBody>
      </p:sp>
    </p:spTree>
    <p:extLst>
      <p:ext uri="{BB962C8B-B14F-4D97-AF65-F5344CB8AC3E}">
        <p14:creationId xmlns:p14="http://schemas.microsoft.com/office/powerpoint/2010/main" val="2413487534"/>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105474">
                                            <p:txEl>
                                              <p:pRg st="0" end="0"/>
                                            </p:txEl>
                                          </p:spTgt>
                                        </p:tgtEl>
                                        <p:attrNameLst>
                                          <p:attrName>style.visibility</p:attrName>
                                        </p:attrNameLst>
                                      </p:cBhvr>
                                      <p:to>
                                        <p:strVal val="visible"/>
                                      </p:to>
                                    </p:set>
                                    <p:anim calcmode="lin" valueType="num">
                                      <p:cBhvr>
                                        <p:cTn id="7" dur="1000" fill="hold"/>
                                        <p:tgtEl>
                                          <p:spTgt spid="105474">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105474">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105474">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105474">
                                            <p:txEl>
                                              <p:pRg st="0" end="0"/>
                                            </p:txEl>
                                          </p:spTgt>
                                        </p:tgtEl>
                                      </p:cBhvr>
                                    </p:animEffect>
                                  </p:childTnLst>
                                </p:cTn>
                              </p:par>
                              <p:par>
                                <p:cTn id="11" presetID="48" presetClass="entr" presetSubtype="0" accel="50000" fill="hold" nodeType="withEffect">
                                  <p:stCondLst>
                                    <p:cond delay="0"/>
                                  </p:stCondLst>
                                  <p:childTnLst>
                                    <p:set>
                                      <p:cBhvr>
                                        <p:cTn id="12" dur="1" fill="hold">
                                          <p:stCondLst>
                                            <p:cond delay="0"/>
                                          </p:stCondLst>
                                        </p:cTn>
                                        <p:tgtEl>
                                          <p:spTgt spid="105474">
                                            <p:txEl>
                                              <p:pRg st="1" end="1"/>
                                            </p:txEl>
                                          </p:spTgt>
                                        </p:tgtEl>
                                        <p:attrNameLst>
                                          <p:attrName>style.visibility</p:attrName>
                                        </p:attrNameLst>
                                      </p:cBhvr>
                                      <p:to>
                                        <p:strVal val="visible"/>
                                      </p:to>
                                    </p:set>
                                    <p:anim calcmode="lin" valueType="num">
                                      <p:cBhvr>
                                        <p:cTn id="13" dur="1000" fill="hold"/>
                                        <p:tgtEl>
                                          <p:spTgt spid="105474">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105474">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105474">
                                            <p:txEl>
                                              <p:pRg st="1" end="1"/>
                                            </p:txEl>
                                          </p:spTgt>
                                        </p:tgtEl>
                                        <p:attrNameLst>
                                          <p:attrName>ppt_y</p:attrName>
                                        </p:attrNameLst>
                                      </p:cBhvr>
                                      <p:tavLst>
                                        <p:tav tm="0">
                                          <p:val>
                                            <p:strVal val="#ppt_y"/>
                                          </p:val>
                                        </p:tav>
                                        <p:tav tm="100000">
                                          <p:val>
                                            <p:strVal val="#ppt_y"/>
                                          </p:val>
                                        </p:tav>
                                      </p:tavLst>
                                    </p:anim>
                                    <p:animEffect transition="in" filter="fade">
                                      <p:cBhvr>
                                        <p:cTn id="16" dur="1000"/>
                                        <p:tgtEl>
                                          <p:spTgt spid="105474">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48" presetClass="entr" presetSubtype="0" accel="50000" fill="hold" nodeType="clickEffect">
                                  <p:stCondLst>
                                    <p:cond delay="0"/>
                                  </p:stCondLst>
                                  <p:childTnLst>
                                    <p:set>
                                      <p:cBhvr>
                                        <p:cTn id="20" dur="1" fill="hold">
                                          <p:stCondLst>
                                            <p:cond delay="0"/>
                                          </p:stCondLst>
                                        </p:cTn>
                                        <p:tgtEl>
                                          <p:spTgt spid="105474">
                                            <p:txEl>
                                              <p:pRg st="2" end="2"/>
                                            </p:txEl>
                                          </p:spTgt>
                                        </p:tgtEl>
                                        <p:attrNameLst>
                                          <p:attrName>style.visibility</p:attrName>
                                        </p:attrNameLst>
                                      </p:cBhvr>
                                      <p:to>
                                        <p:strVal val="visible"/>
                                      </p:to>
                                    </p:set>
                                    <p:anim calcmode="lin" valueType="num">
                                      <p:cBhvr>
                                        <p:cTn id="21" dur="1000" fill="hold"/>
                                        <p:tgtEl>
                                          <p:spTgt spid="105474">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2" dur="1000" fill="hold"/>
                                        <p:tgtEl>
                                          <p:spTgt spid="105474">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23" dur="1000" fill="hold"/>
                                        <p:tgtEl>
                                          <p:spTgt spid="105474">
                                            <p:txEl>
                                              <p:pRg st="2" end="2"/>
                                            </p:txEl>
                                          </p:spTgt>
                                        </p:tgtEl>
                                        <p:attrNameLst>
                                          <p:attrName>ppt_y</p:attrName>
                                        </p:attrNameLst>
                                      </p:cBhvr>
                                      <p:tavLst>
                                        <p:tav tm="0">
                                          <p:val>
                                            <p:strVal val="#ppt_y"/>
                                          </p:val>
                                        </p:tav>
                                        <p:tav tm="100000">
                                          <p:val>
                                            <p:strVal val="#ppt_y"/>
                                          </p:val>
                                        </p:tav>
                                      </p:tavLst>
                                    </p:anim>
                                    <p:animEffect transition="in" filter="fade">
                                      <p:cBhvr>
                                        <p:cTn id="24" dur="1000"/>
                                        <p:tgtEl>
                                          <p:spTgt spid="105474">
                                            <p:txEl>
                                              <p:pRg st="2" end="2"/>
                                            </p:txEl>
                                          </p:spTgt>
                                        </p:tgtEl>
                                      </p:cBhvr>
                                    </p:animEffect>
                                  </p:childTnLst>
                                </p:cTn>
                              </p:par>
                              <p:par>
                                <p:cTn id="25" presetID="48" presetClass="entr" presetSubtype="0" accel="50000" fill="hold" nodeType="withEffect">
                                  <p:stCondLst>
                                    <p:cond delay="0"/>
                                  </p:stCondLst>
                                  <p:childTnLst>
                                    <p:set>
                                      <p:cBhvr>
                                        <p:cTn id="26" dur="1" fill="hold">
                                          <p:stCondLst>
                                            <p:cond delay="0"/>
                                          </p:stCondLst>
                                        </p:cTn>
                                        <p:tgtEl>
                                          <p:spTgt spid="105474">
                                            <p:txEl>
                                              <p:pRg st="3" end="3"/>
                                            </p:txEl>
                                          </p:spTgt>
                                        </p:tgtEl>
                                        <p:attrNameLst>
                                          <p:attrName>style.visibility</p:attrName>
                                        </p:attrNameLst>
                                      </p:cBhvr>
                                      <p:to>
                                        <p:strVal val="visible"/>
                                      </p:to>
                                    </p:set>
                                    <p:anim calcmode="lin" valueType="num">
                                      <p:cBhvr>
                                        <p:cTn id="27" dur="1000" fill="hold"/>
                                        <p:tgtEl>
                                          <p:spTgt spid="105474">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1000" fill="hold"/>
                                        <p:tgtEl>
                                          <p:spTgt spid="105474">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29" dur="1000" fill="hold"/>
                                        <p:tgtEl>
                                          <p:spTgt spid="105474">
                                            <p:txEl>
                                              <p:pRg st="3" end="3"/>
                                            </p:txEl>
                                          </p:spTgt>
                                        </p:tgtEl>
                                        <p:attrNameLst>
                                          <p:attrName>ppt_y</p:attrName>
                                        </p:attrNameLst>
                                      </p:cBhvr>
                                      <p:tavLst>
                                        <p:tav tm="0">
                                          <p:val>
                                            <p:strVal val="#ppt_y"/>
                                          </p:val>
                                        </p:tav>
                                        <p:tav tm="100000">
                                          <p:val>
                                            <p:strVal val="#ppt_y"/>
                                          </p:val>
                                        </p:tav>
                                      </p:tavLst>
                                    </p:anim>
                                    <p:animEffect transition="in" filter="fade">
                                      <p:cBhvr>
                                        <p:cTn id="30" dur="1000"/>
                                        <p:tgtEl>
                                          <p:spTgt spid="105474">
                                            <p:txEl>
                                              <p:pRg st="3" end="3"/>
                                            </p:txEl>
                                          </p:spTgt>
                                        </p:tgtEl>
                                      </p:cBhvr>
                                    </p:animEffect>
                                  </p:childTnLst>
                                </p:cTn>
                              </p:par>
                              <p:par>
                                <p:cTn id="31" presetID="48" presetClass="entr" presetSubtype="0" accel="50000" fill="hold" nodeType="withEffect">
                                  <p:stCondLst>
                                    <p:cond delay="0"/>
                                  </p:stCondLst>
                                  <p:childTnLst>
                                    <p:set>
                                      <p:cBhvr>
                                        <p:cTn id="32" dur="1" fill="hold">
                                          <p:stCondLst>
                                            <p:cond delay="0"/>
                                          </p:stCondLst>
                                        </p:cTn>
                                        <p:tgtEl>
                                          <p:spTgt spid="105474">
                                            <p:txEl>
                                              <p:pRg st="4" end="4"/>
                                            </p:txEl>
                                          </p:spTgt>
                                        </p:tgtEl>
                                        <p:attrNameLst>
                                          <p:attrName>style.visibility</p:attrName>
                                        </p:attrNameLst>
                                      </p:cBhvr>
                                      <p:to>
                                        <p:strVal val="visible"/>
                                      </p:to>
                                    </p:set>
                                    <p:anim calcmode="lin" valueType="num">
                                      <p:cBhvr>
                                        <p:cTn id="33" dur="1000" fill="hold"/>
                                        <p:tgtEl>
                                          <p:spTgt spid="105474">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4" dur="1000" fill="hold"/>
                                        <p:tgtEl>
                                          <p:spTgt spid="105474">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35" dur="1000" fill="hold"/>
                                        <p:tgtEl>
                                          <p:spTgt spid="105474">
                                            <p:txEl>
                                              <p:pRg st="4" end="4"/>
                                            </p:txEl>
                                          </p:spTgt>
                                        </p:tgtEl>
                                        <p:attrNameLst>
                                          <p:attrName>ppt_y</p:attrName>
                                        </p:attrNameLst>
                                      </p:cBhvr>
                                      <p:tavLst>
                                        <p:tav tm="0">
                                          <p:val>
                                            <p:strVal val="#ppt_y"/>
                                          </p:val>
                                        </p:tav>
                                        <p:tav tm="100000">
                                          <p:val>
                                            <p:strVal val="#ppt_y"/>
                                          </p:val>
                                        </p:tav>
                                      </p:tavLst>
                                    </p:anim>
                                    <p:animEffect transition="in" filter="fade">
                                      <p:cBhvr>
                                        <p:cTn id="36" dur="1000"/>
                                        <p:tgtEl>
                                          <p:spTgt spid="105474">
                                            <p:txEl>
                                              <p:pRg st="4" end="4"/>
                                            </p:txEl>
                                          </p:spTgt>
                                        </p:tgtEl>
                                      </p:cBhvr>
                                    </p:animEffect>
                                  </p:childTnLst>
                                </p:cTn>
                              </p:par>
                              <p:par>
                                <p:cTn id="37" presetID="48" presetClass="entr" presetSubtype="0" accel="50000" fill="hold" nodeType="withEffect">
                                  <p:stCondLst>
                                    <p:cond delay="0"/>
                                  </p:stCondLst>
                                  <p:childTnLst>
                                    <p:set>
                                      <p:cBhvr>
                                        <p:cTn id="38" dur="1" fill="hold">
                                          <p:stCondLst>
                                            <p:cond delay="0"/>
                                          </p:stCondLst>
                                        </p:cTn>
                                        <p:tgtEl>
                                          <p:spTgt spid="105474">
                                            <p:txEl>
                                              <p:pRg st="5" end="5"/>
                                            </p:txEl>
                                          </p:spTgt>
                                        </p:tgtEl>
                                        <p:attrNameLst>
                                          <p:attrName>style.visibility</p:attrName>
                                        </p:attrNameLst>
                                      </p:cBhvr>
                                      <p:to>
                                        <p:strVal val="visible"/>
                                      </p:to>
                                    </p:set>
                                    <p:anim calcmode="lin" valueType="num">
                                      <p:cBhvr>
                                        <p:cTn id="39" dur="1000" fill="hold"/>
                                        <p:tgtEl>
                                          <p:spTgt spid="105474">
                                            <p:txEl>
                                              <p:pRg st="5" end="5"/>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0" dur="1000" fill="hold"/>
                                        <p:tgtEl>
                                          <p:spTgt spid="105474">
                                            <p:txEl>
                                              <p:pRg st="5" end="5"/>
                                            </p:txEl>
                                          </p:spTgt>
                                        </p:tgtEl>
                                        <p:attrNameLst>
                                          <p:attrName>ppt_x</p:attrName>
                                        </p:attrNameLst>
                                      </p:cBhvr>
                                      <p:tavLst>
                                        <p:tav tm="0">
                                          <p:val>
                                            <p:fltVal val="-1"/>
                                          </p:val>
                                        </p:tav>
                                        <p:tav tm="50000">
                                          <p:val>
                                            <p:fltVal val="0.95"/>
                                          </p:val>
                                        </p:tav>
                                        <p:tav tm="100000">
                                          <p:val>
                                            <p:strVal val="#ppt_x"/>
                                          </p:val>
                                        </p:tav>
                                      </p:tavLst>
                                    </p:anim>
                                    <p:anim calcmode="lin" valueType="num">
                                      <p:cBhvr>
                                        <p:cTn id="41" dur="1000" fill="hold"/>
                                        <p:tgtEl>
                                          <p:spTgt spid="105474">
                                            <p:txEl>
                                              <p:pRg st="5" end="5"/>
                                            </p:txEl>
                                          </p:spTgt>
                                        </p:tgtEl>
                                        <p:attrNameLst>
                                          <p:attrName>ppt_y</p:attrName>
                                        </p:attrNameLst>
                                      </p:cBhvr>
                                      <p:tavLst>
                                        <p:tav tm="0">
                                          <p:val>
                                            <p:strVal val="#ppt_y"/>
                                          </p:val>
                                        </p:tav>
                                        <p:tav tm="100000">
                                          <p:val>
                                            <p:strVal val="#ppt_y"/>
                                          </p:val>
                                        </p:tav>
                                      </p:tavLst>
                                    </p:anim>
                                    <p:animEffect transition="in" filter="fade">
                                      <p:cBhvr>
                                        <p:cTn id="42" dur="1000"/>
                                        <p:tgtEl>
                                          <p:spTgt spid="105474">
                                            <p:txEl>
                                              <p:pRg st="5" end="5"/>
                                            </p:txEl>
                                          </p:spTgt>
                                        </p:tgtEl>
                                      </p:cBhvr>
                                    </p:animEffect>
                                  </p:childTnLst>
                                </p:cTn>
                              </p:par>
                              <p:par>
                                <p:cTn id="43" presetID="48" presetClass="entr" presetSubtype="0" accel="50000" fill="hold" nodeType="withEffect">
                                  <p:stCondLst>
                                    <p:cond delay="0"/>
                                  </p:stCondLst>
                                  <p:childTnLst>
                                    <p:set>
                                      <p:cBhvr>
                                        <p:cTn id="44" dur="1" fill="hold">
                                          <p:stCondLst>
                                            <p:cond delay="0"/>
                                          </p:stCondLst>
                                        </p:cTn>
                                        <p:tgtEl>
                                          <p:spTgt spid="105474">
                                            <p:txEl>
                                              <p:pRg st="6" end="6"/>
                                            </p:txEl>
                                          </p:spTgt>
                                        </p:tgtEl>
                                        <p:attrNameLst>
                                          <p:attrName>style.visibility</p:attrName>
                                        </p:attrNameLst>
                                      </p:cBhvr>
                                      <p:to>
                                        <p:strVal val="visible"/>
                                      </p:to>
                                    </p:set>
                                    <p:anim calcmode="lin" valueType="num">
                                      <p:cBhvr>
                                        <p:cTn id="45" dur="1000" fill="hold"/>
                                        <p:tgtEl>
                                          <p:spTgt spid="105474">
                                            <p:txEl>
                                              <p:pRg st="6" end="6"/>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6" dur="1000" fill="hold"/>
                                        <p:tgtEl>
                                          <p:spTgt spid="105474">
                                            <p:txEl>
                                              <p:pRg st="6" end="6"/>
                                            </p:txEl>
                                          </p:spTgt>
                                        </p:tgtEl>
                                        <p:attrNameLst>
                                          <p:attrName>ppt_x</p:attrName>
                                        </p:attrNameLst>
                                      </p:cBhvr>
                                      <p:tavLst>
                                        <p:tav tm="0">
                                          <p:val>
                                            <p:fltVal val="-1"/>
                                          </p:val>
                                        </p:tav>
                                        <p:tav tm="50000">
                                          <p:val>
                                            <p:fltVal val="0.95"/>
                                          </p:val>
                                        </p:tav>
                                        <p:tav tm="100000">
                                          <p:val>
                                            <p:strVal val="#ppt_x"/>
                                          </p:val>
                                        </p:tav>
                                      </p:tavLst>
                                    </p:anim>
                                    <p:anim calcmode="lin" valueType="num">
                                      <p:cBhvr>
                                        <p:cTn id="47" dur="1000" fill="hold"/>
                                        <p:tgtEl>
                                          <p:spTgt spid="105474">
                                            <p:txEl>
                                              <p:pRg st="6" end="6"/>
                                            </p:txEl>
                                          </p:spTgt>
                                        </p:tgtEl>
                                        <p:attrNameLst>
                                          <p:attrName>ppt_y</p:attrName>
                                        </p:attrNameLst>
                                      </p:cBhvr>
                                      <p:tavLst>
                                        <p:tav tm="0">
                                          <p:val>
                                            <p:strVal val="#ppt_y"/>
                                          </p:val>
                                        </p:tav>
                                        <p:tav tm="100000">
                                          <p:val>
                                            <p:strVal val="#ppt_y"/>
                                          </p:val>
                                        </p:tav>
                                      </p:tavLst>
                                    </p:anim>
                                    <p:animEffect transition="in" filter="fade">
                                      <p:cBhvr>
                                        <p:cTn id="48" dur="1000"/>
                                        <p:tgtEl>
                                          <p:spTgt spid="10547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1"/>
          <p:cNvSpPr>
            <a:spLocks noChangeArrowheads="1"/>
          </p:cNvSpPr>
          <p:nvPr/>
        </p:nvSpPr>
        <p:spPr bwMode="auto">
          <a:xfrm>
            <a:off x="500063" y="0"/>
            <a:ext cx="8143875"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قال ابن عباس رضي الله عنه : يقال يوم القيامة لآكل الربا خذ سلاحك للحرب ، وقال أيضاً رضي الله عنه : من كان مقيماً على الربا لا ينـزع عنه فحق على إمام المسلمين أن يستتيبه فإن تاب وإلا ضرب عنقه .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وقد توعد الله ورسوله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الظالم بالوعيد الشديد يوم القيامة ، فعن النبي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أنه قال لمعاذ رضي الله عنه يوم أرسله إلى اليمن: " واتق دعوة المظلوم فإنه ليس بينه وبين الله حجاب".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ولا شك أن التعامل بالربا  من أشد أنواع الظلم وقد لعن النبي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"آكل الربا وموكله وكاتبه وشاهديه ".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(2) الربا طريق للكسل والبطالة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لما كانت النفس البشرية تميل بطبعها إلى كثرة المال مع الراحة والدعة ، كان الربا من أقوى العوامل المؤدية إلى الكسل والخمول وترك البحث عن الرزق والاكتساب وبذل الجهد في ذلك ، وهذا لاشك أنه مذموم في هذه الشريعة المباركة التي جاءت بالحث على العمل والاكتساب ، وقد كان من صفات الأنبياء عليهم الصلاة والسلام حب العمل والحث عليه ، حيث اشتغل النبي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بالرعي   والتجارة فأكل من كسب يده .</a:t>
            </a:r>
          </a:p>
        </p:txBody>
      </p:sp>
      <p:sp>
        <p:nvSpPr>
          <p:cNvPr id="2" name="عنصر نائب لرقم الشريحة 1"/>
          <p:cNvSpPr>
            <a:spLocks noGrp="1"/>
          </p:cNvSpPr>
          <p:nvPr>
            <p:ph type="sldNum" sz="quarter" idx="12"/>
          </p:nvPr>
        </p:nvSpPr>
        <p:spPr/>
        <p:txBody>
          <a:bodyPr/>
          <a:lstStyle/>
          <a:p>
            <a:pPr>
              <a:defRPr/>
            </a:pPr>
            <a:fld id="{0636ED1D-F918-4046-85D9-01D442493F25}" type="slidenum">
              <a:rPr lang="ar-SA" smtClean="0">
                <a:solidFill>
                  <a:srgbClr val="646B86">
                    <a:shade val="90000"/>
                  </a:srgbClr>
                </a:solidFill>
              </a:rPr>
              <a:pPr>
                <a:defRPr/>
              </a:pPr>
              <a:t>8</a:t>
            </a:fld>
            <a:endParaRPr lang="ar-SA">
              <a:solidFill>
                <a:srgbClr val="646B86">
                  <a:shade val="90000"/>
                </a:srgbClr>
              </a:solidFill>
            </a:endParaRPr>
          </a:p>
        </p:txBody>
      </p:sp>
    </p:spTree>
    <p:extLst>
      <p:ext uri="{BB962C8B-B14F-4D97-AF65-F5344CB8AC3E}">
        <p14:creationId xmlns:p14="http://schemas.microsoft.com/office/powerpoint/2010/main" val="426180253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06498">
                                            <p:txEl>
                                              <p:pRg st="0" end="0"/>
                                            </p:txEl>
                                          </p:spTgt>
                                        </p:tgtEl>
                                        <p:attrNameLst>
                                          <p:attrName>style.visibility</p:attrName>
                                        </p:attrNameLst>
                                      </p:cBhvr>
                                      <p:to>
                                        <p:strVal val="visible"/>
                                      </p:to>
                                    </p:set>
                                    <p:animEffect transition="in" filter="fade">
                                      <p:cBhvr>
                                        <p:cTn id="7" dur="1000"/>
                                        <p:tgtEl>
                                          <p:spTgt spid="106498">
                                            <p:txEl>
                                              <p:pRg st="0" end="0"/>
                                            </p:txEl>
                                          </p:spTgt>
                                        </p:tgtEl>
                                      </p:cBhvr>
                                    </p:animEffect>
                                    <p:anim calcmode="lin" valueType="num">
                                      <p:cBhvr>
                                        <p:cTn id="8" dur="1000" fill="hold"/>
                                        <p:tgtEl>
                                          <p:spTgt spid="106498">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06498">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6498">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06498">
                                            <p:txEl>
                                              <p:pRg st="1" end="1"/>
                                            </p:txEl>
                                          </p:spTgt>
                                        </p:tgtEl>
                                        <p:attrNameLst>
                                          <p:attrName>style.visibility</p:attrName>
                                        </p:attrNameLst>
                                      </p:cBhvr>
                                      <p:to>
                                        <p:strVal val="visible"/>
                                      </p:to>
                                    </p:set>
                                    <p:animEffect transition="in" filter="fade">
                                      <p:cBhvr>
                                        <p:cTn id="13" dur="1000"/>
                                        <p:tgtEl>
                                          <p:spTgt spid="106498">
                                            <p:txEl>
                                              <p:pRg st="1" end="1"/>
                                            </p:txEl>
                                          </p:spTgt>
                                        </p:tgtEl>
                                      </p:cBhvr>
                                    </p:animEffect>
                                    <p:anim calcmode="lin" valueType="num">
                                      <p:cBhvr>
                                        <p:cTn id="14" dur="1000" fill="hold"/>
                                        <p:tgtEl>
                                          <p:spTgt spid="106498">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106498">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06498">
                                            <p:txEl>
                                              <p:pRg st="1" end="1"/>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06498">
                                            <p:txEl>
                                              <p:pRg st="2" end="2"/>
                                            </p:txEl>
                                          </p:spTgt>
                                        </p:tgtEl>
                                        <p:attrNameLst>
                                          <p:attrName>style.visibility</p:attrName>
                                        </p:attrNameLst>
                                      </p:cBhvr>
                                      <p:to>
                                        <p:strVal val="visible"/>
                                      </p:to>
                                    </p:set>
                                    <p:animEffect transition="in" filter="fade">
                                      <p:cBhvr>
                                        <p:cTn id="19" dur="1000"/>
                                        <p:tgtEl>
                                          <p:spTgt spid="106498">
                                            <p:txEl>
                                              <p:pRg st="2" end="2"/>
                                            </p:txEl>
                                          </p:spTgt>
                                        </p:tgtEl>
                                      </p:cBhvr>
                                    </p:animEffect>
                                    <p:anim calcmode="lin" valueType="num">
                                      <p:cBhvr>
                                        <p:cTn id="20" dur="1000" fill="hold"/>
                                        <p:tgtEl>
                                          <p:spTgt spid="106498">
                                            <p:txEl>
                                              <p:pRg st="2" end="2"/>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106498">
                                            <p:txEl>
                                              <p:pRg st="2" end="2"/>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06498">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4" presetClass="entr" presetSubtype="0" fill="hold" nodeType="clickEffect">
                                  <p:stCondLst>
                                    <p:cond delay="0"/>
                                  </p:stCondLst>
                                  <p:childTnLst>
                                    <p:set>
                                      <p:cBhvr>
                                        <p:cTn id="26" dur="1" fill="hold">
                                          <p:stCondLst>
                                            <p:cond delay="0"/>
                                          </p:stCondLst>
                                        </p:cTn>
                                        <p:tgtEl>
                                          <p:spTgt spid="106498">
                                            <p:txEl>
                                              <p:pRg st="3" end="3"/>
                                            </p:txEl>
                                          </p:spTgt>
                                        </p:tgtEl>
                                        <p:attrNameLst>
                                          <p:attrName>style.visibility</p:attrName>
                                        </p:attrNameLst>
                                      </p:cBhvr>
                                      <p:to>
                                        <p:strVal val="visible"/>
                                      </p:to>
                                    </p:set>
                                    <p:anim from="(-#ppt_w/2)" to="(#ppt_x)" calcmode="lin" valueType="num">
                                      <p:cBhvr>
                                        <p:cTn id="27" dur="600" fill="hold">
                                          <p:stCondLst>
                                            <p:cond delay="0"/>
                                          </p:stCondLst>
                                        </p:cTn>
                                        <p:tgtEl>
                                          <p:spTgt spid="106498">
                                            <p:txEl>
                                              <p:pRg st="3" end="3"/>
                                            </p:txEl>
                                          </p:spTgt>
                                        </p:tgtEl>
                                        <p:attrNameLst>
                                          <p:attrName>ppt_x</p:attrName>
                                        </p:attrNameLst>
                                      </p:cBhvr>
                                    </p:anim>
                                    <p:anim from="0" to="-1.0" calcmode="lin" valueType="num">
                                      <p:cBhvr>
                                        <p:cTn id="28" dur="200" decel="50000" autoRev="1" fill="hold">
                                          <p:stCondLst>
                                            <p:cond delay="600"/>
                                          </p:stCondLst>
                                        </p:cTn>
                                        <p:tgtEl>
                                          <p:spTgt spid="106498">
                                            <p:txEl>
                                              <p:pRg st="3" end="3"/>
                                            </p:txEl>
                                          </p:spTgt>
                                        </p:tgtEl>
                                        <p:attrNameLst>
                                          <p:attrName>xshear</p:attrName>
                                        </p:attrNameLst>
                                      </p:cBhvr>
                                    </p:anim>
                                    <p:animScale>
                                      <p:cBhvr>
                                        <p:cTn id="29" dur="200" decel="100000" autoRev="1" fill="hold">
                                          <p:stCondLst>
                                            <p:cond delay="600"/>
                                          </p:stCondLst>
                                        </p:cTn>
                                        <p:tgtEl>
                                          <p:spTgt spid="106498">
                                            <p:txEl>
                                              <p:pRg st="3" end="3"/>
                                            </p:txEl>
                                          </p:spTgt>
                                        </p:tgtEl>
                                      </p:cBhvr>
                                      <p:from x="100000" y="100000"/>
                                      <p:to x="80000" y="100000"/>
                                    </p:animScale>
                                    <p:anim by="(#ppt_h/3+#ppt_w*0.1)" calcmode="lin" valueType="num">
                                      <p:cBhvr additive="sum">
                                        <p:cTn id="30" dur="200" decel="100000" autoRev="1" fill="hold">
                                          <p:stCondLst>
                                            <p:cond delay="600"/>
                                          </p:stCondLst>
                                        </p:cTn>
                                        <p:tgtEl>
                                          <p:spTgt spid="106498">
                                            <p:txEl>
                                              <p:pRg st="3" end="3"/>
                                            </p:txEl>
                                          </p:spTgt>
                                        </p:tgtEl>
                                        <p:attrNameLst>
                                          <p:attrName>ppt_x</p:attrName>
                                        </p:attrNameLst>
                                      </p:cBhvr>
                                    </p:anim>
                                  </p:childTnLst>
                                </p:cTn>
                              </p:par>
                              <p:par>
                                <p:cTn id="31" presetID="34" presetClass="entr" presetSubtype="0" fill="hold" nodeType="withEffect">
                                  <p:stCondLst>
                                    <p:cond delay="0"/>
                                  </p:stCondLst>
                                  <p:childTnLst>
                                    <p:set>
                                      <p:cBhvr>
                                        <p:cTn id="32" dur="1" fill="hold">
                                          <p:stCondLst>
                                            <p:cond delay="0"/>
                                          </p:stCondLst>
                                        </p:cTn>
                                        <p:tgtEl>
                                          <p:spTgt spid="106498">
                                            <p:txEl>
                                              <p:pRg st="4" end="4"/>
                                            </p:txEl>
                                          </p:spTgt>
                                        </p:tgtEl>
                                        <p:attrNameLst>
                                          <p:attrName>style.visibility</p:attrName>
                                        </p:attrNameLst>
                                      </p:cBhvr>
                                      <p:to>
                                        <p:strVal val="visible"/>
                                      </p:to>
                                    </p:set>
                                    <p:anim from="(-#ppt_w/2)" to="(#ppt_x)" calcmode="lin" valueType="num">
                                      <p:cBhvr>
                                        <p:cTn id="33" dur="600" fill="hold">
                                          <p:stCondLst>
                                            <p:cond delay="0"/>
                                          </p:stCondLst>
                                        </p:cTn>
                                        <p:tgtEl>
                                          <p:spTgt spid="106498">
                                            <p:txEl>
                                              <p:pRg st="4" end="4"/>
                                            </p:txEl>
                                          </p:spTgt>
                                        </p:tgtEl>
                                        <p:attrNameLst>
                                          <p:attrName>ppt_x</p:attrName>
                                        </p:attrNameLst>
                                      </p:cBhvr>
                                    </p:anim>
                                    <p:anim from="0" to="-1.0" calcmode="lin" valueType="num">
                                      <p:cBhvr>
                                        <p:cTn id="34" dur="200" decel="50000" autoRev="1" fill="hold">
                                          <p:stCondLst>
                                            <p:cond delay="600"/>
                                          </p:stCondLst>
                                        </p:cTn>
                                        <p:tgtEl>
                                          <p:spTgt spid="106498">
                                            <p:txEl>
                                              <p:pRg st="4" end="4"/>
                                            </p:txEl>
                                          </p:spTgt>
                                        </p:tgtEl>
                                        <p:attrNameLst>
                                          <p:attrName>xshear</p:attrName>
                                        </p:attrNameLst>
                                      </p:cBhvr>
                                    </p:anim>
                                    <p:animScale>
                                      <p:cBhvr>
                                        <p:cTn id="35" dur="200" decel="100000" autoRev="1" fill="hold">
                                          <p:stCondLst>
                                            <p:cond delay="600"/>
                                          </p:stCondLst>
                                        </p:cTn>
                                        <p:tgtEl>
                                          <p:spTgt spid="106498">
                                            <p:txEl>
                                              <p:pRg st="4" end="4"/>
                                            </p:txEl>
                                          </p:spTgt>
                                        </p:tgtEl>
                                      </p:cBhvr>
                                      <p:from x="100000" y="100000"/>
                                      <p:to x="80000" y="100000"/>
                                    </p:animScale>
                                    <p:anim by="(#ppt_h/3+#ppt_w*0.1)" calcmode="lin" valueType="num">
                                      <p:cBhvr additive="sum">
                                        <p:cTn id="36" dur="200" decel="100000" autoRev="1" fill="hold">
                                          <p:stCondLst>
                                            <p:cond delay="600"/>
                                          </p:stCondLst>
                                        </p:cTn>
                                        <p:tgtEl>
                                          <p:spTgt spid="106498">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1"/>
          <p:cNvSpPr>
            <a:spLocks noChangeArrowheads="1"/>
          </p:cNvSpPr>
          <p:nvPr/>
        </p:nvSpPr>
        <p:spPr bwMode="auto">
          <a:xfrm>
            <a:off x="214313" y="158750"/>
            <a:ext cx="8929687"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(3) الربا يربي الإنسان  على الجشع والطمع ، ويهدم  الأخلاق الفاضلة.</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ذلك أن المرابي يستغل حاجات أفراد المجتمع بتطويق  أعناقهم  بالديون مما يجعل المدين في موقف يصعب عليه التخلص  من ربقة الديون ، ويسد بالتالي أبواب الخير والتعاون على البر والتقوى ، ويغلق باب القرض الحسن ،كما  يحمله على الشح والبخل المنهي عنه  ، فالربا إذاً يقضي على عوامل التكافل ، والتعاون.</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(4) الربا طريق إلى الجريمة وتوجيه الأموال نحو الاستثمار الضار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بما أن المدين مطالب بتسديد ما عليه من مستحقات هي في الغالب باهظة لصاحب المال، فسوف يلجأ إلى طريق سريع تخلصه من هذه الأعباء التي أحاطت به ، وحيث إن الشيطان يجري من ابن آدم مجرى الدم كما قال ذلك الصادق المصدوق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لذلك فغالبا ما يلجأ المدين  إلى الحصول على المال بأي طريق كان ، إما بالسرقة المترتب عليها زعزعة الأمن واضطراب أحوال الناس و معايشهم وعدم أمنهم على أموالهم ، أو بالاشتغال في المحرمات كالمخدرات ، والمسكرات ، وغيرها من الوسائل المحرمة ، والتي يترتب عليها إفساد المجتمع بأفراده وجماعاته .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لهذا جاءت هذه الشريعة المباركة بتحريم الربا والتحذير منه ، وترتيب الوعيد الشديد على من تعامل به.</a:t>
            </a:r>
          </a:p>
        </p:txBody>
      </p:sp>
      <p:sp>
        <p:nvSpPr>
          <p:cNvPr id="2" name="عنصر نائب لرقم الشريحة 1"/>
          <p:cNvSpPr>
            <a:spLocks noGrp="1"/>
          </p:cNvSpPr>
          <p:nvPr>
            <p:ph type="sldNum" sz="quarter" idx="12"/>
          </p:nvPr>
        </p:nvSpPr>
        <p:spPr/>
        <p:txBody>
          <a:bodyPr/>
          <a:lstStyle/>
          <a:p>
            <a:pPr>
              <a:defRPr/>
            </a:pPr>
            <a:fld id="{17CF6C55-A869-449A-B8A0-BC345067FA8A}" type="slidenum">
              <a:rPr lang="ar-SA" smtClean="0">
                <a:solidFill>
                  <a:srgbClr val="646B86">
                    <a:shade val="90000"/>
                  </a:srgbClr>
                </a:solidFill>
              </a:rPr>
              <a:pPr>
                <a:defRPr/>
              </a:pPr>
              <a:t>9</a:t>
            </a:fld>
            <a:endParaRPr lang="ar-SA">
              <a:solidFill>
                <a:srgbClr val="646B86">
                  <a:shade val="90000"/>
                </a:srgbClr>
              </a:solidFill>
            </a:endParaRPr>
          </a:p>
        </p:txBody>
      </p:sp>
    </p:spTree>
    <p:extLst>
      <p:ext uri="{BB962C8B-B14F-4D97-AF65-F5344CB8AC3E}">
        <p14:creationId xmlns:p14="http://schemas.microsoft.com/office/powerpoint/2010/main" val="3219857217"/>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107522">
                                            <p:txEl>
                                              <p:pRg st="0" end="0"/>
                                            </p:txEl>
                                          </p:spTgt>
                                        </p:tgtEl>
                                        <p:attrNameLst>
                                          <p:attrName>style.visibility</p:attrName>
                                        </p:attrNameLst>
                                      </p:cBhvr>
                                      <p:to>
                                        <p:strVal val="visible"/>
                                      </p:to>
                                    </p:set>
                                    <p:anim calcmode="lin" valueType="num">
                                      <p:cBhvr>
                                        <p:cTn id="7" dur="5000" fill="hold"/>
                                        <p:tgtEl>
                                          <p:spTgt spid="107522">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107522">
                                            <p:txEl>
                                              <p:pRg st="0" end="0"/>
                                            </p:txEl>
                                          </p:spTgt>
                                        </p:tgtEl>
                                        <p:attrNameLst>
                                          <p:attrName>ppt_h</p:attrName>
                                        </p:attrNameLst>
                                      </p:cBhvr>
                                      <p:tavLst>
                                        <p:tav tm="0">
                                          <p:val>
                                            <p:strVal val="#ppt_h"/>
                                          </p:val>
                                        </p:tav>
                                        <p:tav tm="100000">
                                          <p:val>
                                            <p:strVal val="#ppt_h"/>
                                          </p:val>
                                        </p:tav>
                                      </p:tavLst>
                                    </p:anim>
                                  </p:childTnLst>
                                </p:cTn>
                              </p:par>
                              <p:par>
                                <p:cTn id="9" presetID="19" presetClass="entr" presetSubtype="10" fill="hold" nodeType="withEffect">
                                  <p:stCondLst>
                                    <p:cond delay="0"/>
                                  </p:stCondLst>
                                  <p:childTnLst>
                                    <p:set>
                                      <p:cBhvr>
                                        <p:cTn id="10" dur="1" fill="hold">
                                          <p:stCondLst>
                                            <p:cond delay="0"/>
                                          </p:stCondLst>
                                        </p:cTn>
                                        <p:tgtEl>
                                          <p:spTgt spid="107522">
                                            <p:txEl>
                                              <p:pRg st="1" end="1"/>
                                            </p:txEl>
                                          </p:spTgt>
                                        </p:tgtEl>
                                        <p:attrNameLst>
                                          <p:attrName>style.visibility</p:attrName>
                                        </p:attrNameLst>
                                      </p:cBhvr>
                                      <p:to>
                                        <p:strVal val="visible"/>
                                      </p:to>
                                    </p:set>
                                    <p:anim calcmode="lin" valueType="num">
                                      <p:cBhvr>
                                        <p:cTn id="11" dur="5000" fill="hold"/>
                                        <p:tgtEl>
                                          <p:spTgt spid="107522">
                                            <p:txEl>
                                              <p:pRg st="1" end="1"/>
                                            </p:txEl>
                                          </p:spTgt>
                                        </p:tgtEl>
                                        <p:attrNameLst>
                                          <p:attrName>ppt_w</p:attrName>
                                        </p:attrNameLst>
                                      </p:cBhvr>
                                      <p:tavLst>
                                        <p:tav tm="0" fmla="#ppt_w*sin(2.5*pi*$)">
                                          <p:val>
                                            <p:fltVal val="0"/>
                                          </p:val>
                                        </p:tav>
                                        <p:tav tm="100000">
                                          <p:val>
                                            <p:fltVal val="1"/>
                                          </p:val>
                                        </p:tav>
                                      </p:tavLst>
                                    </p:anim>
                                    <p:anim calcmode="lin" valueType="num">
                                      <p:cBhvr>
                                        <p:cTn id="12" dur="5000" fill="hold"/>
                                        <p:tgtEl>
                                          <p:spTgt spid="107522">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34" presetClass="entr" presetSubtype="0" fill="hold" nodeType="clickEffect">
                                  <p:stCondLst>
                                    <p:cond delay="0"/>
                                  </p:stCondLst>
                                  <p:childTnLst>
                                    <p:set>
                                      <p:cBhvr>
                                        <p:cTn id="16" dur="1" fill="hold">
                                          <p:stCondLst>
                                            <p:cond delay="0"/>
                                          </p:stCondLst>
                                        </p:cTn>
                                        <p:tgtEl>
                                          <p:spTgt spid="107522">
                                            <p:txEl>
                                              <p:pRg st="2" end="2"/>
                                            </p:txEl>
                                          </p:spTgt>
                                        </p:tgtEl>
                                        <p:attrNameLst>
                                          <p:attrName>style.visibility</p:attrName>
                                        </p:attrNameLst>
                                      </p:cBhvr>
                                      <p:to>
                                        <p:strVal val="visible"/>
                                      </p:to>
                                    </p:set>
                                    <p:anim from="(-#ppt_w/2)" to="(#ppt_x)" calcmode="lin" valueType="num">
                                      <p:cBhvr>
                                        <p:cTn id="17" dur="600" fill="hold">
                                          <p:stCondLst>
                                            <p:cond delay="0"/>
                                          </p:stCondLst>
                                        </p:cTn>
                                        <p:tgtEl>
                                          <p:spTgt spid="107522">
                                            <p:txEl>
                                              <p:pRg st="2" end="2"/>
                                            </p:txEl>
                                          </p:spTgt>
                                        </p:tgtEl>
                                        <p:attrNameLst>
                                          <p:attrName>ppt_x</p:attrName>
                                        </p:attrNameLst>
                                      </p:cBhvr>
                                    </p:anim>
                                    <p:anim from="0" to="-1.0" calcmode="lin" valueType="num">
                                      <p:cBhvr>
                                        <p:cTn id="18" dur="200" decel="50000" autoRev="1" fill="hold">
                                          <p:stCondLst>
                                            <p:cond delay="600"/>
                                          </p:stCondLst>
                                        </p:cTn>
                                        <p:tgtEl>
                                          <p:spTgt spid="107522">
                                            <p:txEl>
                                              <p:pRg st="2" end="2"/>
                                            </p:txEl>
                                          </p:spTgt>
                                        </p:tgtEl>
                                        <p:attrNameLst>
                                          <p:attrName>xshear</p:attrName>
                                        </p:attrNameLst>
                                      </p:cBhvr>
                                    </p:anim>
                                    <p:animScale>
                                      <p:cBhvr>
                                        <p:cTn id="19" dur="200" decel="100000" autoRev="1" fill="hold">
                                          <p:stCondLst>
                                            <p:cond delay="600"/>
                                          </p:stCondLst>
                                        </p:cTn>
                                        <p:tgtEl>
                                          <p:spTgt spid="107522">
                                            <p:txEl>
                                              <p:pRg st="2" end="2"/>
                                            </p:txEl>
                                          </p:spTgt>
                                        </p:tgtEl>
                                      </p:cBhvr>
                                      <p:from x="100000" y="100000"/>
                                      <p:to x="80000" y="100000"/>
                                    </p:animScale>
                                    <p:anim by="(#ppt_h/3+#ppt_w*0.1)" calcmode="lin" valueType="num">
                                      <p:cBhvr additive="sum">
                                        <p:cTn id="20" dur="200" decel="100000" autoRev="1" fill="hold">
                                          <p:stCondLst>
                                            <p:cond delay="600"/>
                                          </p:stCondLst>
                                        </p:cTn>
                                        <p:tgtEl>
                                          <p:spTgt spid="107522">
                                            <p:txEl>
                                              <p:pRg st="2" end="2"/>
                                            </p:txEl>
                                          </p:spTgt>
                                        </p:tgtEl>
                                        <p:attrNameLst>
                                          <p:attrName>ppt_x</p:attrName>
                                        </p:attrNameLst>
                                      </p:cBhvr>
                                    </p:anim>
                                  </p:childTnLst>
                                </p:cTn>
                              </p:par>
                              <p:par>
                                <p:cTn id="21" presetID="34" presetClass="entr" presetSubtype="0" fill="hold" nodeType="withEffect">
                                  <p:stCondLst>
                                    <p:cond delay="0"/>
                                  </p:stCondLst>
                                  <p:childTnLst>
                                    <p:set>
                                      <p:cBhvr>
                                        <p:cTn id="22" dur="1" fill="hold">
                                          <p:stCondLst>
                                            <p:cond delay="0"/>
                                          </p:stCondLst>
                                        </p:cTn>
                                        <p:tgtEl>
                                          <p:spTgt spid="107522">
                                            <p:txEl>
                                              <p:pRg st="3" end="3"/>
                                            </p:txEl>
                                          </p:spTgt>
                                        </p:tgtEl>
                                        <p:attrNameLst>
                                          <p:attrName>style.visibility</p:attrName>
                                        </p:attrNameLst>
                                      </p:cBhvr>
                                      <p:to>
                                        <p:strVal val="visible"/>
                                      </p:to>
                                    </p:set>
                                    <p:anim from="(-#ppt_w/2)" to="(#ppt_x)" calcmode="lin" valueType="num">
                                      <p:cBhvr>
                                        <p:cTn id="23" dur="600" fill="hold">
                                          <p:stCondLst>
                                            <p:cond delay="0"/>
                                          </p:stCondLst>
                                        </p:cTn>
                                        <p:tgtEl>
                                          <p:spTgt spid="107522">
                                            <p:txEl>
                                              <p:pRg st="3" end="3"/>
                                            </p:txEl>
                                          </p:spTgt>
                                        </p:tgtEl>
                                        <p:attrNameLst>
                                          <p:attrName>ppt_x</p:attrName>
                                        </p:attrNameLst>
                                      </p:cBhvr>
                                    </p:anim>
                                    <p:anim from="0" to="-1.0" calcmode="lin" valueType="num">
                                      <p:cBhvr>
                                        <p:cTn id="24" dur="200" decel="50000" autoRev="1" fill="hold">
                                          <p:stCondLst>
                                            <p:cond delay="600"/>
                                          </p:stCondLst>
                                        </p:cTn>
                                        <p:tgtEl>
                                          <p:spTgt spid="107522">
                                            <p:txEl>
                                              <p:pRg st="3" end="3"/>
                                            </p:txEl>
                                          </p:spTgt>
                                        </p:tgtEl>
                                        <p:attrNameLst>
                                          <p:attrName>xshear</p:attrName>
                                        </p:attrNameLst>
                                      </p:cBhvr>
                                    </p:anim>
                                    <p:animScale>
                                      <p:cBhvr>
                                        <p:cTn id="25" dur="200" decel="100000" autoRev="1" fill="hold">
                                          <p:stCondLst>
                                            <p:cond delay="600"/>
                                          </p:stCondLst>
                                        </p:cTn>
                                        <p:tgtEl>
                                          <p:spTgt spid="107522">
                                            <p:txEl>
                                              <p:pRg st="3" end="3"/>
                                            </p:txEl>
                                          </p:spTgt>
                                        </p:tgtEl>
                                      </p:cBhvr>
                                      <p:from x="100000" y="100000"/>
                                      <p:to x="80000" y="100000"/>
                                    </p:animScale>
                                    <p:anim by="(#ppt_h/3+#ppt_w*0.1)" calcmode="lin" valueType="num">
                                      <p:cBhvr additive="sum">
                                        <p:cTn id="26" dur="200" decel="100000" autoRev="1" fill="hold">
                                          <p:stCondLst>
                                            <p:cond delay="600"/>
                                          </p:stCondLst>
                                        </p:cTn>
                                        <p:tgtEl>
                                          <p:spTgt spid="107522">
                                            <p:txEl>
                                              <p:pRg st="3" end="3"/>
                                            </p:txEl>
                                          </p:spTgt>
                                        </p:tgtEl>
                                        <p:attrNameLst>
                                          <p:attrName>ppt_x</p:attrName>
                                        </p:attrNameLst>
                                      </p:cBhvr>
                                    </p:anim>
                                  </p:childTnLst>
                                </p:cTn>
                              </p:par>
                              <p:par>
                                <p:cTn id="27" presetID="34" presetClass="entr" presetSubtype="0" fill="hold" nodeType="withEffect">
                                  <p:stCondLst>
                                    <p:cond delay="0"/>
                                  </p:stCondLst>
                                  <p:childTnLst>
                                    <p:set>
                                      <p:cBhvr>
                                        <p:cTn id="28" dur="1" fill="hold">
                                          <p:stCondLst>
                                            <p:cond delay="0"/>
                                          </p:stCondLst>
                                        </p:cTn>
                                        <p:tgtEl>
                                          <p:spTgt spid="107522">
                                            <p:txEl>
                                              <p:pRg st="4" end="4"/>
                                            </p:txEl>
                                          </p:spTgt>
                                        </p:tgtEl>
                                        <p:attrNameLst>
                                          <p:attrName>style.visibility</p:attrName>
                                        </p:attrNameLst>
                                      </p:cBhvr>
                                      <p:to>
                                        <p:strVal val="visible"/>
                                      </p:to>
                                    </p:set>
                                    <p:anim from="(-#ppt_w/2)" to="(#ppt_x)" calcmode="lin" valueType="num">
                                      <p:cBhvr>
                                        <p:cTn id="29" dur="600" fill="hold">
                                          <p:stCondLst>
                                            <p:cond delay="0"/>
                                          </p:stCondLst>
                                        </p:cTn>
                                        <p:tgtEl>
                                          <p:spTgt spid="107522">
                                            <p:txEl>
                                              <p:pRg st="4" end="4"/>
                                            </p:txEl>
                                          </p:spTgt>
                                        </p:tgtEl>
                                        <p:attrNameLst>
                                          <p:attrName>ppt_x</p:attrName>
                                        </p:attrNameLst>
                                      </p:cBhvr>
                                    </p:anim>
                                    <p:anim from="0" to="-1.0" calcmode="lin" valueType="num">
                                      <p:cBhvr>
                                        <p:cTn id="30" dur="200" decel="50000" autoRev="1" fill="hold">
                                          <p:stCondLst>
                                            <p:cond delay="600"/>
                                          </p:stCondLst>
                                        </p:cTn>
                                        <p:tgtEl>
                                          <p:spTgt spid="107522">
                                            <p:txEl>
                                              <p:pRg st="4" end="4"/>
                                            </p:txEl>
                                          </p:spTgt>
                                        </p:tgtEl>
                                        <p:attrNameLst>
                                          <p:attrName>xshear</p:attrName>
                                        </p:attrNameLst>
                                      </p:cBhvr>
                                    </p:anim>
                                    <p:animScale>
                                      <p:cBhvr>
                                        <p:cTn id="31" dur="200" decel="100000" autoRev="1" fill="hold">
                                          <p:stCondLst>
                                            <p:cond delay="600"/>
                                          </p:stCondLst>
                                        </p:cTn>
                                        <p:tgtEl>
                                          <p:spTgt spid="107522">
                                            <p:txEl>
                                              <p:pRg st="4" end="4"/>
                                            </p:txEl>
                                          </p:spTgt>
                                        </p:tgtEl>
                                      </p:cBhvr>
                                      <p:from x="100000" y="100000"/>
                                      <p:to x="80000" y="100000"/>
                                    </p:animScale>
                                    <p:anim by="(#ppt_h/3+#ppt_w*0.1)" calcmode="lin" valueType="num">
                                      <p:cBhvr additive="sum">
                                        <p:cTn id="32" dur="200" decel="100000" autoRev="1" fill="hold">
                                          <p:stCondLst>
                                            <p:cond delay="600"/>
                                          </p:stCondLst>
                                        </p:cTn>
                                        <p:tgtEl>
                                          <p:spTgt spid="107522">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1"/>
          <p:cNvSpPr>
            <a:spLocks noChangeArrowheads="1"/>
          </p:cNvSpPr>
          <p:nvPr/>
        </p:nvSpPr>
        <p:spPr bwMode="auto">
          <a:xfrm>
            <a:off x="571500" y="566738"/>
            <a:ext cx="8286750" cy="564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ثانيا : الميسر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الميسر</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هو أن يؤخذ مال الإنسان وهو على مخاطرة  لا يدري هل يحصل له عوضه أولا يحصل ،وهو يتناول بيوع الغرر التي نهي عنها،  ويتناول أيضاً المغالبات والمسابقات التي يكون فيها عوض من الطرفين ، وأما مسابقة الخيل ، والإبل ، والسهام فإنها مباحة. إن لم يكن فيها رهان من طرفين معاً ومثلها ساق السيارات والدرجات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وله صور منها : اللعب بالنرد ، والشطرنج ، وبعض المسابقات المعلنه في وسائل الإعلام وبعض ما يجري في مدن الملاهي والترفيه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وقد صرح العلماء رحمهم الله تعالى بتحريم النرد والشطرنج إذا كان على عوض من لدن الصحابة رضوان الله عليهم وعدوهما من قبيل الميسر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فقد قال علي ابن أبي طالب، وابن عباس رضي الله عنهم ، ومجاهد، ومحمد بن سيرين، والحسن ،وابن المسيب، وعطاء  كل شيء فيه قمار من نرد أو شطرنج فهو الميسر إلا ما أبيح من الرهان</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 </a:t>
            </a:r>
          </a:p>
        </p:txBody>
      </p:sp>
      <p:sp>
        <p:nvSpPr>
          <p:cNvPr id="2" name="عنصر نائب لرقم الشريحة 1"/>
          <p:cNvSpPr>
            <a:spLocks noGrp="1"/>
          </p:cNvSpPr>
          <p:nvPr>
            <p:ph type="sldNum" sz="quarter" idx="12"/>
          </p:nvPr>
        </p:nvSpPr>
        <p:spPr/>
        <p:txBody>
          <a:bodyPr/>
          <a:lstStyle/>
          <a:p>
            <a:pPr>
              <a:defRPr/>
            </a:pPr>
            <a:fld id="{3A2839A8-D92D-465E-9ED0-C7AEC46DF0D6}" type="slidenum">
              <a:rPr lang="ar-SA" smtClean="0">
                <a:solidFill>
                  <a:srgbClr val="646B86">
                    <a:shade val="90000"/>
                  </a:srgbClr>
                </a:solidFill>
              </a:rPr>
              <a:pPr>
                <a:defRPr/>
              </a:pPr>
              <a:t>10</a:t>
            </a:fld>
            <a:endParaRPr lang="ar-SA">
              <a:solidFill>
                <a:srgbClr val="646B86">
                  <a:shade val="90000"/>
                </a:srgbClr>
              </a:solidFill>
            </a:endParaRPr>
          </a:p>
        </p:txBody>
      </p:sp>
    </p:spTree>
    <p:extLst>
      <p:ext uri="{BB962C8B-B14F-4D97-AF65-F5344CB8AC3E}">
        <p14:creationId xmlns:p14="http://schemas.microsoft.com/office/powerpoint/2010/main" val="1401510280"/>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108546">
                                            <p:txEl>
                                              <p:pRg st="0" end="0"/>
                                            </p:txEl>
                                          </p:spTgt>
                                        </p:tgtEl>
                                        <p:attrNameLst>
                                          <p:attrName>style.visibility</p:attrName>
                                        </p:attrNameLst>
                                      </p:cBhvr>
                                      <p:to>
                                        <p:strVal val="visible"/>
                                      </p:to>
                                    </p:set>
                                    <p:anim calcmode="lin" valueType="num">
                                      <p:cBhvr>
                                        <p:cTn id="7" dur="1000" fill="hold"/>
                                        <p:tgtEl>
                                          <p:spTgt spid="108546">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108546">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108546">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108546">
                                            <p:txEl>
                                              <p:pRg st="0" end="0"/>
                                            </p:txEl>
                                          </p:spTgt>
                                        </p:tgtEl>
                                      </p:cBhvr>
                                    </p:animEffect>
                                  </p:childTnLst>
                                </p:cTn>
                              </p:par>
                              <p:par>
                                <p:cTn id="11" presetID="48" presetClass="entr" presetSubtype="0" accel="50000" fill="hold" nodeType="withEffect">
                                  <p:stCondLst>
                                    <p:cond delay="0"/>
                                  </p:stCondLst>
                                  <p:childTnLst>
                                    <p:set>
                                      <p:cBhvr>
                                        <p:cTn id="12" dur="1" fill="hold">
                                          <p:stCondLst>
                                            <p:cond delay="0"/>
                                          </p:stCondLst>
                                        </p:cTn>
                                        <p:tgtEl>
                                          <p:spTgt spid="108546">
                                            <p:txEl>
                                              <p:pRg st="1" end="1"/>
                                            </p:txEl>
                                          </p:spTgt>
                                        </p:tgtEl>
                                        <p:attrNameLst>
                                          <p:attrName>style.visibility</p:attrName>
                                        </p:attrNameLst>
                                      </p:cBhvr>
                                      <p:to>
                                        <p:strVal val="visible"/>
                                      </p:to>
                                    </p:set>
                                    <p:anim calcmode="lin" valueType="num">
                                      <p:cBhvr>
                                        <p:cTn id="13" dur="1000" fill="hold"/>
                                        <p:tgtEl>
                                          <p:spTgt spid="108546">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108546">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108546">
                                            <p:txEl>
                                              <p:pRg st="1" end="1"/>
                                            </p:txEl>
                                          </p:spTgt>
                                        </p:tgtEl>
                                        <p:attrNameLst>
                                          <p:attrName>ppt_y</p:attrName>
                                        </p:attrNameLst>
                                      </p:cBhvr>
                                      <p:tavLst>
                                        <p:tav tm="0">
                                          <p:val>
                                            <p:strVal val="#ppt_y"/>
                                          </p:val>
                                        </p:tav>
                                        <p:tav tm="100000">
                                          <p:val>
                                            <p:strVal val="#ppt_y"/>
                                          </p:val>
                                        </p:tav>
                                      </p:tavLst>
                                    </p:anim>
                                    <p:animEffect transition="in" filter="fade">
                                      <p:cBhvr>
                                        <p:cTn id="16" dur="1000"/>
                                        <p:tgtEl>
                                          <p:spTgt spid="108546">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6" presetClass="entr" presetSubtype="0" fill="hold" nodeType="clickEffect">
                                  <p:stCondLst>
                                    <p:cond delay="0"/>
                                  </p:stCondLst>
                                  <p:childTnLst>
                                    <p:set>
                                      <p:cBhvr>
                                        <p:cTn id="20" dur="1" fill="hold">
                                          <p:stCondLst>
                                            <p:cond delay="0"/>
                                          </p:stCondLst>
                                        </p:cTn>
                                        <p:tgtEl>
                                          <p:spTgt spid="108546">
                                            <p:txEl>
                                              <p:pRg st="2" end="2"/>
                                            </p:txEl>
                                          </p:spTgt>
                                        </p:tgtEl>
                                        <p:attrNameLst>
                                          <p:attrName>style.visibility</p:attrName>
                                        </p:attrNameLst>
                                      </p:cBhvr>
                                      <p:to>
                                        <p:strVal val="visible"/>
                                      </p:to>
                                    </p:set>
                                    <p:animEffect transition="in" filter="wipe(down)">
                                      <p:cBhvr>
                                        <p:cTn id="21" dur="580">
                                          <p:stCondLst>
                                            <p:cond delay="0"/>
                                          </p:stCondLst>
                                        </p:cTn>
                                        <p:tgtEl>
                                          <p:spTgt spid="108546">
                                            <p:txEl>
                                              <p:pRg st="2" end="2"/>
                                            </p:txEl>
                                          </p:spTgt>
                                        </p:tgtEl>
                                      </p:cBhvr>
                                    </p:animEffect>
                                    <p:anim calcmode="lin" valueType="num">
                                      <p:cBhvr>
                                        <p:cTn id="22" dur="1822" tmFilter="0,0; 0.14,0.36; 0.43,0.73; 0.71,0.91; 1.0,1.0">
                                          <p:stCondLst>
                                            <p:cond delay="0"/>
                                          </p:stCondLst>
                                        </p:cTn>
                                        <p:tgtEl>
                                          <p:spTgt spid="108546">
                                            <p:txEl>
                                              <p:pRg st="2" end="2"/>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108546">
                                            <p:txEl>
                                              <p:pRg st="2" end="2"/>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108546">
                                            <p:txEl>
                                              <p:pRg st="2" end="2"/>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108546">
                                            <p:txEl>
                                              <p:pRg st="2" end="2"/>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108546">
                                            <p:txEl>
                                              <p:pRg st="2" end="2"/>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108546">
                                            <p:txEl>
                                              <p:pRg st="2" end="2"/>
                                            </p:txEl>
                                          </p:spTgt>
                                        </p:tgtEl>
                                      </p:cBhvr>
                                      <p:to x="100000" y="60000"/>
                                    </p:animScale>
                                    <p:animScale>
                                      <p:cBhvr>
                                        <p:cTn id="28" dur="166" decel="50000">
                                          <p:stCondLst>
                                            <p:cond delay="676"/>
                                          </p:stCondLst>
                                        </p:cTn>
                                        <p:tgtEl>
                                          <p:spTgt spid="108546">
                                            <p:txEl>
                                              <p:pRg st="2" end="2"/>
                                            </p:txEl>
                                          </p:spTgt>
                                        </p:tgtEl>
                                      </p:cBhvr>
                                      <p:to x="100000" y="100000"/>
                                    </p:animScale>
                                    <p:animScale>
                                      <p:cBhvr>
                                        <p:cTn id="29" dur="26">
                                          <p:stCondLst>
                                            <p:cond delay="1312"/>
                                          </p:stCondLst>
                                        </p:cTn>
                                        <p:tgtEl>
                                          <p:spTgt spid="108546">
                                            <p:txEl>
                                              <p:pRg st="2" end="2"/>
                                            </p:txEl>
                                          </p:spTgt>
                                        </p:tgtEl>
                                      </p:cBhvr>
                                      <p:to x="100000" y="80000"/>
                                    </p:animScale>
                                    <p:animScale>
                                      <p:cBhvr>
                                        <p:cTn id="30" dur="166" decel="50000">
                                          <p:stCondLst>
                                            <p:cond delay="1338"/>
                                          </p:stCondLst>
                                        </p:cTn>
                                        <p:tgtEl>
                                          <p:spTgt spid="108546">
                                            <p:txEl>
                                              <p:pRg st="2" end="2"/>
                                            </p:txEl>
                                          </p:spTgt>
                                        </p:tgtEl>
                                      </p:cBhvr>
                                      <p:to x="100000" y="100000"/>
                                    </p:animScale>
                                    <p:animScale>
                                      <p:cBhvr>
                                        <p:cTn id="31" dur="26">
                                          <p:stCondLst>
                                            <p:cond delay="1642"/>
                                          </p:stCondLst>
                                        </p:cTn>
                                        <p:tgtEl>
                                          <p:spTgt spid="108546">
                                            <p:txEl>
                                              <p:pRg st="2" end="2"/>
                                            </p:txEl>
                                          </p:spTgt>
                                        </p:tgtEl>
                                      </p:cBhvr>
                                      <p:to x="100000" y="90000"/>
                                    </p:animScale>
                                    <p:animScale>
                                      <p:cBhvr>
                                        <p:cTn id="32" dur="166" decel="50000">
                                          <p:stCondLst>
                                            <p:cond delay="1668"/>
                                          </p:stCondLst>
                                        </p:cTn>
                                        <p:tgtEl>
                                          <p:spTgt spid="108546">
                                            <p:txEl>
                                              <p:pRg st="2" end="2"/>
                                            </p:txEl>
                                          </p:spTgt>
                                        </p:tgtEl>
                                      </p:cBhvr>
                                      <p:to x="100000" y="100000"/>
                                    </p:animScale>
                                    <p:animScale>
                                      <p:cBhvr>
                                        <p:cTn id="33" dur="26">
                                          <p:stCondLst>
                                            <p:cond delay="1808"/>
                                          </p:stCondLst>
                                        </p:cTn>
                                        <p:tgtEl>
                                          <p:spTgt spid="108546">
                                            <p:txEl>
                                              <p:pRg st="2" end="2"/>
                                            </p:txEl>
                                          </p:spTgt>
                                        </p:tgtEl>
                                      </p:cBhvr>
                                      <p:to x="100000" y="95000"/>
                                    </p:animScale>
                                    <p:animScale>
                                      <p:cBhvr>
                                        <p:cTn id="34" dur="166" decel="50000">
                                          <p:stCondLst>
                                            <p:cond delay="1834"/>
                                          </p:stCondLst>
                                        </p:cTn>
                                        <p:tgtEl>
                                          <p:spTgt spid="108546">
                                            <p:txEl>
                                              <p:pRg st="2" end="2"/>
                                            </p:txEl>
                                          </p:spTgt>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108546">
                                            <p:txEl>
                                              <p:pRg st="3" end="3"/>
                                            </p:txEl>
                                          </p:spTgt>
                                        </p:tgtEl>
                                        <p:attrNameLst>
                                          <p:attrName>style.visibility</p:attrName>
                                        </p:attrNameLst>
                                      </p:cBhvr>
                                      <p:to>
                                        <p:strVal val="visible"/>
                                      </p:to>
                                    </p:set>
                                    <p:animEffect transition="in" filter="wipe(down)">
                                      <p:cBhvr>
                                        <p:cTn id="37" dur="580">
                                          <p:stCondLst>
                                            <p:cond delay="0"/>
                                          </p:stCondLst>
                                        </p:cTn>
                                        <p:tgtEl>
                                          <p:spTgt spid="108546">
                                            <p:txEl>
                                              <p:pRg st="3" end="3"/>
                                            </p:txEl>
                                          </p:spTgt>
                                        </p:tgtEl>
                                      </p:cBhvr>
                                    </p:animEffect>
                                    <p:anim calcmode="lin" valueType="num">
                                      <p:cBhvr>
                                        <p:cTn id="38" dur="1822" tmFilter="0,0; 0.14,0.36; 0.43,0.73; 0.71,0.91; 1.0,1.0">
                                          <p:stCondLst>
                                            <p:cond delay="0"/>
                                          </p:stCondLst>
                                        </p:cTn>
                                        <p:tgtEl>
                                          <p:spTgt spid="108546">
                                            <p:txEl>
                                              <p:pRg st="3" end="3"/>
                                            </p:txEl>
                                          </p:spTgt>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08546">
                                            <p:txEl>
                                              <p:pRg st="3" end="3"/>
                                            </p:txEl>
                                          </p:spTgt>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08546">
                                            <p:txEl>
                                              <p:pRg st="3" end="3"/>
                                            </p:txEl>
                                          </p:spTgt>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08546">
                                            <p:txEl>
                                              <p:pRg st="3" end="3"/>
                                            </p:txEl>
                                          </p:spTgt>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08546">
                                            <p:txEl>
                                              <p:pRg st="3" end="3"/>
                                            </p:txEl>
                                          </p:spTgt>
                                        </p:tgtEl>
                                        <p:attrNameLst>
                                          <p:attrName>ppt_y</p:attrName>
                                        </p:attrNameLst>
                                      </p:cBhvr>
                                      <p:tavLst>
                                        <p:tav tm="0" fmla="#ppt_y-sin(pi*$)/81">
                                          <p:val>
                                            <p:fltVal val="0"/>
                                          </p:val>
                                        </p:tav>
                                        <p:tav tm="100000">
                                          <p:val>
                                            <p:fltVal val="1"/>
                                          </p:val>
                                        </p:tav>
                                      </p:tavLst>
                                    </p:anim>
                                    <p:animScale>
                                      <p:cBhvr>
                                        <p:cTn id="43" dur="26">
                                          <p:stCondLst>
                                            <p:cond delay="650"/>
                                          </p:stCondLst>
                                        </p:cTn>
                                        <p:tgtEl>
                                          <p:spTgt spid="108546">
                                            <p:txEl>
                                              <p:pRg st="3" end="3"/>
                                            </p:txEl>
                                          </p:spTgt>
                                        </p:tgtEl>
                                      </p:cBhvr>
                                      <p:to x="100000" y="60000"/>
                                    </p:animScale>
                                    <p:animScale>
                                      <p:cBhvr>
                                        <p:cTn id="44" dur="166" decel="50000">
                                          <p:stCondLst>
                                            <p:cond delay="676"/>
                                          </p:stCondLst>
                                        </p:cTn>
                                        <p:tgtEl>
                                          <p:spTgt spid="108546">
                                            <p:txEl>
                                              <p:pRg st="3" end="3"/>
                                            </p:txEl>
                                          </p:spTgt>
                                        </p:tgtEl>
                                      </p:cBhvr>
                                      <p:to x="100000" y="100000"/>
                                    </p:animScale>
                                    <p:animScale>
                                      <p:cBhvr>
                                        <p:cTn id="45" dur="26">
                                          <p:stCondLst>
                                            <p:cond delay="1312"/>
                                          </p:stCondLst>
                                        </p:cTn>
                                        <p:tgtEl>
                                          <p:spTgt spid="108546">
                                            <p:txEl>
                                              <p:pRg st="3" end="3"/>
                                            </p:txEl>
                                          </p:spTgt>
                                        </p:tgtEl>
                                      </p:cBhvr>
                                      <p:to x="100000" y="80000"/>
                                    </p:animScale>
                                    <p:animScale>
                                      <p:cBhvr>
                                        <p:cTn id="46" dur="166" decel="50000">
                                          <p:stCondLst>
                                            <p:cond delay="1338"/>
                                          </p:stCondLst>
                                        </p:cTn>
                                        <p:tgtEl>
                                          <p:spTgt spid="108546">
                                            <p:txEl>
                                              <p:pRg st="3" end="3"/>
                                            </p:txEl>
                                          </p:spTgt>
                                        </p:tgtEl>
                                      </p:cBhvr>
                                      <p:to x="100000" y="100000"/>
                                    </p:animScale>
                                    <p:animScale>
                                      <p:cBhvr>
                                        <p:cTn id="47" dur="26">
                                          <p:stCondLst>
                                            <p:cond delay="1642"/>
                                          </p:stCondLst>
                                        </p:cTn>
                                        <p:tgtEl>
                                          <p:spTgt spid="108546">
                                            <p:txEl>
                                              <p:pRg st="3" end="3"/>
                                            </p:txEl>
                                          </p:spTgt>
                                        </p:tgtEl>
                                      </p:cBhvr>
                                      <p:to x="100000" y="90000"/>
                                    </p:animScale>
                                    <p:animScale>
                                      <p:cBhvr>
                                        <p:cTn id="48" dur="166" decel="50000">
                                          <p:stCondLst>
                                            <p:cond delay="1668"/>
                                          </p:stCondLst>
                                        </p:cTn>
                                        <p:tgtEl>
                                          <p:spTgt spid="108546">
                                            <p:txEl>
                                              <p:pRg st="3" end="3"/>
                                            </p:txEl>
                                          </p:spTgt>
                                        </p:tgtEl>
                                      </p:cBhvr>
                                      <p:to x="100000" y="100000"/>
                                    </p:animScale>
                                    <p:animScale>
                                      <p:cBhvr>
                                        <p:cTn id="49" dur="26">
                                          <p:stCondLst>
                                            <p:cond delay="1808"/>
                                          </p:stCondLst>
                                        </p:cTn>
                                        <p:tgtEl>
                                          <p:spTgt spid="108546">
                                            <p:txEl>
                                              <p:pRg st="3" end="3"/>
                                            </p:txEl>
                                          </p:spTgt>
                                        </p:tgtEl>
                                      </p:cBhvr>
                                      <p:to x="100000" y="95000"/>
                                    </p:animScale>
                                    <p:animScale>
                                      <p:cBhvr>
                                        <p:cTn id="50" dur="166" decel="50000">
                                          <p:stCondLst>
                                            <p:cond delay="1834"/>
                                          </p:stCondLst>
                                        </p:cTn>
                                        <p:tgtEl>
                                          <p:spTgt spid="108546">
                                            <p:txEl>
                                              <p:pRg st="3" end="3"/>
                                            </p:txEl>
                                          </p:spTgt>
                                        </p:tgtEl>
                                      </p:cBhvr>
                                      <p:to x="100000" y="100000"/>
                                    </p:animScale>
                                  </p:childTnLst>
                                </p:cTn>
                              </p:par>
                              <p:par>
                                <p:cTn id="51" presetID="26" presetClass="entr" presetSubtype="0" fill="hold" nodeType="withEffect">
                                  <p:stCondLst>
                                    <p:cond delay="0"/>
                                  </p:stCondLst>
                                  <p:childTnLst>
                                    <p:set>
                                      <p:cBhvr>
                                        <p:cTn id="52" dur="1" fill="hold">
                                          <p:stCondLst>
                                            <p:cond delay="0"/>
                                          </p:stCondLst>
                                        </p:cTn>
                                        <p:tgtEl>
                                          <p:spTgt spid="108546">
                                            <p:txEl>
                                              <p:pRg st="4" end="4"/>
                                            </p:txEl>
                                          </p:spTgt>
                                        </p:tgtEl>
                                        <p:attrNameLst>
                                          <p:attrName>style.visibility</p:attrName>
                                        </p:attrNameLst>
                                      </p:cBhvr>
                                      <p:to>
                                        <p:strVal val="visible"/>
                                      </p:to>
                                    </p:set>
                                    <p:animEffect transition="in" filter="wipe(down)">
                                      <p:cBhvr>
                                        <p:cTn id="53" dur="580">
                                          <p:stCondLst>
                                            <p:cond delay="0"/>
                                          </p:stCondLst>
                                        </p:cTn>
                                        <p:tgtEl>
                                          <p:spTgt spid="108546">
                                            <p:txEl>
                                              <p:pRg st="4" end="4"/>
                                            </p:txEl>
                                          </p:spTgt>
                                        </p:tgtEl>
                                      </p:cBhvr>
                                    </p:animEffect>
                                    <p:anim calcmode="lin" valueType="num">
                                      <p:cBhvr>
                                        <p:cTn id="54" dur="1822" tmFilter="0,0; 0.14,0.36; 0.43,0.73; 0.71,0.91; 1.0,1.0">
                                          <p:stCondLst>
                                            <p:cond delay="0"/>
                                          </p:stCondLst>
                                        </p:cTn>
                                        <p:tgtEl>
                                          <p:spTgt spid="108546">
                                            <p:txEl>
                                              <p:pRg st="4" end="4"/>
                                            </p:txEl>
                                          </p:spTgt>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08546">
                                            <p:txEl>
                                              <p:pRg st="4" end="4"/>
                                            </p:txEl>
                                          </p:spTgt>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08546">
                                            <p:txEl>
                                              <p:pRg st="4" end="4"/>
                                            </p:txEl>
                                          </p:spTgt>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08546">
                                            <p:txEl>
                                              <p:pRg st="4" end="4"/>
                                            </p:txEl>
                                          </p:spTgt>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08546">
                                            <p:txEl>
                                              <p:pRg st="4" end="4"/>
                                            </p:txEl>
                                          </p:spTgt>
                                        </p:tgtEl>
                                        <p:attrNameLst>
                                          <p:attrName>ppt_y</p:attrName>
                                        </p:attrNameLst>
                                      </p:cBhvr>
                                      <p:tavLst>
                                        <p:tav tm="0" fmla="#ppt_y-sin(pi*$)/81">
                                          <p:val>
                                            <p:fltVal val="0"/>
                                          </p:val>
                                        </p:tav>
                                        <p:tav tm="100000">
                                          <p:val>
                                            <p:fltVal val="1"/>
                                          </p:val>
                                        </p:tav>
                                      </p:tavLst>
                                    </p:anim>
                                    <p:animScale>
                                      <p:cBhvr>
                                        <p:cTn id="59" dur="26">
                                          <p:stCondLst>
                                            <p:cond delay="650"/>
                                          </p:stCondLst>
                                        </p:cTn>
                                        <p:tgtEl>
                                          <p:spTgt spid="108546">
                                            <p:txEl>
                                              <p:pRg st="4" end="4"/>
                                            </p:txEl>
                                          </p:spTgt>
                                        </p:tgtEl>
                                      </p:cBhvr>
                                      <p:to x="100000" y="60000"/>
                                    </p:animScale>
                                    <p:animScale>
                                      <p:cBhvr>
                                        <p:cTn id="60" dur="166" decel="50000">
                                          <p:stCondLst>
                                            <p:cond delay="676"/>
                                          </p:stCondLst>
                                        </p:cTn>
                                        <p:tgtEl>
                                          <p:spTgt spid="108546">
                                            <p:txEl>
                                              <p:pRg st="4" end="4"/>
                                            </p:txEl>
                                          </p:spTgt>
                                        </p:tgtEl>
                                      </p:cBhvr>
                                      <p:to x="100000" y="100000"/>
                                    </p:animScale>
                                    <p:animScale>
                                      <p:cBhvr>
                                        <p:cTn id="61" dur="26">
                                          <p:stCondLst>
                                            <p:cond delay="1312"/>
                                          </p:stCondLst>
                                        </p:cTn>
                                        <p:tgtEl>
                                          <p:spTgt spid="108546">
                                            <p:txEl>
                                              <p:pRg st="4" end="4"/>
                                            </p:txEl>
                                          </p:spTgt>
                                        </p:tgtEl>
                                      </p:cBhvr>
                                      <p:to x="100000" y="80000"/>
                                    </p:animScale>
                                    <p:animScale>
                                      <p:cBhvr>
                                        <p:cTn id="62" dur="166" decel="50000">
                                          <p:stCondLst>
                                            <p:cond delay="1338"/>
                                          </p:stCondLst>
                                        </p:cTn>
                                        <p:tgtEl>
                                          <p:spTgt spid="108546">
                                            <p:txEl>
                                              <p:pRg st="4" end="4"/>
                                            </p:txEl>
                                          </p:spTgt>
                                        </p:tgtEl>
                                      </p:cBhvr>
                                      <p:to x="100000" y="100000"/>
                                    </p:animScale>
                                    <p:animScale>
                                      <p:cBhvr>
                                        <p:cTn id="63" dur="26">
                                          <p:stCondLst>
                                            <p:cond delay="1642"/>
                                          </p:stCondLst>
                                        </p:cTn>
                                        <p:tgtEl>
                                          <p:spTgt spid="108546">
                                            <p:txEl>
                                              <p:pRg st="4" end="4"/>
                                            </p:txEl>
                                          </p:spTgt>
                                        </p:tgtEl>
                                      </p:cBhvr>
                                      <p:to x="100000" y="90000"/>
                                    </p:animScale>
                                    <p:animScale>
                                      <p:cBhvr>
                                        <p:cTn id="64" dur="166" decel="50000">
                                          <p:stCondLst>
                                            <p:cond delay="1668"/>
                                          </p:stCondLst>
                                        </p:cTn>
                                        <p:tgtEl>
                                          <p:spTgt spid="108546">
                                            <p:txEl>
                                              <p:pRg st="4" end="4"/>
                                            </p:txEl>
                                          </p:spTgt>
                                        </p:tgtEl>
                                      </p:cBhvr>
                                      <p:to x="100000" y="100000"/>
                                    </p:animScale>
                                    <p:animScale>
                                      <p:cBhvr>
                                        <p:cTn id="65" dur="26">
                                          <p:stCondLst>
                                            <p:cond delay="1808"/>
                                          </p:stCondLst>
                                        </p:cTn>
                                        <p:tgtEl>
                                          <p:spTgt spid="108546">
                                            <p:txEl>
                                              <p:pRg st="4" end="4"/>
                                            </p:txEl>
                                          </p:spTgt>
                                        </p:tgtEl>
                                      </p:cBhvr>
                                      <p:to x="100000" y="95000"/>
                                    </p:animScale>
                                    <p:animScale>
                                      <p:cBhvr>
                                        <p:cTn id="66" dur="166" decel="50000">
                                          <p:stCondLst>
                                            <p:cond delay="1834"/>
                                          </p:stCondLst>
                                        </p:cTn>
                                        <p:tgtEl>
                                          <p:spTgt spid="108546">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1"/>
          <p:cNvSpPr>
            <a:spLocks noChangeArrowheads="1"/>
          </p:cNvSpPr>
          <p:nvPr/>
        </p:nvSpPr>
        <p:spPr bwMode="auto">
          <a:xfrm>
            <a:off x="214313" y="423863"/>
            <a:ext cx="8643937" cy="564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ومنها: أوراق  اليانصيب  وهي نوع من أنواع الميسر ؛  إذ تقوم بعض الجهات بطبع أوراق صغيرة على هيئة عملات ورقية ، وتسمى أوراق اليانصيب على أن يكون ثمن كل منها زهيدا، وتباع هذه الأوراق تغريراً بالمشترين بأن من يشتري ورق يانصيب قد يكسب مبلغاً كبيراً من المال ، ثم يجري السحب في نهاية كل مدة معينة على أرقام  الأوراق المباعة، فيكسب نفر قليل من  المشترين مبالغ كبيرة بدون أي عمل منتج، وفي المقابل يخسر السواد الأعظم من المشترين كل ما دفعوه من مال.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ثالثا : الاتجار في المحرمــــــات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منع الشارع الحكيم المسلم من الاتجار في المحرمات ؛ رعاية لمصالحه وحثاً له على طلب الطيب من الكسب .وهذه المحرمات لا تخلو أن تكون  مواد تفسد العقول كالخمور والمخدرات ، أو مطعومات تفسد الطباع وتغذي غذاءً خبيثاً ، أو أعيانا مهدرة القيمة لأنها تفسد الأديان وتدعو إلى الفتنة والشرك، كالأصنام، والتماثيل ، والصور المحرمة . أو أطعمة انتهت صلاحيتها ، أو ألبسة يتم تزوير وطن المنشأ فيها ...</a:t>
            </a:r>
          </a:p>
        </p:txBody>
      </p:sp>
      <p:sp>
        <p:nvSpPr>
          <p:cNvPr id="2" name="عنصر نائب لرقم الشريحة 1"/>
          <p:cNvSpPr>
            <a:spLocks noGrp="1"/>
          </p:cNvSpPr>
          <p:nvPr>
            <p:ph type="sldNum" sz="quarter" idx="12"/>
          </p:nvPr>
        </p:nvSpPr>
        <p:spPr/>
        <p:txBody>
          <a:bodyPr/>
          <a:lstStyle/>
          <a:p>
            <a:pPr>
              <a:defRPr/>
            </a:pPr>
            <a:fld id="{D4E9ECF7-A6A0-41B1-8CBB-6D306F4F64C1}" type="slidenum">
              <a:rPr lang="ar-SA" smtClean="0">
                <a:solidFill>
                  <a:srgbClr val="646B86">
                    <a:shade val="90000"/>
                  </a:srgbClr>
                </a:solidFill>
              </a:rPr>
              <a:pPr>
                <a:defRPr/>
              </a:pPr>
              <a:t>11</a:t>
            </a:fld>
            <a:endParaRPr lang="ar-SA">
              <a:solidFill>
                <a:srgbClr val="646B86">
                  <a:shade val="90000"/>
                </a:srgbClr>
              </a:solidFill>
            </a:endParaRPr>
          </a:p>
        </p:txBody>
      </p:sp>
    </p:spTree>
    <p:extLst>
      <p:ext uri="{BB962C8B-B14F-4D97-AF65-F5344CB8AC3E}">
        <p14:creationId xmlns:p14="http://schemas.microsoft.com/office/powerpoint/2010/main" val="2852097813"/>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09570">
                                            <p:txEl>
                                              <p:pRg st="1" end="1"/>
                                            </p:txEl>
                                          </p:spTgt>
                                        </p:tgtEl>
                                        <p:attrNameLst>
                                          <p:attrName>style.visibility</p:attrName>
                                        </p:attrNameLst>
                                      </p:cBhvr>
                                      <p:to>
                                        <p:strVal val="visible"/>
                                      </p:to>
                                    </p:set>
                                    <p:anim from="(-#ppt_w/2)" to="(#ppt_x)" calcmode="lin" valueType="num">
                                      <p:cBhvr>
                                        <p:cTn id="7" dur="600" fill="hold">
                                          <p:stCondLst>
                                            <p:cond delay="0"/>
                                          </p:stCondLst>
                                        </p:cTn>
                                        <p:tgtEl>
                                          <p:spTgt spid="109570">
                                            <p:txEl>
                                              <p:pRg st="1" end="1"/>
                                            </p:txEl>
                                          </p:spTgt>
                                        </p:tgtEl>
                                        <p:attrNameLst>
                                          <p:attrName>ppt_x</p:attrName>
                                        </p:attrNameLst>
                                      </p:cBhvr>
                                    </p:anim>
                                    <p:anim from="0" to="-1.0" calcmode="lin" valueType="num">
                                      <p:cBhvr>
                                        <p:cTn id="8" dur="200" decel="50000" autoRev="1" fill="hold">
                                          <p:stCondLst>
                                            <p:cond delay="600"/>
                                          </p:stCondLst>
                                        </p:cTn>
                                        <p:tgtEl>
                                          <p:spTgt spid="109570">
                                            <p:txEl>
                                              <p:pRg st="1" end="1"/>
                                            </p:txEl>
                                          </p:spTgt>
                                        </p:tgtEl>
                                        <p:attrNameLst>
                                          <p:attrName>xshear</p:attrName>
                                        </p:attrNameLst>
                                      </p:cBhvr>
                                    </p:anim>
                                    <p:animScale>
                                      <p:cBhvr>
                                        <p:cTn id="9" dur="200" decel="100000" autoRev="1" fill="hold">
                                          <p:stCondLst>
                                            <p:cond delay="600"/>
                                          </p:stCondLst>
                                        </p:cTn>
                                        <p:tgtEl>
                                          <p:spTgt spid="109570">
                                            <p:txEl>
                                              <p:pRg st="1" end="1"/>
                                            </p:txEl>
                                          </p:spTgt>
                                        </p:tgtEl>
                                      </p:cBhvr>
                                      <p:from x="100000" y="100000"/>
                                      <p:to x="80000" y="100000"/>
                                    </p:animScale>
                                    <p:anim by="(#ppt_h/3+#ppt_w*0.1)" calcmode="lin" valueType="num">
                                      <p:cBhvr additive="sum">
                                        <p:cTn id="10" dur="200" decel="100000" autoRev="1" fill="hold">
                                          <p:stCondLst>
                                            <p:cond delay="600"/>
                                          </p:stCondLst>
                                        </p:cTn>
                                        <p:tgtEl>
                                          <p:spTgt spid="109570">
                                            <p:txEl>
                                              <p:pRg st="1" end="1"/>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6" presetClass="entr" presetSubtype="0" fill="hold" nodeType="clickEffect">
                                  <p:stCondLst>
                                    <p:cond delay="0"/>
                                  </p:stCondLst>
                                  <p:childTnLst>
                                    <p:set>
                                      <p:cBhvr>
                                        <p:cTn id="14" dur="1" fill="hold">
                                          <p:stCondLst>
                                            <p:cond delay="0"/>
                                          </p:stCondLst>
                                        </p:cTn>
                                        <p:tgtEl>
                                          <p:spTgt spid="109570">
                                            <p:txEl>
                                              <p:pRg st="2" end="2"/>
                                            </p:txEl>
                                          </p:spTgt>
                                        </p:tgtEl>
                                        <p:attrNameLst>
                                          <p:attrName>style.visibility</p:attrName>
                                        </p:attrNameLst>
                                      </p:cBhvr>
                                      <p:to>
                                        <p:strVal val="visible"/>
                                      </p:to>
                                    </p:set>
                                    <p:animEffect transition="in" filter="wipe(down)">
                                      <p:cBhvr>
                                        <p:cTn id="15" dur="580">
                                          <p:stCondLst>
                                            <p:cond delay="0"/>
                                          </p:stCondLst>
                                        </p:cTn>
                                        <p:tgtEl>
                                          <p:spTgt spid="109570">
                                            <p:txEl>
                                              <p:pRg st="2" end="2"/>
                                            </p:txEl>
                                          </p:spTgt>
                                        </p:tgtEl>
                                      </p:cBhvr>
                                    </p:animEffect>
                                    <p:anim calcmode="lin" valueType="num">
                                      <p:cBhvr>
                                        <p:cTn id="16" dur="1822" tmFilter="0,0; 0.14,0.36; 0.43,0.73; 0.71,0.91; 1.0,1.0">
                                          <p:stCondLst>
                                            <p:cond delay="0"/>
                                          </p:stCondLst>
                                        </p:cTn>
                                        <p:tgtEl>
                                          <p:spTgt spid="109570">
                                            <p:txEl>
                                              <p:pRg st="2" end="2"/>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09570">
                                            <p:txEl>
                                              <p:pRg st="2" end="2"/>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09570">
                                            <p:txEl>
                                              <p:pRg st="2" end="2"/>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09570">
                                            <p:txEl>
                                              <p:pRg st="2" end="2"/>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09570">
                                            <p:txEl>
                                              <p:pRg st="2" end="2"/>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109570">
                                            <p:txEl>
                                              <p:pRg st="2" end="2"/>
                                            </p:txEl>
                                          </p:spTgt>
                                        </p:tgtEl>
                                      </p:cBhvr>
                                      <p:to x="100000" y="60000"/>
                                    </p:animScale>
                                    <p:animScale>
                                      <p:cBhvr>
                                        <p:cTn id="22" dur="166" decel="50000">
                                          <p:stCondLst>
                                            <p:cond delay="676"/>
                                          </p:stCondLst>
                                        </p:cTn>
                                        <p:tgtEl>
                                          <p:spTgt spid="109570">
                                            <p:txEl>
                                              <p:pRg st="2" end="2"/>
                                            </p:txEl>
                                          </p:spTgt>
                                        </p:tgtEl>
                                      </p:cBhvr>
                                      <p:to x="100000" y="100000"/>
                                    </p:animScale>
                                    <p:animScale>
                                      <p:cBhvr>
                                        <p:cTn id="23" dur="26">
                                          <p:stCondLst>
                                            <p:cond delay="1312"/>
                                          </p:stCondLst>
                                        </p:cTn>
                                        <p:tgtEl>
                                          <p:spTgt spid="109570">
                                            <p:txEl>
                                              <p:pRg st="2" end="2"/>
                                            </p:txEl>
                                          </p:spTgt>
                                        </p:tgtEl>
                                      </p:cBhvr>
                                      <p:to x="100000" y="80000"/>
                                    </p:animScale>
                                    <p:animScale>
                                      <p:cBhvr>
                                        <p:cTn id="24" dur="166" decel="50000">
                                          <p:stCondLst>
                                            <p:cond delay="1338"/>
                                          </p:stCondLst>
                                        </p:cTn>
                                        <p:tgtEl>
                                          <p:spTgt spid="109570">
                                            <p:txEl>
                                              <p:pRg st="2" end="2"/>
                                            </p:txEl>
                                          </p:spTgt>
                                        </p:tgtEl>
                                      </p:cBhvr>
                                      <p:to x="100000" y="100000"/>
                                    </p:animScale>
                                    <p:animScale>
                                      <p:cBhvr>
                                        <p:cTn id="25" dur="26">
                                          <p:stCondLst>
                                            <p:cond delay="1642"/>
                                          </p:stCondLst>
                                        </p:cTn>
                                        <p:tgtEl>
                                          <p:spTgt spid="109570">
                                            <p:txEl>
                                              <p:pRg st="2" end="2"/>
                                            </p:txEl>
                                          </p:spTgt>
                                        </p:tgtEl>
                                      </p:cBhvr>
                                      <p:to x="100000" y="90000"/>
                                    </p:animScale>
                                    <p:animScale>
                                      <p:cBhvr>
                                        <p:cTn id="26" dur="166" decel="50000">
                                          <p:stCondLst>
                                            <p:cond delay="1668"/>
                                          </p:stCondLst>
                                        </p:cTn>
                                        <p:tgtEl>
                                          <p:spTgt spid="109570">
                                            <p:txEl>
                                              <p:pRg st="2" end="2"/>
                                            </p:txEl>
                                          </p:spTgt>
                                        </p:tgtEl>
                                      </p:cBhvr>
                                      <p:to x="100000" y="100000"/>
                                    </p:animScale>
                                    <p:animScale>
                                      <p:cBhvr>
                                        <p:cTn id="27" dur="26">
                                          <p:stCondLst>
                                            <p:cond delay="1808"/>
                                          </p:stCondLst>
                                        </p:cTn>
                                        <p:tgtEl>
                                          <p:spTgt spid="109570">
                                            <p:txEl>
                                              <p:pRg st="2" end="2"/>
                                            </p:txEl>
                                          </p:spTgt>
                                        </p:tgtEl>
                                      </p:cBhvr>
                                      <p:to x="100000" y="95000"/>
                                    </p:animScale>
                                    <p:animScale>
                                      <p:cBhvr>
                                        <p:cTn id="28" dur="166" decel="50000">
                                          <p:stCondLst>
                                            <p:cond delay="1834"/>
                                          </p:stCondLst>
                                        </p:cTn>
                                        <p:tgtEl>
                                          <p:spTgt spid="109570">
                                            <p:txEl>
                                              <p:pRg st="2" end="2"/>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109570">
                                            <p:txEl>
                                              <p:pRg st="3" end="3"/>
                                            </p:txEl>
                                          </p:spTgt>
                                        </p:tgtEl>
                                        <p:attrNameLst>
                                          <p:attrName>style.visibility</p:attrName>
                                        </p:attrNameLst>
                                      </p:cBhvr>
                                      <p:to>
                                        <p:strVal val="visible"/>
                                      </p:to>
                                    </p:set>
                                    <p:animEffect transition="in" filter="wipe(down)">
                                      <p:cBhvr>
                                        <p:cTn id="31" dur="580">
                                          <p:stCondLst>
                                            <p:cond delay="0"/>
                                          </p:stCondLst>
                                        </p:cTn>
                                        <p:tgtEl>
                                          <p:spTgt spid="109570">
                                            <p:txEl>
                                              <p:pRg st="3" end="3"/>
                                            </p:txEl>
                                          </p:spTgt>
                                        </p:tgtEl>
                                      </p:cBhvr>
                                    </p:animEffect>
                                    <p:anim calcmode="lin" valueType="num">
                                      <p:cBhvr>
                                        <p:cTn id="32" dur="1822" tmFilter="0,0; 0.14,0.36; 0.43,0.73; 0.71,0.91; 1.0,1.0">
                                          <p:stCondLst>
                                            <p:cond delay="0"/>
                                          </p:stCondLst>
                                        </p:cTn>
                                        <p:tgtEl>
                                          <p:spTgt spid="109570">
                                            <p:txEl>
                                              <p:pRg st="3" end="3"/>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09570">
                                            <p:txEl>
                                              <p:pRg st="3" end="3"/>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09570">
                                            <p:txEl>
                                              <p:pRg st="3" end="3"/>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09570">
                                            <p:txEl>
                                              <p:pRg st="3" end="3"/>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09570">
                                            <p:txEl>
                                              <p:pRg st="3" end="3"/>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109570">
                                            <p:txEl>
                                              <p:pRg st="3" end="3"/>
                                            </p:txEl>
                                          </p:spTgt>
                                        </p:tgtEl>
                                      </p:cBhvr>
                                      <p:to x="100000" y="60000"/>
                                    </p:animScale>
                                    <p:animScale>
                                      <p:cBhvr>
                                        <p:cTn id="38" dur="166" decel="50000">
                                          <p:stCondLst>
                                            <p:cond delay="676"/>
                                          </p:stCondLst>
                                        </p:cTn>
                                        <p:tgtEl>
                                          <p:spTgt spid="109570">
                                            <p:txEl>
                                              <p:pRg st="3" end="3"/>
                                            </p:txEl>
                                          </p:spTgt>
                                        </p:tgtEl>
                                      </p:cBhvr>
                                      <p:to x="100000" y="100000"/>
                                    </p:animScale>
                                    <p:animScale>
                                      <p:cBhvr>
                                        <p:cTn id="39" dur="26">
                                          <p:stCondLst>
                                            <p:cond delay="1312"/>
                                          </p:stCondLst>
                                        </p:cTn>
                                        <p:tgtEl>
                                          <p:spTgt spid="109570">
                                            <p:txEl>
                                              <p:pRg st="3" end="3"/>
                                            </p:txEl>
                                          </p:spTgt>
                                        </p:tgtEl>
                                      </p:cBhvr>
                                      <p:to x="100000" y="80000"/>
                                    </p:animScale>
                                    <p:animScale>
                                      <p:cBhvr>
                                        <p:cTn id="40" dur="166" decel="50000">
                                          <p:stCondLst>
                                            <p:cond delay="1338"/>
                                          </p:stCondLst>
                                        </p:cTn>
                                        <p:tgtEl>
                                          <p:spTgt spid="109570">
                                            <p:txEl>
                                              <p:pRg st="3" end="3"/>
                                            </p:txEl>
                                          </p:spTgt>
                                        </p:tgtEl>
                                      </p:cBhvr>
                                      <p:to x="100000" y="100000"/>
                                    </p:animScale>
                                    <p:animScale>
                                      <p:cBhvr>
                                        <p:cTn id="41" dur="26">
                                          <p:stCondLst>
                                            <p:cond delay="1642"/>
                                          </p:stCondLst>
                                        </p:cTn>
                                        <p:tgtEl>
                                          <p:spTgt spid="109570">
                                            <p:txEl>
                                              <p:pRg st="3" end="3"/>
                                            </p:txEl>
                                          </p:spTgt>
                                        </p:tgtEl>
                                      </p:cBhvr>
                                      <p:to x="100000" y="90000"/>
                                    </p:animScale>
                                    <p:animScale>
                                      <p:cBhvr>
                                        <p:cTn id="42" dur="166" decel="50000">
                                          <p:stCondLst>
                                            <p:cond delay="1668"/>
                                          </p:stCondLst>
                                        </p:cTn>
                                        <p:tgtEl>
                                          <p:spTgt spid="109570">
                                            <p:txEl>
                                              <p:pRg st="3" end="3"/>
                                            </p:txEl>
                                          </p:spTgt>
                                        </p:tgtEl>
                                      </p:cBhvr>
                                      <p:to x="100000" y="100000"/>
                                    </p:animScale>
                                    <p:animScale>
                                      <p:cBhvr>
                                        <p:cTn id="43" dur="26">
                                          <p:stCondLst>
                                            <p:cond delay="1808"/>
                                          </p:stCondLst>
                                        </p:cTn>
                                        <p:tgtEl>
                                          <p:spTgt spid="109570">
                                            <p:txEl>
                                              <p:pRg st="3" end="3"/>
                                            </p:txEl>
                                          </p:spTgt>
                                        </p:tgtEl>
                                      </p:cBhvr>
                                      <p:to x="100000" y="95000"/>
                                    </p:animScale>
                                    <p:animScale>
                                      <p:cBhvr>
                                        <p:cTn id="44" dur="166" decel="50000">
                                          <p:stCondLst>
                                            <p:cond delay="1834"/>
                                          </p:stCondLst>
                                        </p:cTn>
                                        <p:tgtEl>
                                          <p:spTgt spid="109570">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1"/>
          <p:cNvSpPr>
            <a:spLocks noChangeArrowheads="1"/>
          </p:cNvSpPr>
          <p:nvPr/>
        </p:nvSpPr>
        <p:spPr bwMode="auto">
          <a:xfrm>
            <a:off x="142875" y="500063"/>
            <a:ext cx="8786813"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ومن هذه المحرمات ما ورد في قوله تعالى:</a:t>
            </a:r>
          </a:p>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حُرِّمَتْ عَلَيْكُمُ الْمَيْتَةُ وَالدَّمُ وَلَحْمُ الْخِنزِيرِ وَمَا أُهِلَّ لِغَيْرِ اللَّهِ بِهِ وَالْمُنْخَنِقَةُ وَالْمَوْقُوذَةُ وَالْمُتَرَدِّيَةُ وَالنَّطِيحَةُ وَمَا أَكَلَ السَّبُعُ إِلَّا مَا ذَكَّيْتُمْ وَمَا ذُبِحَ عَلَى النُّصُبِ وَأَن تَسْتَقْسِمُوا بِالْأَزْلَامِ ذَٰلِكُمْ فِسْقٌ الْيَوْمَ يَئِسَ الَّذِينَ كَفَرُوا مِن دِينِكُمْ فَلَا تَخْشَوْهُمْ وَاخْشَوْنِ الْيَوْمَ أَكْمَلْتُ لَكُمْ دِينَكُمْ وَأَتْمَمْتُ عَلَيْكُمْ نِعْمَتِي وَرَضِيتُ لَكُمُ الْإِسْلَامَ دِينًا فَمَنِ اضْطُرَّ فِي مَخْمَصَةٍ غَيْرَ مُتَجَانِفٍ لِّإِثْمٍ فَإِنَّ اللَّهَ غَفُورٌ رَّحِيمٌ</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[المائدة:3]</a:t>
            </a:r>
          </a:p>
          <a:p>
            <a:pPr indent="457200"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وقال سبحانه:</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يَا أَيُّهَا الَّذِينَ آمَنُوا إِنَّمَا الْخَمْرُ وَالْمَيْسِرُ وَالْأَنصَابُ وَالْأَزْلَامُ رِجْسٌ مِّنْ عَمَلِ الشَّيْطَانِ فَاجْتَنِبُوهُ لَعَلَّكُمْ تُفْلِحُونَ</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[المائدة:90]</a:t>
            </a: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وقال سبحانه :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الَّذِينَ يَتَّبِعُونَ الرَّسُولَ النَّبِيَّ الْأُمِّيَّ الَّذِي يَجِدُونَهُ مَكْتُوبًا عِنْدَهُمْ فِي التَّوْرَاةِ وَالْإِنْجِيلِ يَأْمُرُهُمْ بِالْمَعْرُوفِوَيَنْهَاهُمْ عَنِ الْمُنْكَرِ وَيُحِلُّ لَهُمُ الطَّيِّبَاتِ وَيُحَرِّمُ عَلَيْهِمُ الْخَبَائِثَ وَيَضَعُ عَنْهُمْ إِصْرَهُمْ وَالْأَغْلَالَ الَّتِيكَانَتْ عَلَيْهِمْ  فَالَّذِينَ آمَنُوا بِهِ وَعَزَّرُوهُ وَنَصَرُوهُ   وَاتَّبَعُوا النُّورَ الَّذِي أُنْزِلَ مَعَهُ ۙ أُولَٰئِكَ هُمُ الْمُفْلِحُونَ</a:t>
            </a:r>
            <a:r>
              <a:rPr lang="ar-SA" sz="2800">
                <a:solidFill>
                  <a:prstClr val="black"/>
                </a:solidFill>
                <a:latin typeface="Arial" pitchFamily="34" charset="0"/>
                <a:ea typeface="Times New Roman" pitchFamily="18" charset="0"/>
                <a:cs typeface="Traditional Arabic" pitchFamily="18" charset="-78"/>
              </a:rPr>
              <a:t>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[الأعراف:157]</a:t>
            </a: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ومعلوم أن الله سبحانه وتعالى إذا حرم شيئاً حرم ثمنه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rtl="0" eaLnBrk="0" fontAlgn="base" hangingPunct="0">
              <a:spcBef>
                <a:spcPct val="0"/>
              </a:spcBef>
              <a:spcAft>
                <a:spcPct val="0"/>
              </a:spcAft>
            </a:pP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20EBBDCF-C130-45E5-888A-359AAB2A1931}" type="slidenum">
              <a:rPr lang="ar-SA" smtClean="0">
                <a:solidFill>
                  <a:srgbClr val="646B86">
                    <a:shade val="90000"/>
                  </a:srgbClr>
                </a:solidFill>
              </a:rPr>
              <a:pPr>
                <a:defRPr/>
              </a:pPr>
              <a:t>12</a:t>
            </a:fld>
            <a:endParaRPr lang="ar-SA">
              <a:solidFill>
                <a:srgbClr val="646B86">
                  <a:shade val="90000"/>
                </a:srgbClr>
              </a:solidFill>
            </a:endParaRPr>
          </a:p>
        </p:txBody>
      </p:sp>
    </p:spTree>
    <p:extLst>
      <p:ext uri="{BB962C8B-B14F-4D97-AF65-F5344CB8AC3E}">
        <p14:creationId xmlns:p14="http://schemas.microsoft.com/office/powerpoint/2010/main" val="1063356636"/>
      </p:ext>
    </p:extLst>
  </p:cSld>
  <p:clrMapOvr>
    <a:masterClrMapping/>
  </p:clrMapOvr>
  <p:transition>
    <p:cut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10594">
                                            <p:txEl>
                                              <p:pRg st="0" end="0"/>
                                            </p:txEl>
                                          </p:spTgt>
                                        </p:tgtEl>
                                        <p:attrNameLst>
                                          <p:attrName>style.visibility</p:attrName>
                                        </p:attrNameLst>
                                      </p:cBhvr>
                                      <p:to>
                                        <p:strVal val="visible"/>
                                      </p:to>
                                    </p:set>
                                    <p:animEffect transition="in" filter="fade">
                                      <p:cBhvr>
                                        <p:cTn id="7" dur="1000"/>
                                        <p:tgtEl>
                                          <p:spTgt spid="110594">
                                            <p:txEl>
                                              <p:pRg st="0" end="0"/>
                                            </p:txEl>
                                          </p:spTgt>
                                        </p:tgtEl>
                                      </p:cBhvr>
                                    </p:animEffect>
                                    <p:anim calcmode="lin" valueType="num">
                                      <p:cBhvr>
                                        <p:cTn id="8" dur="1000" fill="hold"/>
                                        <p:tgtEl>
                                          <p:spTgt spid="11059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1059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0594">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10594">
                                            <p:txEl>
                                              <p:pRg st="1" end="1"/>
                                            </p:txEl>
                                          </p:spTgt>
                                        </p:tgtEl>
                                        <p:attrNameLst>
                                          <p:attrName>style.visibility</p:attrName>
                                        </p:attrNameLst>
                                      </p:cBhvr>
                                      <p:to>
                                        <p:strVal val="visible"/>
                                      </p:to>
                                    </p:set>
                                    <p:animEffect transition="in" filter="fade">
                                      <p:cBhvr>
                                        <p:cTn id="13" dur="1000"/>
                                        <p:tgtEl>
                                          <p:spTgt spid="110594">
                                            <p:txEl>
                                              <p:pRg st="1" end="1"/>
                                            </p:txEl>
                                          </p:spTgt>
                                        </p:tgtEl>
                                      </p:cBhvr>
                                    </p:animEffect>
                                    <p:anim calcmode="lin" valueType="num">
                                      <p:cBhvr>
                                        <p:cTn id="14" dur="1000" fill="hold"/>
                                        <p:tgtEl>
                                          <p:spTgt spid="110594">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110594">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10594">
                                            <p:txEl>
                                              <p:pRg st="1" end="1"/>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10594">
                                            <p:txEl>
                                              <p:pRg st="2" end="2"/>
                                            </p:txEl>
                                          </p:spTgt>
                                        </p:tgtEl>
                                        <p:attrNameLst>
                                          <p:attrName>style.visibility</p:attrName>
                                        </p:attrNameLst>
                                      </p:cBhvr>
                                      <p:to>
                                        <p:strVal val="visible"/>
                                      </p:to>
                                    </p:set>
                                    <p:animEffect transition="in" filter="fade">
                                      <p:cBhvr>
                                        <p:cTn id="19" dur="1000"/>
                                        <p:tgtEl>
                                          <p:spTgt spid="110594">
                                            <p:txEl>
                                              <p:pRg st="2" end="2"/>
                                            </p:txEl>
                                          </p:spTgt>
                                        </p:tgtEl>
                                      </p:cBhvr>
                                    </p:animEffect>
                                    <p:anim calcmode="lin" valueType="num">
                                      <p:cBhvr>
                                        <p:cTn id="20" dur="1000" fill="hold"/>
                                        <p:tgtEl>
                                          <p:spTgt spid="110594">
                                            <p:txEl>
                                              <p:pRg st="2" end="2"/>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110594">
                                            <p:txEl>
                                              <p:pRg st="2" end="2"/>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10594">
                                            <p:txEl>
                                              <p:pRg st="2" end="2"/>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110594">
                                            <p:txEl>
                                              <p:pRg st="3" end="3"/>
                                            </p:txEl>
                                          </p:spTgt>
                                        </p:tgtEl>
                                        <p:attrNameLst>
                                          <p:attrName>style.visibility</p:attrName>
                                        </p:attrNameLst>
                                      </p:cBhvr>
                                      <p:to>
                                        <p:strVal val="visible"/>
                                      </p:to>
                                    </p:set>
                                    <p:animEffect transition="in" filter="fade">
                                      <p:cBhvr>
                                        <p:cTn id="25" dur="1000"/>
                                        <p:tgtEl>
                                          <p:spTgt spid="110594">
                                            <p:txEl>
                                              <p:pRg st="3" end="3"/>
                                            </p:txEl>
                                          </p:spTgt>
                                        </p:tgtEl>
                                      </p:cBhvr>
                                    </p:animEffect>
                                    <p:anim calcmode="lin" valueType="num">
                                      <p:cBhvr>
                                        <p:cTn id="26" dur="1000" fill="hold"/>
                                        <p:tgtEl>
                                          <p:spTgt spid="110594">
                                            <p:txEl>
                                              <p:pRg st="3" end="3"/>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110594">
                                            <p:txEl>
                                              <p:pRg st="3" end="3"/>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10594">
                                            <p:txEl>
                                              <p:pRg st="3" end="3"/>
                                            </p:txEl>
                                          </p:spTgt>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110594">
                                            <p:txEl>
                                              <p:pRg st="4" end="4"/>
                                            </p:txEl>
                                          </p:spTgt>
                                        </p:tgtEl>
                                        <p:attrNameLst>
                                          <p:attrName>style.visibility</p:attrName>
                                        </p:attrNameLst>
                                      </p:cBhvr>
                                      <p:to>
                                        <p:strVal val="visible"/>
                                      </p:to>
                                    </p:set>
                                    <p:animEffect transition="in" filter="fade">
                                      <p:cBhvr>
                                        <p:cTn id="31" dur="1000"/>
                                        <p:tgtEl>
                                          <p:spTgt spid="110594">
                                            <p:txEl>
                                              <p:pRg st="4" end="4"/>
                                            </p:txEl>
                                          </p:spTgt>
                                        </p:tgtEl>
                                      </p:cBhvr>
                                    </p:animEffect>
                                    <p:anim calcmode="lin" valueType="num">
                                      <p:cBhvr>
                                        <p:cTn id="32" dur="1000" fill="hold"/>
                                        <p:tgtEl>
                                          <p:spTgt spid="110594">
                                            <p:txEl>
                                              <p:pRg st="4" end="4"/>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110594">
                                            <p:txEl>
                                              <p:pRg st="4" end="4"/>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10594">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ChangeArrowheads="1"/>
          </p:cNvSpPr>
          <p:nvPr/>
        </p:nvSpPr>
        <p:spPr bwMode="auto">
          <a:xfrm>
            <a:off x="428625" y="373063"/>
            <a:ext cx="8643938"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رابعا : الغرر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الغرر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ما كان مجهول العاقبة ، بحيث لا يُعلم : هل يحصل أو لا ، وهل يُقدر على تسليمه أم لا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أدلة تحريمه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حرم الإسلام الغرر وجعله من أكل أموال الناس بالباطل ، يدل على ذلك الكتاب والسنة والإجماع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الكتاب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قال تعالى: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يَا أَيُّهَا الَّذِينَ آمَنُوا لَا تَأْكُلُوا أَمْوَالَكُمْ بَيْنَكُمْ بِالْبَاطِلِ إِلَّا أَنْ تَكُونَ تِجَارَةً عَنْ تَرَاضٍ مِنْكُمْ ۚ وَلَاتَقْتُلُوا أَنْفُسَكُمْ ۚ إِنَّ اللَّهَ كَانَ بِكُمْ رَحِيمًا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[النساء:29] وقال سبحانه :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وَلا تَأْكُلُوا أَمْوَالَكُمْ بَيْنَكُمْ بِالْبَاطِلِ وَتُدْلُوا بِهَا إِلَى الْحُكَّامِ لِتَأْكُلُوا فَرِيقاً مِنْ أَمْوَالِ النَّاسِ بِالأِثْمِ وَأَنْتُمْ تَعْلَمُونَ</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[البقرة:188] </a:t>
            </a:r>
            <a:r>
              <a:rPr lang="ar-SA" sz="2800" b="1">
                <a:solidFill>
                  <a:srgbClr val="FF0000"/>
                </a:solidFill>
                <a:latin typeface="Traditional Arabic" pitchFamily="18" charset="-78"/>
                <a:ea typeface="Times New Roman" pitchFamily="18" charset="0"/>
                <a:cs typeface="Traditional Arabic" pitchFamily="18" charset="-78"/>
                <a:sym typeface="HQPB4" pitchFamily="2" charset="2"/>
              </a:rPr>
              <a:t>وَأَخْذِهِمُ الرِّبَوا وَقَدْ نُهُوا عَنْهُ وَأَكْلِهِمْ أَمْوالَ النَّاسِ بِالْباطِلِ وَأَعْتَدْنا لِلْكافِرِينَ مِنْهُمْ عَذابًا أَلِيمًا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[النساء:161]ولا شك أن من أكل أموال الناس بالباطل الغرر والخداع  قال القرطبي " الخطاب في هذه الآية يتضمن جميع أمة محمد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والمعنى</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لا يأكل بعضكم مال بعض بغير حق ، فيدخل في هذا القمار والخداع وجحد الحقوق وما لا تطيب به نفس مالكه ، أو حرمته الشريعة " </a:t>
            </a:r>
          </a:p>
        </p:txBody>
      </p:sp>
      <p:sp>
        <p:nvSpPr>
          <p:cNvPr id="2" name="عنصر نائب لرقم الشريحة 1"/>
          <p:cNvSpPr>
            <a:spLocks noGrp="1"/>
          </p:cNvSpPr>
          <p:nvPr>
            <p:ph type="sldNum" sz="quarter" idx="12"/>
          </p:nvPr>
        </p:nvSpPr>
        <p:spPr/>
        <p:txBody>
          <a:bodyPr/>
          <a:lstStyle/>
          <a:p>
            <a:pPr>
              <a:defRPr/>
            </a:pPr>
            <a:fld id="{7879E89A-0282-41C2-8AA2-16281F0A30AF}" type="slidenum">
              <a:rPr lang="ar-SA" smtClean="0">
                <a:solidFill>
                  <a:srgbClr val="646B86">
                    <a:shade val="90000"/>
                  </a:srgbClr>
                </a:solidFill>
              </a:rPr>
              <a:pPr>
                <a:defRPr/>
              </a:pPr>
              <a:t>13</a:t>
            </a:fld>
            <a:endParaRPr lang="ar-SA">
              <a:solidFill>
                <a:srgbClr val="646B86">
                  <a:shade val="90000"/>
                </a:srgbClr>
              </a:solidFill>
            </a:endParaRPr>
          </a:p>
        </p:txBody>
      </p:sp>
    </p:spTree>
    <p:extLst>
      <p:ext uri="{BB962C8B-B14F-4D97-AF65-F5344CB8AC3E}">
        <p14:creationId xmlns:p14="http://schemas.microsoft.com/office/powerpoint/2010/main" val="705894885"/>
      </p:ext>
    </p:extLst>
  </p:cSld>
  <p:clrMapOvr>
    <a:masterClrMapping/>
  </p:clrMapOvr>
  <p:transition>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11618">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11618">
                                            <p:txEl>
                                              <p:pRg st="0" end="0"/>
                                            </p:txEl>
                                          </p:spTgt>
                                        </p:tgtEl>
                                        <p:attrNameLst>
                                          <p:attrName>ppt_x</p:attrName>
                                        </p:attrNameLst>
                                      </p:cBhvr>
                                    </p:anim>
                                    <p:anim from="0" to="-1.0" calcmode="lin" valueType="num">
                                      <p:cBhvr>
                                        <p:cTn id="8" dur="200" decel="50000" autoRev="1" fill="hold">
                                          <p:stCondLst>
                                            <p:cond delay="600"/>
                                          </p:stCondLst>
                                        </p:cTn>
                                        <p:tgtEl>
                                          <p:spTgt spid="111618">
                                            <p:txEl>
                                              <p:pRg st="0" end="0"/>
                                            </p:txEl>
                                          </p:spTgt>
                                        </p:tgtEl>
                                        <p:attrNameLst>
                                          <p:attrName>xshear</p:attrName>
                                        </p:attrNameLst>
                                      </p:cBhvr>
                                    </p:anim>
                                    <p:animScale>
                                      <p:cBhvr>
                                        <p:cTn id="9" dur="200" decel="100000" autoRev="1" fill="hold">
                                          <p:stCondLst>
                                            <p:cond delay="600"/>
                                          </p:stCondLst>
                                        </p:cTn>
                                        <p:tgtEl>
                                          <p:spTgt spid="111618">
                                            <p:txEl>
                                              <p:pRg st="0" end="0"/>
                                            </p:txEl>
                                          </p:spTgt>
                                        </p:tgtEl>
                                      </p:cBhvr>
                                      <p:from x="100000" y="100000"/>
                                      <p:to x="80000" y="100000"/>
                                    </p:animScale>
                                    <p:anim by="(#ppt_h/3+#ppt_w*0.1)" calcmode="lin" valueType="num">
                                      <p:cBhvr additive="sum">
                                        <p:cTn id="10" dur="200" decel="100000" autoRev="1" fill="hold">
                                          <p:stCondLst>
                                            <p:cond delay="600"/>
                                          </p:stCondLst>
                                        </p:cTn>
                                        <p:tgtEl>
                                          <p:spTgt spid="111618">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111618">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111618">
                                            <p:txEl>
                                              <p:pRg st="1" end="1"/>
                                            </p:txEl>
                                          </p:spTgt>
                                        </p:tgtEl>
                                        <p:attrNameLst>
                                          <p:attrName>ppt_x</p:attrName>
                                        </p:attrNameLst>
                                      </p:cBhvr>
                                    </p:anim>
                                    <p:anim from="0" to="-1.0" calcmode="lin" valueType="num">
                                      <p:cBhvr>
                                        <p:cTn id="14" dur="200" decel="50000" autoRev="1" fill="hold">
                                          <p:stCondLst>
                                            <p:cond delay="600"/>
                                          </p:stCondLst>
                                        </p:cTn>
                                        <p:tgtEl>
                                          <p:spTgt spid="111618">
                                            <p:txEl>
                                              <p:pRg st="1" end="1"/>
                                            </p:txEl>
                                          </p:spTgt>
                                        </p:tgtEl>
                                        <p:attrNameLst>
                                          <p:attrName>xshear</p:attrName>
                                        </p:attrNameLst>
                                      </p:cBhvr>
                                    </p:anim>
                                    <p:animScale>
                                      <p:cBhvr>
                                        <p:cTn id="15" dur="200" decel="100000" autoRev="1" fill="hold">
                                          <p:stCondLst>
                                            <p:cond delay="600"/>
                                          </p:stCondLst>
                                        </p:cTn>
                                        <p:tgtEl>
                                          <p:spTgt spid="111618">
                                            <p:txEl>
                                              <p:pRg st="1" end="1"/>
                                            </p:txEl>
                                          </p:spTgt>
                                        </p:tgtEl>
                                      </p:cBhvr>
                                      <p:from x="100000" y="100000"/>
                                      <p:to x="80000" y="100000"/>
                                    </p:animScale>
                                    <p:anim by="(#ppt_h/3+#ppt_w*0.1)" calcmode="lin" valueType="num">
                                      <p:cBhvr additive="sum">
                                        <p:cTn id="16" dur="200" decel="100000" autoRev="1" fill="hold">
                                          <p:stCondLst>
                                            <p:cond delay="600"/>
                                          </p:stCondLst>
                                        </p:cTn>
                                        <p:tgtEl>
                                          <p:spTgt spid="111618">
                                            <p:txEl>
                                              <p:pRg st="1" end="1"/>
                                            </p:txEl>
                                          </p:spTgt>
                                        </p:tgtEl>
                                        <p:attrNameLst>
                                          <p:attrName>ppt_x</p:attrName>
                                        </p:attrNameLst>
                                      </p:cBhvr>
                                    </p:anim>
                                  </p:childTnLst>
                                </p:cTn>
                              </p:par>
                              <p:par>
                                <p:cTn id="17" presetID="34" presetClass="entr" presetSubtype="0" fill="hold" nodeType="withEffect">
                                  <p:stCondLst>
                                    <p:cond delay="0"/>
                                  </p:stCondLst>
                                  <p:childTnLst>
                                    <p:set>
                                      <p:cBhvr>
                                        <p:cTn id="18" dur="1" fill="hold">
                                          <p:stCondLst>
                                            <p:cond delay="0"/>
                                          </p:stCondLst>
                                        </p:cTn>
                                        <p:tgtEl>
                                          <p:spTgt spid="111618">
                                            <p:txEl>
                                              <p:pRg st="2" end="2"/>
                                            </p:txEl>
                                          </p:spTgt>
                                        </p:tgtEl>
                                        <p:attrNameLst>
                                          <p:attrName>style.visibility</p:attrName>
                                        </p:attrNameLst>
                                      </p:cBhvr>
                                      <p:to>
                                        <p:strVal val="visible"/>
                                      </p:to>
                                    </p:set>
                                    <p:anim from="(-#ppt_w/2)" to="(#ppt_x)" calcmode="lin" valueType="num">
                                      <p:cBhvr>
                                        <p:cTn id="19" dur="600" fill="hold">
                                          <p:stCondLst>
                                            <p:cond delay="0"/>
                                          </p:stCondLst>
                                        </p:cTn>
                                        <p:tgtEl>
                                          <p:spTgt spid="111618">
                                            <p:txEl>
                                              <p:pRg st="2" end="2"/>
                                            </p:txEl>
                                          </p:spTgt>
                                        </p:tgtEl>
                                        <p:attrNameLst>
                                          <p:attrName>ppt_x</p:attrName>
                                        </p:attrNameLst>
                                      </p:cBhvr>
                                    </p:anim>
                                    <p:anim from="0" to="-1.0" calcmode="lin" valueType="num">
                                      <p:cBhvr>
                                        <p:cTn id="20" dur="200" decel="50000" autoRev="1" fill="hold">
                                          <p:stCondLst>
                                            <p:cond delay="600"/>
                                          </p:stCondLst>
                                        </p:cTn>
                                        <p:tgtEl>
                                          <p:spTgt spid="111618">
                                            <p:txEl>
                                              <p:pRg st="2" end="2"/>
                                            </p:txEl>
                                          </p:spTgt>
                                        </p:tgtEl>
                                        <p:attrNameLst>
                                          <p:attrName>xshear</p:attrName>
                                        </p:attrNameLst>
                                      </p:cBhvr>
                                    </p:anim>
                                    <p:animScale>
                                      <p:cBhvr>
                                        <p:cTn id="21" dur="200" decel="100000" autoRev="1" fill="hold">
                                          <p:stCondLst>
                                            <p:cond delay="600"/>
                                          </p:stCondLst>
                                        </p:cTn>
                                        <p:tgtEl>
                                          <p:spTgt spid="111618">
                                            <p:txEl>
                                              <p:pRg st="2" end="2"/>
                                            </p:txEl>
                                          </p:spTgt>
                                        </p:tgtEl>
                                      </p:cBhvr>
                                      <p:from x="100000" y="100000"/>
                                      <p:to x="80000" y="100000"/>
                                    </p:animScale>
                                    <p:anim by="(#ppt_h/3+#ppt_w*0.1)" calcmode="lin" valueType="num">
                                      <p:cBhvr additive="sum">
                                        <p:cTn id="22" dur="200" decel="100000" autoRev="1" fill="hold">
                                          <p:stCondLst>
                                            <p:cond delay="600"/>
                                          </p:stCondLst>
                                        </p:cTn>
                                        <p:tgtEl>
                                          <p:spTgt spid="111618">
                                            <p:txEl>
                                              <p:pRg st="2" end="2"/>
                                            </p:txEl>
                                          </p:spTgt>
                                        </p:tgtEl>
                                        <p:attrNameLst>
                                          <p:attrName>ppt_x</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0" presetClass="entr" presetSubtype="0" fill="hold" nodeType="clickEffect">
                                  <p:stCondLst>
                                    <p:cond delay="0"/>
                                  </p:stCondLst>
                                  <p:childTnLst>
                                    <p:set>
                                      <p:cBhvr>
                                        <p:cTn id="26" dur="1" fill="hold">
                                          <p:stCondLst>
                                            <p:cond delay="0"/>
                                          </p:stCondLst>
                                        </p:cTn>
                                        <p:tgtEl>
                                          <p:spTgt spid="111618">
                                            <p:txEl>
                                              <p:pRg st="3" end="3"/>
                                            </p:txEl>
                                          </p:spTgt>
                                        </p:tgtEl>
                                        <p:attrNameLst>
                                          <p:attrName>style.visibility</p:attrName>
                                        </p:attrNameLst>
                                      </p:cBhvr>
                                      <p:to>
                                        <p:strVal val="visible"/>
                                      </p:to>
                                    </p:set>
                                    <p:animEffect transition="in" filter="fade">
                                      <p:cBhvr>
                                        <p:cTn id="27" dur="800" decel="100000"/>
                                        <p:tgtEl>
                                          <p:spTgt spid="111618">
                                            <p:txEl>
                                              <p:pRg st="3" end="3"/>
                                            </p:txEl>
                                          </p:spTgt>
                                        </p:tgtEl>
                                      </p:cBhvr>
                                    </p:animEffect>
                                    <p:anim calcmode="lin" valueType="num">
                                      <p:cBhvr>
                                        <p:cTn id="28" dur="800" decel="100000" fill="hold"/>
                                        <p:tgtEl>
                                          <p:spTgt spid="111618">
                                            <p:txEl>
                                              <p:pRg st="3" end="3"/>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111618">
                                            <p:txEl>
                                              <p:pRg st="3" end="3"/>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111618">
                                            <p:txEl>
                                              <p:pRg st="3" end="3"/>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111618">
                                            <p:txEl>
                                              <p:pRg st="3" end="3"/>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111618">
                                            <p:txEl>
                                              <p:pRg st="3" end="3"/>
                                            </p:txEl>
                                          </p:spTgt>
                                        </p:tgtEl>
                                        <p:attrNameLst>
                                          <p:attrName>ppt_y</p:attrName>
                                        </p:attrNameLst>
                                      </p:cBhvr>
                                      <p:tavLst>
                                        <p:tav tm="0">
                                          <p:val>
                                            <p:strVal val="#ppt_y+0.1"/>
                                          </p:val>
                                        </p:tav>
                                        <p:tav tm="100000">
                                          <p:val>
                                            <p:strVal val="#ppt_y"/>
                                          </p:val>
                                        </p:tav>
                                      </p:tavLst>
                                    </p:anim>
                                  </p:childTnLst>
                                </p:cTn>
                              </p:par>
                              <p:par>
                                <p:cTn id="33" presetID="30" presetClass="entr" presetSubtype="0" fill="hold" nodeType="withEffect">
                                  <p:stCondLst>
                                    <p:cond delay="0"/>
                                  </p:stCondLst>
                                  <p:childTnLst>
                                    <p:set>
                                      <p:cBhvr>
                                        <p:cTn id="34" dur="1" fill="hold">
                                          <p:stCondLst>
                                            <p:cond delay="0"/>
                                          </p:stCondLst>
                                        </p:cTn>
                                        <p:tgtEl>
                                          <p:spTgt spid="111618">
                                            <p:txEl>
                                              <p:pRg st="4" end="4"/>
                                            </p:txEl>
                                          </p:spTgt>
                                        </p:tgtEl>
                                        <p:attrNameLst>
                                          <p:attrName>style.visibility</p:attrName>
                                        </p:attrNameLst>
                                      </p:cBhvr>
                                      <p:to>
                                        <p:strVal val="visible"/>
                                      </p:to>
                                    </p:set>
                                    <p:animEffect transition="in" filter="fade">
                                      <p:cBhvr>
                                        <p:cTn id="35" dur="800" decel="100000"/>
                                        <p:tgtEl>
                                          <p:spTgt spid="111618">
                                            <p:txEl>
                                              <p:pRg st="4" end="4"/>
                                            </p:txEl>
                                          </p:spTgt>
                                        </p:tgtEl>
                                      </p:cBhvr>
                                    </p:animEffect>
                                    <p:anim calcmode="lin" valueType="num">
                                      <p:cBhvr>
                                        <p:cTn id="36" dur="800" decel="100000" fill="hold"/>
                                        <p:tgtEl>
                                          <p:spTgt spid="111618">
                                            <p:txEl>
                                              <p:pRg st="4" end="4"/>
                                            </p:txEl>
                                          </p:spTgt>
                                        </p:tgtEl>
                                        <p:attrNameLst>
                                          <p:attrName>style.rotation</p:attrName>
                                        </p:attrNameLst>
                                      </p:cBhvr>
                                      <p:tavLst>
                                        <p:tav tm="0">
                                          <p:val>
                                            <p:fltVal val="-90"/>
                                          </p:val>
                                        </p:tav>
                                        <p:tav tm="100000">
                                          <p:val>
                                            <p:fltVal val="0"/>
                                          </p:val>
                                        </p:tav>
                                      </p:tavLst>
                                    </p:anim>
                                    <p:anim calcmode="lin" valueType="num">
                                      <p:cBhvr>
                                        <p:cTn id="37" dur="800" decel="100000" fill="hold"/>
                                        <p:tgtEl>
                                          <p:spTgt spid="111618">
                                            <p:txEl>
                                              <p:pRg st="4" end="4"/>
                                            </p:txEl>
                                          </p:spTgt>
                                        </p:tgtEl>
                                        <p:attrNameLst>
                                          <p:attrName>ppt_x</p:attrName>
                                        </p:attrNameLst>
                                      </p:cBhvr>
                                      <p:tavLst>
                                        <p:tav tm="0">
                                          <p:val>
                                            <p:strVal val="#ppt_x+0.4"/>
                                          </p:val>
                                        </p:tav>
                                        <p:tav tm="100000">
                                          <p:val>
                                            <p:strVal val="#ppt_x-0.05"/>
                                          </p:val>
                                        </p:tav>
                                      </p:tavLst>
                                    </p:anim>
                                    <p:anim calcmode="lin" valueType="num">
                                      <p:cBhvr>
                                        <p:cTn id="38" dur="800" decel="100000" fill="hold"/>
                                        <p:tgtEl>
                                          <p:spTgt spid="111618">
                                            <p:txEl>
                                              <p:pRg st="4" end="4"/>
                                            </p:txEl>
                                          </p:spTgt>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111618">
                                            <p:txEl>
                                              <p:pRg st="4" end="4"/>
                                            </p:txEl>
                                          </p:spTgt>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111618">
                                            <p:txEl>
                                              <p:pRg st="4" end="4"/>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
          <p:cNvSpPr>
            <a:spLocks noChangeArrowheads="1"/>
          </p:cNvSpPr>
          <p:nvPr/>
        </p:nvSpPr>
        <p:spPr bwMode="auto">
          <a:xfrm>
            <a:off x="214313" y="304800"/>
            <a:ext cx="8929687"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السنة :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1-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عن أبي هريرة رضي الله عنه قال : نهى رسول الله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"عن بيع الحصاة وعن بيع الغرر"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2-</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عن عبد الله بن عمر رضي الله عنهما أن رسول الله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نهى عن بيع حَبَل الحَبَلة، وكان بيعا يتبايعه أهل الجاهلية كان الرجل يبتاع الجَزَور إلى أن تنتج الناقة ثم تنتج التي في بطنها</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الإجماع :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أجمع العلماء رحمهم الله تعالى على تحريم الغرر في الجملة وإن اختلفوا في بعض جزئياته  ، قال النووي " النهي عن بيع الغرر أصل عظيم من أصول كتاب البيوع "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ضابط الغرر المؤثر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يشترط في الغرر ليكون مؤثراً في العقد عدة شروط هي :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1)- أن يكون الغرر كثيراً :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لا خلاف بين الفقهاء رحمهم الله تعالى في أن الغرر المؤثر في العقد هو الغرر الكثير، وأما اليسير فلا تأثير له ، ويمكن أن يقال: بأن الغرر المؤثر هو: " ما كان غالباً في العقد حتى صار العقد يوصف به " وما عداه فهو يسير .</a:t>
            </a:r>
          </a:p>
        </p:txBody>
      </p:sp>
      <p:sp>
        <p:nvSpPr>
          <p:cNvPr id="2" name="عنصر نائب لرقم الشريحة 1"/>
          <p:cNvSpPr>
            <a:spLocks noGrp="1"/>
          </p:cNvSpPr>
          <p:nvPr>
            <p:ph type="sldNum" sz="quarter" idx="12"/>
          </p:nvPr>
        </p:nvSpPr>
        <p:spPr/>
        <p:txBody>
          <a:bodyPr/>
          <a:lstStyle/>
          <a:p>
            <a:pPr>
              <a:defRPr/>
            </a:pPr>
            <a:fld id="{F6948F59-04BD-462E-80A8-DC96E8C5150B}" type="slidenum">
              <a:rPr lang="ar-SA" smtClean="0">
                <a:solidFill>
                  <a:srgbClr val="646B86">
                    <a:shade val="90000"/>
                  </a:srgbClr>
                </a:solidFill>
              </a:rPr>
              <a:pPr>
                <a:defRPr/>
              </a:pPr>
              <a:t>14</a:t>
            </a:fld>
            <a:endParaRPr lang="ar-SA">
              <a:solidFill>
                <a:srgbClr val="646B86">
                  <a:shade val="90000"/>
                </a:srgbClr>
              </a:solidFill>
            </a:endParaRPr>
          </a:p>
        </p:txBody>
      </p:sp>
    </p:spTree>
    <p:extLst>
      <p:ext uri="{BB962C8B-B14F-4D97-AF65-F5344CB8AC3E}">
        <p14:creationId xmlns:p14="http://schemas.microsoft.com/office/powerpoint/2010/main" val="2230496921"/>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12642">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12642">
                                            <p:txEl>
                                              <p:pRg st="0" end="0"/>
                                            </p:txEl>
                                          </p:spTgt>
                                        </p:tgtEl>
                                        <p:attrNameLst>
                                          <p:attrName>ppt_x</p:attrName>
                                        </p:attrNameLst>
                                      </p:cBhvr>
                                    </p:anim>
                                    <p:anim from="0" to="-1.0" calcmode="lin" valueType="num">
                                      <p:cBhvr>
                                        <p:cTn id="8" dur="200" decel="50000" autoRev="1" fill="hold">
                                          <p:stCondLst>
                                            <p:cond delay="600"/>
                                          </p:stCondLst>
                                        </p:cTn>
                                        <p:tgtEl>
                                          <p:spTgt spid="112642">
                                            <p:txEl>
                                              <p:pRg st="0" end="0"/>
                                            </p:txEl>
                                          </p:spTgt>
                                        </p:tgtEl>
                                        <p:attrNameLst>
                                          <p:attrName>xshear</p:attrName>
                                        </p:attrNameLst>
                                      </p:cBhvr>
                                    </p:anim>
                                    <p:animScale>
                                      <p:cBhvr>
                                        <p:cTn id="9" dur="200" decel="100000" autoRev="1" fill="hold">
                                          <p:stCondLst>
                                            <p:cond delay="600"/>
                                          </p:stCondLst>
                                        </p:cTn>
                                        <p:tgtEl>
                                          <p:spTgt spid="112642">
                                            <p:txEl>
                                              <p:pRg st="0" end="0"/>
                                            </p:txEl>
                                          </p:spTgt>
                                        </p:tgtEl>
                                      </p:cBhvr>
                                      <p:from x="100000" y="100000"/>
                                      <p:to x="80000" y="100000"/>
                                    </p:animScale>
                                    <p:anim by="(#ppt_h/3+#ppt_w*0.1)" calcmode="lin" valueType="num">
                                      <p:cBhvr additive="sum">
                                        <p:cTn id="10" dur="200" decel="100000" autoRev="1" fill="hold">
                                          <p:stCondLst>
                                            <p:cond delay="600"/>
                                          </p:stCondLst>
                                        </p:cTn>
                                        <p:tgtEl>
                                          <p:spTgt spid="112642">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112642">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112642">
                                            <p:txEl>
                                              <p:pRg st="1" end="1"/>
                                            </p:txEl>
                                          </p:spTgt>
                                        </p:tgtEl>
                                        <p:attrNameLst>
                                          <p:attrName>ppt_x</p:attrName>
                                        </p:attrNameLst>
                                      </p:cBhvr>
                                    </p:anim>
                                    <p:anim from="0" to="-1.0" calcmode="lin" valueType="num">
                                      <p:cBhvr>
                                        <p:cTn id="14" dur="200" decel="50000" autoRev="1" fill="hold">
                                          <p:stCondLst>
                                            <p:cond delay="600"/>
                                          </p:stCondLst>
                                        </p:cTn>
                                        <p:tgtEl>
                                          <p:spTgt spid="112642">
                                            <p:txEl>
                                              <p:pRg st="1" end="1"/>
                                            </p:txEl>
                                          </p:spTgt>
                                        </p:tgtEl>
                                        <p:attrNameLst>
                                          <p:attrName>xshear</p:attrName>
                                        </p:attrNameLst>
                                      </p:cBhvr>
                                    </p:anim>
                                    <p:animScale>
                                      <p:cBhvr>
                                        <p:cTn id="15" dur="200" decel="100000" autoRev="1" fill="hold">
                                          <p:stCondLst>
                                            <p:cond delay="600"/>
                                          </p:stCondLst>
                                        </p:cTn>
                                        <p:tgtEl>
                                          <p:spTgt spid="112642">
                                            <p:txEl>
                                              <p:pRg st="1" end="1"/>
                                            </p:txEl>
                                          </p:spTgt>
                                        </p:tgtEl>
                                      </p:cBhvr>
                                      <p:from x="100000" y="100000"/>
                                      <p:to x="80000" y="100000"/>
                                    </p:animScale>
                                    <p:anim by="(#ppt_h/3+#ppt_w*0.1)" calcmode="lin" valueType="num">
                                      <p:cBhvr additive="sum">
                                        <p:cTn id="16" dur="200" decel="100000" autoRev="1" fill="hold">
                                          <p:stCondLst>
                                            <p:cond delay="600"/>
                                          </p:stCondLst>
                                        </p:cTn>
                                        <p:tgtEl>
                                          <p:spTgt spid="112642">
                                            <p:txEl>
                                              <p:pRg st="1" end="1"/>
                                            </p:txEl>
                                          </p:spTgt>
                                        </p:tgtEl>
                                        <p:attrNameLst>
                                          <p:attrName>ppt_x</p:attrName>
                                        </p:attrNameLst>
                                      </p:cBhvr>
                                    </p:anim>
                                  </p:childTnLst>
                                </p:cTn>
                              </p:par>
                              <p:par>
                                <p:cTn id="17" presetID="34" presetClass="entr" presetSubtype="0" fill="hold" nodeType="withEffect">
                                  <p:stCondLst>
                                    <p:cond delay="0"/>
                                  </p:stCondLst>
                                  <p:childTnLst>
                                    <p:set>
                                      <p:cBhvr>
                                        <p:cTn id="18" dur="1" fill="hold">
                                          <p:stCondLst>
                                            <p:cond delay="0"/>
                                          </p:stCondLst>
                                        </p:cTn>
                                        <p:tgtEl>
                                          <p:spTgt spid="112642">
                                            <p:txEl>
                                              <p:pRg st="2" end="2"/>
                                            </p:txEl>
                                          </p:spTgt>
                                        </p:tgtEl>
                                        <p:attrNameLst>
                                          <p:attrName>style.visibility</p:attrName>
                                        </p:attrNameLst>
                                      </p:cBhvr>
                                      <p:to>
                                        <p:strVal val="visible"/>
                                      </p:to>
                                    </p:set>
                                    <p:anim from="(-#ppt_w/2)" to="(#ppt_x)" calcmode="lin" valueType="num">
                                      <p:cBhvr>
                                        <p:cTn id="19" dur="600" fill="hold">
                                          <p:stCondLst>
                                            <p:cond delay="0"/>
                                          </p:stCondLst>
                                        </p:cTn>
                                        <p:tgtEl>
                                          <p:spTgt spid="112642">
                                            <p:txEl>
                                              <p:pRg st="2" end="2"/>
                                            </p:txEl>
                                          </p:spTgt>
                                        </p:tgtEl>
                                        <p:attrNameLst>
                                          <p:attrName>ppt_x</p:attrName>
                                        </p:attrNameLst>
                                      </p:cBhvr>
                                    </p:anim>
                                    <p:anim from="0" to="-1.0" calcmode="lin" valueType="num">
                                      <p:cBhvr>
                                        <p:cTn id="20" dur="200" decel="50000" autoRev="1" fill="hold">
                                          <p:stCondLst>
                                            <p:cond delay="600"/>
                                          </p:stCondLst>
                                        </p:cTn>
                                        <p:tgtEl>
                                          <p:spTgt spid="112642">
                                            <p:txEl>
                                              <p:pRg st="2" end="2"/>
                                            </p:txEl>
                                          </p:spTgt>
                                        </p:tgtEl>
                                        <p:attrNameLst>
                                          <p:attrName>xshear</p:attrName>
                                        </p:attrNameLst>
                                      </p:cBhvr>
                                    </p:anim>
                                    <p:animScale>
                                      <p:cBhvr>
                                        <p:cTn id="21" dur="200" decel="100000" autoRev="1" fill="hold">
                                          <p:stCondLst>
                                            <p:cond delay="600"/>
                                          </p:stCondLst>
                                        </p:cTn>
                                        <p:tgtEl>
                                          <p:spTgt spid="112642">
                                            <p:txEl>
                                              <p:pRg st="2" end="2"/>
                                            </p:txEl>
                                          </p:spTgt>
                                        </p:tgtEl>
                                      </p:cBhvr>
                                      <p:from x="100000" y="100000"/>
                                      <p:to x="80000" y="100000"/>
                                    </p:animScale>
                                    <p:anim by="(#ppt_h/3+#ppt_w*0.1)" calcmode="lin" valueType="num">
                                      <p:cBhvr additive="sum">
                                        <p:cTn id="22" dur="200" decel="100000" autoRev="1" fill="hold">
                                          <p:stCondLst>
                                            <p:cond delay="600"/>
                                          </p:stCondLst>
                                        </p:cTn>
                                        <p:tgtEl>
                                          <p:spTgt spid="112642">
                                            <p:txEl>
                                              <p:pRg st="2" end="2"/>
                                            </p:txEl>
                                          </p:spTgt>
                                        </p:tgtEl>
                                        <p:attrNameLst>
                                          <p:attrName>ppt_x</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9" presetClass="entr" presetSubtype="10" fill="hold" nodeType="clickEffect">
                                  <p:stCondLst>
                                    <p:cond delay="0"/>
                                  </p:stCondLst>
                                  <p:childTnLst>
                                    <p:set>
                                      <p:cBhvr>
                                        <p:cTn id="26" dur="1" fill="hold">
                                          <p:stCondLst>
                                            <p:cond delay="0"/>
                                          </p:stCondLst>
                                        </p:cTn>
                                        <p:tgtEl>
                                          <p:spTgt spid="112642">
                                            <p:txEl>
                                              <p:pRg st="3" end="3"/>
                                            </p:txEl>
                                          </p:spTgt>
                                        </p:tgtEl>
                                        <p:attrNameLst>
                                          <p:attrName>style.visibility</p:attrName>
                                        </p:attrNameLst>
                                      </p:cBhvr>
                                      <p:to>
                                        <p:strVal val="visible"/>
                                      </p:to>
                                    </p:set>
                                    <p:anim calcmode="lin" valueType="num">
                                      <p:cBhvr>
                                        <p:cTn id="27" dur="5000" fill="hold"/>
                                        <p:tgtEl>
                                          <p:spTgt spid="112642">
                                            <p:txEl>
                                              <p:pRg st="3" end="3"/>
                                            </p:txEl>
                                          </p:spTgt>
                                        </p:tgtEl>
                                        <p:attrNameLst>
                                          <p:attrName>ppt_w</p:attrName>
                                        </p:attrNameLst>
                                      </p:cBhvr>
                                      <p:tavLst>
                                        <p:tav tm="0" fmla="#ppt_w*sin(2.5*pi*$)">
                                          <p:val>
                                            <p:fltVal val="0"/>
                                          </p:val>
                                        </p:tav>
                                        <p:tav tm="100000">
                                          <p:val>
                                            <p:fltVal val="1"/>
                                          </p:val>
                                        </p:tav>
                                      </p:tavLst>
                                    </p:anim>
                                    <p:anim calcmode="lin" valueType="num">
                                      <p:cBhvr>
                                        <p:cTn id="28" dur="5000" fill="hold"/>
                                        <p:tgtEl>
                                          <p:spTgt spid="112642">
                                            <p:txEl>
                                              <p:pRg st="3" end="3"/>
                                            </p:txEl>
                                          </p:spTgt>
                                        </p:tgtEl>
                                        <p:attrNameLst>
                                          <p:attrName>ppt_h</p:attrName>
                                        </p:attrNameLst>
                                      </p:cBhvr>
                                      <p:tavLst>
                                        <p:tav tm="0">
                                          <p:val>
                                            <p:strVal val="#ppt_h"/>
                                          </p:val>
                                        </p:tav>
                                        <p:tav tm="100000">
                                          <p:val>
                                            <p:strVal val="#ppt_h"/>
                                          </p:val>
                                        </p:tav>
                                      </p:tavLst>
                                    </p:anim>
                                  </p:childTnLst>
                                </p:cTn>
                              </p:par>
                              <p:par>
                                <p:cTn id="29" presetID="19" presetClass="entr" presetSubtype="10" fill="hold" nodeType="withEffect">
                                  <p:stCondLst>
                                    <p:cond delay="0"/>
                                  </p:stCondLst>
                                  <p:childTnLst>
                                    <p:set>
                                      <p:cBhvr>
                                        <p:cTn id="30" dur="1" fill="hold">
                                          <p:stCondLst>
                                            <p:cond delay="0"/>
                                          </p:stCondLst>
                                        </p:cTn>
                                        <p:tgtEl>
                                          <p:spTgt spid="112642">
                                            <p:txEl>
                                              <p:pRg st="4" end="4"/>
                                            </p:txEl>
                                          </p:spTgt>
                                        </p:tgtEl>
                                        <p:attrNameLst>
                                          <p:attrName>style.visibility</p:attrName>
                                        </p:attrNameLst>
                                      </p:cBhvr>
                                      <p:to>
                                        <p:strVal val="visible"/>
                                      </p:to>
                                    </p:set>
                                    <p:anim calcmode="lin" valueType="num">
                                      <p:cBhvr>
                                        <p:cTn id="31" dur="5000" fill="hold"/>
                                        <p:tgtEl>
                                          <p:spTgt spid="112642">
                                            <p:txEl>
                                              <p:pRg st="4" end="4"/>
                                            </p:txEl>
                                          </p:spTgt>
                                        </p:tgtEl>
                                        <p:attrNameLst>
                                          <p:attrName>ppt_w</p:attrName>
                                        </p:attrNameLst>
                                      </p:cBhvr>
                                      <p:tavLst>
                                        <p:tav tm="0" fmla="#ppt_w*sin(2.5*pi*$)">
                                          <p:val>
                                            <p:fltVal val="0"/>
                                          </p:val>
                                        </p:tav>
                                        <p:tav tm="100000">
                                          <p:val>
                                            <p:fltVal val="1"/>
                                          </p:val>
                                        </p:tav>
                                      </p:tavLst>
                                    </p:anim>
                                    <p:anim calcmode="lin" valueType="num">
                                      <p:cBhvr>
                                        <p:cTn id="32" dur="5000" fill="hold"/>
                                        <p:tgtEl>
                                          <p:spTgt spid="112642">
                                            <p:txEl>
                                              <p:pRg st="4" end="4"/>
                                            </p:txEl>
                                          </p:spTgt>
                                        </p:tgtEl>
                                        <p:attrNameLst>
                                          <p:attrName>ppt_h</p:attrName>
                                        </p:attrNameLst>
                                      </p:cBhvr>
                                      <p:tavLst>
                                        <p:tav tm="0">
                                          <p:val>
                                            <p:strVal val="#ppt_h"/>
                                          </p:val>
                                        </p:tav>
                                        <p:tav tm="100000">
                                          <p:val>
                                            <p:strVal val="#ppt_h"/>
                                          </p:val>
                                        </p:tav>
                                      </p:tavLst>
                                    </p:anim>
                                  </p:childTnLst>
                                </p:cTn>
                              </p:par>
                              <p:par>
                                <p:cTn id="33" presetID="19" presetClass="entr" presetSubtype="10" fill="hold" nodeType="withEffect">
                                  <p:stCondLst>
                                    <p:cond delay="0"/>
                                  </p:stCondLst>
                                  <p:childTnLst>
                                    <p:set>
                                      <p:cBhvr>
                                        <p:cTn id="34" dur="1" fill="hold">
                                          <p:stCondLst>
                                            <p:cond delay="0"/>
                                          </p:stCondLst>
                                        </p:cTn>
                                        <p:tgtEl>
                                          <p:spTgt spid="112642">
                                            <p:txEl>
                                              <p:pRg st="5" end="5"/>
                                            </p:txEl>
                                          </p:spTgt>
                                        </p:tgtEl>
                                        <p:attrNameLst>
                                          <p:attrName>style.visibility</p:attrName>
                                        </p:attrNameLst>
                                      </p:cBhvr>
                                      <p:to>
                                        <p:strVal val="visible"/>
                                      </p:to>
                                    </p:set>
                                    <p:anim calcmode="lin" valueType="num">
                                      <p:cBhvr>
                                        <p:cTn id="35" dur="5000" fill="hold"/>
                                        <p:tgtEl>
                                          <p:spTgt spid="112642">
                                            <p:txEl>
                                              <p:pRg st="5" end="5"/>
                                            </p:txEl>
                                          </p:spTgt>
                                        </p:tgtEl>
                                        <p:attrNameLst>
                                          <p:attrName>ppt_w</p:attrName>
                                        </p:attrNameLst>
                                      </p:cBhvr>
                                      <p:tavLst>
                                        <p:tav tm="0" fmla="#ppt_w*sin(2.5*pi*$)">
                                          <p:val>
                                            <p:fltVal val="0"/>
                                          </p:val>
                                        </p:tav>
                                        <p:tav tm="100000">
                                          <p:val>
                                            <p:fltVal val="1"/>
                                          </p:val>
                                        </p:tav>
                                      </p:tavLst>
                                    </p:anim>
                                    <p:anim calcmode="lin" valueType="num">
                                      <p:cBhvr>
                                        <p:cTn id="36" dur="5000" fill="hold"/>
                                        <p:tgtEl>
                                          <p:spTgt spid="112642">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34" presetClass="entr" presetSubtype="0" fill="hold" nodeType="clickEffect">
                                  <p:stCondLst>
                                    <p:cond delay="0"/>
                                  </p:stCondLst>
                                  <p:childTnLst>
                                    <p:set>
                                      <p:cBhvr>
                                        <p:cTn id="40" dur="1" fill="hold">
                                          <p:stCondLst>
                                            <p:cond delay="0"/>
                                          </p:stCondLst>
                                        </p:cTn>
                                        <p:tgtEl>
                                          <p:spTgt spid="112642">
                                            <p:txEl>
                                              <p:pRg st="6" end="6"/>
                                            </p:txEl>
                                          </p:spTgt>
                                        </p:tgtEl>
                                        <p:attrNameLst>
                                          <p:attrName>style.visibility</p:attrName>
                                        </p:attrNameLst>
                                      </p:cBhvr>
                                      <p:to>
                                        <p:strVal val="visible"/>
                                      </p:to>
                                    </p:set>
                                    <p:anim from="(-#ppt_w/2)" to="(#ppt_x)" calcmode="lin" valueType="num">
                                      <p:cBhvr>
                                        <p:cTn id="41" dur="600" fill="hold">
                                          <p:stCondLst>
                                            <p:cond delay="0"/>
                                          </p:stCondLst>
                                        </p:cTn>
                                        <p:tgtEl>
                                          <p:spTgt spid="112642">
                                            <p:txEl>
                                              <p:pRg st="6" end="6"/>
                                            </p:txEl>
                                          </p:spTgt>
                                        </p:tgtEl>
                                        <p:attrNameLst>
                                          <p:attrName>ppt_x</p:attrName>
                                        </p:attrNameLst>
                                      </p:cBhvr>
                                    </p:anim>
                                    <p:anim from="0" to="-1.0" calcmode="lin" valueType="num">
                                      <p:cBhvr>
                                        <p:cTn id="42" dur="200" decel="50000" autoRev="1" fill="hold">
                                          <p:stCondLst>
                                            <p:cond delay="600"/>
                                          </p:stCondLst>
                                        </p:cTn>
                                        <p:tgtEl>
                                          <p:spTgt spid="112642">
                                            <p:txEl>
                                              <p:pRg st="6" end="6"/>
                                            </p:txEl>
                                          </p:spTgt>
                                        </p:tgtEl>
                                        <p:attrNameLst>
                                          <p:attrName>xshear</p:attrName>
                                        </p:attrNameLst>
                                      </p:cBhvr>
                                    </p:anim>
                                    <p:animScale>
                                      <p:cBhvr>
                                        <p:cTn id="43" dur="200" decel="100000" autoRev="1" fill="hold">
                                          <p:stCondLst>
                                            <p:cond delay="600"/>
                                          </p:stCondLst>
                                        </p:cTn>
                                        <p:tgtEl>
                                          <p:spTgt spid="112642">
                                            <p:txEl>
                                              <p:pRg st="6" end="6"/>
                                            </p:txEl>
                                          </p:spTgt>
                                        </p:tgtEl>
                                      </p:cBhvr>
                                      <p:from x="100000" y="100000"/>
                                      <p:to x="80000" y="100000"/>
                                    </p:animScale>
                                    <p:anim by="(#ppt_h/3+#ppt_w*0.1)" calcmode="lin" valueType="num">
                                      <p:cBhvr additive="sum">
                                        <p:cTn id="44" dur="200" decel="100000" autoRev="1" fill="hold">
                                          <p:stCondLst>
                                            <p:cond delay="600"/>
                                          </p:stCondLst>
                                        </p:cTn>
                                        <p:tgtEl>
                                          <p:spTgt spid="112642">
                                            <p:txEl>
                                              <p:pRg st="6" end="6"/>
                                            </p:txEl>
                                          </p:spTgt>
                                        </p:tgtEl>
                                        <p:attrNameLst>
                                          <p:attrName>ppt_x</p:attrName>
                                        </p:attrNameLst>
                                      </p:cBhvr>
                                    </p:anim>
                                  </p:childTnLst>
                                </p:cTn>
                              </p:par>
                              <p:par>
                                <p:cTn id="45" presetID="34" presetClass="entr" presetSubtype="0" fill="hold" nodeType="withEffect">
                                  <p:stCondLst>
                                    <p:cond delay="0"/>
                                  </p:stCondLst>
                                  <p:childTnLst>
                                    <p:set>
                                      <p:cBhvr>
                                        <p:cTn id="46" dur="1" fill="hold">
                                          <p:stCondLst>
                                            <p:cond delay="0"/>
                                          </p:stCondLst>
                                        </p:cTn>
                                        <p:tgtEl>
                                          <p:spTgt spid="112642">
                                            <p:txEl>
                                              <p:pRg st="7" end="7"/>
                                            </p:txEl>
                                          </p:spTgt>
                                        </p:tgtEl>
                                        <p:attrNameLst>
                                          <p:attrName>style.visibility</p:attrName>
                                        </p:attrNameLst>
                                      </p:cBhvr>
                                      <p:to>
                                        <p:strVal val="visible"/>
                                      </p:to>
                                    </p:set>
                                    <p:anim from="(-#ppt_w/2)" to="(#ppt_x)" calcmode="lin" valueType="num">
                                      <p:cBhvr>
                                        <p:cTn id="47" dur="600" fill="hold">
                                          <p:stCondLst>
                                            <p:cond delay="0"/>
                                          </p:stCondLst>
                                        </p:cTn>
                                        <p:tgtEl>
                                          <p:spTgt spid="112642">
                                            <p:txEl>
                                              <p:pRg st="7" end="7"/>
                                            </p:txEl>
                                          </p:spTgt>
                                        </p:tgtEl>
                                        <p:attrNameLst>
                                          <p:attrName>ppt_x</p:attrName>
                                        </p:attrNameLst>
                                      </p:cBhvr>
                                    </p:anim>
                                    <p:anim from="0" to="-1.0" calcmode="lin" valueType="num">
                                      <p:cBhvr>
                                        <p:cTn id="48" dur="200" decel="50000" autoRev="1" fill="hold">
                                          <p:stCondLst>
                                            <p:cond delay="600"/>
                                          </p:stCondLst>
                                        </p:cTn>
                                        <p:tgtEl>
                                          <p:spTgt spid="112642">
                                            <p:txEl>
                                              <p:pRg st="7" end="7"/>
                                            </p:txEl>
                                          </p:spTgt>
                                        </p:tgtEl>
                                        <p:attrNameLst>
                                          <p:attrName>xshear</p:attrName>
                                        </p:attrNameLst>
                                      </p:cBhvr>
                                    </p:anim>
                                    <p:animScale>
                                      <p:cBhvr>
                                        <p:cTn id="49" dur="200" decel="100000" autoRev="1" fill="hold">
                                          <p:stCondLst>
                                            <p:cond delay="600"/>
                                          </p:stCondLst>
                                        </p:cTn>
                                        <p:tgtEl>
                                          <p:spTgt spid="112642">
                                            <p:txEl>
                                              <p:pRg st="7" end="7"/>
                                            </p:txEl>
                                          </p:spTgt>
                                        </p:tgtEl>
                                      </p:cBhvr>
                                      <p:from x="100000" y="100000"/>
                                      <p:to x="80000" y="100000"/>
                                    </p:animScale>
                                    <p:anim by="(#ppt_h/3+#ppt_w*0.1)" calcmode="lin" valueType="num">
                                      <p:cBhvr additive="sum">
                                        <p:cTn id="50" dur="200" decel="100000" autoRev="1" fill="hold">
                                          <p:stCondLst>
                                            <p:cond delay="600"/>
                                          </p:stCondLst>
                                        </p:cTn>
                                        <p:tgtEl>
                                          <p:spTgt spid="112642">
                                            <p:txEl>
                                              <p:pRg st="7" end="7"/>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
          <p:cNvSpPr>
            <a:spLocks noChangeArrowheads="1"/>
          </p:cNvSpPr>
          <p:nvPr/>
        </p:nvSpPr>
        <p:spPr bwMode="auto">
          <a:xfrm>
            <a:off x="500063" y="949325"/>
            <a:ext cx="8429625" cy="569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2)- أن يكون الغرر في المعقود عليه أصالة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الغرر الذي يؤثر في صحة العقد هو ما كان في المعقود عليه أصالة ، وأما الغرر في التابع فيغتفر فيه وليس له تأثير في العقد ، وقد قرر الفقهاء رحمهم الله ذلك  فقالوا" يغتفر في التوابع ما لا يغتفر في غيرها".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ومن أمثلـة ذلك : بيع الثمر قبل بدو صلاحه مع الأصل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ومعلوم أنه لا يجوز بيع الثمر قبل بدو صلاحه منفردة عن أصلها لنهيه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عن بيع الثمر حتى يزهو ، وعن بيع الحب حتى يشتد</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لكن إذا بيعت مع أصلها جاز ذلك وصح البيع ؛ لأن البيع وقع على الأصل ، وجاء الثمر تابعاً ، قال ابن قدامه رحمه الله في تعليل جواز ذلك : " لأنه إذا باعها مع الأصل حصلت تبعاً في البيع ، فلم يضر احتمال الغرر  فيها " ومن ذلك بيع الحمل مع الشاة ، وبيع اللبن في الضرع مع الشاة وهكذا،،،،</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 eaLnBrk="0" fontAlgn="base" hangingPunct="0">
              <a:spcBef>
                <a:spcPct val="0"/>
              </a:spcBef>
              <a:spcAft>
                <a:spcPct val="0"/>
              </a:spcAft>
            </a:pP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
            </a:r>
            <a:b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b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p:txBody>
      </p:sp>
      <p:sp>
        <p:nvSpPr>
          <p:cNvPr id="2" name="عنصر نائب لرقم الشريحة 1"/>
          <p:cNvSpPr>
            <a:spLocks noGrp="1"/>
          </p:cNvSpPr>
          <p:nvPr>
            <p:ph type="sldNum" sz="quarter" idx="12"/>
          </p:nvPr>
        </p:nvSpPr>
        <p:spPr/>
        <p:txBody>
          <a:bodyPr/>
          <a:lstStyle/>
          <a:p>
            <a:pPr>
              <a:defRPr/>
            </a:pPr>
            <a:fld id="{5C8EFF8D-9978-4114-834A-768D2193A12A}" type="slidenum">
              <a:rPr lang="ar-SA" smtClean="0">
                <a:solidFill>
                  <a:srgbClr val="646B86">
                    <a:shade val="90000"/>
                  </a:srgbClr>
                </a:solidFill>
              </a:rPr>
              <a:pPr>
                <a:defRPr/>
              </a:pPr>
              <a:t>15</a:t>
            </a:fld>
            <a:endParaRPr lang="ar-SA">
              <a:solidFill>
                <a:srgbClr val="646B86">
                  <a:shade val="90000"/>
                </a:srgbClr>
              </a:solidFill>
            </a:endParaRPr>
          </a:p>
        </p:txBody>
      </p:sp>
    </p:spTree>
    <p:extLst>
      <p:ext uri="{BB962C8B-B14F-4D97-AF65-F5344CB8AC3E}">
        <p14:creationId xmlns:p14="http://schemas.microsoft.com/office/powerpoint/2010/main" val="2192141225"/>
      </p:ext>
    </p:extLst>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13666">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13666">
                                            <p:txEl>
                                              <p:pRg st="0" end="0"/>
                                            </p:txEl>
                                          </p:spTgt>
                                        </p:tgtEl>
                                        <p:attrNameLst>
                                          <p:attrName>ppt_x</p:attrName>
                                        </p:attrNameLst>
                                      </p:cBhvr>
                                    </p:anim>
                                    <p:anim from="0" to="-1.0" calcmode="lin" valueType="num">
                                      <p:cBhvr>
                                        <p:cTn id="8" dur="200" decel="50000" autoRev="1" fill="hold">
                                          <p:stCondLst>
                                            <p:cond delay="600"/>
                                          </p:stCondLst>
                                        </p:cTn>
                                        <p:tgtEl>
                                          <p:spTgt spid="113666">
                                            <p:txEl>
                                              <p:pRg st="0" end="0"/>
                                            </p:txEl>
                                          </p:spTgt>
                                        </p:tgtEl>
                                        <p:attrNameLst>
                                          <p:attrName>xshear</p:attrName>
                                        </p:attrNameLst>
                                      </p:cBhvr>
                                    </p:anim>
                                    <p:animScale>
                                      <p:cBhvr>
                                        <p:cTn id="9" dur="200" decel="100000" autoRev="1" fill="hold">
                                          <p:stCondLst>
                                            <p:cond delay="600"/>
                                          </p:stCondLst>
                                        </p:cTn>
                                        <p:tgtEl>
                                          <p:spTgt spid="113666">
                                            <p:txEl>
                                              <p:pRg st="0" end="0"/>
                                            </p:txEl>
                                          </p:spTgt>
                                        </p:tgtEl>
                                      </p:cBhvr>
                                      <p:from x="100000" y="100000"/>
                                      <p:to x="80000" y="100000"/>
                                    </p:animScale>
                                    <p:anim by="(#ppt_h/3+#ppt_w*0.1)" calcmode="lin" valueType="num">
                                      <p:cBhvr additive="sum">
                                        <p:cTn id="10" dur="200" decel="100000" autoRev="1" fill="hold">
                                          <p:stCondLst>
                                            <p:cond delay="600"/>
                                          </p:stCondLst>
                                        </p:cTn>
                                        <p:tgtEl>
                                          <p:spTgt spid="113666">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113666">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113666">
                                            <p:txEl>
                                              <p:pRg st="1" end="1"/>
                                            </p:txEl>
                                          </p:spTgt>
                                        </p:tgtEl>
                                        <p:attrNameLst>
                                          <p:attrName>ppt_x</p:attrName>
                                        </p:attrNameLst>
                                      </p:cBhvr>
                                    </p:anim>
                                    <p:anim from="0" to="-1.0" calcmode="lin" valueType="num">
                                      <p:cBhvr>
                                        <p:cTn id="14" dur="200" decel="50000" autoRev="1" fill="hold">
                                          <p:stCondLst>
                                            <p:cond delay="600"/>
                                          </p:stCondLst>
                                        </p:cTn>
                                        <p:tgtEl>
                                          <p:spTgt spid="113666">
                                            <p:txEl>
                                              <p:pRg st="1" end="1"/>
                                            </p:txEl>
                                          </p:spTgt>
                                        </p:tgtEl>
                                        <p:attrNameLst>
                                          <p:attrName>xshear</p:attrName>
                                        </p:attrNameLst>
                                      </p:cBhvr>
                                    </p:anim>
                                    <p:animScale>
                                      <p:cBhvr>
                                        <p:cTn id="15" dur="200" decel="100000" autoRev="1" fill="hold">
                                          <p:stCondLst>
                                            <p:cond delay="600"/>
                                          </p:stCondLst>
                                        </p:cTn>
                                        <p:tgtEl>
                                          <p:spTgt spid="113666">
                                            <p:txEl>
                                              <p:pRg st="1" end="1"/>
                                            </p:txEl>
                                          </p:spTgt>
                                        </p:tgtEl>
                                      </p:cBhvr>
                                      <p:from x="100000" y="100000"/>
                                      <p:to x="80000" y="100000"/>
                                    </p:animScale>
                                    <p:anim by="(#ppt_h/3+#ppt_w*0.1)" calcmode="lin" valueType="num">
                                      <p:cBhvr additive="sum">
                                        <p:cTn id="16" dur="200" decel="100000" autoRev="1" fill="hold">
                                          <p:stCondLst>
                                            <p:cond delay="600"/>
                                          </p:stCondLst>
                                        </p:cTn>
                                        <p:tgtEl>
                                          <p:spTgt spid="113666">
                                            <p:txEl>
                                              <p:pRg st="1" end="1"/>
                                            </p:txEl>
                                          </p:spTgt>
                                        </p:tgtEl>
                                        <p:attrNameLst>
                                          <p:attrName>ppt_x</p:attrName>
                                        </p:attrNameLst>
                                      </p:cBhvr>
                                    </p:anim>
                                  </p:childTnLst>
                                </p:cTn>
                              </p:par>
                              <p:par>
                                <p:cTn id="17" presetID="34" presetClass="entr" presetSubtype="0" fill="hold" nodeType="withEffect">
                                  <p:stCondLst>
                                    <p:cond delay="0"/>
                                  </p:stCondLst>
                                  <p:childTnLst>
                                    <p:set>
                                      <p:cBhvr>
                                        <p:cTn id="18" dur="1" fill="hold">
                                          <p:stCondLst>
                                            <p:cond delay="0"/>
                                          </p:stCondLst>
                                        </p:cTn>
                                        <p:tgtEl>
                                          <p:spTgt spid="113666">
                                            <p:txEl>
                                              <p:pRg st="2" end="2"/>
                                            </p:txEl>
                                          </p:spTgt>
                                        </p:tgtEl>
                                        <p:attrNameLst>
                                          <p:attrName>style.visibility</p:attrName>
                                        </p:attrNameLst>
                                      </p:cBhvr>
                                      <p:to>
                                        <p:strVal val="visible"/>
                                      </p:to>
                                    </p:set>
                                    <p:anim from="(-#ppt_w/2)" to="(#ppt_x)" calcmode="lin" valueType="num">
                                      <p:cBhvr>
                                        <p:cTn id="19" dur="600" fill="hold">
                                          <p:stCondLst>
                                            <p:cond delay="0"/>
                                          </p:stCondLst>
                                        </p:cTn>
                                        <p:tgtEl>
                                          <p:spTgt spid="113666">
                                            <p:txEl>
                                              <p:pRg st="2" end="2"/>
                                            </p:txEl>
                                          </p:spTgt>
                                        </p:tgtEl>
                                        <p:attrNameLst>
                                          <p:attrName>ppt_x</p:attrName>
                                        </p:attrNameLst>
                                      </p:cBhvr>
                                    </p:anim>
                                    <p:anim from="0" to="-1.0" calcmode="lin" valueType="num">
                                      <p:cBhvr>
                                        <p:cTn id="20" dur="200" decel="50000" autoRev="1" fill="hold">
                                          <p:stCondLst>
                                            <p:cond delay="600"/>
                                          </p:stCondLst>
                                        </p:cTn>
                                        <p:tgtEl>
                                          <p:spTgt spid="113666">
                                            <p:txEl>
                                              <p:pRg st="2" end="2"/>
                                            </p:txEl>
                                          </p:spTgt>
                                        </p:tgtEl>
                                        <p:attrNameLst>
                                          <p:attrName>xshear</p:attrName>
                                        </p:attrNameLst>
                                      </p:cBhvr>
                                    </p:anim>
                                    <p:animScale>
                                      <p:cBhvr>
                                        <p:cTn id="21" dur="200" decel="100000" autoRev="1" fill="hold">
                                          <p:stCondLst>
                                            <p:cond delay="600"/>
                                          </p:stCondLst>
                                        </p:cTn>
                                        <p:tgtEl>
                                          <p:spTgt spid="113666">
                                            <p:txEl>
                                              <p:pRg st="2" end="2"/>
                                            </p:txEl>
                                          </p:spTgt>
                                        </p:tgtEl>
                                      </p:cBhvr>
                                      <p:from x="100000" y="100000"/>
                                      <p:to x="80000" y="100000"/>
                                    </p:animScale>
                                    <p:anim by="(#ppt_h/3+#ppt_w*0.1)" calcmode="lin" valueType="num">
                                      <p:cBhvr additive="sum">
                                        <p:cTn id="22" dur="200" decel="100000" autoRev="1" fill="hold">
                                          <p:stCondLst>
                                            <p:cond delay="600"/>
                                          </p:stCondLst>
                                        </p:cTn>
                                        <p:tgtEl>
                                          <p:spTgt spid="113666">
                                            <p:txEl>
                                              <p:pRg st="2" end="2"/>
                                            </p:txEl>
                                          </p:spTgt>
                                        </p:tgtEl>
                                        <p:attrNameLst>
                                          <p:attrName>ppt_x</p:attrName>
                                        </p:attrNameLst>
                                      </p:cBhvr>
                                    </p:anim>
                                  </p:childTnLst>
                                </p:cTn>
                              </p:par>
                              <p:par>
                                <p:cTn id="23" presetID="34" presetClass="entr" presetSubtype="0" fill="hold" nodeType="withEffect">
                                  <p:stCondLst>
                                    <p:cond delay="0"/>
                                  </p:stCondLst>
                                  <p:childTnLst>
                                    <p:set>
                                      <p:cBhvr>
                                        <p:cTn id="24" dur="1" fill="hold">
                                          <p:stCondLst>
                                            <p:cond delay="0"/>
                                          </p:stCondLst>
                                        </p:cTn>
                                        <p:tgtEl>
                                          <p:spTgt spid="113666">
                                            <p:txEl>
                                              <p:pRg st="3" end="3"/>
                                            </p:txEl>
                                          </p:spTgt>
                                        </p:tgtEl>
                                        <p:attrNameLst>
                                          <p:attrName>style.visibility</p:attrName>
                                        </p:attrNameLst>
                                      </p:cBhvr>
                                      <p:to>
                                        <p:strVal val="visible"/>
                                      </p:to>
                                    </p:set>
                                    <p:anim from="(-#ppt_w/2)" to="(#ppt_x)" calcmode="lin" valueType="num">
                                      <p:cBhvr>
                                        <p:cTn id="25" dur="600" fill="hold">
                                          <p:stCondLst>
                                            <p:cond delay="0"/>
                                          </p:stCondLst>
                                        </p:cTn>
                                        <p:tgtEl>
                                          <p:spTgt spid="113666">
                                            <p:txEl>
                                              <p:pRg st="3" end="3"/>
                                            </p:txEl>
                                          </p:spTgt>
                                        </p:tgtEl>
                                        <p:attrNameLst>
                                          <p:attrName>ppt_x</p:attrName>
                                        </p:attrNameLst>
                                      </p:cBhvr>
                                    </p:anim>
                                    <p:anim from="0" to="-1.0" calcmode="lin" valueType="num">
                                      <p:cBhvr>
                                        <p:cTn id="26" dur="200" decel="50000" autoRev="1" fill="hold">
                                          <p:stCondLst>
                                            <p:cond delay="600"/>
                                          </p:stCondLst>
                                        </p:cTn>
                                        <p:tgtEl>
                                          <p:spTgt spid="113666">
                                            <p:txEl>
                                              <p:pRg st="3" end="3"/>
                                            </p:txEl>
                                          </p:spTgt>
                                        </p:tgtEl>
                                        <p:attrNameLst>
                                          <p:attrName>xshear</p:attrName>
                                        </p:attrNameLst>
                                      </p:cBhvr>
                                    </p:anim>
                                    <p:animScale>
                                      <p:cBhvr>
                                        <p:cTn id="27" dur="200" decel="100000" autoRev="1" fill="hold">
                                          <p:stCondLst>
                                            <p:cond delay="600"/>
                                          </p:stCondLst>
                                        </p:cTn>
                                        <p:tgtEl>
                                          <p:spTgt spid="113666">
                                            <p:txEl>
                                              <p:pRg st="3" end="3"/>
                                            </p:txEl>
                                          </p:spTgt>
                                        </p:tgtEl>
                                      </p:cBhvr>
                                      <p:from x="100000" y="100000"/>
                                      <p:to x="80000" y="100000"/>
                                    </p:animScale>
                                    <p:anim by="(#ppt_h/3+#ppt_w*0.1)" calcmode="lin" valueType="num">
                                      <p:cBhvr additive="sum">
                                        <p:cTn id="28" dur="200" decel="100000" autoRev="1" fill="hold">
                                          <p:stCondLst>
                                            <p:cond delay="600"/>
                                          </p:stCondLst>
                                        </p:cTn>
                                        <p:tgtEl>
                                          <p:spTgt spid="113666">
                                            <p:txEl>
                                              <p:pRg st="3" end="3"/>
                                            </p:txEl>
                                          </p:spTgt>
                                        </p:tgtEl>
                                        <p:attrNameLst>
                                          <p:attrName>ppt_x</p:attrName>
                                        </p:attrNameLst>
                                      </p:cBhvr>
                                    </p:anim>
                                  </p:childTnLst>
                                </p:cTn>
                              </p:par>
                              <p:par>
                                <p:cTn id="29" presetID="34" presetClass="entr" presetSubtype="0" fill="hold" nodeType="withEffect">
                                  <p:stCondLst>
                                    <p:cond delay="0"/>
                                  </p:stCondLst>
                                  <p:childTnLst>
                                    <p:set>
                                      <p:cBhvr>
                                        <p:cTn id="30" dur="1" fill="hold">
                                          <p:stCondLst>
                                            <p:cond delay="0"/>
                                          </p:stCondLst>
                                        </p:cTn>
                                        <p:tgtEl>
                                          <p:spTgt spid="113666">
                                            <p:txEl>
                                              <p:pRg st="4" end="4"/>
                                            </p:txEl>
                                          </p:spTgt>
                                        </p:tgtEl>
                                        <p:attrNameLst>
                                          <p:attrName>style.visibility</p:attrName>
                                        </p:attrNameLst>
                                      </p:cBhvr>
                                      <p:to>
                                        <p:strVal val="visible"/>
                                      </p:to>
                                    </p:set>
                                    <p:anim from="(-#ppt_w/2)" to="(#ppt_x)" calcmode="lin" valueType="num">
                                      <p:cBhvr>
                                        <p:cTn id="31" dur="600" fill="hold">
                                          <p:stCondLst>
                                            <p:cond delay="0"/>
                                          </p:stCondLst>
                                        </p:cTn>
                                        <p:tgtEl>
                                          <p:spTgt spid="113666">
                                            <p:txEl>
                                              <p:pRg st="4" end="4"/>
                                            </p:txEl>
                                          </p:spTgt>
                                        </p:tgtEl>
                                        <p:attrNameLst>
                                          <p:attrName>ppt_x</p:attrName>
                                        </p:attrNameLst>
                                      </p:cBhvr>
                                    </p:anim>
                                    <p:anim from="0" to="-1.0" calcmode="lin" valueType="num">
                                      <p:cBhvr>
                                        <p:cTn id="32" dur="200" decel="50000" autoRev="1" fill="hold">
                                          <p:stCondLst>
                                            <p:cond delay="600"/>
                                          </p:stCondLst>
                                        </p:cTn>
                                        <p:tgtEl>
                                          <p:spTgt spid="113666">
                                            <p:txEl>
                                              <p:pRg st="4" end="4"/>
                                            </p:txEl>
                                          </p:spTgt>
                                        </p:tgtEl>
                                        <p:attrNameLst>
                                          <p:attrName>xshear</p:attrName>
                                        </p:attrNameLst>
                                      </p:cBhvr>
                                    </p:anim>
                                    <p:animScale>
                                      <p:cBhvr>
                                        <p:cTn id="33" dur="200" decel="100000" autoRev="1" fill="hold">
                                          <p:stCondLst>
                                            <p:cond delay="600"/>
                                          </p:stCondLst>
                                        </p:cTn>
                                        <p:tgtEl>
                                          <p:spTgt spid="113666">
                                            <p:txEl>
                                              <p:pRg st="4" end="4"/>
                                            </p:txEl>
                                          </p:spTgt>
                                        </p:tgtEl>
                                      </p:cBhvr>
                                      <p:from x="100000" y="100000"/>
                                      <p:to x="80000" y="100000"/>
                                    </p:animScale>
                                    <p:anim by="(#ppt_h/3+#ppt_w*0.1)" calcmode="lin" valueType="num">
                                      <p:cBhvr additive="sum">
                                        <p:cTn id="34" dur="200" decel="100000" autoRev="1" fill="hold">
                                          <p:stCondLst>
                                            <p:cond delay="600"/>
                                          </p:stCondLst>
                                        </p:cTn>
                                        <p:tgtEl>
                                          <p:spTgt spid="113666">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1"/>
          <p:cNvSpPr>
            <a:spLocks noChangeArrowheads="1"/>
          </p:cNvSpPr>
          <p:nvPr/>
        </p:nvSpPr>
        <p:spPr bwMode="auto">
          <a:xfrm>
            <a:off x="1143000" y="1214438"/>
            <a:ext cx="7358063"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3)- ألا تدعو الحاجة للعقد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الحاجة هي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ما يفتقر إليها لرفع الحرج والضيق بحيث يؤدي فواتها إلى حصول العنت والمشقة على المكلف.</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وعليه فإنه يشترط في الغرر المؤثر في العقد أن لا تدعو حاجة الناس </a:t>
            </a:r>
            <a:br>
              <a:rPr lang="ar-SA" sz="2800" b="1">
                <a:solidFill>
                  <a:prstClr val="black"/>
                </a:solidFill>
                <a:latin typeface="Traditional Arabic" pitchFamily="18" charset="-78"/>
                <a:ea typeface="Times New Roman" pitchFamily="18" charset="0"/>
                <a:cs typeface="Traditional Arabic" pitchFamily="18" charset="-78"/>
                <a:sym typeface="HQPB2" pitchFamily="2" charset="2"/>
              </a:rPr>
            </a:b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إليه ؛ وذلك لأن العقود كلها شرعت لحاجة الناس ، ومن أصول الشريعة الإسلامية رفع الحرج   قال تعالى :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وَجَاهِدُوا فِي اللَّهِ حَقَّ جِهَادِهِ ۚ هُوَ اجْتَبَاكُمْ وَمَا جَعَلَ عَلَيْكُمْ فِي الدِّينِ مِنْ حَرَجٍ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[الحج:78 ] ومن أمثلة ما أبيح للحاجة مع وجود الغرر بيع السلم ، والإجارة ، .</a:t>
            </a:r>
          </a:p>
        </p:txBody>
      </p:sp>
      <p:sp>
        <p:nvSpPr>
          <p:cNvPr id="2" name="عنصر نائب لرقم الشريحة 1"/>
          <p:cNvSpPr>
            <a:spLocks noGrp="1"/>
          </p:cNvSpPr>
          <p:nvPr>
            <p:ph type="sldNum" sz="quarter" idx="12"/>
          </p:nvPr>
        </p:nvSpPr>
        <p:spPr/>
        <p:txBody>
          <a:bodyPr/>
          <a:lstStyle/>
          <a:p>
            <a:pPr>
              <a:defRPr/>
            </a:pPr>
            <a:fld id="{AA163321-465E-4429-AD8D-DAC38E5F1924}" type="slidenum">
              <a:rPr lang="ar-SA" smtClean="0">
                <a:solidFill>
                  <a:srgbClr val="646B86">
                    <a:shade val="90000"/>
                  </a:srgbClr>
                </a:solidFill>
              </a:rPr>
              <a:pPr>
                <a:defRPr/>
              </a:pPr>
              <a:t>16</a:t>
            </a:fld>
            <a:endParaRPr lang="ar-SA">
              <a:solidFill>
                <a:srgbClr val="646B86">
                  <a:shade val="90000"/>
                </a:srgbClr>
              </a:solidFill>
            </a:endParaRPr>
          </a:p>
        </p:txBody>
      </p:sp>
    </p:spTree>
    <p:extLst>
      <p:ext uri="{BB962C8B-B14F-4D97-AF65-F5344CB8AC3E}">
        <p14:creationId xmlns:p14="http://schemas.microsoft.com/office/powerpoint/2010/main" val="668294478"/>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114690">
                                            <p:txEl>
                                              <p:pRg st="0" end="0"/>
                                            </p:txEl>
                                          </p:spTgt>
                                        </p:tgtEl>
                                        <p:attrNameLst>
                                          <p:attrName>style.visibility</p:attrName>
                                        </p:attrNameLst>
                                      </p:cBhvr>
                                      <p:to>
                                        <p:strVal val="visible"/>
                                      </p:to>
                                    </p:set>
                                    <p:anim calcmode="lin" valueType="num">
                                      <p:cBhvr>
                                        <p:cTn id="7" dur="5000" fill="hold"/>
                                        <p:tgtEl>
                                          <p:spTgt spid="114690">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114690">
                                            <p:txEl>
                                              <p:pRg st="0" end="0"/>
                                            </p:txEl>
                                          </p:spTgt>
                                        </p:tgtEl>
                                        <p:attrNameLst>
                                          <p:attrName>ppt_h</p:attrName>
                                        </p:attrNameLst>
                                      </p:cBhvr>
                                      <p:tavLst>
                                        <p:tav tm="0">
                                          <p:val>
                                            <p:strVal val="#ppt_h"/>
                                          </p:val>
                                        </p:tav>
                                        <p:tav tm="100000">
                                          <p:val>
                                            <p:strVal val="#ppt_h"/>
                                          </p:val>
                                        </p:tav>
                                      </p:tavLst>
                                    </p:anim>
                                  </p:childTnLst>
                                </p:cTn>
                              </p:par>
                              <p:par>
                                <p:cTn id="9" presetID="19" presetClass="entr" presetSubtype="10" fill="hold" nodeType="withEffect">
                                  <p:stCondLst>
                                    <p:cond delay="0"/>
                                  </p:stCondLst>
                                  <p:childTnLst>
                                    <p:set>
                                      <p:cBhvr>
                                        <p:cTn id="10" dur="1" fill="hold">
                                          <p:stCondLst>
                                            <p:cond delay="0"/>
                                          </p:stCondLst>
                                        </p:cTn>
                                        <p:tgtEl>
                                          <p:spTgt spid="114690">
                                            <p:txEl>
                                              <p:pRg st="1" end="1"/>
                                            </p:txEl>
                                          </p:spTgt>
                                        </p:tgtEl>
                                        <p:attrNameLst>
                                          <p:attrName>style.visibility</p:attrName>
                                        </p:attrNameLst>
                                      </p:cBhvr>
                                      <p:to>
                                        <p:strVal val="visible"/>
                                      </p:to>
                                    </p:set>
                                    <p:anim calcmode="lin" valueType="num">
                                      <p:cBhvr>
                                        <p:cTn id="11" dur="5000" fill="hold"/>
                                        <p:tgtEl>
                                          <p:spTgt spid="114690">
                                            <p:txEl>
                                              <p:pRg st="1" end="1"/>
                                            </p:txEl>
                                          </p:spTgt>
                                        </p:tgtEl>
                                        <p:attrNameLst>
                                          <p:attrName>ppt_w</p:attrName>
                                        </p:attrNameLst>
                                      </p:cBhvr>
                                      <p:tavLst>
                                        <p:tav tm="0" fmla="#ppt_w*sin(2.5*pi*$)">
                                          <p:val>
                                            <p:fltVal val="0"/>
                                          </p:val>
                                        </p:tav>
                                        <p:tav tm="100000">
                                          <p:val>
                                            <p:fltVal val="1"/>
                                          </p:val>
                                        </p:tav>
                                      </p:tavLst>
                                    </p:anim>
                                    <p:anim calcmode="lin" valueType="num">
                                      <p:cBhvr>
                                        <p:cTn id="12" dur="5000" fill="hold"/>
                                        <p:tgtEl>
                                          <p:spTgt spid="114690">
                                            <p:txEl>
                                              <p:pRg st="1" end="1"/>
                                            </p:txEl>
                                          </p:spTgt>
                                        </p:tgtEl>
                                        <p:attrNameLst>
                                          <p:attrName>ppt_h</p:attrName>
                                        </p:attrNameLst>
                                      </p:cBhvr>
                                      <p:tavLst>
                                        <p:tav tm="0">
                                          <p:val>
                                            <p:strVal val="#ppt_h"/>
                                          </p:val>
                                        </p:tav>
                                        <p:tav tm="100000">
                                          <p:val>
                                            <p:strVal val="#ppt_h"/>
                                          </p:val>
                                        </p:tav>
                                      </p:tavLst>
                                    </p:anim>
                                  </p:childTnLst>
                                </p:cTn>
                              </p:par>
                              <p:par>
                                <p:cTn id="13" presetID="19" presetClass="entr" presetSubtype="10" fill="hold" nodeType="withEffect">
                                  <p:stCondLst>
                                    <p:cond delay="0"/>
                                  </p:stCondLst>
                                  <p:childTnLst>
                                    <p:set>
                                      <p:cBhvr>
                                        <p:cTn id="14" dur="1" fill="hold">
                                          <p:stCondLst>
                                            <p:cond delay="0"/>
                                          </p:stCondLst>
                                        </p:cTn>
                                        <p:tgtEl>
                                          <p:spTgt spid="114690">
                                            <p:txEl>
                                              <p:pRg st="2" end="2"/>
                                            </p:txEl>
                                          </p:spTgt>
                                        </p:tgtEl>
                                        <p:attrNameLst>
                                          <p:attrName>style.visibility</p:attrName>
                                        </p:attrNameLst>
                                      </p:cBhvr>
                                      <p:to>
                                        <p:strVal val="visible"/>
                                      </p:to>
                                    </p:set>
                                    <p:anim calcmode="lin" valueType="num">
                                      <p:cBhvr>
                                        <p:cTn id="15" dur="5000" fill="hold"/>
                                        <p:tgtEl>
                                          <p:spTgt spid="114690">
                                            <p:txEl>
                                              <p:pRg st="2" end="2"/>
                                            </p:txEl>
                                          </p:spTgt>
                                        </p:tgtEl>
                                        <p:attrNameLst>
                                          <p:attrName>ppt_w</p:attrName>
                                        </p:attrNameLst>
                                      </p:cBhvr>
                                      <p:tavLst>
                                        <p:tav tm="0" fmla="#ppt_w*sin(2.5*pi*$)">
                                          <p:val>
                                            <p:fltVal val="0"/>
                                          </p:val>
                                        </p:tav>
                                        <p:tav tm="100000">
                                          <p:val>
                                            <p:fltVal val="1"/>
                                          </p:val>
                                        </p:tav>
                                      </p:tavLst>
                                    </p:anim>
                                    <p:anim calcmode="lin" valueType="num">
                                      <p:cBhvr>
                                        <p:cTn id="16" dur="5000" fill="hold"/>
                                        <p:tgtEl>
                                          <p:spTgt spid="114690">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
          <p:cNvSpPr>
            <a:spLocks noChangeArrowheads="1"/>
          </p:cNvSpPr>
          <p:nvPr/>
        </p:nvSpPr>
        <p:spPr bwMode="auto">
          <a:xfrm>
            <a:off x="285750" y="549275"/>
            <a:ext cx="8715375" cy="609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fontAlgn="base" hangingPunct="0">
              <a:spcBef>
                <a:spcPct val="0"/>
              </a:spcBef>
              <a:spcAft>
                <a:spcPct val="0"/>
              </a:spcAf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 الإنفاق المشروع وضوابطه</a:t>
            </a:r>
            <a:endParaRPr lang="en-US" sz="2600" b="1">
              <a:solidFill>
                <a:srgbClr val="FF0000"/>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الإنفاق :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بذل المال فيما يرضي الله على سبيل الإلزام أو التطوع .</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أنواع الإنفاق :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يمكن تقسيم الإنفاق إلى قسمين :</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أولا :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الإنفاق الواجب : ويراد به إنفاق الإنسان فيما افترض الله عليه وألزمه بأدائه . </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وبناء عليه فإن الإنفاق يشمل  ما يلي :</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إنفاق الإنسان على نفسه و على من تلزمه نفقتهم كالزوجة ، والأولاد ، والوالدين ، والأقارب بشروط مبينة في كتب الفقهاء .</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قال تعالى: </a:t>
            </a: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لِيُنفِقْ ذُو سَعَةٍ مِّن سَعَتِهِ وَمَن قُدِرَ عَلَيْهِ رِزْقُهُ فَلْيُنفِقْ مِمَّا آتَاهُ اللَّهُ لَا يُكَلِّفُ اللَّهُ نَفْسًا إِلَّا مَا آتَاهَا سَيَجْعَلُ اللَّهُ بَعْدَ عُسْرٍ يُسْرًا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 [الطلاق:7]  .</a:t>
            </a:r>
          </a:p>
          <a:p>
            <a:pPr algn="just"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وقال تعالى : </a:t>
            </a: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وَآتِ ذَا الْقُرْبَىٰ حَقَّهُ وَالْمِسْكِينَ وَابْنَ السَّبِيلِ وَلَا تُبَذِّرْ تَبْذِيرًا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 الإسراء:26] .</a:t>
            </a:r>
          </a:p>
          <a:p>
            <a:pPr algn="just"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وعن أبي هريرة رضي الله عنه قال : قال رسول الله </a:t>
            </a:r>
            <a:r>
              <a:rPr lang="en-US" sz="26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 : " دينار أنفقته في سبيل الله ودينار أنفقته في رقبة ، ودينار تصدقت به على مسكين ، ودينار أنفقته على أهلك ، أعظمها أجرا الذي أنفقته على أهلك" </a:t>
            </a:r>
            <a:endParaRPr lang="en-US" sz="26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AGA Arabesque" pitchFamily="2" charset="2"/>
              </a:rPr>
              <a:t>الزكاة التي فرضها الله تعالى على عباده ممن توافرت فيهم شروط وجوبها .</a:t>
            </a:r>
          </a:p>
          <a:p>
            <a:pPr algn="just"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AGA Arabesque" pitchFamily="2" charset="2"/>
              </a:rPr>
              <a:t>قال تعالى :</a:t>
            </a:r>
            <a:r>
              <a:rPr lang="ar-SA" sz="2600" b="1">
                <a:solidFill>
                  <a:srgbClr val="FF0000"/>
                </a:solidFill>
                <a:latin typeface="Traditional Arabic" pitchFamily="18" charset="-78"/>
                <a:ea typeface="Times New Roman" pitchFamily="18" charset="0"/>
                <a:cs typeface="Traditional Arabic" pitchFamily="18" charset="-78"/>
                <a:sym typeface="AGA Arabesque" pitchFamily="2" charset="2"/>
              </a:rPr>
              <a:t>خُذْ مِنْ أَمْوَالِهِمْ صَدَقَةً تُطَهِّرُهُمْ وَتُزَكِّيهِمْ بِهَا</a:t>
            </a:r>
            <a:r>
              <a:rPr lang="ar-SA" sz="2600" b="1">
                <a:solidFill>
                  <a:prstClr val="black"/>
                </a:solidFill>
                <a:latin typeface="Traditional Arabic" pitchFamily="18" charset="-78"/>
                <a:ea typeface="Times New Roman" pitchFamily="18" charset="0"/>
                <a:cs typeface="Traditional Arabic" pitchFamily="18" charset="-78"/>
                <a:sym typeface="AGA Arabesque" pitchFamily="2" charset="2"/>
              </a:rPr>
              <a:t> </a:t>
            </a:r>
            <a:r>
              <a:rPr lang="en-US" sz="26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 التوبة :103]</a:t>
            </a:r>
          </a:p>
        </p:txBody>
      </p:sp>
      <p:sp>
        <p:nvSpPr>
          <p:cNvPr id="2" name="عنصر نائب لرقم الشريحة 1"/>
          <p:cNvSpPr>
            <a:spLocks noGrp="1"/>
          </p:cNvSpPr>
          <p:nvPr>
            <p:ph type="sldNum" sz="quarter" idx="12"/>
          </p:nvPr>
        </p:nvSpPr>
        <p:spPr/>
        <p:txBody>
          <a:bodyPr/>
          <a:lstStyle/>
          <a:p>
            <a:pPr>
              <a:defRPr/>
            </a:pPr>
            <a:fld id="{C00089CF-9879-4223-B9F2-3C24775B2AC2}" type="slidenum">
              <a:rPr lang="ar-SA" smtClean="0">
                <a:solidFill>
                  <a:srgbClr val="646B86">
                    <a:shade val="90000"/>
                  </a:srgbClr>
                </a:solidFill>
              </a:rPr>
              <a:pPr>
                <a:defRPr/>
              </a:pPr>
              <a:t>17</a:t>
            </a:fld>
            <a:endParaRPr lang="ar-SA">
              <a:solidFill>
                <a:srgbClr val="646B86">
                  <a:shade val="90000"/>
                </a:srgbClr>
              </a:solidFill>
            </a:endParaRPr>
          </a:p>
        </p:txBody>
      </p:sp>
    </p:spTree>
    <p:extLst>
      <p:ext uri="{BB962C8B-B14F-4D97-AF65-F5344CB8AC3E}">
        <p14:creationId xmlns:p14="http://schemas.microsoft.com/office/powerpoint/2010/main" val="2329933975"/>
      </p:ext>
    </p:extLst>
  </p:cSld>
  <p:clrMapOvr>
    <a:masterClrMapping/>
  </p:clrMapOvr>
  <p:transition>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115714">
                                            <p:txEl>
                                              <p:pRg st="0" end="0"/>
                                            </p:txEl>
                                          </p:spTgt>
                                        </p:tgtEl>
                                        <p:attrNameLst>
                                          <p:attrName>style.visibility</p:attrName>
                                        </p:attrNameLst>
                                      </p:cBhvr>
                                      <p:to>
                                        <p:strVal val="visible"/>
                                      </p:to>
                                    </p:set>
                                    <p:anim calcmode="lin" valueType="num">
                                      <p:cBhvr>
                                        <p:cTn id="7" dur="5000" fill="hold"/>
                                        <p:tgtEl>
                                          <p:spTgt spid="115714">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11571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0" presetClass="entr" presetSubtype="0" fill="hold" nodeType="clickEffect">
                                  <p:stCondLst>
                                    <p:cond delay="0"/>
                                  </p:stCondLst>
                                  <p:childTnLst>
                                    <p:set>
                                      <p:cBhvr>
                                        <p:cTn id="12" dur="1" fill="hold">
                                          <p:stCondLst>
                                            <p:cond delay="0"/>
                                          </p:stCondLst>
                                        </p:cTn>
                                        <p:tgtEl>
                                          <p:spTgt spid="115714">
                                            <p:txEl>
                                              <p:pRg st="1" end="1"/>
                                            </p:txEl>
                                          </p:spTgt>
                                        </p:tgtEl>
                                        <p:attrNameLst>
                                          <p:attrName>style.visibility</p:attrName>
                                        </p:attrNameLst>
                                      </p:cBhvr>
                                      <p:to>
                                        <p:strVal val="visible"/>
                                      </p:to>
                                    </p:set>
                                    <p:animEffect transition="in" filter="fade">
                                      <p:cBhvr>
                                        <p:cTn id="13" dur="800" decel="100000"/>
                                        <p:tgtEl>
                                          <p:spTgt spid="115714">
                                            <p:txEl>
                                              <p:pRg st="1" end="1"/>
                                            </p:txEl>
                                          </p:spTgt>
                                        </p:tgtEl>
                                      </p:cBhvr>
                                    </p:animEffect>
                                    <p:anim calcmode="lin" valueType="num">
                                      <p:cBhvr>
                                        <p:cTn id="14" dur="800" decel="100000" fill="hold"/>
                                        <p:tgtEl>
                                          <p:spTgt spid="115714">
                                            <p:txEl>
                                              <p:pRg st="1" end="1"/>
                                            </p:txEl>
                                          </p:spTgt>
                                        </p:tgtEl>
                                        <p:attrNameLst>
                                          <p:attrName>style.rotation</p:attrName>
                                        </p:attrNameLst>
                                      </p:cBhvr>
                                      <p:tavLst>
                                        <p:tav tm="0">
                                          <p:val>
                                            <p:fltVal val="-90"/>
                                          </p:val>
                                        </p:tav>
                                        <p:tav tm="100000">
                                          <p:val>
                                            <p:fltVal val="0"/>
                                          </p:val>
                                        </p:tav>
                                      </p:tavLst>
                                    </p:anim>
                                    <p:anim calcmode="lin" valueType="num">
                                      <p:cBhvr>
                                        <p:cTn id="15" dur="800" decel="100000" fill="hold"/>
                                        <p:tgtEl>
                                          <p:spTgt spid="115714">
                                            <p:txEl>
                                              <p:pRg st="1" end="1"/>
                                            </p:txEl>
                                          </p:spTgt>
                                        </p:tgtEl>
                                        <p:attrNameLst>
                                          <p:attrName>ppt_x</p:attrName>
                                        </p:attrNameLst>
                                      </p:cBhvr>
                                      <p:tavLst>
                                        <p:tav tm="0">
                                          <p:val>
                                            <p:strVal val="#ppt_x+0.4"/>
                                          </p:val>
                                        </p:tav>
                                        <p:tav tm="100000">
                                          <p:val>
                                            <p:strVal val="#ppt_x-0.05"/>
                                          </p:val>
                                        </p:tav>
                                      </p:tavLst>
                                    </p:anim>
                                    <p:anim calcmode="lin" valueType="num">
                                      <p:cBhvr>
                                        <p:cTn id="16" dur="800" decel="100000" fill="hold"/>
                                        <p:tgtEl>
                                          <p:spTgt spid="115714">
                                            <p:txEl>
                                              <p:pRg st="1" end="1"/>
                                            </p:txEl>
                                          </p:spTgt>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115714">
                                            <p:txEl>
                                              <p:pRg st="1" end="1"/>
                                            </p:txEl>
                                          </p:spTgt>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115714">
                                            <p:txEl>
                                              <p:pRg st="1" end="1"/>
                                            </p:txEl>
                                          </p:spTgt>
                                        </p:tgtEl>
                                        <p:attrNameLst>
                                          <p:attrName>ppt_y</p:attrName>
                                        </p:attrNameLst>
                                      </p:cBhvr>
                                      <p:tavLst>
                                        <p:tav tm="0">
                                          <p:val>
                                            <p:strVal val="#ppt_y+0.1"/>
                                          </p:val>
                                        </p:tav>
                                        <p:tav tm="100000">
                                          <p:val>
                                            <p:strVal val="#ppt_y"/>
                                          </p:val>
                                        </p:tav>
                                      </p:tavLst>
                                    </p:anim>
                                  </p:childTnLst>
                                </p:cTn>
                              </p:par>
                              <p:par>
                                <p:cTn id="19" presetID="30" presetClass="entr" presetSubtype="0" fill="hold" nodeType="withEffect">
                                  <p:stCondLst>
                                    <p:cond delay="0"/>
                                  </p:stCondLst>
                                  <p:childTnLst>
                                    <p:set>
                                      <p:cBhvr>
                                        <p:cTn id="20" dur="1" fill="hold">
                                          <p:stCondLst>
                                            <p:cond delay="0"/>
                                          </p:stCondLst>
                                        </p:cTn>
                                        <p:tgtEl>
                                          <p:spTgt spid="115714">
                                            <p:txEl>
                                              <p:pRg st="2" end="2"/>
                                            </p:txEl>
                                          </p:spTgt>
                                        </p:tgtEl>
                                        <p:attrNameLst>
                                          <p:attrName>style.visibility</p:attrName>
                                        </p:attrNameLst>
                                      </p:cBhvr>
                                      <p:to>
                                        <p:strVal val="visible"/>
                                      </p:to>
                                    </p:set>
                                    <p:animEffect transition="in" filter="fade">
                                      <p:cBhvr>
                                        <p:cTn id="21" dur="800" decel="100000"/>
                                        <p:tgtEl>
                                          <p:spTgt spid="115714">
                                            <p:txEl>
                                              <p:pRg st="2" end="2"/>
                                            </p:txEl>
                                          </p:spTgt>
                                        </p:tgtEl>
                                      </p:cBhvr>
                                    </p:animEffect>
                                    <p:anim calcmode="lin" valueType="num">
                                      <p:cBhvr>
                                        <p:cTn id="22" dur="800" decel="100000" fill="hold"/>
                                        <p:tgtEl>
                                          <p:spTgt spid="115714">
                                            <p:txEl>
                                              <p:pRg st="2" end="2"/>
                                            </p:txEl>
                                          </p:spTgt>
                                        </p:tgtEl>
                                        <p:attrNameLst>
                                          <p:attrName>style.rotation</p:attrName>
                                        </p:attrNameLst>
                                      </p:cBhvr>
                                      <p:tavLst>
                                        <p:tav tm="0">
                                          <p:val>
                                            <p:fltVal val="-90"/>
                                          </p:val>
                                        </p:tav>
                                        <p:tav tm="100000">
                                          <p:val>
                                            <p:fltVal val="0"/>
                                          </p:val>
                                        </p:tav>
                                      </p:tavLst>
                                    </p:anim>
                                    <p:anim calcmode="lin" valueType="num">
                                      <p:cBhvr>
                                        <p:cTn id="23" dur="800" decel="100000" fill="hold"/>
                                        <p:tgtEl>
                                          <p:spTgt spid="115714">
                                            <p:txEl>
                                              <p:pRg st="2" end="2"/>
                                            </p:txEl>
                                          </p:spTgt>
                                        </p:tgtEl>
                                        <p:attrNameLst>
                                          <p:attrName>ppt_x</p:attrName>
                                        </p:attrNameLst>
                                      </p:cBhvr>
                                      <p:tavLst>
                                        <p:tav tm="0">
                                          <p:val>
                                            <p:strVal val="#ppt_x+0.4"/>
                                          </p:val>
                                        </p:tav>
                                        <p:tav tm="100000">
                                          <p:val>
                                            <p:strVal val="#ppt_x-0.05"/>
                                          </p:val>
                                        </p:tav>
                                      </p:tavLst>
                                    </p:anim>
                                    <p:anim calcmode="lin" valueType="num">
                                      <p:cBhvr>
                                        <p:cTn id="24" dur="800" decel="100000" fill="hold"/>
                                        <p:tgtEl>
                                          <p:spTgt spid="115714">
                                            <p:txEl>
                                              <p:pRg st="2" end="2"/>
                                            </p:txEl>
                                          </p:spTgt>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115714">
                                            <p:txEl>
                                              <p:pRg st="2" end="2"/>
                                            </p:txEl>
                                          </p:spTgt>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115714">
                                            <p:txEl>
                                              <p:pRg st="2" end="2"/>
                                            </p:txEl>
                                          </p:spTgt>
                                        </p:tgtEl>
                                        <p:attrNameLst>
                                          <p:attrName>ppt_y</p:attrName>
                                        </p:attrNameLst>
                                      </p:cBhvr>
                                      <p:tavLst>
                                        <p:tav tm="0">
                                          <p:val>
                                            <p:strVal val="#ppt_y+0.1"/>
                                          </p:val>
                                        </p:tav>
                                        <p:tav tm="100000">
                                          <p:val>
                                            <p:strVal val="#ppt_y"/>
                                          </p:val>
                                        </p:tav>
                                      </p:tavLst>
                                    </p:anim>
                                  </p:childTnLst>
                                </p:cTn>
                              </p:par>
                              <p:par>
                                <p:cTn id="27" presetID="30" presetClass="entr" presetSubtype="0" fill="hold" nodeType="withEffect">
                                  <p:stCondLst>
                                    <p:cond delay="0"/>
                                  </p:stCondLst>
                                  <p:childTnLst>
                                    <p:set>
                                      <p:cBhvr>
                                        <p:cTn id="28" dur="1" fill="hold">
                                          <p:stCondLst>
                                            <p:cond delay="0"/>
                                          </p:stCondLst>
                                        </p:cTn>
                                        <p:tgtEl>
                                          <p:spTgt spid="115714">
                                            <p:txEl>
                                              <p:pRg st="3" end="3"/>
                                            </p:txEl>
                                          </p:spTgt>
                                        </p:tgtEl>
                                        <p:attrNameLst>
                                          <p:attrName>style.visibility</p:attrName>
                                        </p:attrNameLst>
                                      </p:cBhvr>
                                      <p:to>
                                        <p:strVal val="visible"/>
                                      </p:to>
                                    </p:set>
                                    <p:animEffect transition="in" filter="fade">
                                      <p:cBhvr>
                                        <p:cTn id="29" dur="800" decel="100000"/>
                                        <p:tgtEl>
                                          <p:spTgt spid="115714">
                                            <p:txEl>
                                              <p:pRg st="3" end="3"/>
                                            </p:txEl>
                                          </p:spTgt>
                                        </p:tgtEl>
                                      </p:cBhvr>
                                    </p:animEffect>
                                    <p:anim calcmode="lin" valueType="num">
                                      <p:cBhvr>
                                        <p:cTn id="30" dur="800" decel="100000" fill="hold"/>
                                        <p:tgtEl>
                                          <p:spTgt spid="115714">
                                            <p:txEl>
                                              <p:pRg st="3" end="3"/>
                                            </p:txEl>
                                          </p:spTgt>
                                        </p:tgtEl>
                                        <p:attrNameLst>
                                          <p:attrName>style.rotation</p:attrName>
                                        </p:attrNameLst>
                                      </p:cBhvr>
                                      <p:tavLst>
                                        <p:tav tm="0">
                                          <p:val>
                                            <p:fltVal val="-90"/>
                                          </p:val>
                                        </p:tav>
                                        <p:tav tm="100000">
                                          <p:val>
                                            <p:fltVal val="0"/>
                                          </p:val>
                                        </p:tav>
                                      </p:tavLst>
                                    </p:anim>
                                    <p:anim calcmode="lin" valueType="num">
                                      <p:cBhvr>
                                        <p:cTn id="31" dur="800" decel="100000" fill="hold"/>
                                        <p:tgtEl>
                                          <p:spTgt spid="115714">
                                            <p:txEl>
                                              <p:pRg st="3" end="3"/>
                                            </p:txEl>
                                          </p:spTgt>
                                        </p:tgtEl>
                                        <p:attrNameLst>
                                          <p:attrName>ppt_x</p:attrName>
                                        </p:attrNameLst>
                                      </p:cBhvr>
                                      <p:tavLst>
                                        <p:tav tm="0">
                                          <p:val>
                                            <p:strVal val="#ppt_x+0.4"/>
                                          </p:val>
                                        </p:tav>
                                        <p:tav tm="100000">
                                          <p:val>
                                            <p:strVal val="#ppt_x-0.05"/>
                                          </p:val>
                                        </p:tav>
                                      </p:tavLst>
                                    </p:anim>
                                    <p:anim calcmode="lin" valueType="num">
                                      <p:cBhvr>
                                        <p:cTn id="32" dur="800" decel="100000" fill="hold"/>
                                        <p:tgtEl>
                                          <p:spTgt spid="115714">
                                            <p:txEl>
                                              <p:pRg st="3" end="3"/>
                                            </p:txEl>
                                          </p:spTgt>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115714">
                                            <p:txEl>
                                              <p:pRg st="3" end="3"/>
                                            </p:txEl>
                                          </p:spTgt>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115714">
                                            <p:txEl>
                                              <p:pRg st="3" end="3"/>
                                            </p:txEl>
                                          </p:spTgt>
                                        </p:tgtEl>
                                        <p:attrNameLst>
                                          <p:attrName>ppt_y</p:attrName>
                                        </p:attrNameLst>
                                      </p:cBhvr>
                                      <p:tavLst>
                                        <p:tav tm="0">
                                          <p:val>
                                            <p:strVal val="#ppt_y+0.1"/>
                                          </p:val>
                                        </p:tav>
                                        <p:tav tm="100000">
                                          <p:val>
                                            <p:strVal val="#ppt_y"/>
                                          </p:val>
                                        </p:tav>
                                      </p:tavLst>
                                    </p:anim>
                                  </p:childTnLst>
                                </p:cTn>
                              </p:par>
                              <p:par>
                                <p:cTn id="35" presetID="30" presetClass="entr" presetSubtype="0" fill="hold" nodeType="withEffect">
                                  <p:stCondLst>
                                    <p:cond delay="0"/>
                                  </p:stCondLst>
                                  <p:childTnLst>
                                    <p:set>
                                      <p:cBhvr>
                                        <p:cTn id="36" dur="1" fill="hold">
                                          <p:stCondLst>
                                            <p:cond delay="0"/>
                                          </p:stCondLst>
                                        </p:cTn>
                                        <p:tgtEl>
                                          <p:spTgt spid="115714">
                                            <p:txEl>
                                              <p:pRg st="4" end="4"/>
                                            </p:txEl>
                                          </p:spTgt>
                                        </p:tgtEl>
                                        <p:attrNameLst>
                                          <p:attrName>style.visibility</p:attrName>
                                        </p:attrNameLst>
                                      </p:cBhvr>
                                      <p:to>
                                        <p:strVal val="visible"/>
                                      </p:to>
                                    </p:set>
                                    <p:animEffect transition="in" filter="fade">
                                      <p:cBhvr>
                                        <p:cTn id="37" dur="800" decel="100000"/>
                                        <p:tgtEl>
                                          <p:spTgt spid="115714">
                                            <p:txEl>
                                              <p:pRg st="4" end="4"/>
                                            </p:txEl>
                                          </p:spTgt>
                                        </p:tgtEl>
                                      </p:cBhvr>
                                    </p:animEffect>
                                    <p:anim calcmode="lin" valueType="num">
                                      <p:cBhvr>
                                        <p:cTn id="38" dur="800" decel="100000" fill="hold"/>
                                        <p:tgtEl>
                                          <p:spTgt spid="115714">
                                            <p:txEl>
                                              <p:pRg st="4" end="4"/>
                                            </p:txEl>
                                          </p:spTgt>
                                        </p:tgtEl>
                                        <p:attrNameLst>
                                          <p:attrName>style.rotation</p:attrName>
                                        </p:attrNameLst>
                                      </p:cBhvr>
                                      <p:tavLst>
                                        <p:tav tm="0">
                                          <p:val>
                                            <p:fltVal val="-90"/>
                                          </p:val>
                                        </p:tav>
                                        <p:tav tm="100000">
                                          <p:val>
                                            <p:fltVal val="0"/>
                                          </p:val>
                                        </p:tav>
                                      </p:tavLst>
                                    </p:anim>
                                    <p:anim calcmode="lin" valueType="num">
                                      <p:cBhvr>
                                        <p:cTn id="39" dur="800" decel="100000" fill="hold"/>
                                        <p:tgtEl>
                                          <p:spTgt spid="115714">
                                            <p:txEl>
                                              <p:pRg st="4" end="4"/>
                                            </p:txEl>
                                          </p:spTgt>
                                        </p:tgtEl>
                                        <p:attrNameLst>
                                          <p:attrName>ppt_x</p:attrName>
                                        </p:attrNameLst>
                                      </p:cBhvr>
                                      <p:tavLst>
                                        <p:tav tm="0">
                                          <p:val>
                                            <p:strVal val="#ppt_x+0.4"/>
                                          </p:val>
                                        </p:tav>
                                        <p:tav tm="100000">
                                          <p:val>
                                            <p:strVal val="#ppt_x-0.05"/>
                                          </p:val>
                                        </p:tav>
                                      </p:tavLst>
                                    </p:anim>
                                    <p:anim calcmode="lin" valueType="num">
                                      <p:cBhvr>
                                        <p:cTn id="40" dur="800" decel="100000" fill="hold"/>
                                        <p:tgtEl>
                                          <p:spTgt spid="115714">
                                            <p:txEl>
                                              <p:pRg st="4" end="4"/>
                                            </p:txEl>
                                          </p:spTgt>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115714">
                                            <p:txEl>
                                              <p:pRg st="4" end="4"/>
                                            </p:txEl>
                                          </p:spTgt>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115714">
                                            <p:txEl>
                                              <p:pRg st="4" end="4"/>
                                            </p:txEl>
                                          </p:spTgt>
                                        </p:tgtEl>
                                        <p:attrNameLst>
                                          <p:attrName>ppt_y</p:attrName>
                                        </p:attrNameLst>
                                      </p:cBhvr>
                                      <p:tavLst>
                                        <p:tav tm="0">
                                          <p:val>
                                            <p:strVal val="#ppt_y+0.1"/>
                                          </p:val>
                                        </p:tav>
                                        <p:tav tm="100000">
                                          <p:val>
                                            <p:strVal val="#ppt_y"/>
                                          </p:val>
                                        </p:tav>
                                      </p:tavLst>
                                    </p:anim>
                                  </p:childTnLst>
                                </p:cTn>
                              </p:par>
                              <p:par>
                                <p:cTn id="43" presetID="30" presetClass="entr" presetSubtype="0" fill="hold" nodeType="withEffect">
                                  <p:stCondLst>
                                    <p:cond delay="0"/>
                                  </p:stCondLst>
                                  <p:childTnLst>
                                    <p:set>
                                      <p:cBhvr>
                                        <p:cTn id="44" dur="1" fill="hold">
                                          <p:stCondLst>
                                            <p:cond delay="0"/>
                                          </p:stCondLst>
                                        </p:cTn>
                                        <p:tgtEl>
                                          <p:spTgt spid="115714">
                                            <p:txEl>
                                              <p:pRg st="5" end="5"/>
                                            </p:txEl>
                                          </p:spTgt>
                                        </p:tgtEl>
                                        <p:attrNameLst>
                                          <p:attrName>style.visibility</p:attrName>
                                        </p:attrNameLst>
                                      </p:cBhvr>
                                      <p:to>
                                        <p:strVal val="visible"/>
                                      </p:to>
                                    </p:set>
                                    <p:animEffect transition="in" filter="fade">
                                      <p:cBhvr>
                                        <p:cTn id="45" dur="800" decel="100000"/>
                                        <p:tgtEl>
                                          <p:spTgt spid="115714">
                                            <p:txEl>
                                              <p:pRg st="5" end="5"/>
                                            </p:txEl>
                                          </p:spTgt>
                                        </p:tgtEl>
                                      </p:cBhvr>
                                    </p:animEffect>
                                    <p:anim calcmode="lin" valueType="num">
                                      <p:cBhvr>
                                        <p:cTn id="46" dur="800" decel="100000" fill="hold"/>
                                        <p:tgtEl>
                                          <p:spTgt spid="115714">
                                            <p:txEl>
                                              <p:pRg st="5" end="5"/>
                                            </p:txEl>
                                          </p:spTgt>
                                        </p:tgtEl>
                                        <p:attrNameLst>
                                          <p:attrName>style.rotation</p:attrName>
                                        </p:attrNameLst>
                                      </p:cBhvr>
                                      <p:tavLst>
                                        <p:tav tm="0">
                                          <p:val>
                                            <p:fltVal val="-90"/>
                                          </p:val>
                                        </p:tav>
                                        <p:tav tm="100000">
                                          <p:val>
                                            <p:fltVal val="0"/>
                                          </p:val>
                                        </p:tav>
                                      </p:tavLst>
                                    </p:anim>
                                    <p:anim calcmode="lin" valueType="num">
                                      <p:cBhvr>
                                        <p:cTn id="47" dur="800" decel="100000" fill="hold"/>
                                        <p:tgtEl>
                                          <p:spTgt spid="115714">
                                            <p:txEl>
                                              <p:pRg st="5" end="5"/>
                                            </p:txEl>
                                          </p:spTgt>
                                        </p:tgtEl>
                                        <p:attrNameLst>
                                          <p:attrName>ppt_x</p:attrName>
                                        </p:attrNameLst>
                                      </p:cBhvr>
                                      <p:tavLst>
                                        <p:tav tm="0">
                                          <p:val>
                                            <p:strVal val="#ppt_x+0.4"/>
                                          </p:val>
                                        </p:tav>
                                        <p:tav tm="100000">
                                          <p:val>
                                            <p:strVal val="#ppt_x-0.05"/>
                                          </p:val>
                                        </p:tav>
                                      </p:tavLst>
                                    </p:anim>
                                    <p:anim calcmode="lin" valueType="num">
                                      <p:cBhvr>
                                        <p:cTn id="48" dur="800" decel="100000" fill="hold"/>
                                        <p:tgtEl>
                                          <p:spTgt spid="115714">
                                            <p:txEl>
                                              <p:pRg st="5" end="5"/>
                                            </p:txEl>
                                          </p:spTgt>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115714">
                                            <p:txEl>
                                              <p:pRg st="5" end="5"/>
                                            </p:txEl>
                                          </p:spTgt>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115714">
                                            <p:txEl>
                                              <p:pRg st="5" end="5"/>
                                            </p:txEl>
                                          </p:spTgt>
                                        </p:tgtEl>
                                        <p:attrNameLst>
                                          <p:attrName>ppt_y</p:attrName>
                                        </p:attrNameLst>
                                      </p:cBhvr>
                                      <p:tavLst>
                                        <p:tav tm="0">
                                          <p:val>
                                            <p:strVal val="#ppt_y+0.1"/>
                                          </p:val>
                                        </p:tav>
                                        <p:tav tm="100000">
                                          <p:val>
                                            <p:strVal val="#ppt_y"/>
                                          </p:val>
                                        </p:tav>
                                      </p:tavLst>
                                    </p:anim>
                                  </p:childTnLst>
                                </p:cTn>
                              </p:par>
                              <p:par>
                                <p:cTn id="51" presetID="30" presetClass="entr" presetSubtype="0" fill="hold" nodeType="withEffect">
                                  <p:stCondLst>
                                    <p:cond delay="0"/>
                                  </p:stCondLst>
                                  <p:childTnLst>
                                    <p:set>
                                      <p:cBhvr>
                                        <p:cTn id="52" dur="1" fill="hold">
                                          <p:stCondLst>
                                            <p:cond delay="0"/>
                                          </p:stCondLst>
                                        </p:cTn>
                                        <p:tgtEl>
                                          <p:spTgt spid="115714">
                                            <p:txEl>
                                              <p:pRg st="6" end="6"/>
                                            </p:txEl>
                                          </p:spTgt>
                                        </p:tgtEl>
                                        <p:attrNameLst>
                                          <p:attrName>style.visibility</p:attrName>
                                        </p:attrNameLst>
                                      </p:cBhvr>
                                      <p:to>
                                        <p:strVal val="visible"/>
                                      </p:to>
                                    </p:set>
                                    <p:animEffect transition="in" filter="fade">
                                      <p:cBhvr>
                                        <p:cTn id="53" dur="800" decel="100000"/>
                                        <p:tgtEl>
                                          <p:spTgt spid="115714">
                                            <p:txEl>
                                              <p:pRg st="6" end="6"/>
                                            </p:txEl>
                                          </p:spTgt>
                                        </p:tgtEl>
                                      </p:cBhvr>
                                    </p:animEffect>
                                    <p:anim calcmode="lin" valueType="num">
                                      <p:cBhvr>
                                        <p:cTn id="54" dur="800" decel="100000" fill="hold"/>
                                        <p:tgtEl>
                                          <p:spTgt spid="115714">
                                            <p:txEl>
                                              <p:pRg st="6" end="6"/>
                                            </p:txEl>
                                          </p:spTgt>
                                        </p:tgtEl>
                                        <p:attrNameLst>
                                          <p:attrName>style.rotation</p:attrName>
                                        </p:attrNameLst>
                                      </p:cBhvr>
                                      <p:tavLst>
                                        <p:tav tm="0">
                                          <p:val>
                                            <p:fltVal val="-90"/>
                                          </p:val>
                                        </p:tav>
                                        <p:tav tm="100000">
                                          <p:val>
                                            <p:fltVal val="0"/>
                                          </p:val>
                                        </p:tav>
                                      </p:tavLst>
                                    </p:anim>
                                    <p:anim calcmode="lin" valueType="num">
                                      <p:cBhvr>
                                        <p:cTn id="55" dur="800" decel="100000" fill="hold"/>
                                        <p:tgtEl>
                                          <p:spTgt spid="115714">
                                            <p:txEl>
                                              <p:pRg st="6" end="6"/>
                                            </p:txEl>
                                          </p:spTgt>
                                        </p:tgtEl>
                                        <p:attrNameLst>
                                          <p:attrName>ppt_x</p:attrName>
                                        </p:attrNameLst>
                                      </p:cBhvr>
                                      <p:tavLst>
                                        <p:tav tm="0">
                                          <p:val>
                                            <p:strVal val="#ppt_x+0.4"/>
                                          </p:val>
                                        </p:tav>
                                        <p:tav tm="100000">
                                          <p:val>
                                            <p:strVal val="#ppt_x-0.05"/>
                                          </p:val>
                                        </p:tav>
                                      </p:tavLst>
                                    </p:anim>
                                    <p:anim calcmode="lin" valueType="num">
                                      <p:cBhvr>
                                        <p:cTn id="56" dur="800" decel="100000" fill="hold"/>
                                        <p:tgtEl>
                                          <p:spTgt spid="115714">
                                            <p:txEl>
                                              <p:pRg st="6" end="6"/>
                                            </p:txEl>
                                          </p:spTgt>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15714">
                                            <p:txEl>
                                              <p:pRg st="6" end="6"/>
                                            </p:txEl>
                                          </p:spTgt>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15714">
                                            <p:txEl>
                                              <p:pRg st="6" end="6"/>
                                            </p:txEl>
                                          </p:spTgt>
                                        </p:tgtEl>
                                        <p:attrNameLst>
                                          <p:attrName>ppt_y</p:attrName>
                                        </p:attrNameLst>
                                      </p:cBhvr>
                                      <p:tavLst>
                                        <p:tav tm="0">
                                          <p:val>
                                            <p:strVal val="#ppt_y+0.1"/>
                                          </p:val>
                                        </p:tav>
                                        <p:tav tm="100000">
                                          <p:val>
                                            <p:strVal val="#ppt_y"/>
                                          </p:val>
                                        </p:tav>
                                      </p:tavLst>
                                    </p:anim>
                                  </p:childTnLst>
                                </p:cTn>
                              </p:par>
                              <p:par>
                                <p:cTn id="59" presetID="30" presetClass="entr" presetSubtype="0" fill="hold" nodeType="withEffect">
                                  <p:stCondLst>
                                    <p:cond delay="0"/>
                                  </p:stCondLst>
                                  <p:childTnLst>
                                    <p:set>
                                      <p:cBhvr>
                                        <p:cTn id="60" dur="1" fill="hold">
                                          <p:stCondLst>
                                            <p:cond delay="0"/>
                                          </p:stCondLst>
                                        </p:cTn>
                                        <p:tgtEl>
                                          <p:spTgt spid="115714">
                                            <p:txEl>
                                              <p:pRg st="7" end="7"/>
                                            </p:txEl>
                                          </p:spTgt>
                                        </p:tgtEl>
                                        <p:attrNameLst>
                                          <p:attrName>style.visibility</p:attrName>
                                        </p:attrNameLst>
                                      </p:cBhvr>
                                      <p:to>
                                        <p:strVal val="visible"/>
                                      </p:to>
                                    </p:set>
                                    <p:animEffect transition="in" filter="fade">
                                      <p:cBhvr>
                                        <p:cTn id="61" dur="800" decel="100000"/>
                                        <p:tgtEl>
                                          <p:spTgt spid="115714">
                                            <p:txEl>
                                              <p:pRg st="7" end="7"/>
                                            </p:txEl>
                                          </p:spTgt>
                                        </p:tgtEl>
                                      </p:cBhvr>
                                    </p:animEffect>
                                    <p:anim calcmode="lin" valueType="num">
                                      <p:cBhvr>
                                        <p:cTn id="62" dur="800" decel="100000" fill="hold"/>
                                        <p:tgtEl>
                                          <p:spTgt spid="115714">
                                            <p:txEl>
                                              <p:pRg st="7" end="7"/>
                                            </p:txEl>
                                          </p:spTgt>
                                        </p:tgtEl>
                                        <p:attrNameLst>
                                          <p:attrName>style.rotation</p:attrName>
                                        </p:attrNameLst>
                                      </p:cBhvr>
                                      <p:tavLst>
                                        <p:tav tm="0">
                                          <p:val>
                                            <p:fltVal val="-90"/>
                                          </p:val>
                                        </p:tav>
                                        <p:tav tm="100000">
                                          <p:val>
                                            <p:fltVal val="0"/>
                                          </p:val>
                                        </p:tav>
                                      </p:tavLst>
                                    </p:anim>
                                    <p:anim calcmode="lin" valueType="num">
                                      <p:cBhvr>
                                        <p:cTn id="63" dur="800" decel="100000" fill="hold"/>
                                        <p:tgtEl>
                                          <p:spTgt spid="115714">
                                            <p:txEl>
                                              <p:pRg st="7" end="7"/>
                                            </p:txEl>
                                          </p:spTgt>
                                        </p:tgtEl>
                                        <p:attrNameLst>
                                          <p:attrName>ppt_x</p:attrName>
                                        </p:attrNameLst>
                                      </p:cBhvr>
                                      <p:tavLst>
                                        <p:tav tm="0">
                                          <p:val>
                                            <p:strVal val="#ppt_x+0.4"/>
                                          </p:val>
                                        </p:tav>
                                        <p:tav tm="100000">
                                          <p:val>
                                            <p:strVal val="#ppt_x-0.05"/>
                                          </p:val>
                                        </p:tav>
                                      </p:tavLst>
                                    </p:anim>
                                    <p:anim calcmode="lin" valueType="num">
                                      <p:cBhvr>
                                        <p:cTn id="64" dur="800" decel="100000" fill="hold"/>
                                        <p:tgtEl>
                                          <p:spTgt spid="115714">
                                            <p:txEl>
                                              <p:pRg st="7" end="7"/>
                                            </p:txEl>
                                          </p:spTgt>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115714">
                                            <p:txEl>
                                              <p:pRg st="7" end="7"/>
                                            </p:txEl>
                                          </p:spTgt>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115714">
                                            <p:txEl>
                                              <p:pRg st="7" end="7"/>
                                            </p:txEl>
                                          </p:spTgt>
                                        </p:tgtEl>
                                        <p:attrNameLst>
                                          <p:attrName>ppt_y</p:attrName>
                                        </p:attrNameLst>
                                      </p:cBhvr>
                                      <p:tavLst>
                                        <p:tav tm="0">
                                          <p:val>
                                            <p:strVal val="#ppt_y+0.1"/>
                                          </p:val>
                                        </p:tav>
                                        <p:tav tm="100000">
                                          <p:val>
                                            <p:strVal val="#ppt_y"/>
                                          </p:val>
                                        </p:tav>
                                      </p:tavLst>
                                    </p:anim>
                                  </p:childTnLst>
                                </p:cTn>
                              </p:par>
                              <p:par>
                                <p:cTn id="67" presetID="30" presetClass="entr" presetSubtype="0" fill="hold" nodeType="withEffect">
                                  <p:stCondLst>
                                    <p:cond delay="0"/>
                                  </p:stCondLst>
                                  <p:childTnLst>
                                    <p:set>
                                      <p:cBhvr>
                                        <p:cTn id="68" dur="1" fill="hold">
                                          <p:stCondLst>
                                            <p:cond delay="0"/>
                                          </p:stCondLst>
                                        </p:cTn>
                                        <p:tgtEl>
                                          <p:spTgt spid="115714">
                                            <p:txEl>
                                              <p:pRg st="8" end="8"/>
                                            </p:txEl>
                                          </p:spTgt>
                                        </p:tgtEl>
                                        <p:attrNameLst>
                                          <p:attrName>style.visibility</p:attrName>
                                        </p:attrNameLst>
                                      </p:cBhvr>
                                      <p:to>
                                        <p:strVal val="visible"/>
                                      </p:to>
                                    </p:set>
                                    <p:animEffect transition="in" filter="fade">
                                      <p:cBhvr>
                                        <p:cTn id="69" dur="800" decel="100000"/>
                                        <p:tgtEl>
                                          <p:spTgt spid="115714">
                                            <p:txEl>
                                              <p:pRg st="8" end="8"/>
                                            </p:txEl>
                                          </p:spTgt>
                                        </p:tgtEl>
                                      </p:cBhvr>
                                    </p:animEffect>
                                    <p:anim calcmode="lin" valueType="num">
                                      <p:cBhvr>
                                        <p:cTn id="70" dur="800" decel="100000" fill="hold"/>
                                        <p:tgtEl>
                                          <p:spTgt spid="115714">
                                            <p:txEl>
                                              <p:pRg st="8" end="8"/>
                                            </p:txEl>
                                          </p:spTgt>
                                        </p:tgtEl>
                                        <p:attrNameLst>
                                          <p:attrName>style.rotation</p:attrName>
                                        </p:attrNameLst>
                                      </p:cBhvr>
                                      <p:tavLst>
                                        <p:tav tm="0">
                                          <p:val>
                                            <p:fltVal val="-90"/>
                                          </p:val>
                                        </p:tav>
                                        <p:tav tm="100000">
                                          <p:val>
                                            <p:fltVal val="0"/>
                                          </p:val>
                                        </p:tav>
                                      </p:tavLst>
                                    </p:anim>
                                    <p:anim calcmode="lin" valueType="num">
                                      <p:cBhvr>
                                        <p:cTn id="71" dur="800" decel="100000" fill="hold"/>
                                        <p:tgtEl>
                                          <p:spTgt spid="115714">
                                            <p:txEl>
                                              <p:pRg st="8" end="8"/>
                                            </p:txEl>
                                          </p:spTgt>
                                        </p:tgtEl>
                                        <p:attrNameLst>
                                          <p:attrName>ppt_x</p:attrName>
                                        </p:attrNameLst>
                                      </p:cBhvr>
                                      <p:tavLst>
                                        <p:tav tm="0">
                                          <p:val>
                                            <p:strVal val="#ppt_x+0.4"/>
                                          </p:val>
                                        </p:tav>
                                        <p:tav tm="100000">
                                          <p:val>
                                            <p:strVal val="#ppt_x-0.05"/>
                                          </p:val>
                                        </p:tav>
                                      </p:tavLst>
                                    </p:anim>
                                    <p:anim calcmode="lin" valueType="num">
                                      <p:cBhvr>
                                        <p:cTn id="72" dur="800" decel="100000" fill="hold"/>
                                        <p:tgtEl>
                                          <p:spTgt spid="115714">
                                            <p:txEl>
                                              <p:pRg st="8" end="8"/>
                                            </p:txEl>
                                          </p:spTgt>
                                        </p:tgtEl>
                                        <p:attrNameLst>
                                          <p:attrName>ppt_y</p:attrName>
                                        </p:attrNameLst>
                                      </p:cBhvr>
                                      <p:tavLst>
                                        <p:tav tm="0">
                                          <p:val>
                                            <p:strVal val="#ppt_y-0.4"/>
                                          </p:val>
                                        </p:tav>
                                        <p:tav tm="100000">
                                          <p:val>
                                            <p:strVal val="#ppt_y+0.1"/>
                                          </p:val>
                                        </p:tav>
                                      </p:tavLst>
                                    </p:anim>
                                    <p:anim calcmode="lin" valueType="num">
                                      <p:cBhvr>
                                        <p:cTn id="73" dur="200" accel="100000" fill="hold">
                                          <p:stCondLst>
                                            <p:cond delay="800"/>
                                          </p:stCondLst>
                                        </p:cTn>
                                        <p:tgtEl>
                                          <p:spTgt spid="115714">
                                            <p:txEl>
                                              <p:pRg st="8" end="8"/>
                                            </p:txEl>
                                          </p:spTgt>
                                        </p:tgtEl>
                                        <p:attrNameLst>
                                          <p:attrName>ppt_x</p:attrName>
                                        </p:attrNameLst>
                                      </p:cBhvr>
                                      <p:tavLst>
                                        <p:tav tm="0">
                                          <p:val>
                                            <p:strVal val="#ppt_x-0.05"/>
                                          </p:val>
                                        </p:tav>
                                        <p:tav tm="100000">
                                          <p:val>
                                            <p:strVal val="#ppt_x"/>
                                          </p:val>
                                        </p:tav>
                                      </p:tavLst>
                                    </p:anim>
                                    <p:anim calcmode="lin" valueType="num">
                                      <p:cBhvr>
                                        <p:cTn id="74" dur="200" accel="100000" fill="hold">
                                          <p:stCondLst>
                                            <p:cond delay="800"/>
                                          </p:stCondLst>
                                        </p:cTn>
                                        <p:tgtEl>
                                          <p:spTgt spid="115714">
                                            <p:txEl>
                                              <p:pRg st="8" end="8"/>
                                            </p:txEl>
                                          </p:spTgt>
                                        </p:tgtEl>
                                        <p:attrNameLst>
                                          <p:attrName>ppt_y</p:attrName>
                                        </p:attrNameLst>
                                      </p:cBhvr>
                                      <p:tavLst>
                                        <p:tav tm="0">
                                          <p:val>
                                            <p:strVal val="#ppt_y+0.1"/>
                                          </p:val>
                                        </p:tav>
                                        <p:tav tm="100000">
                                          <p:val>
                                            <p:strVal val="#ppt_y"/>
                                          </p:val>
                                        </p:tav>
                                      </p:tavLst>
                                    </p:anim>
                                  </p:childTnLst>
                                </p:cTn>
                              </p:par>
                              <p:par>
                                <p:cTn id="75" presetID="30" presetClass="entr" presetSubtype="0" fill="hold" nodeType="withEffect">
                                  <p:stCondLst>
                                    <p:cond delay="0"/>
                                  </p:stCondLst>
                                  <p:childTnLst>
                                    <p:set>
                                      <p:cBhvr>
                                        <p:cTn id="76" dur="1" fill="hold">
                                          <p:stCondLst>
                                            <p:cond delay="0"/>
                                          </p:stCondLst>
                                        </p:cTn>
                                        <p:tgtEl>
                                          <p:spTgt spid="115714">
                                            <p:txEl>
                                              <p:pRg st="9" end="9"/>
                                            </p:txEl>
                                          </p:spTgt>
                                        </p:tgtEl>
                                        <p:attrNameLst>
                                          <p:attrName>style.visibility</p:attrName>
                                        </p:attrNameLst>
                                      </p:cBhvr>
                                      <p:to>
                                        <p:strVal val="visible"/>
                                      </p:to>
                                    </p:set>
                                    <p:animEffect transition="in" filter="fade">
                                      <p:cBhvr>
                                        <p:cTn id="77" dur="800" decel="100000"/>
                                        <p:tgtEl>
                                          <p:spTgt spid="115714">
                                            <p:txEl>
                                              <p:pRg st="9" end="9"/>
                                            </p:txEl>
                                          </p:spTgt>
                                        </p:tgtEl>
                                      </p:cBhvr>
                                    </p:animEffect>
                                    <p:anim calcmode="lin" valueType="num">
                                      <p:cBhvr>
                                        <p:cTn id="78" dur="800" decel="100000" fill="hold"/>
                                        <p:tgtEl>
                                          <p:spTgt spid="115714">
                                            <p:txEl>
                                              <p:pRg st="9" end="9"/>
                                            </p:txEl>
                                          </p:spTgt>
                                        </p:tgtEl>
                                        <p:attrNameLst>
                                          <p:attrName>style.rotation</p:attrName>
                                        </p:attrNameLst>
                                      </p:cBhvr>
                                      <p:tavLst>
                                        <p:tav tm="0">
                                          <p:val>
                                            <p:fltVal val="-90"/>
                                          </p:val>
                                        </p:tav>
                                        <p:tav tm="100000">
                                          <p:val>
                                            <p:fltVal val="0"/>
                                          </p:val>
                                        </p:tav>
                                      </p:tavLst>
                                    </p:anim>
                                    <p:anim calcmode="lin" valueType="num">
                                      <p:cBhvr>
                                        <p:cTn id="79" dur="800" decel="100000" fill="hold"/>
                                        <p:tgtEl>
                                          <p:spTgt spid="115714">
                                            <p:txEl>
                                              <p:pRg st="9" end="9"/>
                                            </p:txEl>
                                          </p:spTgt>
                                        </p:tgtEl>
                                        <p:attrNameLst>
                                          <p:attrName>ppt_x</p:attrName>
                                        </p:attrNameLst>
                                      </p:cBhvr>
                                      <p:tavLst>
                                        <p:tav tm="0">
                                          <p:val>
                                            <p:strVal val="#ppt_x+0.4"/>
                                          </p:val>
                                        </p:tav>
                                        <p:tav tm="100000">
                                          <p:val>
                                            <p:strVal val="#ppt_x-0.05"/>
                                          </p:val>
                                        </p:tav>
                                      </p:tavLst>
                                    </p:anim>
                                    <p:anim calcmode="lin" valueType="num">
                                      <p:cBhvr>
                                        <p:cTn id="80" dur="800" decel="100000" fill="hold"/>
                                        <p:tgtEl>
                                          <p:spTgt spid="115714">
                                            <p:txEl>
                                              <p:pRg st="9" end="9"/>
                                            </p:txEl>
                                          </p:spTgt>
                                        </p:tgtEl>
                                        <p:attrNameLst>
                                          <p:attrName>ppt_y</p:attrName>
                                        </p:attrNameLst>
                                      </p:cBhvr>
                                      <p:tavLst>
                                        <p:tav tm="0">
                                          <p:val>
                                            <p:strVal val="#ppt_y-0.4"/>
                                          </p:val>
                                        </p:tav>
                                        <p:tav tm="100000">
                                          <p:val>
                                            <p:strVal val="#ppt_y+0.1"/>
                                          </p:val>
                                        </p:tav>
                                      </p:tavLst>
                                    </p:anim>
                                    <p:anim calcmode="lin" valueType="num">
                                      <p:cBhvr>
                                        <p:cTn id="81" dur="200" accel="100000" fill="hold">
                                          <p:stCondLst>
                                            <p:cond delay="800"/>
                                          </p:stCondLst>
                                        </p:cTn>
                                        <p:tgtEl>
                                          <p:spTgt spid="115714">
                                            <p:txEl>
                                              <p:pRg st="9" end="9"/>
                                            </p:txEl>
                                          </p:spTgt>
                                        </p:tgtEl>
                                        <p:attrNameLst>
                                          <p:attrName>ppt_x</p:attrName>
                                        </p:attrNameLst>
                                      </p:cBhvr>
                                      <p:tavLst>
                                        <p:tav tm="0">
                                          <p:val>
                                            <p:strVal val="#ppt_x-0.05"/>
                                          </p:val>
                                        </p:tav>
                                        <p:tav tm="100000">
                                          <p:val>
                                            <p:strVal val="#ppt_x"/>
                                          </p:val>
                                        </p:tav>
                                      </p:tavLst>
                                    </p:anim>
                                    <p:anim calcmode="lin" valueType="num">
                                      <p:cBhvr>
                                        <p:cTn id="82" dur="200" accel="100000" fill="hold">
                                          <p:stCondLst>
                                            <p:cond delay="800"/>
                                          </p:stCondLst>
                                        </p:cTn>
                                        <p:tgtEl>
                                          <p:spTgt spid="115714">
                                            <p:txEl>
                                              <p:pRg st="9" end="9"/>
                                            </p:txEl>
                                          </p:spTgt>
                                        </p:tgtEl>
                                        <p:attrNameLst>
                                          <p:attrName>ppt_y</p:attrName>
                                        </p:attrNameLst>
                                      </p:cBhvr>
                                      <p:tavLst>
                                        <p:tav tm="0">
                                          <p:val>
                                            <p:strVal val="#ppt_y+0.1"/>
                                          </p:val>
                                        </p:tav>
                                        <p:tav tm="100000">
                                          <p:val>
                                            <p:strVal val="#ppt_y"/>
                                          </p:val>
                                        </p:tav>
                                      </p:tavLst>
                                    </p:anim>
                                  </p:childTnLst>
                                </p:cTn>
                              </p:par>
                              <p:par>
                                <p:cTn id="83" presetID="30" presetClass="entr" presetSubtype="0" fill="hold" nodeType="withEffect">
                                  <p:stCondLst>
                                    <p:cond delay="0"/>
                                  </p:stCondLst>
                                  <p:childTnLst>
                                    <p:set>
                                      <p:cBhvr>
                                        <p:cTn id="84" dur="1" fill="hold">
                                          <p:stCondLst>
                                            <p:cond delay="0"/>
                                          </p:stCondLst>
                                        </p:cTn>
                                        <p:tgtEl>
                                          <p:spTgt spid="115714">
                                            <p:txEl>
                                              <p:pRg st="10" end="10"/>
                                            </p:txEl>
                                          </p:spTgt>
                                        </p:tgtEl>
                                        <p:attrNameLst>
                                          <p:attrName>style.visibility</p:attrName>
                                        </p:attrNameLst>
                                      </p:cBhvr>
                                      <p:to>
                                        <p:strVal val="visible"/>
                                      </p:to>
                                    </p:set>
                                    <p:animEffect transition="in" filter="fade">
                                      <p:cBhvr>
                                        <p:cTn id="85" dur="800" decel="100000"/>
                                        <p:tgtEl>
                                          <p:spTgt spid="115714">
                                            <p:txEl>
                                              <p:pRg st="10" end="10"/>
                                            </p:txEl>
                                          </p:spTgt>
                                        </p:tgtEl>
                                      </p:cBhvr>
                                    </p:animEffect>
                                    <p:anim calcmode="lin" valueType="num">
                                      <p:cBhvr>
                                        <p:cTn id="86" dur="800" decel="100000" fill="hold"/>
                                        <p:tgtEl>
                                          <p:spTgt spid="115714">
                                            <p:txEl>
                                              <p:pRg st="10" end="10"/>
                                            </p:txEl>
                                          </p:spTgt>
                                        </p:tgtEl>
                                        <p:attrNameLst>
                                          <p:attrName>style.rotation</p:attrName>
                                        </p:attrNameLst>
                                      </p:cBhvr>
                                      <p:tavLst>
                                        <p:tav tm="0">
                                          <p:val>
                                            <p:fltVal val="-90"/>
                                          </p:val>
                                        </p:tav>
                                        <p:tav tm="100000">
                                          <p:val>
                                            <p:fltVal val="0"/>
                                          </p:val>
                                        </p:tav>
                                      </p:tavLst>
                                    </p:anim>
                                    <p:anim calcmode="lin" valueType="num">
                                      <p:cBhvr>
                                        <p:cTn id="87" dur="800" decel="100000" fill="hold"/>
                                        <p:tgtEl>
                                          <p:spTgt spid="115714">
                                            <p:txEl>
                                              <p:pRg st="10" end="10"/>
                                            </p:txEl>
                                          </p:spTgt>
                                        </p:tgtEl>
                                        <p:attrNameLst>
                                          <p:attrName>ppt_x</p:attrName>
                                        </p:attrNameLst>
                                      </p:cBhvr>
                                      <p:tavLst>
                                        <p:tav tm="0">
                                          <p:val>
                                            <p:strVal val="#ppt_x+0.4"/>
                                          </p:val>
                                        </p:tav>
                                        <p:tav tm="100000">
                                          <p:val>
                                            <p:strVal val="#ppt_x-0.05"/>
                                          </p:val>
                                        </p:tav>
                                      </p:tavLst>
                                    </p:anim>
                                    <p:anim calcmode="lin" valueType="num">
                                      <p:cBhvr>
                                        <p:cTn id="88" dur="800" decel="100000" fill="hold"/>
                                        <p:tgtEl>
                                          <p:spTgt spid="115714">
                                            <p:txEl>
                                              <p:pRg st="10" end="10"/>
                                            </p:txEl>
                                          </p:spTgt>
                                        </p:tgtEl>
                                        <p:attrNameLst>
                                          <p:attrName>ppt_y</p:attrName>
                                        </p:attrNameLst>
                                      </p:cBhvr>
                                      <p:tavLst>
                                        <p:tav tm="0">
                                          <p:val>
                                            <p:strVal val="#ppt_y-0.4"/>
                                          </p:val>
                                        </p:tav>
                                        <p:tav tm="100000">
                                          <p:val>
                                            <p:strVal val="#ppt_y+0.1"/>
                                          </p:val>
                                        </p:tav>
                                      </p:tavLst>
                                    </p:anim>
                                    <p:anim calcmode="lin" valueType="num">
                                      <p:cBhvr>
                                        <p:cTn id="89" dur="200" accel="100000" fill="hold">
                                          <p:stCondLst>
                                            <p:cond delay="800"/>
                                          </p:stCondLst>
                                        </p:cTn>
                                        <p:tgtEl>
                                          <p:spTgt spid="115714">
                                            <p:txEl>
                                              <p:pRg st="10" end="10"/>
                                            </p:txEl>
                                          </p:spTgt>
                                        </p:tgtEl>
                                        <p:attrNameLst>
                                          <p:attrName>ppt_x</p:attrName>
                                        </p:attrNameLst>
                                      </p:cBhvr>
                                      <p:tavLst>
                                        <p:tav tm="0">
                                          <p:val>
                                            <p:strVal val="#ppt_x-0.05"/>
                                          </p:val>
                                        </p:tav>
                                        <p:tav tm="100000">
                                          <p:val>
                                            <p:strVal val="#ppt_x"/>
                                          </p:val>
                                        </p:tav>
                                      </p:tavLst>
                                    </p:anim>
                                    <p:anim calcmode="lin" valueType="num">
                                      <p:cBhvr>
                                        <p:cTn id="90" dur="200" accel="100000" fill="hold">
                                          <p:stCondLst>
                                            <p:cond delay="800"/>
                                          </p:stCondLst>
                                        </p:cTn>
                                        <p:tgtEl>
                                          <p:spTgt spid="115714">
                                            <p:txEl>
                                              <p:pRg st="10" end="10"/>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
          <p:cNvSpPr>
            <a:spLocks noChangeArrowheads="1"/>
          </p:cNvSpPr>
          <p:nvPr/>
        </p:nvSpPr>
        <p:spPr bwMode="auto">
          <a:xfrm>
            <a:off x="857250" y="1000125"/>
            <a:ext cx="8072438"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الكفارات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وهي ما يجب على المسلم بسبب الحنث في اليمين ، والظهار والقتل الخطأ .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قال تعالى: لَا يُؤَاخِذُكُمُ اللَّهُ بِاللَّغْوِ فِي أَيْمَانِكُمْ وَلَٰكِن يُؤَاخِذُكُم بِمَا عَقَّدتُّمُ الْأَيْمَانَ فَكَفَّارَتُهُ إِطْعَامُ عَشَرَةِ مَسَاكِينَ مِنْ أَوْسَطِ مَا تُطْعِمُونَ أَهْلِيكُمْ أَوْ كِسْوَتُهُمْ أَوْ تَحْرِيرُ رَقَبَةٍ فَمَن لَّمْ يَجِدْ فَصِيَامُ ثَلَاثَةِ أَيَّامٍ ذَٰلِكَ كَفَّارَةُ أَيْمَانِكُمْ إِذَا حَلَفْتُمْ </a:t>
            </a:r>
          </a:p>
          <a:p>
            <a:pPr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المائدة :89] .</a:t>
            </a:r>
          </a:p>
          <a:p>
            <a:pPr algn="just" eaLnBrk="0" fontAlgn="base" hangingPunct="0">
              <a:spcBef>
                <a:spcPct val="0"/>
              </a:spcBef>
              <a:spcAft>
                <a:spcPct val="0"/>
              </a:spcAft>
            </a:pP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buFontTx/>
              <a:buChar char="•"/>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النذر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وهو ما أوجبه المكلف على نفسه من الطاعات ، وقد امتدح الله الموفون بالنذر ، قال تعالى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يُوفُونَ بِالنَّذْرِ وَيَخَافُونَ يَوْمًا كَانَ شَرُّهُ مُسْتَطِيرًا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الإنسان:7]</a:t>
            </a:r>
          </a:p>
          <a:p>
            <a:pPr algn="just" eaLnBrk="0" fontAlgn="base" hangingPunct="0">
              <a:spcBef>
                <a:spcPct val="0"/>
              </a:spcBef>
              <a:spcAft>
                <a:spcPct val="0"/>
              </a:spcAft>
            </a:pP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buFontTx/>
              <a:buChar char="•"/>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زكاة الفطر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لحديث أبي سعيد الخدري رضي الله عنه قال : " كنا نخرج زكاة الفطر صاعا من طعام أو صاعا من شعير أو صاعا من تمر أو صاعا من أقط أو صاعا من زبيب " . </a:t>
            </a:r>
          </a:p>
        </p:txBody>
      </p:sp>
      <p:sp>
        <p:nvSpPr>
          <p:cNvPr id="2" name="عنصر نائب لرقم الشريحة 1"/>
          <p:cNvSpPr>
            <a:spLocks noGrp="1"/>
          </p:cNvSpPr>
          <p:nvPr>
            <p:ph type="sldNum" sz="quarter" idx="12"/>
          </p:nvPr>
        </p:nvSpPr>
        <p:spPr/>
        <p:txBody>
          <a:bodyPr/>
          <a:lstStyle/>
          <a:p>
            <a:pPr>
              <a:defRPr/>
            </a:pPr>
            <a:fld id="{852D5C58-89DC-4E2E-A4AC-522F7A3DC4A9}" type="slidenum">
              <a:rPr lang="ar-SA" smtClean="0">
                <a:solidFill>
                  <a:srgbClr val="646B86">
                    <a:shade val="90000"/>
                  </a:srgbClr>
                </a:solidFill>
              </a:rPr>
              <a:pPr>
                <a:defRPr/>
              </a:pPr>
              <a:t>18</a:t>
            </a:fld>
            <a:endParaRPr lang="ar-SA">
              <a:solidFill>
                <a:srgbClr val="646B86">
                  <a:shade val="90000"/>
                </a:srgbClr>
              </a:solidFill>
            </a:endParaRPr>
          </a:p>
        </p:txBody>
      </p:sp>
    </p:spTree>
    <p:extLst>
      <p:ext uri="{BB962C8B-B14F-4D97-AF65-F5344CB8AC3E}">
        <p14:creationId xmlns:p14="http://schemas.microsoft.com/office/powerpoint/2010/main" val="513488830"/>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116738">
                                            <p:txEl>
                                              <p:pRg st="0" end="0"/>
                                            </p:txEl>
                                          </p:spTgt>
                                        </p:tgtEl>
                                        <p:attrNameLst>
                                          <p:attrName>style.visibility</p:attrName>
                                        </p:attrNameLst>
                                      </p:cBhvr>
                                      <p:to>
                                        <p:strVal val="visible"/>
                                      </p:to>
                                    </p:set>
                                    <p:anim calcmode="lin" valueType="num">
                                      <p:cBhvr>
                                        <p:cTn id="7" dur="1000" fill="hold"/>
                                        <p:tgtEl>
                                          <p:spTgt spid="116738">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116738">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116738">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116738">
                                            <p:txEl>
                                              <p:pRg st="0" end="0"/>
                                            </p:txEl>
                                          </p:spTgt>
                                        </p:tgtEl>
                                      </p:cBhvr>
                                    </p:animEffect>
                                  </p:childTnLst>
                                </p:cTn>
                              </p:par>
                              <p:par>
                                <p:cTn id="11" presetID="48" presetClass="entr" presetSubtype="0" accel="50000" fill="hold" nodeType="withEffect">
                                  <p:stCondLst>
                                    <p:cond delay="0"/>
                                  </p:stCondLst>
                                  <p:childTnLst>
                                    <p:set>
                                      <p:cBhvr>
                                        <p:cTn id="12" dur="1" fill="hold">
                                          <p:stCondLst>
                                            <p:cond delay="0"/>
                                          </p:stCondLst>
                                        </p:cTn>
                                        <p:tgtEl>
                                          <p:spTgt spid="116738">
                                            <p:txEl>
                                              <p:pRg st="1" end="1"/>
                                            </p:txEl>
                                          </p:spTgt>
                                        </p:tgtEl>
                                        <p:attrNameLst>
                                          <p:attrName>style.visibility</p:attrName>
                                        </p:attrNameLst>
                                      </p:cBhvr>
                                      <p:to>
                                        <p:strVal val="visible"/>
                                      </p:to>
                                    </p:set>
                                    <p:anim calcmode="lin" valueType="num">
                                      <p:cBhvr>
                                        <p:cTn id="13" dur="1000" fill="hold"/>
                                        <p:tgtEl>
                                          <p:spTgt spid="116738">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116738">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116738">
                                            <p:txEl>
                                              <p:pRg st="1" end="1"/>
                                            </p:txEl>
                                          </p:spTgt>
                                        </p:tgtEl>
                                        <p:attrNameLst>
                                          <p:attrName>ppt_y</p:attrName>
                                        </p:attrNameLst>
                                      </p:cBhvr>
                                      <p:tavLst>
                                        <p:tav tm="0">
                                          <p:val>
                                            <p:strVal val="#ppt_y"/>
                                          </p:val>
                                        </p:tav>
                                        <p:tav tm="100000">
                                          <p:val>
                                            <p:strVal val="#ppt_y"/>
                                          </p:val>
                                        </p:tav>
                                      </p:tavLst>
                                    </p:anim>
                                    <p:animEffect transition="in" filter="fade">
                                      <p:cBhvr>
                                        <p:cTn id="16" dur="1000"/>
                                        <p:tgtEl>
                                          <p:spTgt spid="116738">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7" presetClass="entr" presetSubtype="0" fill="hold" nodeType="clickEffect">
                                  <p:stCondLst>
                                    <p:cond delay="0"/>
                                  </p:stCondLst>
                                  <p:childTnLst>
                                    <p:set>
                                      <p:cBhvr>
                                        <p:cTn id="20" dur="1" fill="hold">
                                          <p:stCondLst>
                                            <p:cond delay="0"/>
                                          </p:stCondLst>
                                        </p:cTn>
                                        <p:tgtEl>
                                          <p:spTgt spid="116738">
                                            <p:txEl>
                                              <p:pRg st="3" end="3"/>
                                            </p:txEl>
                                          </p:spTgt>
                                        </p:tgtEl>
                                        <p:attrNameLst>
                                          <p:attrName>style.visibility</p:attrName>
                                        </p:attrNameLst>
                                      </p:cBhvr>
                                      <p:to>
                                        <p:strVal val="visible"/>
                                      </p:to>
                                    </p:set>
                                    <p:animEffect transition="in" filter="fade">
                                      <p:cBhvr>
                                        <p:cTn id="21" dur="1000"/>
                                        <p:tgtEl>
                                          <p:spTgt spid="116738">
                                            <p:txEl>
                                              <p:pRg st="3" end="3"/>
                                            </p:txEl>
                                          </p:spTgt>
                                        </p:tgtEl>
                                      </p:cBhvr>
                                    </p:animEffect>
                                    <p:anim calcmode="lin" valueType="num">
                                      <p:cBhvr>
                                        <p:cTn id="22" dur="1000" fill="hold"/>
                                        <p:tgtEl>
                                          <p:spTgt spid="116738">
                                            <p:txEl>
                                              <p:pRg st="3" end="3"/>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116738">
                                            <p:txEl>
                                              <p:pRg st="3" end="3"/>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16738">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30" presetClass="entr" presetSubtype="0" fill="hold" nodeType="clickEffect">
                                  <p:stCondLst>
                                    <p:cond delay="0"/>
                                  </p:stCondLst>
                                  <p:childTnLst>
                                    <p:set>
                                      <p:cBhvr>
                                        <p:cTn id="28" dur="1" fill="hold">
                                          <p:stCondLst>
                                            <p:cond delay="0"/>
                                          </p:stCondLst>
                                        </p:cTn>
                                        <p:tgtEl>
                                          <p:spTgt spid="116738">
                                            <p:txEl>
                                              <p:pRg st="5" end="5"/>
                                            </p:txEl>
                                          </p:spTgt>
                                        </p:tgtEl>
                                        <p:attrNameLst>
                                          <p:attrName>style.visibility</p:attrName>
                                        </p:attrNameLst>
                                      </p:cBhvr>
                                      <p:to>
                                        <p:strVal val="visible"/>
                                      </p:to>
                                    </p:set>
                                    <p:animEffect transition="in" filter="fade">
                                      <p:cBhvr>
                                        <p:cTn id="29" dur="800" decel="100000"/>
                                        <p:tgtEl>
                                          <p:spTgt spid="116738">
                                            <p:txEl>
                                              <p:pRg st="5" end="5"/>
                                            </p:txEl>
                                          </p:spTgt>
                                        </p:tgtEl>
                                      </p:cBhvr>
                                    </p:animEffect>
                                    <p:anim calcmode="lin" valueType="num">
                                      <p:cBhvr>
                                        <p:cTn id="30" dur="800" decel="100000" fill="hold"/>
                                        <p:tgtEl>
                                          <p:spTgt spid="116738">
                                            <p:txEl>
                                              <p:pRg st="5" end="5"/>
                                            </p:txEl>
                                          </p:spTgt>
                                        </p:tgtEl>
                                        <p:attrNameLst>
                                          <p:attrName>style.rotation</p:attrName>
                                        </p:attrNameLst>
                                      </p:cBhvr>
                                      <p:tavLst>
                                        <p:tav tm="0">
                                          <p:val>
                                            <p:fltVal val="-90"/>
                                          </p:val>
                                        </p:tav>
                                        <p:tav tm="100000">
                                          <p:val>
                                            <p:fltVal val="0"/>
                                          </p:val>
                                        </p:tav>
                                      </p:tavLst>
                                    </p:anim>
                                    <p:anim calcmode="lin" valueType="num">
                                      <p:cBhvr>
                                        <p:cTn id="31" dur="800" decel="100000" fill="hold"/>
                                        <p:tgtEl>
                                          <p:spTgt spid="116738">
                                            <p:txEl>
                                              <p:pRg st="5" end="5"/>
                                            </p:txEl>
                                          </p:spTgt>
                                        </p:tgtEl>
                                        <p:attrNameLst>
                                          <p:attrName>ppt_x</p:attrName>
                                        </p:attrNameLst>
                                      </p:cBhvr>
                                      <p:tavLst>
                                        <p:tav tm="0">
                                          <p:val>
                                            <p:strVal val="#ppt_x+0.4"/>
                                          </p:val>
                                        </p:tav>
                                        <p:tav tm="100000">
                                          <p:val>
                                            <p:strVal val="#ppt_x-0.05"/>
                                          </p:val>
                                        </p:tav>
                                      </p:tavLst>
                                    </p:anim>
                                    <p:anim calcmode="lin" valueType="num">
                                      <p:cBhvr>
                                        <p:cTn id="32" dur="800" decel="100000" fill="hold"/>
                                        <p:tgtEl>
                                          <p:spTgt spid="116738">
                                            <p:txEl>
                                              <p:pRg st="5" end="5"/>
                                            </p:txEl>
                                          </p:spTgt>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116738">
                                            <p:txEl>
                                              <p:pRg st="5" end="5"/>
                                            </p:txEl>
                                          </p:spTgt>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116738">
                                            <p:txEl>
                                              <p:pRg st="5" end="5"/>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
          <p:cNvSpPr>
            <a:spLocks noChangeArrowheads="1"/>
          </p:cNvSpPr>
          <p:nvPr/>
        </p:nvSpPr>
        <p:spPr bwMode="auto">
          <a:xfrm>
            <a:off x="428625" y="642938"/>
            <a:ext cx="8501063"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400" b="1">
                <a:solidFill>
                  <a:srgbClr val="FF0000"/>
                </a:solidFill>
                <a:latin typeface="Traditional Arabic" pitchFamily="18" charset="-78"/>
                <a:ea typeface="Times New Roman" pitchFamily="18" charset="0"/>
                <a:cs typeface="Traditional Arabic" pitchFamily="18" charset="-78"/>
                <a:sym typeface="HQPB2" pitchFamily="2" charset="2"/>
              </a:rPr>
              <a:t>ثانيا : الإنفاق التطوعي: </a:t>
            </a:r>
            <a:r>
              <a:rPr lang="ar-SA" sz="2400" b="1">
                <a:solidFill>
                  <a:prstClr val="black"/>
                </a:solidFill>
                <a:latin typeface="Traditional Arabic" pitchFamily="18" charset="-78"/>
                <a:ea typeface="Times New Roman" pitchFamily="18" charset="0"/>
                <a:cs typeface="Traditional Arabic" pitchFamily="18" charset="-78"/>
                <a:sym typeface="HQPB2" pitchFamily="2" charset="2"/>
              </a:rPr>
              <a:t>وهو نفقات يؤديها المرء تبرعا من تلقاء نفسه لم يوجبها عليه الشرع .</a:t>
            </a:r>
            <a:endParaRPr lang="en-US" sz="24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400" b="1">
                <a:solidFill>
                  <a:prstClr val="black"/>
                </a:solidFill>
                <a:latin typeface="Traditional Arabic" pitchFamily="18" charset="-78"/>
                <a:ea typeface="Times New Roman" pitchFamily="18" charset="0"/>
                <a:cs typeface="Traditional Arabic" pitchFamily="18" charset="-78"/>
                <a:sym typeface="HQPB2" pitchFamily="2" charset="2"/>
              </a:rPr>
              <a:t>وأبواب الإنفاق التطوعي كثيرة ومتنوعة منها الصدقات العامة ، والهبات، والهدايا، والإنفاق على الأقارب الذين لا تلزمه نفقتهم ، والقاعدة في الإنفاق التطوعي أن ينفق الإنسان مما فضل عن كفايته وكفاية أهله .   </a:t>
            </a:r>
            <a:endParaRPr lang="en-US" sz="24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400" b="1">
                <a:solidFill>
                  <a:srgbClr val="FF0000"/>
                </a:solidFill>
                <a:latin typeface="Traditional Arabic" pitchFamily="18" charset="-78"/>
                <a:ea typeface="Times New Roman" pitchFamily="18" charset="0"/>
                <a:cs typeface="Traditional Arabic" pitchFamily="18" charset="-78"/>
                <a:sym typeface="HQPB2" pitchFamily="2" charset="2"/>
              </a:rPr>
              <a:t>ضوابط الإنفاق : </a:t>
            </a:r>
            <a:r>
              <a:rPr lang="ar-SA" sz="2400" b="1">
                <a:solidFill>
                  <a:prstClr val="black"/>
                </a:solidFill>
                <a:latin typeface="Traditional Arabic" pitchFamily="18" charset="-78"/>
                <a:ea typeface="Times New Roman" pitchFamily="18" charset="0"/>
                <a:cs typeface="Traditional Arabic" pitchFamily="18" charset="-78"/>
                <a:sym typeface="HQPB2" pitchFamily="2" charset="2"/>
              </a:rPr>
              <a:t>من القواعد العامة في الإنفاق ما ذُكر في قوله تعالى: </a:t>
            </a:r>
            <a:br>
              <a:rPr lang="ar-SA" sz="2400" b="1">
                <a:solidFill>
                  <a:prstClr val="black"/>
                </a:solidFill>
                <a:latin typeface="Traditional Arabic" pitchFamily="18" charset="-78"/>
                <a:ea typeface="Times New Roman" pitchFamily="18" charset="0"/>
                <a:cs typeface="Traditional Arabic" pitchFamily="18" charset="-78"/>
                <a:sym typeface="HQPB2" pitchFamily="2" charset="2"/>
              </a:rPr>
            </a:br>
            <a:r>
              <a:rPr lang="ar-SA" sz="2400" b="1">
                <a:solidFill>
                  <a:prstClr val="black"/>
                </a:solidFill>
                <a:latin typeface="Traditional Arabic" pitchFamily="18" charset="-78"/>
                <a:ea typeface="Times New Roman" pitchFamily="18" charset="0"/>
                <a:cs typeface="Traditional Arabic" pitchFamily="18" charset="-78"/>
                <a:sym typeface="HQPB2" pitchFamily="2" charset="2"/>
              </a:rPr>
              <a:t> وَلَا تَجْعَلْ يَدَكَ مَغْلُولَةً إِلَىٰ عُنُقِكَ وَلَا تَبْسُطْهَا كُلَّ الْبَسْطِ فَتَقْعُدَ مَلُومًا مَّحْسُورًا[ الإسراء:29] و قوله تعالى : وَآتِ ذَا الْقُرْبَىٰ حَقَّهُ وَالْمِسْكِينَ وَابْنَ السَّبِيلِ وَلَا تُبَذِّرْ تَبْذِيرًا[ الإسراء :26 ] ويمكن أن </a:t>
            </a:r>
            <a:r>
              <a:rPr lang="ar-SA" sz="2400" b="1">
                <a:solidFill>
                  <a:srgbClr val="FF0000"/>
                </a:solidFill>
                <a:latin typeface="Traditional Arabic" pitchFamily="18" charset="-78"/>
                <a:ea typeface="Times New Roman" pitchFamily="18" charset="0"/>
                <a:cs typeface="Traditional Arabic" pitchFamily="18" charset="-78"/>
                <a:sym typeface="HQPB2" pitchFamily="2" charset="2"/>
              </a:rPr>
              <a:t>نجمل أهم ضوابط الإنفاق فيما يلي :</a:t>
            </a:r>
          </a:p>
          <a:p>
            <a:pPr indent="457200" algn="just" eaLnBrk="0" fontAlgn="base" hangingPunct="0">
              <a:spcBef>
                <a:spcPct val="0"/>
              </a:spcBef>
              <a:spcAft>
                <a:spcPct val="0"/>
              </a:spcAft>
            </a:pPr>
            <a:r>
              <a:rPr lang="ar-SA" sz="2400" b="1">
                <a:solidFill>
                  <a:srgbClr val="FF0000"/>
                </a:solidFill>
                <a:latin typeface="Traditional Arabic" pitchFamily="18" charset="-78"/>
                <a:ea typeface="Times New Roman" pitchFamily="18" charset="0"/>
                <a:cs typeface="Traditional Arabic" pitchFamily="18" charset="-78"/>
                <a:sym typeface="HQPB2" pitchFamily="2" charset="2"/>
              </a:rPr>
              <a:t>(1) الإنفاق في الحلال والبعد عن الإنفاق في الحرام .</a:t>
            </a:r>
          </a:p>
          <a:p>
            <a:pPr indent="457200" algn="just" eaLnBrk="0" fontAlgn="base" hangingPunct="0">
              <a:spcBef>
                <a:spcPct val="0"/>
              </a:spcBef>
              <a:spcAft>
                <a:spcPct val="0"/>
              </a:spcAft>
            </a:pPr>
            <a:r>
              <a:rPr lang="ar-SA" sz="2400" b="1">
                <a:solidFill>
                  <a:prstClr val="black"/>
                </a:solidFill>
                <a:latin typeface="Traditional Arabic" pitchFamily="18" charset="-78"/>
                <a:ea typeface="Times New Roman" pitchFamily="18" charset="0"/>
                <a:cs typeface="Traditional Arabic" pitchFamily="18" charset="-78"/>
                <a:sym typeface="HQPB2" pitchFamily="2" charset="2"/>
              </a:rPr>
              <a:t>إذا علم الإنسان أن المال مال الله ، وأن الله استخلفه فيه قال تعالى : </a:t>
            </a:r>
            <a:r>
              <a:rPr lang="ar-SA" sz="2400" b="1">
                <a:solidFill>
                  <a:srgbClr val="FF0000"/>
                </a:solidFill>
                <a:latin typeface="Traditional Arabic" pitchFamily="18" charset="-78"/>
                <a:ea typeface="Times New Roman" pitchFamily="18" charset="0"/>
                <a:cs typeface="Traditional Arabic" pitchFamily="18" charset="-78"/>
                <a:sym typeface="HQPB2" pitchFamily="2" charset="2"/>
              </a:rPr>
              <a:t>آمِنُوا بِاللَّهِ وَرَسُولِهِ وَأَنفِقُوا مِمَّا جَعَلَكُم مُّسْتَخْلَفِينَ فِيهِ </a:t>
            </a:r>
            <a:r>
              <a:rPr lang="en-US" sz="2400" b="1">
                <a:solidFill>
                  <a:srgbClr val="FF0000"/>
                </a:solidFill>
                <a:latin typeface="Traditional Arabic" pitchFamily="18" charset="-78"/>
                <a:ea typeface="Times New Roman" pitchFamily="18" charset="0"/>
                <a:cs typeface="Traditional Arabic" pitchFamily="18" charset="-78"/>
                <a:sym typeface="HQPB2" pitchFamily="2" charset="2"/>
              </a:rPr>
              <a:t> </a:t>
            </a:r>
            <a:r>
              <a:rPr lang="ar-SA" sz="2400" b="1">
                <a:solidFill>
                  <a:prstClr val="black"/>
                </a:solidFill>
                <a:latin typeface="Traditional Arabic" pitchFamily="18" charset="-78"/>
                <a:ea typeface="Times New Roman" pitchFamily="18" charset="0"/>
                <a:cs typeface="Traditional Arabic" pitchFamily="18" charset="-78"/>
                <a:sym typeface="HQPB2" pitchFamily="2" charset="2"/>
              </a:rPr>
              <a:t>[الحديد: 7].</a:t>
            </a:r>
          </a:p>
          <a:p>
            <a:pPr indent="457200" algn="just" eaLnBrk="0" fontAlgn="base" hangingPunct="0">
              <a:spcBef>
                <a:spcPct val="0"/>
              </a:spcBef>
              <a:spcAft>
                <a:spcPct val="0"/>
              </a:spcAft>
            </a:pPr>
            <a:r>
              <a:rPr lang="ar-SA" sz="2400" b="1">
                <a:solidFill>
                  <a:prstClr val="black"/>
                </a:solidFill>
                <a:latin typeface="Traditional Arabic" pitchFamily="18" charset="-78"/>
                <a:ea typeface="Times New Roman" pitchFamily="18" charset="0"/>
                <a:cs typeface="Traditional Arabic" pitchFamily="18" charset="-78"/>
                <a:sym typeface="HQPB2" pitchFamily="2" charset="2"/>
              </a:rPr>
              <a:t> فإن من الواجب عليه أن يراعي في إنفاقه الأوجه المشروعة والطيبة من المباحات قال تعالى :</a:t>
            </a:r>
            <a:r>
              <a:rPr lang="en-US" sz="24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400" b="1">
                <a:solidFill>
                  <a:srgbClr val="FF0000"/>
                </a:solidFill>
                <a:latin typeface="Traditional Arabic" pitchFamily="18" charset="-78"/>
                <a:ea typeface="Times New Roman" pitchFamily="18" charset="0"/>
                <a:cs typeface="Traditional Arabic" pitchFamily="18" charset="-78"/>
                <a:sym typeface="HQPB2" pitchFamily="2" charset="2"/>
              </a:rPr>
              <a:t>وَيُحِلُّ لَهُمُ الطَّيِّبَاتِ وَيُحَرِّمُ عَلَيْهِمُ الْخَبَائِثَ[الأعراف</a:t>
            </a:r>
            <a:r>
              <a:rPr lang="ar-SA" sz="2400" b="1">
                <a:solidFill>
                  <a:prstClr val="black"/>
                </a:solidFill>
                <a:latin typeface="Traditional Arabic" pitchFamily="18" charset="-78"/>
                <a:ea typeface="Times New Roman" pitchFamily="18" charset="0"/>
                <a:cs typeface="Traditional Arabic" pitchFamily="18" charset="-78"/>
                <a:sym typeface="HQPB2" pitchFamily="2" charset="2"/>
              </a:rPr>
              <a:t>: 157]، </a:t>
            </a:r>
          </a:p>
          <a:p>
            <a:pPr indent="457200" algn="just" eaLnBrk="0" fontAlgn="base" hangingPunct="0">
              <a:spcBef>
                <a:spcPct val="0"/>
              </a:spcBef>
              <a:spcAft>
                <a:spcPct val="0"/>
              </a:spcAft>
            </a:pPr>
            <a:r>
              <a:rPr lang="ar-SA" sz="2400" b="1">
                <a:solidFill>
                  <a:prstClr val="black"/>
                </a:solidFill>
                <a:latin typeface="Traditional Arabic" pitchFamily="18" charset="-78"/>
                <a:ea typeface="Times New Roman" pitchFamily="18" charset="0"/>
                <a:cs typeface="Traditional Arabic" pitchFamily="18" charset="-78"/>
                <a:sym typeface="HQPB2" pitchFamily="2" charset="2"/>
              </a:rPr>
              <a:t>وقال سبحانه: </a:t>
            </a:r>
            <a:r>
              <a:rPr lang="ar-SA" sz="2400" b="1">
                <a:solidFill>
                  <a:srgbClr val="FF0000"/>
                </a:solidFill>
                <a:latin typeface="Traditional Arabic" pitchFamily="18" charset="-78"/>
                <a:ea typeface="Times New Roman" pitchFamily="18" charset="0"/>
                <a:cs typeface="Traditional Arabic" pitchFamily="18" charset="-78"/>
                <a:sym typeface="HQPB2" pitchFamily="2" charset="2"/>
              </a:rPr>
              <a:t>قُلْ مَنْ حَرَّمَ زِينَةَ اللَّهِ الَّتِي أَخْرَجَ لِعِبَادِهِ وَالطَّيِّبَاتِ مِنَ الرِّزْقِ </a:t>
            </a:r>
            <a:r>
              <a:rPr lang="ar-SA" sz="2400" b="1">
                <a:solidFill>
                  <a:prstClr val="black"/>
                </a:solidFill>
                <a:latin typeface="Traditional Arabic" pitchFamily="18" charset="-78"/>
                <a:ea typeface="Times New Roman" pitchFamily="18" charset="0"/>
                <a:cs typeface="Traditional Arabic" pitchFamily="18" charset="-78"/>
                <a:sym typeface="HQPB2" pitchFamily="2" charset="2"/>
              </a:rPr>
              <a:t>[الأعراف: 32]، </a:t>
            </a:r>
          </a:p>
        </p:txBody>
      </p:sp>
      <p:sp>
        <p:nvSpPr>
          <p:cNvPr id="2" name="عنصر نائب لرقم الشريحة 1"/>
          <p:cNvSpPr>
            <a:spLocks noGrp="1"/>
          </p:cNvSpPr>
          <p:nvPr>
            <p:ph type="sldNum" sz="quarter" idx="12"/>
          </p:nvPr>
        </p:nvSpPr>
        <p:spPr/>
        <p:txBody>
          <a:bodyPr/>
          <a:lstStyle/>
          <a:p>
            <a:pPr>
              <a:defRPr/>
            </a:pPr>
            <a:fld id="{F71CFA56-A571-459B-9399-D1D04282FE85}" type="slidenum">
              <a:rPr lang="ar-SA" smtClean="0">
                <a:solidFill>
                  <a:srgbClr val="646B86">
                    <a:shade val="90000"/>
                  </a:srgbClr>
                </a:solidFill>
              </a:rPr>
              <a:pPr>
                <a:defRPr/>
              </a:pPr>
              <a:t>19</a:t>
            </a:fld>
            <a:endParaRPr lang="ar-SA">
              <a:solidFill>
                <a:srgbClr val="646B86">
                  <a:shade val="90000"/>
                </a:srgbClr>
              </a:solidFill>
            </a:endParaRPr>
          </a:p>
        </p:txBody>
      </p:sp>
    </p:spTree>
    <p:extLst>
      <p:ext uri="{BB962C8B-B14F-4D97-AF65-F5344CB8AC3E}">
        <p14:creationId xmlns:p14="http://schemas.microsoft.com/office/powerpoint/2010/main" val="3835169439"/>
      </p:ext>
    </p:extLst>
  </p:cSld>
  <p:clrMapOvr>
    <a:masterClrMapping/>
  </p:clrMapOvr>
  <p:transition>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17762">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17762">
                                            <p:txEl>
                                              <p:pRg st="0" end="0"/>
                                            </p:txEl>
                                          </p:spTgt>
                                        </p:tgtEl>
                                        <p:attrNameLst>
                                          <p:attrName>ppt_x</p:attrName>
                                        </p:attrNameLst>
                                      </p:cBhvr>
                                    </p:anim>
                                    <p:anim from="0" to="-1.0" calcmode="lin" valueType="num">
                                      <p:cBhvr>
                                        <p:cTn id="8" dur="200" decel="50000" autoRev="1" fill="hold">
                                          <p:stCondLst>
                                            <p:cond delay="600"/>
                                          </p:stCondLst>
                                        </p:cTn>
                                        <p:tgtEl>
                                          <p:spTgt spid="117762">
                                            <p:txEl>
                                              <p:pRg st="0" end="0"/>
                                            </p:txEl>
                                          </p:spTgt>
                                        </p:tgtEl>
                                        <p:attrNameLst>
                                          <p:attrName>xshear</p:attrName>
                                        </p:attrNameLst>
                                      </p:cBhvr>
                                    </p:anim>
                                    <p:animScale>
                                      <p:cBhvr>
                                        <p:cTn id="9" dur="200" decel="100000" autoRev="1" fill="hold">
                                          <p:stCondLst>
                                            <p:cond delay="600"/>
                                          </p:stCondLst>
                                        </p:cTn>
                                        <p:tgtEl>
                                          <p:spTgt spid="117762">
                                            <p:txEl>
                                              <p:pRg st="0" end="0"/>
                                            </p:txEl>
                                          </p:spTgt>
                                        </p:tgtEl>
                                      </p:cBhvr>
                                      <p:from x="100000" y="100000"/>
                                      <p:to x="80000" y="100000"/>
                                    </p:animScale>
                                    <p:anim by="(#ppt_h/3+#ppt_w*0.1)" calcmode="lin" valueType="num">
                                      <p:cBhvr additive="sum">
                                        <p:cTn id="10" dur="200" decel="100000" autoRev="1" fill="hold">
                                          <p:stCondLst>
                                            <p:cond delay="600"/>
                                          </p:stCondLst>
                                        </p:cTn>
                                        <p:tgtEl>
                                          <p:spTgt spid="117762">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117762">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117762">
                                            <p:txEl>
                                              <p:pRg st="1" end="1"/>
                                            </p:txEl>
                                          </p:spTgt>
                                        </p:tgtEl>
                                        <p:attrNameLst>
                                          <p:attrName>ppt_x</p:attrName>
                                        </p:attrNameLst>
                                      </p:cBhvr>
                                    </p:anim>
                                    <p:anim from="0" to="-1.0" calcmode="lin" valueType="num">
                                      <p:cBhvr>
                                        <p:cTn id="14" dur="200" decel="50000" autoRev="1" fill="hold">
                                          <p:stCondLst>
                                            <p:cond delay="600"/>
                                          </p:stCondLst>
                                        </p:cTn>
                                        <p:tgtEl>
                                          <p:spTgt spid="117762">
                                            <p:txEl>
                                              <p:pRg st="1" end="1"/>
                                            </p:txEl>
                                          </p:spTgt>
                                        </p:tgtEl>
                                        <p:attrNameLst>
                                          <p:attrName>xshear</p:attrName>
                                        </p:attrNameLst>
                                      </p:cBhvr>
                                    </p:anim>
                                    <p:animScale>
                                      <p:cBhvr>
                                        <p:cTn id="15" dur="200" decel="100000" autoRev="1" fill="hold">
                                          <p:stCondLst>
                                            <p:cond delay="600"/>
                                          </p:stCondLst>
                                        </p:cTn>
                                        <p:tgtEl>
                                          <p:spTgt spid="117762">
                                            <p:txEl>
                                              <p:pRg st="1" end="1"/>
                                            </p:txEl>
                                          </p:spTgt>
                                        </p:tgtEl>
                                      </p:cBhvr>
                                      <p:from x="100000" y="100000"/>
                                      <p:to x="80000" y="100000"/>
                                    </p:animScale>
                                    <p:anim by="(#ppt_h/3+#ppt_w*0.1)" calcmode="lin" valueType="num">
                                      <p:cBhvr additive="sum">
                                        <p:cTn id="16" dur="200" decel="100000" autoRev="1" fill="hold">
                                          <p:stCondLst>
                                            <p:cond delay="600"/>
                                          </p:stCondLst>
                                        </p:cTn>
                                        <p:tgtEl>
                                          <p:spTgt spid="117762">
                                            <p:txEl>
                                              <p:pRg st="1" end="1"/>
                                            </p:txEl>
                                          </p:spTgt>
                                        </p:tgtEl>
                                        <p:attrNameLst>
                                          <p:attrName>ppt_x</p:attrName>
                                        </p:attrNameLst>
                                      </p:cBhvr>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7" presetClass="entr" presetSubtype="0" fill="hold" nodeType="clickEffect">
                                  <p:stCondLst>
                                    <p:cond delay="0"/>
                                  </p:stCondLst>
                                  <p:childTnLst>
                                    <p:set>
                                      <p:cBhvr>
                                        <p:cTn id="20" dur="1" fill="hold">
                                          <p:stCondLst>
                                            <p:cond delay="0"/>
                                          </p:stCondLst>
                                        </p:cTn>
                                        <p:tgtEl>
                                          <p:spTgt spid="117762">
                                            <p:txEl>
                                              <p:pRg st="2" end="2"/>
                                            </p:txEl>
                                          </p:spTgt>
                                        </p:tgtEl>
                                        <p:attrNameLst>
                                          <p:attrName>style.visibility</p:attrName>
                                        </p:attrNameLst>
                                      </p:cBhvr>
                                      <p:to>
                                        <p:strVal val="visible"/>
                                      </p:to>
                                    </p:set>
                                    <p:animEffect transition="in" filter="fade">
                                      <p:cBhvr>
                                        <p:cTn id="21" dur="1000"/>
                                        <p:tgtEl>
                                          <p:spTgt spid="117762">
                                            <p:txEl>
                                              <p:pRg st="2" end="2"/>
                                            </p:txEl>
                                          </p:spTgt>
                                        </p:tgtEl>
                                      </p:cBhvr>
                                    </p:animEffect>
                                    <p:anim calcmode="lin" valueType="num">
                                      <p:cBhvr>
                                        <p:cTn id="22" dur="1000" fill="hold"/>
                                        <p:tgtEl>
                                          <p:spTgt spid="117762">
                                            <p:txEl>
                                              <p:pRg st="2" end="2"/>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117762">
                                            <p:txEl>
                                              <p:pRg st="2" end="2"/>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17762">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37" presetClass="entr" presetSubtype="0" fill="hold" nodeType="clickEffect">
                                  <p:stCondLst>
                                    <p:cond delay="0"/>
                                  </p:stCondLst>
                                  <p:childTnLst>
                                    <p:set>
                                      <p:cBhvr>
                                        <p:cTn id="28" dur="1" fill="hold">
                                          <p:stCondLst>
                                            <p:cond delay="0"/>
                                          </p:stCondLst>
                                        </p:cTn>
                                        <p:tgtEl>
                                          <p:spTgt spid="117762">
                                            <p:txEl>
                                              <p:pRg st="3" end="3"/>
                                            </p:txEl>
                                          </p:spTgt>
                                        </p:tgtEl>
                                        <p:attrNameLst>
                                          <p:attrName>style.visibility</p:attrName>
                                        </p:attrNameLst>
                                      </p:cBhvr>
                                      <p:to>
                                        <p:strVal val="visible"/>
                                      </p:to>
                                    </p:set>
                                    <p:animEffect transition="in" filter="fade">
                                      <p:cBhvr>
                                        <p:cTn id="29" dur="1000"/>
                                        <p:tgtEl>
                                          <p:spTgt spid="117762">
                                            <p:txEl>
                                              <p:pRg st="3" end="3"/>
                                            </p:txEl>
                                          </p:spTgt>
                                        </p:tgtEl>
                                      </p:cBhvr>
                                    </p:animEffect>
                                    <p:anim calcmode="lin" valueType="num">
                                      <p:cBhvr>
                                        <p:cTn id="30" dur="1000" fill="hold"/>
                                        <p:tgtEl>
                                          <p:spTgt spid="117762">
                                            <p:txEl>
                                              <p:pRg st="3" end="3"/>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117762">
                                            <p:txEl>
                                              <p:pRg st="3" end="3"/>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7762">
                                            <p:txEl>
                                              <p:pRg st="3" end="3"/>
                                            </p:txEl>
                                          </p:spTgt>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0"/>
                                  </p:stCondLst>
                                  <p:childTnLst>
                                    <p:set>
                                      <p:cBhvr>
                                        <p:cTn id="34" dur="1" fill="hold">
                                          <p:stCondLst>
                                            <p:cond delay="0"/>
                                          </p:stCondLst>
                                        </p:cTn>
                                        <p:tgtEl>
                                          <p:spTgt spid="117762">
                                            <p:txEl>
                                              <p:pRg st="4" end="4"/>
                                            </p:txEl>
                                          </p:spTgt>
                                        </p:tgtEl>
                                        <p:attrNameLst>
                                          <p:attrName>style.visibility</p:attrName>
                                        </p:attrNameLst>
                                      </p:cBhvr>
                                      <p:to>
                                        <p:strVal val="visible"/>
                                      </p:to>
                                    </p:set>
                                    <p:animEffect transition="in" filter="fade">
                                      <p:cBhvr>
                                        <p:cTn id="35" dur="1000"/>
                                        <p:tgtEl>
                                          <p:spTgt spid="117762">
                                            <p:txEl>
                                              <p:pRg st="4" end="4"/>
                                            </p:txEl>
                                          </p:spTgt>
                                        </p:tgtEl>
                                      </p:cBhvr>
                                    </p:animEffect>
                                    <p:anim calcmode="lin" valueType="num">
                                      <p:cBhvr>
                                        <p:cTn id="36" dur="1000" fill="hold"/>
                                        <p:tgtEl>
                                          <p:spTgt spid="117762">
                                            <p:txEl>
                                              <p:pRg st="4" end="4"/>
                                            </p:txEl>
                                          </p:spTgt>
                                        </p:tgtEl>
                                        <p:attrNameLst>
                                          <p:attrName>ppt_x</p:attrName>
                                        </p:attrNameLst>
                                      </p:cBhvr>
                                      <p:tavLst>
                                        <p:tav tm="0">
                                          <p:val>
                                            <p:strVal val="#ppt_x"/>
                                          </p:val>
                                        </p:tav>
                                        <p:tav tm="100000">
                                          <p:val>
                                            <p:strVal val="#ppt_x"/>
                                          </p:val>
                                        </p:tav>
                                      </p:tavLst>
                                    </p:anim>
                                    <p:anim calcmode="lin" valueType="num">
                                      <p:cBhvr>
                                        <p:cTn id="37" dur="900" decel="100000" fill="hold"/>
                                        <p:tgtEl>
                                          <p:spTgt spid="117762">
                                            <p:txEl>
                                              <p:pRg st="4" end="4"/>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17762">
                                            <p:txEl>
                                              <p:pRg st="4" end="4"/>
                                            </p:txEl>
                                          </p:spTgt>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0"/>
                                  </p:stCondLst>
                                  <p:childTnLst>
                                    <p:set>
                                      <p:cBhvr>
                                        <p:cTn id="40" dur="1" fill="hold">
                                          <p:stCondLst>
                                            <p:cond delay="0"/>
                                          </p:stCondLst>
                                        </p:cTn>
                                        <p:tgtEl>
                                          <p:spTgt spid="117762">
                                            <p:txEl>
                                              <p:pRg st="5" end="5"/>
                                            </p:txEl>
                                          </p:spTgt>
                                        </p:tgtEl>
                                        <p:attrNameLst>
                                          <p:attrName>style.visibility</p:attrName>
                                        </p:attrNameLst>
                                      </p:cBhvr>
                                      <p:to>
                                        <p:strVal val="visible"/>
                                      </p:to>
                                    </p:set>
                                    <p:animEffect transition="in" filter="fade">
                                      <p:cBhvr>
                                        <p:cTn id="41" dur="1000"/>
                                        <p:tgtEl>
                                          <p:spTgt spid="117762">
                                            <p:txEl>
                                              <p:pRg st="5" end="5"/>
                                            </p:txEl>
                                          </p:spTgt>
                                        </p:tgtEl>
                                      </p:cBhvr>
                                    </p:animEffect>
                                    <p:anim calcmode="lin" valueType="num">
                                      <p:cBhvr>
                                        <p:cTn id="42" dur="1000" fill="hold"/>
                                        <p:tgtEl>
                                          <p:spTgt spid="117762">
                                            <p:txEl>
                                              <p:pRg st="5" end="5"/>
                                            </p:txEl>
                                          </p:spTgt>
                                        </p:tgtEl>
                                        <p:attrNameLst>
                                          <p:attrName>ppt_x</p:attrName>
                                        </p:attrNameLst>
                                      </p:cBhvr>
                                      <p:tavLst>
                                        <p:tav tm="0">
                                          <p:val>
                                            <p:strVal val="#ppt_x"/>
                                          </p:val>
                                        </p:tav>
                                        <p:tav tm="100000">
                                          <p:val>
                                            <p:strVal val="#ppt_x"/>
                                          </p:val>
                                        </p:tav>
                                      </p:tavLst>
                                    </p:anim>
                                    <p:anim calcmode="lin" valueType="num">
                                      <p:cBhvr>
                                        <p:cTn id="43" dur="900" decel="100000" fill="hold"/>
                                        <p:tgtEl>
                                          <p:spTgt spid="117762">
                                            <p:txEl>
                                              <p:pRg st="5" end="5"/>
                                            </p:txEl>
                                          </p:spTgt>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17762">
                                            <p:txEl>
                                              <p:pRg st="5" end="5"/>
                                            </p:txEl>
                                          </p:spTgt>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0"/>
                                  </p:stCondLst>
                                  <p:childTnLst>
                                    <p:set>
                                      <p:cBhvr>
                                        <p:cTn id="46" dur="1" fill="hold">
                                          <p:stCondLst>
                                            <p:cond delay="0"/>
                                          </p:stCondLst>
                                        </p:cTn>
                                        <p:tgtEl>
                                          <p:spTgt spid="117762">
                                            <p:txEl>
                                              <p:pRg st="6" end="6"/>
                                            </p:txEl>
                                          </p:spTgt>
                                        </p:tgtEl>
                                        <p:attrNameLst>
                                          <p:attrName>style.visibility</p:attrName>
                                        </p:attrNameLst>
                                      </p:cBhvr>
                                      <p:to>
                                        <p:strVal val="visible"/>
                                      </p:to>
                                    </p:set>
                                    <p:animEffect transition="in" filter="fade">
                                      <p:cBhvr>
                                        <p:cTn id="47" dur="1000"/>
                                        <p:tgtEl>
                                          <p:spTgt spid="117762">
                                            <p:txEl>
                                              <p:pRg st="6" end="6"/>
                                            </p:txEl>
                                          </p:spTgt>
                                        </p:tgtEl>
                                      </p:cBhvr>
                                    </p:animEffect>
                                    <p:anim calcmode="lin" valueType="num">
                                      <p:cBhvr>
                                        <p:cTn id="48" dur="1000" fill="hold"/>
                                        <p:tgtEl>
                                          <p:spTgt spid="117762">
                                            <p:txEl>
                                              <p:pRg st="6" end="6"/>
                                            </p:txEl>
                                          </p:spTgt>
                                        </p:tgtEl>
                                        <p:attrNameLst>
                                          <p:attrName>ppt_x</p:attrName>
                                        </p:attrNameLst>
                                      </p:cBhvr>
                                      <p:tavLst>
                                        <p:tav tm="0">
                                          <p:val>
                                            <p:strVal val="#ppt_x"/>
                                          </p:val>
                                        </p:tav>
                                        <p:tav tm="100000">
                                          <p:val>
                                            <p:strVal val="#ppt_x"/>
                                          </p:val>
                                        </p:tav>
                                      </p:tavLst>
                                    </p:anim>
                                    <p:anim calcmode="lin" valueType="num">
                                      <p:cBhvr>
                                        <p:cTn id="49" dur="900" decel="100000" fill="hold"/>
                                        <p:tgtEl>
                                          <p:spTgt spid="117762">
                                            <p:txEl>
                                              <p:pRg st="6" end="6"/>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17762">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1"/>
          <p:cNvSpPr>
            <a:spLocks noChangeArrowheads="1"/>
          </p:cNvSpPr>
          <p:nvPr/>
        </p:nvSpPr>
        <p:spPr bwMode="auto">
          <a:xfrm>
            <a:off x="285750" y="519113"/>
            <a:ext cx="8858250"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 أن يدرك أيضا أنه محاسب على  هذا المال من جهة الاكتساب والإنفاق كما قال رسول الله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"لَنْ تَزُولُ قَدَمَا عَبْدٍ يَومَ القيامة حتى يُسألَ عن عمره فيما أفناد وعن علمه فيم فعل وعن ماله من أين اكتسبه وفيم أنفقه وعن جسمه فيما أبلاه"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ومع الأسف الشديد فإن المتأمل في حال الناس في هذا العصر يجد الكثير منهم يقوم  بإنفاق المال في المحرمات بل وفي إفساد الناس  ، ولا شك أن هذا من الإنفاق في الأوجه المحرمة المنهي عنها .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(2) البعد عن التبذير والإسراف المنهي عنه .</a:t>
            </a: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الإسراف والتبذير، مجاوزة  حد الاعتدال والتوسط في الإنفاق ، وهو مُهدر للثروة مُضيع للمال والجهد وطاقات الأفراد والأمة ، وهو محرم شرعا  قال تعالى: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كُلُوا مِنْ ثَمَرِهِ إِذَا أَثْمَرَ وَآتُوا حَقَّهُ يَوْمَ حَصَادِهِ ۖ وَلَا تُسْرِفُوا ۚ إِنَّهُ لَا يُحِبُّ الْمُسْرِفِينَ</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[الأنعام: 141]، وقال سبحانه :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[وَآتِ ذَا الْقُرْبَىٰ حَقَّهُ وَالْمِسْكِينَ وَابْنَ السَّبِيلِ وَلَا تُبَذِّرْ تَبْذِيرًا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فالشريعة الإسلامية راعت الاعتدال  والتوسط  في الإنفاق  وغيره من شؤون الحياة ؛مراعاة لمصلحة الفرد والمجتمع .</a:t>
            </a:r>
          </a:p>
        </p:txBody>
      </p:sp>
      <p:sp>
        <p:nvSpPr>
          <p:cNvPr id="2" name="عنصر نائب لرقم الشريحة 1"/>
          <p:cNvSpPr>
            <a:spLocks noGrp="1"/>
          </p:cNvSpPr>
          <p:nvPr>
            <p:ph type="sldNum" sz="quarter" idx="12"/>
          </p:nvPr>
        </p:nvSpPr>
        <p:spPr/>
        <p:txBody>
          <a:bodyPr/>
          <a:lstStyle/>
          <a:p>
            <a:pPr>
              <a:defRPr/>
            </a:pPr>
            <a:fld id="{CB14F6EA-7981-4F88-B952-05442D9EAC50}" type="slidenum">
              <a:rPr lang="ar-SA" smtClean="0">
                <a:solidFill>
                  <a:srgbClr val="646B86">
                    <a:shade val="90000"/>
                  </a:srgbClr>
                </a:solidFill>
              </a:rPr>
              <a:pPr>
                <a:defRPr/>
              </a:pPr>
              <a:t>20</a:t>
            </a:fld>
            <a:endParaRPr lang="ar-SA">
              <a:solidFill>
                <a:srgbClr val="646B86">
                  <a:shade val="90000"/>
                </a:srgbClr>
              </a:solidFill>
            </a:endParaRPr>
          </a:p>
        </p:txBody>
      </p:sp>
    </p:spTree>
    <p:extLst>
      <p:ext uri="{BB962C8B-B14F-4D97-AF65-F5344CB8AC3E}">
        <p14:creationId xmlns:p14="http://schemas.microsoft.com/office/powerpoint/2010/main" val="2835931698"/>
      </p:ext>
    </p:extLst>
  </p:cSld>
  <p:clrMapOvr>
    <a:masterClrMapping/>
  </p:clrMapOvr>
  <p:transition>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18786">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18786">
                                            <p:txEl>
                                              <p:pRg st="0" end="0"/>
                                            </p:txEl>
                                          </p:spTgt>
                                        </p:tgtEl>
                                        <p:attrNameLst>
                                          <p:attrName>ppt_x</p:attrName>
                                        </p:attrNameLst>
                                      </p:cBhvr>
                                    </p:anim>
                                    <p:anim from="0" to="-1.0" calcmode="lin" valueType="num">
                                      <p:cBhvr>
                                        <p:cTn id="8" dur="200" decel="50000" autoRev="1" fill="hold">
                                          <p:stCondLst>
                                            <p:cond delay="600"/>
                                          </p:stCondLst>
                                        </p:cTn>
                                        <p:tgtEl>
                                          <p:spTgt spid="118786">
                                            <p:txEl>
                                              <p:pRg st="0" end="0"/>
                                            </p:txEl>
                                          </p:spTgt>
                                        </p:tgtEl>
                                        <p:attrNameLst>
                                          <p:attrName>xshear</p:attrName>
                                        </p:attrNameLst>
                                      </p:cBhvr>
                                    </p:anim>
                                    <p:animScale>
                                      <p:cBhvr>
                                        <p:cTn id="9" dur="200" decel="100000" autoRev="1" fill="hold">
                                          <p:stCondLst>
                                            <p:cond delay="600"/>
                                          </p:stCondLst>
                                        </p:cTn>
                                        <p:tgtEl>
                                          <p:spTgt spid="118786">
                                            <p:txEl>
                                              <p:pRg st="0" end="0"/>
                                            </p:txEl>
                                          </p:spTgt>
                                        </p:tgtEl>
                                      </p:cBhvr>
                                      <p:from x="100000" y="100000"/>
                                      <p:to x="80000" y="100000"/>
                                    </p:animScale>
                                    <p:anim by="(#ppt_h/3+#ppt_w*0.1)" calcmode="lin" valueType="num">
                                      <p:cBhvr additive="sum">
                                        <p:cTn id="10" dur="200" decel="100000" autoRev="1" fill="hold">
                                          <p:stCondLst>
                                            <p:cond delay="600"/>
                                          </p:stCondLst>
                                        </p:cTn>
                                        <p:tgtEl>
                                          <p:spTgt spid="118786">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118786">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118786">
                                            <p:txEl>
                                              <p:pRg st="1" end="1"/>
                                            </p:txEl>
                                          </p:spTgt>
                                        </p:tgtEl>
                                        <p:attrNameLst>
                                          <p:attrName>ppt_x</p:attrName>
                                        </p:attrNameLst>
                                      </p:cBhvr>
                                    </p:anim>
                                    <p:anim from="0" to="-1.0" calcmode="lin" valueType="num">
                                      <p:cBhvr>
                                        <p:cTn id="14" dur="200" decel="50000" autoRev="1" fill="hold">
                                          <p:stCondLst>
                                            <p:cond delay="600"/>
                                          </p:stCondLst>
                                        </p:cTn>
                                        <p:tgtEl>
                                          <p:spTgt spid="118786">
                                            <p:txEl>
                                              <p:pRg st="1" end="1"/>
                                            </p:txEl>
                                          </p:spTgt>
                                        </p:tgtEl>
                                        <p:attrNameLst>
                                          <p:attrName>xshear</p:attrName>
                                        </p:attrNameLst>
                                      </p:cBhvr>
                                    </p:anim>
                                    <p:animScale>
                                      <p:cBhvr>
                                        <p:cTn id="15" dur="200" decel="100000" autoRev="1" fill="hold">
                                          <p:stCondLst>
                                            <p:cond delay="600"/>
                                          </p:stCondLst>
                                        </p:cTn>
                                        <p:tgtEl>
                                          <p:spTgt spid="118786">
                                            <p:txEl>
                                              <p:pRg st="1" end="1"/>
                                            </p:txEl>
                                          </p:spTgt>
                                        </p:tgtEl>
                                      </p:cBhvr>
                                      <p:from x="100000" y="100000"/>
                                      <p:to x="80000" y="100000"/>
                                    </p:animScale>
                                    <p:anim by="(#ppt_h/3+#ppt_w*0.1)" calcmode="lin" valueType="num">
                                      <p:cBhvr additive="sum">
                                        <p:cTn id="16" dur="200" decel="100000" autoRev="1" fill="hold">
                                          <p:stCondLst>
                                            <p:cond delay="600"/>
                                          </p:stCondLst>
                                        </p:cTn>
                                        <p:tgtEl>
                                          <p:spTgt spid="118786">
                                            <p:txEl>
                                              <p:pRg st="1" end="1"/>
                                            </p:txEl>
                                          </p:spTgt>
                                        </p:tgtEl>
                                        <p:attrNameLst>
                                          <p:attrName>ppt_x</p:attrName>
                                        </p:attrNameLst>
                                      </p:cBhvr>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4" presetClass="entr" presetSubtype="0" fill="hold" nodeType="clickEffect">
                                  <p:stCondLst>
                                    <p:cond delay="0"/>
                                  </p:stCondLst>
                                  <p:childTnLst>
                                    <p:set>
                                      <p:cBhvr>
                                        <p:cTn id="20" dur="1" fill="hold">
                                          <p:stCondLst>
                                            <p:cond delay="0"/>
                                          </p:stCondLst>
                                        </p:cTn>
                                        <p:tgtEl>
                                          <p:spTgt spid="118786">
                                            <p:txEl>
                                              <p:pRg st="2" end="2"/>
                                            </p:txEl>
                                          </p:spTgt>
                                        </p:tgtEl>
                                        <p:attrNameLst>
                                          <p:attrName>style.visibility</p:attrName>
                                        </p:attrNameLst>
                                      </p:cBhvr>
                                      <p:to>
                                        <p:strVal val="visible"/>
                                      </p:to>
                                    </p:set>
                                    <p:anim from="(-#ppt_w/2)" to="(#ppt_x)" calcmode="lin" valueType="num">
                                      <p:cBhvr>
                                        <p:cTn id="21" dur="600" fill="hold">
                                          <p:stCondLst>
                                            <p:cond delay="0"/>
                                          </p:stCondLst>
                                        </p:cTn>
                                        <p:tgtEl>
                                          <p:spTgt spid="118786">
                                            <p:txEl>
                                              <p:pRg st="2" end="2"/>
                                            </p:txEl>
                                          </p:spTgt>
                                        </p:tgtEl>
                                        <p:attrNameLst>
                                          <p:attrName>ppt_x</p:attrName>
                                        </p:attrNameLst>
                                      </p:cBhvr>
                                    </p:anim>
                                    <p:anim from="0" to="-1.0" calcmode="lin" valueType="num">
                                      <p:cBhvr>
                                        <p:cTn id="22" dur="200" decel="50000" autoRev="1" fill="hold">
                                          <p:stCondLst>
                                            <p:cond delay="600"/>
                                          </p:stCondLst>
                                        </p:cTn>
                                        <p:tgtEl>
                                          <p:spTgt spid="118786">
                                            <p:txEl>
                                              <p:pRg st="2" end="2"/>
                                            </p:txEl>
                                          </p:spTgt>
                                        </p:tgtEl>
                                        <p:attrNameLst>
                                          <p:attrName>xshear</p:attrName>
                                        </p:attrNameLst>
                                      </p:cBhvr>
                                    </p:anim>
                                    <p:animScale>
                                      <p:cBhvr>
                                        <p:cTn id="23" dur="200" decel="100000" autoRev="1" fill="hold">
                                          <p:stCondLst>
                                            <p:cond delay="600"/>
                                          </p:stCondLst>
                                        </p:cTn>
                                        <p:tgtEl>
                                          <p:spTgt spid="118786">
                                            <p:txEl>
                                              <p:pRg st="2" end="2"/>
                                            </p:txEl>
                                          </p:spTgt>
                                        </p:tgtEl>
                                      </p:cBhvr>
                                      <p:from x="100000" y="100000"/>
                                      <p:to x="80000" y="100000"/>
                                    </p:animScale>
                                    <p:anim by="(#ppt_h/3+#ppt_w*0.1)" calcmode="lin" valueType="num">
                                      <p:cBhvr additive="sum">
                                        <p:cTn id="24" dur="200" decel="100000" autoRev="1" fill="hold">
                                          <p:stCondLst>
                                            <p:cond delay="600"/>
                                          </p:stCondLst>
                                        </p:cTn>
                                        <p:tgtEl>
                                          <p:spTgt spid="118786">
                                            <p:txEl>
                                              <p:pRg st="2" end="2"/>
                                            </p:txEl>
                                          </p:spTgt>
                                        </p:tgtEl>
                                        <p:attrNameLst>
                                          <p:attrName>ppt_x</p:attrName>
                                        </p:attrNameLst>
                                      </p:cBhvr>
                                    </p:anim>
                                  </p:childTnLst>
                                </p:cTn>
                              </p:par>
                              <p:par>
                                <p:cTn id="25" presetID="34" presetClass="entr" presetSubtype="0" fill="hold" nodeType="withEffect">
                                  <p:stCondLst>
                                    <p:cond delay="0"/>
                                  </p:stCondLst>
                                  <p:childTnLst>
                                    <p:set>
                                      <p:cBhvr>
                                        <p:cTn id="26" dur="1" fill="hold">
                                          <p:stCondLst>
                                            <p:cond delay="0"/>
                                          </p:stCondLst>
                                        </p:cTn>
                                        <p:tgtEl>
                                          <p:spTgt spid="118786">
                                            <p:txEl>
                                              <p:pRg st="3" end="3"/>
                                            </p:txEl>
                                          </p:spTgt>
                                        </p:tgtEl>
                                        <p:attrNameLst>
                                          <p:attrName>style.visibility</p:attrName>
                                        </p:attrNameLst>
                                      </p:cBhvr>
                                      <p:to>
                                        <p:strVal val="visible"/>
                                      </p:to>
                                    </p:set>
                                    <p:anim from="(-#ppt_w/2)" to="(#ppt_x)" calcmode="lin" valueType="num">
                                      <p:cBhvr>
                                        <p:cTn id="27" dur="600" fill="hold">
                                          <p:stCondLst>
                                            <p:cond delay="0"/>
                                          </p:stCondLst>
                                        </p:cTn>
                                        <p:tgtEl>
                                          <p:spTgt spid="118786">
                                            <p:txEl>
                                              <p:pRg st="3" end="3"/>
                                            </p:txEl>
                                          </p:spTgt>
                                        </p:tgtEl>
                                        <p:attrNameLst>
                                          <p:attrName>ppt_x</p:attrName>
                                        </p:attrNameLst>
                                      </p:cBhvr>
                                    </p:anim>
                                    <p:anim from="0" to="-1.0" calcmode="lin" valueType="num">
                                      <p:cBhvr>
                                        <p:cTn id="28" dur="200" decel="50000" autoRev="1" fill="hold">
                                          <p:stCondLst>
                                            <p:cond delay="600"/>
                                          </p:stCondLst>
                                        </p:cTn>
                                        <p:tgtEl>
                                          <p:spTgt spid="118786">
                                            <p:txEl>
                                              <p:pRg st="3" end="3"/>
                                            </p:txEl>
                                          </p:spTgt>
                                        </p:tgtEl>
                                        <p:attrNameLst>
                                          <p:attrName>xshear</p:attrName>
                                        </p:attrNameLst>
                                      </p:cBhvr>
                                    </p:anim>
                                    <p:animScale>
                                      <p:cBhvr>
                                        <p:cTn id="29" dur="200" decel="100000" autoRev="1" fill="hold">
                                          <p:stCondLst>
                                            <p:cond delay="600"/>
                                          </p:stCondLst>
                                        </p:cTn>
                                        <p:tgtEl>
                                          <p:spTgt spid="118786">
                                            <p:txEl>
                                              <p:pRg st="3" end="3"/>
                                            </p:txEl>
                                          </p:spTgt>
                                        </p:tgtEl>
                                      </p:cBhvr>
                                      <p:from x="100000" y="100000"/>
                                      <p:to x="80000" y="100000"/>
                                    </p:animScale>
                                    <p:anim by="(#ppt_h/3+#ppt_w*0.1)" calcmode="lin" valueType="num">
                                      <p:cBhvr additive="sum">
                                        <p:cTn id="30" dur="200" decel="100000" autoRev="1" fill="hold">
                                          <p:stCondLst>
                                            <p:cond delay="600"/>
                                          </p:stCondLst>
                                        </p:cTn>
                                        <p:tgtEl>
                                          <p:spTgt spid="118786">
                                            <p:txEl>
                                              <p:pRg st="3" end="3"/>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
          <p:cNvSpPr>
            <a:spLocks noChangeArrowheads="1"/>
          </p:cNvSpPr>
          <p:nvPr/>
        </p:nvSpPr>
        <p:spPr bwMode="auto">
          <a:xfrm>
            <a:off x="214313" y="1171575"/>
            <a:ext cx="8643937"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889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 (3) الموازنة في الإنفاق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889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لقد قسم الله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الأرزاق بين العباد وفضل بعضهم على بعض في الرزق حكمة منه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قال تعالى :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[وَاللَّهُ فَضَّلَ بَعْضَكُمْ عَلَىٰ بَعْضٍ فِي الرِّزْقِ ]</a:t>
            </a:r>
            <a:r>
              <a:rPr lang="en-US" sz="2800" b="1">
                <a:solidFill>
                  <a:prstClr val="black"/>
                </a:solidFill>
                <a:latin typeface="Traditional Arabic" pitchFamily="18" charset="-78"/>
                <a:ea typeface="Times New Roman" pitchFamily="18" charset="0"/>
                <a:cs typeface="Traditional Arabic" pitchFamily="18" charset="-78"/>
                <a:sym typeface="HQPB4" pitchFamily="2" charset="2"/>
              </a:rPr>
              <a:t></a:t>
            </a: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ومن هنا فإن الواجب على المسلم أن يوازن في إنفاقه بين حاجاته ووضعه المادي فيبدأ بما هو ضروري ثم الذي يليه ، ويمكن ترتيب الأوليات على النحو الآتي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lvl="1" algn="just" eaLnBrk="0" fontAlgn="base" hangingPunct="0">
              <a:spcBef>
                <a:spcPct val="0"/>
              </a:spcBef>
              <a:spcAft>
                <a:spcPct val="0"/>
              </a:spcAft>
              <a:buClr>
                <a:srgbClr val="FF0000"/>
              </a:buClr>
              <a:buFontTx/>
              <a:buAutoNum type="arabicPeriod"/>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الضروريات</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المراد بها الأشياء التي  لا تستقيم الحياة بدونها كالأكل والشرب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lvl="1" algn="just" eaLnBrk="0" fontAlgn="base" hangingPunct="0">
              <a:spcBef>
                <a:spcPct val="0"/>
              </a:spcBef>
              <a:spcAft>
                <a:spcPct val="0"/>
              </a:spcAft>
              <a:buClr>
                <a:srgbClr val="FF0000"/>
              </a:buClr>
              <a:buFontTx/>
              <a:buAutoNum type="arabicPeriod"/>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الحاجيات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المراد بها الأشياء التي تبعد الحرج والمشقة عن الإنسان ، أو تخفف منها.</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lvl="1" algn="just" eaLnBrk="0" fontAlgn="base" hangingPunct="0">
              <a:spcBef>
                <a:spcPct val="0"/>
              </a:spcBef>
              <a:spcAft>
                <a:spcPct val="0"/>
              </a:spcAft>
              <a:buClr>
                <a:srgbClr val="FF0000"/>
              </a:buClr>
              <a:buFontTx/>
              <a:buAutoNum type="arabicPeriod"/>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 التحسينات: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المراد بها الأشياء الكمالية التي توفر الرفاهية في الحياة الدنيوية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88900" algn="just" rtl="0" eaLnBrk="0" fontAlgn="base" hangingPunct="0">
              <a:spcBef>
                <a:spcPct val="0"/>
              </a:spcBef>
              <a:spcAft>
                <a:spcPct val="0"/>
              </a:spcAft>
            </a:pP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18BB30B0-1BB5-44DF-B5E2-A1B6E3E955C2}" type="slidenum">
              <a:rPr lang="ar-SA" smtClean="0">
                <a:solidFill>
                  <a:srgbClr val="646B86">
                    <a:shade val="90000"/>
                  </a:srgbClr>
                </a:solidFill>
              </a:rPr>
              <a:pPr>
                <a:defRPr/>
              </a:pPr>
              <a:t>21</a:t>
            </a:fld>
            <a:endParaRPr lang="ar-SA">
              <a:solidFill>
                <a:srgbClr val="646B86">
                  <a:shade val="90000"/>
                </a:srgbClr>
              </a:solidFill>
            </a:endParaRPr>
          </a:p>
        </p:txBody>
      </p:sp>
    </p:spTree>
    <p:extLst>
      <p:ext uri="{BB962C8B-B14F-4D97-AF65-F5344CB8AC3E}">
        <p14:creationId xmlns:p14="http://schemas.microsoft.com/office/powerpoint/2010/main" val="87162214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19810">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19810">
                                            <p:txEl>
                                              <p:pRg st="0" end="0"/>
                                            </p:txEl>
                                          </p:spTgt>
                                        </p:tgtEl>
                                        <p:attrNameLst>
                                          <p:attrName>ppt_x</p:attrName>
                                        </p:attrNameLst>
                                      </p:cBhvr>
                                    </p:anim>
                                    <p:anim from="0" to="-1.0" calcmode="lin" valueType="num">
                                      <p:cBhvr>
                                        <p:cTn id="8" dur="200" decel="50000" autoRev="1" fill="hold">
                                          <p:stCondLst>
                                            <p:cond delay="600"/>
                                          </p:stCondLst>
                                        </p:cTn>
                                        <p:tgtEl>
                                          <p:spTgt spid="119810">
                                            <p:txEl>
                                              <p:pRg st="0" end="0"/>
                                            </p:txEl>
                                          </p:spTgt>
                                        </p:tgtEl>
                                        <p:attrNameLst>
                                          <p:attrName>xshear</p:attrName>
                                        </p:attrNameLst>
                                      </p:cBhvr>
                                    </p:anim>
                                    <p:animScale>
                                      <p:cBhvr>
                                        <p:cTn id="9" dur="200" decel="100000" autoRev="1" fill="hold">
                                          <p:stCondLst>
                                            <p:cond delay="600"/>
                                          </p:stCondLst>
                                        </p:cTn>
                                        <p:tgtEl>
                                          <p:spTgt spid="119810">
                                            <p:txEl>
                                              <p:pRg st="0" end="0"/>
                                            </p:txEl>
                                          </p:spTgt>
                                        </p:tgtEl>
                                      </p:cBhvr>
                                      <p:from x="100000" y="100000"/>
                                      <p:to x="80000" y="100000"/>
                                    </p:animScale>
                                    <p:anim by="(#ppt_h/3+#ppt_w*0.1)" calcmode="lin" valueType="num">
                                      <p:cBhvr additive="sum">
                                        <p:cTn id="10" dur="200" decel="100000" autoRev="1" fill="hold">
                                          <p:stCondLst>
                                            <p:cond delay="600"/>
                                          </p:stCondLst>
                                        </p:cTn>
                                        <p:tgtEl>
                                          <p:spTgt spid="119810">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119810">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119810">
                                            <p:txEl>
                                              <p:pRg st="1" end="1"/>
                                            </p:txEl>
                                          </p:spTgt>
                                        </p:tgtEl>
                                        <p:attrNameLst>
                                          <p:attrName>ppt_x</p:attrName>
                                        </p:attrNameLst>
                                      </p:cBhvr>
                                    </p:anim>
                                    <p:anim from="0" to="-1.0" calcmode="lin" valueType="num">
                                      <p:cBhvr>
                                        <p:cTn id="14" dur="200" decel="50000" autoRev="1" fill="hold">
                                          <p:stCondLst>
                                            <p:cond delay="600"/>
                                          </p:stCondLst>
                                        </p:cTn>
                                        <p:tgtEl>
                                          <p:spTgt spid="119810">
                                            <p:txEl>
                                              <p:pRg st="1" end="1"/>
                                            </p:txEl>
                                          </p:spTgt>
                                        </p:tgtEl>
                                        <p:attrNameLst>
                                          <p:attrName>xshear</p:attrName>
                                        </p:attrNameLst>
                                      </p:cBhvr>
                                    </p:anim>
                                    <p:animScale>
                                      <p:cBhvr>
                                        <p:cTn id="15" dur="200" decel="100000" autoRev="1" fill="hold">
                                          <p:stCondLst>
                                            <p:cond delay="600"/>
                                          </p:stCondLst>
                                        </p:cTn>
                                        <p:tgtEl>
                                          <p:spTgt spid="119810">
                                            <p:txEl>
                                              <p:pRg st="1" end="1"/>
                                            </p:txEl>
                                          </p:spTgt>
                                        </p:tgtEl>
                                      </p:cBhvr>
                                      <p:from x="100000" y="100000"/>
                                      <p:to x="80000" y="100000"/>
                                    </p:animScale>
                                    <p:anim by="(#ppt_h/3+#ppt_w*0.1)" calcmode="lin" valueType="num">
                                      <p:cBhvr additive="sum">
                                        <p:cTn id="16" dur="200" decel="100000" autoRev="1" fill="hold">
                                          <p:stCondLst>
                                            <p:cond delay="600"/>
                                          </p:stCondLst>
                                        </p:cTn>
                                        <p:tgtEl>
                                          <p:spTgt spid="119810">
                                            <p:txEl>
                                              <p:pRg st="1" end="1"/>
                                            </p:txEl>
                                          </p:spTgt>
                                        </p:tgtEl>
                                        <p:attrNameLst>
                                          <p:attrName>ppt_x</p:attrName>
                                        </p:attrNameLst>
                                      </p:cBhvr>
                                    </p:anim>
                                  </p:childTnLst>
                                </p:cTn>
                              </p:par>
                              <p:par>
                                <p:cTn id="17" presetID="34" presetClass="entr" presetSubtype="0" fill="hold" nodeType="withEffect">
                                  <p:stCondLst>
                                    <p:cond delay="0"/>
                                  </p:stCondLst>
                                  <p:childTnLst>
                                    <p:set>
                                      <p:cBhvr>
                                        <p:cTn id="18" dur="1" fill="hold">
                                          <p:stCondLst>
                                            <p:cond delay="0"/>
                                          </p:stCondLst>
                                        </p:cTn>
                                        <p:tgtEl>
                                          <p:spTgt spid="119810">
                                            <p:txEl>
                                              <p:pRg st="2" end="2"/>
                                            </p:txEl>
                                          </p:spTgt>
                                        </p:tgtEl>
                                        <p:attrNameLst>
                                          <p:attrName>style.visibility</p:attrName>
                                        </p:attrNameLst>
                                      </p:cBhvr>
                                      <p:to>
                                        <p:strVal val="visible"/>
                                      </p:to>
                                    </p:set>
                                    <p:anim from="(-#ppt_w/2)" to="(#ppt_x)" calcmode="lin" valueType="num">
                                      <p:cBhvr>
                                        <p:cTn id="19" dur="600" fill="hold">
                                          <p:stCondLst>
                                            <p:cond delay="0"/>
                                          </p:stCondLst>
                                        </p:cTn>
                                        <p:tgtEl>
                                          <p:spTgt spid="119810">
                                            <p:txEl>
                                              <p:pRg st="2" end="2"/>
                                            </p:txEl>
                                          </p:spTgt>
                                        </p:tgtEl>
                                        <p:attrNameLst>
                                          <p:attrName>ppt_x</p:attrName>
                                        </p:attrNameLst>
                                      </p:cBhvr>
                                    </p:anim>
                                    <p:anim from="0" to="-1.0" calcmode="lin" valueType="num">
                                      <p:cBhvr>
                                        <p:cTn id="20" dur="200" decel="50000" autoRev="1" fill="hold">
                                          <p:stCondLst>
                                            <p:cond delay="600"/>
                                          </p:stCondLst>
                                        </p:cTn>
                                        <p:tgtEl>
                                          <p:spTgt spid="119810">
                                            <p:txEl>
                                              <p:pRg st="2" end="2"/>
                                            </p:txEl>
                                          </p:spTgt>
                                        </p:tgtEl>
                                        <p:attrNameLst>
                                          <p:attrName>xshear</p:attrName>
                                        </p:attrNameLst>
                                      </p:cBhvr>
                                    </p:anim>
                                    <p:animScale>
                                      <p:cBhvr>
                                        <p:cTn id="21" dur="200" decel="100000" autoRev="1" fill="hold">
                                          <p:stCondLst>
                                            <p:cond delay="600"/>
                                          </p:stCondLst>
                                        </p:cTn>
                                        <p:tgtEl>
                                          <p:spTgt spid="119810">
                                            <p:txEl>
                                              <p:pRg st="2" end="2"/>
                                            </p:txEl>
                                          </p:spTgt>
                                        </p:tgtEl>
                                      </p:cBhvr>
                                      <p:from x="100000" y="100000"/>
                                      <p:to x="80000" y="100000"/>
                                    </p:animScale>
                                    <p:anim by="(#ppt_h/3+#ppt_w*0.1)" calcmode="lin" valueType="num">
                                      <p:cBhvr additive="sum">
                                        <p:cTn id="22" dur="200" decel="100000" autoRev="1" fill="hold">
                                          <p:stCondLst>
                                            <p:cond delay="600"/>
                                          </p:stCondLst>
                                        </p:cTn>
                                        <p:tgtEl>
                                          <p:spTgt spid="119810">
                                            <p:txEl>
                                              <p:pRg st="2" end="2"/>
                                            </p:txEl>
                                          </p:spTgt>
                                        </p:tgtEl>
                                        <p:attrNameLst>
                                          <p:attrName>ppt_x</p:attrName>
                                        </p:attrNameLst>
                                      </p:cBhvr>
                                    </p:anim>
                                  </p:childTnLst>
                                </p:cTn>
                              </p:par>
                              <p:par>
                                <p:cTn id="23" presetID="34" presetClass="entr" presetSubtype="0" fill="hold" nodeType="withEffect">
                                  <p:stCondLst>
                                    <p:cond delay="0"/>
                                  </p:stCondLst>
                                  <p:childTnLst>
                                    <p:set>
                                      <p:cBhvr>
                                        <p:cTn id="24" dur="1" fill="hold">
                                          <p:stCondLst>
                                            <p:cond delay="0"/>
                                          </p:stCondLst>
                                        </p:cTn>
                                        <p:tgtEl>
                                          <p:spTgt spid="119810">
                                            <p:txEl>
                                              <p:pRg st="3" end="3"/>
                                            </p:txEl>
                                          </p:spTgt>
                                        </p:tgtEl>
                                        <p:attrNameLst>
                                          <p:attrName>style.visibility</p:attrName>
                                        </p:attrNameLst>
                                      </p:cBhvr>
                                      <p:to>
                                        <p:strVal val="visible"/>
                                      </p:to>
                                    </p:set>
                                    <p:anim from="(-#ppt_w/2)" to="(#ppt_x)" calcmode="lin" valueType="num">
                                      <p:cBhvr>
                                        <p:cTn id="25" dur="600" fill="hold">
                                          <p:stCondLst>
                                            <p:cond delay="0"/>
                                          </p:stCondLst>
                                        </p:cTn>
                                        <p:tgtEl>
                                          <p:spTgt spid="119810">
                                            <p:txEl>
                                              <p:pRg st="3" end="3"/>
                                            </p:txEl>
                                          </p:spTgt>
                                        </p:tgtEl>
                                        <p:attrNameLst>
                                          <p:attrName>ppt_x</p:attrName>
                                        </p:attrNameLst>
                                      </p:cBhvr>
                                    </p:anim>
                                    <p:anim from="0" to="-1.0" calcmode="lin" valueType="num">
                                      <p:cBhvr>
                                        <p:cTn id="26" dur="200" decel="50000" autoRev="1" fill="hold">
                                          <p:stCondLst>
                                            <p:cond delay="600"/>
                                          </p:stCondLst>
                                        </p:cTn>
                                        <p:tgtEl>
                                          <p:spTgt spid="119810">
                                            <p:txEl>
                                              <p:pRg st="3" end="3"/>
                                            </p:txEl>
                                          </p:spTgt>
                                        </p:tgtEl>
                                        <p:attrNameLst>
                                          <p:attrName>xshear</p:attrName>
                                        </p:attrNameLst>
                                      </p:cBhvr>
                                    </p:anim>
                                    <p:animScale>
                                      <p:cBhvr>
                                        <p:cTn id="27" dur="200" decel="100000" autoRev="1" fill="hold">
                                          <p:stCondLst>
                                            <p:cond delay="600"/>
                                          </p:stCondLst>
                                        </p:cTn>
                                        <p:tgtEl>
                                          <p:spTgt spid="119810">
                                            <p:txEl>
                                              <p:pRg st="3" end="3"/>
                                            </p:txEl>
                                          </p:spTgt>
                                        </p:tgtEl>
                                      </p:cBhvr>
                                      <p:from x="100000" y="100000"/>
                                      <p:to x="80000" y="100000"/>
                                    </p:animScale>
                                    <p:anim by="(#ppt_h/3+#ppt_w*0.1)" calcmode="lin" valueType="num">
                                      <p:cBhvr additive="sum">
                                        <p:cTn id="28" dur="200" decel="100000" autoRev="1" fill="hold">
                                          <p:stCondLst>
                                            <p:cond delay="600"/>
                                          </p:stCondLst>
                                        </p:cTn>
                                        <p:tgtEl>
                                          <p:spTgt spid="119810">
                                            <p:txEl>
                                              <p:pRg st="3" end="3"/>
                                            </p:txEl>
                                          </p:spTgt>
                                        </p:tgtEl>
                                        <p:attrNameLst>
                                          <p:attrName>ppt_x</p:attrName>
                                        </p:attrNameLst>
                                      </p:cBhvr>
                                    </p:anim>
                                  </p:childTnLst>
                                </p:cTn>
                              </p:par>
                              <p:par>
                                <p:cTn id="29" presetID="34" presetClass="entr" presetSubtype="0" fill="hold" nodeType="withEffect">
                                  <p:stCondLst>
                                    <p:cond delay="0"/>
                                  </p:stCondLst>
                                  <p:childTnLst>
                                    <p:set>
                                      <p:cBhvr>
                                        <p:cTn id="30" dur="1" fill="hold">
                                          <p:stCondLst>
                                            <p:cond delay="0"/>
                                          </p:stCondLst>
                                        </p:cTn>
                                        <p:tgtEl>
                                          <p:spTgt spid="119810">
                                            <p:txEl>
                                              <p:pRg st="4" end="4"/>
                                            </p:txEl>
                                          </p:spTgt>
                                        </p:tgtEl>
                                        <p:attrNameLst>
                                          <p:attrName>style.visibility</p:attrName>
                                        </p:attrNameLst>
                                      </p:cBhvr>
                                      <p:to>
                                        <p:strVal val="visible"/>
                                      </p:to>
                                    </p:set>
                                    <p:anim from="(-#ppt_w/2)" to="(#ppt_x)" calcmode="lin" valueType="num">
                                      <p:cBhvr>
                                        <p:cTn id="31" dur="600" fill="hold">
                                          <p:stCondLst>
                                            <p:cond delay="0"/>
                                          </p:stCondLst>
                                        </p:cTn>
                                        <p:tgtEl>
                                          <p:spTgt spid="119810">
                                            <p:txEl>
                                              <p:pRg st="4" end="4"/>
                                            </p:txEl>
                                          </p:spTgt>
                                        </p:tgtEl>
                                        <p:attrNameLst>
                                          <p:attrName>ppt_x</p:attrName>
                                        </p:attrNameLst>
                                      </p:cBhvr>
                                    </p:anim>
                                    <p:anim from="0" to="-1.0" calcmode="lin" valueType="num">
                                      <p:cBhvr>
                                        <p:cTn id="32" dur="200" decel="50000" autoRev="1" fill="hold">
                                          <p:stCondLst>
                                            <p:cond delay="600"/>
                                          </p:stCondLst>
                                        </p:cTn>
                                        <p:tgtEl>
                                          <p:spTgt spid="119810">
                                            <p:txEl>
                                              <p:pRg st="4" end="4"/>
                                            </p:txEl>
                                          </p:spTgt>
                                        </p:tgtEl>
                                        <p:attrNameLst>
                                          <p:attrName>xshear</p:attrName>
                                        </p:attrNameLst>
                                      </p:cBhvr>
                                    </p:anim>
                                    <p:animScale>
                                      <p:cBhvr>
                                        <p:cTn id="33" dur="200" decel="100000" autoRev="1" fill="hold">
                                          <p:stCondLst>
                                            <p:cond delay="600"/>
                                          </p:stCondLst>
                                        </p:cTn>
                                        <p:tgtEl>
                                          <p:spTgt spid="119810">
                                            <p:txEl>
                                              <p:pRg st="4" end="4"/>
                                            </p:txEl>
                                          </p:spTgt>
                                        </p:tgtEl>
                                      </p:cBhvr>
                                      <p:from x="100000" y="100000"/>
                                      <p:to x="80000" y="100000"/>
                                    </p:animScale>
                                    <p:anim by="(#ppt_h/3+#ppt_w*0.1)" calcmode="lin" valueType="num">
                                      <p:cBhvr additive="sum">
                                        <p:cTn id="34" dur="200" decel="100000" autoRev="1" fill="hold">
                                          <p:stCondLst>
                                            <p:cond delay="600"/>
                                          </p:stCondLst>
                                        </p:cTn>
                                        <p:tgtEl>
                                          <p:spTgt spid="119810">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_تدفق">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تدفق">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2.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3.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4.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docProps/app.xml><?xml version="1.0" encoding="utf-8"?>
<Properties xmlns="http://schemas.openxmlformats.org/officeDocument/2006/extended-properties" xmlns:vt="http://schemas.openxmlformats.org/officeDocument/2006/docPropsVTypes">
  <TotalTime>0</TotalTime>
  <Words>1851</Words>
  <Application>Microsoft Office PowerPoint</Application>
  <PresentationFormat>عرض على الشاشة (3:4)‏</PresentationFormat>
  <Paragraphs>124</Paragraphs>
  <Slides>21</Slides>
  <Notes>0</Notes>
  <HiddenSlides>0</HiddenSlides>
  <MMClips>0</MMClips>
  <ScaleCrop>false</ScaleCrop>
  <HeadingPairs>
    <vt:vector size="4" baseType="variant">
      <vt:variant>
        <vt:lpstr>نسق</vt:lpstr>
      </vt:variant>
      <vt:variant>
        <vt:i4>2</vt:i4>
      </vt:variant>
      <vt:variant>
        <vt:lpstr>عناوين الشرائح</vt:lpstr>
      </vt:variant>
      <vt:variant>
        <vt:i4>21</vt:i4>
      </vt:variant>
    </vt:vector>
  </HeadingPairs>
  <TitlesOfParts>
    <vt:vector size="23" baseType="lpstr">
      <vt:lpstr>2_تدفق</vt:lpstr>
      <vt:lpstr>تدفق</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1</cp:revision>
  <dcterms:created xsi:type="dcterms:W3CDTF">2015-09-23T14:11:59Z</dcterms:created>
  <dcterms:modified xsi:type="dcterms:W3CDTF">2015-09-23T14:12:49Z</dcterms:modified>
</cp:coreProperties>
</file>