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solidFill>
                  <a:srgbClr val="C5D1D7">
                    <a:shade val="90000"/>
                  </a:srgbClr>
                </a:solidFill>
              </a:defRPr>
            </a:lvl1pPr>
          </a:lstStyle>
          <a:p>
            <a:pPr>
              <a:defRPr/>
            </a:pPr>
            <a:fld id="{3D4E5C9C-CA45-4C48-BB44-6988325ECA30}" type="datetime1">
              <a:rPr lang="ar-SA"/>
              <a:pPr>
                <a:defRPr/>
              </a:pPr>
              <a:t>10/12/1436</a:t>
            </a:fld>
            <a:endParaRPr lang="ar-SA"/>
          </a:p>
        </p:txBody>
      </p:sp>
      <p:sp>
        <p:nvSpPr>
          <p:cNvPr id="5" name="عنصر نائب للتذييل 18"/>
          <p:cNvSpPr>
            <a:spLocks noGrp="1"/>
          </p:cNvSpPr>
          <p:nvPr>
            <p:ph type="ftr" sz="quarter" idx="11"/>
          </p:nvPr>
        </p:nvSpPr>
        <p:spPr/>
        <p:txBody>
          <a:bodyPr/>
          <a:lstStyle>
            <a:lvl1pPr>
              <a:defRPr>
                <a:solidFill>
                  <a:srgbClr val="C5D1D7">
                    <a:shade val="90000"/>
                  </a:srgbClr>
                </a:solidFill>
              </a:defRPr>
            </a:lvl1pPr>
          </a:lstStyle>
          <a:p>
            <a:pPr>
              <a:defRPr/>
            </a:pPr>
            <a:endParaRPr lang="ar-SA"/>
          </a:p>
        </p:txBody>
      </p:sp>
      <p:sp>
        <p:nvSpPr>
          <p:cNvPr id="6" name="عنصر نائب لرقم الشريحة 26"/>
          <p:cNvSpPr>
            <a:spLocks noGrp="1"/>
          </p:cNvSpPr>
          <p:nvPr>
            <p:ph type="sldNum" sz="quarter" idx="12"/>
          </p:nvPr>
        </p:nvSpPr>
        <p:spPr/>
        <p:txBody>
          <a:bodyPr/>
          <a:lstStyle>
            <a:lvl1pPr>
              <a:defRPr>
                <a:solidFill>
                  <a:srgbClr val="C5D1D7">
                    <a:shade val="90000"/>
                  </a:srgbClr>
                </a:solidFill>
              </a:defRPr>
            </a:lvl1pPr>
          </a:lstStyle>
          <a:p>
            <a:pPr>
              <a:defRPr/>
            </a:pPr>
            <a:fld id="{597B2A34-F89C-448B-9BF4-017B298D4FD2}" type="slidenum">
              <a:rPr lang="ar-SA"/>
              <a:pPr>
                <a:defRPr/>
              </a:pPr>
              <a:t>‹#›</a:t>
            </a:fld>
            <a:endParaRPr lang="ar-SA"/>
          </a:p>
        </p:txBody>
      </p:sp>
    </p:spTree>
    <p:extLst>
      <p:ext uri="{BB962C8B-B14F-4D97-AF65-F5344CB8AC3E}">
        <p14:creationId xmlns:p14="http://schemas.microsoft.com/office/powerpoint/2010/main" val="276988010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7C59CE26-CD64-488D-B0BB-09971B610C7A}" type="datetime1">
              <a:rPr lang="ar-SA"/>
              <a:pPr>
                <a:defRPr/>
              </a:pPr>
              <a:t>10/12/1436</a:t>
            </a:fld>
            <a:endParaRPr lang="ar-SA"/>
          </a:p>
        </p:txBody>
      </p:sp>
      <p:sp>
        <p:nvSpPr>
          <p:cNvPr id="5" name="عنصر نائب للتذييل 21"/>
          <p:cNvSpPr>
            <a:spLocks noGrp="1"/>
          </p:cNvSpPr>
          <p:nvPr>
            <p:ph type="ftr" sz="quarter" idx="11"/>
          </p:nvPr>
        </p:nvSpPr>
        <p:spPr/>
        <p:txBody>
          <a:bodyPr/>
          <a:lstStyle>
            <a:lvl1pPr>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lvl1pPr>
          </a:lstStyle>
          <a:p>
            <a:pPr>
              <a:defRPr/>
            </a:pPr>
            <a:fld id="{A615A1F6-A46E-418C-826C-56AB68DDEF9C}" type="slidenum">
              <a:rPr lang="ar-SA"/>
              <a:pPr>
                <a:defRPr/>
              </a:pPr>
              <a:t>‹#›</a:t>
            </a:fld>
            <a:endParaRPr lang="ar-SA"/>
          </a:p>
        </p:txBody>
      </p:sp>
    </p:spTree>
    <p:extLst>
      <p:ext uri="{BB962C8B-B14F-4D97-AF65-F5344CB8AC3E}">
        <p14:creationId xmlns:p14="http://schemas.microsoft.com/office/powerpoint/2010/main" val="595673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solidFill>
                  <a:srgbClr val="C5D1D7">
                    <a:shade val="90000"/>
                  </a:srgbClr>
                </a:solidFill>
              </a:defRPr>
            </a:lvl1pPr>
          </a:lstStyle>
          <a:p>
            <a:pPr>
              <a:defRPr/>
            </a:pPr>
            <a:fld id="{0764F21E-33AD-404A-8D34-04D9D0BB2D9C}" type="datetime1">
              <a:rPr lang="ar-SA"/>
              <a:pPr>
                <a:defRPr/>
              </a:pPr>
              <a:t>10/12/1436</a:t>
            </a:fld>
            <a:endParaRPr lang="ar-SA"/>
          </a:p>
        </p:txBody>
      </p:sp>
      <p:sp>
        <p:nvSpPr>
          <p:cNvPr id="5" name="عنصر نائب للتذييل 4"/>
          <p:cNvSpPr>
            <a:spLocks noGrp="1"/>
          </p:cNvSpPr>
          <p:nvPr>
            <p:ph type="ftr" sz="quarter" idx="11"/>
          </p:nvPr>
        </p:nvSpPr>
        <p:spPr/>
        <p:txBody>
          <a:bodyPr/>
          <a:lstStyle>
            <a:lvl1pPr>
              <a:defRPr>
                <a:solidFill>
                  <a:srgbClr val="C5D1D7">
                    <a:shade val="90000"/>
                  </a:srgbClr>
                </a:solidFill>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solidFill>
                  <a:srgbClr val="C5D1D7">
                    <a:shade val="90000"/>
                  </a:srgbClr>
                </a:solidFill>
              </a:defRPr>
            </a:lvl1pPr>
          </a:lstStyle>
          <a:p>
            <a:pPr>
              <a:defRPr/>
            </a:pPr>
            <a:fld id="{9DF83EC7-5F68-47E7-9F23-97F852AB3E48}" type="slidenum">
              <a:rPr lang="ar-SA"/>
              <a:pPr>
                <a:defRPr/>
              </a:pPr>
              <a:t>‹#›</a:t>
            </a:fld>
            <a:endParaRPr lang="ar-SA"/>
          </a:p>
        </p:txBody>
      </p:sp>
    </p:spTree>
    <p:extLst>
      <p:ext uri="{BB962C8B-B14F-4D97-AF65-F5344CB8AC3E}">
        <p14:creationId xmlns:p14="http://schemas.microsoft.com/office/powerpoint/2010/main" val="423872665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1D207D41-FCE1-4598-B2B9-661ABFD810B4}" type="datetime1">
              <a:rPr lang="ar-SA"/>
              <a:pPr>
                <a:defRPr/>
              </a:pPr>
              <a:t>10/12/1436</a:t>
            </a:fld>
            <a:endParaRPr lang="ar-SA"/>
          </a:p>
        </p:txBody>
      </p:sp>
      <p:sp>
        <p:nvSpPr>
          <p:cNvPr id="6" name="عنصر نائب للتذييل 21"/>
          <p:cNvSpPr>
            <a:spLocks noGrp="1"/>
          </p:cNvSpPr>
          <p:nvPr>
            <p:ph type="ftr" sz="quarter" idx="11"/>
          </p:nvPr>
        </p:nvSpPr>
        <p:spPr/>
        <p:txBody>
          <a:bodyPr/>
          <a:lstStyle>
            <a:lvl1pPr>
              <a:defRPr/>
            </a:lvl1pPr>
          </a:lstStyle>
          <a:p>
            <a:pPr>
              <a:defRPr/>
            </a:pPr>
            <a:endParaRPr lang="ar-SA"/>
          </a:p>
        </p:txBody>
      </p:sp>
      <p:sp>
        <p:nvSpPr>
          <p:cNvPr id="7" name="عنصر نائب لرقم الشريحة 17"/>
          <p:cNvSpPr>
            <a:spLocks noGrp="1"/>
          </p:cNvSpPr>
          <p:nvPr>
            <p:ph type="sldNum" sz="quarter" idx="12"/>
          </p:nvPr>
        </p:nvSpPr>
        <p:spPr/>
        <p:txBody>
          <a:bodyPr/>
          <a:lstStyle>
            <a:lvl1pPr>
              <a:defRPr/>
            </a:lvl1pPr>
          </a:lstStyle>
          <a:p>
            <a:pPr>
              <a:defRPr/>
            </a:pPr>
            <a:fld id="{626C8CA5-4244-4BD3-AC3B-0D9528D46A9D}" type="slidenum">
              <a:rPr lang="ar-SA"/>
              <a:pPr>
                <a:defRPr/>
              </a:pPr>
              <a:t>‹#›</a:t>
            </a:fld>
            <a:endParaRPr lang="ar-SA"/>
          </a:p>
        </p:txBody>
      </p:sp>
    </p:spTree>
    <p:extLst>
      <p:ext uri="{BB962C8B-B14F-4D97-AF65-F5344CB8AC3E}">
        <p14:creationId xmlns:p14="http://schemas.microsoft.com/office/powerpoint/2010/main" val="2036705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1C0D3FDB-E940-46C1-B3D0-71BDAE15B013}" type="datetime1">
              <a:rPr lang="ar-SA"/>
              <a:pPr>
                <a:defRPr/>
              </a:pPr>
              <a:t>10/12/1436</a:t>
            </a:fld>
            <a:endParaRPr lang="ar-SA"/>
          </a:p>
        </p:txBody>
      </p:sp>
      <p:sp>
        <p:nvSpPr>
          <p:cNvPr id="8" name="عنصر نائب للتذييل 21"/>
          <p:cNvSpPr>
            <a:spLocks noGrp="1"/>
          </p:cNvSpPr>
          <p:nvPr>
            <p:ph type="ftr" sz="quarter" idx="11"/>
          </p:nvPr>
        </p:nvSpPr>
        <p:spPr/>
        <p:txBody>
          <a:bodyPr/>
          <a:lstStyle>
            <a:lvl1pPr>
              <a:defRPr/>
            </a:lvl1pPr>
          </a:lstStyle>
          <a:p>
            <a:pPr>
              <a:defRPr/>
            </a:pPr>
            <a:endParaRPr lang="ar-SA"/>
          </a:p>
        </p:txBody>
      </p:sp>
      <p:sp>
        <p:nvSpPr>
          <p:cNvPr id="9" name="عنصر نائب لرقم الشريحة 17"/>
          <p:cNvSpPr>
            <a:spLocks noGrp="1"/>
          </p:cNvSpPr>
          <p:nvPr>
            <p:ph type="sldNum" sz="quarter" idx="12"/>
          </p:nvPr>
        </p:nvSpPr>
        <p:spPr/>
        <p:txBody>
          <a:bodyPr/>
          <a:lstStyle>
            <a:lvl1pPr>
              <a:defRPr/>
            </a:lvl1pPr>
          </a:lstStyle>
          <a:p>
            <a:pPr>
              <a:defRPr/>
            </a:pPr>
            <a:fld id="{9615FA6E-3ABE-480C-9FE4-57DAA4A1D21C}" type="slidenum">
              <a:rPr lang="ar-SA"/>
              <a:pPr>
                <a:defRPr/>
              </a:pPr>
              <a:t>‹#›</a:t>
            </a:fld>
            <a:endParaRPr lang="ar-SA"/>
          </a:p>
        </p:txBody>
      </p:sp>
    </p:spTree>
    <p:extLst>
      <p:ext uri="{BB962C8B-B14F-4D97-AF65-F5344CB8AC3E}">
        <p14:creationId xmlns:p14="http://schemas.microsoft.com/office/powerpoint/2010/main" val="1700709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3E8282FE-99AB-48D3-96F8-CA397AD6C549}" type="datetime1">
              <a:rPr lang="ar-SA"/>
              <a:pPr>
                <a:defRPr/>
              </a:pPr>
              <a:t>10/12/1436</a:t>
            </a:fld>
            <a:endParaRPr lang="ar-SA"/>
          </a:p>
        </p:txBody>
      </p:sp>
      <p:sp>
        <p:nvSpPr>
          <p:cNvPr id="4" name="عنصر نائب للتذييل 21"/>
          <p:cNvSpPr>
            <a:spLocks noGrp="1"/>
          </p:cNvSpPr>
          <p:nvPr>
            <p:ph type="ftr" sz="quarter" idx="11"/>
          </p:nvPr>
        </p:nvSpPr>
        <p:spPr/>
        <p:txBody>
          <a:bodyPr/>
          <a:lstStyle>
            <a:lvl1pPr>
              <a:defRPr/>
            </a:lvl1pPr>
          </a:lstStyle>
          <a:p>
            <a:pPr>
              <a:defRPr/>
            </a:pPr>
            <a:endParaRPr lang="ar-SA"/>
          </a:p>
        </p:txBody>
      </p:sp>
      <p:sp>
        <p:nvSpPr>
          <p:cNvPr id="5" name="عنصر نائب لرقم الشريحة 17"/>
          <p:cNvSpPr>
            <a:spLocks noGrp="1"/>
          </p:cNvSpPr>
          <p:nvPr>
            <p:ph type="sldNum" sz="quarter" idx="12"/>
          </p:nvPr>
        </p:nvSpPr>
        <p:spPr/>
        <p:txBody>
          <a:bodyPr/>
          <a:lstStyle>
            <a:lvl1pPr>
              <a:defRPr/>
            </a:lvl1pPr>
          </a:lstStyle>
          <a:p>
            <a:pPr>
              <a:defRPr/>
            </a:pPr>
            <a:fld id="{1DCBCF04-7A72-4165-A120-AABF1ED42580}" type="slidenum">
              <a:rPr lang="ar-SA"/>
              <a:pPr>
                <a:defRPr/>
              </a:pPr>
              <a:t>‹#›</a:t>
            </a:fld>
            <a:endParaRPr lang="ar-SA"/>
          </a:p>
        </p:txBody>
      </p:sp>
    </p:spTree>
    <p:extLst>
      <p:ext uri="{BB962C8B-B14F-4D97-AF65-F5344CB8AC3E}">
        <p14:creationId xmlns:p14="http://schemas.microsoft.com/office/powerpoint/2010/main" val="3917289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F0AB4C25-32D7-4D60-8D92-EA13C539ADC3}" type="datetime1">
              <a:rPr lang="ar-SA"/>
              <a:pPr>
                <a:defRPr/>
              </a:pPr>
              <a:t>10/12/1436</a:t>
            </a:fld>
            <a:endParaRPr lang="ar-SA"/>
          </a:p>
        </p:txBody>
      </p:sp>
      <p:sp>
        <p:nvSpPr>
          <p:cNvPr id="3" name="عنصر نائب للتذييل 21"/>
          <p:cNvSpPr>
            <a:spLocks noGrp="1"/>
          </p:cNvSpPr>
          <p:nvPr>
            <p:ph type="ftr" sz="quarter" idx="11"/>
          </p:nvPr>
        </p:nvSpPr>
        <p:spPr/>
        <p:txBody>
          <a:bodyPr/>
          <a:lstStyle>
            <a:lvl1pPr>
              <a:defRPr/>
            </a:lvl1pPr>
          </a:lstStyle>
          <a:p>
            <a:pPr>
              <a:defRPr/>
            </a:pPr>
            <a:endParaRPr lang="ar-SA"/>
          </a:p>
        </p:txBody>
      </p:sp>
      <p:sp>
        <p:nvSpPr>
          <p:cNvPr id="4" name="عنصر نائب لرقم الشريحة 17"/>
          <p:cNvSpPr>
            <a:spLocks noGrp="1"/>
          </p:cNvSpPr>
          <p:nvPr>
            <p:ph type="sldNum" sz="quarter" idx="12"/>
          </p:nvPr>
        </p:nvSpPr>
        <p:spPr/>
        <p:txBody>
          <a:bodyPr/>
          <a:lstStyle>
            <a:lvl1pPr>
              <a:defRPr/>
            </a:lvl1pPr>
          </a:lstStyle>
          <a:p>
            <a:pPr>
              <a:defRPr/>
            </a:pPr>
            <a:fld id="{36F14990-F9BB-4412-95EA-7AE6806DB29B}" type="slidenum">
              <a:rPr lang="ar-SA"/>
              <a:pPr>
                <a:defRPr/>
              </a:pPr>
              <a:t>‹#›</a:t>
            </a:fld>
            <a:endParaRPr lang="ar-SA"/>
          </a:p>
        </p:txBody>
      </p:sp>
    </p:spTree>
    <p:extLst>
      <p:ext uri="{BB962C8B-B14F-4D97-AF65-F5344CB8AC3E}">
        <p14:creationId xmlns:p14="http://schemas.microsoft.com/office/powerpoint/2010/main" val="2572150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107345D5-E48D-4A20-9A22-705E80458304}" type="datetime1">
              <a:rPr lang="ar-SA"/>
              <a:pPr>
                <a:defRPr/>
              </a:pPr>
              <a:t>10/12/1436</a:t>
            </a:fld>
            <a:endParaRPr lang="ar-SA"/>
          </a:p>
        </p:txBody>
      </p:sp>
      <p:sp>
        <p:nvSpPr>
          <p:cNvPr id="6" name="عنصر نائب للتذييل 21"/>
          <p:cNvSpPr>
            <a:spLocks noGrp="1"/>
          </p:cNvSpPr>
          <p:nvPr>
            <p:ph type="ftr" sz="quarter" idx="11"/>
          </p:nvPr>
        </p:nvSpPr>
        <p:spPr/>
        <p:txBody>
          <a:bodyPr/>
          <a:lstStyle>
            <a:lvl1pPr>
              <a:defRPr/>
            </a:lvl1pPr>
          </a:lstStyle>
          <a:p>
            <a:pPr>
              <a:defRPr/>
            </a:pPr>
            <a:endParaRPr lang="ar-SA"/>
          </a:p>
        </p:txBody>
      </p:sp>
      <p:sp>
        <p:nvSpPr>
          <p:cNvPr id="7" name="عنصر نائب لرقم الشريحة 17"/>
          <p:cNvSpPr>
            <a:spLocks noGrp="1"/>
          </p:cNvSpPr>
          <p:nvPr>
            <p:ph type="sldNum" sz="quarter" idx="12"/>
          </p:nvPr>
        </p:nvSpPr>
        <p:spPr/>
        <p:txBody>
          <a:bodyPr/>
          <a:lstStyle>
            <a:lvl1pPr>
              <a:defRPr/>
            </a:lvl1pPr>
          </a:lstStyle>
          <a:p>
            <a:pPr>
              <a:defRPr/>
            </a:pPr>
            <a:fld id="{685F7C22-E9D3-4AC3-971C-CA228C8BAE79}" type="slidenum">
              <a:rPr lang="ar-SA"/>
              <a:pPr>
                <a:defRPr/>
              </a:pPr>
              <a:t>‹#›</a:t>
            </a:fld>
            <a:endParaRPr lang="ar-SA"/>
          </a:p>
        </p:txBody>
      </p:sp>
    </p:spTree>
    <p:extLst>
      <p:ext uri="{BB962C8B-B14F-4D97-AF65-F5344CB8AC3E}">
        <p14:creationId xmlns:p14="http://schemas.microsoft.com/office/powerpoint/2010/main" val="3608499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B2D0A230-12E7-4771-ABB8-CAB23D6B02BE}" type="datetime1">
              <a:rPr lang="ar-SA"/>
              <a:pPr>
                <a:defRPr/>
              </a:pPr>
              <a:t>10/12/1436</a:t>
            </a:fld>
            <a:endParaRPr lang="ar-SA"/>
          </a:p>
        </p:txBody>
      </p:sp>
      <p:sp>
        <p:nvSpPr>
          <p:cNvPr id="10" name="عنصر نائب للتذييل 5"/>
          <p:cNvSpPr>
            <a:spLocks noGrp="1"/>
          </p:cNvSpPr>
          <p:nvPr>
            <p:ph type="ftr" sz="quarter" idx="11"/>
          </p:nvPr>
        </p:nvSpPr>
        <p:spPr/>
        <p:txBody>
          <a:bodyPr/>
          <a:lstStyle>
            <a:lvl1pPr>
              <a:defRPr/>
            </a:lvl1pPr>
          </a:lstStyle>
          <a:p>
            <a:pPr>
              <a:defRPr/>
            </a:pPr>
            <a:endParaRPr lang="ar-SA"/>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20903E07-0054-4D89-AB6D-B2E414E2B7AF}" type="slidenum">
              <a:rPr lang="ar-SA"/>
              <a:pPr>
                <a:defRPr/>
              </a:pPr>
              <a:t>‹#›</a:t>
            </a:fld>
            <a:endParaRPr lang="ar-SA"/>
          </a:p>
        </p:txBody>
      </p:sp>
    </p:spTree>
    <p:extLst>
      <p:ext uri="{BB962C8B-B14F-4D97-AF65-F5344CB8AC3E}">
        <p14:creationId xmlns:p14="http://schemas.microsoft.com/office/powerpoint/2010/main" val="202570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8933BB8C-C8E2-47D3-B92A-E57EE75C2E3C}" type="datetime1">
              <a:rPr lang="ar-SA"/>
              <a:pPr>
                <a:defRPr/>
              </a:pPr>
              <a:t>10/12/1436</a:t>
            </a:fld>
            <a:endParaRPr lang="ar-SA"/>
          </a:p>
        </p:txBody>
      </p:sp>
      <p:sp>
        <p:nvSpPr>
          <p:cNvPr id="5" name="عنصر نائب للتذييل 21"/>
          <p:cNvSpPr>
            <a:spLocks noGrp="1"/>
          </p:cNvSpPr>
          <p:nvPr>
            <p:ph type="ftr" sz="quarter" idx="11"/>
          </p:nvPr>
        </p:nvSpPr>
        <p:spPr/>
        <p:txBody>
          <a:bodyPr/>
          <a:lstStyle>
            <a:lvl1pPr>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lvl1pPr>
          </a:lstStyle>
          <a:p>
            <a:pPr>
              <a:defRPr/>
            </a:pPr>
            <a:fld id="{CBD115E6-9E7E-4D3A-BA27-138A43B8A040}" type="slidenum">
              <a:rPr lang="ar-SA"/>
              <a:pPr>
                <a:defRPr/>
              </a:pPr>
              <a:t>‹#›</a:t>
            </a:fld>
            <a:endParaRPr lang="ar-SA"/>
          </a:p>
        </p:txBody>
      </p:sp>
    </p:spTree>
    <p:extLst>
      <p:ext uri="{BB962C8B-B14F-4D97-AF65-F5344CB8AC3E}">
        <p14:creationId xmlns:p14="http://schemas.microsoft.com/office/powerpoint/2010/main" val="1213650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665C43AE-4744-4A83-A7E6-7A5E852C0BD7}" type="datetime1">
              <a:rPr lang="ar-SA"/>
              <a:pPr>
                <a:defRPr/>
              </a:pPr>
              <a:t>10/12/1436</a:t>
            </a:fld>
            <a:endParaRPr lang="ar-SA"/>
          </a:p>
        </p:txBody>
      </p:sp>
      <p:sp>
        <p:nvSpPr>
          <p:cNvPr id="5" name="عنصر نائب للتذييل 21"/>
          <p:cNvSpPr>
            <a:spLocks noGrp="1"/>
          </p:cNvSpPr>
          <p:nvPr>
            <p:ph type="ftr" sz="quarter" idx="11"/>
          </p:nvPr>
        </p:nvSpPr>
        <p:spPr/>
        <p:txBody>
          <a:bodyPr/>
          <a:lstStyle>
            <a:lvl1pPr>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lvl1pPr>
          </a:lstStyle>
          <a:p>
            <a:pPr>
              <a:defRPr/>
            </a:pPr>
            <a:fld id="{C3396744-517E-456E-9846-4DAD414DF028}" type="slidenum">
              <a:rPr lang="ar-SA"/>
              <a:pPr>
                <a:defRPr/>
              </a:pPr>
              <a:t>‹#›</a:t>
            </a:fld>
            <a:endParaRPr lang="ar-SA"/>
          </a:p>
        </p:txBody>
      </p:sp>
    </p:spTree>
    <p:extLst>
      <p:ext uri="{BB962C8B-B14F-4D97-AF65-F5344CB8AC3E}">
        <p14:creationId xmlns:p14="http://schemas.microsoft.com/office/powerpoint/2010/main" val="499700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AEE9C7B5-C3CA-44B3-A711-A3780E50190F}" type="datetime1">
              <a:rPr lang="ar-SA">
                <a:solidFill>
                  <a:srgbClr val="C5D1D7">
                    <a:shade val="90000"/>
                  </a:srgbClr>
                </a:solidFill>
              </a:rPr>
              <a:pPr>
                <a:defRPr/>
              </a:pPr>
              <a:t>10/12/1436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365980F1-D757-4F49-A603-743AB68EE679}"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30356871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738021B5-029D-497B-B1A3-521537C6B47F}" type="datetime1">
              <a:rPr lang="ar-SA">
                <a:solidFill>
                  <a:srgbClr val="646B86">
                    <a:shade val="90000"/>
                  </a:srgbClr>
                </a:solidFill>
              </a:rPr>
              <a:pPr>
                <a:defRPr/>
              </a:pPr>
              <a:t>10/12/1436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5375647B-0D61-420B-A2C8-631E8AA94F87}"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565115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CE43AC6B-66DD-407F-B68A-F29834182DF2}" type="datetime1">
              <a:rPr lang="ar-SA">
                <a:solidFill>
                  <a:srgbClr val="C5D1D7">
                    <a:shade val="90000"/>
                  </a:srgbClr>
                </a:solidFill>
              </a:rPr>
              <a:pPr>
                <a:defRPr/>
              </a:pPr>
              <a:t>10/12/1436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A4655C6-925C-4988-A218-AD276570A2CE}"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190094528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457B57EA-A5BB-4E25-B395-A912463479DF}" type="datetime1">
              <a:rPr lang="ar-SA">
                <a:solidFill>
                  <a:srgbClr val="646B86">
                    <a:shade val="90000"/>
                  </a:srgbClr>
                </a:solidFill>
              </a:rPr>
              <a:pPr>
                <a:defRPr/>
              </a:pPr>
              <a:t>10/12/1436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935ED1B1-6591-4D16-8695-D2DE9F89786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924763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9271EFEA-B76F-4349-94FA-586E051FF79E}" type="datetime1">
              <a:rPr lang="ar-SA">
                <a:solidFill>
                  <a:srgbClr val="646B86">
                    <a:shade val="90000"/>
                  </a:srgbClr>
                </a:solidFill>
              </a:rPr>
              <a:pPr>
                <a:defRPr/>
              </a:pPr>
              <a:t>10/12/1436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7E53D30C-04B3-47C2-9F6B-5B6EDE2DBD71}"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546618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3B9839F2-270F-436E-BBFF-99B922CCF498}" type="datetime1">
              <a:rPr lang="ar-SA">
                <a:solidFill>
                  <a:srgbClr val="646B86">
                    <a:shade val="90000"/>
                  </a:srgbClr>
                </a:solidFill>
              </a:rPr>
              <a:pPr>
                <a:defRPr/>
              </a:pPr>
              <a:t>10/12/1436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D446A22E-5A54-44A7-8473-03645384803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137080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C65E1BFC-8757-4B95-AE08-CDB517A8D178}" type="datetime1">
              <a:rPr lang="ar-SA">
                <a:solidFill>
                  <a:srgbClr val="646B86">
                    <a:shade val="90000"/>
                  </a:srgbClr>
                </a:solidFill>
              </a:rPr>
              <a:pPr>
                <a:defRPr/>
              </a:pPr>
              <a:t>10/12/1436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43ECB28B-0A93-48E3-AC8B-F39AE792338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106157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FA1E3129-0E02-44C2-9C81-CD544E0D22FD}" type="datetime1">
              <a:rPr lang="ar-SA">
                <a:solidFill>
                  <a:srgbClr val="646B86">
                    <a:shade val="90000"/>
                  </a:srgbClr>
                </a:solidFill>
              </a:rPr>
              <a:pPr>
                <a:defRPr/>
              </a:pPr>
              <a:t>10/12/1436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A6A1A718-26B4-4607-BA59-EF947613DB9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7559821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AC2FA173-F152-44DD-A7F5-55B79C69B3A2}" type="datetime1">
              <a:rPr lang="ar-SA">
                <a:solidFill>
                  <a:srgbClr val="646B86">
                    <a:shade val="90000"/>
                  </a:srgbClr>
                </a:solidFill>
              </a:rPr>
              <a:pPr>
                <a:defRPr/>
              </a:pPr>
              <a:t>10/12/1436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F446A2B5-9812-48B3-8BF8-CA449191395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167826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9F0A35C4-30AD-4144-A3AE-40107BA58929}" type="datetime1">
              <a:rPr lang="ar-SA">
                <a:solidFill>
                  <a:srgbClr val="646B86">
                    <a:shade val="90000"/>
                  </a:srgbClr>
                </a:solidFill>
              </a:rPr>
              <a:pPr>
                <a:defRPr/>
              </a:pPr>
              <a:t>10/12/1436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93A4A9F6-DCBA-49C7-BE27-502D0BC3BE6A}"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581616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0929CF88-03F0-4F0F-97AA-EB0EA7891448}" type="datetime1">
              <a:rPr lang="ar-SA">
                <a:solidFill>
                  <a:srgbClr val="646B86">
                    <a:shade val="90000"/>
                  </a:srgbClr>
                </a:solidFill>
              </a:rPr>
              <a:pPr>
                <a:defRPr/>
              </a:pPr>
              <a:t>10/12/1436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E58948F4-17A5-4126-92B0-09F2247D7338}"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452794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052"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2053"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646B86">
                    <a:shade val="90000"/>
                  </a:srgbClr>
                </a:solidFill>
              </a:defRPr>
            </a:lvl1pPr>
          </a:lstStyle>
          <a:p>
            <a:pPr fontAlgn="base">
              <a:spcBef>
                <a:spcPct val="0"/>
              </a:spcBef>
              <a:spcAft>
                <a:spcPct val="0"/>
              </a:spcAft>
              <a:defRPr/>
            </a:pPr>
            <a:fld id="{9F48FE96-7966-4CDB-B852-07B771CFD767}" type="datetime1">
              <a:rPr lang="ar-SA">
                <a:latin typeface="Arial" pitchFamily="34" charset="0"/>
              </a:rPr>
              <a:pPr fontAlgn="base">
                <a:spcBef>
                  <a:spcPct val="0"/>
                </a:spcBef>
                <a:spcAft>
                  <a:spcPct val="0"/>
                </a:spcAft>
                <a:defRPr/>
              </a:pPr>
              <a:t>10/12/1436</a:t>
            </a:fld>
            <a:endParaRPr lang="ar-SA">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646B86">
                    <a:shade val="90000"/>
                  </a:srgbClr>
                </a:solidFill>
              </a:defRPr>
            </a:lvl1pPr>
          </a:lstStyle>
          <a:p>
            <a:pPr fontAlgn="base">
              <a:spcBef>
                <a:spcPct val="0"/>
              </a:spcBef>
              <a:spcAft>
                <a:spcPct val="0"/>
              </a:spcAft>
              <a:defRPr/>
            </a:pPr>
            <a:endParaRPr lang="ar-SA">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646B86">
                    <a:shade val="90000"/>
                  </a:srgbClr>
                </a:solidFill>
              </a:defRPr>
            </a:lvl1pPr>
          </a:lstStyle>
          <a:p>
            <a:pPr fontAlgn="base">
              <a:spcBef>
                <a:spcPct val="0"/>
              </a:spcBef>
              <a:spcAft>
                <a:spcPct val="0"/>
              </a:spcAft>
              <a:defRPr/>
            </a:pPr>
            <a:fld id="{25729C50-FAD0-49D2-AEBA-980F84A9DF67}" type="slidenum">
              <a:rPr lang="ar-SA">
                <a:latin typeface="Arial" pitchFamily="34" charset="0"/>
              </a:rPr>
              <a:pPr fontAlgn="base">
                <a:spcBef>
                  <a:spcPct val="0"/>
                </a:spcBef>
                <a:spcAft>
                  <a:spcPct val="0"/>
                </a:spcAft>
                <a:defRPr/>
              </a:pPr>
              <a:t>‹#›</a:t>
            </a:fld>
            <a:endParaRPr lang="ar-SA">
              <a:latin typeface="Arial" pitchFamily="34" charset="0"/>
            </a:endParaRPr>
          </a:p>
        </p:txBody>
      </p:sp>
      <p:grpSp>
        <p:nvGrpSpPr>
          <p:cNvPr id="2057"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854523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7DE318EB-3B4B-4DF2-9AE2-71536189927B}" type="datetime1">
              <a:rPr lang="ar-SA">
                <a:solidFill>
                  <a:srgbClr val="646B86">
                    <a:shade val="90000"/>
                  </a:srgbClr>
                </a:solidFill>
                <a:latin typeface="Arial" pitchFamily="34" charset="0"/>
              </a:rPr>
              <a:pPr fontAlgn="base">
                <a:spcBef>
                  <a:spcPct val="0"/>
                </a:spcBef>
                <a:spcAft>
                  <a:spcPct val="0"/>
                </a:spcAft>
                <a:defRPr/>
              </a:pPr>
              <a:t>10/12/1436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05152E2F-47D3-4CD2-BBE9-76CFB57209CB}"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29888248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zvgNbLUXk4o/UoNE4mTzjMI/AAAAAAAAABg/hAkohTqnwiY/s1600/basmla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57188"/>
            <a:ext cx="82931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9"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B4F730B7-70C9-4D6B-BFBB-E55A2D26B815}" type="slidenum">
              <a:rPr lang="ar-SA" smtClean="0">
                <a:solidFill>
                  <a:srgbClr val="5F6680"/>
                </a:solidFill>
              </a:rPr>
              <a:pPr eaLnBrk="1" hangingPunct="1"/>
              <a:t>1</a:t>
            </a:fld>
            <a:endParaRPr lang="ar-SA" smtClean="0">
              <a:solidFill>
                <a:srgbClr val="5F6680"/>
              </a:solidFill>
            </a:endParaRPr>
          </a:p>
        </p:txBody>
      </p:sp>
    </p:spTree>
    <p:extLst>
      <p:ext uri="{BB962C8B-B14F-4D97-AF65-F5344CB8AC3E}">
        <p14:creationId xmlns:p14="http://schemas.microsoft.com/office/powerpoint/2010/main" val="3632804828"/>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900" decel="100000" fill="hold"/>
                                        <p:tgtEl>
                                          <p:spTgt spid="614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محاضرات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163846"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060F7221-ACBA-4088-A544-636BFCF4C638}" type="slidenum">
              <a:rPr lang="ar-SA" smtClean="0">
                <a:solidFill>
                  <a:srgbClr val="BCC7CD"/>
                </a:solidFill>
              </a:rPr>
              <a:pPr eaLnBrk="1" hangingPunct="1"/>
              <a:t>2</a:t>
            </a:fld>
            <a:endParaRPr lang="ar-SA" smtClean="0">
              <a:solidFill>
                <a:srgbClr val="BCC7CD"/>
              </a:solidFill>
            </a:endParaRPr>
          </a:p>
        </p:txBody>
      </p:sp>
    </p:spTree>
    <p:extLst>
      <p:ext uri="{BB962C8B-B14F-4D97-AF65-F5344CB8AC3E}">
        <p14:creationId xmlns:p14="http://schemas.microsoft.com/office/powerpoint/2010/main" val="20402851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611560" y="1214422"/>
            <a:ext cx="7416824" cy="1862048"/>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115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المحاضرة السابعة </a:t>
            </a:r>
            <a:endParaRPr lang="ar-SA" sz="66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164870"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877E9FD9-DD5F-4564-99DA-7FA6351FD6E3}" type="slidenum">
              <a:rPr lang="ar-SA" smtClean="0">
                <a:solidFill>
                  <a:srgbClr val="BCC7CD"/>
                </a:solidFill>
              </a:rPr>
              <a:pPr eaLnBrk="1" hangingPunct="1"/>
              <a:t>3</a:t>
            </a:fld>
            <a:endParaRPr lang="ar-SA" smtClean="0">
              <a:solidFill>
                <a:srgbClr val="BCC7CD"/>
              </a:solidFill>
            </a:endParaRPr>
          </a:p>
        </p:txBody>
      </p:sp>
    </p:spTree>
    <p:extLst>
      <p:ext uri="{BB962C8B-B14F-4D97-AF65-F5344CB8AC3E}">
        <p14:creationId xmlns:p14="http://schemas.microsoft.com/office/powerpoint/2010/main" val="352201780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srgbClr val="000000"/>
              </a:solidFill>
              <a:latin typeface="Arial" pitchFamily="34" charset="0"/>
            </a:endParaRPr>
          </a:p>
        </p:txBody>
      </p:sp>
      <p:sp>
        <p:nvSpPr>
          <p:cNvPr id="16589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srgbClr val="000000"/>
              </a:solidFill>
              <a:latin typeface="Arial" pitchFamily="34" charset="0"/>
            </a:endParaRPr>
          </a:p>
        </p:txBody>
      </p:sp>
      <p:pic>
        <p:nvPicPr>
          <p:cNvPr id="268293" name="Picture 5" descr="C:\Users\Administrator\Desktop\تنزيل (4).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75" y="1000125"/>
            <a:ext cx="7786688"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3"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03582A6A-1DC2-49F1-A46D-05B5F1EB1FAE}" type="slidenum">
              <a:rPr lang="ar-SA" smtClean="0">
                <a:solidFill>
                  <a:srgbClr val="5F6680"/>
                </a:solidFill>
              </a:rPr>
              <a:pPr eaLnBrk="1" hangingPunct="1"/>
              <a:t>4</a:t>
            </a:fld>
            <a:endParaRPr lang="ar-SA" smtClean="0">
              <a:solidFill>
                <a:srgbClr val="5F6680"/>
              </a:solidFill>
            </a:endParaRPr>
          </a:p>
        </p:txBody>
      </p:sp>
    </p:spTree>
    <p:extLst>
      <p:ext uri="{BB962C8B-B14F-4D97-AF65-F5344CB8AC3E}">
        <p14:creationId xmlns:p14="http://schemas.microsoft.com/office/powerpoint/2010/main" val="3935378559"/>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from="(-#ppt_w/2)" to="(#ppt_x)" calcmode="lin" valueType="num">
                                      <p:cBhvr>
                                        <p:cTn id="7" dur="600" fill="hold">
                                          <p:stCondLst>
                                            <p:cond delay="0"/>
                                          </p:stCondLst>
                                        </p:cTn>
                                        <p:tgtEl>
                                          <p:spTgt spid="268293"/>
                                        </p:tgtEl>
                                        <p:attrNameLst>
                                          <p:attrName>ppt_x</p:attrName>
                                        </p:attrNameLst>
                                      </p:cBhvr>
                                    </p:anim>
                                    <p:anim from="0" to="-1.0" calcmode="lin" valueType="num">
                                      <p:cBhvr>
                                        <p:cTn id="8" dur="200" decel="50000" autoRev="1" fill="hold">
                                          <p:stCondLst>
                                            <p:cond delay="600"/>
                                          </p:stCondLst>
                                        </p:cTn>
                                        <p:tgtEl>
                                          <p:spTgt spid="268293"/>
                                        </p:tgtEl>
                                        <p:attrNameLst>
                                          <p:attrName>xshear</p:attrName>
                                        </p:attrNameLst>
                                      </p:cBhvr>
                                    </p:anim>
                                    <p:animScale>
                                      <p:cBhvr>
                                        <p:cTn id="9" dur="200" decel="100000" autoRev="1" fill="hold">
                                          <p:stCondLst>
                                            <p:cond delay="600"/>
                                          </p:stCondLst>
                                        </p:cTn>
                                        <p:tgtEl>
                                          <p:spTgt spid="268293"/>
                                        </p:tgtEl>
                                      </p:cBhvr>
                                      <p:from x="100000" y="100000"/>
                                      <p:to x="80000" y="100000"/>
                                    </p:animScale>
                                    <p:anim by="(#ppt_h/3+#ppt_w*0.1)" calcmode="lin" valueType="num">
                                      <p:cBhvr additive="sum">
                                        <p:cTn id="10" dur="200" decel="100000" autoRev="1" fill="hold">
                                          <p:stCondLst>
                                            <p:cond delay="600"/>
                                          </p:stCondLst>
                                        </p:cTn>
                                        <p:tgtEl>
                                          <p:spTgt spid="26829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
          <p:cNvSpPr>
            <a:spLocks noChangeArrowheads="1"/>
          </p:cNvSpPr>
          <p:nvPr/>
        </p:nvSpPr>
        <p:spPr bwMode="auto">
          <a:xfrm>
            <a:off x="357188" y="735013"/>
            <a:ext cx="85725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fontAlgn="base" hangingPunct="0">
              <a:spcBef>
                <a:spcPct val="0"/>
              </a:spcBef>
              <a:spcAft>
                <a:spcPct val="0"/>
              </a:spcAft>
              <a:tabLst>
                <a:tab pos="204788"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مذهب الحرية الاقتصادية</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204788" algn="l"/>
              </a:tabLs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الحرية الاقتصادية مصطلح ارتبط استعماله بمدرسة الطبيعيين التي ظهرت في فرنسا في منتصف القرن الثامن عشر الميلادي ، ومن رواد هذه المدرسة " كيناي " ، وهو الطبيب الخاص للملك لويس الخامس عشر ، وقد نادت هذه المدرسة بعدد من المبادئ ، </a:t>
            </a:r>
          </a:p>
          <a:p>
            <a:pPr algn="justLow" eaLnBrk="0" fontAlgn="base" hangingPunct="0">
              <a:spcBef>
                <a:spcPct val="0"/>
              </a:spcBef>
              <a:spcAft>
                <a:spcPct val="0"/>
              </a:spcAft>
              <a:tabLst>
                <a:tab pos="204788" algn="l"/>
              </a:tabLs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منها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204788"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1-</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خضوع الجانب الاقتصادي من الحياة لنظام طبيعي ليس من صنع أحد ، وهذا النظام الطبيعي يحقق للناس النمو ، والرخاء ، وعلى الدولة ألاَّ تتدخل في النشاط الاقتصادي . فمهمة الدولة في نظرهم تقتصر على توفير الأمن ، والدفاع ، والنظام (القضاء).</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204788"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2-</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استقلال علم الاقتصاد عن الدين والأخلاق وسائر العلوم الاجتماعية . وعندما يقال "الدين" يقصد به هنا الدين النصراني لأنه هو دين الأمم الأوربية التي نشأت فيها مدرسة الطبيعيين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204788"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3-</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اعتبار المصلحة الشخصية هي الدافع الوحيد للعمل ، والكسب.</a:t>
            </a:r>
          </a:p>
        </p:txBody>
      </p:sp>
      <p:sp>
        <p:nvSpPr>
          <p:cNvPr id="2" name="عنصر نائب لرقم الشريحة 1"/>
          <p:cNvSpPr>
            <a:spLocks noGrp="1"/>
          </p:cNvSpPr>
          <p:nvPr>
            <p:ph type="sldNum" sz="quarter" idx="12"/>
          </p:nvPr>
        </p:nvSpPr>
        <p:spPr/>
        <p:txBody>
          <a:bodyPr/>
          <a:lstStyle/>
          <a:p>
            <a:pPr>
              <a:defRPr/>
            </a:pPr>
            <a:fld id="{6121E26D-BED1-438C-B45F-CD2CDF1B2FC4}" type="slidenum">
              <a:rPr lang="ar-SA" smtClean="0">
                <a:solidFill>
                  <a:srgbClr val="646B86">
                    <a:shade val="90000"/>
                  </a:srgbClr>
                </a:solidFill>
              </a:rPr>
              <a:pPr>
                <a:defRPr/>
              </a:pPr>
              <a:t>5</a:t>
            </a:fld>
            <a:endParaRPr lang="ar-SA">
              <a:solidFill>
                <a:srgbClr val="646B86">
                  <a:shade val="90000"/>
                </a:srgbClr>
              </a:solidFill>
            </a:endParaRPr>
          </a:p>
        </p:txBody>
      </p:sp>
    </p:spTree>
    <p:extLst>
      <p:ext uri="{BB962C8B-B14F-4D97-AF65-F5344CB8AC3E}">
        <p14:creationId xmlns:p14="http://schemas.microsoft.com/office/powerpoint/2010/main" val="4025092093"/>
      </p:ext>
    </p:extLst>
  </p:cSld>
  <p:clrMapOvr>
    <a:masterClrMapping/>
  </p:clrMapOvr>
  <p:transition>
    <p:strips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2083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20834">
                                            <p:txEl>
                                              <p:pRg st="0" end="0"/>
                                            </p:txEl>
                                          </p:spTgt>
                                        </p:tgtEl>
                                        <p:attrNameLst>
                                          <p:attrName>ppt_x</p:attrName>
                                        </p:attrNameLst>
                                      </p:cBhvr>
                                    </p:anim>
                                    <p:anim from="0" to="-1.0" calcmode="lin" valueType="num">
                                      <p:cBhvr>
                                        <p:cTn id="8" dur="200" decel="50000" autoRev="1" fill="hold">
                                          <p:stCondLst>
                                            <p:cond delay="600"/>
                                          </p:stCondLst>
                                        </p:cTn>
                                        <p:tgtEl>
                                          <p:spTgt spid="120834">
                                            <p:txEl>
                                              <p:pRg st="0" end="0"/>
                                            </p:txEl>
                                          </p:spTgt>
                                        </p:tgtEl>
                                        <p:attrNameLst>
                                          <p:attrName>xshear</p:attrName>
                                        </p:attrNameLst>
                                      </p:cBhvr>
                                    </p:anim>
                                    <p:animScale>
                                      <p:cBhvr>
                                        <p:cTn id="9" dur="200" decel="100000" autoRev="1" fill="hold">
                                          <p:stCondLst>
                                            <p:cond delay="600"/>
                                          </p:stCondLst>
                                        </p:cTn>
                                        <p:tgtEl>
                                          <p:spTgt spid="120834">
                                            <p:txEl>
                                              <p:pRg st="0" end="0"/>
                                            </p:txEl>
                                          </p:spTgt>
                                        </p:tgtEl>
                                      </p:cBhvr>
                                      <p:from x="100000" y="100000"/>
                                      <p:to x="80000" y="100000"/>
                                    </p:animScale>
                                    <p:anim by="(#ppt_h/3+#ppt_w*0.1)" calcmode="lin" valueType="num">
                                      <p:cBhvr additive="sum">
                                        <p:cTn id="10" dur="200" decel="100000" autoRev="1" fill="hold">
                                          <p:stCondLst>
                                            <p:cond delay="600"/>
                                          </p:stCondLst>
                                        </p:cTn>
                                        <p:tgtEl>
                                          <p:spTgt spid="120834">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20834">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20834">
                                            <p:txEl>
                                              <p:pRg st="1" end="1"/>
                                            </p:txEl>
                                          </p:spTgt>
                                        </p:tgtEl>
                                        <p:attrNameLst>
                                          <p:attrName>ppt_x</p:attrName>
                                        </p:attrNameLst>
                                      </p:cBhvr>
                                    </p:anim>
                                    <p:anim from="0" to="-1.0" calcmode="lin" valueType="num">
                                      <p:cBhvr>
                                        <p:cTn id="14" dur="200" decel="50000" autoRev="1" fill="hold">
                                          <p:stCondLst>
                                            <p:cond delay="600"/>
                                          </p:stCondLst>
                                        </p:cTn>
                                        <p:tgtEl>
                                          <p:spTgt spid="120834">
                                            <p:txEl>
                                              <p:pRg st="1" end="1"/>
                                            </p:txEl>
                                          </p:spTgt>
                                        </p:tgtEl>
                                        <p:attrNameLst>
                                          <p:attrName>xshear</p:attrName>
                                        </p:attrNameLst>
                                      </p:cBhvr>
                                    </p:anim>
                                    <p:animScale>
                                      <p:cBhvr>
                                        <p:cTn id="15" dur="200" decel="100000" autoRev="1" fill="hold">
                                          <p:stCondLst>
                                            <p:cond delay="600"/>
                                          </p:stCondLst>
                                        </p:cTn>
                                        <p:tgtEl>
                                          <p:spTgt spid="120834">
                                            <p:txEl>
                                              <p:pRg st="1" end="1"/>
                                            </p:txEl>
                                          </p:spTgt>
                                        </p:tgtEl>
                                      </p:cBhvr>
                                      <p:from x="100000" y="100000"/>
                                      <p:to x="80000" y="100000"/>
                                    </p:animScale>
                                    <p:anim by="(#ppt_h/3+#ppt_w*0.1)" calcmode="lin" valueType="num">
                                      <p:cBhvr additive="sum">
                                        <p:cTn id="16" dur="200" decel="100000" autoRev="1" fill="hold">
                                          <p:stCondLst>
                                            <p:cond delay="600"/>
                                          </p:stCondLst>
                                        </p:cTn>
                                        <p:tgtEl>
                                          <p:spTgt spid="120834">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20834">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20834">
                                            <p:txEl>
                                              <p:pRg st="2" end="2"/>
                                            </p:txEl>
                                          </p:spTgt>
                                        </p:tgtEl>
                                        <p:attrNameLst>
                                          <p:attrName>ppt_x</p:attrName>
                                        </p:attrNameLst>
                                      </p:cBhvr>
                                    </p:anim>
                                    <p:anim from="0" to="-1.0" calcmode="lin" valueType="num">
                                      <p:cBhvr>
                                        <p:cTn id="20" dur="200" decel="50000" autoRev="1" fill="hold">
                                          <p:stCondLst>
                                            <p:cond delay="600"/>
                                          </p:stCondLst>
                                        </p:cTn>
                                        <p:tgtEl>
                                          <p:spTgt spid="120834">
                                            <p:txEl>
                                              <p:pRg st="2" end="2"/>
                                            </p:txEl>
                                          </p:spTgt>
                                        </p:tgtEl>
                                        <p:attrNameLst>
                                          <p:attrName>xshear</p:attrName>
                                        </p:attrNameLst>
                                      </p:cBhvr>
                                    </p:anim>
                                    <p:animScale>
                                      <p:cBhvr>
                                        <p:cTn id="21" dur="200" decel="100000" autoRev="1" fill="hold">
                                          <p:stCondLst>
                                            <p:cond delay="600"/>
                                          </p:stCondLst>
                                        </p:cTn>
                                        <p:tgtEl>
                                          <p:spTgt spid="120834">
                                            <p:txEl>
                                              <p:pRg st="2" end="2"/>
                                            </p:txEl>
                                          </p:spTgt>
                                        </p:tgtEl>
                                      </p:cBhvr>
                                      <p:from x="100000" y="100000"/>
                                      <p:to x="80000" y="100000"/>
                                    </p:animScale>
                                    <p:anim by="(#ppt_h/3+#ppt_w*0.1)" calcmode="lin" valueType="num">
                                      <p:cBhvr additive="sum">
                                        <p:cTn id="22" dur="200" decel="100000" autoRev="1" fill="hold">
                                          <p:stCondLst>
                                            <p:cond delay="600"/>
                                          </p:stCondLst>
                                        </p:cTn>
                                        <p:tgtEl>
                                          <p:spTgt spid="120834">
                                            <p:txEl>
                                              <p:pRg st="2" end="2"/>
                                            </p:txEl>
                                          </p:spTgt>
                                        </p:tgtEl>
                                        <p:attrNameLst>
                                          <p:attrName>ppt_x</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4" presetClass="entr" presetSubtype="0" fill="hold" nodeType="clickEffect">
                                  <p:stCondLst>
                                    <p:cond delay="0"/>
                                  </p:stCondLst>
                                  <p:childTnLst>
                                    <p:set>
                                      <p:cBhvr>
                                        <p:cTn id="26" dur="1" fill="hold">
                                          <p:stCondLst>
                                            <p:cond delay="0"/>
                                          </p:stCondLst>
                                        </p:cTn>
                                        <p:tgtEl>
                                          <p:spTgt spid="120834">
                                            <p:txEl>
                                              <p:pRg st="3" end="3"/>
                                            </p:txEl>
                                          </p:spTgt>
                                        </p:tgtEl>
                                        <p:attrNameLst>
                                          <p:attrName>style.visibility</p:attrName>
                                        </p:attrNameLst>
                                      </p:cBhvr>
                                      <p:to>
                                        <p:strVal val="visible"/>
                                      </p:to>
                                    </p:set>
                                    <p:anim from="(-#ppt_w/2)" to="(#ppt_x)" calcmode="lin" valueType="num">
                                      <p:cBhvr>
                                        <p:cTn id="27" dur="600" fill="hold">
                                          <p:stCondLst>
                                            <p:cond delay="0"/>
                                          </p:stCondLst>
                                        </p:cTn>
                                        <p:tgtEl>
                                          <p:spTgt spid="120834">
                                            <p:txEl>
                                              <p:pRg st="3" end="3"/>
                                            </p:txEl>
                                          </p:spTgt>
                                        </p:tgtEl>
                                        <p:attrNameLst>
                                          <p:attrName>ppt_x</p:attrName>
                                        </p:attrNameLst>
                                      </p:cBhvr>
                                    </p:anim>
                                    <p:anim from="0" to="-1.0" calcmode="lin" valueType="num">
                                      <p:cBhvr>
                                        <p:cTn id="28" dur="200" decel="50000" autoRev="1" fill="hold">
                                          <p:stCondLst>
                                            <p:cond delay="600"/>
                                          </p:stCondLst>
                                        </p:cTn>
                                        <p:tgtEl>
                                          <p:spTgt spid="120834">
                                            <p:txEl>
                                              <p:pRg st="3" end="3"/>
                                            </p:txEl>
                                          </p:spTgt>
                                        </p:tgtEl>
                                        <p:attrNameLst>
                                          <p:attrName>xshear</p:attrName>
                                        </p:attrNameLst>
                                      </p:cBhvr>
                                    </p:anim>
                                    <p:animScale>
                                      <p:cBhvr>
                                        <p:cTn id="29" dur="200" decel="100000" autoRev="1" fill="hold">
                                          <p:stCondLst>
                                            <p:cond delay="600"/>
                                          </p:stCondLst>
                                        </p:cTn>
                                        <p:tgtEl>
                                          <p:spTgt spid="120834">
                                            <p:txEl>
                                              <p:pRg st="3" end="3"/>
                                            </p:txEl>
                                          </p:spTgt>
                                        </p:tgtEl>
                                      </p:cBhvr>
                                      <p:from x="100000" y="100000"/>
                                      <p:to x="80000" y="100000"/>
                                    </p:animScale>
                                    <p:anim by="(#ppt_h/3+#ppt_w*0.1)" calcmode="lin" valueType="num">
                                      <p:cBhvr additive="sum">
                                        <p:cTn id="30" dur="200" decel="100000" autoRev="1" fill="hold">
                                          <p:stCondLst>
                                            <p:cond delay="600"/>
                                          </p:stCondLst>
                                        </p:cTn>
                                        <p:tgtEl>
                                          <p:spTgt spid="120834">
                                            <p:txEl>
                                              <p:pRg st="3" end="3"/>
                                            </p:txEl>
                                          </p:spTgt>
                                        </p:tgtEl>
                                        <p:attrNameLst>
                                          <p:attrName>ppt_x</p:attrName>
                                        </p:attrNameLst>
                                      </p:cBhvr>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4" presetClass="entr" presetSubtype="0" fill="hold" nodeType="clickEffect">
                                  <p:stCondLst>
                                    <p:cond delay="0"/>
                                  </p:stCondLst>
                                  <p:childTnLst>
                                    <p:set>
                                      <p:cBhvr>
                                        <p:cTn id="34" dur="1" fill="hold">
                                          <p:stCondLst>
                                            <p:cond delay="0"/>
                                          </p:stCondLst>
                                        </p:cTn>
                                        <p:tgtEl>
                                          <p:spTgt spid="120834">
                                            <p:txEl>
                                              <p:pRg st="4" end="4"/>
                                            </p:txEl>
                                          </p:spTgt>
                                        </p:tgtEl>
                                        <p:attrNameLst>
                                          <p:attrName>style.visibility</p:attrName>
                                        </p:attrNameLst>
                                      </p:cBhvr>
                                      <p:to>
                                        <p:strVal val="visible"/>
                                      </p:to>
                                    </p:set>
                                    <p:anim from="(-#ppt_w/2)" to="(#ppt_x)" calcmode="lin" valueType="num">
                                      <p:cBhvr>
                                        <p:cTn id="35" dur="600" fill="hold">
                                          <p:stCondLst>
                                            <p:cond delay="0"/>
                                          </p:stCondLst>
                                        </p:cTn>
                                        <p:tgtEl>
                                          <p:spTgt spid="120834">
                                            <p:txEl>
                                              <p:pRg st="4" end="4"/>
                                            </p:txEl>
                                          </p:spTgt>
                                        </p:tgtEl>
                                        <p:attrNameLst>
                                          <p:attrName>ppt_x</p:attrName>
                                        </p:attrNameLst>
                                      </p:cBhvr>
                                    </p:anim>
                                    <p:anim from="0" to="-1.0" calcmode="lin" valueType="num">
                                      <p:cBhvr>
                                        <p:cTn id="36" dur="200" decel="50000" autoRev="1" fill="hold">
                                          <p:stCondLst>
                                            <p:cond delay="600"/>
                                          </p:stCondLst>
                                        </p:cTn>
                                        <p:tgtEl>
                                          <p:spTgt spid="120834">
                                            <p:txEl>
                                              <p:pRg st="4" end="4"/>
                                            </p:txEl>
                                          </p:spTgt>
                                        </p:tgtEl>
                                        <p:attrNameLst>
                                          <p:attrName>xshear</p:attrName>
                                        </p:attrNameLst>
                                      </p:cBhvr>
                                    </p:anim>
                                    <p:animScale>
                                      <p:cBhvr>
                                        <p:cTn id="37" dur="200" decel="100000" autoRev="1" fill="hold">
                                          <p:stCondLst>
                                            <p:cond delay="600"/>
                                          </p:stCondLst>
                                        </p:cTn>
                                        <p:tgtEl>
                                          <p:spTgt spid="120834">
                                            <p:txEl>
                                              <p:pRg st="4" end="4"/>
                                            </p:txEl>
                                          </p:spTgt>
                                        </p:tgtEl>
                                      </p:cBhvr>
                                      <p:from x="100000" y="100000"/>
                                      <p:to x="80000" y="100000"/>
                                    </p:animScale>
                                    <p:anim by="(#ppt_h/3+#ppt_w*0.1)" calcmode="lin" valueType="num">
                                      <p:cBhvr additive="sum">
                                        <p:cTn id="38" dur="200" decel="100000" autoRev="1" fill="hold">
                                          <p:stCondLst>
                                            <p:cond delay="600"/>
                                          </p:stCondLst>
                                        </p:cTn>
                                        <p:tgtEl>
                                          <p:spTgt spid="120834">
                                            <p:txEl>
                                              <p:pRg st="4" end="4"/>
                                            </p:txEl>
                                          </p:spTgt>
                                        </p:tgtEl>
                                        <p:attrNameLst>
                                          <p:attrName>ppt_x</p:attrName>
                                        </p:attrNameLst>
                                      </p:cBhvr>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9" presetClass="entr" presetSubtype="10" fill="hold" nodeType="clickEffect">
                                  <p:stCondLst>
                                    <p:cond delay="0"/>
                                  </p:stCondLst>
                                  <p:childTnLst>
                                    <p:set>
                                      <p:cBhvr>
                                        <p:cTn id="42" dur="1" fill="hold">
                                          <p:stCondLst>
                                            <p:cond delay="0"/>
                                          </p:stCondLst>
                                        </p:cTn>
                                        <p:tgtEl>
                                          <p:spTgt spid="120834">
                                            <p:txEl>
                                              <p:pRg st="5" end="5"/>
                                            </p:txEl>
                                          </p:spTgt>
                                        </p:tgtEl>
                                        <p:attrNameLst>
                                          <p:attrName>style.visibility</p:attrName>
                                        </p:attrNameLst>
                                      </p:cBhvr>
                                      <p:to>
                                        <p:strVal val="visible"/>
                                      </p:to>
                                    </p:set>
                                    <p:anim calcmode="lin" valueType="num">
                                      <p:cBhvr>
                                        <p:cTn id="43" dur="5000" fill="hold"/>
                                        <p:tgtEl>
                                          <p:spTgt spid="120834">
                                            <p:txEl>
                                              <p:pRg st="5" end="5"/>
                                            </p:txEl>
                                          </p:spTgt>
                                        </p:tgtEl>
                                        <p:attrNameLst>
                                          <p:attrName>ppt_w</p:attrName>
                                        </p:attrNameLst>
                                      </p:cBhvr>
                                      <p:tavLst>
                                        <p:tav tm="0" fmla="#ppt_w*sin(2.5*pi*$)">
                                          <p:val>
                                            <p:fltVal val="0"/>
                                          </p:val>
                                        </p:tav>
                                        <p:tav tm="100000">
                                          <p:val>
                                            <p:fltVal val="1"/>
                                          </p:val>
                                        </p:tav>
                                      </p:tavLst>
                                    </p:anim>
                                    <p:anim calcmode="lin" valueType="num">
                                      <p:cBhvr>
                                        <p:cTn id="44" dur="5000" fill="hold"/>
                                        <p:tgtEl>
                                          <p:spTgt spid="120834">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
          <p:cNvSpPr>
            <a:spLocks noChangeArrowheads="1"/>
          </p:cNvSpPr>
          <p:nvPr/>
        </p:nvSpPr>
        <p:spPr bwMode="auto">
          <a:xfrm>
            <a:off x="285750" y="733425"/>
            <a:ext cx="8643938"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4-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الاعتقاد بتوافق المصلحة الخاصة مع المصلحة العامة ، وعدم وجود تناقض بين المصلحتين (العامة والخاصة). وفي بريطانيا ظهر ما سمي بالمذهب التقليدي ، الذي يعد " آدم سميث " من أبرز رواده ، الذي أكد على أهمية المنافسة الحرة ، وأنها هي الأداة لتحقيق رفاه المجتمعات. و بملاحظة أفكار الطبيعيين  والتقليديين يمكن القول: انه في تلك الفترة بدأ يبرز في أوربا فكر اقتصادي يقوم على الانطلاق من القيود الحكومية ، ففي تلك الفترة برزت المناداة بعدم تدخل الدولة في النشاط الاقتصادي . ومن معالم الفكر الاقتصادي في تلك الفترة في أوربا المناداة بالتخلص من قيود الدين النصراني المفروضة على علم الاقتصاد ،وعلى النشاط الاقتصادي. وهذا جزء من التمرد على الكنيسة الذي ساد أوربا في تلك الفترة من التاريخ . وعندما طبقت الأفكار التي نادى بها الطبيعيون و التقليديون بدأت في أوربا معالم نظام جديد يقوم على مبادئ الحرية ، أو ما سمي فيما بعد "بالنظام الرأسمالي" ويبدو أن أفكار التحرر الاقتصادي لم تأت بمبادرات محددة  ابتداءً ، فظهور هذه المبادئ كان ردة فعل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rtl="0" eaLnBrk="0" fontAlgn="base" hangingPunct="0">
              <a:spcBef>
                <a:spcPct val="0"/>
              </a:spcBef>
              <a:spcAft>
                <a:spcPct val="0"/>
              </a:spcAft>
            </a:pPr>
            <a:r>
              <a:rPr lang="en-US" sz="2800" b="1">
                <a:solidFill>
                  <a:srgbClr val="FF0000"/>
                </a:solidFill>
                <a:latin typeface="Traditional Arabic" pitchFamily="18" charset="-78"/>
                <a:ea typeface="Times New Roman" pitchFamily="18" charset="0"/>
                <a:cs typeface="Traditional Arabic" pitchFamily="18" charset="-78"/>
                <a:sym typeface="HQPB2" pitchFamily="2" charset="2"/>
              </a:rPr>
              <a:t/>
            </a:r>
            <a:br>
              <a:rPr lang="en-US" sz="2800" b="1">
                <a:solidFill>
                  <a:srgbClr val="FF0000"/>
                </a:solidFill>
                <a:latin typeface="Traditional Arabic" pitchFamily="18" charset="-78"/>
                <a:ea typeface="Times New Roman" pitchFamily="18" charset="0"/>
                <a:cs typeface="Traditional Arabic" pitchFamily="18" charset="-78"/>
                <a:sym typeface="HQPB2" pitchFamily="2" charset="2"/>
              </a:rPr>
            </a:b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3634B483-45F1-4811-A6B7-740A56CFE34D}" type="slidenum">
              <a:rPr lang="ar-SA" smtClean="0">
                <a:solidFill>
                  <a:srgbClr val="646B86">
                    <a:shade val="90000"/>
                  </a:srgbClr>
                </a:solidFill>
              </a:rPr>
              <a:pPr>
                <a:defRPr/>
              </a:pPr>
              <a:t>6</a:t>
            </a:fld>
            <a:endParaRPr lang="ar-SA">
              <a:solidFill>
                <a:srgbClr val="646B86">
                  <a:shade val="90000"/>
                </a:srgbClr>
              </a:solidFill>
            </a:endParaRPr>
          </a:p>
        </p:txBody>
      </p:sp>
    </p:spTree>
    <p:extLst>
      <p:ext uri="{BB962C8B-B14F-4D97-AF65-F5344CB8AC3E}">
        <p14:creationId xmlns:p14="http://schemas.microsoft.com/office/powerpoint/2010/main" val="1044717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21858">
                                            <p:txEl>
                                              <p:pRg st="0" end="0"/>
                                            </p:txEl>
                                          </p:spTgt>
                                        </p:tgtEl>
                                        <p:attrNameLst>
                                          <p:attrName>style.visibility</p:attrName>
                                        </p:attrNameLst>
                                      </p:cBhvr>
                                      <p:to>
                                        <p:strVal val="visible"/>
                                      </p:to>
                                    </p:set>
                                    <p:animEffect transition="in" filter="fade">
                                      <p:cBhvr>
                                        <p:cTn id="7" dur="1000"/>
                                        <p:tgtEl>
                                          <p:spTgt spid="121858">
                                            <p:txEl>
                                              <p:pRg st="0" end="0"/>
                                            </p:txEl>
                                          </p:spTgt>
                                        </p:tgtEl>
                                      </p:cBhvr>
                                    </p:animEffect>
                                    <p:anim calcmode="lin" valueType="num">
                                      <p:cBhvr>
                                        <p:cTn id="8" dur="1000" fill="hold"/>
                                        <p:tgtEl>
                                          <p:spTgt spid="12185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2185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1858">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21858">
                                            <p:txEl>
                                              <p:pRg st="1" end="1"/>
                                            </p:txEl>
                                          </p:spTgt>
                                        </p:tgtEl>
                                        <p:attrNameLst>
                                          <p:attrName>style.visibility</p:attrName>
                                        </p:attrNameLst>
                                      </p:cBhvr>
                                      <p:to>
                                        <p:strVal val="visible"/>
                                      </p:to>
                                    </p:set>
                                    <p:animEffect transition="in" filter="fade">
                                      <p:cBhvr>
                                        <p:cTn id="13" dur="1000"/>
                                        <p:tgtEl>
                                          <p:spTgt spid="121858">
                                            <p:txEl>
                                              <p:pRg st="1" end="1"/>
                                            </p:txEl>
                                          </p:spTgt>
                                        </p:tgtEl>
                                      </p:cBhvr>
                                    </p:animEffect>
                                    <p:anim calcmode="lin" valueType="num">
                                      <p:cBhvr>
                                        <p:cTn id="14" dur="1000" fill="hold"/>
                                        <p:tgtEl>
                                          <p:spTgt spid="121858">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21858">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21858">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nvSpPr>
        <p:spPr bwMode="auto">
          <a:xfrm>
            <a:off x="285750" y="230188"/>
            <a:ext cx="8715375"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فمثلاً الدعوة إلى عدم تدخل الدولة في النشاط الاقتصادي يبدو أن من أبرز أسبابه الضرر الذي لحق بالنشاط الاقتصادي من تدخل الحكَّام في النشاط الاقتصادي ، كالضرائب العالية التي فرضت على الفلاحين الفرنسيين ، بل وصل الأمر إلى فرض أسعار منخفضة للقمح من أجل خفض تكلفة المعيشة . أما الدعوة إلى استقلال علم الاقتصاد عن الدين، و الأخلاق ، فهي ردة فعل تجاه تسلط الكنيسة المتحالفة مع   الحكَّام، والتي لا تسمح بالآراء المخالفة لآرائها ، بالإضافة إلى أن تمويل نفقات الكنيسة تحت مسميات مختلفة جزء من العبء المالي الذي يعاني منه النشاط الاقتصادي في أوربا في تلك الفترة. أما التأكيد على أهمية المصلحة الشخصية فيبدو أنه ردة فعل تجاه سحق شخصية الفرد في ظل نظام الإقطاع في أوربا ، ليؤكد على أن الفرد هو الخلية الأساسية في المجتمع و أن الحرية من حقوقه الطبيعية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فمذهب الحرية الاقتصادية في جملته جزء من ثورة في أوربا ضد أوضاع ، و أفكار كانت سائدة ، و بتطبيق أفكار هذا التمرد أو الفكر الاقتصادي الحر ظهر ما يسمى النظام الرأسمالي القائم على مبادئ الحرية الاقتصادية و أهمها : حرية التملك ، وحرية  التعاقد ، وحرية الإنتاج، وحرية تحديد الأسعار ، وحرية التبادل ، وحرية الاستهلاك ، وحرية التصرف في الدخل والثروة .</a:t>
            </a:r>
          </a:p>
        </p:txBody>
      </p:sp>
      <p:sp>
        <p:nvSpPr>
          <p:cNvPr id="2" name="عنصر نائب لرقم الشريحة 1"/>
          <p:cNvSpPr>
            <a:spLocks noGrp="1"/>
          </p:cNvSpPr>
          <p:nvPr>
            <p:ph type="sldNum" sz="quarter" idx="12"/>
          </p:nvPr>
        </p:nvSpPr>
        <p:spPr/>
        <p:txBody>
          <a:bodyPr/>
          <a:lstStyle/>
          <a:p>
            <a:pPr>
              <a:defRPr/>
            </a:pPr>
            <a:fld id="{E45BBD8E-7FCD-4925-8C7E-D09EDECBB002}" type="slidenum">
              <a:rPr lang="ar-SA" smtClean="0">
                <a:solidFill>
                  <a:srgbClr val="646B86">
                    <a:shade val="90000"/>
                  </a:srgbClr>
                </a:solidFill>
              </a:rPr>
              <a:pPr>
                <a:defRPr/>
              </a:pPr>
              <a:t>7</a:t>
            </a:fld>
            <a:endParaRPr lang="ar-SA">
              <a:solidFill>
                <a:srgbClr val="646B86">
                  <a:shade val="90000"/>
                </a:srgbClr>
              </a:solidFill>
            </a:endParaRPr>
          </a:p>
        </p:txBody>
      </p:sp>
    </p:spTree>
    <p:extLst>
      <p:ext uri="{BB962C8B-B14F-4D97-AF65-F5344CB8AC3E}">
        <p14:creationId xmlns:p14="http://schemas.microsoft.com/office/powerpoint/2010/main" val="242610909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22882">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22882">
                                            <p:txEl>
                                              <p:pRg st="0" end="0"/>
                                            </p:txEl>
                                          </p:spTgt>
                                        </p:tgtEl>
                                        <p:attrNameLst>
                                          <p:attrName>ppt_x</p:attrName>
                                        </p:attrNameLst>
                                      </p:cBhvr>
                                    </p:anim>
                                    <p:anim from="0" to="-1.0" calcmode="lin" valueType="num">
                                      <p:cBhvr>
                                        <p:cTn id="8" dur="200" decel="50000" autoRev="1" fill="hold">
                                          <p:stCondLst>
                                            <p:cond delay="600"/>
                                          </p:stCondLst>
                                        </p:cTn>
                                        <p:tgtEl>
                                          <p:spTgt spid="122882">
                                            <p:txEl>
                                              <p:pRg st="0" end="0"/>
                                            </p:txEl>
                                          </p:spTgt>
                                        </p:tgtEl>
                                        <p:attrNameLst>
                                          <p:attrName>xshear</p:attrName>
                                        </p:attrNameLst>
                                      </p:cBhvr>
                                    </p:anim>
                                    <p:animScale>
                                      <p:cBhvr>
                                        <p:cTn id="9" dur="200" decel="100000" autoRev="1" fill="hold">
                                          <p:stCondLst>
                                            <p:cond delay="600"/>
                                          </p:stCondLst>
                                        </p:cTn>
                                        <p:tgtEl>
                                          <p:spTgt spid="122882">
                                            <p:txEl>
                                              <p:pRg st="0" end="0"/>
                                            </p:txEl>
                                          </p:spTgt>
                                        </p:tgtEl>
                                      </p:cBhvr>
                                      <p:from x="100000" y="100000"/>
                                      <p:to x="80000" y="100000"/>
                                    </p:animScale>
                                    <p:anim by="(#ppt_h/3+#ppt_w*0.1)" calcmode="lin" valueType="num">
                                      <p:cBhvr additive="sum">
                                        <p:cTn id="10" dur="200" decel="100000" autoRev="1" fill="hold">
                                          <p:stCondLst>
                                            <p:cond delay="600"/>
                                          </p:stCondLst>
                                        </p:cTn>
                                        <p:tgtEl>
                                          <p:spTgt spid="122882">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22882">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22882">
                                            <p:txEl>
                                              <p:pRg st="1" end="1"/>
                                            </p:txEl>
                                          </p:spTgt>
                                        </p:tgtEl>
                                        <p:attrNameLst>
                                          <p:attrName>ppt_x</p:attrName>
                                        </p:attrNameLst>
                                      </p:cBhvr>
                                    </p:anim>
                                    <p:anim from="0" to="-1.0" calcmode="lin" valueType="num">
                                      <p:cBhvr>
                                        <p:cTn id="14" dur="200" decel="50000" autoRev="1" fill="hold">
                                          <p:stCondLst>
                                            <p:cond delay="600"/>
                                          </p:stCondLst>
                                        </p:cTn>
                                        <p:tgtEl>
                                          <p:spTgt spid="122882">
                                            <p:txEl>
                                              <p:pRg st="1" end="1"/>
                                            </p:txEl>
                                          </p:spTgt>
                                        </p:tgtEl>
                                        <p:attrNameLst>
                                          <p:attrName>xshear</p:attrName>
                                        </p:attrNameLst>
                                      </p:cBhvr>
                                    </p:anim>
                                    <p:animScale>
                                      <p:cBhvr>
                                        <p:cTn id="15" dur="200" decel="100000" autoRev="1" fill="hold">
                                          <p:stCondLst>
                                            <p:cond delay="600"/>
                                          </p:stCondLst>
                                        </p:cTn>
                                        <p:tgtEl>
                                          <p:spTgt spid="122882">
                                            <p:txEl>
                                              <p:pRg st="1" end="1"/>
                                            </p:txEl>
                                          </p:spTgt>
                                        </p:tgtEl>
                                      </p:cBhvr>
                                      <p:from x="100000" y="100000"/>
                                      <p:to x="80000" y="100000"/>
                                    </p:animScale>
                                    <p:anim by="(#ppt_h/3+#ppt_w*0.1)" calcmode="lin" valueType="num">
                                      <p:cBhvr additive="sum">
                                        <p:cTn id="16" dur="200" decel="100000" autoRev="1" fill="hold">
                                          <p:stCondLst>
                                            <p:cond delay="600"/>
                                          </p:stCondLst>
                                        </p:cTn>
                                        <p:tgtEl>
                                          <p:spTgt spid="122882">
                                            <p:txEl>
                                              <p:pRg st="1" end="1"/>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
          <p:cNvSpPr>
            <a:spLocks noChangeArrowheads="1"/>
          </p:cNvSpPr>
          <p:nvPr/>
        </p:nvSpPr>
        <p:spPr bwMode="auto">
          <a:xfrm>
            <a:off x="428625" y="214313"/>
            <a:ext cx="857250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الحرية الاقتصادية المقيدة في النظام الاقتصادي الإسلامي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توسط النظام الاقتصادي الإسلامي في منهجه من مسألة الحرية الاقتصادية ، فأعطى للإنسان مجالاً واسعاً يتحرك فيه باختياره ، ليمارس نشاطه الاقتصادي ، الذي يحقق به وظيفته على الأرض ، وهي تحقيق العبودية لله ، و إعمار الأرض بالإستناد إلى منهج الإسلام الشامل لكل جوانب الحياة ، فلم يعانِ الإنسان من مساوئ الانفلات الموجود في النظام الرأسمالي ، ولم يعانِ من كبت الدوافع الفطرية  الموجود في ظل النظام الاشتراكي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والحرية في النظام الإسلامي ليست مقصودة لذاتها ، بل هي وسيلة لمساعدة الإنسان على تحقيق الهدف الذي خُلق من أجله ، فالوسيلة تعطى بقدر ما يحقق الهدف ، و لهذا فالحرية الاقتصادية في النظام الإسلامي مضبوطة بضوابط شرعية من أجل الوصول إلى تحقيق ذلك الهدف ، وهذه الضوابط أصيلة في أسس النظام الإسلامي ، ولم تأت ردة فعل ، وإذا كان النظام الرأسمالي قد أدخل بعض التعديلات على مبادئ الحرية قبل حوالي قرن ، فإن النظام الاقتصادي الإسلامي قد جاءت مبادئ الحرية الاقتصادية فيه مضبوطة، وهذه الضوابط جزء من التشريع وليست اصلاحات اتضحت الحاجة لها بعد التطبيق . </a:t>
            </a:r>
          </a:p>
        </p:txBody>
      </p:sp>
      <p:sp>
        <p:nvSpPr>
          <p:cNvPr id="2" name="عنصر نائب لرقم الشريحة 1"/>
          <p:cNvSpPr>
            <a:spLocks noGrp="1"/>
          </p:cNvSpPr>
          <p:nvPr>
            <p:ph type="sldNum" sz="quarter" idx="12"/>
          </p:nvPr>
        </p:nvSpPr>
        <p:spPr/>
        <p:txBody>
          <a:bodyPr/>
          <a:lstStyle/>
          <a:p>
            <a:pPr>
              <a:defRPr/>
            </a:pPr>
            <a:fld id="{EEEB3C56-A383-452D-850B-15D2E098B5AD}" type="slidenum">
              <a:rPr lang="ar-SA" smtClean="0">
                <a:solidFill>
                  <a:srgbClr val="646B86">
                    <a:shade val="90000"/>
                  </a:srgbClr>
                </a:solidFill>
              </a:rPr>
              <a:pPr>
                <a:defRPr/>
              </a:pPr>
              <a:t>8</a:t>
            </a:fld>
            <a:endParaRPr lang="ar-SA">
              <a:solidFill>
                <a:srgbClr val="646B86">
                  <a:shade val="90000"/>
                </a:srgbClr>
              </a:solidFill>
            </a:endParaRPr>
          </a:p>
        </p:txBody>
      </p:sp>
    </p:spTree>
    <p:extLst>
      <p:ext uri="{BB962C8B-B14F-4D97-AF65-F5344CB8AC3E}">
        <p14:creationId xmlns:p14="http://schemas.microsoft.com/office/powerpoint/2010/main" val="3491457920"/>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23906">
                                            <p:txEl>
                                              <p:pRg st="0" end="0"/>
                                            </p:txEl>
                                          </p:spTgt>
                                        </p:tgtEl>
                                        <p:attrNameLst>
                                          <p:attrName>style.visibility</p:attrName>
                                        </p:attrNameLst>
                                      </p:cBhvr>
                                      <p:to>
                                        <p:strVal val="visible"/>
                                      </p:to>
                                    </p:set>
                                    <p:animEffect transition="in" filter="fade">
                                      <p:cBhvr>
                                        <p:cTn id="7" dur="800" decel="100000"/>
                                        <p:tgtEl>
                                          <p:spTgt spid="123906">
                                            <p:txEl>
                                              <p:pRg st="0" end="0"/>
                                            </p:txEl>
                                          </p:spTgt>
                                        </p:tgtEl>
                                      </p:cBhvr>
                                    </p:animEffect>
                                    <p:anim calcmode="lin" valueType="num">
                                      <p:cBhvr>
                                        <p:cTn id="8" dur="800" decel="100000" fill="hold"/>
                                        <p:tgtEl>
                                          <p:spTgt spid="123906">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23906">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23906">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23906">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23906">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4" presetClass="entr" presetSubtype="0" fill="hold" nodeType="clickEffect">
                                  <p:stCondLst>
                                    <p:cond delay="0"/>
                                  </p:stCondLst>
                                  <p:childTnLst>
                                    <p:set>
                                      <p:cBhvr>
                                        <p:cTn id="16" dur="1" fill="hold">
                                          <p:stCondLst>
                                            <p:cond delay="0"/>
                                          </p:stCondLst>
                                        </p:cTn>
                                        <p:tgtEl>
                                          <p:spTgt spid="123906">
                                            <p:txEl>
                                              <p:pRg st="1" end="1"/>
                                            </p:txEl>
                                          </p:spTgt>
                                        </p:tgtEl>
                                        <p:attrNameLst>
                                          <p:attrName>style.visibility</p:attrName>
                                        </p:attrNameLst>
                                      </p:cBhvr>
                                      <p:to>
                                        <p:strVal val="visible"/>
                                      </p:to>
                                    </p:set>
                                    <p:anim from="(-#ppt_w/2)" to="(#ppt_x)" calcmode="lin" valueType="num">
                                      <p:cBhvr>
                                        <p:cTn id="17" dur="600" fill="hold">
                                          <p:stCondLst>
                                            <p:cond delay="0"/>
                                          </p:stCondLst>
                                        </p:cTn>
                                        <p:tgtEl>
                                          <p:spTgt spid="123906">
                                            <p:txEl>
                                              <p:pRg st="1" end="1"/>
                                            </p:txEl>
                                          </p:spTgt>
                                        </p:tgtEl>
                                        <p:attrNameLst>
                                          <p:attrName>ppt_x</p:attrName>
                                        </p:attrNameLst>
                                      </p:cBhvr>
                                    </p:anim>
                                    <p:anim from="0" to="-1.0" calcmode="lin" valueType="num">
                                      <p:cBhvr>
                                        <p:cTn id="18" dur="200" decel="50000" autoRev="1" fill="hold">
                                          <p:stCondLst>
                                            <p:cond delay="600"/>
                                          </p:stCondLst>
                                        </p:cTn>
                                        <p:tgtEl>
                                          <p:spTgt spid="123906">
                                            <p:txEl>
                                              <p:pRg st="1" end="1"/>
                                            </p:txEl>
                                          </p:spTgt>
                                        </p:tgtEl>
                                        <p:attrNameLst>
                                          <p:attrName>xshear</p:attrName>
                                        </p:attrNameLst>
                                      </p:cBhvr>
                                    </p:anim>
                                    <p:animScale>
                                      <p:cBhvr>
                                        <p:cTn id="19" dur="200" decel="100000" autoRev="1" fill="hold">
                                          <p:stCondLst>
                                            <p:cond delay="600"/>
                                          </p:stCondLst>
                                        </p:cTn>
                                        <p:tgtEl>
                                          <p:spTgt spid="123906">
                                            <p:txEl>
                                              <p:pRg st="1" end="1"/>
                                            </p:txEl>
                                          </p:spTgt>
                                        </p:tgtEl>
                                      </p:cBhvr>
                                      <p:from x="100000" y="100000"/>
                                      <p:to x="80000" y="100000"/>
                                    </p:animScale>
                                    <p:anim by="(#ppt_h/3+#ppt_w*0.1)" calcmode="lin" valueType="num">
                                      <p:cBhvr additive="sum">
                                        <p:cTn id="20" dur="200" decel="100000" autoRev="1" fill="hold">
                                          <p:stCondLst>
                                            <p:cond delay="600"/>
                                          </p:stCondLst>
                                        </p:cTn>
                                        <p:tgtEl>
                                          <p:spTgt spid="123906">
                                            <p:txEl>
                                              <p:pRg st="1" end="1"/>
                                            </p:txEl>
                                          </p:spTgt>
                                        </p:tgtEl>
                                        <p:attrNameLst>
                                          <p:attrName>ppt_x</p:attrName>
                                        </p:attrNameLst>
                                      </p:cBhvr>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4" presetClass="entr" presetSubtype="0" fill="hold" nodeType="clickEffect">
                                  <p:stCondLst>
                                    <p:cond delay="0"/>
                                  </p:stCondLst>
                                  <p:childTnLst>
                                    <p:set>
                                      <p:cBhvr>
                                        <p:cTn id="24" dur="1" fill="hold">
                                          <p:stCondLst>
                                            <p:cond delay="0"/>
                                          </p:stCondLst>
                                        </p:cTn>
                                        <p:tgtEl>
                                          <p:spTgt spid="123906">
                                            <p:txEl>
                                              <p:pRg st="2" end="2"/>
                                            </p:txEl>
                                          </p:spTgt>
                                        </p:tgtEl>
                                        <p:attrNameLst>
                                          <p:attrName>style.visibility</p:attrName>
                                        </p:attrNameLst>
                                      </p:cBhvr>
                                      <p:to>
                                        <p:strVal val="visible"/>
                                      </p:to>
                                    </p:set>
                                    <p:anim from="(-#ppt_w/2)" to="(#ppt_x)" calcmode="lin" valueType="num">
                                      <p:cBhvr>
                                        <p:cTn id="25" dur="600" fill="hold">
                                          <p:stCondLst>
                                            <p:cond delay="0"/>
                                          </p:stCondLst>
                                        </p:cTn>
                                        <p:tgtEl>
                                          <p:spTgt spid="123906">
                                            <p:txEl>
                                              <p:pRg st="2" end="2"/>
                                            </p:txEl>
                                          </p:spTgt>
                                        </p:tgtEl>
                                        <p:attrNameLst>
                                          <p:attrName>ppt_x</p:attrName>
                                        </p:attrNameLst>
                                      </p:cBhvr>
                                    </p:anim>
                                    <p:anim from="0" to="-1.0" calcmode="lin" valueType="num">
                                      <p:cBhvr>
                                        <p:cTn id="26" dur="200" decel="50000" autoRev="1" fill="hold">
                                          <p:stCondLst>
                                            <p:cond delay="600"/>
                                          </p:stCondLst>
                                        </p:cTn>
                                        <p:tgtEl>
                                          <p:spTgt spid="123906">
                                            <p:txEl>
                                              <p:pRg st="2" end="2"/>
                                            </p:txEl>
                                          </p:spTgt>
                                        </p:tgtEl>
                                        <p:attrNameLst>
                                          <p:attrName>xshear</p:attrName>
                                        </p:attrNameLst>
                                      </p:cBhvr>
                                    </p:anim>
                                    <p:animScale>
                                      <p:cBhvr>
                                        <p:cTn id="27" dur="200" decel="100000" autoRev="1" fill="hold">
                                          <p:stCondLst>
                                            <p:cond delay="600"/>
                                          </p:stCondLst>
                                        </p:cTn>
                                        <p:tgtEl>
                                          <p:spTgt spid="123906">
                                            <p:txEl>
                                              <p:pRg st="2" end="2"/>
                                            </p:txEl>
                                          </p:spTgt>
                                        </p:tgtEl>
                                      </p:cBhvr>
                                      <p:from x="100000" y="100000"/>
                                      <p:to x="80000" y="100000"/>
                                    </p:animScale>
                                    <p:anim by="(#ppt_h/3+#ppt_w*0.1)" calcmode="lin" valueType="num">
                                      <p:cBhvr additive="sum">
                                        <p:cTn id="28" dur="200" decel="100000" autoRev="1" fill="hold">
                                          <p:stCondLst>
                                            <p:cond delay="600"/>
                                          </p:stCondLst>
                                        </p:cTn>
                                        <p:tgtEl>
                                          <p:spTgt spid="123906">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
          <p:cNvSpPr>
            <a:spLocks noChangeArrowheads="1"/>
          </p:cNvSpPr>
          <p:nvPr/>
        </p:nvSpPr>
        <p:spPr bwMode="auto">
          <a:xfrm>
            <a:off x="357188" y="357188"/>
            <a:ext cx="85725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الضوابط الشرعية الواردة على النشاط الاقتصادي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في النظام الاقتصادي الإسلامي عدد من القيود التي تضبط النشاط الاقتصادي ،لضمان جلب المصالح ، ودرء المفاسد للفرد والمجتمع  و لا يقتصر ذلك على الدنيا ، بل يشمل الدنيا و الآخرة ، وهذه المسألة من المسائل التي يتميز بها المسلمون عن غيرهم ، حيث تتصل عند المسلم حياته الدنيا بما بعد موته ، فلا ينصب تفكيره ،و أسلوب حياته على الدنيا وحدها ، بل يشمل ما بعد رحيله من هذه الدنيا ، وهذا الربط بين المرحلتين يؤثر في سلوكه الاقتصادي ، فقد ترد بعض القيود على النشاط الاقتصادي لضمان مصلحة الفرد في الآخرة . حتى ولو لم تكن المصلحة الدنيوية من هذا القيد واضحة لكل الناس . ومسألة المصالح المتعلقة بالآخرة تقع خارج قدرات العقل البشري ، ولهذا فالمدارس الفكرية الاقتصادية الوضعية لا تقدم للبشرية شيئاً في هذا المجال ، بل تتجاهل هذا الجانب ، على الرغم من وضوحه في الأديان السماوية التي تعاقبت بها الرسل ، منذ نزول أول نبي على  الأرض ، وهو آدم عليه السلام إلى آخر رسالة سماوية نزلت وهي الإسلام ، فكل هذه الرسالات السماوية تربط بين الحياتين: الدنيوية والأخروية ، وتجعل الأولى فترة استعداد للحياة الآخرة .</a:t>
            </a:r>
          </a:p>
        </p:txBody>
      </p:sp>
      <p:sp>
        <p:nvSpPr>
          <p:cNvPr id="2" name="عنصر نائب لرقم الشريحة 1"/>
          <p:cNvSpPr>
            <a:spLocks noGrp="1"/>
          </p:cNvSpPr>
          <p:nvPr>
            <p:ph type="sldNum" sz="quarter" idx="12"/>
          </p:nvPr>
        </p:nvSpPr>
        <p:spPr/>
        <p:txBody>
          <a:bodyPr/>
          <a:lstStyle/>
          <a:p>
            <a:pPr>
              <a:defRPr/>
            </a:pPr>
            <a:fld id="{96A74B26-9610-4202-ADB6-AB81FF0F4404}" type="slidenum">
              <a:rPr lang="ar-SA" smtClean="0">
                <a:solidFill>
                  <a:srgbClr val="646B86">
                    <a:shade val="90000"/>
                  </a:srgbClr>
                </a:solidFill>
              </a:rPr>
              <a:pPr>
                <a:defRPr/>
              </a:pPr>
              <a:t>9</a:t>
            </a:fld>
            <a:endParaRPr lang="ar-SA">
              <a:solidFill>
                <a:srgbClr val="646B86">
                  <a:shade val="90000"/>
                </a:srgbClr>
              </a:solidFill>
            </a:endParaRPr>
          </a:p>
        </p:txBody>
      </p:sp>
    </p:spTree>
    <p:extLst>
      <p:ext uri="{BB962C8B-B14F-4D97-AF65-F5344CB8AC3E}">
        <p14:creationId xmlns:p14="http://schemas.microsoft.com/office/powerpoint/2010/main" val="121855330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4930">
                                            <p:txEl>
                                              <p:pRg st="0" end="0"/>
                                            </p:txEl>
                                          </p:spTgt>
                                        </p:tgtEl>
                                        <p:attrNameLst>
                                          <p:attrName>style.visibility</p:attrName>
                                        </p:attrNameLst>
                                      </p:cBhvr>
                                      <p:to>
                                        <p:strVal val="visible"/>
                                      </p:to>
                                    </p:set>
                                    <p:animEffect transition="in" filter="fade">
                                      <p:cBhvr>
                                        <p:cTn id="7" dur="2000"/>
                                        <p:tgtEl>
                                          <p:spTgt spid="1249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124930">
                                            <p:txEl>
                                              <p:pRg st="1" end="1"/>
                                            </p:txEl>
                                          </p:spTgt>
                                        </p:tgtEl>
                                        <p:attrNameLst>
                                          <p:attrName>style.visibility</p:attrName>
                                        </p:attrNameLst>
                                      </p:cBhvr>
                                      <p:to>
                                        <p:strVal val="visible"/>
                                      </p:to>
                                    </p:set>
                                    <p:animEffect transition="in" filter="wipe(down)">
                                      <p:cBhvr>
                                        <p:cTn id="12" dur="580">
                                          <p:stCondLst>
                                            <p:cond delay="0"/>
                                          </p:stCondLst>
                                        </p:cTn>
                                        <p:tgtEl>
                                          <p:spTgt spid="124930">
                                            <p:txEl>
                                              <p:pRg st="1" end="1"/>
                                            </p:txEl>
                                          </p:spTgt>
                                        </p:tgtEl>
                                      </p:cBhvr>
                                    </p:animEffect>
                                    <p:anim calcmode="lin" valueType="num">
                                      <p:cBhvr>
                                        <p:cTn id="13" dur="1822" tmFilter="0,0; 0.14,0.36; 0.43,0.73; 0.71,0.91; 1.0,1.0">
                                          <p:stCondLst>
                                            <p:cond delay="0"/>
                                          </p:stCondLst>
                                        </p:cTn>
                                        <p:tgtEl>
                                          <p:spTgt spid="124930">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24930">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24930">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24930">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24930">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124930">
                                            <p:txEl>
                                              <p:pRg st="1" end="1"/>
                                            </p:txEl>
                                          </p:spTgt>
                                        </p:tgtEl>
                                      </p:cBhvr>
                                      <p:to x="100000" y="60000"/>
                                    </p:animScale>
                                    <p:animScale>
                                      <p:cBhvr>
                                        <p:cTn id="19" dur="166" decel="50000">
                                          <p:stCondLst>
                                            <p:cond delay="676"/>
                                          </p:stCondLst>
                                        </p:cTn>
                                        <p:tgtEl>
                                          <p:spTgt spid="124930">
                                            <p:txEl>
                                              <p:pRg st="1" end="1"/>
                                            </p:txEl>
                                          </p:spTgt>
                                        </p:tgtEl>
                                      </p:cBhvr>
                                      <p:to x="100000" y="100000"/>
                                    </p:animScale>
                                    <p:animScale>
                                      <p:cBhvr>
                                        <p:cTn id="20" dur="26">
                                          <p:stCondLst>
                                            <p:cond delay="1312"/>
                                          </p:stCondLst>
                                        </p:cTn>
                                        <p:tgtEl>
                                          <p:spTgt spid="124930">
                                            <p:txEl>
                                              <p:pRg st="1" end="1"/>
                                            </p:txEl>
                                          </p:spTgt>
                                        </p:tgtEl>
                                      </p:cBhvr>
                                      <p:to x="100000" y="80000"/>
                                    </p:animScale>
                                    <p:animScale>
                                      <p:cBhvr>
                                        <p:cTn id="21" dur="166" decel="50000">
                                          <p:stCondLst>
                                            <p:cond delay="1338"/>
                                          </p:stCondLst>
                                        </p:cTn>
                                        <p:tgtEl>
                                          <p:spTgt spid="124930">
                                            <p:txEl>
                                              <p:pRg st="1" end="1"/>
                                            </p:txEl>
                                          </p:spTgt>
                                        </p:tgtEl>
                                      </p:cBhvr>
                                      <p:to x="100000" y="100000"/>
                                    </p:animScale>
                                    <p:animScale>
                                      <p:cBhvr>
                                        <p:cTn id="22" dur="26">
                                          <p:stCondLst>
                                            <p:cond delay="1642"/>
                                          </p:stCondLst>
                                        </p:cTn>
                                        <p:tgtEl>
                                          <p:spTgt spid="124930">
                                            <p:txEl>
                                              <p:pRg st="1" end="1"/>
                                            </p:txEl>
                                          </p:spTgt>
                                        </p:tgtEl>
                                      </p:cBhvr>
                                      <p:to x="100000" y="90000"/>
                                    </p:animScale>
                                    <p:animScale>
                                      <p:cBhvr>
                                        <p:cTn id="23" dur="166" decel="50000">
                                          <p:stCondLst>
                                            <p:cond delay="1668"/>
                                          </p:stCondLst>
                                        </p:cTn>
                                        <p:tgtEl>
                                          <p:spTgt spid="124930">
                                            <p:txEl>
                                              <p:pRg st="1" end="1"/>
                                            </p:txEl>
                                          </p:spTgt>
                                        </p:tgtEl>
                                      </p:cBhvr>
                                      <p:to x="100000" y="100000"/>
                                    </p:animScale>
                                    <p:animScale>
                                      <p:cBhvr>
                                        <p:cTn id="24" dur="26">
                                          <p:stCondLst>
                                            <p:cond delay="1808"/>
                                          </p:stCondLst>
                                        </p:cTn>
                                        <p:tgtEl>
                                          <p:spTgt spid="124930">
                                            <p:txEl>
                                              <p:pRg st="1" end="1"/>
                                            </p:txEl>
                                          </p:spTgt>
                                        </p:tgtEl>
                                      </p:cBhvr>
                                      <p:to x="100000" y="95000"/>
                                    </p:animScale>
                                    <p:animScale>
                                      <p:cBhvr>
                                        <p:cTn id="25" dur="166" decel="50000">
                                          <p:stCondLst>
                                            <p:cond delay="1834"/>
                                          </p:stCondLst>
                                        </p:cTn>
                                        <p:tgtEl>
                                          <p:spTgt spid="124930">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
          <p:cNvSpPr>
            <a:spLocks noChangeArrowheads="1"/>
          </p:cNvSpPr>
          <p:nvPr/>
        </p:nvSpPr>
        <p:spPr bwMode="auto">
          <a:xfrm>
            <a:off x="214313" y="806450"/>
            <a:ext cx="8715375"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tabLst>
                <a:tab pos="204788" algn="l"/>
              </a:tabLs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ولتحقيق تلك الغاية السامية ( </a:t>
            </a: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جلب المصالح ودرء المفاسد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جعل النظام الاقتصادي الإسلامي </a:t>
            </a: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قيوداً لضبط النشاط الاقتصادي ، منها :</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tabLst>
                <a:tab pos="2047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(أ) تطبيق أحكام الإسلام في الحلال والحرام ، ولذلك صور كثيرة ، منها :</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buClr>
                <a:srgbClr val="FF0000"/>
              </a:buClr>
              <a:buFont typeface="Wingdings" pitchFamily="2" charset="2"/>
              <a:buChar char="Ø"/>
              <a:tabLst>
                <a:tab pos="204788" algn="l"/>
              </a:tabLs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تحريم إنتاج واستهلاك السلع والخدمات الخبيثة المضرة  بالإنسان ، كما في قوله تعالى : </a:t>
            </a: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وَيُحِلُّ لَهُمُ الطَّيِّبَاتِ وَيُحَرِّمُ عَلَيْهِمُ الْخَبَائِثَ</a:t>
            </a:r>
            <a:r>
              <a:rPr lang="en-US" sz="2600" b="1">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(الأعراف 157). فحرية   الإنتاج ، والاستهلاك تقع داخل دائرة الحلال ، أما السلع و الخدمات الخبيثة المحرمة فهي ممنوعة . وقد تكون السلع المحرمة منصوصاً عليها كالخمر ، ولحم الخنزير ، وقد يكون منصوصاً على وصفها بأنها خبيثة أو مضرة فيأتي دور المجتهدين في تعيين ما ينطبق عليه الوصف المذموم . وهذا التحريم ليس من صلاحية البشر بل هو لله ، فالذي خلق البشر هو الذي يعرف ما يضرهم و ما ينفعهم ، وقد حذر الله من التحليل و التحريم بغير علم فقال تعالى : </a:t>
            </a: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وَلَا تَقُولُوا لِمَا تَصِفُ أَلْسِنَتُكُمُ الْكَذِبَ هَٰذَا حَلَالٌ وَهَٰذَا حَرَامٌ لِتَفْتَرُوا عَلَى اللَّهِ الْكَذِبَ إِنَّ الَّذِينَ يَفْتَرُونَ عَلَى اللَّهِ الْكَذِبَ لَا يُفْلِحُونَ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(النحل 116) . وتطبيق هذا القيد (الحلال و الحرام ) له آثار اقتصادية ايجابية ، وتجاهله له عواقب وخيمة . </a:t>
            </a:r>
          </a:p>
        </p:txBody>
      </p:sp>
      <p:sp>
        <p:nvSpPr>
          <p:cNvPr id="2" name="عنصر نائب لرقم الشريحة 1"/>
          <p:cNvSpPr>
            <a:spLocks noGrp="1"/>
          </p:cNvSpPr>
          <p:nvPr>
            <p:ph type="sldNum" sz="quarter" idx="12"/>
          </p:nvPr>
        </p:nvSpPr>
        <p:spPr/>
        <p:txBody>
          <a:bodyPr/>
          <a:lstStyle/>
          <a:p>
            <a:pPr>
              <a:defRPr/>
            </a:pPr>
            <a:fld id="{5CB32D57-8FD1-42B8-BF2E-13C25AAF502B}" type="slidenum">
              <a:rPr lang="ar-SA" smtClean="0">
                <a:solidFill>
                  <a:srgbClr val="646B86">
                    <a:shade val="90000"/>
                  </a:srgbClr>
                </a:solidFill>
              </a:rPr>
              <a:pPr>
                <a:defRPr/>
              </a:pPr>
              <a:t>10</a:t>
            </a:fld>
            <a:endParaRPr lang="ar-SA">
              <a:solidFill>
                <a:srgbClr val="646B86">
                  <a:shade val="90000"/>
                </a:srgbClr>
              </a:solidFill>
            </a:endParaRPr>
          </a:p>
        </p:txBody>
      </p:sp>
    </p:spTree>
    <p:extLst>
      <p:ext uri="{BB962C8B-B14F-4D97-AF65-F5344CB8AC3E}">
        <p14:creationId xmlns:p14="http://schemas.microsoft.com/office/powerpoint/2010/main" val="3685217481"/>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25954">
                                            <p:txEl>
                                              <p:pRg st="0" end="0"/>
                                            </p:txEl>
                                          </p:spTgt>
                                        </p:tgtEl>
                                        <p:attrNameLst>
                                          <p:attrName>style.visibility</p:attrName>
                                        </p:attrNameLst>
                                      </p:cBhvr>
                                      <p:to>
                                        <p:strVal val="visible"/>
                                      </p:to>
                                    </p:set>
                                    <p:anim calcmode="lin" valueType="num">
                                      <p:cBhvr>
                                        <p:cTn id="7" dur="1000" fill="hold"/>
                                        <p:tgtEl>
                                          <p:spTgt spid="125954">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25954">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25954">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25954">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125954">
                                            <p:txEl>
                                              <p:pRg st="1" end="1"/>
                                            </p:txEl>
                                          </p:spTgt>
                                        </p:tgtEl>
                                        <p:attrNameLst>
                                          <p:attrName>style.visibility</p:attrName>
                                        </p:attrNameLst>
                                      </p:cBhvr>
                                      <p:to>
                                        <p:strVal val="visible"/>
                                      </p:to>
                                    </p:set>
                                    <p:anim calcmode="lin" valueType="num">
                                      <p:cBhvr>
                                        <p:cTn id="13" dur="1000" fill="hold"/>
                                        <p:tgtEl>
                                          <p:spTgt spid="125954">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125954">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125954">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12595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4" presetClass="entr" presetSubtype="0" fill="hold" nodeType="clickEffect">
                                  <p:stCondLst>
                                    <p:cond delay="0"/>
                                  </p:stCondLst>
                                  <p:childTnLst>
                                    <p:set>
                                      <p:cBhvr>
                                        <p:cTn id="20" dur="1" fill="hold">
                                          <p:stCondLst>
                                            <p:cond delay="0"/>
                                          </p:stCondLst>
                                        </p:cTn>
                                        <p:tgtEl>
                                          <p:spTgt spid="125954">
                                            <p:txEl>
                                              <p:pRg st="2" end="2"/>
                                            </p:txEl>
                                          </p:spTgt>
                                        </p:tgtEl>
                                        <p:attrNameLst>
                                          <p:attrName>style.visibility</p:attrName>
                                        </p:attrNameLst>
                                      </p:cBhvr>
                                      <p:to>
                                        <p:strVal val="visible"/>
                                      </p:to>
                                    </p:set>
                                    <p:anim from="(-#ppt_w/2)" to="(#ppt_x)" calcmode="lin" valueType="num">
                                      <p:cBhvr>
                                        <p:cTn id="21" dur="600" fill="hold">
                                          <p:stCondLst>
                                            <p:cond delay="0"/>
                                          </p:stCondLst>
                                        </p:cTn>
                                        <p:tgtEl>
                                          <p:spTgt spid="125954">
                                            <p:txEl>
                                              <p:pRg st="2" end="2"/>
                                            </p:txEl>
                                          </p:spTgt>
                                        </p:tgtEl>
                                        <p:attrNameLst>
                                          <p:attrName>ppt_x</p:attrName>
                                        </p:attrNameLst>
                                      </p:cBhvr>
                                    </p:anim>
                                    <p:anim from="0" to="-1.0" calcmode="lin" valueType="num">
                                      <p:cBhvr>
                                        <p:cTn id="22" dur="200" decel="50000" autoRev="1" fill="hold">
                                          <p:stCondLst>
                                            <p:cond delay="600"/>
                                          </p:stCondLst>
                                        </p:cTn>
                                        <p:tgtEl>
                                          <p:spTgt spid="125954">
                                            <p:txEl>
                                              <p:pRg st="2" end="2"/>
                                            </p:txEl>
                                          </p:spTgt>
                                        </p:tgtEl>
                                        <p:attrNameLst>
                                          <p:attrName>xshear</p:attrName>
                                        </p:attrNameLst>
                                      </p:cBhvr>
                                    </p:anim>
                                    <p:animScale>
                                      <p:cBhvr>
                                        <p:cTn id="23" dur="200" decel="100000" autoRev="1" fill="hold">
                                          <p:stCondLst>
                                            <p:cond delay="600"/>
                                          </p:stCondLst>
                                        </p:cTn>
                                        <p:tgtEl>
                                          <p:spTgt spid="125954">
                                            <p:txEl>
                                              <p:pRg st="2" end="2"/>
                                            </p:txEl>
                                          </p:spTgt>
                                        </p:tgtEl>
                                      </p:cBhvr>
                                      <p:from x="100000" y="100000"/>
                                      <p:to x="80000" y="100000"/>
                                    </p:animScale>
                                    <p:anim by="(#ppt_h/3+#ppt_w*0.1)" calcmode="lin" valueType="num">
                                      <p:cBhvr additive="sum">
                                        <p:cTn id="24" dur="200" decel="100000" autoRev="1" fill="hold">
                                          <p:stCondLst>
                                            <p:cond delay="600"/>
                                          </p:stCondLst>
                                        </p:cTn>
                                        <p:tgtEl>
                                          <p:spTgt spid="125954">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
          <p:cNvSpPr>
            <a:spLocks noChangeArrowheads="1"/>
          </p:cNvSpPr>
          <p:nvPr/>
        </p:nvSpPr>
        <p:spPr bwMode="auto">
          <a:xfrm>
            <a:off x="142875" y="804863"/>
            <a:ext cx="8643938"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 أهم الآثار الايجابية لتطبيق قيد (الحلال و الحرام ) :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أولاً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المحافظة على الضروريات التي لا تستقيم حياة المجتمع إلاَّ بها ، وهي: حفظ الدين ، والنفس، والعقل ، والنسل ، والمال فهذه الضروريات جاءت كل الرسالات السماوية لحفظها.</a:t>
            </a:r>
          </a:p>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ثانياً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زيادة رفاهية المجتمع ، وتمتعه بالسلع و الخدمات النافعة ، وذلك لأن هذا القيد يوجه الموارد المتاحة لتوفير الطيبات ، ويستبعد الخبائث المضرة ، أما إهمال هذا القيد فنتيجته العكس تماماً . فالمجتمع الذي يهمل ، أو يقصر في تطبيق قيد ( الحلال والحرام ) يلحق الضرر بالضروريات المذكورة ، مما يعرض المجتمع إلى الخطر ولو بعد حين ، وفي الوقت نفسه تهدر الموارد المحدودة في توفير سلع وخدمات مضرة ، و يحرم المجتمع من سلع وخدمات طيبة نافعة . و الأمثلة على ذلك كثيرة ، ومنها الإنفاق على المخدرات ، فهي ثالث تجارة بعد النفط والسلاح ، وتقدر بحوالي 8٪ من حجم التجارة العالمية ، وينفق على مكافحة المخدرات حوالي (120) مليار دولار سنوياً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4080A66D-DF33-41DA-A3D8-4B144700A851}" type="slidenum">
              <a:rPr lang="ar-SA" smtClean="0">
                <a:solidFill>
                  <a:srgbClr val="646B86">
                    <a:shade val="90000"/>
                  </a:srgbClr>
                </a:solidFill>
              </a:rPr>
              <a:pPr>
                <a:defRPr/>
              </a:pPr>
              <a:t>11</a:t>
            </a:fld>
            <a:endParaRPr lang="ar-SA">
              <a:solidFill>
                <a:srgbClr val="646B86">
                  <a:shade val="90000"/>
                </a:srgbClr>
              </a:solidFill>
            </a:endParaRPr>
          </a:p>
        </p:txBody>
      </p:sp>
    </p:spTree>
    <p:extLst>
      <p:ext uri="{BB962C8B-B14F-4D97-AF65-F5344CB8AC3E}">
        <p14:creationId xmlns:p14="http://schemas.microsoft.com/office/powerpoint/2010/main" val="3992283955"/>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26978">
                                            <p:txEl>
                                              <p:pRg st="0" end="0"/>
                                            </p:txEl>
                                          </p:spTgt>
                                        </p:tgtEl>
                                        <p:attrNameLst>
                                          <p:attrName>style.visibility</p:attrName>
                                        </p:attrNameLst>
                                      </p:cBhvr>
                                      <p:to>
                                        <p:strVal val="visible"/>
                                      </p:to>
                                    </p:set>
                                    <p:animEffect transition="in" filter="fade">
                                      <p:cBhvr>
                                        <p:cTn id="7" dur="1000"/>
                                        <p:tgtEl>
                                          <p:spTgt spid="126978">
                                            <p:txEl>
                                              <p:pRg st="0" end="0"/>
                                            </p:txEl>
                                          </p:spTgt>
                                        </p:tgtEl>
                                      </p:cBhvr>
                                    </p:animEffect>
                                    <p:anim calcmode="lin" valueType="num">
                                      <p:cBhvr>
                                        <p:cTn id="8" dur="1000" fill="hold"/>
                                        <p:tgtEl>
                                          <p:spTgt spid="12697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2697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697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126978">
                                            <p:txEl>
                                              <p:pRg st="1" end="1"/>
                                            </p:txEl>
                                          </p:spTgt>
                                        </p:tgtEl>
                                        <p:attrNameLst>
                                          <p:attrName>style.visibility</p:attrName>
                                        </p:attrNameLst>
                                      </p:cBhvr>
                                      <p:to>
                                        <p:strVal val="visible"/>
                                      </p:to>
                                    </p:set>
                                    <p:animEffect transition="in" filter="fade">
                                      <p:cBhvr>
                                        <p:cTn id="15" dur="1000"/>
                                        <p:tgtEl>
                                          <p:spTgt spid="126978">
                                            <p:txEl>
                                              <p:pRg st="1" end="1"/>
                                            </p:txEl>
                                          </p:spTgt>
                                        </p:tgtEl>
                                      </p:cBhvr>
                                    </p:animEffect>
                                    <p:anim calcmode="lin" valueType="num">
                                      <p:cBhvr>
                                        <p:cTn id="16" dur="1000" fill="hold"/>
                                        <p:tgtEl>
                                          <p:spTgt spid="126978">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26978">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2697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0" presetClass="entr" presetSubtype="0" fill="hold" nodeType="clickEffect">
                                  <p:stCondLst>
                                    <p:cond delay="0"/>
                                  </p:stCondLst>
                                  <p:childTnLst>
                                    <p:set>
                                      <p:cBhvr>
                                        <p:cTn id="22" dur="1" fill="hold">
                                          <p:stCondLst>
                                            <p:cond delay="0"/>
                                          </p:stCondLst>
                                        </p:cTn>
                                        <p:tgtEl>
                                          <p:spTgt spid="126978">
                                            <p:txEl>
                                              <p:pRg st="2" end="2"/>
                                            </p:txEl>
                                          </p:spTgt>
                                        </p:tgtEl>
                                        <p:attrNameLst>
                                          <p:attrName>style.visibility</p:attrName>
                                        </p:attrNameLst>
                                      </p:cBhvr>
                                      <p:to>
                                        <p:strVal val="visible"/>
                                      </p:to>
                                    </p:set>
                                    <p:animEffect transition="in" filter="fade">
                                      <p:cBhvr>
                                        <p:cTn id="23" dur="800" decel="100000"/>
                                        <p:tgtEl>
                                          <p:spTgt spid="126978">
                                            <p:txEl>
                                              <p:pRg st="2" end="2"/>
                                            </p:txEl>
                                          </p:spTgt>
                                        </p:tgtEl>
                                      </p:cBhvr>
                                    </p:animEffect>
                                    <p:anim calcmode="lin" valueType="num">
                                      <p:cBhvr>
                                        <p:cTn id="24" dur="800" decel="100000" fill="hold"/>
                                        <p:tgtEl>
                                          <p:spTgt spid="126978">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126978">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126978">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26978">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26978">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
          <p:cNvSpPr>
            <a:spLocks noChangeArrowheads="1"/>
          </p:cNvSpPr>
          <p:nvPr/>
        </p:nvSpPr>
        <p:spPr bwMode="auto">
          <a:xfrm>
            <a:off x="428625" y="1285875"/>
            <a:ext cx="8429625"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tabLst>
                <a:tab pos="204788" algn="l"/>
              </a:tabLs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أما الخسائر البشرية فحوالي (7) ملايين شخص يموتون سنوياً بسبب الخمر  و التدخين و المخدرات . وفي أحدى الدول الإسلامية جاء في دراسة لهيئة رسمية أن الإنفاق على المخدرات في تلك الدولة سنة 2003 م قد بلغ </a:t>
            </a:r>
            <a:br>
              <a:rPr lang="ar-SA" sz="2800" b="1">
                <a:solidFill>
                  <a:prstClr val="black"/>
                </a:solidFill>
                <a:latin typeface="Traditional Arabic" pitchFamily="18" charset="-78"/>
                <a:ea typeface="Times New Roman" pitchFamily="18" charset="0"/>
                <a:cs typeface="Traditional Arabic" pitchFamily="18" charset="-78"/>
                <a:sym typeface="HQPB2" pitchFamily="2" charset="2"/>
              </a:rPr>
            </a:b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( 18.4) مليار جنيه مصري ، وأنه يتزايد بمعدل مليار جنيه مصري سنوياً . و أن (36%) من طلاب المرحلة الثانوية يتعاطون المخدرات . و يحدث هذا على الرغم من أن دول العالم تكاد تتفق من الناحية الرسمية على مكافحة المخدرات ، فقيد (الحلال و الحرام) ليس قراراً رسمياً فحسب ، وإنما هو أيضاً وقبل كل شي سلوك يتربى عليه الناس ، فيحفظ لهم مقومات مجتمعهم ، ويوفر لهم المزيد من الطيبات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buFontTx/>
              <a:buChar char="•"/>
              <a:tabLst>
                <a:tab pos="204788" algn="l"/>
              </a:tabLs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تحريم طرق الكسب غير المشروع كالربا ، و الغرر ، و الغش بأشكاله المختلفة كالرشوة، و التزوير ، وغير ذلك مما نص على تحريمه ، أو أنه مما يلحق الضرر بالمجتمع . </a:t>
            </a:r>
          </a:p>
        </p:txBody>
      </p:sp>
      <p:sp>
        <p:nvSpPr>
          <p:cNvPr id="2" name="عنصر نائب لرقم الشريحة 1"/>
          <p:cNvSpPr>
            <a:spLocks noGrp="1"/>
          </p:cNvSpPr>
          <p:nvPr>
            <p:ph type="sldNum" sz="quarter" idx="12"/>
          </p:nvPr>
        </p:nvSpPr>
        <p:spPr/>
        <p:txBody>
          <a:bodyPr/>
          <a:lstStyle/>
          <a:p>
            <a:pPr>
              <a:defRPr/>
            </a:pPr>
            <a:fld id="{767D6C14-179A-41F0-AF8B-E771EC8EBA8A}" type="slidenum">
              <a:rPr lang="ar-SA" smtClean="0">
                <a:solidFill>
                  <a:srgbClr val="646B86">
                    <a:shade val="90000"/>
                  </a:srgbClr>
                </a:solidFill>
              </a:rPr>
              <a:pPr>
                <a:defRPr/>
              </a:pPr>
              <a:t>12</a:t>
            </a:fld>
            <a:endParaRPr lang="ar-SA">
              <a:solidFill>
                <a:srgbClr val="646B86">
                  <a:shade val="90000"/>
                </a:srgbClr>
              </a:solidFill>
            </a:endParaRPr>
          </a:p>
        </p:txBody>
      </p:sp>
    </p:spTree>
    <p:extLst>
      <p:ext uri="{BB962C8B-B14F-4D97-AF65-F5344CB8AC3E}">
        <p14:creationId xmlns:p14="http://schemas.microsoft.com/office/powerpoint/2010/main" val="396176373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28002">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28002">
                                            <p:txEl>
                                              <p:pRg st="0" end="0"/>
                                            </p:txEl>
                                          </p:spTgt>
                                        </p:tgtEl>
                                        <p:attrNameLst>
                                          <p:attrName>ppt_x</p:attrName>
                                        </p:attrNameLst>
                                      </p:cBhvr>
                                    </p:anim>
                                    <p:anim from="0" to="-1.0" calcmode="lin" valueType="num">
                                      <p:cBhvr>
                                        <p:cTn id="8" dur="200" decel="50000" autoRev="1" fill="hold">
                                          <p:stCondLst>
                                            <p:cond delay="600"/>
                                          </p:stCondLst>
                                        </p:cTn>
                                        <p:tgtEl>
                                          <p:spTgt spid="128002">
                                            <p:txEl>
                                              <p:pRg st="0" end="0"/>
                                            </p:txEl>
                                          </p:spTgt>
                                        </p:tgtEl>
                                        <p:attrNameLst>
                                          <p:attrName>xshear</p:attrName>
                                        </p:attrNameLst>
                                      </p:cBhvr>
                                    </p:anim>
                                    <p:animScale>
                                      <p:cBhvr>
                                        <p:cTn id="9" dur="200" decel="100000" autoRev="1" fill="hold">
                                          <p:stCondLst>
                                            <p:cond delay="600"/>
                                          </p:stCondLst>
                                        </p:cTn>
                                        <p:tgtEl>
                                          <p:spTgt spid="128002">
                                            <p:txEl>
                                              <p:pRg st="0" end="0"/>
                                            </p:txEl>
                                          </p:spTgt>
                                        </p:tgtEl>
                                      </p:cBhvr>
                                      <p:from x="100000" y="100000"/>
                                      <p:to x="80000" y="100000"/>
                                    </p:animScale>
                                    <p:anim by="(#ppt_h/3+#ppt_w*0.1)" calcmode="lin" valueType="num">
                                      <p:cBhvr additive="sum">
                                        <p:cTn id="10" dur="200" decel="100000" autoRev="1" fill="hold">
                                          <p:stCondLst>
                                            <p:cond delay="600"/>
                                          </p:stCondLst>
                                        </p:cTn>
                                        <p:tgtEl>
                                          <p:spTgt spid="128002">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28002">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28002">
                                            <p:txEl>
                                              <p:pRg st="1" end="1"/>
                                            </p:txEl>
                                          </p:spTgt>
                                        </p:tgtEl>
                                        <p:attrNameLst>
                                          <p:attrName>ppt_x</p:attrName>
                                        </p:attrNameLst>
                                      </p:cBhvr>
                                    </p:anim>
                                    <p:anim from="0" to="-1.0" calcmode="lin" valueType="num">
                                      <p:cBhvr>
                                        <p:cTn id="14" dur="200" decel="50000" autoRev="1" fill="hold">
                                          <p:stCondLst>
                                            <p:cond delay="600"/>
                                          </p:stCondLst>
                                        </p:cTn>
                                        <p:tgtEl>
                                          <p:spTgt spid="128002">
                                            <p:txEl>
                                              <p:pRg st="1" end="1"/>
                                            </p:txEl>
                                          </p:spTgt>
                                        </p:tgtEl>
                                        <p:attrNameLst>
                                          <p:attrName>xshear</p:attrName>
                                        </p:attrNameLst>
                                      </p:cBhvr>
                                    </p:anim>
                                    <p:animScale>
                                      <p:cBhvr>
                                        <p:cTn id="15" dur="200" decel="100000" autoRev="1" fill="hold">
                                          <p:stCondLst>
                                            <p:cond delay="600"/>
                                          </p:stCondLst>
                                        </p:cTn>
                                        <p:tgtEl>
                                          <p:spTgt spid="128002">
                                            <p:txEl>
                                              <p:pRg st="1" end="1"/>
                                            </p:txEl>
                                          </p:spTgt>
                                        </p:tgtEl>
                                      </p:cBhvr>
                                      <p:from x="100000" y="100000"/>
                                      <p:to x="80000" y="100000"/>
                                    </p:animScale>
                                    <p:anim by="(#ppt_h/3+#ppt_w*0.1)" calcmode="lin" valueType="num">
                                      <p:cBhvr additive="sum">
                                        <p:cTn id="16" dur="200" decel="100000" autoRev="1" fill="hold">
                                          <p:stCondLst>
                                            <p:cond delay="600"/>
                                          </p:stCondLst>
                                        </p:cTn>
                                        <p:tgtEl>
                                          <p:spTgt spid="128002">
                                            <p:txEl>
                                              <p:pRg st="1" end="1"/>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
          <p:cNvSpPr>
            <a:spLocks noChangeArrowheads="1"/>
          </p:cNvSpPr>
          <p:nvPr/>
        </p:nvSpPr>
        <p:spPr bwMode="auto">
          <a:xfrm>
            <a:off x="214313" y="735013"/>
            <a:ext cx="8429625"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(ب) الالتزام بعدد من الواجبات الشرعية الاقتصادية :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فهناك قدر من حرية تصرف الإنسان في دخله ، وثروته ولكن يرد على ذلك   قيود ، ومنها أنه ملزم بالإنفاق في بعض الأوجه و لا خيار له في ذلك إذا تحققت الشروط الشرعية ،  ومن هذه الأوجه أداء الزكاة ، و نفقة الأقارب، و نفقة الزوجة و الأولاد وغيرها.</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(ج) الحجر على السفهاء و الصبيان و المجانين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يقصد بالحجر في اللغة المنع و التضييق ، وفي الشرع يقصد به ( منع الإنسان من التصرف في ماله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والأصل حرية الإنسان في تصرفه بماله بكل أنواع التصرفات الشرعية كالبيع ، والهبة ، والصدقة ، وغيرها ، ولكن قد يطرأ ما يبرر الحجر عليه بمنعه من تلك التصرفات . وهذا من حكمة الله وعدله ، فالمال أحد الضروريات الخمس التي جاءت الشرائع السماوية لحفظها . فحفظها من المصالح الضرورية ، أما الحرية الفردية فليست مقصودة لذاتها بل تتبع المصلحة.</a:t>
            </a:r>
          </a:p>
        </p:txBody>
      </p:sp>
      <p:sp>
        <p:nvSpPr>
          <p:cNvPr id="2" name="عنصر نائب لرقم الشريحة 1"/>
          <p:cNvSpPr>
            <a:spLocks noGrp="1"/>
          </p:cNvSpPr>
          <p:nvPr>
            <p:ph type="sldNum" sz="quarter" idx="12"/>
          </p:nvPr>
        </p:nvSpPr>
        <p:spPr/>
        <p:txBody>
          <a:bodyPr/>
          <a:lstStyle/>
          <a:p>
            <a:pPr>
              <a:defRPr/>
            </a:pPr>
            <a:fld id="{7CEB156D-E483-4F7E-812C-02AE5E72C00B}" type="slidenum">
              <a:rPr lang="ar-SA" smtClean="0">
                <a:solidFill>
                  <a:srgbClr val="646B86">
                    <a:shade val="90000"/>
                  </a:srgbClr>
                </a:solidFill>
              </a:rPr>
              <a:pPr>
                <a:defRPr/>
              </a:pPr>
              <a:t>13</a:t>
            </a:fld>
            <a:endParaRPr lang="ar-SA">
              <a:solidFill>
                <a:srgbClr val="646B86">
                  <a:shade val="90000"/>
                </a:srgbClr>
              </a:solidFill>
            </a:endParaRPr>
          </a:p>
        </p:txBody>
      </p:sp>
    </p:spTree>
    <p:extLst>
      <p:ext uri="{BB962C8B-B14F-4D97-AF65-F5344CB8AC3E}">
        <p14:creationId xmlns:p14="http://schemas.microsoft.com/office/powerpoint/2010/main" val="270386374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29026">
                                            <p:txEl>
                                              <p:pRg st="0" end="0"/>
                                            </p:txEl>
                                          </p:spTgt>
                                        </p:tgtEl>
                                        <p:attrNameLst>
                                          <p:attrName>style.visibility</p:attrName>
                                        </p:attrNameLst>
                                      </p:cBhvr>
                                      <p:to>
                                        <p:strVal val="visible"/>
                                      </p:to>
                                    </p:set>
                                    <p:anim calcmode="lin" valueType="num">
                                      <p:cBhvr>
                                        <p:cTn id="7" dur="5000" fill="hold"/>
                                        <p:tgtEl>
                                          <p:spTgt spid="129026">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2902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nodeType="clickEffect">
                                  <p:stCondLst>
                                    <p:cond delay="0"/>
                                  </p:stCondLst>
                                  <p:childTnLst>
                                    <p:set>
                                      <p:cBhvr>
                                        <p:cTn id="12" dur="1" fill="hold">
                                          <p:stCondLst>
                                            <p:cond delay="0"/>
                                          </p:stCondLst>
                                        </p:cTn>
                                        <p:tgtEl>
                                          <p:spTgt spid="129026">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29026">
                                            <p:txEl>
                                              <p:pRg st="1" end="1"/>
                                            </p:txEl>
                                          </p:spTgt>
                                        </p:tgtEl>
                                        <p:attrNameLst>
                                          <p:attrName>ppt_x</p:attrName>
                                        </p:attrNameLst>
                                      </p:cBhvr>
                                    </p:anim>
                                    <p:anim from="0" to="-1.0" calcmode="lin" valueType="num">
                                      <p:cBhvr>
                                        <p:cTn id="14" dur="200" decel="50000" autoRev="1" fill="hold">
                                          <p:stCondLst>
                                            <p:cond delay="600"/>
                                          </p:stCondLst>
                                        </p:cTn>
                                        <p:tgtEl>
                                          <p:spTgt spid="129026">
                                            <p:txEl>
                                              <p:pRg st="1" end="1"/>
                                            </p:txEl>
                                          </p:spTgt>
                                        </p:tgtEl>
                                        <p:attrNameLst>
                                          <p:attrName>xshear</p:attrName>
                                        </p:attrNameLst>
                                      </p:cBhvr>
                                    </p:anim>
                                    <p:animScale>
                                      <p:cBhvr>
                                        <p:cTn id="15" dur="200" decel="100000" autoRev="1" fill="hold">
                                          <p:stCondLst>
                                            <p:cond delay="600"/>
                                          </p:stCondLst>
                                        </p:cTn>
                                        <p:tgtEl>
                                          <p:spTgt spid="129026">
                                            <p:txEl>
                                              <p:pRg st="1" end="1"/>
                                            </p:txEl>
                                          </p:spTgt>
                                        </p:tgtEl>
                                      </p:cBhvr>
                                      <p:from x="100000" y="100000"/>
                                      <p:to x="80000" y="100000"/>
                                    </p:animScale>
                                    <p:anim by="(#ppt_h/3+#ppt_w*0.1)" calcmode="lin" valueType="num">
                                      <p:cBhvr additive="sum">
                                        <p:cTn id="16" dur="200" decel="100000" autoRev="1" fill="hold">
                                          <p:stCondLst>
                                            <p:cond delay="600"/>
                                          </p:stCondLst>
                                        </p:cTn>
                                        <p:tgtEl>
                                          <p:spTgt spid="129026">
                                            <p:txEl>
                                              <p:pRg st="1" end="1"/>
                                            </p:txEl>
                                          </p:spTgt>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4" presetClass="entr" presetSubtype="0" fill="hold" nodeType="clickEffect">
                                  <p:stCondLst>
                                    <p:cond delay="0"/>
                                  </p:stCondLst>
                                  <p:childTnLst>
                                    <p:set>
                                      <p:cBhvr>
                                        <p:cTn id="20" dur="1" fill="hold">
                                          <p:stCondLst>
                                            <p:cond delay="0"/>
                                          </p:stCondLst>
                                        </p:cTn>
                                        <p:tgtEl>
                                          <p:spTgt spid="129026">
                                            <p:txEl>
                                              <p:pRg st="2" end="2"/>
                                            </p:txEl>
                                          </p:spTgt>
                                        </p:tgtEl>
                                        <p:attrNameLst>
                                          <p:attrName>style.visibility</p:attrName>
                                        </p:attrNameLst>
                                      </p:cBhvr>
                                      <p:to>
                                        <p:strVal val="visible"/>
                                      </p:to>
                                    </p:set>
                                    <p:anim from="(-#ppt_w/2)" to="(#ppt_x)" calcmode="lin" valueType="num">
                                      <p:cBhvr>
                                        <p:cTn id="21" dur="600" fill="hold">
                                          <p:stCondLst>
                                            <p:cond delay="0"/>
                                          </p:stCondLst>
                                        </p:cTn>
                                        <p:tgtEl>
                                          <p:spTgt spid="129026">
                                            <p:txEl>
                                              <p:pRg st="2" end="2"/>
                                            </p:txEl>
                                          </p:spTgt>
                                        </p:tgtEl>
                                        <p:attrNameLst>
                                          <p:attrName>ppt_x</p:attrName>
                                        </p:attrNameLst>
                                      </p:cBhvr>
                                    </p:anim>
                                    <p:anim from="0" to="-1.0" calcmode="lin" valueType="num">
                                      <p:cBhvr>
                                        <p:cTn id="22" dur="200" decel="50000" autoRev="1" fill="hold">
                                          <p:stCondLst>
                                            <p:cond delay="600"/>
                                          </p:stCondLst>
                                        </p:cTn>
                                        <p:tgtEl>
                                          <p:spTgt spid="129026">
                                            <p:txEl>
                                              <p:pRg st="2" end="2"/>
                                            </p:txEl>
                                          </p:spTgt>
                                        </p:tgtEl>
                                        <p:attrNameLst>
                                          <p:attrName>xshear</p:attrName>
                                        </p:attrNameLst>
                                      </p:cBhvr>
                                    </p:anim>
                                    <p:animScale>
                                      <p:cBhvr>
                                        <p:cTn id="23" dur="200" decel="100000" autoRev="1" fill="hold">
                                          <p:stCondLst>
                                            <p:cond delay="600"/>
                                          </p:stCondLst>
                                        </p:cTn>
                                        <p:tgtEl>
                                          <p:spTgt spid="129026">
                                            <p:txEl>
                                              <p:pRg st="2" end="2"/>
                                            </p:txEl>
                                          </p:spTgt>
                                        </p:tgtEl>
                                      </p:cBhvr>
                                      <p:from x="100000" y="100000"/>
                                      <p:to x="80000" y="100000"/>
                                    </p:animScale>
                                    <p:anim by="(#ppt_h/3+#ppt_w*0.1)" calcmode="lin" valueType="num">
                                      <p:cBhvr additive="sum">
                                        <p:cTn id="24" dur="200" decel="100000" autoRev="1" fill="hold">
                                          <p:stCondLst>
                                            <p:cond delay="600"/>
                                          </p:stCondLst>
                                        </p:cTn>
                                        <p:tgtEl>
                                          <p:spTgt spid="129026">
                                            <p:txEl>
                                              <p:pRg st="2" end="2"/>
                                            </p:txEl>
                                          </p:spTgt>
                                        </p:tgtEl>
                                        <p:attrNameLst>
                                          <p:attrName>ppt_x</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4" presetClass="entr" presetSubtype="0" fill="hold" nodeType="clickEffect">
                                  <p:stCondLst>
                                    <p:cond delay="0"/>
                                  </p:stCondLst>
                                  <p:childTnLst>
                                    <p:set>
                                      <p:cBhvr>
                                        <p:cTn id="28" dur="1" fill="hold">
                                          <p:stCondLst>
                                            <p:cond delay="0"/>
                                          </p:stCondLst>
                                        </p:cTn>
                                        <p:tgtEl>
                                          <p:spTgt spid="129026">
                                            <p:txEl>
                                              <p:pRg st="3" end="3"/>
                                            </p:txEl>
                                          </p:spTgt>
                                        </p:tgtEl>
                                        <p:attrNameLst>
                                          <p:attrName>style.visibility</p:attrName>
                                        </p:attrNameLst>
                                      </p:cBhvr>
                                      <p:to>
                                        <p:strVal val="visible"/>
                                      </p:to>
                                    </p:set>
                                    <p:anim from="(-#ppt_w/2)" to="(#ppt_x)" calcmode="lin" valueType="num">
                                      <p:cBhvr>
                                        <p:cTn id="29" dur="600" fill="hold">
                                          <p:stCondLst>
                                            <p:cond delay="0"/>
                                          </p:stCondLst>
                                        </p:cTn>
                                        <p:tgtEl>
                                          <p:spTgt spid="129026">
                                            <p:txEl>
                                              <p:pRg st="3" end="3"/>
                                            </p:txEl>
                                          </p:spTgt>
                                        </p:tgtEl>
                                        <p:attrNameLst>
                                          <p:attrName>ppt_x</p:attrName>
                                        </p:attrNameLst>
                                      </p:cBhvr>
                                    </p:anim>
                                    <p:anim from="0" to="-1.0" calcmode="lin" valueType="num">
                                      <p:cBhvr>
                                        <p:cTn id="30" dur="200" decel="50000" autoRev="1" fill="hold">
                                          <p:stCondLst>
                                            <p:cond delay="600"/>
                                          </p:stCondLst>
                                        </p:cTn>
                                        <p:tgtEl>
                                          <p:spTgt spid="129026">
                                            <p:txEl>
                                              <p:pRg st="3" end="3"/>
                                            </p:txEl>
                                          </p:spTgt>
                                        </p:tgtEl>
                                        <p:attrNameLst>
                                          <p:attrName>xshear</p:attrName>
                                        </p:attrNameLst>
                                      </p:cBhvr>
                                    </p:anim>
                                    <p:animScale>
                                      <p:cBhvr>
                                        <p:cTn id="31" dur="200" decel="100000" autoRev="1" fill="hold">
                                          <p:stCondLst>
                                            <p:cond delay="600"/>
                                          </p:stCondLst>
                                        </p:cTn>
                                        <p:tgtEl>
                                          <p:spTgt spid="129026">
                                            <p:txEl>
                                              <p:pRg st="3" end="3"/>
                                            </p:txEl>
                                          </p:spTgt>
                                        </p:tgtEl>
                                      </p:cBhvr>
                                      <p:from x="100000" y="100000"/>
                                      <p:to x="80000" y="100000"/>
                                    </p:animScale>
                                    <p:anim by="(#ppt_h/3+#ppt_w*0.1)" calcmode="lin" valueType="num">
                                      <p:cBhvr additive="sum">
                                        <p:cTn id="32" dur="200" decel="100000" autoRev="1" fill="hold">
                                          <p:stCondLst>
                                            <p:cond delay="600"/>
                                          </p:stCondLst>
                                        </p:cTn>
                                        <p:tgtEl>
                                          <p:spTgt spid="129026">
                                            <p:txEl>
                                              <p:pRg st="3" end="3"/>
                                            </p:txEl>
                                          </p:spTgt>
                                        </p:tgtEl>
                                        <p:attrNameLst>
                                          <p:attrName>ppt_x</p:attrName>
                                        </p:attrNameLst>
                                      </p:cBhvr>
                                    </p:anim>
                                  </p:childTnLst>
                                </p:cTn>
                              </p:par>
                              <p:par>
                                <p:cTn id="33" presetID="34" presetClass="entr" presetSubtype="0" fill="hold" nodeType="withEffect">
                                  <p:stCondLst>
                                    <p:cond delay="0"/>
                                  </p:stCondLst>
                                  <p:childTnLst>
                                    <p:set>
                                      <p:cBhvr>
                                        <p:cTn id="34" dur="1" fill="hold">
                                          <p:stCondLst>
                                            <p:cond delay="0"/>
                                          </p:stCondLst>
                                        </p:cTn>
                                        <p:tgtEl>
                                          <p:spTgt spid="129026">
                                            <p:txEl>
                                              <p:pRg st="4" end="4"/>
                                            </p:txEl>
                                          </p:spTgt>
                                        </p:tgtEl>
                                        <p:attrNameLst>
                                          <p:attrName>style.visibility</p:attrName>
                                        </p:attrNameLst>
                                      </p:cBhvr>
                                      <p:to>
                                        <p:strVal val="visible"/>
                                      </p:to>
                                    </p:set>
                                    <p:anim from="(-#ppt_w/2)" to="(#ppt_x)" calcmode="lin" valueType="num">
                                      <p:cBhvr>
                                        <p:cTn id="35" dur="600" fill="hold">
                                          <p:stCondLst>
                                            <p:cond delay="0"/>
                                          </p:stCondLst>
                                        </p:cTn>
                                        <p:tgtEl>
                                          <p:spTgt spid="129026">
                                            <p:txEl>
                                              <p:pRg st="4" end="4"/>
                                            </p:txEl>
                                          </p:spTgt>
                                        </p:tgtEl>
                                        <p:attrNameLst>
                                          <p:attrName>ppt_x</p:attrName>
                                        </p:attrNameLst>
                                      </p:cBhvr>
                                    </p:anim>
                                    <p:anim from="0" to="-1.0" calcmode="lin" valueType="num">
                                      <p:cBhvr>
                                        <p:cTn id="36" dur="200" decel="50000" autoRev="1" fill="hold">
                                          <p:stCondLst>
                                            <p:cond delay="600"/>
                                          </p:stCondLst>
                                        </p:cTn>
                                        <p:tgtEl>
                                          <p:spTgt spid="129026">
                                            <p:txEl>
                                              <p:pRg st="4" end="4"/>
                                            </p:txEl>
                                          </p:spTgt>
                                        </p:tgtEl>
                                        <p:attrNameLst>
                                          <p:attrName>xshear</p:attrName>
                                        </p:attrNameLst>
                                      </p:cBhvr>
                                    </p:anim>
                                    <p:animScale>
                                      <p:cBhvr>
                                        <p:cTn id="37" dur="200" decel="100000" autoRev="1" fill="hold">
                                          <p:stCondLst>
                                            <p:cond delay="600"/>
                                          </p:stCondLst>
                                        </p:cTn>
                                        <p:tgtEl>
                                          <p:spTgt spid="129026">
                                            <p:txEl>
                                              <p:pRg st="4" end="4"/>
                                            </p:txEl>
                                          </p:spTgt>
                                        </p:tgtEl>
                                      </p:cBhvr>
                                      <p:from x="100000" y="100000"/>
                                      <p:to x="80000" y="100000"/>
                                    </p:animScale>
                                    <p:anim by="(#ppt_h/3+#ppt_w*0.1)" calcmode="lin" valueType="num">
                                      <p:cBhvr additive="sum">
                                        <p:cTn id="38" dur="200" decel="100000" autoRev="1" fill="hold">
                                          <p:stCondLst>
                                            <p:cond delay="600"/>
                                          </p:stCondLst>
                                        </p:cTn>
                                        <p:tgtEl>
                                          <p:spTgt spid="129026">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
          <p:cNvSpPr>
            <a:spLocks noChangeArrowheads="1"/>
          </p:cNvSpPr>
          <p:nvPr/>
        </p:nvSpPr>
        <p:spPr bwMode="auto">
          <a:xfrm>
            <a:off x="142875" y="0"/>
            <a:ext cx="8786813" cy="74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ومتى تعارضت الحرية مع المصلحة تُقيَّد الحرية ، بما يخدم المصلحة ، ومن ذلك الحجر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وهو قسمان :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القسم الأول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فهو حجر لمصلحة الغير،كالحجر على المفلس لمصلحة الغرماء، فبهذا القيد الشرعي على حرية التصرف في المال ، يتم الحجر على المفلس </a:t>
            </a:r>
            <a:br>
              <a:rPr lang="ar-SA" sz="2800" b="1">
                <a:solidFill>
                  <a:prstClr val="black"/>
                </a:solidFill>
                <a:latin typeface="Traditional Arabic" pitchFamily="18" charset="-78"/>
                <a:ea typeface="Times New Roman" pitchFamily="18" charset="0"/>
                <a:cs typeface="Traditional Arabic" pitchFamily="18" charset="-78"/>
                <a:sym typeface="HQPB2" pitchFamily="2" charset="2"/>
              </a:rPr>
            </a:b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الذي يعجز ماله عن الوفاء بديونه الحالة ، وذلك حفظاً لمصالح الغرماء </a:t>
            </a:r>
            <a:br>
              <a:rPr lang="ar-SA" sz="2800" b="1">
                <a:solidFill>
                  <a:prstClr val="black"/>
                </a:solidFill>
                <a:latin typeface="Traditional Arabic" pitchFamily="18" charset="-78"/>
                <a:ea typeface="Times New Roman" pitchFamily="18" charset="0"/>
                <a:cs typeface="Traditional Arabic" pitchFamily="18" charset="-78"/>
                <a:sym typeface="HQPB2" pitchFamily="2" charset="2"/>
              </a:rPr>
            </a:b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بحفظ أموالهم ، وتوزيع الموجود من أموال المدين بين غرمائه بالعدل . ويحجر على المريض بألاَّ يتبرع بما يزيد على ثلث ماله حفظاً لحق الورثة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القسم الثاني : فهو حجر على إنسان لمصلحة نفسه ، وهو الحجر على  السفيه، والصبي ، والمجنون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أما السفيه فهو "ضعيف العقل و سيء التصرف"، و يُحجر عليه إذا ظهر منه التبذير لماله . أما الصبي فهو من كان دون البلوغ . أما المجنون فهو فاقد العقل . فهؤلاء الثلاثة تقيد حريتهم فيمنعون من التصرف في أموالهم  بالبيع، وبالتبرع ،  وبالإجارة ونحو ذلك ، ويمنعون أيضاً من التصرف في ذممهم ، فلا يتحملون في ذممهم ديناً أو ضماناً أوكفالة أو نحو ذلك. ودليل الحجر عليهم قوله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وَلَا تُؤْتُوا السُّفَهَاءَ أَمْوَالَكُمُ الَّتِي جَعَلَ اللَّهُ لَكُمْ قِيَامًا وَارْزُقُوهُمْ فِيهَا وَاكْسُوهُمْ وَقُولُوا لَهُمْ قَوْلًا مَعْرُوفًا</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(النساء 5 )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5A650803-A1F8-474F-B5FD-88B7DD862EB1}" type="slidenum">
              <a:rPr lang="ar-SA" smtClean="0">
                <a:solidFill>
                  <a:srgbClr val="646B86">
                    <a:shade val="90000"/>
                  </a:srgbClr>
                </a:solidFill>
              </a:rPr>
              <a:pPr>
                <a:defRPr/>
              </a:pPr>
              <a:t>14</a:t>
            </a:fld>
            <a:endParaRPr lang="ar-SA">
              <a:solidFill>
                <a:srgbClr val="646B86">
                  <a:shade val="90000"/>
                </a:srgbClr>
              </a:solidFill>
            </a:endParaRPr>
          </a:p>
        </p:txBody>
      </p:sp>
    </p:spTree>
    <p:extLst>
      <p:ext uri="{BB962C8B-B14F-4D97-AF65-F5344CB8AC3E}">
        <p14:creationId xmlns:p14="http://schemas.microsoft.com/office/powerpoint/2010/main" val="143952597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30050">
                                            <p:txEl>
                                              <p:pRg st="0" end="0"/>
                                            </p:txEl>
                                          </p:spTgt>
                                        </p:tgtEl>
                                        <p:attrNameLst>
                                          <p:attrName>style.visibility</p:attrName>
                                        </p:attrNameLst>
                                      </p:cBhvr>
                                      <p:to>
                                        <p:strVal val="visible"/>
                                      </p:to>
                                    </p:set>
                                    <p:animEffect transition="in" filter="fade">
                                      <p:cBhvr>
                                        <p:cTn id="7" dur="1000"/>
                                        <p:tgtEl>
                                          <p:spTgt spid="130050">
                                            <p:txEl>
                                              <p:pRg st="0" end="0"/>
                                            </p:txEl>
                                          </p:spTgt>
                                        </p:tgtEl>
                                      </p:cBhvr>
                                    </p:animEffect>
                                    <p:anim calcmode="lin" valueType="num">
                                      <p:cBhvr>
                                        <p:cTn id="8" dur="1000" fill="hold"/>
                                        <p:tgtEl>
                                          <p:spTgt spid="130050">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30050">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0050">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30050">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130050">
                                            <p:txEl>
                                              <p:pRg st="1" end="1"/>
                                            </p:txEl>
                                          </p:spTgt>
                                        </p:tgtEl>
                                        <p:attrNameLst>
                                          <p:attrName>ppt_x</p:attrName>
                                        </p:attrNameLst>
                                      </p:cBhvr>
                                    </p:anim>
                                    <p:anim from="0" to="-1.0" calcmode="lin" valueType="num">
                                      <p:cBhvr>
                                        <p:cTn id="16" dur="200" decel="50000" autoRev="1" fill="hold">
                                          <p:stCondLst>
                                            <p:cond delay="600"/>
                                          </p:stCondLst>
                                        </p:cTn>
                                        <p:tgtEl>
                                          <p:spTgt spid="130050">
                                            <p:txEl>
                                              <p:pRg st="1" end="1"/>
                                            </p:txEl>
                                          </p:spTgt>
                                        </p:tgtEl>
                                        <p:attrNameLst>
                                          <p:attrName>xshear</p:attrName>
                                        </p:attrNameLst>
                                      </p:cBhvr>
                                    </p:anim>
                                    <p:animScale>
                                      <p:cBhvr>
                                        <p:cTn id="17" dur="200" decel="100000" autoRev="1" fill="hold">
                                          <p:stCondLst>
                                            <p:cond delay="600"/>
                                          </p:stCondLst>
                                        </p:cTn>
                                        <p:tgtEl>
                                          <p:spTgt spid="130050">
                                            <p:txEl>
                                              <p:pRg st="1" end="1"/>
                                            </p:txEl>
                                          </p:spTgt>
                                        </p:tgtEl>
                                      </p:cBhvr>
                                      <p:from x="100000" y="100000"/>
                                      <p:to x="80000" y="100000"/>
                                    </p:animScale>
                                    <p:anim by="(#ppt_h/3+#ppt_w*0.1)" calcmode="lin" valueType="num">
                                      <p:cBhvr additive="sum">
                                        <p:cTn id="18" dur="200" decel="100000" autoRev="1" fill="hold">
                                          <p:stCondLst>
                                            <p:cond delay="600"/>
                                          </p:stCondLst>
                                        </p:cTn>
                                        <p:tgtEl>
                                          <p:spTgt spid="130050">
                                            <p:txEl>
                                              <p:pRg st="1" end="1"/>
                                            </p:txEl>
                                          </p:spTgt>
                                        </p:tgtEl>
                                        <p:attrNameLst>
                                          <p:attrName>ppt_x</p:attrName>
                                        </p:attrNameLst>
                                      </p:cBhvr>
                                    </p:anim>
                                  </p:childTnLst>
                                </p:cTn>
                              </p:par>
                              <p:par>
                                <p:cTn id="19" presetID="34" presetClass="entr" presetSubtype="0" fill="hold" nodeType="withEffect">
                                  <p:stCondLst>
                                    <p:cond delay="0"/>
                                  </p:stCondLst>
                                  <p:childTnLst>
                                    <p:set>
                                      <p:cBhvr>
                                        <p:cTn id="20" dur="1" fill="hold">
                                          <p:stCondLst>
                                            <p:cond delay="0"/>
                                          </p:stCondLst>
                                        </p:cTn>
                                        <p:tgtEl>
                                          <p:spTgt spid="130050">
                                            <p:txEl>
                                              <p:pRg st="2" end="2"/>
                                            </p:txEl>
                                          </p:spTgt>
                                        </p:tgtEl>
                                        <p:attrNameLst>
                                          <p:attrName>style.visibility</p:attrName>
                                        </p:attrNameLst>
                                      </p:cBhvr>
                                      <p:to>
                                        <p:strVal val="visible"/>
                                      </p:to>
                                    </p:set>
                                    <p:anim from="(-#ppt_w/2)" to="(#ppt_x)" calcmode="lin" valueType="num">
                                      <p:cBhvr>
                                        <p:cTn id="21" dur="600" fill="hold">
                                          <p:stCondLst>
                                            <p:cond delay="0"/>
                                          </p:stCondLst>
                                        </p:cTn>
                                        <p:tgtEl>
                                          <p:spTgt spid="130050">
                                            <p:txEl>
                                              <p:pRg st="2" end="2"/>
                                            </p:txEl>
                                          </p:spTgt>
                                        </p:tgtEl>
                                        <p:attrNameLst>
                                          <p:attrName>ppt_x</p:attrName>
                                        </p:attrNameLst>
                                      </p:cBhvr>
                                    </p:anim>
                                    <p:anim from="0" to="-1.0" calcmode="lin" valueType="num">
                                      <p:cBhvr>
                                        <p:cTn id="22" dur="200" decel="50000" autoRev="1" fill="hold">
                                          <p:stCondLst>
                                            <p:cond delay="600"/>
                                          </p:stCondLst>
                                        </p:cTn>
                                        <p:tgtEl>
                                          <p:spTgt spid="130050">
                                            <p:txEl>
                                              <p:pRg st="2" end="2"/>
                                            </p:txEl>
                                          </p:spTgt>
                                        </p:tgtEl>
                                        <p:attrNameLst>
                                          <p:attrName>xshear</p:attrName>
                                        </p:attrNameLst>
                                      </p:cBhvr>
                                    </p:anim>
                                    <p:animScale>
                                      <p:cBhvr>
                                        <p:cTn id="23" dur="200" decel="100000" autoRev="1" fill="hold">
                                          <p:stCondLst>
                                            <p:cond delay="600"/>
                                          </p:stCondLst>
                                        </p:cTn>
                                        <p:tgtEl>
                                          <p:spTgt spid="130050">
                                            <p:txEl>
                                              <p:pRg st="2" end="2"/>
                                            </p:txEl>
                                          </p:spTgt>
                                        </p:tgtEl>
                                      </p:cBhvr>
                                      <p:from x="100000" y="100000"/>
                                      <p:to x="80000" y="100000"/>
                                    </p:animScale>
                                    <p:anim by="(#ppt_h/3+#ppt_w*0.1)" calcmode="lin" valueType="num">
                                      <p:cBhvr additive="sum">
                                        <p:cTn id="24" dur="200" decel="100000" autoRev="1" fill="hold">
                                          <p:stCondLst>
                                            <p:cond delay="600"/>
                                          </p:stCondLst>
                                        </p:cTn>
                                        <p:tgtEl>
                                          <p:spTgt spid="130050">
                                            <p:txEl>
                                              <p:pRg st="2" end="2"/>
                                            </p:txEl>
                                          </p:spTgt>
                                        </p:tgtEl>
                                        <p:attrNameLst>
                                          <p:attrName>ppt_x</p:attrName>
                                        </p:attrNameLst>
                                      </p:cBhvr>
                                    </p:anim>
                                  </p:childTnLst>
                                </p:cTn>
                              </p:par>
                              <p:par>
                                <p:cTn id="25" presetID="34" presetClass="entr" presetSubtype="0" fill="hold" nodeType="withEffect">
                                  <p:stCondLst>
                                    <p:cond delay="0"/>
                                  </p:stCondLst>
                                  <p:childTnLst>
                                    <p:set>
                                      <p:cBhvr>
                                        <p:cTn id="26" dur="1" fill="hold">
                                          <p:stCondLst>
                                            <p:cond delay="0"/>
                                          </p:stCondLst>
                                        </p:cTn>
                                        <p:tgtEl>
                                          <p:spTgt spid="130050">
                                            <p:txEl>
                                              <p:pRg st="3" end="3"/>
                                            </p:txEl>
                                          </p:spTgt>
                                        </p:tgtEl>
                                        <p:attrNameLst>
                                          <p:attrName>style.visibility</p:attrName>
                                        </p:attrNameLst>
                                      </p:cBhvr>
                                      <p:to>
                                        <p:strVal val="visible"/>
                                      </p:to>
                                    </p:set>
                                    <p:anim from="(-#ppt_w/2)" to="(#ppt_x)" calcmode="lin" valueType="num">
                                      <p:cBhvr>
                                        <p:cTn id="27" dur="600" fill="hold">
                                          <p:stCondLst>
                                            <p:cond delay="0"/>
                                          </p:stCondLst>
                                        </p:cTn>
                                        <p:tgtEl>
                                          <p:spTgt spid="130050">
                                            <p:txEl>
                                              <p:pRg st="3" end="3"/>
                                            </p:txEl>
                                          </p:spTgt>
                                        </p:tgtEl>
                                        <p:attrNameLst>
                                          <p:attrName>ppt_x</p:attrName>
                                        </p:attrNameLst>
                                      </p:cBhvr>
                                    </p:anim>
                                    <p:anim from="0" to="-1.0" calcmode="lin" valueType="num">
                                      <p:cBhvr>
                                        <p:cTn id="28" dur="200" decel="50000" autoRev="1" fill="hold">
                                          <p:stCondLst>
                                            <p:cond delay="600"/>
                                          </p:stCondLst>
                                        </p:cTn>
                                        <p:tgtEl>
                                          <p:spTgt spid="130050">
                                            <p:txEl>
                                              <p:pRg st="3" end="3"/>
                                            </p:txEl>
                                          </p:spTgt>
                                        </p:tgtEl>
                                        <p:attrNameLst>
                                          <p:attrName>xshear</p:attrName>
                                        </p:attrNameLst>
                                      </p:cBhvr>
                                    </p:anim>
                                    <p:animScale>
                                      <p:cBhvr>
                                        <p:cTn id="29" dur="200" decel="100000" autoRev="1" fill="hold">
                                          <p:stCondLst>
                                            <p:cond delay="600"/>
                                          </p:stCondLst>
                                        </p:cTn>
                                        <p:tgtEl>
                                          <p:spTgt spid="130050">
                                            <p:txEl>
                                              <p:pRg st="3" end="3"/>
                                            </p:txEl>
                                          </p:spTgt>
                                        </p:tgtEl>
                                      </p:cBhvr>
                                      <p:from x="100000" y="100000"/>
                                      <p:to x="80000" y="100000"/>
                                    </p:animScale>
                                    <p:anim by="(#ppt_h/3+#ppt_w*0.1)" calcmode="lin" valueType="num">
                                      <p:cBhvr additive="sum">
                                        <p:cTn id="30" dur="200" decel="100000" autoRev="1" fill="hold">
                                          <p:stCondLst>
                                            <p:cond delay="600"/>
                                          </p:stCondLst>
                                        </p:cTn>
                                        <p:tgtEl>
                                          <p:spTgt spid="130050">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1"/>
          <p:cNvSpPr>
            <a:spLocks noChangeArrowheads="1"/>
          </p:cNvSpPr>
          <p:nvPr/>
        </p:nvSpPr>
        <p:spPr bwMode="auto">
          <a:xfrm>
            <a:off x="285750" y="728663"/>
            <a:ext cx="8643938"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ويتولى أولياؤهم التصرف بدلاً منهم ، حفظاً لمصلحة هذه الأصناف الثلاثة ومصالح الأمة. فمال هذه الأصناف من أموال الأمة، كما في قوله تعالى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وَلَا تُؤْتُوا السُّفَهَاءَ أَمْوَالَكُمُ</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وفي الأحوال العادية يُوكل حفظ كل مال إلى صاحبه، و له حرية التصرف في حدود المصلحة، أما إذا كان صاحب المال عاجزاً عن تحقيق المصلحة لسفه ، أو جنون ، أو صغر فذلك موكول لوليه . ولا يرفع عنهم الحجر ، وتعاد لهم حرية التصرف ، إلاَّ بزوال سبب الحجر . فيرفع عن الصغير ببلوغه ، وثبوت رشده . ويرفع عن المجنون برجوع عقله، وثبوت رشده أيضاً ، أما السفيه فيرفع عنه الحجر إذا اتصف بالرشد وهو" الصلاح في المال "أي حسن تدبير ماله ، وعكسه السفه في المال بسوء تدبيره .</a:t>
            </a: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ويلاحظ هنا حرص الإسلام على حفظ المال ، حيث يحجر على من لا يحسن تدبير ماله الخاص ، وتقيد حريته في التصرف بماله ، فماذا عن الذين يسيئون التصرف في مال الأمة؟ لاشك أن المسئولية تجاه المال العام  أعظم،وإثم تضييعه أشد،وقوله تعالى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وَلَا تُؤْتُوا السُّفَهَاءَ أَمْوَالَكُمُ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:يدل على الحجر على من يضيع المال العام من باب أولى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84C16E58-2B88-4043-AF5A-D4251E8DA645}" type="slidenum">
              <a:rPr lang="ar-SA" smtClean="0">
                <a:solidFill>
                  <a:srgbClr val="646B86">
                    <a:shade val="90000"/>
                  </a:srgbClr>
                </a:solidFill>
              </a:rPr>
              <a:pPr>
                <a:defRPr/>
              </a:pPr>
              <a:t>15</a:t>
            </a:fld>
            <a:endParaRPr lang="ar-SA">
              <a:solidFill>
                <a:srgbClr val="646B86">
                  <a:shade val="90000"/>
                </a:srgbClr>
              </a:solidFill>
            </a:endParaRPr>
          </a:p>
        </p:txBody>
      </p:sp>
    </p:spTree>
    <p:extLst>
      <p:ext uri="{BB962C8B-B14F-4D97-AF65-F5344CB8AC3E}">
        <p14:creationId xmlns:p14="http://schemas.microsoft.com/office/powerpoint/2010/main" val="2390349815"/>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31074">
                                            <p:txEl>
                                              <p:pRg st="0" end="0"/>
                                            </p:txEl>
                                          </p:spTgt>
                                        </p:tgtEl>
                                        <p:attrNameLst>
                                          <p:attrName>style.visibility</p:attrName>
                                        </p:attrNameLst>
                                      </p:cBhvr>
                                      <p:to>
                                        <p:strVal val="visible"/>
                                      </p:to>
                                    </p:set>
                                    <p:animEffect transition="in" filter="fade">
                                      <p:cBhvr>
                                        <p:cTn id="7" dur="800" decel="100000"/>
                                        <p:tgtEl>
                                          <p:spTgt spid="131074">
                                            <p:txEl>
                                              <p:pRg st="0" end="0"/>
                                            </p:txEl>
                                          </p:spTgt>
                                        </p:tgtEl>
                                      </p:cBhvr>
                                    </p:animEffect>
                                    <p:anim calcmode="lin" valueType="num">
                                      <p:cBhvr>
                                        <p:cTn id="8" dur="800" decel="100000" fill="hold"/>
                                        <p:tgtEl>
                                          <p:spTgt spid="13107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3107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3107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107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1074">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31074">
                                            <p:txEl>
                                              <p:pRg st="1" end="1"/>
                                            </p:txEl>
                                          </p:spTgt>
                                        </p:tgtEl>
                                        <p:attrNameLst>
                                          <p:attrName>style.visibility</p:attrName>
                                        </p:attrNameLst>
                                      </p:cBhvr>
                                      <p:to>
                                        <p:strVal val="visible"/>
                                      </p:to>
                                    </p:set>
                                    <p:animEffect transition="in" filter="fade">
                                      <p:cBhvr>
                                        <p:cTn id="15" dur="800" decel="100000"/>
                                        <p:tgtEl>
                                          <p:spTgt spid="131074">
                                            <p:txEl>
                                              <p:pRg st="1" end="1"/>
                                            </p:txEl>
                                          </p:spTgt>
                                        </p:tgtEl>
                                      </p:cBhvr>
                                    </p:animEffect>
                                    <p:anim calcmode="lin" valueType="num">
                                      <p:cBhvr>
                                        <p:cTn id="16" dur="800" decel="100000" fill="hold"/>
                                        <p:tgtEl>
                                          <p:spTgt spid="131074">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131074">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131074">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31074">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31074">
                                            <p:txEl>
                                              <p:pRg st="1" end="1"/>
                                            </p:txEl>
                                          </p:spTgt>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131074">
                                            <p:txEl>
                                              <p:pRg st="2" end="2"/>
                                            </p:txEl>
                                          </p:spTgt>
                                        </p:tgtEl>
                                        <p:attrNameLst>
                                          <p:attrName>style.visibility</p:attrName>
                                        </p:attrNameLst>
                                      </p:cBhvr>
                                      <p:to>
                                        <p:strVal val="visible"/>
                                      </p:to>
                                    </p:set>
                                    <p:animEffect transition="in" filter="fade">
                                      <p:cBhvr>
                                        <p:cTn id="23" dur="800" decel="100000"/>
                                        <p:tgtEl>
                                          <p:spTgt spid="131074">
                                            <p:txEl>
                                              <p:pRg st="2" end="2"/>
                                            </p:txEl>
                                          </p:spTgt>
                                        </p:tgtEl>
                                      </p:cBhvr>
                                    </p:animEffect>
                                    <p:anim calcmode="lin" valueType="num">
                                      <p:cBhvr>
                                        <p:cTn id="24" dur="800" decel="100000" fill="hold"/>
                                        <p:tgtEl>
                                          <p:spTgt spid="131074">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131074">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131074">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31074">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31074">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1"/>
          <p:cNvSpPr>
            <a:spLocks noChangeArrowheads="1"/>
          </p:cNvSpPr>
          <p:nvPr/>
        </p:nvSpPr>
        <p:spPr bwMode="auto">
          <a:xfrm>
            <a:off x="0" y="514350"/>
            <a:ext cx="9144000" cy="69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(د)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إذا تعارضت المصلحة الخاصة مع المصلحة العامة تقدم المصلحة العامة:</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عند ممارسة الأنشطة الاقتصادية المختلفة قد تتعارض المصالح ، ومن المواطن التي تقيد فيها الحرية الفردية ، إذا تعارضت مصلحة الفرد مع مصلحة المجتمع فتقدم مصلحة المجتمع . ومن أمثلة ذلك منع الاحتكار بمعناه الشرعي ، الذي يقصد به الامتناع عن بيع سلعة أو خدمة مما يؤدي منعه إلى الأضرار بالناس . كأن يتوقف التجار الذي يبيعون بعض السلع الضرورية عن البيع ليرتفع السعر ، فهذا هو الاحتكار المنهي عنه في قوله </a:t>
            </a:r>
            <a:r>
              <a:rPr lang="en-US" sz="280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(من احتكر فهو خاطيء).فالأصل أن الإنسان حر في البحث عن مصلحته ، و ارتفاع السعر من مصلحة التجار الذين بحوزتهم بضاعة ، ولكن إذا تعارضت مصلحة هؤلاء الأفراد مع مصلحة المجتمع ، تُقدم مصلحة المجتمع ، فيحرم الاحتكار لأنه يلحق الضرر بالمصلحة العامة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وهذه الأمثلة السابقة للقيود الشرعية الواردة على الحرية الاقتصادية في النظام الاقتصادي الإسلامي قيود ثابتة ، يتربى عليها الإنسان المسلم ،ويلزمه الالتزام بها ، ويضاف إلى ذلك أن الدولة تضمن تطبيقها كما تضمن تطبيق بقية جوانب الشريعة الإسلامية كأداء أركان الإسلام وغيرها . ويضاف إلى هذه القيود قيود أخرى تنتج عن تدخل الدولة في النشاط الاقتصادي لأداء وظائفها الاقتصادية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6BDB90BC-9310-4A8F-8DD2-27257110236C}" type="slidenum">
              <a:rPr lang="ar-SA" smtClean="0">
                <a:solidFill>
                  <a:srgbClr val="646B86">
                    <a:shade val="90000"/>
                  </a:srgbClr>
                </a:solidFill>
              </a:rPr>
              <a:pPr>
                <a:defRPr/>
              </a:pPr>
              <a:t>16</a:t>
            </a:fld>
            <a:endParaRPr lang="ar-SA">
              <a:solidFill>
                <a:srgbClr val="646B86">
                  <a:shade val="90000"/>
                </a:srgbClr>
              </a:solidFill>
            </a:endParaRPr>
          </a:p>
        </p:txBody>
      </p:sp>
    </p:spTree>
    <p:extLst>
      <p:ext uri="{BB962C8B-B14F-4D97-AF65-F5344CB8AC3E}">
        <p14:creationId xmlns:p14="http://schemas.microsoft.com/office/powerpoint/2010/main" val="39680271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32098">
                                            <p:txEl>
                                              <p:pRg st="0" end="0"/>
                                            </p:txEl>
                                          </p:spTgt>
                                        </p:tgtEl>
                                        <p:attrNameLst>
                                          <p:attrName>style.visibility</p:attrName>
                                        </p:attrNameLst>
                                      </p:cBhvr>
                                      <p:to>
                                        <p:strVal val="visible"/>
                                      </p:to>
                                    </p:set>
                                    <p:animEffect transition="in" filter="fade">
                                      <p:cBhvr>
                                        <p:cTn id="7" dur="1000"/>
                                        <p:tgtEl>
                                          <p:spTgt spid="132098">
                                            <p:txEl>
                                              <p:pRg st="0" end="0"/>
                                            </p:txEl>
                                          </p:spTgt>
                                        </p:tgtEl>
                                      </p:cBhvr>
                                    </p:animEffect>
                                    <p:anim calcmode="lin" valueType="num">
                                      <p:cBhvr>
                                        <p:cTn id="8" dur="1000" fill="hold"/>
                                        <p:tgtEl>
                                          <p:spTgt spid="13209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3209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2098">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32098">
                                            <p:txEl>
                                              <p:pRg st="1" end="1"/>
                                            </p:txEl>
                                          </p:spTgt>
                                        </p:tgtEl>
                                        <p:attrNameLst>
                                          <p:attrName>style.visibility</p:attrName>
                                        </p:attrNameLst>
                                      </p:cBhvr>
                                      <p:to>
                                        <p:strVal val="visible"/>
                                      </p:to>
                                    </p:set>
                                    <p:animEffect transition="in" filter="fade">
                                      <p:cBhvr>
                                        <p:cTn id="13" dur="1000"/>
                                        <p:tgtEl>
                                          <p:spTgt spid="132098">
                                            <p:txEl>
                                              <p:pRg st="1" end="1"/>
                                            </p:txEl>
                                          </p:spTgt>
                                        </p:tgtEl>
                                      </p:cBhvr>
                                    </p:animEffect>
                                    <p:anim calcmode="lin" valueType="num">
                                      <p:cBhvr>
                                        <p:cTn id="14" dur="1000" fill="hold"/>
                                        <p:tgtEl>
                                          <p:spTgt spid="132098">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32098">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2098">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32098">
                                            <p:txEl>
                                              <p:pRg st="2" end="2"/>
                                            </p:txEl>
                                          </p:spTgt>
                                        </p:tgtEl>
                                        <p:attrNameLst>
                                          <p:attrName>style.visibility</p:attrName>
                                        </p:attrNameLst>
                                      </p:cBhvr>
                                      <p:to>
                                        <p:strVal val="visible"/>
                                      </p:to>
                                    </p:set>
                                    <p:animEffect transition="in" filter="fade">
                                      <p:cBhvr>
                                        <p:cTn id="19" dur="1000"/>
                                        <p:tgtEl>
                                          <p:spTgt spid="132098">
                                            <p:txEl>
                                              <p:pRg st="2" end="2"/>
                                            </p:txEl>
                                          </p:spTgt>
                                        </p:tgtEl>
                                      </p:cBhvr>
                                    </p:animEffect>
                                    <p:anim calcmode="lin" valueType="num">
                                      <p:cBhvr>
                                        <p:cTn id="20" dur="1000" fill="hold"/>
                                        <p:tgtEl>
                                          <p:spTgt spid="132098">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32098">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32098">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32098">
                                            <p:txEl>
                                              <p:pRg st="3" end="3"/>
                                            </p:txEl>
                                          </p:spTgt>
                                        </p:tgtEl>
                                        <p:attrNameLst>
                                          <p:attrName>style.visibility</p:attrName>
                                        </p:attrNameLst>
                                      </p:cBhvr>
                                      <p:to>
                                        <p:strVal val="visible"/>
                                      </p:to>
                                    </p:set>
                                    <p:animEffect transition="in" filter="fade">
                                      <p:cBhvr>
                                        <p:cTn id="25" dur="1000"/>
                                        <p:tgtEl>
                                          <p:spTgt spid="132098">
                                            <p:txEl>
                                              <p:pRg st="3" end="3"/>
                                            </p:txEl>
                                          </p:spTgt>
                                        </p:tgtEl>
                                      </p:cBhvr>
                                    </p:animEffect>
                                    <p:anim calcmode="lin" valueType="num">
                                      <p:cBhvr>
                                        <p:cTn id="26" dur="1000" fill="hold"/>
                                        <p:tgtEl>
                                          <p:spTgt spid="132098">
                                            <p:txEl>
                                              <p:pRg st="3" end="3"/>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32098">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2098">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3.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4.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0</TotalTime>
  <Words>1104</Words>
  <Application>Microsoft Office PowerPoint</Application>
  <PresentationFormat>عرض على الشاشة (3:4)‏</PresentationFormat>
  <Paragraphs>63</Paragraphs>
  <Slides>16</Slides>
  <Notes>0</Notes>
  <HiddenSlides>0</HiddenSlides>
  <MMClips>0</MMClips>
  <ScaleCrop>false</ScaleCrop>
  <HeadingPairs>
    <vt:vector size="4" baseType="variant">
      <vt:variant>
        <vt:lpstr>نسق</vt:lpstr>
      </vt:variant>
      <vt:variant>
        <vt:i4>2</vt:i4>
      </vt:variant>
      <vt:variant>
        <vt:lpstr>عناوين الشرائح</vt:lpstr>
      </vt:variant>
      <vt:variant>
        <vt:i4>16</vt:i4>
      </vt:variant>
    </vt:vector>
  </HeadingPairs>
  <TitlesOfParts>
    <vt:vector size="18" baseType="lpstr">
      <vt:lpstr>1_تدفق</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cp:revision>
  <dcterms:created xsi:type="dcterms:W3CDTF">2015-09-23T14:17:42Z</dcterms:created>
  <dcterms:modified xsi:type="dcterms:W3CDTF">2015-09-23T14:18:15Z</dcterms:modified>
</cp:coreProperties>
</file>