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CF3E5087-FEDC-4396-8C80-9178086BFA09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912E07B1-7B30-49B7-BA30-6E33F97BC9D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7653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47320-15E2-44B2-8174-F441CC499854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ABCFB-A4F2-4466-98E6-2C14C7ECA92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151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9E04DA79-1BCF-4228-8549-32B6D8BED7BA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5D1D7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F7A5478A-29ED-4210-B62E-FE27E07C45B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41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2EAA9-8845-4968-B083-9ADB9FE41E50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97F57-5422-4820-A0DB-1E72040FD65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608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2A683-0109-4B11-8C80-CCF3B56D6471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206D4-97CE-44BB-B0A5-D71D58DD691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516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B4979-2F54-4D91-83D0-D2493276C343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633C-46D8-486C-A750-00CE5DAA930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527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3C360-94F0-4C1E-B934-4FF884BA08E3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C831F-27CF-4338-A2DC-1B596768349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07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78A30-52DA-4073-B7A4-3E4A0228C80B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82803-36B4-4451-BF63-C5D1122C980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031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مثلث قائم الزاوية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DBD86-EB57-4796-BC7E-7CEA18DB9B1B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89781-CE42-4268-8AC3-48AE825BE7C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051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1D4AD-F668-4AB9-9B01-EDA8B7087B9C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5F52A-B8AB-4E04-845A-69C0D127DCB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124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F099A-236D-40A9-8BC1-C41E4004CC8F}" type="datetime1">
              <a:rPr lang="ar-SA"/>
              <a:pPr>
                <a:defRPr/>
              </a:pPr>
              <a:t>14/12/1436</a:t>
            </a:fld>
            <a:endParaRPr lang="ar-SA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22D5A-B761-4324-B4E1-61D3A7CE3C4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203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393BE-E53F-43B3-BE42-75A3900004C9}" type="datetime1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2B36D-0323-4237-8CA9-DEA900A8FE97}" type="slidenum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84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014F-59A5-43DD-B6A9-3EF7C680363F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11698-9268-4D45-B717-B70EA35FD435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92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D925D-E768-4645-B808-FAFE39BFE574}" type="datetime1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F676B-4DAF-4740-8D28-8101A404DBDD}" type="slidenum">
              <a:rPr lang="ar-SA">
                <a:solidFill>
                  <a:srgbClr val="C5D1D7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C5D1D7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42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164E-5B51-4B57-A114-DB6D1B25BEE7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81B47-C143-4C6C-ACA3-368EC6FE58E6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97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C5D19-304F-498E-9D44-8860357FF61E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2DB68-ABE6-4C3C-89E6-59C9A0B1C4AC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26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DFFC8-67AF-49F7-8B50-6577B2ABA85C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71FEF-32C7-43D2-A6E2-5E9B4829E624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58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DC6C-3EB9-43A6-A951-B4B391518B58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CE2-94E6-4251-85A3-2DC93C763C55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235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E8DF-795F-44BD-98A6-760ED759549B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004B5-B175-47F3-BC22-7118683E78E3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79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مثلث قائم الزاوية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شكل حر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8E281-55F1-44ED-8FCC-620623B5E9A7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0B81D-B46D-4F00-A451-369D429CDB8D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33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D957E-8340-4F55-9E22-94DDF03E977F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03B1-4AB8-45CE-A409-23113E31F4F6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99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7506D-DB84-4A59-8360-492354B71EBF}" type="datetime1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538E4-57AE-4C4E-ACDA-25F12B164F89}" type="slidenum">
              <a:rPr lang="ar-SA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1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52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053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4896B4-1F8A-48DC-A33D-955B44DFE413}" type="datetime1">
              <a:rPr lang="ar-SA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14/12/1436</a:t>
            </a:fld>
            <a:endParaRPr lang="ar-SA">
              <a:latin typeface="Arial" pitchFamily="34" charset="0"/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latin typeface="Arial" pitchFamily="34" charset="0"/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rgbClr val="646B86">
                    <a:shade val="90000"/>
                  </a:srgb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E99E00-1424-4637-843B-E29A245987B7}" type="slidenum">
              <a:rPr lang="ar-SA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>
              <a:latin typeface="Arial" pitchFamily="34" charset="0"/>
            </a:endParaRPr>
          </a:p>
        </p:txBody>
      </p:sp>
      <p:grpSp>
        <p:nvGrpSpPr>
          <p:cNvPr id="2057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062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4E56C1-7906-451E-9F3C-D42CEDF6B193}" type="datetime1">
              <a:rPr lang="ar-SA">
                <a:solidFill>
                  <a:srgbClr val="646B86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14/12/1436</a:t>
            </a:fld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BD8EE4-0D33-48D5-B9D6-D009E829F7DB}" type="slidenum">
              <a:rPr lang="ar-SA">
                <a:solidFill>
                  <a:srgbClr val="646B86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>
              <a:solidFill>
                <a:srgbClr val="646B86">
                  <a:shade val="90000"/>
                </a:srgbClr>
              </a:solidFill>
              <a:latin typeface="Arial" pitchFamily="34" charset="0"/>
            </a:endParaRPr>
          </a:p>
        </p:txBody>
      </p:sp>
      <p:grpSp>
        <p:nvGrpSpPr>
          <p:cNvPr id="103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92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3.bp.blogspot.com/-zvgNbLUXk4o/UoNE4mTzjMI/AAAAAAAAABg/hAkohTqnwiY/s1600/basmla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57188"/>
            <a:ext cx="82931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3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9AF4FEFC-D6CA-4014-B1C8-8AE044272AC0}" type="slidenum">
              <a:rPr lang="ar-SA" smtClean="0">
                <a:solidFill>
                  <a:srgbClr val="5F6680"/>
                </a:solidFill>
              </a:rPr>
              <a:pPr eaLnBrk="1" hangingPunct="1"/>
              <a:t>1</a:t>
            </a:fld>
            <a:endParaRPr lang="ar-SA" smtClean="0">
              <a:solidFill>
                <a:srgbClr val="5F6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7325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6" descr="http://everything2.cc/wp-content/uploads/2014/09/bank6.jpg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857224" y="3357562"/>
            <a:ext cx="76459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7200" b="1" cap="all" dirty="0">
                <a:ln w="9000" cmpd="sng">
                  <a:solidFill>
                    <a:srgbClr val="8C7B70">
                      <a:shade val="50000"/>
                      <a:satMod val="120000"/>
                    </a:srgb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D163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النظام الاقتصادي في الإسلام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5984" y="1214422"/>
            <a:ext cx="428628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8800" b="1" cap="all" dirty="0">
                <a:ln/>
                <a:solidFill>
                  <a:srgbClr val="D16349"/>
                </a:solidFill>
                <a:effectLst>
                  <a:outerShdw blurRad="19685" dist="12700" dir="5400000" algn="tl" rotWithShape="0">
                    <a:srgbClr val="D1634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محاضرات </a:t>
            </a:r>
            <a:endParaRPr lang="ar-SA" sz="5400" b="1" cap="all" dirty="0">
              <a:ln/>
              <a:solidFill>
                <a:srgbClr val="D16349"/>
              </a:solidFill>
              <a:effectLst>
                <a:outerShdw blurRad="19685" dist="12700" dir="5400000" algn="tl" rotWithShape="0">
                  <a:srgbClr val="D1634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AL-Mateen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71604" y="5072074"/>
            <a:ext cx="51972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AL-Mateen" pitchFamily="2" charset="-78"/>
              </a:rPr>
              <a:t>أ.د/ أحمد عبد الله الطيار </a:t>
            </a:r>
          </a:p>
        </p:txBody>
      </p:sp>
      <p:sp>
        <p:nvSpPr>
          <p:cNvPr id="180230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CF196078-B97B-4E34-BDCE-F91EF6B0725D}" type="slidenum">
              <a:rPr lang="ar-SA" smtClean="0">
                <a:solidFill>
                  <a:srgbClr val="BCC7CD"/>
                </a:solidFill>
              </a:rPr>
              <a:pPr eaLnBrk="1" hangingPunct="1"/>
              <a:t>2</a:t>
            </a:fld>
            <a:endParaRPr lang="ar-SA" smtClean="0">
              <a:solidFill>
                <a:srgbClr val="BCC7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4441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6" descr="http://everything2.cc/wp-content/uploads/2014/09/bank6.jpg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857224" y="3357562"/>
            <a:ext cx="76459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7200" b="1" cap="all" dirty="0">
                <a:ln w="9000" cmpd="sng">
                  <a:solidFill>
                    <a:srgbClr val="8C7B70">
                      <a:shade val="50000"/>
                      <a:satMod val="120000"/>
                    </a:srgb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D16349">
                      <a:satMod val="175000"/>
                      <a:alpha val="40000"/>
                    </a:srgbClr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النظام الاقتصادي في الإسلام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11560" y="1214422"/>
            <a:ext cx="7416824" cy="186204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11500" b="1" cap="all" dirty="0">
                <a:ln/>
                <a:solidFill>
                  <a:srgbClr val="D16349"/>
                </a:solidFill>
                <a:effectLst>
                  <a:outerShdw blurRad="19685" dist="12700" dir="5400000" algn="tl" rotWithShape="0">
                    <a:srgbClr val="D1634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AL-Mateen" pitchFamily="2" charset="-78"/>
              </a:rPr>
              <a:t>المحاضرة الثامـنة </a:t>
            </a:r>
            <a:endParaRPr lang="ar-SA" sz="6600" b="1" cap="all" dirty="0">
              <a:ln/>
              <a:solidFill>
                <a:srgbClr val="D16349"/>
              </a:solidFill>
              <a:effectLst>
                <a:outerShdw blurRad="19685" dist="12700" dir="5400000" algn="tl" rotWithShape="0">
                  <a:srgbClr val="D1634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AL-Mateen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71604" y="5072074"/>
            <a:ext cx="51972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AL-Mateen" pitchFamily="2" charset="-78"/>
              </a:rPr>
              <a:t>أ.د/ أحمد عبد الله الطيار </a:t>
            </a:r>
          </a:p>
        </p:txBody>
      </p:sp>
      <p:sp>
        <p:nvSpPr>
          <p:cNvPr id="181254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3C375789-D25A-4E44-81B6-119631D87A10}" type="slidenum">
              <a:rPr lang="ar-SA" smtClean="0">
                <a:solidFill>
                  <a:srgbClr val="BCC7CD"/>
                </a:solidFill>
              </a:rPr>
              <a:pPr eaLnBrk="1" hangingPunct="1"/>
              <a:t>3</a:t>
            </a:fld>
            <a:endParaRPr lang="ar-SA" smtClean="0">
              <a:solidFill>
                <a:srgbClr val="BCC7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6649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AutoShape 2" descr="data:image/jpeg;base64,/9j/4AAQSkZJRgABAQAAAQABAAD/2wCEAAkGBxQTEhQUEhQWFRUWFhYYGBgYFhQYHBkXFxkYFxcWFRcaHCkgGRolGxgUIjEhJSkrLi4uGh8zODMsNygtLisBCgoKDg0OGxAQGzckICYtLDcyNC00LCwsLCwsLC00LywsLiwsLCwtLC0sLCwsLCwsLCwsLCwsLCwsLCwvLCwsLP/AABEIAOgA2QMBIgACEQEDEQH/xAAcAAEAAgMBAQEAAAAAAAAAAAAABQYCAwQBBwj/xABDEAACAQIEAwUFBAcGBgMAAAABAhEAAwQSITEFQVEGEyJhcTJCgZGhFFKx8AcjYoLB0eEVM1NysvEWNHOSotIkQ2P/xAAaAQACAwEBAAAAAAAAAAAAAAAAAwIEBQEG/8QALhEAAgECBQEIAgIDAQAAAAAAAAECAxEEEiExQVEFEyJhkaGx8DJxgcEj0eEU/9oADAMBAAIRAxEAPwD7jSlKAFKUoAUpSgBSlKAFKUoAxubH0qPBrdxHGKgg+02w/jXDh72YedLk1ckk7XO5WmsxXMrRW9WpbOoyrdbrTNbrR0qUNwZnSlKcQFKUoAUpSgBSlKAFKUoAUpSgBSlKAFKUoAUpSgBSvGYDU6Vit1TsQfQiuXR2xnUbxTiot+FdX+g9f5VIXdj6GqZknfU0mtUcVZDKUM25hdxUTcuNtuT8tPidvOonHdoGzBFzKWMLbTW6xiYciRZBHIS8fdrp49hy1hgFZjmtkZSwIIdTmEEE5YzROsRVfwuCeTbtr3YI8UEF3G5Fxxoo55EgTzNJpSQypFl77N4rvLFs5i3gXxEEFtB4iDrrUwlRvBsIbdsLoNNAOQqSFMkxcUbM1bbbRXKTW+2ajFu52SOkXKzqM4hje7ygKXd2yoggSYkkk6KoAJJ/EkA5cL4l3mdHUJcttkdQ2YTlVwVaASMrruBzEaU+MuopokaV5NAaYcPaUpQApSlAClKUAKUpQApSlAClKUAKUpQBB8TZi/iERt6da5KsWJw4cQfgelV5xBIrKxVNwld8mhQqKUbdDMXmgiTB0iuYrrW2sLzAAk8hNKjK4ySOIcQtlzbkgyQCQcrMollVtiR030PQ1utIFMgVGcOw63MKguCe8XvG657h7wkHkQzGCOlecOxTBzZumWUSrRGdDoGPLMNjHrpIp1ugq5YcXxS3ZVS5Os6KJOVfaYjkqyJPmBuQK7g1VG8uYY2dT3ZtjyTug+g6l2aTzgdKleyuMN7Do5MyAfpTr6CuSaWum3UAvF2GZzaJsBmXOpLMMpys7W49iQdQSdJiDpNYa8GAIIIIBBGoIOxBqUSMiE7Tdz3ijEibV201skMF7sBhcZ2MiEMWwTrrlEGaguy+KsLiowty+9vKwc3feclQpWVDaKDqdDmG8Vau0Ni2bZuPbV2TRAYkuxAVQeRLZaheEYG3hcX3MAsbFpiw0zPmuh2jz8PwApqFl1Br0ViKzUVOOpAypSlMOClKUAKUpQApSlAClKUAKUpQApSlAGjG3cqMecQPU1X6leMsYUcp38+Q/Goh3ArKxk71LdC/ho2hfqek1pxDAqQdiI+dc9y9zrTcvk+QqtHceyMwvE1sjubxy92vgc7OiDefvhRqPIkeXnH3HdLiLZBNqLgIOhttAfXmMpzeqiuriPDVurluKCPnUXhsN3Vu9hSZQ2na3PJSCHT0Bg/vxyq3CSepXlFol+BXRcfEdG7sfO2K5OxWP7rBCBmZYRV6uSEVfKWgU7D2WGHDuCGuEMARBChVVZ9Qs/GuXsdZb7SbbI4W1exNwZkdVMMUtwxEHwuSI6TTeosvPC8J3Vq3bmSqgE7SeZ+c1wv/APFcMP8Al7jAMv8AhXGOjL0RjoRyYjkTEB2RtY84y5cxJuKhDB0f2MxINsWeUASJHLeSdO7gPaO3xE4nDPbNuMwAJMtaPhzEEAo4MGDtIrtmjlyb4o47zCa6G8dOp7i8VPwIHxjpUNxy9l4jhjzay4P7rrH+o1o4VxA3cLh3uHx279oMf2s3dN/qavO1H/P4P/p3v9VupJu5yyLwL1bVxArhWoLtrxr7NhmytF25KprBH3nH+Ua1JTtqdhQdSahFasy4D2yGI4jicKIKIoNtpXVlgOo5tMkzyC+dXCvzDfx13C4hLllylxAhJGssQGIM7jKVBnep9/0l8Qa7n71QJ/u1RMgGmmozdTJJNcjiUl4jVrdizlO1F6efX/u59/pXzfgH6VLbnLirZtn76yyz5qdRr619BweLS6oe26up2KmRT4TjPZmTiMJWw7tUjb49djfSlKmVxSlKAFKUoAUpSgBSlYXboUSxAHnXG7asErnty2GBBEg1UeKqEuMoMxH11ipPHcYJ0t6Drz+HSoDEaknzrKxWIpzdo6+ZoYejOKvL0NNx5r21WphWvEYrulzkFoIHOJOgLGDCzuYpC1HMkMRiVRczmBt6k6AAbknoNa5MPhWuP3txcnhKom5CsQWL8sxhdBMR5mo9ONYVD3l6+HuxpCXITytpGnqdT6aCM4p2ye6O7wVtwx0711iB1RDqT5tAGmhpkYS4IOUeSXwvG83EGw49lLJk9bkqSPUKV+Zq2YQganpVH7PdmGtILmYreBLhtzmYENmB9qQzTPWd9a2XcVxMEhe5jl+qb/3p17uyYq3LL/nrC/iVtq1xtAqlmP7KiT+FfPMJw3iZJY4y6rEztbK+gQoVA+FZcTwfEbts2bt1Wtt7ZCKrMo90sNMvoB8qmo+ZF/o2dk3P9ns7yCGS4fUXFc6n413cfvi5xSyi691aObpNxgQPWFB/eFSmD4KBhWsTGZCsxMT5VHW8MmDN3F4lp1JJjV3bZUBO+kATsN9JqakmyOR6JFh47xq3hLRuXDrqEXm7ROVR+Yr5RxXHXcQ5uXjJM5VkhUH3V8vhrTGY+7jLrXrojSEtgkhE+6p0nqW515iUAA309NoPy5fSkVJaWR6jsvBql4pLX4/X9lZ7Rg/aXA0DZDJ6FFP8PpTidkobSAD+7DFiZnN06RFbeJrLWi22qz5BgfXYx8K7uNYbPqo1XVY+7Hsjy5+s1FyRoU6L1V9b/BH4W0xkgyRrlEk6cx6dK+qfoY4tZyXcOMwvF2uGRAYCF0nWRG3xr5LhcQVIYNB5bbirz2BuluI4d00Zs4uRADJkOvk0gSP61KhLLUQntSj32Flrolf0/o+4UpStQ8GKUpQApSlAClKUAePMGN40nr51VMbddmOc6gxHIelWyo3jGBzjMo8Q+o/nVLG0pThePHHUtYWpGEteSvVouCtzGsCaw07Gra5ykVsRaydQazsLE0+M9BbicN7gdpzmcSfOu3BcMtW/ZUT6Vtmtltqmpt6EHFI2is4rTNehqmQOi3vW25ZVgVYAqwIIPMHQj5VzWbkGutXpsGLmiI4RiWtH7NiGm4v93cP/AN1v3TMAd6ACGHPLm56Vr9K9+RhbUe89ydx4YSCu+zsZ9asPG7oxAu4ZFLEZf1iso7p5DBgxByOuhGkzyqh9veHCzcsvLN3gfO7Mzwc3hBY7aMdomD0EddSN7LcZ2c4yxUYN9fh6HNg4VNfhO2skE+Wv0Fasbd5cyZb05D89K5MPdAE8gDAjnpENyNc+LxYQSx13AnU6ztyEzS22z20Yxhq9jDHkAWh7xcn0WI+pn5VjcvlYmIG2079fnXCl4u/eHy/oPSKxv3Z5/h+etda4ORno5dTzE2MjFgZXMSR0EzI6iunh+JaAyEqVJykMVMn2YIO+pqMF2J5A/WRqIrrNm6lqQoGpIE+LXSQOYqeW5U71Rv06b/VY/R3ZjtRhsWiizeDOFGZTo4gCSVOu53qdr8scHvEwwJDLHiBg8zoQQemo3r7n+jHi2Iv2bvfnMttwqMTLmRLBzziRB8+e9X6dXM7M8ljMAqMc8Xp7l0pSlPM0UpSgBSlKAFCaVy8UJ7m5l3yn5c/pNRlLLFs7FXaR87492ot2r5Vkds0tKZTAJMaGJ06Vjge0mGumFuZW08NwFDJ2AzaE+QNV/teJvDUQ1sRJj2WIMdT4h8/SqpcTdSdIEETG23LSSd+lef8ADLda/f4JV+0K1Cq4bpP2/Z9hFZLVA7N9pjaK27zE29BmJ/uz/m3ZNfhFWjtLj+7sEIfHdlFI15EsyxziY8yKjks/Ivwx1OdJ1FxuvvXg1cS7SKhK2wGI3Y7Dl4V3fY8wPWoLE8Ru3PautEnwqQBuSJAA1gEQZPKtHcEWxcfwIpygx4c8dSIZvejlXLfxyDNmDqTuwUjX2pkacz86U5zb8Jg1sXVqvxPTpwW7sjcALrJPhU6mdiw189R8qsZNQHY7AlbZuMCveQVVpLBNSCTPOZjlA+FiirUbpWe5tYSDVGN/upgta14vb/xFnfLPi3jVPaBkjSOdasZxC3bMEy2+RRmaNdYGw0OpgaGoPiV67i7ZW3bLW2VlIF1EVww9673bQPK3OvMU6Pn9+/wFWqo6LV9NyAv9rkwt1+/uRmdn7i0guXAXghXMhEYDkZrRY7TYvirFBYtWMOZBZ81wkkeyhbKC05ToBG/WebtD2Zv2bS3LqYYIpOYYe0RkHIswIYz4RmAPMmtlnh2LsZB9iuux8NsNctC0ggkBoYlW0OjefSpd2krxWv3+DNvUi9E09yuPiHQsklGXRkYA5WEzofWuBxJJdpPUx+FWbtR2VxYBxWKup3txoKqWud4+UsNfCEhVC6dBUCOD3CFKuhkAxOxI1BJHIyPhU1C3J7PD9pd9BOcGn7ehz96Pz+fOue7errXglzm1seeYmd9tPL8KkeHcKRWX3mPMgab7LyNSUUh08TOStsReDwT3PZWNpJ0GvQnf4V0XuG3AdSCeubf5x+NTGDTKDAifqIEHaJiuprcjrBBG/Igx9PrXbFd1mlc4ODYBVym4raiSugy76GNx8q+g/o6LW8YFVjkuo8jkxUSDHUa6+dVXDWDOojUabE+X1q1dk7/d4m22TP7vKQX8MrynU6dJ6VOCtJFLFVM8GnrofV6UpV48+KUpQApSlACojtPje7skD2n8I9I8R+WnxFS9UntHiDcvGPZTwjz+8fnp8Kp46t3dJ23ehZwlPPUV9kQHEsGt5ApOVlJKON1Y6ExzBgSOcDbeqHxm0bbsLoKk7fd2kZW6ayAdd6+iVWuP2AbrDKPEqEiNDpkkjzynXyrHwvjeV8Du0sJTmlPZlf4fhTcOQAkEEK0xDNAhV98kE+Gep5VY7aqxW1dfJiLQKl3uIURBqmUEjOTKjwzEHMRtUVhnNkk2FRHIYAwBEglmWfeCgn/eurtDxMRauW1hVUocwB7t5zAMx++CQG5kHnvcdLKnpcyo0Y0oSb16ryv8r75RfGDeD5FIdF1DJdGRpGrZvvHM0iBGorp7P4nDYfLcu27t68NcxFsIhgj9WufxQfeYTz0gCuaxjrl4/qpuEwWEKoQEa94x0EAif61y3cQDKgd84M5VkIDrJuOfaOp26Uim5LhIqQlKEsyXrr8n0fDdscOULfrNNwUiNJgvOQdNWrnt8WxWLn7NbC2w0d4XhTBHvRmP7qxuM2lfOLpLgZ49AfACJjKOnrrzr6T2Ga8uFHenwlibc+0EIHtfHMR5GmKyu7GnQxFXETySeluNDbhuyYmcRdN1dZtKgtWiSSfEoJZxECCY3JG0WCa0HFR51rGINCZoRpRgrRRvuoGK5tgZjkTECeRAkmDzg8q58bi0YPaKm5IhgPPTfqPoYrZdxIVC7aAfHyH41Ari/ETqxLEwNN9YEnaR8TToK+pCo7bEN2hw7gJme4+oHjcmNNNDoNZ+dV17ccok66bnqa+gfrL/AIe7UKdCTJ0gjSYnX+FV6/w0iRzBIIMx6bUzcuYGssuV7ors1khmR10+B6fX6V24jhTbjz2GmnPUivbHDyPzrzG3KJaixenVTR7YWB/LoK6bKGfpEa+fptWxMPHL5wPl056V2YWxrE77+nQfn8KkkVZ1FwZ4XCzrtpqd5Ok/71Z+zlpUvW2fZducGIE+n41hw/hVwwe7aJj2TECNPPb51YMBwRm9vwARyEkfw5VOKd9EUalRNNNllpWNtIAA2AA+VZVcM4UpSgBSlKAI3jmLa2nh3aRPT0qqKnWrtjMMLilT8D0PWqxjcA1swR6HkfSsXtGnUz5+Pg08FUhly8nE9kVC8e4UXAdPbUER99d8s8iNY5aweonK4OM8QWxbZmgtDZFJAzNGg8lmJPIVRouSn4Pv7LVbJked6FCvWyLkEZckghhBBIMiDzGVPnNbLeKFtjIzkqwayFLl0IhlZBsvIkkRUhw/B3cW2W4Sq2szZ+6ysxus091nUiYBkwQNIEiatuGwS2ky21yjnEyfNjux8zWhVrqOn377mVSoTq6x0XXn0KJxHgWJNsAlLOHyyqYdTcUrGYFyCDG3igz1qDHD8nhF3OoMjwGR0yjNz/Iq5Y3irWbr2w5tgXCEHhgBgGAAI0BBB6DYaCuEYZNgIYRtv89/yKmoraxVqUIX8K9Rwnsk5i5eBRSJgwXMjYaEJpzOu/rVtUwABoBsBy/nVMuKUMh2QzpDsG3EeydNxWTcbuHKt289u3szro0anXIJbzO8defJUm/0WaNSnRVlEtuIxIT22Ak6AnU+g3Nc1jiwuGLK5z1kADXSYmN+cVrscEsABsveZgCGc58wbxBo9kyCOXT1qRwyBdFAUdFAUeoAEUtOEdNy3apLV6GwYJ7mjXQP2Qkr8JM/OfhW+5ws8mLTp4o026RppW6xXeh0qaqMi4I4hhiOQO/tMSIPlHw1mua/wksSzN4jvpoSAAPTYVL1iRXVOxyNNJ6EQvZe465kCNyI0B2EgHn9Nq0/8JYgz+rjb318vPb+tX/hygW1A6cjOu5+tdNX40k0mKliZ3aKJgOwjEzeuBVn2U1J/eI0+VWzh/BrFkRbtqD94iW+LHWu+lNUEhM6s5bsUpSpCxSlKAFKUoAUpSgBWNy2GBBEg1jiL6orO5CqqlmJ2CqJJPkBVJ7QdvVIS3w8d/duyFKhoB2ESIMEiSdF51Gcopahe2p72wxtrCkAGWb3IJIkwAANWJOy7nyGtQODwLM4vYmGfTKnu249mRsXGpnYE6bTW7A4HIxuXG7y+05rhM77qnReU846QB2gV5qvXjmapL75ff11ezQw05JSr8bLp5vq/j3OizcneubjWKNuy7ggFRoTEbjruY2HPatP2s7WR3h5n3F9X2J8hXj8OS6QMQwuPE5MxCgToQmm3U0yjRyq9XTy5G1Xf8Cg4+737iAzXJGglmiVIN+5pA3i2IAJ2G5s9rh14qIVVEbZxPWDrvHw/CpzDcFtp7Kqq8lUBR8hXUFWSoIlYkSJE7SOVWpYpLSC0KqoX1kVL+w7jSMiJ5lgZjeCsn/aurAdlVkNfYPzyKCF+JJ8WnKI1qwJag61sy0mWJk1podWFp7vUwdByrBbB3roQVsApKkWGjLDLAHWupDXMDWxGpqmKcTopFYq1Z0y4ux3cJY54G0SR/GpiorgyasfID+f4CpWtTCr/GijX/MUpSrAkUpSgBSlKAFKUoAUpUF2yvYxcPGAtq952CZmYKLSsDN2D7UaaDrziKDqV3Yhe3fGnuN/Z+FXvL11SLgBjKjDXMfdEES3IHTUgVzcL7GtgluYhrxu3nTu2AVQiISC3d7sNtTOs7VYeyPZhMFbIk3Lz63bze1cbU6n7onQfida84zx3xfZ8KBdxDSP2bYIPiuNED03PSkVKWdO71at+v0MoRbqJ2vb0S+8lYu3QuXNPiMKAJZj0Uc60dy763CVX/CUkctrjDcjyqSxPAmw3iZjcZ4zXDvI2XyXoNq5qwak/wDyt04Lxct/0b8GqizJ6A7QNANgNh6Co/D2BdN1iYbvMquNGXu1C6H1z6bGT1ruJqJu4v7MzlwTaYlwygkqx3UgawTqD561Xpyk23yzlRLnYlOH8RYh1cAXbc5hrDaEqw/ZYa+Wo5VF2b4t3MM27YiyzO33mm28n/vYAcgAK18Wxa/qMTbMq4KE7Ao4LLPowjyzGuTGmLXDmO+VV+doE/6atw+f9MrTLiTXJhsfbuEhHDRB0mIOxB2YaHUSNK4+K4hSuRjCBO8vH/8AMbL++wj0DVF/2jmxdruxCvhrTRtAZnZQRyMcqhGndHXKzLUhrdbrkW4JCyJIkCRMdY6VyjjaeLJLkZMuhAYu2RcrRqJ5gRvEwajFNk5NExXorjt8QQ2u9bwqFJYHdcvtD1BBFcVzD3e7N4lu+ALBAxygDXuSs5SSNC286g6CppEGyfVqzDVHcOxq3ba3EMqwBHoda6s1MvYhluWLhCQhPU13VqwrSikfdH4VtrdpxywSRlTd5NilKVMgKUpQApSlAClKUAKUpQBwcbwly7Ze3Zu9y7CM8TA5jynaeVY8E4NawtsW7Sx1Y6sxJmWbc1I0oJZ3ly8GvEWA6lW1BEGqpiuz91cxUBgCY11I6xVvpVXEYSnXtm3Q2jiZ0vxPnFwFSQQQRyOlaLqBhB1FTXafFZ7xAiEGWfPc6/T4Gqu+Ja4StrQAw1yJHmLY95vPYecRXmpxUakoxeie5uxbcFJrfgjsXw03EvYdDlUXLTg/dzHM6jzgE/vipLiODF+3bFoqDauaTMeANbZdB10+FR/GOLW8JbyJ4rrTlSZJY7vcPrqSd65ez3FVw2HC4guDmZg3d3HDBzm3RTBknerMe8ccy66eemrESyXyv+fLoTv9j94pGIM5nVmVScpCABEYkAlQRmjTU1yjhN5b73V7sgkZQWZYUAKo0U7AbV1Y/jiWrFu/le5abKSyKSVRhIcqfFG3KRXnE+0uHsKjO5PeLmthEds66QQQIEyNSRvXYuo9luDUFuzTieE3S6lSniVxcuEnNLwDkEHQLIXXSefPa2Au/a0cKpsgqIDAFAttlWVO4DMx067aVwYntrZCju0uXHIHhCsoB6FnAn1ANbLPbG0Fm7bu22jbIXBPQMkx8YqdqqWxC9PqY8PxGZ3te6cWw35KzXSP/Aip/h3D3t371xrzOtyIQzCRO2sRrGgHnNVfsphHayXOlwv3gJ2zzmMjoZYehqUw3GLrm69y2tu1h1ZiQ5bPcCnweyNFGp8yOhqc73aiRjaybNnYK5OHABkLIHoDAq0RVW/R/ZKYdQd4E+vP61aqKv5sKf4osHBsRmtxzXT4cvz5V31AcGVs8gabE+X5ip+tbCzcqauZ2IiozdhSlKsiBSlKAFKUoAUpSgBSlKAFKUoAVpxt8W7bufdUn48h863VA9rsTltqg986+iwfxK0jFVe6oyn0Xvx7jqFPvKiiVK6M05tc0z5zvVcx/A2Iy23uKu0C5ciOm+3lVjrBhXkKVWUHdHpKkFJalZ4b2WS2cx1O9WI4RGAUjSsorJbgpzrTm7tilSjFWSOPDYu3hgbV1hbVSe7LGAUJkLO0rMR0ANQFl1xuMa4BNtAEQkaEKSSwHmWPwAq14jDrdWHE0wPD0tewIp8asUm+WJlTbaXBgvCbQ1yissVw5HUrESCJESPMeddleGoKb6k8qK/w9VQ91du3LTclDgI/mjkZx/lzSPMa1yds+KJbtphLOXM5GZV9y2DOsc2MDXlJqw47AJdUhwCPMV19nf0ZWUdbt3lqLagAfvnn6CKvYaHeyv09CpXl3cbdTb2U4VcaysLAjcnT+tWTBcIM/rNhyB3+PSplRGg2r2tKGCgnd6soyxU3otDFEAEAQOgrKlKuFYUpSgBSlKAFKUoAUpSgBSlKAFKUoAVX+0XC7t1gyZSAsRMHfXfQ1YKUnEUI14ZJbDaNaVKWaJ80NYmrTx7gLO/eWgDPtCY16jl61Ff8PYj7g/7k/nXmKmBrU5uKi35pG9DF0pxTckiFuNWoPFSPFOE3bK53WFJiZU6n0NRLUpwlB2krPzGKUZK6dzqt3eldyODtUShipXs/gjfu5RoACWPTkAB5n+NShBzkox3ZGbUVmexnXhNXCxwGyu4Lf5j9IECpG1aVRCgAeQitSn2XUf5St7/6KEu0IL8Vf2KrwHhpa4GYEKsHUESeUeXOrbSlauHw8aMcqM+vWdWV2KUpTxIpSlAClKUAKUpQApSlAClKUAKUpQApSlAClKUAKUpQBqxWHW4jI4lWBB/p518x4pgGsXGtty2P3l5Efnea8pWX2pSi6eflGh2fUanl4Zy19E7KcO7mwCR438TTy+6vwH1JpSq3ZUE5yk+Le9yx2jNqCj1/omqUpW6Y4pSlAClKUAKUpQApSlAClKUAKUpQB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2275" name="AutoShape 4" descr="data:image/jpeg;base64,/9j/4AAQSkZJRgABAQAAAQABAAD/2wCEAAkGBxQTEhQUEhQWFRUWFhYYGBgYFhQYHBkXFxkYFxcWFRcaHCkgGRolGxgUIjEhJSkrLi4uGh8zODMsNygtLisBCgoKDg0OGxAQGzckICYtLDcyNC00LCwsLCwsLC00LywsLiwsLCwtLC0sLCwsLCwsLCwsLCwsLCwsLCwvLCwsLP/AABEIAOgA2QMBIgACEQEDEQH/xAAcAAEAAgMBAQEAAAAAAAAAAAAABQYCAwQBBwj/xABDEAACAQIEAwUFBAcGBgMAAAABAhEAAwQSITEFQVEGEyJhcTJCgZGhFFKx8AcjYoLB0eEVM1NysvEWNHOSotIkQ2P/xAAaAQACAwEBAAAAAAAAAAAAAAAAAwIEBQEG/8QALhEAAgECBQEIAgIDAQAAAAAAAAECAxEEEiExQVEFEyJhkaGx8DJxgcEj0eEU/9oADAMBAAIRAxEAPwD7jSlKAFKUoAUpSgBSlKAFKUoAxubH0qPBrdxHGKgg+02w/jXDh72YedLk1ckk7XO5WmsxXMrRW9WpbOoyrdbrTNbrR0qUNwZnSlKcQFKUoAUpSgBSlKAFKUoAUpSgBSlKAFKUoAUpSgBSvGYDU6Vit1TsQfQiuXR2xnUbxTiot+FdX+g9f5VIXdj6GqZknfU0mtUcVZDKUM25hdxUTcuNtuT8tPidvOonHdoGzBFzKWMLbTW6xiYciRZBHIS8fdrp49hy1hgFZjmtkZSwIIdTmEEE5YzROsRVfwuCeTbtr3YI8UEF3G5Fxxoo55EgTzNJpSQypFl77N4rvLFs5i3gXxEEFtB4iDrrUwlRvBsIbdsLoNNAOQqSFMkxcUbM1bbbRXKTW+2ajFu52SOkXKzqM4hje7ygKXd2yoggSYkkk6KoAJJ/EkA5cL4l3mdHUJcttkdQ2YTlVwVaASMrruBzEaU+MuopokaV5NAaYcPaUpQApSlAClKUAKUpQApSlAClKUAKUpQBB8TZi/iERt6da5KsWJw4cQfgelV5xBIrKxVNwld8mhQqKUbdDMXmgiTB0iuYrrW2sLzAAk8hNKjK4ySOIcQtlzbkgyQCQcrMollVtiR030PQ1utIFMgVGcOw63MKguCe8XvG657h7wkHkQzGCOlecOxTBzZumWUSrRGdDoGPLMNjHrpIp1ugq5YcXxS3ZVS5Os6KJOVfaYjkqyJPmBuQK7g1VG8uYY2dT3ZtjyTug+g6l2aTzgdKleyuMN7Do5MyAfpTr6CuSaWum3UAvF2GZzaJsBmXOpLMMpys7W49iQdQSdJiDpNYa8GAIIIIBBGoIOxBqUSMiE7Tdz3ijEibV201skMF7sBhcZ2MiEMWwTrrlEGaguy+KsLiowty+9vKwc3feclQpWVDaKDqdDmG8Vau0Ni2bZuPbV2TRAYkuxAVQeRLZaheEYG3hcX3MAsbFpiw0zPmuh2jz8PwApqFl1Br0ViKzUVOOpAypSlMOClKUAKUpQApSlAClKUAKUpQApSlAGjG3cqMecQPU1X6leMsYUcp38+Q/Goh3ArKxk71LdC/ho2hfqek1pxDAqQdiI+dc9y9zrTcvk+QqtHceyMwvE1sjubxy92vgc7OiDefvhRqPIkeXnH3HdLiLZBNqLgIOhttAfXmMpzeqiuriPDVurluKCPnUXhsN3Vu9hSZQ2na3PJSCHT0Bg/vxyq3CSepXlFol+BXRcfEdG7sfO2K5OxWP7rBCBmZYRV6uSEVfKWgU7D2WGHDuCGuEMARBChVVZ9Qs/GuXsdZb7SbbI4W1exNwZkdVMMUtwxEHwuSI6TTeosvPC8J3Vq3bmSqgE7SeZ+c1wv/APFcMP8Al7jAMv8AhXGOjL0RjoRyYjkTEB2RtY84y5cxJuKhDB0f2MxINsWeUASJHLeSdO7gPaO3xE4nDPbNuMwAJMtaPhzEEAo4MGDtIrtmjlyb4o47zCa6G8dOp7i8VPwIHxjpUNxy9l4jhjzay4P7rrH+o1o4VxA3cLh3uHx279oMf2s3dN/qavO1H/P4P/p3v9VupJu5yyLwL1bVxArhWoLtrxr7NhmytF25KprBH3nH+Ua1JTtqdhQdSahFasy4D2yGI4jicKIKIoNtpXVlgOo5tMkzyC+dXCvzDfx13C4hLllylxAhJGssQGIM7jKVBnep9/0l8Qa7n71QJ/u1RMgGmmozdTJJNcjiUl4jVrdizlO1F6efX/u59/pXzfgH6VLbnLirZtn76yyz5qdRr619BweLS6oe26up2KmRT4TjPZmTiMJWw7tUjb49djfSlKmVxSlKAFKUoAUpSgBSlYXboUSxAHnXG7asErnty2GBBEg1UeKqEuMoMxH11ipPHcYJ0t6Drz+HSoDEaknzrKxWIpzdo6+ZoYejOKvL0NNx5r21WphWvEYrulzkFoIHOJOgLGDCzuYpC1HMkMRiVRczmBt6k6AAbknoNa5MPhWuP3txcnhKom5CsQWL8sxhdBMR5mo9ONYVD3l6+HuxpCXITytpGnqdT6aCM4p2ye6O7wVtwx0711iB1RDqT5tAGmhpkYS4IOUeSXwvG83EGw49lLJk9bkqSPUKV+Zq2YQganpVH7PdmGtILmYreBLhtzmYENmB9qQzTPWd9a2XcVxMEhe5jl+qb/3p17uyYq3LL/nrC/iVtq1xtAqlmP7KiT+FfPMJw3iZJY4y6rEztbK+gQoVA+FZcTwfEbts2bt1Wtt7ZCKrMo90sNMvoB8qmo+ZF/o2dk3P9ns7yCGS4fUXFc6n413cfvi5xSyi691aObpNxgQPWFB/eFSmD4KBhWsTGZCsxMT5VHW8MmDN3F4lp1JJjV3bZUBO+kATsN9JqakmyOR6JFh47xq3hLRuXDrqEXm7ROVR+Yr5RxXHXcQ5uXjJM5VkhUH3V8vhrTGY+7jLrXrojSEtgkhE+6p0nqW515iUAA309NoPy5fSkVJaWR6jsvBql4pLX4/X9lZ7Rg/aXA0DZDJ6FFP8PpTidkobSAD+7DFiZnN06RFbeJrLWi22qz5BgfXYx8K7uNYbPqo1XVY+7Hsjy5+s1FyRoU6L1V9b/BH4W0xkgyRrlEk6cx6dK+qfoY4tZyXcOMwvF2uGRAYCF0nWRG3xr5LhcQVIYNB5bbirz2BuluI4d00Zs4uRADJkOvk0gSP61KhLLUQntSj32Flrolf0/o+4UpStQ8GKUpQApSlAClKUAePMGN40nr51VMbddmOc6gxHIelWyo3jGBzjMo8Q+o/nVLG0pThePHHUtYWpGEteSvVouCtzGsCaw07Gra5ykVsRaydQazsLE0+M9BbicN7gdpzmcSfOu3BcMtW/ZUT6Vtmtltqmpt6EHFI2is4rTNehqmQOi3vW25ZVgVYAqwIIPMHQj5VzWbkGutXpsGLmiI4RiWtH7NiGm4v93cP/AN1v3TMAd6ACGHPLm56Vr9K9+RhbUe89ydx4YSCu+zsZ9asPG7oxAu4ZFLEZf1iso7p5DBgxByOuhGkzyqh9veHCzcsvLN3gfO7Mzwc3hBY7aMdomD0EddSN7LcZ2c4yxUYN9fh6HNg4VNfhO2skE+Wv0Fasbd5cyZb05D89K5MPdAE8gDAjnpENyNc+LxYQSx13AnU6ztyEzS22z20Yxhq9jDHkAWh7xcn0WI+pn5VjcvlYmIG2079fnXCl4u/eHy/oPSKxv3Z5/h+etda4ORno5dTzE2MjFgZXMSR0EzI6iunh+JaAyEqVJykMVMn2YIO+pqMF2J5A/WRqIrrNm6lqQoGpIE+LXSQOYqeW5U71Rv06b/VY/R3ZjtRhsWiizeDOFGZTo4gCSVOu53qdr8scHvEwwJDLHiBg8zoQQemo3r7n+jHi2Iv2bvfnMttwqMTLmRLBzziRB8+e9X6dXM7M8ljMAqMc8Xp7l0pSlPM0UpSgBSlKAFCaVy8UJ7m5l3yn5c/pNRlLLFs7FXaR87492ot2r5Vkds0tKZTAJMaGJ06Vjge0mGumFuZW08NwFDJ2AzaE+QNV/teJvDUQ1sRJj2WIMdT4h8/SqpcTdSdIEETG23LSSd+lef8ADLda/f4JV+0K1Cq4bpP2/Z9hFZLVA7N9pjaK27zE29BmJ/uz/m3ZNfhFWjtLj+7sEIfHdlFI15EsyxziY8yKjks/Ivwx1OdJ1FxuvvXg1cS7SKhK2wGI3Y7Dl4V3fY8wPWoLE8Ru3PautEnwqQBuSJAA1gEQZPKtHcEWxcfwIpygx4c8dSIZvejlXLfxyDNmDqTuwUjX2pkacz86U5zb8Jg1sXVqvxPTpwW7sjcALrJPhU6mdiw189R8qsZNQHY7AlbZuMCveQVVpLBNSCTPOZjlA+FiirUbpWe5tYSDVGN/upgta14vb/xFnfLPi3jVPaBkjSOdasZxC3bMEy2+RRmaNdYGw0OpgaGoPiV67i7ZW3bLW2VlIF1EVww9673bQPK3OvMU6Pn9+/wFWqo6LV9NyAv9rkwt1+/uRmdn7i0guXAXghXMhEYDkZrRY7TYvirFBYtWMOZBZ81wkkeyhbKC05ToBG/WebtD2Zv2bS3LqYYIpOYYe0RkHIswIYz4RmAPMmtlnh2LsZB9iuux8NsNctC0ggkBoYlW0OjefSpd2krxWv3+DNvUi9E09yuPiHQsklGXRkYA5WEzofWuBxJJdpPUx+FWbtR2VxYBxWKup3txoKqWud4+UsNfCEhVC6dBUCOD3CFKuhkAxOxI1BJHIyPhU1C3J7PD9pd9BOcGn7ehz96Pz+fOue7errXglzm1seeYmd9tPL8KkeHcKRWX3mPMgab7LyNSUUh08TOStsReDwT3PZWNpJ0GvQnf4V0XuG3AdSCeubf5x+NTGDTKDAifqIEHaJiuprcjrBBG/Igx9PrXbFd1mlc4ODYBVym4raiSugy76GNx8q+g/o6LW8YFVjkuo8jkxUSDHUa6+dVXDWDOojUabE+X1q1dk7/d4m22TP7vKQX8MrynU6dJ6VOCtJFLFVM8GnrofV6UpV48+KUpQApSlACojtPje7skD2n8I9I8R+WnxFS9UntHiDcvGPZTwjz+8fnp8Kp46t3dJ23ehZwlPPUV9kQHEsGt5ApOVlJKON1Y6ExzBgSOcDbeqHxm0bbsLoKk7fd2kZW6ayAdd6+iVWuP2AbrDKPEqEiNDpkkjzynXyrHwvjeV8Du0sJTmlPZlf4fhTcOQAkEEK0xDNAhV98kE+Gep5VY7aqxW1dfJiLQKl3uIURBqmUEjOTKjwzEHMRtUVhnNkk2FRHIYAwBEglmWfeCgn/eurtDxMRauW1hVUocwB7t5zAMx++CQG5kHnvcdLKnpcyo0Y0oSb16ryv8r75RfGDeD5FIdF1DJdGRpGrZvvHM0iBGorp7P4nDYfLcu27t68NcxFsIhgj9WufxQfeYTz0gCuaxjrl4/qpuEwWEKoQEa94x0EAif61y3cQDKgd84M5VkIDrJuOfaOp26Uim5LhIqQlKEsyXrr8n0fDdscOULfrNNwUiNJgvOQdNWrnt8WxWLn7NbC2w0d4XhTBHvRmP7qxuM2lfOLpLgZ49AfACJjKOnrrzr6T2Ga8uFHenwlibc+0EIHtfHMR5GmKyu7GnQxFXETySeluNDbhuyYmcRdN1dZtKgtWiSSfEoJZxECCY3JG0WCa0HFR51rGINCZoRpRgrRRvuoGK5tgZjkTECeRAkmDzg8q58bi0YPaKm5IhgPPTfqPoYrZdxIVC7aAfHyH41Ari/ETqxLEwNN9YEnaR8TToK+pCo7bEN2hw7gJme4+oHjcmNNNDoNZ+dV17ccok66bnqa+gfrL/AIe7UKdCTJ0gjSYnX+FV6/w0iRzBIIMx6bUzcuYGssuV7ors1khmR10+B6fX6V24jhTbjz2GmnPUivbHDyPzrzG3KJaixenVTR7YWB/LoK6bKGfpEa+fptWxMPHL5wPl056V2YWxrE77+nQfn8KkkVZ1FwZ4XCzrtpqd5Ok/71Z+zlpUvW2fZducGIE+n41hw/hVwwe7aJj2TECNPPb51YMBwRm9vwARyEkfw5VOKd9EUalRNNNllpWNtIAA2AA+VZVcM4UpSgBSlKAI3jmLa2nh3aRPT0qqKnWrtjMMLilT8D0PWqxjcA1swR6HkfSsXtGnUz5+Pg08FUhly8nE9kVC8e4UXAdPbUER99d8s8iNY5aweonK4OM8QWxbZmgtDZFJAzNGg8lmJPIVRouSn4Pv7LVbJked6FCvWyLkEZckghhBBIMiDzGVPnNbLeKFtjIzkqwayFLl0IhlZBsvIkkRUhw/B3cW2W4Sq2szZ+6ysxus091nUiYBkwQNIEiatuGwS2ky21yjnEyfNjux8zWhVrqOn377mVSoTq6x0XXn0KJxHgWJNsAlLOHyyqYdTcUrGYFyCDG3igz1qDHD8nhF3OoMjwGR0yjNz/Iq5Y3irWbr2w5tgXCEHhgBgGAAI0BBB6DYaCuEYZNgIYRtv89/yKmoraxVqUIX8K9Rwnsk5i5eBRSJgwXMjYaEJpzOu/rVtUwABoBsBy/nVMuKUMh2QzpDsG3EeydNxWTcbuHKt289u3szro0anXIJbzO8defJUm/0WaNSnRVlEtuIxIT22Ak6AnU+g3Nc1jiwuGLK5z1kADXSYmN+cVrscEsABsveZgCGc58wbxBo9kyCOXT1qRwyBdFAUdFAUeoAEUtOEdNy3apLV6GwYJ7mjXQP2Qkr8JM/OfhW+5ws8mLTp4o026RppW6xXeh0qaqMi4I4hhiOQO/tMSIPlHw1mua/wksSzN4jvpoSAAPTYVL1iRXVOxyNNJ6EQvZe465kCNyI0B2EgHn9Nq0/8JYgz+rjb318vPb+tX/hygW1A6cjOu5+tdNX40k0mKliZ3aKJgOwjEzeuBVn2U1J/eI0+VWzh/BrFkRbtqD94iW+LHWu+lNUEhM6s5bsUpSpCxSlKAFKUoAUpSgBWNy2GBBEg1jiL6orO5CqqlmJ2CqJJPkBVJ7QdvVIS3w8d/duyFKhoB2ESIMEiSdF51Gcopahe2p72wxtrCkAGWb3IJIkwAANWJOy7nyGtQODwLM4vYmGfTKnu249mRsXGpnYE6bTW7A4HIxuXG7y+05rhM77qnReU846QB2gV5qvXjmapL75ff11ezQw05JSr8bLp5vq/j3OizcneubjWKNuy7ggFRoTEbjruY2HPatP2s7WR3h5n3F9X2J8hXj8OS6QMQwuPE5MxCgToQmm3U0yjRyq9XTy5G1Xf8Cg4+737iAzXJGglmiVIN+5pA3i2IAJ2G5s9rh14qIVVEbZxPWDrvHw/CpzDcFtp7Kqq8lUBR8hXUFWSoIlYkSJE7SOVWpYpLSC0KqoX1kVL+w7jSMiJ5lgZjeCsn/aurAdlVkNfYPzyKCF+JJ8WnKI1qwJag61sy0mWJk1podWFp7vUwdByrBbB3roQVsApKkWGjLDLAHWupDXMDWxGpqmKcTopFYq1Z0y4ux3cJY54G0SR/GpiorgyasfID+f4CpWtTCr/GijX/MUpSrAkUpSgBSlKAFKUoAUpUF2yvYxcPGAtq952CZmYKLSsDN2D7UaaDrziKDqV3Yhe3fGnuN/Z+FXvL11SLgBjKjDXMfdEES3IHTUgVzcL7GtgluYhrxu3nTu2AVQiISC3d7sNtTOs7VYeyPZhMFbIk3Lz63bze1cbU6n7onQfida84zx3xfZ8KBdxDSP2bYIPiuNED03PSkVKWdO71at+v0MoRbqJ2vb0S+8lYu3QuXNPiMKAJZj0Uc60dy763CVX/CUkctrjDcjyqSxPAmw3iZjcZ4zXDvI2XyXoNq5qwak/wDyt04Lxct/0b8GqizJ6A7QNANgNh6Co/D2BdN1iYbvMquNGXu1C6H1z6bGT1ruJqJu4v7MzlwTaYlwygkqx3UgawTqD561Xpyk23yzlRLnYlOH8RYh1cAXbc5hrDaEqw/ZYa+Wo5VF2b4t3MM27YiyzO33mm28n/vYAcgAK18Wxa/qMTbMq4KE7Ao4LLPowjyzGuTGmLXDmO+VV+doE/6atw+f9MrTLiTXJhsfbuEhHDRB0mIOxB2YaHUSNK4+K4hSuRjCBO8vH/8AMbL++wj0DVF/2jmxdruxCvhrTRtAZnZQRyMcqhGndHXKzLUhrdbrkW4JCyJIkCRMdY6VyjjaeLJLkZMuhAYu2RcrRqJ5gRvEwajFNk5NExXorjt8QQ2u9bwqFJYHdcvtD1BBFcVzD3e7N4lu+ALBAxygDXuSs5SSNC286g6CppEGyfVqzDVHcOxq3ba3EMqwBHoda6s1MvYhluWLhCQhPU13VqwrSikfdH4VtrdpxywSRlTd5NilKVMgKUpQApSlAClKUAKUpQBwcbwly7Ze3Zu9y7CM8TA5jynaeVY8E4NawtsW7Sx1Y6sxJmWbc1I0oJZ3ly8GvEWA6lW1BEGqpiuz91cxUBgCY11I6xVvpVXEYSnXtm3Q2jiZ0vxPnFwFSQQQRyOlaLqBhB1FTXafFZ7xAiEGWfPc6/T4Gqu+Ja4StrQAw1yJHmLY95vPYecRXmpxUakoxeie5uxbcFJrfgjsXw03EvYdDlUXLTg/dzHM6jzgE/vipLiODF+3bFoqDauaTMeANbZdB10+FR/GOLW8JbyJ4rrTlSZJY7vcPrqSd65ez3FVw2HC4guDmZg3d3HDBzm3RTBknerMe8ccy66eemrESyXyv+fLoTv9j94pGIM5nVmVScpCABEYkAlQRmjTU1yjhN5b73V7sgkZQWZYUAKo0U7AbV1Y/jiWrFu/le5abKSyKSVRhIcqfFG3KRXnE+0uHsKjO5PeLmthEds66QQQIEyNSRvXYuo9luDUFuzTieE3S6lSniVxcuEnNLwDkEHQLIXXSefPa2Au/a0cKpsgqIDAFAttlWVO4DMx067aVwYntrZCju0uXHIHhCsoB6FnAn1ANbLPbG0Fm7bu22jbIXBPQMkx8YqdqqWxC9PqY8PxGZ3te6cWw35KzXSP/Aip/h3D3t371xrzOtyIQzCRO2sRrGgHnNVfsphHayXOlwv3gJ2zzmMjoZYehqUw3GLrm69y2tu1h1ZiQ5bPcCnweyNFGp8yOhqc73aiRjaybNnYK5OHABkLIHoDAq0RVW/R/ZKYdQd4E+vP61aqKv5sKf4osHBsRmtxzXT4cvz5V31AcGVs8gabE+X5ip+tbCzcqauZ2IiozdhSlKsiBSlKAFKUoAUpSgBSlKAFKUoAVpxt8W7bufdUn48h863VA9rsTltqg986+iwfxK0jFVe6oyn0Xvx7jqFPvKiiVK6M05tc0z5zvVcx/A2Iy23uKu0C5ciOm+3lVjrBhXkKVWUHdHpKkFJalZ4b2WS2cx1O9WI4RGAUjSsorJbgpzrTm7tilSjFWSOPDYu3hgbV1hbVSe7LGAUJkLO0rMR0ANQFl1xuMa4BNtAEQkaEKSSwHmWPwAq14jDrdWHE0wPD0tewIp8asUm+WJlTbaXBgvCbQ1yissVw5HUrESCJESPMeddleGoKb6k8qK/w9VQ91du3LTclDgI/mjkZx/lzSPMa1yds+KJbtphLOXM5GZV9y2DOsc2MDXlJqw47AJdUhwCPMV19nf0ZWUdbt3lqLagAfvnn6CKvYaHeyv09CpXl3cbdTb2U4VcaysLAjcnT+tWTBcIM/rNhyB3+PSplRGg2r2tKGCgnd6soyxU3otDFEAEAQOgrKlKuFYUpSgBSlKAFKUoAUpSgBSlKAFKUoAVX+0XC7t1gyZSAsRMHfXfQ1YKUnEUI14ZJbDaNaVKWaJ80NYmrTx7gLO/eWgDPtCY16jl61Ff8PYj7g/7k/nXmKmBrU5uKi35pG9DF0pxTckiFuNWoPFSPFOE3bK53WFJiZU6n0NRLUpwlB2krPzGKUZK6dzqt3eldyODtUShipXs/gjfu5RoACWPTkAB5n+NShBzkox3ZGbUVmexnXhNXCxwGyu4Lf5j9IECpG1aVRCgAeQitSn2XUf5St7/6KEu0IL8Vf2KrwHhpa4GYEKsHUESeUeXOrbSlauHw8aMcqM+vWdWV2KUpTxIpSlAClKUAKUpQApSlAClKUAKUpQApSlAClKUAKUpQBqxWHW4jI4lWBB/p518x4pgGsXGtty2P3l5Efnea8pWX2pSi6eflGh2fUanl4Zy19E7KcO7mwCR438TTy+6vwH1JpSq3ZUE5yk+Le9yx2jNqCj1/omqUpW6Y4pSlAClKUAKUpQApSlAClKUAKUpQB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68293" name="Picture 5" descr="C:\Users\Administrator\Desktop\تنزيل (4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000125"/>
            <a:ext cx="7786688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7" name="عنصر نائب لرقم الشريحة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ajalla UI"/>
                <a:cs typeface="Majalla UI"/>
              </a:defRPr>
            </a:lvl9pPr>
          </a:lstStyle>
          <a:p>
            <a:pPr eaLnBrk="1" hangingPunct="1"/>
            <a:fld id="{147CCF43-56E0-4A8E-9C67-F2DF1C637FAD}" type="slidenum">
              <a:rPr lang="ar-SA" smtClean="0">
                <a:solidFill>
                  <a:srgbClr val="5F6680"/>
                </a:solidFill>
              </a:rPr>
              <a:pPr eaLnBrk="1" hangingPunct="1"/>
              <a:t>4</a:t>
            </a:fld>
            <a:endParaRPr lang="ar-SA" smtClean="0">
              <a:solidFill>
                <a:srgbClr val="5F6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089438"/>
      </p:ext>
    </p:extLst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1"/>
          <p:cNvSpPr>
            <a:spLocks noChangeArrowheads="1"/>
          </p:cNvSpPr>
          <p:nvPr/>
        </p:nvSpPr>
        <p:spPr bwMode="auto">
          <a:xfrm>
            <a:off x="357188" y="142875"/>
            <a:ext cx="8715375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تدخل الدولة في النشاط الاقتصادي:</a:t>
            </a: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يقصد بالدولة هنا الحكومة ، أو الهيئة الحاكمة في بلد معين، فالحكومة تمثل بقية عناصر الدولة المعروفة في العلوم السياسية . أما عندما يقال "تدخل الدولة" فيقصد </a:t>
            </a:r>
            <a:r>
              <a:rPr lang="ar-SA" sz="2400" b="1" dirty="0" err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به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أي نوع من أنواع تدخل الحكومة للتأثير على قوى العرض </a:t>
            </a:r>
            <a:r>
              <a:rPr lang="ar-SA" sz="2400" b="1" dirty="0" err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الطلب لتحقيق أهداف اقتصادية معينة ، مثل إجراءات خفض البطالة ، أو تشجيع زراعة محصول معين ، أو رعاية فئات اجتماعية معينة ، إلى غير ذلك من صور التدخل ، أو الوظائف الاقتصادية للدولة. وفي الفقرة التالية سنتعرض بإيجاز لتدخل الدولة في كل من النظام الرأسمالي ، والنظام الاقتصادي الإسلامي . </a:t>
            </a: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000" b="1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أولاً : تدخل الدولة في النظام الرأسمالي :-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طبقت </a:t>
            </a:r>
            <a:r>
              <a:rPr lang="ar-SA" sz="2400" b="1" dirty="0" err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مباديء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النظام الرأسمالي الحر بصورتها المثالية حوالي نصف قرن . وفي تلك الفترة التي بدأت منذ منتصف القرن الثامن عشر الميلادي ، لم تكن الدولة تتدخل في النشاط الاقتصادي . وبعد ظهور بعض سلبيات الحرية المطلقة أُعيد تدخل الدولة . أما الآن فكل الدول في العالم تتدخل في النشاط الاقتصادي "فليس هناك حكومة في أي مكان من العالم تستطيع أن ترفع يدها عن الاقتصاد "  ولكن درجة هذا التدخل تختلف من دولة إلى أخرى . ولعل فرنسا ، وبريطانيا ، </a:t>
            </a:r>
            <a:b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</a:br>
            <a:r>
              <a:rPr lang="ar-SA" sz="2400" b="1" dirty="0" err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السويد ، من الدول التي تتدخل حكوماتها في النشاط الاقتصادي بدرجة واضحة، وتأتي الولايات المتحدة الأمريكية في آخر القائمة من حيث درجة تدخل الحكومة في النشاط الاقتصادي ، أي أنها الأقرب من بين الدول إلى نموذج الاقتصاد الحر .</a:t>
            </a:r>
            <a:endParaRPr lang="en-US" sz="2400" b="1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07F64-D208-4E28-BD9B-9F9862B8CAED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10154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"/>
          <p:cNvSpPr>
            <a:spLocks noChangeArrowheads="1"/>
          </p:cNvSpPr>
          <p:nvPr/>
        </p:nvSpPr>
        <p:spPr bwMode="auto">
          <a:xfrm>
            <a:off x="642938" y="1143000"/>
            <a:ext cx="8072437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ومن أبرز صور تدخل الدولة في النظام الرأسمالي في صورته المعاصرة : فرض الضرائب بأنواعها المختلفة ، ودعم الخدمات العامة كالتعليم ، و الصحة، والأنظمة التي تنظم اندماج الشركات لحماية المنافسة ، ودعم بعض السلع و الخدمات ، وفرض الضرائب على بعضها ، ورعاية بعض الفئات الاجتماعية المحتاجة لرعاية ، واتخاذ الإجراءات المختلفة لمواجهة بعض الظروف الاقتصادية كالبطالة ، والانكماش الاقتصادي إلى غير ذلك من الإجراءات ، ولكن ذلك بعموم لا يخرج عن التعاون مع النظام الحر لتجنيبه الخلل ، فالاتجاه العام هو أن الدولة في ظل النظام الرأسمالي لا تتدخل إلاَّ عندما يختل النظام أو يعجز عن أداء وظائفه على الوجه المطلوب . وقد جاء هذا التدخل بعد تجربة عدم التدخل ، فهو ردة فعل بعد حياد الدولة تجاه النشاط الاقتصادي الذي جُرب حوالي نصف قرن .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B9C1C-F3C9-47E6-B64E-E4830F271A29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0124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/>
          <p:cNvSpPr>
            <a:spLocks noChangeArrowheads="1"/>
          </p:cNvSpPr>
          <p:nvPr/>
        </p:nvSpPr>
        <p:spPr bwMode="auto">
          <a:xfrm>
            <a:off x="500063" y="595313"/>
            <a:ext cx="8643937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ثانياً : تدخل الدولة في النظام الاقتصادي الإسلامي :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يمكن التمييز بين قسمين من الوظائف الاقتصادية للدولة ، أو قسمين من تدخل الدولة أما أولها فهو تدخل الدولة لتطبيق الأحكام الشرعية المنصوص عليها في الجانب الاقتصادي .أما الثاني فهو تدخل الدولة فيما يعد من السياسة الشرعية.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(أ) تدخل الدولة لتطبيق الأحكام الشرعية الاقتصادية المنصوص عليها :-</a:t>
            </a:r>
          </a:p>
          <a:p>
            <a:pPr algn="just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	من الوظائف الاقتصادية للدولة في النظام الاقتصادي الإسلامي أنها مسئولة عن تطبيق الضوابط الشرعية المتعلقة بالنشاط الاقتصادي ، كمنع المحرمات  مثل الربا ، و الغرر، وبعض السلع كالخمر . فهذه الثوابت يتربى الناس على تطبيقها ، فمنهج التربية الإسلامي يربيهم على تجنب الحرام ، ويغرس في أذهانهم الخوف من الله ، ويربيهم على الالتزام بالواجبات كأداء الزكاة ، ويغرس في كيانهم رجاء الثواب من الله ، وبالإضافة إلى هذا كله يأتي دور الدولة لتلزم الناس بالبعد عن المحرمات و أداء الواجبات الشريعة في الجانب الاقتصادي كغيرها من الجوانب الشرعية الأخرى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A24CB-CCCC-447F-BCB0-D6BEC278CA7C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9436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5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5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ChangeArrowheads="1"/>
          </p:cNvSpPr>
          <p:nvPr/>
        </p:nvSpPr>
        <p:spPr bwMode="auto">
          <a:xfrm>
            <a:off x="214313" y="1000125"/>
            <a:ext cx="8501062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وهذا الدور الاقتصادي للدولة ، والمتعلق بإلزام الناس بفعل الواجبات ، وترك المحرمات في الجانب الاقتصادي لا جدال حوله ، فهو محل اتفاق بين الذين كتبوا في الوظائف الاقتصادية للدولة في الإسلام ، و واضح كل الوضوح من تاريخ الدولة في العصور الإسلامية الأولى كعصر النبوة ، وعصر الخلافة   الراشدة . حيث كان النبي </a:t>
            </a:r>
            <a:r>
              <a:rPr lang="en-US" sz="280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يمر بالأسواق فيأمر الناس بالالتزام بأحكام الشريعة في تعاملهم ، وينهاهم عن المعاملات المحرمة كالغش، ويبعث من يجبي الزكاة ، وتوزع في الأوجه الشرعية لها . وسار على نهجه الخلفاء الراشدون حيث كانوا يمرون بالأسواق فيأمرون وينهون ، بل إن أبا بكر قاتل القبائل التي امتنعت عن دفع الزكاة . فالأمر بالمعروف و النهي المنكر في الجانب الاقتصادي وغيره من جوانب الحياة يعد من الوظائف المتفق عليها للحكومة الإسلامية ، فذلك من حفظ الدين ،والمال وهما من مقاصد التشريع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/>
            </a:r>
            <a:b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</a:b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480901-AA0B-4C85-B97B-2C09F8BFFDB7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5771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"/>
          <p:cNvSpPr>
            <a:spLocks noChangeArrowheads="1"/>
          </p:cNvSpPr>
          <p:nvPr/>
        </p:nvSpPr>
        <p:spPr bwMode="auto">
          <a:xfrm>
            <a:off x="285750" y="735013"/>
            <a:ext cx="8643938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333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(ب)  تدخل الدولة فيما يعد من السياسة الشرعية :-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333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تعرف السياسة الشرعية بأنها "تصرف الحاكم بالمصلحة وفق ضوابطها الشرعية "، أو هي " عمل ولي الأمر بالمصالح التي لم يرد من الشارع دليل لها على الخصوص ، ولكنها تدخل ضمن الأصول التي شهدت لها الشريعة في الجملة " .والأمثلة على ذلك أكثر من أن تحصى . فحفظ المال مقصد من مقاصد الشريعة ، ولكن ليس هناك نص شرعي أو قياس صحيح يحدد مواصفات أبواب المتاجر التي تحقق هذا المقصد ، فالأمر متروك للجهة صاحبة الاختصاص . وحفظ النفس مقصد من مقاصد الشريعة ، ولكن ليس هناك نصوص أو قياس صحيح يحدد مواصفات المواد التي يسمح بإضافتها إلى الأطعمة المعلبة لحفظها من الفساد ، فالأمر متروك للاجتهاد من أهل الاختصاص من أهل الاختصاص .ففي الشريعة الإسلامية ما يسمى المصالح المرسلة ، و من تعريفاتها أنها "كل منفعة داخلة في مقاصد الشارع دون أن يكون لها شاهد بالاعتبار أو الإلغاء "  . ولا يدخل في هذا النوع من المصالح ما ورد الدليل على وجوبه كالزكاة ، ولا يدخل أيضاً ما ورد الدليل على حرمته كالربا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FCE24-8AC7-49A9-A7A3-B57A47A8F4CD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1994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37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"/>
          <p:cNvSpPr>
            <a:spLocks noChangeArrowheads="1"/>
          </p:cNvSpPr>
          <p:nvPr/>
        </p:nvSpPr>
        <p:spPr bwMode="auto">
          <a:xfrm>
            <a:off x="357188" y="733425"/>
            <a:ext cx="8501062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فالسياسة الشرعية المبنية على المصالح المرسلة باب واسع أمام الحكومة للتدخل في النشاط الاقتصادي لتحقيق المصالح الاقتصادية فيما لم يرد فيه نص ولا قياس ، لا بالأمر ولا بالنهي . فهو من حيث الأصل من المباحات التي لم يرد أمر بفعلها ، ولا نهي عنها ، فعلى سبيل المثال لو منعت الحكومة استيراد بعض السلع من الخارج حماية للمنتجات المحلية ، ولو تدخلت الحكومة فقررت تقديم قروض حسنة لمنتجي التمور ، أو قررت تقديم قروض حسنة لمنتجي الأدوية ،أو قررت تقديم إعانة للمصانع من أجل تدريب غير المؤهلين من العمالة المحلية لتخفيف  البطالة .... إلى غير ذلك من أنواع التدخل ، فهذه التدخلات الحكومية في الأصل أنها من المباحات ، ولكن إذا اتضح أن من المصلحة الراجحة التدخل لتحقيق مقصد شرعي لزم هذا التدخل ، ولزم الناس الالتزام به حرصاً على المصلحة العامة ، ولكي لا يساء استعمال هذه السلطة لا بد من وجود ضوابط شرعية ، خاصة في ظل التغيرات التي طرأت مثل تضخم أجهزة الدولة ، و قدرتها على التدخل في النشاط الاقتصادي بدرجة لم تكن في الأزمنة التي وضعت فيها أسس الفقه الإسلامي ، فولي الأمر المذكور في كتب الفقه الأولى لم يكن يملك قدرات الدولة المعاصرة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DCB6EC-FF80-4D09-BFF9-9ACB2ABFE92A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6089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"/>
          <p:cNvSpPr>
            <a:spLocks noChangeArrowheads="1"/>
          </p:cNvSpPr>
          <p:nvPr/>
        </p:nvSpPr>
        <p:spPr bwMode="auto">
          <a:xfrm>
            <a:off x="214313" y="590550"/>
            <a:ext cx="8715375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• حدود تدخل الدولة: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إن القدرة الهائلة التي اكتسبتها الدولة الحديثة ، و إمكاناتها أصبحت تمكنها من التأثير على النشاط الاقتصادي ليس فقط داخل حدود الدولة ، بل أصبح في ظل الاتفاقات الدولية بامكان الدولة التأثير على نشاط مواطنيها حتى خارج الحدود ، ولذا لابد من وضع ضوابط شرعية تضع هذه القدرات في مكانها لتكون فعلاً وسيلة لجلب المصالح ودفع المفاسد . وليس وسيلة كبت ، وتضييق على النشاط الاقتصادي . ويبدو أن هذه السياسة الشرعية المبنية على المصالح المرسلة تخضع لضوابط المصلحة التي يمكن إيجازها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في الضوابط الآتية :-</a:t>
            </a: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(1)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أن تكون المصلحة المقصودة من التدخل الحكومي مندرجة تحت مقاصد التشريع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وهي :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حفظ الدين  والنفس  والعقل  والنسل  والمال . فأي تدخل حكومي لابد أن يخدم واحداً أو أكثر من هذه المقاصد .	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( 2 )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أن تكون المصلحة المقصودة من التدخل غير متعارضة مع حكم ثابت بدليل شرعي من القرآن ، أو السنة ، أو القياس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9E115-5AC1-41C6-A508-45420B6787E9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11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3980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39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39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"/>
          <p:cNvSpPr>
            <a:spLocks noChangeArrowheads="1"/>
          </p:cNvSpPr>
          <p:nvPr/>
        </p:nvSpPr>
        <p:spPr bwMode="auto">
          <a:xfrm>
            <a:off x="357188" y="142875"/>
            <a:ext cx="8572500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فلو قال قائل : إن مصلحة الاقتصاد السماح بتجارة الخمر في المناطق السياحية لتنشيط السياحة ، وزيادة الدخل في المناطق السياحية ، نقول صحيح أن زيادة الدخل مصلحة مرغوب فيها ، لكنها تتعارض مع حكم ثابت ، وهو تحريم الخمر ، والاتجار فيه ، ولذا علينا البحث عن وسيلة أخرى لزيادة الدخل . وكذلك لو قال قائل إن من مصلحة الاقتصاد السماح بتقديم البنوك للقروض الربوية لتمويل الصناعة التي ستساهم في بناء اقتصاد قوي . نقول : السماح بالقروض الربوية وإن كان يبدو أنه سيمكن البنوك من المساهمة في التقدم الصناعي إلاَّ أنه يتعارض مع حكم شرعي ثابت وهو تحريم الربا . إلى غير ذلك من الأمثلة التي تفيد أنه لا يعتد بالمصلحة إذا تعارضت مع حكم شرعي ثابت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(3)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ألاَّ تؤدي المصلحة المقصودة من تدخل الدولة إلى تفويت مصلحة أخرى أهم منها أو مساوية لها 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وهذا الشرط من أدق الشروط في التطبيق ، فعلى الرغم من سهولة إدراك معناه النظري ، فإن تطبيقه على قضايا تدخل الدولة في النشاط الاقتصادي ، ليس بالأمر السهل ، لأن المقارنة بين المصالح تحتاج إلى معلومات دقيقة عن النشاط   الاقتصادي ، لمعرفة قيمة المصلحة العائدة من التدخل ، وفي كثير من الحالات لا يكون ذلك ميسوراً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1C30C7-7F5E-499F-BA9C-393452974C9B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12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847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0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0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0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"/>
          <p:cNvSpPr>
            <a:spLocks noChangeArrowheads="1"/>
          </p:cNvSpPr>
          <p:nvPr/>
        </p:nvSpPr>
        <p:spPr bwMode="auto">
          <a:xfrm>
            <a:off x="428625" y="928688"/>
            <a:ext cx="85725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فالاقتصاد القومي ليس طاولة صغيرة وإنما هو هيكل معقد من المكونات المادية ، وغير المادية ، واي تدخل حكومي  لا يمكن التنبؤ بجميع آثاره ، ومن ثم ليس من السهل الجزم دائماً بأن أثر التدخل في مجال معين سيحقق المصلحة المرجوة منه دون التسبب في فوات مصالح أخرى أعظم و أهم 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فعلى سبيل المثال قد تتخذ إجراءات حكومية صارمة لزيادة العمالة الوطنية في الشركات و المؤسسات ، ولكن في هذه الحالة علينا أن نتأكد من آثار هذا التدخل على أرباح رجال الأعمال ، التي قد تؤدي عند تدنيها إلى إغلاق المصانع ، أوغيرها من المنشآت ، وربما تؤدي إلى هروب رؤوس الأموال إلى دول أخرى ، فلو حدثت هذه النتيجة ، فمعنى هذا أن التدخل لتحقيق مصلحة وهي تخفيف البطالة أدى إلى تدهور الاقتصاد القومي بكامله ومن ثم ستزيد البطالة .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ولهذا و بملاحظة إدارة النشاط الاقتصادي في عهد النبوة ، والخلافة الراشدة ، يبدو أن هذا النوع من التدخل كان في أضيق حدوده ، لمعالجة بعض الحالات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2E16B-6D21-446F-A6E1-18ED5A4C9853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13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67469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1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1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1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1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1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1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"/>
          <p:cNvSpPr>
            <a:spLocks noChangeArrowheads="1"/>
          </p:cNvSpPr>
          <p:nvPr/>
        </p:nvSpPr>
        <p:spPr bwMode="auto">
          <a:xfrm>
            <a:off x="285750" y="277813"/>
            <a:ext cx="8715375" cy="729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04788" algn="l"/>
                <a:tab pos="319088" algn="l"/>
                <a:tab pos="342900" algn="l"/>
              </a:tabLst>
            </a:pP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• أمثلة للوظائف الاقتصادية للدولة المبنية على السياسة الشرعية :-</a:t>
            </a:r>
            <a:endParaRPr lang="en-US" sz="26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04788" algn="l"/>
                <a:tab pos="319088" algn="l"/>
                <a:tab pos="342900" algn="l"/>
              </a:tabLs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تقوم الدولة في النظام الاقتصادي الإسلامي بأداء عدد من الوظائف الاقتصادية، وهذه الوظائف تستند إلى السياسة الشرعية المبنية على المصالح المرسلة،ومنها :-</a:t>
            </a: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  <a:tabLst>
                <a:tab pos="204788" algn="l"/>
                <a:tab pos="319088" algn="l"/>
                <a:tab pos="342900" algn="l"/>
              </a:tabLs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</a:t>
            </a: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إدارة الموارد الطبيعية 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مثل اتخاذ الإجراءات التي تؤدي إلى الانتفاع بالموارد الطبيعية المتوفرة كالأراضي الزراعية ،  والمعادن ، ومياه الأنهار ، فالإجراءات و النظم المنظمة للاستفادة من هذه الثروات مبنية على تحقيق المصلحة ، وليس لها حكم شرعي محدد . فقد تكون المصلحة العامة بتأجير بعض الأراضي ، ومنح بعضها لمن يحييها . وقد تكون المصلحة في الانتفاع بمنجم للذهب بإنشاء مؤسسة حكومية تستخرج الذهب ، وقد تكون المصلحة بإنشاء شركة مساهمة لاستغلال المنجم إلى غير ذلك من الاحتمالات ،ولكن المهم اختيار الطريقة التي تحقق المصلحة العامة بأقصى درجة ممكنة .</a:t>
            </a: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  <a:tabLst>
                <a:tab pos="204788" algn="l"/>
                <a:tab pos="319088" algn="l"/>
                <a:tab pos="342900" algn="l"/>
              </a:tabLs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</a:t>
            </a:r>
            <a:r>
              <a:rPr lang="ar-SA" sz="26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إدارة ميزانية الدولة: </a:t>
            </a: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تعرف ميزانية الدولة بأنها (تقدير  مفصل ، ومعتمد لنفقات الدولة، وإيراداتها لفترة زمنية مقبلة ، عادة ما تكون سنة ) 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04788" algn="l"/>
                <a:tab pos="319088" algn="l"/>
                <a:tab pos="342900" algn="l"/>
              </a:tabLst>
            </a:pPr>
            <a:r>
              <a:rPr lang="ar-SA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	وحقيقتها لا تقتصر على الأرقام الواردة في جانب الإيرادات ، والنفقات ، وإنما تمثل البرنامج الاجتماعي ، و الاقتصادي  للحكومة ، فقد تركز مثلاً على أولويات معينة كالإنفاق على التعليم المهني ، أو الصحة ، أو الدفاع و التركيز على أي جانب يعتبر غالباً من السياسة الشرعية المستندة إلى المصالح المرسلة . </a:t>
            </a: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04788" algn="l"/>
                <a:tab pos="319088" algn="l"/>
                <a:tab pos="342900" algn="l"/>
              </a:tabLst>
            </a:pPr>
            <a: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/>
            </a:r>
            <a:br>
              <a:rPr lang="en-US" sz="26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</a:br>
            <a:endParaRPr lang="en-US" sz="26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C0B50E-53AE-4EEB-9E9B-F869E3B57C18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14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07680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"/>
          <p:cNvSpPr>
            <a:spLocks noChangeArrowheads="1"/>
          </p:cNvSpPr>
          <p:nvPr/>
        </p:nvSpPr>
        <p:spPr bwMode="auto">
          <a:xfrm>
            <a:off x="571500" y="1071563"/>
            <a:ext cx="82867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  <a:tabLst>
                <a:tab pos="204788" algn="l"/>
              </a:tabLs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تنظيم النشاط الاقتصادي :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من صور تدخل الدولة في النشاط الاقتصادي اتخاذ الإجراءات ، و إصدار النظم المنظمة للنشاط الاقتصادي ، وهذا النوع من التدخل يكون مقبولاً في النظام الاقتصادي الإسلامي بقدر ما يحقق من المصلحة العامة ، بالضوابط الشرعية للمصلحة . ومن أمثلة هذا التنظيم : الأنظمة المتعلقة بإنشاء المصارف ، والأنظمة المتعلقة بإنشاء الشركات ، والمصانع ، وأنظمة مؤسسات التعليم الخاص إلى غير ذلك من صور التنظيم 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04788" algn="l"/>
              </a:tabLs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	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التدخل لمعالجة بعض الظواهر الاقتصادية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مثل البطالة ، أو الانكماش أو هجرة الأموال إلى الخارج ، أو الفقر ، أو سوء توزيع الدخل ، و الثروة داخل المجتمع ، فمعالجة هذه الظواهر السلبية من صور تدخل الدولة ، وهي من الوظائف الاقتصادية للدولة في النظام الاقتصادي الإسلامي وهي من السياسة الشرعية المستندة إلى المصالح المرسلة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0F9FD-B414-464B-ACF7-DFDAD70F46FA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15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155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"/>
          <p:cNvSpPr>
            <a:spLocks noChangeArrowheads="1"/>
          </p:cNvSpPr>
          <p:nvPr/>
        </p:nvSpPr>
        <p:spPr bwMode="auto">
          <a:xfrm>
            <a:off x="428625" y="1000125"/>
            <a:ext cx="8358188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مفهوم التكافل الاجتماعي الاقتصادي وأهميته :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FF0000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التكافل في اللغة مأخوذ من "كَفَّلَ" و " كَـفَلَ " ، فالكافل هو العائل ، والكفيل هو الضامن ، والتكافل: كفالة متبادلة بين أكثر من طرف . 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أما معناه العام فيشير إلى تعاون متبادل داخل المجتمع المسلم ، يغطي كل جوانب الحياة الاجتماعية ، فيجعل الفرد يحس أنه جزء من نسيج متماسك ، فيمنعه من طغيان النزعة الفردية المفرطة ، ويحميه من الإحساس بالخوف من ظروف طارئة . فالتكافل بمعناه العام حلقات من التعاون داخل المجتمع ، تزيد من تماسكه ، وتقوي بنيته لمواجهة الظروف المتغيرة، المحبوب منها والمكروه،فيُعزى المصاب ، و يُنصر المظلوم ، ويُعان المحتاج ، ويُرحم الضعيف ، ويحرص الفرد على مصلحة الجماعة ، وتراعي الجماعة كرامة الفرد ، ويُنصح المخطيء ، ويؤمر بالمعروف ، وينهى عن المنكر ، فكل هذا من صور التكافل أو التعاون داخل المجتمع المسلم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2A776-B995-4076-8186-7E6B19C43D5F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16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38111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"/>
          <p:cNvSpPr>
            <a:spLocks noChangeArrowheads="1"/>
          </p:cNvSpPr>
          <p:nvPr/>
        </p:nvSpPr>
        <p:spPr bwMode="auto">
          <a:xfrm>
            <a:off x="214313" y="714375"/>
            <a:ext cx="8643937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فالتكافل داخل المجتمع المسلم من السمات البارزة التي تميزه عن غيره من المجتمعات، وموضوعنا هنا يتعلق بالجانب الاقتصادي من هذا التكافل ، الذي عرفه بعض الباحثين بأنه " تضامن متبادل بين جميع أفراد  المجتمع ، وبين الحكومة و الأفراد ، في المنشط والمكره ، على تحقيق مصلحة  أو دفع مضرة "وعرفه آخر بأنه " أن يتساند المجتمع أفراداً وجماعات بحيث  لا تطغى مصلحة الفرد على مصلحة الجماعة ، ولا تذوب مصلحة الفرد في مصلحة الجماعة"فالتكافل الاجتماعي في الجانب الاقتصادي يدور معناه حول التعاون المادي المتبادل داخل المجتمع المسلم ، فهو " تفاعل مستمر يتضمن مسئولية متبادلة .... عن رعاية الرخاء العام وتنميته.. "ليعيش الجميع في شعور دائم بالضمان والأمان المادي.</a:t>
            </a: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وقد جاءت أدلة شرعية كثيرة تؤصل لهذا التكافل ، وتدل على أهميته ، كقوله تعالى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إِنَّمَا الْمُؤْمِنُونَ إِخْوَةٌ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  (الحجرات،10) فالأخوة الإيمانية تمهد، وتشعر بالمسئولية المتبادلة بين أفراد المجتمع . ومنها قوله تعالى </a:t>
            </a:r>
            <a:r>
              <a:rPr lang="ar-SA" sz="2800" b="1">
                <a:solidFill>
                  <a:srgbClr val="FF0000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وَتَعَاوَنُوا عَلَى الْبِرِّ وَالتَّقْوَىٰ 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(المائدة ، 2 ) فهذا أمر بأن يتعاون المؤمنون على فعل أوامر الله ، واجتناب نواهيه .</a:t>
            </a: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  <a:p>
            <a:pPr algn="just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/>
            </a:r>
            <a:br>
              <a:rPr lang="en-US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</a:br>
            <a:endParaRPr lang="en-US" sz="2800" b="1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  <a:sym typeface="HQPB2" pitchFamily="2" charset="2"/>
            </a:endParaRP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34654-46ED-4618-BBE6-CBDAE7DEFFC8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17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27618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مستطيل 1"/>
          <p:cNvSpPr>
            <a:spLocks noChangeArrowheads="1"/>
          </p:cNvSpPr>
          <p:nvPr/>
        </p:nvSpPr>
        <p:spPr bwMode="auto">
          <a:xfrm>
            <a:off x="714375" y="1071563"/>
            <a:ext cx="77152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ومنها قوله </a:t>
            </a:r>
            <a:r>
              <a:rPr lang="en-US" sz="280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 : " لا يؤمن أحدكم حتى يحبَّ لأخيه ما يُحبُّ لنفسه " وقوله </a:t>
            </a:r>
            <a:r>
              <a:rPr lang="en-US" sz="280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AGA Arabesque" pitchFamily="2" charset="2"/>
              </a:rPr>
              <a:t></a:t>
            </a: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 : " إن المؤمن للمؤمن كالبنيان يشُدُّ بعضه بعضاً " . وإذا تم تطبيق هذا التكافل ينتج عنه تماسك المجتمع ، وينمو الشعور بالانتماء لذلك المجتمع ، ويحس الأفراد بالاطمئنان على مستقبلهم ومستقبل أولادهم ، ونحصل على توزيع أفضل للدخل ، و الثروة داخل المجتمع ، إلى غير ذلك من الآثار الإيجابية للتكافل في النظام الاقتصادي الإسلامي ، وربما تزداد الصورة وضوحاَ عند إلقاء نظرة على النظام الرأسمالي ، حيث أدت النزعة الفردية ، والانغلاق على الذات إلى إضعاف الأسرة ، " تلك المؤسسة التي كانت عبر التاريخ أساس التطور الاجتماعي السليم "وبتفكك الأسرة افتقد العالم الغربي أخطر حلقات التكافل في المجتمع ، وفقد أهم سبل الانضباط الاجتماعي ، وتعاقبت الثمار السيئة التي يطول الحديث عنها . 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8061E-6A40-403F-9B5F-A0E4439605C5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18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517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6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6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"/>
          <p:cNvSpPr>
            <a:spLocks noChangeArrowheads="1"/>
          </p:cNvSpPr>
          <p:nvPr/>
        </p:nvSpPr>
        <p:spPr bwMode="auto">
          <a:xfrm>
            <a:off x="571500" y="1071563"/>
            <a:ext cx="82867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b="1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  <a:sym typeface="HQPB2" pitchFamily="2" charset="2"/>
              </a:rPr>
              <a:t>ولكن يهمنا هنا أن نشير إلى أن أحد أسباب المعاناة كان الحاجة إلى وجود نظام تكافل متكامل الحلقات ، فبعد أن أُدخل على النظام الرأسمالي تعديلات متتالية ، وفَّرت بعض جوانب التكافل ، ولكن أصبحت الدولة في النظام الرأسمالي هي المسئولة عن توفير الرعاية للفقراء ، والمرضى ، والمسنين ، مما يعني الحاجة إلى المزيد من الموارد الحكومية لتمويل هذا العبء ، الذي لا ينسجم مع أصول النظام الاقتصادي الحر ، لذلك تفاوتت الدول الرأسمالية في تطبيقها لهذه التعديلات ولعل الولايات المتحدة أقل هذه الدول تطبيقاً لوسائل التكافل . وتبقى المشكلة في هيكل النظام الرأسمالي ، الذي يفتقر إلى نظام تكافل متكامل ينسجم مع أصوله ، وليس تعديلات تُفرض تحت ضغط الواقع . أما النظام الاقتصادي الإسلامي فيملك شبكة واسعة ، وحلقات مترابطة من وسائل التكافل ، المرتبطة بعقيدة المسلم ، و التي يدعم بعضها بعضاً.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5C080-468F-414D-A9D4-04B1290775A0}" type="slidenum">
              <a:rPr lang="ar-SA" smtClean="0">
                <a:solidFill>
                  <a:srgbClr val="646B86">
                    <a:shade val="90000"/>
                  </a:srgbClr>
                </a:solidFill>
              </a:rPr>
              <a:pPr>
                <a:defRPr/>
              </a:pPr>
              <a:t>19</a:t>
            </a:fld>
            <a:endParaRPr lang="ar-SA">
              <a:solidFill>
                <a:srgbClr val="646B8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6906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تدفق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تدفق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2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3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4.xml><?xml version="1.0" encoding="utf-8"?>
<a:themeOverride xmlns:a="http://schemas.openxmlformats.org/drawingml/2006/main">
  <a:clrScheme name="مدني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1612</Words>
  <Application>Microsoft Office PowerPoint</Application>
  <PresentationFormat>عرض على الشاشة (3:4)‏</PresentationFormat>
  <Paragraphs>68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19</vt:i4>
      </vt:variant>
    </vt:vector>
  </HeadingPairs>
  <TitlesOfParts>
    <vt:vector size="21" baseType="lpstr">
      <vt:lpstr>1_تدفق</vt:lpstr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1</cp:revision>
  <dcterms:created xsi:type="dcterms:W3CDTF">2015-09-27T18:38:13Z</dcterms:created>
  <dcterms:modified xsi:type="dcterms:W3CDTF">2015-09-27T18:38:53Z</dcterms:modified>
</cp:coreProperties>
</file>