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3.xml" ContentType="application/vnd.openxmlformats-officedocument.themeOverride+xml"/>
  <Override PartName="/ppt/theme/themeOverride4.xml" ContentType="application/vnd.openxmlformats-officedocument.themeOverrid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72" r:id="rId2"/>
    <p:sldMasterId id="2147483684" r:id="rId3"/>
  </p:sldMasterIdLst>
  <p:sldIdLst>
    <p:sldId id="257" r:id="rId4"/>
    <p:sldId id="258" r:id="rId5"/>
    <p:sldId id="287"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ar-SA" smtClean="0"/>
              <a:t>انقر لتحرير نمط العنوان الرئيسي</a:t>
            </a:r>
            <a:endParaRPr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ar-SA" smtClean="0"/>
              <a:t>انقر لتحرير نمط العنوان الثانوي الرئيسي</a:t>
            </a:r>
            <a:endParaRPr lang="en-US"/>
          </a:p>
        </p:txBody>
      </p:sp>
      <p:sp>
        <p:nvSpPr>
          <p:cNvPr id="4" name="عنصر نائب للتاريخ 29"/>
          <p:cNvSpPr>
            <a:spLocks noGrp="1"/>
          </p:cNvSpPr>
          <p:nvPr>
            <p:ph type="dt" sz="half" idx="10"/>
          </p:nvPr>
        </p:nvSpPr>
        <p:spPr/>
        <p:txBody>
          <a:bodyPr/>
          <a:lstStyle>
            <a:lvl1pPr>
              <a:defRPr>
                <a:solidFill>
                  <a:srgbClr val="C5D1D7">
                    <a:shade val="90000"/>
                  </a:srgbClr>
                </a:solidFill>
              </a:defRPr>
            </a:lvl1pPr>
          </a:lstStyle>
          <a:p>
            <a:pPr>
              <a:defRPr/>
            </a:pPr>
            <a:fld id="{CF3E5087-FEDC-4396-8C80-9178086BFA09}" type="datetime1">
              <a:rPr lang="ar-SA"/>
              <a:pPr>
                <a:defRPr/>
              </a:pPr>
              <a:t>11/01/1437</a:t>
            </a:fld>
            <a:endParaRPr lang="ar-SA"/>
          </a:p>
        </p:txBody>
      </p:sp>
      <p:sp>
        <p:nvSpPr>
          <p:cNvPr id="5" name="عنصر نائب للتذييل 18"/>
          <p:cNvSpPr>
            <a:spLocks noGrp="1"/>
          </p:cNvSpPr>
          <p:nvPr>
            <p:ph type="ftr" sz="quarter" idx="11"/>
          </p:nvPr>
        </p:nvSpPr>
        <p:spPr/>
        <p:txBody>
          <a:bodyPr/>
          <a:lstStyle>
            <a:lvl1pPr>
              <a:defRPr>
                <a:solidFill>
                  <a:srgbClr val="C5D1D7">
                    <a:shade val="90000"/>
                  </a:srgbClr>
                </a:solidFill>
              </a:defRPr>
            </a:lvl1pPr>
          </a:lstStyle>
          <a:p>
            <a:pPr>
              <a:defRPr/>
            </a:pPr>
            <a:endParaRPr lang="ar-SA"/>
          </a:p>
        </p:txBody>
      </p:sp>
      <p:sp>
        <p:nvSpPr>
          <p:cNvPr id="6" name="عنصر نائب لرقم الشريحة 26"/>
          <p:cNvSpPr>
            <a:spLocks noGrp="1"/>
          </p:cNvSpPr>
          <p:nvPr>
            <p:ph type="sldNum" sz="quarter" idx="12"/>
          </p:nvPr>
        </p:nvSpPr>
        <p:spPr/>
        <p:txBody>
          <a:bodyPr/>
          <a:lstStyle>
            <a:lvl1pPr>
              <a:defRPr>
                <a:solidFill>
                  <a:srgbClr val="C5D1D7">
                    <a:shade val="90000"/>
                  </a:srgbClr>
                </a:solidFill>
              </a:defRPr>
            </a:lvl1pPr>
          </a:lstStyle>
          <a:p>
            <a:pPr>
              <a:defRPr/>
            </a:pPr>
            <a:fld id="{912E07B1-7B30-49B7-BA30-6E33F97BC9D8}" type="slidenum">
              <a:rPr lang="ar-SA"/>
              <a:pPr>
                <a:defRPr/>
              </a:pPr>
              <a:t>‹#›</a:t>
            </a:fld>
            <a:endParaRPr lang="ar-SA"/>
          </a:p>
        </p:txBody>
      </p:sp>
    </p:spTree>
    <p:extLst>
      <p:ext uri="{BB962C8B-B14F-4D97-AF65-F5344CB8AC3E}">
        <p14:creationId xmlns:p14="http://schemas.microsoft.com/office/powerpoint/2010/main" val="28885907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fld id="{DA747320-15E2-44B2-8174-F441CC499854}" type="datetime1">
              <a:rPr lang="ar-SA"/>
              <a:pPr>
                <a:defRPr/>
              </a:pPr>
              <a:t>11/01/1437</a:t>
            </a:fld>
            <a:endParaRPr lang="ar-SA"/>
          </a:p>
        </p:txBody>
      </p:sp>
      <p:sp>
        <p:nvSpPr>
          <p:cNvPr id="5" name="عنصر نائب للتذييل 21"/>
          <p:cNvSpPr>
            <a:spLocks noGrp="1"/>
          </p:cNvSpPr>
          <p:nvPr>
            <p:ph type="ftr" sz="quarter" idx="11"/>
          </p:nvPr>
        </p:nvSpPr>
        <p:spPr/>
        <p:txBody>
          <a:bodyPr/>
          <a:lstStyle>
            <a:lvl1pPr>
              <a:defRPr/>
            </a:lvl1pPr>
          </a:lstStyle>
          <a:p>
            <a:pPr>
              <a:defRPr/>
            </a:pPr>
            <a:endParaRPr lang="ar-SA"/>
          </a:p>
        </p:txBody>
      </p:sp>
      <p:sp>
        <p:nvSpPr>
          <p:cNvPr id="6" name="عنصر نائب لرقم الشريحة 17"/>
          <p:cNvSpPr>
            <a:spLocks noGrp="1"/>
          </p:cNvSpPr>
          <p:nvPr>
            <p:ph type="sldNum" sz="quarter" idx="12"/>
          </p:nvPr>
        </p:nvSpPr>
        <p:spPr/>
        <p:txBody>
          <a:bodyPr/>
          <a:lstStyle>
            <a:lvl1pPr>
              <a:defRPr/>
            </a:lvl1pPr>
          </a:lstStyle>
          <a:p>
            <a:pPr>
              <a:defRPr/>
            </a:pPr>
            <a:fld id="{94FABCFB-A4F2-4466-98E6-2C14C7ECA923}" type="slidenum">
              <a:rPr lang="ar-SA"/>
              <a:pPr>
                <a:defRPr/>
              </a:pPr>
              <a:t>‹#›</a:t>
            </a:fld>
            <a:endParaRPr lang="ar-SA"/>
          </a:p>
        </p:txBody>
      </p:sp>
    </p:spTree>
    <p:extLst>
      <p:ext uri="{BB962C8B-B14F-4D97-AF65-F5344CB8AC3E}">
        <p14:creationId xmlns:p14="http://schemas.microsoft.com/office/powerpoint/2010/main" val="3837071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solidFill>
                  <a:srgbClr val="C5D1D7">
                    <a:shade val="90000"/>
                  </a:srgbClr>
                </a:solidFill>
              </a:defRPr>
            </a:lvl1pPr>
          </a:lstStyle>
          <a:p>
            <a:pPr>
              <a:defRPr/>
            </a:pPr>
            <a:fld id="{9E04DA79-1BCF-4228-8549-32B6D8BED7BA}" type="datetime1">
              <a:rPr lang="ar-SA"/>
              <a:pPr>
                <a:defRPr/>
              </a:pPr>
              <a:t>11/01/1437</a:t>
            </a:fld>
            <a:endParaRPr lang="ar-SA"/>
          </a:p>
        </p:txBody>
      </p:sp>
      <p:sp>
        <p:nvSpPr>
          <p:cNvPr id="5" name="عنصر نائب للتذييل 4"/>
          <p:cNvSpPr>
            <a:spLocks noGrp="1"/>
          </p:cNvSpPr>
          <p:nvPr>
            <p:ph type="ftr" sz="quarter" idx="11"/>
          </p:nvPr>
        </p:nvSpPr>
        <p:spPr/>
        <p:txBody>
          <a:bodyPr/>
          <a:lstStyle>
            <a:lvl1pPr>
              <a:defRPr>
                <a:solidFill>
                  <a:srgbClr val="C5D1D7">
                    <a:shade val="90000"/>
                  </a:srgbClr>
                </a:solidFill>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solidFill>
                  <a:srgbClr val="C5D1D7">
                    <a:shade val="90000"/>
                  </a:srgbClr>
                </a:solidFill>
              </a:defRPr>
            </a:lvl1pPr>
          </a:lstStyle>
          <a:p>
            <a:pPr>
              <a:defRPr/>
            </a:pPr>
            <a:fld id="{F7A5478A-29ED-4210-B62E-FE27E07C45BC}" type="slidenum">
              <a:rPr lang="ar-SA"/>
              <a:pPr>
                <a:defRPr/>
              </a:pPr>
              <a:t>‹#›</a:t>
            </a:fld>
            <a:endParaRPr lang="ar-SA"/>
          </a:p>
        </p:txBody>
      </p:sp>
    </p:spTree>
    <p:extLst>
      <p:ext uri="{BB962C8B-B14F-4D97-AF65-F5344CB8AC3E}">
        <p14:creationId xmlns:p14="http://schemas.microsoft.com/office/powerpoint/2010/main" val="241557038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9"/>
          <p:cNvSpPr>
            <a:spLocks noGrp="1"/>
          </p:cNvSpPr>
          <p:nvPr>
            <p:ph type="dt" sz="half" idx="10"/>
          </p:nvPr>
        </p:nvSpPr>
        <p:spPr/>
        <p:txBody>
          <a:bodyPr/>
          <a:lstStyle>
            <a:lvl1pPr>
              <a:defRPr/>
            </a:lvl1pPr>
          </a:lstStyle>
          <a:p>
            <a:pPr>
              <a:defRPr/>
            </a:pPr>
            <a:fld id="{E092EAA9-8845-4968-B083-9ADB9FE41E50}" type="datetime1">
              <a:rPr lang="ar-SA"/>
              <a:pPr>
                <a:defRPr/>
              </a:pPr>
              <a:t>11/01/1437</a:t>
            </a:fld>
            <a:endParaRPr lang="ar-SA"/>
          </a:p>
        </p:txBody>
      </p:sp>
      <p:sp>
        <p:nvSpPr>
          <p:cNvPr id="6" name="عنصر نائب للتذييل 21"/>
          <p:cNvSpPr>
            <a:spLocks noGrp="1"/>
          </p:cNvSpPr>
          <p:nvPr>
            <p:ph type="ftr" sz="quarter" idx="11"/>
          </p:nvPr>
        </p:nvSpPr>
        <p:spPr/>
        <p:txBody>
          <a:bodyPr/>
          <a:lstStyle>
            <a:lvl1pPr>
              <a:defRPr/>
            </a:lvl1pPr>
          </a:lstStyle>
          <a:p>
            <a:pPr>
              <a:defRPr/>
            </a:pPr>
            <a:endParaRPr lang="ar-SA"/>
          </a:p>
        </p:txBody>
      </p:sp>
      <p:sp>
        <p:nvSpPr>
          <p:cNvPr id="7" name="عنصر نائب لرقم الشريحة 17"/>
          <p:cNvSpPr>
            <a:spLocks noGrp="1"/>
          </p:cNvSpPr>
          <p:nvPr>
            <p:ph type="sldNum" sz="quarter" idx="12"/>
          </p:nvPr>
        </p:nvSpPr>
        <p:spPr/>
        <p:txBody>
          <a:bodyPr/>
          <a:lstStyle>
            <a:lvl1pPr>
              <a:defRPr/>
            </a:lvl1pPr>
          </a:lstStyle>
          <a:p>
            <a:pPr>
              <a:defRPr/>
            </a:pPr>
            <a:fld id="{0D597F57-5422-4820-A0DB-1E72040FD65D}" type="slidenum">
              <a:rPr lang="ar-SA"/>
              <a:pPr>
                <a:defRPr/>
              </a:pPr>
              <a:t>‹#›</a:t>
            </a:fld>
            <a:endParaRPr lang="ar-SA"/>
          </a:p>
        </p:txBody>
      </p:sp>
    </p:spTree>
    <p:extLst>
      <p:ext uri="{BB962C8B-B14F-4D97-AF65-F5344CB8AC3E}">
        <p14:creationId xmlns:p14="http://schemas.microsoft.com/office/powerpoint/2010/main" val="2278655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9"/>
          <p:cNvSpPr>
            <a:spLocks noGrp="1"/>
          </p:cNvSpPr>
          <p:nvPr>
            <p:ph type="dt" sz="half" idx="10"/>
          </p:nvPr>
        </p:nvSpPr>
        <p:spPr/>
        <p:txBody>
          <a:bodyPr/>
          <a:lstStyle>
            <a:lvl1pPr>
              <a:defRPr/>
            </a:lvl1pPr>
          </a:lstStyle>
          <a:p>
            <a:pPr>
              <a:defRPr/>
            </a:pPr>
            <a:fld id="{4CB2A683-0109-4B11-8C80-CCF3B56D6471}" type="datetime1">
              <a:rPr lang="ar-SA"/>
              <a:pPr>
                <a:defRPr/>
              </a:pPr>
              <a:t>11/01/1437</a:t>
            </a:fld>
            <a:endParaRPr lang="ar-SA"/>
          </a:p>
        </p:txBody>
      </p:sp>
      <p:sp>
        <p:nvSpPr>
          <p:cNvPr id="8" name="عنصر نائب للتذييل 21"/>
          <p:cNvSpPr>
            <a:spLocks noGrp="1"/>
          </p:cNvSpPr>
          <p:nvPr>
            <p:ph type="ftr" sz="quarter" idx="11"/>
          </p:nvPr>
        </p:nvSpPr>
        <p:spPr/>
        <p:txBody>
          <a:bodyPr/>
          <a:lstStyle>
            <a:lvl1pPr>
              <a:defRPr/>
            </a:lvl1pPr>
          </a:lstStyle>
          <a:p>
            <a:pPr>
              <a:defRPr/>
            </a:pPr>
            <a:endParaRPr lang="ar-SA"/>
          </a:p>
        </p:txBody>
      </p:sp>
      <p:sp>
        <p:nvSpPr>
          <p:cNvPr id="9" name="عنصر نائب لرقم الشريحة 17"/>
          <p:cNvSpPr>
            <a:spLocks noGrp="1"/>
          </p:cNvSpPr>
          <p:nvPr>
            <p:ph type="sldNum" sz="quarter" idx="12"/>
          </p:nvPr>
        </p:nvSpPr>
        <p:spPr/>
        <p:txBody>
          <a:bodyPr/>
          <a:lstStyle>
            <a:lvl1pPr>
              <a:defRPr/>
            </a:lvl1pPr>
          </a:lstStyle>
          <a:p>
            <a:pPr>
              <a:defRPr/>
            </a:pPr>
            <a:fld id="{DCA206D4-97CE-44BB-B0A5-D71D58DD691E}" type="slidenum">
              <a:rPr lang="ar-SA"/>
              <a:pPr>
                <a:defRPr/>
              </a:pPr>
              <a:t>‹#›</a:t>
            </a:fld>
            <a:endParaRPr lang="ar-SA"/>
          </a:p>
        </p:txBody>
      </p:sp>
    </p:spTree>
    <p:extLst>
      <p:ext uri="{BB962C8B-B14F-4D97-AF65-F5344CB8AC3E}">
        <p14:creationId xmlns:p14="http://schemas.microsoft.com/office/powerpoint/2010/main" val="11655816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ar-SA" smtClean="0"/>
              <a:t>انقر لتحرير نمط العنوان الرئيسي</a:t>
            </a:r>
            <a:endParaRPr lang="en-US"/>
          </a:p>
        </p:txBody>
      </p:sp>
      <p:sp>
        <p:nvSpPr>
          <p:cNvPr id="3" name="عنصر نائب للتاريخ 9"/>
          <p:cNvSpPr>
            <a:spLocks noGrp="1"/>
          </p:cNvSpPr>
          <p:nvPr>
            <p:ph type="dt" sz="half" idx="10"/>
          </p:nvPr>
        </p:nvSpPr>
        <p:spPr/>
        <p:txBody>
          <a:bodyPr/>
          <a:lstStyle>
            <a:lvl1pPr>
              <a:defRPr/>
            </a:lvl1pPr>
          </a:lstStyle>
          <a:p>
            <a:pPr>
              <a:defRPr/>
            </a:pPr>
            <a:fld id="{47AB4979-2F54-4D91-83D0-D2493276C343}" type="datetime1">
              <a:rPr lang="ar-SA"/>
              <a:pPr>
                <a:defRPr/>
              </a:pPr>
              <a:t>11/01/1437</a:t>
            </a:fld>
            <a:endParaRPr lang="ar-SA"/>
          </a:p>
        </p:txBody>
      </p:sp>
      <p:sp>
        <p:nvSpPr>
          <p:cNvPr id="4" name="عنصر نائب للتذييل 21"/>
          <p:cNvSpPr>
            <a:spLocks noGrp="1"/>
          </p:cNvSpPr>
          <p:nvPr>
            <p:ph type="ftr" sz="quarter" idx="11"/>
          </p:nvPr>
        </p:nvSpPr>
        <p:spPr/>
        <p:txBody>
          <a:bodyPr/>
          <a:lstStyle>
            <a:lvl1pPr>
              <a:defRPr/>
            </a:lvl1pPr>
          </a:lstStyle>
          <a:p>
            <a:pPr>
              <a:defRPr/>
            </a:pPr>
            <a:endParaRPr lang="ar-SA"/>
          </a:p>
        </p:txBody>
      </p:sp>
      <p:sp>
        <p:nvSpPr>
          <p:cNvPr id="5" name="عنصر نائب لرقم الشريحة 17"/>
          <p:cNvSpPr>
            <a:spLocks noGrp="1"/>
          </p:cNvSpPr>
          <p:nvPr>
            <p:ph type="sldNum" sz="quarter" idx="12"/>
          </p:nvPr>
        </p:nvSpPr>
        <p:spPr/>
        <p:txBody>
          <a:bodyPr/>
          <a:lstStyle>
            <a:lvl1pPr>
              <a:defRPr/>
            </a:lvl1pPr>
          </a:lstStyle>
          <a:p>
            <a:pPr>
              <a:defRPr/>
            </a:pPr>
            <a:fld id="{7FDD633C-46D8-486C-A750-00CE5DAA9301}" type="slidenum">
              <a:rPr lang="ar-SA"/>
              <a:pPr>
                <a:defRPr/>
              </a:pPr>
              <a:t>‹#›</a:t>
            </a:fld>
            <a:endParaRPr lang="ar-SA"/>
          </a:p>
        </p:txBody>
      </p:sp>
    </p:spTree>
    <p:extLst>
      <p:ext uri="{BB962C8B-B14F-4D97-AF65-F5344CB8AC3E}">
        <p14:creationId xmlns:p14="http://schemas.microsoft.com/office/powerpoint/2010/main" val="15577736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9"/>
          <p:cNvSpPr>
            <a:spLocks noGrp="1"/>
          </p:cNvSpPr>
          <p:nvPr>
            <p:ph type="dt" sz="half" idx="10"/>
          </p:nvPr>
        </p:nvSpPr>
        <p:spPr/>
        <p:txBody>
          <a:bodyPr/>
          <a:lstStyle>
            <a:lvl1pPr>
              <a:defRPr/>
            </a:lvl1pPr>
          </a:lstStyle>
          <a:p>
            <a:pPr>
              <a:defRPr/>
            </a:pPr>
            <a:fld id="{4EA3C360-94F0-4C1E-B934-4FF884BA08E3}" type="datetime1">
              <a:rPr lang="ar-SA"/>
              <a:pPr>
                <a:defRPr/>
              </a:pPr>
              <a:t>11/01/1437</a:t>
            </a:fld>
            <a:endParaRPr lang="ar-SA"/>
          </a:p>
        </p:txBody>
      </p:sp>
      <p:sp>
        <p:nvSpPr>
          <p:cNvPr id="3" name="عنصر نائب للتذييل 21"/>
          <p:cNvSpPr>
            <a:spLocks noGrp="1"/>
          </p:cNvSpPr>
          <p:nvPr>
            <p:ph type="ftr" sz="quarter" idx="11"/>
          </p:nvPr>
        </p:nvSpPr>
        <p:spPr/>
        <p:txBody>
          <a:bodyPr/>
          <a:lstStyle>
            <a:lvl1pPr>
              <a:defRPr/>
            </a:lvl1pPr>
          </a:lstStyle>
          <a:p>
            <a:pPr>
              <a:defRPr/>
            </a:pPr>
            <a:endParaRPr lang="ar-SA"/>
          </a:p>
        </p:txBody>
      </p:sp>
      <p:sp>
        <p:nvSpPr>
          <p:cNvPr id="4" name="عنصر نائب لرقم الشريحة 17"/>
          <p:cNvSpPr>
            <a:spLocks noGrp="1"/>
          </p:cNvSpPr>
          <p:nvPr>
            <p:ph type="sldNum" sz="quarter" idx="12"/>
          </p:nvPr>
        </p:nvSpPr>
        <p:spPr/>
        <p:txBody>
          <a:bodyPr/>
          <a:lstStyle>
            <a:lvl1pPr>
              <a:defRPr/>
            </a:lvl1pPr>
          </a:lstStyle>
          <a:p>
            <a:pPr>
              <a:defRPr/>
            </a:pPr>
            <a:fld id="{A12C831F-27CF-4338-A2DC-1B596768349A}" type="slidenum">
              <a:rPr lang="ar-SA"/>
              <a:pPr>
                <a:defRPr/>
              </a:pPr>
              <a:t>‹#›</a:t>
            </a:fld>
            <a:endParaRPr lang="ar-SA"/>
          </a:p>
        </p:txBody>
      </p:sp>
    </p:spTree>
    <p:extLst>
      <p:ext uri="{BB962C8B-B14F-4D97-AF65-F5344CB8AC3E}">
        <p14:creationId xmlns:p14="http://schemas.microsoft.com/office/powerpoint/2010/main" val="476099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ar-SA" smtClean="0"/>
              <a:t>انقر لتحرير نمط العنوان الرئيسي</a:t>
            </a:r>
            <a:endParaRPr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9"/>
          <p:cNvSpPr>
            <a:spLocks noGrp="1"/>
          </p:cNvSpPr>
          <p:nvPr>
            <p:ph type="dt" sz="half" idx="10"/>
          </p:nvPr>
        </p:nvSpPr>
        <p:spPr/>
        <p:txBody>
          <a:bodyPr/>
          <a:lstStyle>
            <a:lvl1pPr>
              <a:defRPr/>
            </a:lvl1pPr>
          </a:lstStyle>
          <a:p>
            <a:pPr>
              <a:defRPr/>
            </a:pPr>
            <a:fld id="{4B878A30-52DA-4073-B7A4-3E4A0228C80B}" type="datetime1">
              <a:rPr lang="ar-SA"/>
              <a:pPr>
                <a:defRPr/>
              </a:pPr>
              <a:t>11/01/1437</a:t>
            </a:fld>
            <a:endParaRPr lang="ar-SA"/>
          </a:p>
        </p:txBody>
      </p:sp>
      <p:sp>
        <p:nvSpPr>
          <p:cNvPr id="6" name="عنصر نائب للتذييل 21"/>
          <p:cNvSpPr>
            <a:spLocks noGrp="1"/>
          </p:cNvSpPr>
          <p:nvPr>
            <p:ph type="ftr" sz="quarter" idx="11"/>
          </p:nvPr>
        </p:nvSpPr>
        <p:spPr/>
        <p:txBody>
          <a:bodyPr/>
          <a:lstStyle>
            <a:lvl1pPr>
              <a:defRPr/>
            </a:lvl1pPr>
          </a:lstStyle>
          <a:p>
            <a:pPr>
              <a:defRPr/>
            </a:pPr>
            <a:endParaRPr lang="ar-SA"/>
          </a:p>
        </p:txBody>
      </p:sp>
      <p:sp>
        <p:nvSpPr>
          <p:cNvPr id="7" name="عنصر نائب لرقم الشريحة 17"/>
          <p:cNvSpPr>
            <a:spLocks noGrp="1"/>
          </p:cNvSpPr>
          <p:nvPr>
            <p:ph type="sldNum" sz="quarter" idx="12"/>
          </p:nvPr>
        </p:nvSpPr>
        <p:spPr/>
        <p:txBody>
          <a:bodyPr/>
          <a:lstStyle>
            <a:lvl1pPr>
              <a:defRPr/>
            </a:lvl1pPr>
          </a:lstStyle>
          <a:p>
            <a:pPr>
              <a:defRPr/>
            </a:pPr>
            <a:fld id="{83F82803-36B4-4451-BF63-C5D1122C9804}" type="slidenum">
              <a:rPr lang="ar-SA"/>
              <a:pPr>
                <a:defRPr/>
              </a:pPr>
              <a:t>‹#›</a:t>
            </a:fld>
            <a:endParaRPr lang="ar-SA"/>
          </a:p>
        </p:txBody>
      </p:sp>
    </p:spTree>
    <p:extLst>
      <p:ext uri="{BB962C8B-B14F-4D97-AF65-F5344CB8AC3E}">
        <p14:creationId xmlns:p14="http://schemas.microsoft.com/office/powerpoint/2010/main" val="29886441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5" name="مستطيل ذو زاوية واحدة مخدوشة ودائرية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 name="مثلث قائم الزاوية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7" name="شكل حر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8" name="شكل حر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2" name="عنوان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ar-SA" smtClean="0"/>
              <a:t>انقر لتحرير نمط العنوان الرئيسي</a:t>
            </a:r>
            <a:endParaRPr lang="en-US"/>
          </a:p>
        </p:txBody>
      </p:sp>
      <p:sp>
        <p:nvSpPr>
          <p:cNvPr id="4" name="عنصر نائب للنص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ar-SA" smtClean="0"/>
              <a:t>انقر لتحرير أنماط النص الرئيسي</a:t>
            </a:r>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ar-SA" noProof="0" smtClean="0"/>
              <a:t>انقر فوق الرمز لإضافة صورة</a:t>
            </a:r>
            <a:endParaRPr lang="en-US" noProof="0" dirty="0"/>
          </a:p>
        </p:txBody>
      </p:sp>
      <p:sp>
        <p:nvSpPr>
          <p:cNvPr id="9" name="عنصر نائب للتاريخ 4"/>
          <p:cNvSpPr>
            <a:spLocks noGrp="1"/>
          </p:cNvSpPr>
          <p:nvPr>
            <p:ph type="dt" sz="half" idx="10"/>
          </p:nvPr>
        </p:nvSpPr>
        <p:spPr/>
        <p:txBody>
          <a:bodyPr/>
          <a:lstStyle>
            <a:lvl1pPr>
              <a:defRPr/>
            </a:lvl1pPr>
          </a:lstStyle>
          <a:p>
            <a:pPr>
              <a:defRPr/>
            </a:pPr>
            <a:fld id="{D10DBD86-EB57-4796-BC7E-7CEA18DB9B1B}" type="datetime1">
              <a:rPr lang="ar-SA"/>
              <a:pPr>
                <a:defRPr/>
              </a:pPr>
              <a:t>11/01/1437</a:t>
            </a:fld>
            <a:endParaRPr lang="ar-SA"/>
          </a:p>
        </p:txBody>
      </p:sp>
      <p:sp>
        <p:nvSpPr>
          <p:cNvPr id="10" name="عنصر نائب للتذييل 5"/>
          <p:cNvSpPr>
            <a:spLocks noGrp="1"/>
          </p:cNvSpPr>
          <p:nvPr>
            <p:ph type="ftr" sz="quarter" idx="11"/>
          </p:nvPr>
        </p:nvSpPr>
        <p:spPr/>
        <p:txBody>
          <a:bodyPr/>
          <a:lstStyle>
            <a:lvl1pPr>
              <a:defRPr/>
            </a:lvl1pPr>
          </a:lstStyle>
          <a:p>
            <a:pPr>
              <a:defRPr/>
            </a:pPr>
            <a:endParaRPr lang="ar-SA"/>
          </a:p>
        </p:txBody>
      </p:sp>
      <p:sp>
        <p:nvSpPr>
          <p:cNvPr id="11" name="عنصر نائب لرقم الشريحة 6"/>
          <p:cNvSpPr>
            <a:spLocks noGrp="1"/>
          </p:cNvSpPr>
          <p:nvPr>
            <p:ph type="sldNum" sz="quarter" idx="12"/>
          </p:nvPr>
        </p:nvSpPr>
        <p:spPr>
          <a:xfrm>
            <a:off x="8077200" y="6356350"/>
            <a:ext cx="609600" cy="365125"/>
          </a:xfrm>
        </p:spPr>
        <p:txBody>
          <a:bodyPr/>
          <a:lstStyle>
            <a:lvl1pPr>
              <a:defRPr/>
            </a:lvl1pPr>
          </a:lstStyle>
          <a:p>
            <a:pPr>
              <a:defRPr/>
            </a:pPr>
            <a:fld id="{2E989781-CE42-4268-8AC3-48AE825BE7C1}" type="slidenum">
              <a:rPr lang="ar-SA"/>
              <a:pPr>
                <a:defRPr/>
              </a:pPr>
              <a:t>‹#›</a:t>
            </a:fld>
            <a:endParaRPr lang="ar-SA"/>
          </a:p>
        </p:txBody>
      </p:sp>
    </p:spTree>
    <p:extLst>
      <p:ext uri="{BB962C8B-B14F-4D97-AF65-F5344CB8AC3E}">
        <p14:creationId xmlns:p14="http://schemas.microsoft.com/office/powerpoint/2010/main" val="23705695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fld id="{3651D4AD-F668-4AB9-9B01-EDA8B7087B9C}" type="datetime1">
              <a:rPr lang="ar-SA"/>
              <a:pPr>
                <a:defRPr/>
              </a:pPr>
              <a:t>11/01/1437</a:t>
            </a:fld>
            <a:endParaRPr lang="ar-SA"/>
          </a:p>
        </p:txBody>
      </p:sp>
      <p:sp>
        <p:nvSpPr>
          <p:cNvPr id="5" name="عنصر نائب للتذييل 21"/>
          <p:cNvSpPr>
            <a:spLocks noGrp="1"/>
          </p:cNvSpPr>
          <p:nvPr>
            <p:ph type="ftr" sz="quarter" idx="11"/>
          </p:nvPr>
        </p:nvSpPr>
        <p:spPr/>
        <p:txBody>
          <a:bodyPr/>
          <a:lstStyle>
            <a:lvl1pPr>
              <a:defRPr/>
            </a:lvl1pPr>
          </a:lstStyle>
          <a:p>
            <a:pPr>
              <a:defRPr/>
            </a:pPr>
            <a:endParaRPr lang="ar-SA"/>
          </a:p>
        </p:txBody>
      </p:sp>
      <p:sp>
        <p:nvSpPr>
          <p:cNvPr id="6" name="عنصر نائب لرقم الشريحة 17"/>
          <p:cNvSpPr>
            <a:spLocks noGrp="1"/>
          </p:cNvSpPr>
          <p:nvPr>
            <p:ph type="sldNum" sz="quarter" idx="12"/>
          </p:nvPr>
        </p:nvSpPr>
        <p:spPr/>
        <p:txBody>
          <a:bodyPr/>
          <a:lstStyle>
            <a:lvl1pPr>
              <a:defRPr/>
            </a:lvl1pPr>
          </a:lstStyle>
          <a:p>
            <a:pPr>
              <a:defRPr/>
            </a:pPr>
            <a:fld id="{7CE5F52A-B8AB-4E04-845A-69C0D127DCBC}" type="slidenum">
              <a:rPr lang="ar-SA"/>
              <a:pPr>
                <a:defRPr/>
              </a:pPr>
              <a:t>‹#›</a:t>
            </a:fld>
            <a:endParaRPr lang="ar-SA"/>
          </a:p>
        </p:txBody>
      </p:sp>
    </p:spTree>
    <p:extLst>
      <p:ext uri="{BB962C8B-B14F-4D97-AF65-F5344CB8AC3E}">
        <p14:creationId xmlns:p14="http://schemas.microsoft.com/office/powerpoint/2010/main" val="21252086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fld id="{C64F099A-236D-40A9-8BC1-C41E4004CC8F}" type="datetime1">
              <a:rPr lang="ar-SA"/>
              <a:pPr>
                <a:defRPr/>
              </a:pPr>
              <a:t>11/01/1437</a:t>
            </a:fld>
            <a:endParaRPr lang="ar-SA"/>
          </a:p>
        </p:txBody>
      </p:sp>
      <p:sp>
        <p:nvSpPr>
          <p:cNvPr id="5" name="عنصر نائب للتذييل 21"/>
          <p:cNvSpPr>
            <a:spLocks noGrp="1"/>
          </p:cNvSpPr>
          <p:nvPr>
            <p:ph type="ftr" sz="quarter" idx="11"/>
          </p:nvPr>
        </p:nvSpPr>
        <p:spPr/>
        <p:txBody>
          <a:bodyPr/>
          <a:lstStyle>
            <a:lvl1pPr>
              <a:defRPr/>
            </a:lvl1pPr>
          </a:lstStyle>
          <a:p>
            <a:pPr>
              <a:defRPr/>
            </a:pPr>
            <a:endParaRPr lang="ar-SA"/>
          </a:p>
        </p:txBody>
      </p:sp>
      <p:sp>
        <p:nvSpPr>
          <p:cNvPr id="6" name="عنصر نائب لرقم الشريحة 17"/>
          <p:cNvSpPr>
            <a:spLocks noGrp="1"/>
          </p:cNvSpPr>
          <p:nvPr>
            <p:ph type="sldNum" sz="quarter" idx="12"/>
          </p:nvPr>
        </p:nvSpPr>
        <p:spPr/>
        <p:txBody>
          <a:bodyPr/>
          <a:lstStyle>
            <a:lvl1pPr>
              <a:defRPr/>
            </a:lvl1pPr>
          </a:lstStyle>
          <a:p>
            <a:pPr>
              <a:defRPr/>
            </a:pPr>
            <a:fld id="{E1422D5A-B761-4324-B4E1-61D3A7CE3C40}" type="slidenum">
              <a:rPr lang="ar-SA"/>
              <a:pPr>
                <a:defRPr/>
              </a:pPr>
              <a:t>‹#›</a:t>
            </a:fld>
            <a:endParaRPr lang="ar-SA"/>
          </a:p>
        </p:txBody>
      </p:sp>
    </p:spTree>
    <p:extLst>
      <p:ext uri="{BB962C8B-B14F-4D97-AF65-F5344CB8AC3E}">
        <p14:creationId xmlns:p14="http://schemas.microsoft.com/office/powerpoint/2010/main" val="37028338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ar-SA" smtClean="0"/>
              <a:t>انقر لتحرير نمط العنوان الرئيسي</a:t>
            </a:r>
            <a:endParaRPr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ar-SA" smtClean="0"/>
              <a:t>انقر لتحرير نمط العنوان الثانوي الرئيسي</a:t>
            </a:r>
            <a:endParaRPr lang="en-US"/>
          </a:p>
        </p:txBody>
      </p:sp>
      <p:sp>
        <p:nvSpPr>
          <p:cNvPr id="4" name="عنصر نائب للتاريخ 29"/>
          <p:cNvSpPr>
            <a:spLocks noGrp="1"/>
          </p:cNvSpPr>
          <p:nvPr>
            <p:ph type="dt" sz="half" idx="10"/>
          </p:nvPr>
        </p:nvSpPr>
        <p:spPr/>
        <p:txBody>
          <a:bodyPr/>
          <a:lstStyle>
            <a:lvl1pPr>
              <a:defRPr/>
            </a:lvl1pPr>
          </a:lstStyle>
          <a:p>
            <a:pPr>
              <a:defRPr/>
            </a:pPr>
            <a:fld id="{CFD393BE-E53F-43B3-BE42-75A3900004C9}" type="datetime1">
              <a:rPr lang="ar-SA">
                <a:solidFill>
                  <a:srgbClr val="C5D1D7">
                    <a:shade val="90000"/>
                  </a:srgbClr>
                </a:solidFill>
              </a:rPr>
              <a:pPr>
                <a:defRPr/>
              </a:pPr>
              <a:t>11/01/1437</a:t>
            </a:fld>
            <a:endParaRPr lang="ar-SA">
              <a:solidFill>
                <a:srgbClr val="C5D1D7">
                  <a:shade val="90000"/>
                </a:srgbClr>
              </a:solidFill>
            </a:endParaRPr>
          </a:p>
        </p:txBody>
      </p:sp>
      <p:sp>
        <p:nvSpPr>
          <p:cNvPr id="5" name="عنصر نائب للتذييل 18"/>
          <p:cNvSpPr>
            <a:spLocks noGrp="1"/>
          </p:cNvSpPr>
          <p:nvPr>
            <p:ph type="ftr" sz="quarter" idx="11"/>
          </p:nvPr>
        </p:nvSpPr>
        <p:spPr/>
        <p:txBody>
          <a:bodyPr/>
          <a:lstStyle>
            <a:lvl1pPr>
              <a:defRPr/>
            </a:lvl1pPr>
          </a:lstStyle>
          <a:p>
            <a:pPr>
              <a:defRPr/>
            </a:pPr>
            <a:endParaRPr lang="ar-SA">
              <a:solidFill>
                <a:srgbClr val="C5D1D7">
                  <a:shade val="90000"/>
                </a:srgbClr>
              </a:solidFill>
            </a:endParaRPr>
          </a:p>
        </p:txBody>
      </p:sp>
      <p:sp>
        <p:nvSpPr>
          <p:cNvPr id="6" name="عنصر نائب لرقم الشريحة 26"/>
          <p:cNvSpPr>
            <a:spLocks noGrp="1"/>
          </p:cNvSpPr>
          <p:nvPr>
            <p:ph type="sldNum" sz="quarter" idx="12"/>
          </p:nvPr>
        </p:nvSpPr>
        <p:spPr/>
        <p:txBody>
          <a:bodyPr/>
          <a:lstStyle>
            <a:lvl1pPr>
              <a:defRPr/>
            </a:lvl1pPr>
          </a:lstStyle>
          <a:p>
            <a:pPr>
              <a:defRPr/>
            </a:pPr>
            <a:fld id="{8322B36D-0323-4237-8CA9-DEA900A8FE97}" type="slidenum">
              <a:rPr lang="ar-SA">
                <a:solidFill>
                  <a:srgbClr val="C5D1D7">
                    <a:shade val="90000"/>
                  </a:srgbClr>
                </a:solidFill>
              </a:rPr>
              <a:pPr>
                <a:defRPr/>
              </a:pPr>
              <a:t>‹#›</a:t>
            </a:fld>
            <a:endParaRPr lang="ar-SA">
              <a:solidFill>
                <a:srgbClr val="C5D1D7">
                  <a:shade val="90000"/>
                </a:srgbClr>
              </a:solidFill>
            </a:endParaRPr>
          </a:p>
        </p:txBody>
      </p:sp>
    </p:spTree>
    <p:extLst>
      <p:ext uri="{BB962C8B-B14F-4D97-AF65-F5344CB8AC3E}">
        <p14:creationId xmlns:p14="http://schemas.microsoft.com/office/powerpoint/2010/main" val="951839578"/>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fld id="{BFDD014F-59A5-43DD-B6A9-3EF7C680363F}" type="datetime1">
              <a:rPr lang="ar-SA">
                <a:solidFill>
                  <a:srgbClr val="646B86">
                    <a:shade val="90000"/>
                  </a:srgbClr>
                </a:solidFill>
              </a:rPr>
              <a:pPr>
                <a:defRPr/>
              </a:pPr>
              <a:t>11/01/1437</a:t>
            </a:fld>
            <a:endParaRPr lang="ar-SA">
              <a:solidFill>
                <a:srgbClr val="646B86">
                  <a:shade val="90000"/>
                </a:srgbClr>
              </a:solidFill>
            </a:endParaRPr>
          </a:p>
        </p:txBody>
      </p:sp>
      <p:sp>
        <p:nvSpPr>
          <p:cNvPr id="5"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6" name="عنصر نائب لرقم الشريحة 17"/>
          <p:cNvSpPr>
            <a:spLocks noGrp="1"/>
          </p:cNvSpPr>
          <p:nvPr>
            <p:ph type="sldNum" sz="quarter" idx="12"/>
          </p:nvPr>
        </p:nvSpPr>
        <p:spPr/>
        <p:txBody>
          <a:bodyPr/>
          <a:lstStyle>
            <a:lvl1pPr>
              <a:defRPr/>
            </a:lvl1pPr>
          </a:lstStyle>
          <a:p>
            <a:pPr>
              <a:defRPr/>
            </a:pPr>
            <a:fld id="{C5A11698-9268-4D45-B717-B70EA35FD435}"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8868096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pPr>
              <a:defRPr/>
            </a:pPr>
            <a:fld id="{8DFD925D-E768-4645-B808-FAFE39BFE574}" type="datetime1">
              <a:rPr lang="ar-SA">
                <a:solidFill>
                  <a:srgbClr val="C5D1D7">
                    <a:shade val="90000"/>
                  </a:srgbClr>
                </a:solidFill>
              </a:rPr>
              <a:pPr>
                <a:defRPr/>
              </a:pPr>
              <a:t>11/01/1437</a:t>
            </a:fld>
            <a:endParaRPr lang="ar-SA">
              <a:solidFill>
                <a:srgbClr val="C5D1D7">
                  <a:shade val="90000"/>
                </a:srgb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srgbClr val="C5D1D7">
                  <a:shade val="90000"/>
                </a:srgb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4FBF676B-4DAF-4740-8D28-8101A404DBDD}" type="slidenum">
              <a:rPr lang="ar-SA">
                <a:solidFill>
                  <a:srgbClr val="C5D1D7">
                    <a:shade val="90000"/>
                  </a:srgbClr>
                </a:solidFill>
              </a:rPr>
              <a:pPr>
                <a:defRPr/>
              </a:pPr>
              <a:t>‹#›</a:t>
            </a:fld>
            <a:endParaRPr lang="ar-SA">
              <a:solidFill>
                <a:srgbClr val="C5D1D7">
                  <a:shade val="90000"/>
                </a:srgbClr>
              </a:solidFill>
            </a:endParaRPr>
          </a:p>
        </p:txBody>
      </p:sp>
    </p:spTree>
    <p:extLst>
      <p:ext uri="{BB962C8B-B14F-4D97-AF65-F5344CB8AC3E}">
        <p14:creationId xmlns:p14="http://schemas.microsoft.com/office/powerpoint/2010/main" val="2085538513"/>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9"/>
          <p:cNvSpPr>
            <a:spLocks noGrp="1"/>
          </p:cNvSpPr>
          <p:nvPr>
            <p:ph type="dt" sz="half" idx="10"/>
          </p:nvPr>
        </p:nvSpPr>
        <p:spPr/>
        <p:txBody>
          <a:bodyPr/>
          <a:lstStyle>
            <a:lvl1pPr>
              <a:defRPr/>
            </a:lvl1pPr>
          </a:lstStyle>
          <a:p>
            <a:pPr>
              <a:defRPr/>
            </a:pPr>
            <a:fld id="{6D8C164E-5B51-4B57-A114-DB6D1B25BEE7}" type="datetime1">
              <a:rPr lang="ar-SA">
                <a:solidFill>
                  <a:srgbClr val="646B86">
                    <a:shade val="90000"/>
                  </a:srgbClr>
                </a:solidFill>
              </a:rPr>
              <a:pPr>
                <a:defRPr/>
              </a:pPr>
              <a:t>11/01/1437</a:t>
            </a:fld>
            <a:endParaRPr lang="ar-SA">
              <a:solidFill>
                <a:srgbClr val="646B86">
                  <a:shade val="90000"/>
                </a:srgbClr>
              </a:solidFill>
            </a:endParaRPr>
          </a:p>
        </p:txBody>
      </p:sp>
      <p:sp>
        <p:nvSpPr>
          <p:cNvPr id="6"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7" name="عنصر نائب لرقم الشريحة 17"/>
          <p:cNvSpPr>
            <a:spLocks noGrp="1"/>
          </p:cNvSpPr>
          <p:nvPr>
            <p:ph type="sldNum" sz="quarter" idx="12"/>
          </p:nvPr>
        </p:nvSpPr>
        <p:spPr/>
        <p:txBody>
          <a:bodyPr/>
          <a:lstStyle>
            <a:lvl1pPr>
              <a:defRPr/>
            </a:lvl1pPr>
          </a:lstStyle>
          <a:p>
            <a:pPr>
              <a:defRPr/>
            </a:pPr>
            <a:fld id="{91D81B47-C143-4C6C-ACA3-368EC6FE58E6}"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5796985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9"/>
          <p:cNvSpPr>
            <a:spLocks noGrp="1"/>
          </p:cNvSpPr>
          <p:nvPr>
            <p:ph type="dt" sz="half" idx="10"/>
          </p:nvPr>
        </p:nvSpPr>
        <p:spPr/>
        <p:txBody>
          <a:bodyPr/>
          <a:lstStyle>
            <a:lvl1pPr>
              <a:defRPr/>
            </a:lvl1pPr>
          </a:lstStyle>
          <a:p>
            <a:pPr>
              <a:defRPr/>
            </a:pPr>
            <a:fld id="{04BC5D19-304F-498E-9D44-8860357FF61E}" type="datetime1">
              <a:rPr lang="ar-SA">
                <a:solidFill>
                  <a:srgbClr val="646B86">
                    <a:shade val="90000"/>
                  </a:srgbClr>
                </a:solidFill>
              </a:rPr>
              <a:pPr>
                <a:defRPr/>
              </a:pPr>
              <a:t>11/01/1437</a:t>
            </a:fld>
            <a:endParaRPr lang="ar-SA">
              <a:solidFill>
                <a:srgbClr val="646B86">
                  <a:shade val="90000"/>
                </a:srgbClr>
              </a:solidFill>
            </a:endParaRPr>
          </a:p>
        </p:txBody>
      </p:sp>
      <p:sp>
        <p:nvSpPr>
          <p:cNvPr id="8"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9" name="عنصر نائب لرقم الشريحة 17"/>
          <p:cNvSpPr>
            <a:spLocks noGrp="1"/>
          </p:cNvSpPr>
          <p:nvPr>
            <p:ph type="sldNum" sz="quarter" idx="12"/>
          </p:nvPr>
        </p:nvSpPr>
        <p:spPr/>
        <p:txBody>
          <a:bodyPr/>
          <a:lstStyle>
            <a:lvl1pPr>
              <a:defRPr/>
            </a:lvl1pPr>
          </a:lstStyle>
          <a:p>
            <a:pPr>
              <a:defRPr/>
            </a:pPr>
            <a:fld id="{8B52DB68-ABE6-4C3C-89E6-59C9A0B1C4AC}"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35640770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ar-SA" smtClean="0"/>
              <a:t>انقر لتحرير نمط العنوان الرئيسي</a:t>
            </a:r>
            <a:endParaRPr lang="en-US"/>
          </a:p>
        </p:txBody>
      </p:sp>
      <p:sp>
        <p:nvSpPr>
          <p:cNvPr id="3" name="عنصر نائب للتاريخ 9"/>
          <p:cNvSpPr>
            <a:spLocks noGrp="1"/>
          </p:cNvSpPr>
          <p:nvPr>
            <p:ph type="dt" sz="half" idx="10"/>
          </p:nvPr>
        </p:nvSpPr>
        <p:spPr/>
        <p:txBody>
          <a:bodyPr/>
          <a:lstStyle>
            <a:lvl1pPr>
              <a:defRPr/>
            </a:lvl1pPr>
          </a:lstStyle>
          <a:p>
            <a:pPr>
              <a:defRPr/>
            </a:pPr>
            <a:fld id="{E14DFFC8-67AF-49F7-8B50-6577B2ABA85C}" type="datetime1">
              <a:rPr lang="ar-SA">
                <a:solidFill>
                  <a:srgbClr val="646B86">
                    <a:shade val="90000"/>
                  </a:srgbClr>
                </a:solidFill>
              </a:rPr>
              <a:pPr>
                <a:defRPr/>
              </a:pPr>
              <a:t>11/01/1437</a:t>
            </a:fld>
            <a:endParaRPr lang="ar-SA">
              <a:solidFill>
                <a:srgbClr val="646B86">
                  <a:shade val="90000"/>
                </a:srgbClr>
              </a:solidFill>
            </a:endParaRPr>
          </a:p>
        </p:txBody>
      </p:sp>
      <p:sp>
        <p:nvSpPr>
          <p:cNvPr id="4"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5" name="عنصر نائب لرقم الشريحة 17"/>
          <p:cNvSpPr>
            <a:spLocks noGrp="1"/>
          </p:cNvSpPr>
          <p:nvPr>
            <p:ph type="sldNum" sz="quarter" idx="12"/>
          </p:nvPr>
        </p:nvSpPr>
        <p:spPr/>
        <p:txBody>
          <a:bodyPr/>
          <a:lstStyle>
            <a:lvl1pPr>
              <a:defRPr/>
            </a:lvl1pPr>
          </a:lstStyle>
          <a:p>
            <a:pPr>
              <a:defRPr/>
            </a:pPr>
            <a:fld id="{AFD71FEF-32C7-43D2-A6E2-5E9B4829E624}"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3684570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9"/>
          <p:cNvSpPr>
            <a:spLocks noGrp="1"/>
          </p:cNvSpPr>
          <p:nvPr>
            <p:ph type="dt" sz="half" idx="10"/>
          </p:nvPr>
        </p:nvSpPr>
        <p:spPr/>
        <p:txBody>
          <a:bodyPr/>
          <a:lstStyle>
            <a:lvl1pPr>
              <a:defRPr/>
            </a:lvl1pPr>
          </a:lstStyle>
          <a:p>
            <a:pPr>
              <a:defRPr/>
            </a:pPr>
            <a:fld id="{974FDC6C-3EB9-43A6-A951-B4B391518B58}" type="datetime1">
              <a:rPr lang="ar-SA">
                <a:solidFill>
                  <a:srgbClr val="646B86">
                    <a:shade val="90000"/>
                  </a:srgbClr>
                </a:solidFill>
              </a:rPr>
              <a:pPr>
                <a:defRPr/>
              </a:pPr>
              <a:t>11/01/1437</a:t>
            </a:fld>
            <a:endParaRPr lang="ar-SA">
              <a:solidFill>
                <a:srgbClr val="646B86">
                  <a:shade val="90000"/>
                </a:srgbClr>
              </a:solidFill>
            </a:endParaRPr>
          </a:p>
        </p:txBody>
      </p:sp>
      <p:sp>
        <p:nvSpPr>
          <p:cNvPr id="3"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4" name="عنصر نائب لرقم الشريحة 17"/>
          <p:cNvSpPr>
            <a:spLocks noGrp="1"/>
          </p:cNvSpPr>
          <p:nvPr>
            <p:ph type="sldNum" sz="quarter" idx="12"/>
          </p:nvPr>
        </p:nvSpPr>
        <p:spPr/>
        <p:txBody>
          <a:bodyPr/>
          <a:lstStyle>
            <a:lvl1pPr>
              <a:defRPr/>
            </a:lvl1pPr>
          </a:lstStyle>
          <a:p>
            <a:pPr>
              <a:defRPr/>
            </a:pPr>
            <a:fld id="{DA8A9CE2-94E6-4251-85A3-2DC93C763C55}"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37942793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ar-SA" smtClean="0"/>
              <a:t>انقر لتحرير نمط العنوان الرئيسي</a:t>
            </a:r>
            <a:endParaRPr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9"/>
          <p:cNvSpPr>
            <a:spLocks noGrp="1"/>
          </p:cNvSpPr>
          <p:nvPr>
            <p:ph type="dt" sz="half" idx="10"/>
          </p:nvPr>
        </p:nvSpPr>
        <p:spPr/>
        <p:txBody>
          <a:bodyPr/>
          <a:lstStyle>
            <a:lvl1pPr>
              <a:defRPr/>
            </a:lvl1pPr>
          </a:lstStyle>
          <a:p>
            <a:pPr>
              <a:defRPr/>
            </a:pPr>
            <a:fld id="{AC1AE8DF-795F-44BD-98A6-760ED759549B}" type="datetime1">
              <a:rPr lang="ar-SA">
                <a:solidFill>
                  <a:srgbClr val="646B86">
                    <a:shade val="90000"/>
                  </a:srgbClr>
                </a:solidFill>
              </a:rPr>
              <a:pPr>
                <a:defRPr/>
              </a:pPr>
              <a:t>11/01/1437</a:t>
            </a:fld>
            <a:endParaRPr lang="ar-SA">
              <a:solidFill>
                <a:srgbClr val="646B86">
                  <a:shade val="90000"/>
                </a:srgbClr>
              </a:solidFill>
            </a:endParaRPr>
          </a:p>
        </p:txBody>
      </p:sp>
      <p:sp>
        <p:nvSpPr>
          <p:cNvPr id="6"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7" name="عنصر نائب لرقم الشريحة 17"/>
          <p:cNvSpPr>
            <a:spLocks noGrp="1"/>
          </p:cNvSpPr>
          <p:nvPr>
            <p:ph type="sldNum" sz="quarter" idx="12"/>
          </p:nvPr>
        </p:nvSpPr>
        <p:spPr/>
        <p:txBody>
          <a:bodyPr/>
          <a:lstStyle>
            <a:lvl1pPr>
              <a:defRPr/>
            </a:lvl1pPr>
          </a:lstStyle>
          <a:p>
            <a:pPr>
              <a:defRPr/>
            </a:pPr>
            <a:fld id="{40F004B5-B175-47F3-BC22-7118683E78E3}"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15793997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5" name="مستطيل ذو زاوية واحدة مخدوشة ودائرية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 name="مثلث قائم الزاوية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7" name="شكل حر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8" name="شكل حر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2" name="عنوان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ar-SA" smtClean="0"/>
              <a:t>انقر لتحرير نمط العنوان الرئيسي</a:t>
            </a:r>
            <a:endParaRPr lang="en-US"/>
          </a:p>
        </p:txBody>
      </p:sp>
      <p:sp>
        <p:nvSpPr>
          <p:cNvPr id="4" name="عنصر نائب للنص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ar-SA" smtClean="0"/>
              <a:t>انقر لتحرير أنماط النص الرئيسي</a:t>
            </a:r>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ar-SA" noProof="0" smtClean="0"/>
              <a:t>انقر فوق الرمز لإضافة صورة</a:t>
            </a:r>
            <a:endParaRPr lang="en-US" noProof="0" dirty="0"/>
          </a:p>
        </p:txBody>
      </p:sp>
      <p:sp>
        <p:nvSpPr>
          <p:cNvPr id="9" name="عنصر نائب للتاريخ 4"/>
          <p:cNvSpPr>
            <a:spLocks noGrp="1"/>
          </p:cNvSpPr>
          <p:nvPr>
            <p:ph type="dt" sz="half" idx="10"/>
          </p:nvPr>
        </p:nvSpPr>
        <p:spPr/>
        <p:txBody>
          <a:bodyPr/>
          <a:lstStyle>
            <a:lvl1pPr>
              <a:defRPr/>
            </a:lvl1pPr>
          </a:lstStyle>
          <a:p>
            <a:pPr>
              <a:defRPr/>
            </a:pPr>
            <a:fld id="{C6C8E281-55F1-44ED-8FCC-620623B5E9A7}" type="datetime1">
              <a:rPr lang="ar-SA">
                <a:solidFill>
                  <a:srgbClr val="646B86">
                    <a:shade val="90000"/>
                  </a:srgbClr>
                </a:solidFill>
              </a:rPr>
              <a:pPr>
                <a:defRPr/>
              </a:pPr>
              <a:t>11/01/1437</a:t>
            </a:fld>
            <a:endParaRPr lang="ar-SA">
              <a:solidFill>
                <a:srgbClr val="646B86">
                  <a:shade val="90000"/>
                </a:srgbClr>
              </a:solidFill>
            </a:endParaRPr>
          </a:p>
        </p:txBody>
      </p:sp>
      <p:sp>
        <p:nvSpPr>
          <p:cNvPr id="10" name="عنصر نائب للتذييل 5"/>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11" name="عنصر نائب لرقم الشريحة 6"/>
          <p:cNvSpPr>
            <a:spLocks noGrp="1"/>
          </p:cNvSpPr>
          <p:nvPr>
            <p:ph type="sldNum" sz="quarter" idx="12"/>
          </p:nvPr>
        </p:nvSpPr>
        <p:spPr>
          <a:xfrm>
            <a:off x="8077200" y="6356350"/>
            <a:ext cx="609600" cy="365125"/>
          </a:xfrm>
        </p:spPr>
        <p:txBody>
          <a:bodyPr/>
          <a:lstStyle>
            <a:lvl1pPr>
              <a:defRPr/>
            </a:lvl1pPr>
          </a:lstStyle>
          <a:p>
            <a:pPr>
              <a:defRPr/>
            </a:pPr>
            <a:fld id="{EFD0B81D-B46D-4F00-A451-369D429CDB8D}"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548058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fld id="{FADD957E-8340-4F55-9E22-94DDF03E977F}" type="datetime1">
              <a:rPr lang="ar-SA">
                <a:solidFill>
                  <a:srgbClr val="646B86">
                    <a:shade val="90000"/>
                  </a:srgbClr>
                </a:solidFill>
              </a:rPr>
              <a:pPr>
                <a:defRPr/>
              </a:pPr>
              <a:t>11/01/1437</a:t>
            </a:fld>
            <a:endParaRPr lang="ar-SA">
              <a:solidFill>
                <a:srgbClr val="646B86">
                  <a:shade val="90000"/>
                </a:srgbClr>
              </a:solidFill>
            </a:endParaRPr>
          </a:p>
        </p:txBody>
      </p:sp>
      <p:sp>
        <p:nvSpPr>
          <p:cNvPr id="5"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6" name="عنصر نائب لرقم الشريحة 17"/>
          <p:cNvSpPr>
            <a:spLocks noGrp="1"/>
          </p:cNvSpPr>
          <p:nvPr>
            <p:ph type="sldNum" sz="quarter" idx="12"/>
          </p:nvPr>
        </p:nvSpPr>
        <p:spPr/>
        <p:txBody>
          <a:bodyPr/>
          <a:lstStyle>
            <a:lvl1pPr>
              <a:defRPr/>
            </a:lvl1pPr>
          </a:lstStyle>
          <a:p>
            <a:pPr>
              <a:defRPr/>
            </a:pPr>
            <a:fld id="{3EDB03B1-4AB8-45CE-A409-23113E31F4F6}"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21467351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fld id="{B4B7506D-DB84-4A59-8360-492354B71EBF}" type="datetime1">
              <a:rPr lang="ar-SA">
                <a:solidFill>
                  <a:srgbClr val="646B86">
                    <a:shade val="90000"/>
                  </a:srgbClr>
                </a:solidFill>
              </a:rPr>
              <a:pPr>
                <a:defRPr/>
              </a:pPr>
              <a:t>11/01/1437</a:t>
            </a:fld>
            <a:endParaRPr lang="ar-SA">
              <a:solidFill>
                <a:srgbClr val="646B86">
                  <a:shade val="90000"/>
                </a:srgbClr>
              </a:solidFill>
            </a:endParaRPr>
          </a:p>
        </p:txBody>
      </p:sp>
      <p:sp>
        <p:nvSpPr>
          <p:cNvPr id="5"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6" name="عنصر نائب لرقم الشريحة 17"/>
          <p:cNvSpPr>
            <a:spLocks noGrp="1"/>
          </p:cNvSpPr>
          <p:nvPr>
            <p:ph type="sldNum" sz="quarter" idx="12"/>
          </p:nvPr>
        </p:nvSpPr>
        <p:spPr/>
        <p:txBody>
          <a:bodyPr/>
          <a:lstStyle>
            <a:lvl1pPr>
              <a:defRPr/>
            </a:lvl1pPr>
          </a:lstStyle>
          <a:p>
            <a:pPr>
              <a:defRPr/>
            </a:pPr>
            <a:fld id="{AA5538E4-57AE-4C4E-ACDA-25F12B164F89}"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17935496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2F3E3E51-4E30-4290-A049-6D7A9A0CA810}" type="datetime1">
              <a:rPr lang="ar-SA" smtClean="0">
                <a:solidFill>
                  <a:srgbClr val="000000">
                    <a:tint val="75000"/>
                  </a:srgbClr>
                </a:solidFill>
              </a:rPr>
              <a:pPr/>
              <a:t>11/01/1437</a:t>
            </a:fld>
            <a:endParaRPr lang="ar-SA">
              <a:solidFill>
                <a:srgbClr val="000000">
                  <a:tint val="75000"/>
                </a:srgbClr>
              </a:solidFill>
            </a:endParaRPr>
          </a:p>
        </p:txBody>
      </p:sp>
      <p:sp>
        <p:nvSpPr>
          <p:cNvPr id="5" name="عنصر نائب للتذييل 4"/>
          <p:cNvSpPr>
            <a:spLocks noGrp="1"/>
          </p:cNvSpPr>
          <p:nvPr>
            <p:ph type="ftr" sz="quarter" idx="11"/>
          </p:nvPr>
        </p:nvSpPr>
        <p:spPr/>
        <p:txBody>
          <a:bodyPr/>
          <a:lstStyle/>
          <a:p>
            <a:endParaRPr lang="ar-SA">
              <a:solidFill>
                <a:srgbClr val="000000">
                  <a:tint val="75000"/>
                </a:srgb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8316839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DD58687-49A1-4828-93CC-1D811ED202DD}" type="datetime1">
              <a:rPr lang="ar-SA" smtClean="0">
                <a:solidFill>
                  <a:srgbClr val="000000">
                    <a:tint val="75000"/>
                  </a:srgbClr>
                </a:solidFill>
              </a:rPr>
              <a:pPr/>
              <a:t>11/01/1437</a:t>
            </a:fld>
            <a:endParaRPr lang="ar-SA">
              <a:solidFill>
                <a:srgbClr val="000000">
                  <a:tint val="75000"/>
                </a:srgbClr>
              </a:solidFill>
            </a:endParaRPr>
          </a:p>
        </p:txBody>
      </p:sp>
      <p:sp>
        <p:nvSpPr>
          <p:cNvPr id="5" name="عنصر نائب للتذييل 4"/>
          <p:cNvSpPr>
            <a:spLocks noGrp="1"/>
          </p:cNvSpPr>
          <p:nvPr>
            <p:ph type="ftr" sz="quarter" idx="11"/>
          </p:nvPr>
        </p:nvSpPr>
        <p:spPr/>
        <p:txBody>
          <a:bodyPr/>
          <a:lstStyle/>
          <a:p>
            <a:endParaRPr lang="ar-SA">
              <a:solidFill>
                <a:srgbClr val="000000">
                  <a:tint val="75000"/>
                </a:srgb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23122474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0EDE8BBD-7425-4A30-B2F2-4481026B8FB0}" type="datetime1">
              <a:rPr lang="ar-SA" smtClean="0">
                <a:solidFill>
                  <a:srgbClr val="000000">
                    <a:tint val="75000"/>
                  </a:srgbClr>
                </a:solidFill>
              </a:rPr>
              <a:pPr/>
              <a:t>11/01/1437</a:t>
            </a:fld>
            <a:endParaRPr lang="ar-SA">
              <a:solidFill>
                <a:srgbClr val="000000">
                  <a:tint val="75000"/>
                </a:srgbClr>
              </a:solidFill>
            </a:endParaRPr>
          </a:p>
        </p:txBody>
      </p:sp>
      <p:sp>
        <p:nvSpPr>
          <p:cNvPr id="5" name="عنصر نائب للتذييل 4"/>
          <p:cNvSpPr>
            <a:spLocks noGrp="1"/>
          </p:cNvSpPr>
          <p:nvPr>
            <p:ph type="ftr" sz="quarter" idx="11"/>
          </p:nvPr>
        </p:nvSpPr>
        <p:spPr/>
        <p:txBody>
          <a:bodyPr/>
          <a:lstStyle/>
          <a:p>
            <a:endParaRPr lang="ar-SA">
              <a:solidFill>
                <a:srgbClr val="000000">
                  <a:tint val="75000"/>
                </a:srgb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22284834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2ECEE433-0DFD-4DAD-A113-2A5710E36A05}" type="datetime1">
              <a:rPr lang="ar-SA" smtClean="0">
                <a:solidFill>
                  <a:srgbClr val="000000">
                    <a:tint val="75000"/>
                  </a:srgbClr>
                </a:solidFill>
              </a:rPr>
              <a:pPr/>
              <a:t>11/01/1437</a:t>
            </a:fld>
            <a:endParaRPr lang="ar-SA">
              <a:solidFill>
                <a:srgbClr val="000000">
                  <a:tint val="75000"/>
                </a:srgbClr>
              </a:solidFill>
            </a:endParaRPr>
          </a:p>
        </p:txBody>
      </p:sp>
      <p:sp>
        <p:nvSpPr>
          <p:cNvPr id="6" name="عنصر نائب للتذييل 5"/>
          <p:cNvSpPr>
            <a:spLocks noGrp="1"/>
          </p:cNvSpPr>
          <p:nvPr>
            <p:ph type="ftr" sz="quarter" idx="11"/>
          </p:nvPr>
        </p:nvSpPr>
        <p:spPr/>
        <p:txBody>
          <a:bodyPr/>
          <a:lstStyle/>
          <a:p>
            <a:endParaRPr lang="ar-SA">
              <a:solidFill>
                <a:srgbClr val="000000">
                  <a:tint val="75000"/>
                </a:srgb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32897514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57EB5365-C7BD-4F1E-8FA2-830861CA3E3A}" type="datetime1">
              <a:rPr lang="ar-SA" smtClean="0">
                <a:solidFill>
                  <a:srgbClr val="000000">
                    <a:tint val="75000"/>
                  </a:srgbClr>
                </a:solidFill>
              </a:rPr>
              <a:pPr/>
              <a:t>11/01/1437</a:t>
            </a:fld>
            <a:endParaRPr lang="ar-SA">
              <a:solidFill>
                <a:srgbClr val="000000">
                  <a:tint val="75000"/>
                </a:srgbClr>
              </a:solidFill>
            </a:endParaRPr>
          </a:p>
        </p:txBody>
      </p:sp>
      <p:sp>
        <p:nvSpPr>
          <p:cNvPr id="8" name="عنصر نائب للتذييل 7"/>
          <p:cNvSpPr>
            <a:spLocks noGrp="1"/>
          </p:cNvSpPr>
          <p:nvPr>
            <p:ph type="ftr" sz="quarter" idx="11"/>
          </p:nvPr>
        </p:nvSpPr>
        <p:spPr/>
        <p:txBody>
          <a:bodyPr/>
          <a:lstStyle/>
          <a:p>
            <a:endParaRPr lang="ar-SA">
              <a:solidFill>
                <a:srgbClr val="000000">
                  <a:tint val="75000"/>
                </a:srgbClr>
              </a:solidFill>
            </a:endParaRPr>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12374902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0335A806-2551-43D3-844F-2F4175D6B2B3}" type="datetime1">
              <a:rPr lang="ar-SA" smtClean="0">
                <a:solidFill>
                  <a:srgbClr val="000000">
                    <a:tint val="75000"/>
                  </a:srgbClr>
                </a:solidFill>
              </a:rPr>
              <a:pPr/>
              <a:t>11/01/1437</a:t>
            </a:fld>
            <a:endParaRPr lang="ar-SA">
              <a:solidFill>
                <a:srgbClr val="000000">
                  <a:tint val="75000"/>
                </a:srgbClr>
              </a:solidFill>
            </a:endParaRPr>
          </a:p>
        </p:txBody>
      </p:sp>
      <p:sp>
        <p:nvSpPr>
          <p:cNvPr id="4" name="عنصر نائب للتذييل 3"/>
          <p:cNvSpPr>
            <a:spLocks noGrp="1"/>
          </p:cNvSpPr>
          <p:nvPr>
            <p:ph type="ftr" sz="quarter" idx="11"/>
          </p:nvPr>
        </p:nvSpPr>
        <p:spPr/>
        <p:txBody>
          <a:bodyPr/>
          <a:lstStyle/>
          <a:p>
            <a:endParaRPr lang="ar-SA">
              <a:solidFill>
                <a:srgbClr val="000000">
                  <a:tint val="75000"/>
                </a:srgbClr>
              </a:solidFill>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25610276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E677586C-6742-4CD3-A178-F78100305E46}" type="datetime1">
              <a:rPr lang="ar-SA" smtClean="0">
                <a:solidFill>
                  <a:srgbClr val="000000">
                    <a:tint val="75000"/>
                  </a:srgbClr>
                </a:solidFill>
              </a:rPr>
              <a:pPr/>
              <a:t>11/01/1437</a:t>
            </a:fld>
            <a:endParaRPr lang="ar-SA">
              <a:solidFill>
                <a:srgbClr val="000000">
                  <a:tint val="75000"/>
                </a:srgbClr>
              </a:solidFill>
            </a:endParaRPr>
          </a:p>
        </p:txBody>
      </p:sp>
      <p:sp>
        <p:nvSpPr>
          <p:cNvPr id="3" name="عنصر نائب للتذييل 2"/>
          <p:cNvSpPr>
            <a:spLocks noGrp="1"/>
          </p:cNvSpPr>
          <p:nvPr>
            <p:ph type="ftr" sz="quarter" idx="11"/>
          </p:nvPr>
        </p:nvSpPr>
        <p:spPr/>
        <p:txBody>
          <a:bodyPr/>
          <a:lstStyle/>
          <a:p>
            <a:endParaRPr lang="ar-SA">
              <a:solidFill>
                <a:srgbClr val="000000">
                  <a:tint val="75000"/>
                </a:srgbClr>
              </a:solidFill>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5861986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95398BAA-DD51-4F79-ADAA-829AEF46A866}" type="datetime1">
              <a:rPr lang="ar-SA" smtClean="0">
                <a:solidFill>
                  <a:srgbClr val="000000">
                    <a:tint val="75000"/>
                  </a:srgbClr>
                </a:solidFill>
              </a:rPr>
              <a:pPr/>
              <a:t>11/01/1437</a:t>
            </a:fld>
            <a:endParaRPr lang="ar-SA">
              <a:solidFill>
                <a:srgbClr val="000000">
                  <a:tint val="75000"/>
                </a:srgbClr>
              </a:solidFill>
            </a:endParaRPr>
          </a:p>
        </p:txBody>
      </p:sp>
      <p:sp>
        <p:nvSpPr>
          <p:cNvPr id="6" name="عنصر نائب للتذييل 5"/>
          <p:cNvSpPr>
            <a:spLocks noGrp="1"/>
          </p:cNvSpPr>
          <p:nvPr>
            <p:ph type="ftr" sz="quarter" idx="11"/>
          </p:nvPr>
        </p:nvSpPr>
        <p:spPr/>
        <p:txBody>
          <a:bodyPr/>
          <a:lstStyle/>
          <a:p>
            <a:endParaRPr lang="ar-SA">
              <a:solidFill>
                <a:srgbClr val="000000">
                  <a:tint val="75000"/>
                </a:srgb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26750503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59C910B6-97B1-4E81-B484-4AECD5CEC6BC}" type="datetime1">
              <a:rPr lang="ar-SA" smtClean="0">
                <a:solidFill>
                  <a:srgbClr val="000000">
                    <a:tint val="75000"/>
                  </a:srgbClr>
                </a:solidFill>
              </a:rPr>
              <a:pPr/>
              <a:t>11/01/1437</a:t>
            </a:fld>
            <a:endParaRPr lang="ar-SA">
              <a:solidFill>
                <a:srgbClr val="000000">
                  <a:tint val="75000"/>
                </a:srgbClr>
              </a:solidFill>
            </a:endParaRPr>
          </a:p>
        </p:txBody>
      </p:sp>
      <p:sp>
        <p:nvSpPr>
          <p:cNvPr id="6" name="عنصر نائب للتذييل 5"/>
          <p:cNvSpPr>
            <a:spLocks noGrp="1"/>
          </p:cNvSpPr>
          <p:nvPr>
            <p:ph type="ftr" sz="quarter" idx="11"/>
          </p:nvPr>
        </p:nvSpPr>
        <p:spPr/>
        <p:txBody>
          <a:bodyPr/>
          <a:lstStyle/>
          <a:p>
            <a:endParaRPr lang="ar-SA">
              <a:solidFill>
                <a:srgbClr val="000000">
                  <a:tint val="75000"/>
                </a:srgb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19928529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ADBA2A2B-CD95-4CA3-BBC7-712E5700BAD1}" type="datetime1">
              <a:rPr lang="ar-SA" smtClean="0">
                <a:solidFill>
                  <a:srgbClr val="000000">
                    <a:tint val="75000"/>
                  </a:srgbClr>
                </a:solidFill>
              </a:rPr>
              <a:pPr/>
              <a:t>11/01/1437</a:t>
            </a:fld>
            <a:endParaRPr lang="ar-SA">
              <a:solidFill>
                <a:srgbClr val="000000">
                  <a:tint val="75000"/>
                </a:srgbClr>
              </a:solidFill>
            </a:endParaRPr>
          </a:p>
        </p:txBody>
      </p:sp>
      <p:sp>
        <p:nvSpPr>
          <p:cNvPr id="5" name="عنصر نائب للتذييل 4"/>
          <p:cNvSpPr>
            <a:spLocks noGrp="1"/>
          </p:cNvSpPr>
          <p:nvPr>
            <p:ph type="ftr" sz="quarter" idx="11"/>
          </p:nvPr>
        </p:nvSpPr>
        <p:spPr/>
        <p:txBody>
          <a:bodyPr/>
          <a:lstStyle/>
          <a:p>
            <a:endParaRPr lang="ar-SA">
              <a:solidFill>
                <a:srgbClr val="000000">
                  <a:tint val="75000"/>
                </a:srgb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8037987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835833B8-3A2A-427E-9A90-0EA2524691E8}" type="datetime1">
              <a:rPr lang="ar-SA" smtClean="0">
                <a:solidFill>
                  <a:srgbClr val="000000">
                    <a:tint val="75000"/>
                  </a:srgbClr>
                </a:solidFill>
              </a:rPr>
              <a:pPr/>
              <a:t>11/01/1437</a:t>
            </a:fld>
            <a:endParaRPr lang="ar-SA">
              <a:solidFill>
                <a:srgbClr val="000000">
                  <a:tint val="75000"/>
                </a:srgbClr>
              </a:solidFill>
            </a:endParaRPr>
          </a:p>
        </p:txBody>
      </p:sp>
      <p:sp>
        <p:nvSpPr>
          <p:cNvPr id="5" name="عنصر نائب للتذييل 4"/>
          <p:cNvSpPr>
            <a:spLocks noGrp="1"/>
          </p:cNvSpPr>
          <p:nvPr>
            <p:ph type="ftr" sz="quarter" idx="11"/>
          </p:nvPr>
        </p:nvSpPr>
        <p:spPr/>
        <p:txBody>
          <a:bodyPr/>
          <a:lstStyle/>
          <a:p>
            <a:endParaRPr lang="ar-SA">
              <a:solidFill>
                <a:srgbClr val="000000">
                  <a:tint val="75000"/>
                </a:srgb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2013963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4000" r="-6000"/>
          </a:stretch>
        </a:blipFill>
        <a:effectLst/>
      </p:bgPr>
    </p:bg>
    <p:spTree>
      <p:nvGrpSpPr>
        <p:cNvPr id="1" name=""/>
        <p:cNvGrpSpPr/>
        <p:nvPr/>
      </p:nvGrpSpPr>
      <p:grpSpPr>
        <a:xfrm>
          <a:off x="0" y="0"/>
          <a:ext cx="0" cy="0"/>
          <a:chOff x="0" y="0"/>
          <a:chExt cx="0" cy="0"/>
        </a:xfrm>
      </p:grpSpPr>
      <p:sp>
        <p:nvSpPr>
          <p:cNvPr id="7" name="شكل حر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8" name="شكل حر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2052" name="عنصر نائب للعنوان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ar-SA" smtClean="0"/>
              <a:t>انقر لتحرير نمط العنوان الرئيسي</a:t>
            </a:r>
          </a:p>
        </p:txBody>
      </p:sp>
      <p:sp>
        <p:nvSpPr>
          <p:cNvPr id="2053" name="عنصر نائب للنص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rgbClr val="646B86">
                    <a:shade val="90000"/>
                  </a:srgbClr>
                </a:solidFill>
              </a:defRPr>
            </a:lvl1pPr>
          </a:lstStyle>
          <a:p>
            <a:pPr fontAlgn="base">
              <a:spcBef>
                <a:spcPct val="0"/>
              </a:spcBef>
              <a:spcAft>
                <a:spcPct val="0"/>
              </a:spcAft>
              <a:defRPr/>
            </a:pPr>
            <a:fld id="{5F4896B4-1F8A-48DC-A33D-955B44DFE413}" type="datetime1">
              <a:rPr lang="ar-SA">
                <a:latin typeface="Arial" pitchFamily="34" charset="0"/>
              </a:rPr>
              <a:pPr fontAlgn="base">
                <a:spcBef>
                  <a:spcPct val="0"/>
                </a:spcBef>
                <a:spcAft>
                  <a:spcPct val="0"/>
                </a:spcAft>
                <a:defRPr/>
              </a:pPr>
              <a:t>11/01/1437</a:t>
            </a:fld>
            <a:endParaRPr lang="ar-SA">
              <a:latin typeface="Arial" pitchFamily="34" charset="0"/>
            </a:endParaRPr>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rgbClr val="646B86">
                    <a:shade val="90000"/>
                  </a:srgbClr>
                </a:solidFill>
              </a:defRPr>
            </a:lvl1pPr>
          </a:lstStyle>
          <a:p>
            <a:pPr fontAlgn="base">
              <a:spcBef>
                <a:spcPct val="0"/>
              </a:spcBef>
              <a:spcAft>
                <a:spcPct val="0"/>
              </a:spcAft>
              <a:defRPr/>
            </a:pPr>
            <a:endParaRPr lang="ar-SA">
              <a:latin typeface="Arial" pitchFamily="34" charset="0"/>
            </a:endParaRPr>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rgbClr val="646B86">
                    <a:shade val="90000"/>
                  </a:srgbClr>
                </a:solidFill>
              </a:defRPr>
            </a:lvl1pPr>
          </a:lstStyle>
          <a:p>
            <a:pPr fontAlgn="base">
              <a:spcBef>
                <a:spcPct val="0"/>
              </a:spcBef>
              <a:spcAft>
                <a:spcPct val="0"/>
              </a:spcAft>
              <a:defRPr/>
            </a:pPr>
            <a:fld id="{6CE99E00-1424-4637-843B-E29A245987B7}" type="slidenum">
              <a:rPr lang="ar-SA">
                <a:latin typeface="Arial" pitchFamily="34" charset="0"/>
              </a:rPr>
              <a:pPr fontAlgn="base">
                <a:spcBef>
                  <a:spcPct val="0"/>
                </a:spcBef>
                <a:spcAft>
                  <a:spcPct val="0"/>
                </a:spcAft>
                <a:defRPr/>
              </a:pPr>
              <a:t>‹#›</a:t>
            </a:fld>
            <a:endParaRPr lang="ar-SA">
              <a:latin typeface="Arial" pitchFamily="34" charset="0"/>
            </a:endParaRPr>
          </a:p>
        </p:txBody>
      </p:sp>
      <p:grpSp>
        <p:nvGrpSpPr>
          <p:cNvPr id="2057" name="مجموعة 1"/>
          <p:cNvGrpSpPr>
            <a:grpSpLocks/>
          </p:cNvGrpSpPr>
          <p:nvPr/>
        </p:nvGrpSpPr>
        <p:grpSpPr bwMode="auto">
          <a:xfrm>
            <a:off x="-19050" y="203200"/>
            <a:ext cx="9180513" cy="647700"/>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Arial" pitchFamily="34" charset="0"/>
              </a:endParaRPr>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Arial" pitchFamily="34" charset="0"/>
              </a:endParaRPr>
            </a:p>
          </p:txBody>
        </p:sp>
      </p:grpSp>
    </p:spTree>
    <p:extLst>
      <p:ext uri="{BB962C8B-B14F-4D97-AF65-F5344CB8AC3E}">
        <p14:creationId xmlns:p14="http://schemas.microsoft.com/office/powerpoint/2010/main" val="30222128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1" eaLnBrk="0" fontAlgn="base" hangingPunct="0">
        <a:spcBef>
          <a:spcPct val="0"/>
        </a:spcBef>
        <a:spcAft>
          <a:spcPct val="0"/>
        </a:spcAft>
        <a:defRPr sz="5000" kern="1200">
          <a:solidFill>
            <a:schemeClr val="tx2"/>
          </a:solidFill>
          <a:latin typeface="+mj-lt"/>
          <a:ea typeface="+mj-ea"/>
          <a:cs typeface="+mj-cs"/>
        </a:defRPr>
      </a:lvl1pPr>
      <a:lvl2pPr algn="l" rtl="1" eaLnBrk="0" fontAlgn="base" hangingPunct="0">
        <a:spcBef>
          <a:spcPct val="0"/>
        </a:spcBef>
        <a:spcAft>
          <a:spcPct val="0"/>
        </a:spcAft>
        <a:defRPr sz="5000">
          <a:solidFill>
            <a:schemeClr val="tx2"/>
          </a:solidFill>
          <a:latin typeface="Calibri" pitchFamily="34" charset="0"/>
          <a:cs typeface="Traditional Arabic" pitchFamily="18" charset="-78"/>
        </a:defRPr>
      </a:lvl2pPr>
      <a:lvl3pPr algn="l" rtl="1" eaLnBrk="0" fontAlgn="base" hangingPunct="0">
        <a:spcBef>
          <a:spcPct val="0"/>
        </a:spcBef>
        <a:spcAft>
          <a:spcPct val="0"/>
        </a:spcAft>
        <a:defRPr sz="5000">
          <a:solidFill>
            <a:schemeClr val="tx2"/>
          </a:solidFill>
          <a:latin typeface="Calibri" pitchFamily="34" charset="0"/>
          <a:cs typeface="Traditional Arabic" pitchFamily="18" charset="-78"/>
        </a:defRPr>
      </a:lvl3pPr>
      <a:lvl4pPr algn="l" rtl="1" eaLnBrk="0" fontAlgn="base" hangingPunct="0">
        <a:spcBef>
          <a:spcPct val="0"/>
        </a:spcBef>
        <a:spcAft>
          <a:spcPct val="0"/>
        </a:spcAft>
        <a:defRPr sz="5000">
          <a:solidFill>
            <a:schemeClr val="tx2"/>
          </a:solidFill>
          <a:latin typeface="Calibri" pitchFamily="34" charset="0"/>
          <a:cs typeface="Traditional Arabic" pitchFamily="18" charset="-78"/>
        </a:defRPr>
      </a:lvl4pPr>
      <a:lvl5pPr algn="l" rtl="1" eaLnBrk="0" fontAlgn="base" hangingPunct="0">
        <a:spcBef>
          <a:spcPct val="0"/>
        </a:spcBef>
        <a:spcAft>
          <a:spcPct val="0"/>
        </a:spcAft>
        <a:defRPr sz="5000">
          <a:solidFill>
            <a:schemeClr val="tx2"/>
          </a:solidFill>
          <a:latin typeface="Calibri" pitchFamily="34" charset="0"/>
          <a:cs typeface="Traditional Arabic" pitchFamily="18" charset="-78"/>
        </a:defRPr>
      </a:lvl5pPr>
      <a:lvl6pPr marL="457200" algn="l" rtl="1" fontAlgn="base">
        <a:spcBef>
          <a:spcPct val="0"/>
        </a:spcBef>
        <a:spcAft>
          <a:spcPct val="0"/>
        </a:spcAft>
        <a:defRPr sz="5000">
          <a:solidFill>
            <a:schemeClr val="tx2"/>
          </a:solidFill>
          <a:latin typeface="Calibri" pitchFamily="34" charset="0"/>
          <a:cs typeface="Traditional Arabic" pitchFamily="18" charset="-78"/>
        </a:defRPr>
      </a:lvl6pPr>
      <a:lvl7pPr marL="914400" algn="l" rtl="1" fontAlgn="base">
        <a:spcBef>
          <a:spcPct val="0"/>
        </a:spcBef>
        <a:spcAft>
          <a:spcPct val="0"/>
        </a:spcAft>
        <a:defRPr sz="5000">
          <a:solidFill>
            <a:schemeClr val="tx2"/>
          </a:solidFill>
          <a:latin typeface="Calibri" pitchFamily="34" charset="0"/>
          <a:cs typeface="Traditional Arabic" pitchFamily="18" charset="-78"/>
        </a:defRPr>
      </a:lvl7pPr>
      <a:lvl8pPr marL="1371600" algn="l" rtl="1" fontAlgn="base">
        <a:spcBef>
          <a:spcPct val="0"/>
        </a:spcBef>
        <a:spcAft>
          <a:spcPct val="0"/>
        </a:spcAft>
        <a:defRPr sz="5000">
          <a:solidFill>
            <a:schemeClr val="tx2"/>
          </a:solidFill>
          <a:latin typeface="Calibri" pitchFamily="34" charset="0"/>
          <a:cs typeface="Traditional Arabic" pitchFamily="18" charset="-78"/>
        </a:defRPr>
      </a:lvl8pPr>
      <a:lvl9pPr marL="1828800" algn="l" rtl="1" fontAlgn="base">
        <a:spcBef>
          <a:spcPct val="0"/>
        </a:spcBef>
        <a:spcAft>
          <a:spcPct val="0"/>
        </a:spcAft>
        <a:defRPr sz="5000">
          <a:solidFill>
            <a:schemeClr val="tx2"/>
          </a:solidFill>
          <a:latin typeface="Calibri" pitchFamily="34" charset="0"/>
          <a:cs typeface="Traditional Arabic" pitchFamily="18" charset="-78"/>
        </a:defRPr>
      </a:lvl9pPr>
    </p:titleStyle>
    <p:bodyStyle>
      <a:lvl1pPr marL="273050" indent="-273050" algn="r" rtl="1"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ajalla UI"/>
          <a:cs typeface="+mn-cs"/>
        </a:defRPr>
      </a:lvl1pPr>
      <a:lvl2pPr marL="639763" indent="-246063" algn="r" rtl="1"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ajalla UI"/>
          <a:cs typeface="+mn-cs"/>
        </a:defRPr>
      </a:lvl2pPr>
      <a:lvl3pPr marL="914400" indent="-246063" algn="r" rtl="1"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ajalla UI"/>
          <a:cs typeface="+mn-cs"/>
        </a:defRPr>
      </a:lvl3pPr>
      <a:lvl4pPr marL="1187450" indent="-209550" algn="r" rtl="1"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ajalla UI"/>
          <a:cs typeface="+mn-cs"/>
        </a:defRPr>
      </a:lvl4pPr>
      <a:lvl5pPr marL="1462088" indent="-209550" algn="r" rtl="1"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ajalla UI"/>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4000" r="-6000"/>
          </a:stretch>
        </a:blipFill>
        <a:effectLst/>
      </p:bgPr>
    </p:bg>
    <p:spTree>
      <p:nvGrpSpPr>
        <p:cNvPr id="1" name=""/>
        <p:cNvGrpSpPr/>
        <p:nvPr/>
      </p:nvGrpSpPr>
      <p:grpSpPr>
        <a:xfrm>
          <a:off x="0" y="0"/>
          <a:ext cx="0" cy="0"/>
          <a:chOff x="0" y="0"/>
          <a:chExt cx="0" cy="0"/>
        </a:xfrm>
      </p:grpSpPr>
      <p:sp>
        <p:nvSpPr>
          <p:cNvPr id="7" name="شكل حر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8" name="شكل حر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1028" name="عنصر نائب للعنوان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ar-SA" smtClean="0"/>
              <a:t>انقر لتحرير نمط العنوان الرئيسي</a:t>
            </a:r>
          </a:p>
        </p:txBody>
      </p:sp>
      <p:sp>
        <p:nvSpPr>
          <p:cNvPr id="1029" name="عنصر نائب للنص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fld id="{D64E56C1-7906-451E-9F3C-D42CEDF6B193}" type="datetime1">
              <a:rPr lang="ar-SA">
                <a:solidFill>
                  <a:srgbClr val="646B86">
                    <a:shade val="90000"/>
                  </a:srgbClr>
                </a:solidFill>
                <a:latin typeface="Arial" pitchFamily="34" charset="0"/>
              </a:rPr>
              <a:pPr fontAlgn="base">
                <a:spcBef>
                  <a:spcPct val="0"/>
                </a:spcBef>
                <a:spcAft>
                  <a:spcPct val="0"/>
                </a:spcAft>
                <a:defRPr/>
              </a:pPr>
              <a:t>11/01/1437</a:t>
            </a:fld>
            <a:endParaRPr lang="ar-SA">
              <a:solidFill>
                <a:srgbClr val="646B86">
                  <a:shade val="90000"/>
                </a:srgbClr>
              </a:solidFill>
              <a:latin typeface="Arial" pitchFamily="34" charset="0"/>
            </a:endParaRPr>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endParaRPr lang="ar-SA">
              <a:solidFill>
                <a:srgbClr val="646B86">
                  <a:shade val="90000"/>
                </a:srgbClr>
              </a:solidFill>
              <a:latin typeface="Arial" pitchFamily="34" charset="0"/>
            </a:endParaRPr>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fontAlgn="base">
              <a:spcBef>
                <a:spcPct val="0"/>
              </a:spcBef>
              <a:spcAft>
                <a:spcPct val="0"/>
              </a:spcAft>
              <a:defRPr/>
            </a:pPr>
            <a:fld id="{ECBD8EE4-0D33-48D5-B9D6-D009E829F7DB}" type="slidenum">
              <a:rPr lang="ar-SA">
                <a:solidFill>
                  <a:srgbClr val="646B86">
                    <a:shade val="90000"/>
                  </a:srgbClr>
                </a:solidFill>
                <a:latin typeface="Arial" pitchFamily="34" charset="0"/>
              </a:rPr>
              <a:pPr fontAlgn="base">
                <a:spcBef>
                  <a:spcPct val="0"/>
                </a:spcBef>
                <a:spcAft>
                  <a:spcPct val="0"/>
                </a:spcAft>
                <a:defRPr/>
              </a:pPr>
              <a:t>‹#›</a:t>
            </a:fld>
            <a:endParaRPr lang="ar-SA">
              <a:solidFill>
                <a:srgbClr val="646B86">
                  <a:shade val="90000"/>
                </a:srgbClr>
              </a:solidFill>
              <a:latin typeface="Arial" pitchFamily="34" charset="0"/>
            </a:endParaRPr>
          </a:p>
        </p:txBody>
      </p:sp>
      <p:grpSp>
        <p:nvGrpSpPr>
          <p:cNvPr id="1033" name="مجموعة 1"/>
          <p:cNvGrpSpPr>
            <a:grpSpLocks/>
          </p:cNvGrpSpPr>
          <p:nvPr/>
        </p:nvGrpSpPr>
        <p:grpSpPr bwMode="auto">
          <a:xfrm>
            <a:off x="-19050" y="203200"/>
            <a:ext cx="9180513" cy="647700"/>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Arial" pitchFamily="34" charset="0"/>
              </a:endParaRPr>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Arial" pitchFamily="34" charset="0"/>
              </a:endParaRPr>
            </a:p>
          </p:txBody>
        </p:sp>
      </p:grpSp>
    </p:spTree>
    <p:extLst>
      <p:ext uri="{BB962C8B-B14F-4D97-AF65-F5344CB8AC3E}">
        <p14:creationId xmlns:p14="http://schemas.microsoft.com/office/powerpoint/2010/main" val="262088711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1" eaLnBrk="0" fontAlgn="base" hangingPunct="0">
        <a:spcBef>
          <a:spcPct val="0"/>
        </a:spcBef>
        <a:spcAft>
          <a:spcPct val="0"/>
        </a:spcAft>
        <a:defRPr sz="5000" kern="1200">
          <a:solidFill>
            <a:schemeClr val="tx2"/>
          </a:solidFill>
          <a:latin typeface="+mj-lt"/>
          <a:ea typeface="+mj-ea"/>
          <a:cs typeface="+mj-cs"/>
        </a:defRPr>
      </a:lvl1pPr>
      <a:lvl2pPr algn="l" rtl="1" eaLnBrk="0" fontAlgn="base" hangingPunct="0">
        <a:spcBef>
          <a:spcPct val="0"/>
        </a:spcBef>
        <a:spcAft>
          <a:spcPct val="0"/>
        </a:spcAft>
        <a:defRPr sz="5000">
          <a:solidFill>
            <a:schemeClr val="tx2"/>
          </a:solidFill>
          <a:latin typeface="Calibri" pitchFamily="34" charset="0"/>
          <a:cs typeface="Traditional Arabic" pitchFamily="18" charset="-78"/>
        </a:defRPr>
      </a:lvl2pPr>
      <a:lvl3pPr algn="l" rtl="1" eaLnBrk="0" fontAlgn="base" hangingPunct="0">
        <a:spcBef>
          <a:spcPct val="0"/>
        </a:spcBef>
        <a:spcAft>
          <a:spcPct val="0"/>
        </a:spcAft>
        <a:defRPr sz="5000">
          <a:solidFill>
            <a:schemeClr val="tx2"/>
          </a:solidFill>
          <a:latin typeface="Calibri" pitchFamily="34" charset="0"/>
          <a:cs typeface="Traditional Arabic" pitchFamily="18" charset="-78"/>
        </a:defRPr>
      </a:lvl3pPr>
      <a:lvl4pPr algn="l" rtl="1" eaLnBrk="0" fontAlgn="base" hangingPunct="0">
        <a:spcBef>
          <a:spcPct val="0"/>
        </a:spcBef>
        <a:spcAft>
          <a:spcPct val="0"/>
        </a:spcAft>
        <a:defRPr sz="5000">
          <a:solidFill>
            <a:schemeClr val="tx2"/>
          </a:solidFill>
          <a:latin typeface="Calibri" pitchFamily="34" charset="0"/>
          <a:cs typeface="Traditional Arabic" pitchFamily="18" charset="-78"/>
        </a:defRPr>
      </a:lvl4pPr>
      <a:lvl5pPr algn="l" rtl="1" eaLnBrk="0" fontAlgn="base" hangingPunct="0">
        <a:spcBef>
          <a:spcPct val="0"/>
        </a:spcBef>
        <a:spcAft>
          <a:spcPct val="0"/>
        </a:spcAft>
        <a:defRPr sz="5000">
          <a:solidFill>
            <a:schemeClr val="tx2"/>
          </a:solidFill>
          <a:latin typeface="Calibri" pitchFamily="34" charset="0"/>
          <a:cs typeface="Traditional Arabic" pitchFamily="18" charset="-78"/>
        </a:defRPr>
      </a:lvl5pPr>
      <a:lvl6pPr marL="457200" algn="l" rtl="1" fontAlgn="base">
        <a:spcBef>
          <a:spcPct val="0"/>
        </a:spcBef>
        <a:spcAft>
          <a:spcPct val="0"/>
        </a:spcAft>
        <a:defRPr sz="5000">
          <a:solidFill>
            <a:schemeClr val="tx2"/>
          </a:solidFill>
          <a:latin typeface="Calibri" pitchFamily="34" charset="0"/>
          <a:cs typeface="Traditional Arabic" pitchFamily="18" charset="-78"/>
        </a:defRPr>
      </a:lvl6pPr>
      <a:lvl7pPr marL="914400" algn="l" rtl="1" fontAlgn="base">
        <a:spcBef>
          <a:spcPct val="0"/>
        </a:spcBef>
        <a:spcAft>
          <a:spcPct val="0"/>
        </a:spcAft>
        <a:defRPr sz="5000">
          <a:solidFill>
            <a:schemeClr val="tx2"/>
          </a:solidFill>
          <a:latin typeface="Calibri" pitchFamily="34" charset="0"/>
          <a:cs typeface="Traditional Arabic" pitchFamily="18" charset="-78"/>
        </a:defRPr>
      </a:lvl7pPr>
      <a:lvl8pPr marL="1371600" algn="l" rtl="1" fontAlgn="base">
        <a:spcBef>
          <a:spcPct val="0"/>
        </a:spcBef>
        <a:spcAft>
          <a:spcPct val="0"/>
        </a:spcAft>
        <a:defRPr sz="5000">
          <a:solidFill>
            <a:schemeClr val="tx2"/>
          </a:solidFill>
          <a:latin typeface="Calibri" pitchFamily="34" charset="0"/>
          <a:cs typeface="Traditional Arabic" pitchFamily="18" charset="-78"/>
        </a:defRPr>
      </a:lvl8pPr>
      <a:lvl9pPr marL="1828800" algn="l" rtl="1" fontAlgn="base">
        <a:spcBef>
          <a:spcPct val="0"/>
        </a:spcBef>
        <a:spcAft>
          <a:spcPct val="0"/>
        </a:spcAft>
        <a:defRPr sz="5000">
          <a:solidFill>
            <a:schemeClr val="tx2"/>
          </a:solidFill>
          <a:latin typeface="Calibri" pitchFamily="34" charset="0"/>
          <a:cs typeface="Traditional Arabic" pitchFamily="18" charset="-78"/>
        </a:defRPr>
      </a:lvl9pPr>
    </p:titleStyle>
    <p:bodyStyle>
      <a:lvl1pPr marL="273050" indent="-273050" algn="r" rtl="1"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ajalla UI"/>
          <a:cs typeface="+mn-cs"/>
        </a:defRPr>
      </a:lvl1pPr>
      <a:lvl2pPr marL="639763" indent="-246063" algn="r" rtl="1"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ajalla UI"/>
          <a:cs typeface="+mn-cs"/>
        </a:defRPr>
      </a:lvl2pPr>
      <a:lvl3pPr marL="914400" indent="-246063" algn="r" rtl="1"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ajalla UI"/>
          <a:cs typeface="+mn-cs"/>
        </a:defRPr>
      </a:lvl3pPr>
      <a:lvl4pPr marL="1187450" indent="-209550" algn="r" rtl="1"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ajalla UI"/>
          <a:cs typeface="+mn-cs"/>
        </a:defRPr>
      </a:lvl4pPr>
      <a:lvl5pPr marL="1462088" indent="-209550" algn="r" rtl="1"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ajalla UI"/>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3000" r="-3000"/>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FBCCB30-E62D-45D7-9113-C968999F6A45}" type="datetime1">
              <a:rPr lang="ar-SA" smtClean="0">
                <a:solidFill>
                  <a:srgbClr val="000000">
                    <a:tint val="75000"/>
                  </a:srgbClr>
                </a:solidFill>
              </a:rPr>
              <a:pPr/>
              <a:t>11/01/1437</a:t>
            </a:fld>
            <a:endParaRPr lang="ar-SA">
              <a:solidFill>
                <a:srgbClr val="000000">
                  <a:tint val="75000"/>
                </a:srgb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solidFill>
                <a:srgbClr val="000000">
                  <a:tint val="75000"/>
                </a:srgb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79968264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http://3.bp.blogspot.com/-zvgNbLUXk4o/UoNE4mTzjMI/AAAAAAAAABg/hAkohTqnwiY/s1600/basmlah.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063" y="357188"/>
            <a:ext cx="8293100" cy="592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9203" name="عنصر نائب لرقم الشريحة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Majalla UI"/>
                <a:cs typeface="Majalla UI"/>
              </a:defRPr>
            </a:lvl1pPr>
            <a:lvl2pPr marL="742950" indent="-285750" eaLnBrk="0" hangingPunct="0">
              <a:defRPr>
                <a:solidFill>
                  <a:schemeClr val="tx1"/>
                </a:solidFill>
                <a:latin typeface="Arial" pitchFamily="34" charset="0"/>
                <a:ea typeface="Majalla UI"/>
                <a:cs typeface="Majalla UI"/>
              </a:defRPr>
            </a:lvl2pPr>
            <a:lvl3pPr marL="1143000" indent="-228600" eaLnBrk="0" hangingPunct="0">
              <a:defRPr>
                <a:solidFill>
                  <a:schemeClr val="tx1"/>
                </a:solidFill>
                <a:latin typeface="Arial" pitchFamily="34" charset="0"/>
                <a:ea typeface="Majalla UI"/>
                <a:cs typeface="Majalla UI"/>
              </a:defRPr>
            </a:lvl3pPr>
            <a:lvl4pPr marL="1600200" indent="-228600" eaLnBrk="0" hangingPunct="0">
              <a:defRPr>
                <a:solidFill>
                  <a:schemeClr val="tx1"/>
                </a:solidFill>
                <a:latin typeface="Arial" pitchFamily="34" charset="0"/>
                <a:ea typeface="Majalla UI"/>
                <a:cs typeface="Majalla UI"/>
              </a:defRPr>
            </a:lvl4pPr>
            <a:lvl5pPr marL="2057400" indent="-228600" eaLnBrk="0" hangingPunct="0">
              <a:defRPr>
                <a:solidFill>
                  <a:schemeClr val="tx1"/>
                </a:solidFill>
                <a:latin typeface="Arial" pitchFamily="34" charset="0"/>
                <a:ea typeface="Majalla UI"/>
                <a:cs typeface="Majalla UI"/>
              </a:defRPr>
            </a:lvl5pPr>
            <a:lvl6pPr marL="2514600" indent="-228600" eaLnBrk="0" fontAlgn="base" hangingPunct="0">
              <a:spcBef>
                <a:spcPct val="0"/>
              </a:spcBef>
              <a:spcAft>
                <a:spcPct val="0"/>
              </a:spcAft>
              <a:defRPr>
                <a:solidFill>
                  <a:schemeClr val="tx1"/>
                </a:solidFill>
                <a:latin typeface="Arial" pitchFamily="34" charset="0"/>
                <a:ea typeface="Majalla UI"/>
                <a:cs typeface="Majalla UI"/>
              </a:defRPr>
            </a:lvl6pPr>
            <a:lvl7pPr marL="2971800" indent="-228600" eaLnBrk="0" fontAlgn="base" hangingPunct="0">
              <a:spcBef>
                <a:spcPct val="0"/>
              </a:spcBef>
              <a:spcAft>
                <a:spcPct val="0"/>
              </a:spcAft>
              <a:defRPr>
                <a:solidFill>
                  <a:schemeClr val="tx1"/>
                </a:solidFill>
                <a:latin typeface="Arial" pitchFamily="34" charset="0"/>
                <a:ea typeface="Majalla UI"/>
                <a:cs typeface="Majalla UI"/>
              </a:defRPr>
            </a:lvl7pPr>
            <a:lvl8pPr marL="3429000" indent="-228600" eaLnBrk="0" fontAlgn="base" hangingPunct="0">
              <a:spcBef>
                <a:spcPct val="0"/>
              </a:spcBef>
              <a:spcAft>
                <a:spcPct val="0"/>
              </a:spcAft>
              <a:defRPr>
                <a:solidFill>
                  <a:schemeClr val="tx1"/>
                </a:solidFill>
                <a:latin typeface="Arial" pitchFamily="34" charset="0"/>
                <a:ea typeface="Majalla UI"/>
                <a:cs typeface="Majalla UI"/>
              </a:defRPr>
            </a:lvl8pPr>
            <a:lvl9pPr marL="3886200" indent="-228600" eaLnBrk="0" fontAlgn="base" hangingPunct="0">
              <a:spcBef>
                <a:spcPct val="0"/>
              </a:spcBef>
              <a:spcAft>
                <a:spcPct val="0"/>
              </a:spcAft>
              <a:defRPr>
                <a:solidFill>
                  <a:schemeClr val="tx1"/>
                </a:solidFill>
                <a:latin typeface="Arial" pitchFamily="34" charset="0"/>
                <a:ea typeface="Majalla UI"/>
                <a:cs typeface="Majalla UI"/>
              </a:defRPr>
            </a:lvl9pPr>
          </a:lstStyle>
          <a:p>
            <a:pPr eaLnBrk="1" hangingPunct="1"/>
            <a:fld id="{9AF4FEFC-D6CA-4014-B1C8-8AE044272AC0}" type="slidenum">
              <a:rPr lang="ar-SA" smtClean="0">
                <a:solidFill>
                  <a:srgbClr val="5F6680"/>
                </a:solidFill>
              </a:rPr>
              <a:pPr eaLnBrk="1" hangingPunct="1"/>
              <a:t>1</a:t>
            </a:fld>
            <a:endParaRPr lang="ar-SA" smtClean="0">
              <a:solidFill>
                <a:srgbClr val="5F6680"/>
              </a:solidFill>
            </a:endParaRPr>
          </a:p>
        </p:txBody>
      </p:sp>
    </p:spTree>
    <p:extLst>
      <p:ext uri="{BB962C8B-B14F-4D97-AF65-F5344CB8AC3E}">
        <p14:creationId xmlns:p14="http://schemas.microsoft.com/office/powerpoint/2010/main" val="2630877297"/>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6148"/>
                                        </p:tgtEl>
                                        <p:attrNameLst>
                                          <p:attrName>style.visibility</p:attrName>
                                        </p:attrNameLst>
                                      </p:cBhvr>
                                      <p:to>
                                        <p:strVal val="visible"/>
                                      </p:to>
                                    </p:set>
                                    <p:animEffect transition="in" filter="fade">
                                      <p:cBhvr>
                                        <p:cTn id="7" dur="1000"/>
                                        <p:tgtEl>
                                          <p:spTgt spid="6148"/>
                                        </p:tgtEl>
                                      </p:cBhvr>
                                    </p:animEffect>
                                    <p:anim calcmode="lin" valueType="num">
                                      <p:cBhvr>
                                        <p:cTn id="8" dur="1000" fill="hold"/>
                                        <p:tgtEl>
                                          <p:spTgt spid="6148"/>
                                        </p:tgtEl>
                                        <p:attrNameLst>
                                          <p:attrName>ppt_x</p:attrName>
                                        </p:attrNameLst>
                                      </p:cBhvr>
                                      <p:tavLst>
                                        <p:tav tm="0">
                                          <p:val>
                                            <p:strVal val="#ppt_x"/>
                                          </p:val>
                                        </p:tav>
                                        <p:tav tm="100000">
                                          <p:val>
                                            <p:strVal val="#ppt_x"/>
                                          </p:val>
                                        </p:tav>
                                      </p:tavLst>
                                    </p:anim>
                                    <p:anim calcmode="lin" valueType="num">
                                      <p:cBhvr>
                                        <p:cTn id="9" dur="900" decel="100000" fill="hold"/>
                                        <p:tgtEl>
                                          <p:spTgt spid="614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14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Picture 6" descr="http://everything2.cc/wp-content/uploads/2014/09/bank6.jpg"/>
          <p:cNvPicPr>
            <a:picLocks noChangeAspect="1" noChangeArrowheads="1"/>
          </p:cNvPicPr>
          <p:nvPr/>
        </p:nvPicPr>
        <p:blipFill>
          <a:blip r:embed="rId2">
            <a:lum bright="3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مستطيل 4"/>
          <p:cNvSpPr/>
          <p:nvPr/>
        </p:nvSpPr>
        <p:spPr>
          <a:xfrm>
            <a:off x="857224" y="3357562"/>
            <a:ext cx="7645944" cy="1200329"/>
          </a:xfrm>
          <a:prstGeom prst="rect">
            <a:avLst/>
          </a:prstGeom>
          <a:noFill/>
        </p:spPr>
        <p:txBody>
          <a:bodyPr>
            <a:spAutoFit/>
            <a:scene3d>
              <a:camera prst="perspectiveRight"/>
              <a:lightRig rig="threePt" dir="t"/>
            </a:scene3d>
          </a:bodyPr>
          <a:lstStyle/>
          <a:p>
            <a:pPr algn="ctr" fontAlgn="base">
              <a:spcBef>
                <a:spcPct val="0"/>
              </a:spcBef>
              <a:spcAft>
                <a:spcPct val="0"/>
              </a:spcAft>
              <a:defRPr/>
            </a:pPr>
            <a:r>
              <a:rPr lang="ar-SA" sz="7200" b="1" cap="all" dirty="0">
                <a:ln w="9000" cmpd="sng">
                  <a:solidFill>
                    <a:srgbClr val="8C7B70">
                      <a:shade val="50000"/>
                      <a:satMod val="120000"/>
                    </a:srgbClr>
                  </a:solidFill>
                  <a:prstDash val="solid"/>
                </a:ln>
                <a:blipFill>
                  <a:blip r:embed="rId3"/>
                  <a:tile tx="0" ty="0" sx="100000" sy="100000" flip="none" algn="tl"/>
                </a:blipFill>
                <a:effectLst>
                  <a:glow rad="139700">
                    <a:srgbClr val="D16349">
                      <a:satMod val="175000"/>
                      <a:alpha val="40000"/>
                    </a:srgbClr>
                  </a:glow>
                  <a:reflection blurRad="12700" stA="28000" endPos="45000" dist="1000" dir="5400000" sy="-100000" algn="bl" rotWithShape="0"/>
                </a:effectLst>
                <a:latin typeface="Times New Roman" pitchFamily="18" charset="0"/>
                <a:cs typeface="AL-Mateen" pitchFamily="2" charset="-78"/>
              </a:rPr>
              <a:t>النظام الاقتصادي في الإسلام </a:t>
            </a:r>
          </a:p>
        </p:txBody>
      </p:sp>
      <p:sp>
        <p:nvSpPr>
          <p:cNvPr id="6" name="مستطيل 5"/>
          <p:cNvSpPr/>
          <p:nvPr/>
        </p:nvSpPr>
        <p:spPr>
          <a:xfrm>
            <a:off x="2285984" y="1214422"/>
            <a:ext cx="4286280" cy="1446550"/>
          </a:xfrm>
          <a:prstGeom prst="rect">
            <a:avLst/>
          </a:prstGeom>
          <a:noFill/>
        </p:spPr>
        <p:txBody>
          <a:bodyPr>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base">
              <a:spcBef>
                <a:spcPct val="0"/>
              </a:spcBef>
              <a:spcAft>
                <a:spcPct val="0"/>
              </a:spcAft>
              <a:defRPr/>
            </a:pPr>
            <a:r>
              <a:rPr lang="ar-SA" sz="8800" b="1" cap="all" dirty="0">
                <a:ln/>
                <a:solidFill>
                  <a:srgbClr val="D16349"/>
                </a:solidFill>
                <a:effectLst>
                  <a:outerShdw blurRad="19685" dist="12700" dir="5400000" algn="tl" rotWithShape="0">
                    <a:srgbClr val="D16349">
                      <a:satMod val="130000"/>
                      <a:alpha val="60000"/>
                    </a:srgbClr>
                  </a:outerShdw>
                  <a:reflection blurRad="10000" stA="55000" endPos="48000" dist="500" dir="5400000" sy="-100000" algn="bl" rotWithShape="0"/>
                </a:effectLst>
                <a:latin typeface="Times New Roman" pitchFamily="18" charset="0"/>
                <a:cs typeface="AL-Mateen" pitchFamily="2" charset="-78"/>
              </a:rPr>
              <a:t>محاضرات </a:t>
            </a:r>
            <a:endParaRPr lang="ar-SA" sz="5400" b="1" cap="all" dirty="0">
              <a:ln/>
              <a:solidFill>
                <a:srgbClr val="D16349"/>
              </a:solidFill>
              <a:effectLst>
                <a:outerShdw blurRad="19685" dist="12700" dir="5400000" algn="tl" rotWithShape="0">
                  <a:srgbClr val="D16349">
                    <a:satMod val="130000"/>
                    <a:alpha val="60000"/>
                  </a:srgbClr>
                </a:outerShdw>
                <a:reflection blurRad="10000" stA="55000" endPos="48000" dist="500" dir="5400000" sy="-100000" algn="bl" rotWithShape="0"/>
              </a:effectLst>
              <a:latin typeface="Times New Roman" pitchFamily="18" charset="0"/>
              <a:cs typeface="AL-Mateen" pitchFamily="2" charset="-78"/>
            </a:endParaRPr>
          </a:p>
        </p:txBody>
      </p:sp>
      <p:sp>
        <p:nvSpPr>
          <p:cNvPr id="7" name="مستطيل 6"/>
          <p:cNvSpPr/>
          <p:nvPr/>
        </p:nvSpPr>
        <p:spPr>
          <a:xfrm>
            <a:off x="1571604" y="5072074"/>
            <a:ext cx="5197257" cy="923330"/>
          </a:xfrm>
          <a:prstGeom prst="rect">
            <a:avLst/>
          </a:prstGeom>
          <a:noFill/>
        </p:spPr>
        <p:txBody>
          <a:bodyPr wrap="none">
            <a:spAutoFit/>
          </a:bodyPr>
          <a:lstStyle/>
          <a:p>
            <a:pPr algn="ctr" fontAlgn="base">
              <a:spcBef>
                <a:spcPct val="0"/>
              </a:spcBef>
              <a:spcAft>
                <a:spcPct val="0"/>
              </a:spcAft>
              <a:defRPr/>
            </a:pPr>
            <a:r>
              <a:rPr lang="ar-SA"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Times New Roman" pitchFamily="18" charset="0"/>
                <a:cs typeface="AL-Mateen" pitchFamily="2" charset="-78"/>
              </a:rPr>
              <a:t>أ.د/ أحمد عبد الله الطيار </a:t>
            </a:r>
          </a:p>
        </p:txBody>
      </p:sp>
      <p:sp>
        <p:nvSpPr>
          <p:cNvPr id="180230" name="عنصر نائب لرقم الشريحة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Majalla UI"/>
                <a:cs typeface="Majalla UI"/>
              </a:defRPr>
            </a:lvl1pPr>
            <a:lvl2pPr marL="742950" indent="-285750" eaLnBrk="0" hangingPunct="0">
              <a:defRPr>
                <a:solidFill>
                  <a:schemeClr val="tx1"/>
                </a:solidFill>
                <a:latin typeface="Arial" pitchFamily="34" charset="0"/>
                <a:ea typeface="Majalla UI"/>
                <a:cs typeface="Majalla UI"/>
              </a:defRPr>
            </a:lvl2pPr>
            <a:lvl3pPr marL="1143000" indent="-228600" eaLnBrk="0" hangingPunct="0">
              <a:defRPr>
                <a:solidFill>
                  <a:schemeClr val="tx1"/>
                </a:solidFill>
                <a:latin typeface="Arial" pitchFamily="34" charset="0"/>
                <a:ea typeface="Majalla UI"/>
                <a:cs typeface="Majalla UI"/>
              </a:defRPr>
            </a:lvl3pPr>
            <a:lvl4pPr marL="1600200" indent="-228600" eaLnBrk="0" hangingPunct="0">
              <a:defRPr>
                <a:solidFill>
                  <a:schemeClr val="tx1"/>
                </a:solidFill>
                <a:latin typeface="Arial" pitchFamily="34" charset="0"/>
                <a:ea typeface="Majalla UI"/>
                <a:cs typeface="Majalla UI"/>
              </a:defRPr>
            </a:lvl4pPr>
            <a:lvl5pPr marL="2057400" indent="-228600" eaLnBrk="0" hangingPunct="0">
              <a:defRPr>
                <a:solidFill>
                  <a:schemeClr val="tx1"/>
                </a:solidFill>
                <a:latin typeface="Arial" pitchFamily="34" charset="0"/>
                <a:ea typeface="Majalla UI"/>
                <a:cs typeface="Majalla UI"/>
              </a:defRPr>
            </a:lvl5pPr>
            <a:lvl6pPr marL="2514600" indent="-228600" eaLnBrk="0" fontAlgn="base" hangingPunct="0">
              <a:spcBef>
                <a:spcPct val="0"/>
              </a:spcBef>
              <a:spcAft>
                <a:spcPct val="0"/>
              </a:spcAft>
              <a:defRPr>
                <a:solidFill>
                  <a:schemeClr val="tx1"/>
                </a:solidFill>
                <a:latin typeface="Arial" pitchFamily="34" charset="0"/>
                <a:ea typeface="Majalla UI"/>
                <a:cs typeface="Majalla UI"/>
              </a:defRPr>
            </a:lvl6pPr>
            <a:lvl7pPr marL="2971800" indent="-228600" eaLnBrk="0" fontAlgn="base" hangingPunct="0">
              <a:spcBef>
                <a:spcPct val="0"/>
              </a:spcBef>
              <a:spcAft>
                <a:spcPct val="0"/>
              </a:spcAft>
              <a:defRPr>
                <a:solidFill>
                  <a:schemeClr val="tx1"/>
                </a:solidFill>
                <a:latin typeface="Arial" pitchFamily="34" charset="0"/>
                <a:ea typeface="Majalla UI"/>
                <a:cs typeface="Majalla UI"/>
              </a:defRPr>
            </a:lvl7pPr>
            <a:lvl8pPr marL="3429000" indent="-228600" eaLnBrk="0" fontAlgn="base" hangingPunct="0">
              <a:spcBef>
                <a:spcPct val="0"/>
              </a:spcBef>
              <a:spcAft>
                <a:spcPct val="0"/>
              </a:spcAft>
              <a:defRPr>
                <a:solidFill>
                  <a:schemeClr val="tx1"/>
                </a:solidFill>
                <a:latin typeface="Arial" pitchFamily="34" charset="0"/>
                <a:ea typeface="Majalla UI"/>
                <a:cs typeface="Majalla UI"/>
              </a:defRPr>
            </a:lvl8pPr>
            <a:lvl9pPr marL="3886200" indent="-228600" eaLnBrk="0" fontAlgn="base" hangingPunct="0">
              <a:spcBef>
                <a:spcPct val="0"/>
              </a:spcBef>
              <a:spcAft>
                <a:spcPct val="0"/>
              </a:spcAft>
              <a:defRPr>
                <a:solidFill>
                  <a:schemeClr val="tx1"/>
                </a:solidFill>
                <a:latin typeface="Arial" pitchFamily="34" charset="0"/>
                <a:ea typeface="Majalla UI"/>
                <a:cs typeface="Majalla UI"/>
              </a:defRPr>
            </a:lvl9pPr>
          </a:lstStyle>
          <a:p>
            <a:pPr eaLnBrk="1" hangingPunct="1"/>
            <a:fld id="{CF196078-B97B-4E34-BDCE-F91EF6B0725D}" type="slidenum">
              <a:rPr lang="ar-SA" smtClean="0">
                <a:solidFill>
                  <a:srgbClr val="BCC7CD"/>
                </a:solidFill>
              </a:rPr>
              <a:pPr eaLnBrk="1" hangingPunct="1"/>
              <a:t>2</a:t>
            </a:fld>
            <a:endParaRPr lang="ar-SA" smtClean="0">
              <a:solidFill>
                <a:srgbClr val="BCC7CD"/>
              </a:solidFill>
            </a:endParaRPr>
          </a:p>
        </p:txBody>
      </p:sp>
    </p:spTree>
    <p:extLst>
      <p:ext uri="{BB962C8B-B14F-4D97-AF65-F5344CB8AC3E}">
        <p14:creationId xmlns:p14="http://schemas.microsoft.com/office/powerpoint/2010/main" val="1724726839"/>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1000" fill="hold"/>
                                        <p:tgtEl>
                                          <p:spTgt spid="6">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6">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
                                          </p:val>
                                        </p:tav>
                                        <p:tav tm="100000">
                                          <p:val>
                                            <p:strVal val="#ppt_y"/>
                                          </p:val>
                                        </p:tav>
                                      </p:tavLst>
                                    </p:anim>
                                    <p:animEffect transition="in" filter="fade">
                                      <p:cBhvr>
                                        <p:cTn id="10" dur="1000"/>
                                        <p:tgtEl>
                                          <p:spTgt spid="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wipe(down)">
                                      <p:cBhvr>
                                        <p:cTn id="15" dur="580">
                                          <p:stCondLst>
                                            <p:cond delay="0"/>
                                          </p:stCondLst>
                                        </p:cTn>
                                        <p:tgtEl>
                                          <p:spTgt spid="5">
                                            <p:txEl>
                                              <p:pRg st="0" end="0"/>
                                            </p:txEl>
                                          </p:spTgt>
                                        </p:tgtEl>
                                      </p:cBhvr>
                                    </p:animEffect>
                                    <p:anim calcmode="lin" valueType="num">
                                      <p:cBhvr>
                                        <p:cTn id="16" dur="1822" tmFilter="0,0; 0.14,0.36; 0.43,0.73; 0.71,0.91; 1.0,1.0">
                                          <p:stCondLst>
                                            <p:cond delay="0"/>
                                          </p:stCondLst>
                                        </p:cTn>
                                        <p:tgtEl>
                                          <p:spTgt spid="5">
                                            <p:txEl>
                                              <p:pRg st="0" end="0"/>
                                            </p:tx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5">
                                            <p:txEl>
                                              <p:pRg st="0" end="0"/>
                                            </p:tx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5">
                                            <p:txEl>
                                              <p:pRg st="0" end="0"/>
                                            </p:tx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5">
                                            <p:txEl>
                                              <p:pRg st="0" end="0"/>
                                            </p:tx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5">
                                            <p:txEl>
                                              <p:pRg st="0" end="0"/>
                                            </p:tx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5">
                                            <p:txEl>
                                              <p:pRg st="0" end="0"/>
                                            </p:txEl>
                                          </p:spTgt>
                                        </p:tgtEl>
                                      </p:cBhvr>
                                      <p:to x="100000" y="60000"/>
                                    </p:animScale>
                                    <p:animScale>
                                      <p:cBhvr>
                                        <p:cTn id="22" dur="166" decel="50000">
                                          <p:stCondLst>
                                            <p:cond delay="676"/>
                                          </p:stCondLst>
                                        </p:cTn>
                                        <p:tgtEl>
                                          <p:spTgt spid="5">
                                            <p:txEl>
                                              <p:pRg st="0" end="0"/>
                                            </p:txEl>
                                          </p:spTgt>
                                        </p:tgtEl>
                                      </p:cBhvr>
                                      <p:to x="100000" y="100000"/>
                                    </p:animScale>
                                    <p:animScale>
                                      <p:cBhvr>
                                        <p:cTn id="23" dur="26">
                                          <p:stCondLst>
                                            <p:cond delay="1312"/>
                                          </p:stCondLst>
                                        </p:cTn>
                                        <p:tgtEl>
                                          <p:spTgt spid="5">
                                            <p:txEl>
                                              <p:pRg st="0" end="0"/>
                                            </p:txEl>
                                          </p:spTgt>
                                        </p:tgtEl>
                                      </p:cBhvr>
                                      <p:to x="100000" y="80000"/>
                                    </p:animScale>
                                    <p:animScale>
                                      <p:cBhvr>
                                        <p:cTn id="24" dur="166" decel="50000">
                                          <p:stCondLst>
                                            <p:cond delay="1338"/>
                                          </p:stCondLst>
                                        </p:cTn>
                                        <p:tgtEl>
                                          <p:spTgt spid="5">
                                            <p:txEl>
                                              <p:pRg st="0" end="0"/>
                                            </p:txEl>
                                          </p:spTgt>
                                        </p:tgtEl>
                                      </p:cBhvr>
                                      <p:to x="100000" y="100000"/>
                                    </p:animScale>
                                    <p:animScale>
                                      <p:cBhvr>
                                        <p:cTn id="25" dur="26">
                                          <p:stCondLst>
                                            <p:cond delay="1642"/>
                                          </p:stCondLst>
                                        </p:cTn>
                                        <p:tgtEl>
                                          <p:spTgt spid="5">
                                            <p:txEl>
                                              <p:pRg st="0" end="0"/>
                                            </p:txEl>
                                          </p:spTgt>
                                        </p:tgtEl>
                                      </p:cBhvr>
                                      <p:to x="100000" y="90000"/>
                                    </p:animScale>
                                    <p:animScale>
                                      <p:cBhvr>
                                        <p:cTn id="26" dur="166" decel="50000">
                                          <p:stCondLst>
                                            <p:cond delay="1668"/>
                                          </p:stCondLst>
                                        </p:cTn>
                                        <p:tgtEl>
                                          <p:spTgt spid="5">
                                            <p:txEl>
                                              <p:pRg st="0" end="0"/>
                                            </p:txEl>
                                          </p:spTgt>
                                        </p:tgtEl>
                                      </p:cBhvr>
                                      <p:to x="100000" y="100000"/>
                                    </p:animScale>
                                    <p:animScale>
                                      <p:cBhvr>
                                        <p:cTn id="27" dur="26">
                                          <p:stCondLst>
                                            <p:cond delay="1808"/>
                                          </p:stCondLst>
                                        </p:cTn>
                                        <p:tgtEl>
                                          <p:spTgt spid="5">
                                            <p:txEl>
                                              <p:pRg st="0" end="0"/>
                                            </p:txEl>
                                          </p:spTgt>
                                        </p:tgtEl>
                                      </p:cBhvr>
                                      <p:to x="100000" y="95000"/>
                                    </p:animScale>
                                    <p:animScale>
                                      <p:cBhvr>
                                        <p:cTn id="28" dur="166" decel="50000">
                                          <p:stCondLst>
                                            <p:cond delay="1834"/>
                                          </p:stCondLst>
                                        </p:cTn>
                                        <p:tgtEl>
                                          <p:spTgt spid="5">
                                            <p:txEl>
                                              <p:pRg st="0" end="0"/>
                                            </p:txEl>
                                          </p:spTgt>
                                        </p:tgtEl>
                                      </p:cBhvr>
                                      <p:to x="100000" y="100000"/>
                                    </p:animScale>
                                  </p:childTnLst>
                                </p:cTn>
                              </p:par>
                            </p:childTnLst>
                          </p:cTn>
                        </p:par>
                      </p:childTnLst>
                    </p:cTn>
                  </p:par>
                  <p:par>
                    <p:cTn id="29" fill="hold">
                      <p:stCondLst>
                        <p:cond delay="indefinite"/>
                      </p:stCondLst>
                      <p:childTnLst>
                        <p:par>
                          <p:cTn id="30" fill="hold">
                            <p:stCondLst>
                              <p:cond delay="0"/>
                            </p:stCondLst>
                            <p:childTnLst>
                              <p:par>
                                <p:cTn id="31" presetID="34" presetClass="entr" presetSubtype="0" fill="hold" nodeType="clickEffect">
                                  <p:stCondLst>
                                    <p:cond delay="0"/>
                                  </p:stCondLst>
                                  <p:childTnLst>
                                    <p:set>
                                      <p:cBhvr>
                                        <p:cTn id="32" dur="1" fill="hold">
                                          <p:stCondLst>
                                            <p:cond delay="0"/>
                                          </p:stCondLst>
                                        </p:cTn>
                                        <p:tgtEl>
                                          <p:spTgt spid="7">
                                            <p:txEl>
                                              <p:pRg st="0" end="0"/>
                                            </p:txEl>
                                          </p:spTgt>
                                        </p:tgtEl>
                                        <p:attrNameLst>
                                          <p:attrName>style.visibility</p:attrName>
                                        </p:attrNameLst>
                                      </p:cBhvr>
                                      <p:to>
                                        <p:strVal val="visible"/>
                                      </p:to>
                                    </p:set>
                                    <p:anim from="(-#ppt_w/2)" to="(#ppt_x)" calcmode="lin" valueType="num">
                                      <p:cBhvr>
                                        <p:cTn id="33" dur="600" fill="hold">
                                          <p:stCondLst>
                                            <p:cond delay="0"/>
                                          </p:stCondLst>
                                        </p:cTn>
                                        <p:tgtEl>
                                          <p:spTgt spid="7">
                                            <p:txEl>
                                              <p:pRg st="0" end="0"/>
                                            </p:txEl>
                                          </p:spTgt>
                                        </p:tgtEl>
                                        <p:attrNameLst>
                                          <p:attrName>ppt_x</p:attrName>
                                        </p:attrNameLst>
                                      </p:cBhvr>
                                    </p:anim>
                                    <p:anim from="0" to="-1.0" calcmode="lin" valueType="num">
                                      <p:cBhvr>
                                        <p:cTn id="34" dur="200" decel="50000" autoRev="1" fill="hold">
                                          <p:stCondLst>
                                            <p:cond delay="600"/>
                                          </p:stCondLst>
                                        </p:cTn>
                                        <p:tgtEl>
                                          <p:spTgt spid="7">
                                            <p:txEl>
                                              <p:pRg st="0" end="0"/>
                                            </p:txEl>
                                          </p:spTgt>
                                        </p:tgtEl>
                                        <p:attrNameLst>
                                          <p:attrName>xshear</p:attrName>
                                        </p:attrNameLst>
                                      </p:cBhvr>
                                    </p:anim>
                                    <p:animScale>
                                      <p:cBhvr>
                                        <p:cTn id="35" dur="200" decel="100000" autoRev="1" fill="hold">
                                          <p:stCondLst>
                                            <p:cond delay="600"/>
                                          </p:stCondLst>
                                        </p:cTn>
                                        <p:tgtEl>
                                          <p:spTgt spid="7">
                                            <p:txEl>
                                              <p:pRg st="0" end="0"/>
                                            </p:txEl>
                                          </p:spTgt>
                                        </p:tgtEl>
                                      </p:cBhvr>
                                      <p:from x="100000" y="100000"/>
                                      <p:to x="80000" y="100000"/>
                                    </p:animScale>
                                    <p:anim by="(#ppt_h/3+#ppt_w*0.1)" calcmode="lin" valueType="num">
                                      <p:cBhvr additive="sum">
                                        <p:cTn id="36" dur="200" decel="100000" autoRev="1" fill="hold">
                                          <p:stCondLst>
                                            <p:cond delay="600"/>
                                          </p:stCondLst>
                                        </p:cTn>
                                        <p:tgtEl>
                                          <p:spTgt spid="7">
                                            <p:txEl>
                                              <p:pRg st="0" end="0"/>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3528" y="1196752"/>
            <a:ext cx="8496944" cy="2585323"/>
          </a:xfrm>
          <a:prstGeom prst="rect">
            <a:avLst/>
          </a:prstGeom>
        </p:spPr>
        <p:txBody>
          <a:bodyPr wrap="square">
            <a:spAutoFit/>
          </a:bodyPr>
          <a:lstStyle/>
          <a:p>
            <a:pPr algn="ctr"/>
            <a:r>
              <a:rPr lang="ar-SA" sz="7200" b="1" dirty="0">
                <a:solidFill>
                  <a:srgbClr val="FF0000"/>
                </a:solidFill>
                <a:cs typeface="PT Bold Mirror" pitchFamily="2" charset="-78"/>
              </a:rPr>
              <a:t>المحاضرة التاسعة</a:t>
            </a:r>
          </a:p>
          <a:p>
            <a:pPr algn="ctr"/>
            <a:r>
              <a:rPr lang="ar-SA" sz="5400" b="1" dirty="0" smtClean="0">
                <a:solidFill>
                  <a:srgbClr val="000000"/>
                </a:solidFill>
              </a:rPr>
              <a:t>عناصر المحاضرة</a:t>
            </a:r>
          </a:p>
          <a:p>
            <a:pPr algn="just"/>
            <a:r>
              <a:rPr lang="ar-SA" sz="3600" b="1" smtClean="0">
                <a:solidFill>
                  <a:srgbClr val="000000"/>
                </a:solidFill>
              </a:rPr>
              <a:t>                 من </a:t>
            </a:r>
            <a:r>
              <a:rPr lang="ar-SA" sz="3600" b="1" dirty="0" smtClean="0">
                <a:solidFill>
                  <a:srgbClr val="000000"/>
                </a:solidFill>
              </a:rPr>
              <a:t>نواقض الإيمان الإكراه والتأويل</a:t>
            </a:r>
            <a:endParaRPr lang="ar-SA" sz="3200" b="1" dirty="0">
              <a:solidFill>
                <a:srgbClr val="FF0000"/>
              </a:solidFill>
              <a:cs typeface="Simple Bold Jut Out" pitchFamily="2" charset="-78"/>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srgbClr val="000000">
                    <a:tint val="75000"/>
                  </a:srgbClr>
                </a:solidFill>
              </a:rPr>
              <a:pPr/>
              <a:t>3</a:t>
            </a:fld>
            <a:endParaRPr lang="ar-SA">
              <a:solidFill>
                <a:srgbClr val="000000">
                  <a:tint val="75000"/>
                </a:srgbClr>
              </a:solidFill>
            </a:endParaRPr>
          </a:p>
        </p:txBody>
      </p:sp>
    </p:spTree>
    <p:extLst>
      <p:ext uri="{BB962C8B-B14F-4D97-AF65-F5344CB8AC3E}">
        <p14:creationId xmlns:p14="http://schemas.microsoft.com/office/powerpoint/2010/main" val="23585742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AutoShape 2" descr="data:image/jpeg;base64,/9j/4AAQSkZJRgABAQAAAQABAAD/2wCEAAkGBxQTEhQUEhQWFRUWFhYYGBgYFhQYHBkXFxkYFxcWFRcaHCkgGRolGxgUIjEhJSkrLi4uGh8zODMsNygtLisBCgoKDg0OGxAQGzckICYtLDcyNC00LCwsLCwsLC00LywsLiwsLCwtLC0sLCwsLCwsLCwsLCwsLCwsLCwvLCwsLP/AABEIAOgA2QMBIgACEQEDEQH/xAAcAAEAAgMBAQEAAAAAAAAAAAAABQYCAwQBBwj/xABDEAACAQIEAwUFBAcGBgMAAAABAhEAAwQSITEFQVEGEyJhcTJCgZGhFFKx8AcjYoLB0eEVM1NysvEWNHOSotIkQ2P/xAAaAQACAwEBAAAAAAAAAAAAAAAAAwIEBQEG/8QALhEAAgECBQEIAgIDAQAAAAAAAAECAxEEEiExQVEFEyJhkaGx8DJxgcEj0eEU/9oADAMBAAIRAxEAPwD7jSlKAFKUoAUpSgBSlKAFKUoAxubH0qPBrdxHGKgg+02w/jXDh72YedLk1ckk7XO5WmsxXMrRW9WpbOoyrdbrTNbrR0qUNwZnSlKcQFKUoAUpSgBSlKAFKUoAUpSgBSlKAFKUoAUpSgBSvGYDU6Vit1TsQfQiuXR2xnUbxTiot+FdX+g9f5VIXdj6GqZknfU0mtUcVZDKUM25hdxUTcuNtuT8tPidvOonHdoGzBFzKWMLbTW6xiYciRZBHIS8fdrp49hy1hgFZjmtkZSwIIdTmEEE5YzROsRVfwuCeTbtr3YI8UEF3G5Fxxoo55EgTzNJpSQypFl77N4rvLFs5i3gXxEEFtB4iDrrUwlRvBsIbdsLoNNAOQqSFMkxcUbM1bbbRXKTW+2ajFu52SOkXKzqM4hje7ygKXd2yoggSYkkk6KoAJJ/EkA5cL4l3mdHUJcttkdQ2YTlVwVaASMrruBzEaU+MuopokaV5NAaYcPaUpQApSlAClKUAKUpQApSlAClKUAKUpQBB8TZi/iERt6da5KsWJw4cQfgelV5xBIrKxVNwld8mhQqKUbdDMXmgiTB0iuYrrW2sLzAAk8hNKjK4ySOIcQtlzbkgyQCQcrMollVtiR030PQ1utIFMgVGcOw63MKguCe8XvG657h7wkHkQzGCOlecOxTBzZumWUSrRGdDoGPLMNjHrpIp1ugq5YcXxS3ZVS5Os6KJOVfaYjkqyJPmBuQK7g1VG8uYY2dT3ZtjyTug+g6l2aTzgdKleyuMN7Do5MyAfpTr6CuSaWum3UAvF2GZzaJsBmXOpLMMpys7W49iQdQSdJiDpNYa8GAIIIIBBGoIOxBqUSMiE7Tdz3ijEibV201skMF7sBhcZ2MiEMWwTrrlEGaguy+KsLiowty+9vKwc3feclQpWVDaKDqdDmG8Vau0Ni2bZuPbV2TRAYkuxAVQeRLZaheEYG3hcX3MAsbFpiw0zPmuh2jz8PwApqFl1Br0ViKzUVOOpAypSlMOClKUAKUpQApSlAClKUAKUpQApSlAGjG3cqMecQPU1X6leMsYUcp38+Q/Goh3ArKxk71LdC/ho2hfqek1pxDAqQdiI+dc9y9zrTcvk+QqtHceyMwvE1sjubxy92vgc7OiDefvhRqPIkeXnH3HdLiLZBNqLgIOhttAfXmMpzeqiuriPDVurluKCPnUXhsN3Vu9hSZQ2na3PJSCHT0Bg/vxyq3CSepXlFol+BXRcfEdG7sfO2K5OxWP7rBCBmZYRV6uSEVfKWgU7D2WGHDuCGuEMARBChVVZ9Qs/GuXsdZb7SbbI4W1exNwZkdVMMUtwxEHwuSI6TTeosvPC8J3Vq3bmSqgE7SeZ+c1wv/APFcMP8Al7jAMv8AhXGOjL0RjoRyYjkTEB2RtY84y5cxJuKhDB0f2MxINsWeUASJHLeSdO7gPaO3xE4nDPbNuMwAJMtaPhzEEAo4MGDtIrtmjlyb4o47zCa6G8dOp7i8VPwIHxjpUNxy9l4jhjzay4P7rrH+o1o4VxA3cLh3uHx279oMf2s3dN/qavO1H/P4P/p3v9VupJu5yyLwL1bVxArhWoLtrxr7NhmytF25KprBH3nH+Ua1JTtqdhQdSahFasy4D2yGI4jicKIKIoNtpXVlgOo5tMkzyC+dXCvzDfx13C4hLllylxAhJGssQGIM7jKVBnep9/0l8Qa7n71QJ/u1RMgGmmozdTJJNcjiUl4jVrdizlO1F6efX/u59/pXzfgH6VLbnLirZtn76yyz5qdRr619BweLS6oe26up2KmRT4TjPZmTiMJWw7tUjb49djfSlKmVxSlKAFKUoAUpSgBSlYXboUSxAHnXG7asErnty2GBBEg1UeKqEuMoMxH11ipPHcYJ0t6Drz+HSoDEaknzrKxWIpzdo6+ZoYejOKvL0NNx5r21WphWvEYrulzkFoIHOJOgLGDCzuYpC1HMkMRiVRczmBt6k6AAbknoNa5MPhWuP3txcnhKom5CsQWL8sxhdBMR5mo9ONYVD3l6+HuxpCXITytpGnqdT6aCM4p2ye6O7wVtwx0711iB1RDqT5tAGmhpkYS4IOUeSXwvG83EGw49lLJk9bkqSPUKV+Zq2YQganpVH7PdmGtILmYreBLhtzmYENmB9qQzTPWd9a2XcVxMEhe5jl+qb/3p17uyYq3LL/nrC/iVtq1xtAqlmP7KiT+FfPMJw3iZJY4y6rEztbK+gQoVA+FZcTwfEbts2bt1Wtt7ZCKrMo90sNMvoB8qmo+ZF/o2dk3P9ns7yCGS4fUXFc6n413cfvi5xSyi691aObpNxgQPWFB/eFSmD4KBhWsTGZCsxMT5VHW8MmDN3F4lp1JJjV3bZUBO+kATsN9JqakmyOR6JFh47xq3hLRuXDrqEXm7ROVR+Yr5RxXHXcQ5uXjJM5VkhUH3V8vhrTGY+7jLrXrojSEtgkhE+6p0nqW515iUAA309NoPy5fSkVJaWR6jsvBql4pLX4/X9lZ7Rg/aXA0DZDJ6FFP8PpTidkobSAD+7DFiZnN06RFbeJrLWi22qz5BgfXYx8K7uNYbPqo1XVY+7Hsjy5+s1FyRoU6L1V9b/BH4W0xkgyRrlEk6cx6dK+qfoY4tZyXcOMwvF2uGRAYCF0nWRG3xr5LhcQVIYNB5bbirz2BuluI4d00Zs4uRADJkOvk0gSP61KhLLUQntSj32Flrolf0/o+4UpStQ8GKUpQApSlAClKUAePMGN40nr51VMbddmOc6gxHIelWyo3jGBzjMo8Q+o/nVLG0pThePHHUtYWpGEteSvVouCtzGsCaw07Gra5ykVsRaydQazsLE0+M9BbicN7gdpzmcSfOu3BcMtW/ZUT6Vtmtltqmpt6EHFI2is4rTNehqmQOi3vW25ZVgVYAqwIIPMHQj5VzWbkGutXpsGLmiI4RiWtH7NiGm4v93cP/AN1v3TMAd6ACGHPLm56Vr9K9+RhbUe89ydx4YSCu+zsZ9asPG7oxAu4ZFLEZf1iso7p5DBgxByOuhGkzyqh9veHCzcsvLN3gfO7Mzwc3hBY7aMdomD0EddSN7LcZ2c4yxUYN9fh6HNg4VNfhO2skE+Wv0Fasbd5cyZb05D89K5MPdAE8gDAjnpENyNc+LxYQSx13AnU6ztyEzS22z20Yxhq9jDHkAWh7xcn0WI+pn5VjcvlYmIG2079fnXCl4u/eHy/oPSKxv3Z5/h+etda4ORno5dTzE2MjFgZXMSR0EzI6iunh+JaAyEqVJykMVMn2YIO+pqMF2J5A/WRqIrrNm6lqQoGpIE+LXSQOYqeW5U71Rv06b/VY/R3ZjtRhsWiizeDOFGZTo4gCSVOu53qdr8scHvEwwJDLHiBg8zoQQemo3r7n+jHi2Iv2bvfnMttwqMTLmRLBzziRB8+e9X6dXM7M8ljMAqMc8Xp7l0pSlPM0UpSgBSlKAFCaVy8UJ7m5l3yn5c/pNRlLLFs7FXaR87492ot2r5Vkds0tKZTAJMaGJ06Vjge0mGumFuZW08NwFDJ2AzaE+QNV/teJvDUQ1sRJj2WIMdT4h8/SqpcTdSdIEETG23LSSd+lef8ADLda/f4JV+0K1Cq4bpP2/Z9hFZLVA7N9pjaK27zE29BmJ/uz/m3ZNfhFWjtLj+7sEIfHdlFI15EsyxziY8yKjks/Ivwx1OdJ1FxuvvXg1cS7SKhK2wGI3Y7Dl4V3fY8wPWoLE8Ru3PautEnwqQBuSJAA1gEQZPKtHcEWxcfwIpygx4c8dSIZvejlXLfxyDNmDqTuwUjX2pkacz86U5zb8Jg1sXVqvxPTpwW7sjcALrJPhU6mdiw189R8qsZNQHY7AlbZuMCveQVVpLBNSCTPOZjlA+FiirUbpWe5tYSDVGN/upgta14vb/xFnfLPi3jVPaBkjSOdasZxC3bMEy2+RRmaNdYGw0OpgaGoPiV67i7ZW3bLW2VlIF1EVww9673bQPK3OvMU6Pn9+/wFWqo6LV9NyAv9rkwt1+/uRmdn7i0guXAXghXMhEYDkZrRY7TYvirFBYtWMOZBZ81wkkeyhbKC05ToBG/WebtD2Zv2bS3LqYYIpOYYe0RkHIswIYz4RmAPMmtlnh2LsZB9iuux8NsNctC0ggkBoYlW0OjefSpd2krxWv3+DNvUi9E09yuPiHQsklGXRkYA5WEzofWuBxJJdpPUx+FWbtR2VxYBxWKup3txoKqWud4+UsNfCEhVC6dBUCOD3CFKuhkAxOxI1BJHIyPhU1C3J7PD9pd9BOcGn7ehz96Pz+fOue7errXglzm1seeYmd9tPL8KkeHcKRWX3mPMgab7LyNSUUh08TOStsReDwT3PZWNpJ0GvQnf4V0XuG3AdSCeubf5x+NTGDTKDAifqIEHaJiuprcjrBBG/Igx9PrXbFd1mlc4ODYBVym4raiSugy76GNx8q+g/o6LW8YFVjkuo8jkxUSDHUa6+dVXDWDOojUabE+X1q1dk7/d4m22TP7vKQX8MrynU6dJ6VOCtJFLFVM8GnrofV6UpV48+KUpQApSlACojtPje7skD2n8I9I8R+WnxFS9UntHiDcvGPZTwjz+8fnp8Kp46t3dJ23ehZwlPPUV9kQHEsGt5ApOVlJKON1Y6ExzBgSOcDbeqHxm0bbsLoKk7fd2kZW6ayAdd6+iVWuP2AbrDKPEqEiNDpkkjzynXyrHwvjeV8Du0sJTmlPZlf4fhTcOQAkEEK0xDNAhV98kE+Gep5VY7aqxW1dfJiLQKl3uIURBqmUEjOTKjwzEHMRtUVhnNkk2FRHIYAwBEglmWfeCgn/eurtDxMRauW1hVUocwB7t5zAMx++CQG5kHnvcdLKnpcyo0Y0oSb16ryv8r75RfGDeD5FIdF1DJdGRpGrZvvHM0iBGorp7P4nDYfLcu27t68NcxFsIhgj9WufxQfeYTz0gCuaxjrl4/qpuEwWEKoQEa94x0EAif61y3cQDKgd84M5VkIDrJuOfaOp26Uim5LhIqQlKEsyXrr8n0fDdscOULfrNNwUiNJgvOQdNWrnt8WxWLn7NbC2w0d4XhTBHvRmP7qxuM2lfOLpLgZ49AfACJjKOnrrzr6T2Ga8uFHenwlibc+0EIHtfHMR5GmKyu7GnQxFXETySeluNDbhuyYmcRdN1dZtKgtWiSSfEoJZxECCY3JG0WCa0HFR51rGINCZoRpRgrRRvuoGK5tgZjkTECeRAkmDzg8q58bi0YPaKm5IhgPPTfqPoYrZdxIVC7aAfHyH41Ari/ETqxLEwNN9YEnaR8TToK+pCo7bEN2hw7gJme4+oHjcmNNNDoNZ+dV17ccok66bnqa+gfrL/AIe7UKdCTJ0gjSYnX+FV6/w0iRzBIIMx6bUzcuYGssuV7ors1khmR10+B6fX6V24jhTbjz2GmnPUivbHDyPzrzG3KJaixenVTR7YWB/LoK6bKGfpEa+fptWxMPHL5wPl056V2YWxrE77+nQfn8KkkVZ1FwZ4XCzrtpqd5Ok/71Z+zlpUvW2fZducGIE+n41hw/hVwwe7aJj2TECNPPb51YMBwRm9vwARyEkfw5VOKd9EUalRNNNllpWNtIAA2AA+VZVcM4UpSgBSlKAI3jmLa2nh3aRPT0qqKnWrtjMMLilT8D0PWqxjcA1swR6HkfSsXtGnUz5+Pg08FUhly8nE9kVC8e4UXAdPbUER99d8s8iNY5aweonK4OM8QWxbZmgtDZFJAzNGg8lmJPIVRouSn4Pv7LVbJked6FCvWyLkEZckghhBBIMiDzGVPnNbLeKFtjIzkqwayFLl0IhlZBsvIkkRUhw/B3cW2W4Sq2szZ+6ysxus091nUiYBkwQNIEiatuGwS2ky21yjnEyfNjux8zWhVrqOn377mVSoTq6x0XXn0KJxHgWJNsAlLOHyyqYdTcUrGYFyCDG3igz1qDHD8nhF3OoMjwGR0yjNz/Iq5Y3irWbr2w5tgXCEHhgBgGAAI0BBB6DYaCuEYZNgIYRtv89/yKmoraxVqUIX8K9Rwnsk5i5eBRSJgwXMjYaEJpzOu/rVtUwABoBsBy/nVMuKUMh2QzpDsG3EeydNxWTcbuHKt289u3szro0anXIJbzO8defJUm/0WaNSnRVlEtuIxIT22Ak6AnU+g3Nc1jiwuGLK5z1kADXSYmN+cVrscEsABsveZgCGc58wbxBo9kyCOXT1qRwyBdFAUdFAUeoAEUtOEdNy3apLV6GwYJ7mjXQP2Qkr8JM/OfhW+5ws8mLTp4o026RppW6xXeh0qaqMi4I4hhiOQO/tMSIPlHw1mua/wksSzN4jvpoSAAPTYVL1iRXVOxyNNJ6EQvZe465kCNyI0B2EgHn9Nq0/8JYgz+rjb318vPb+tX/hygW1A6cjOu5+tdNX40k0mKliZ3aKJgOwjEzeuBVn2U1J/eI0+VWzh/BrFkRbtqD94iW+LHWu+lNUEhM6s5bsUpSpCxSlKAFKUoAUpSgBWNy2GBBEg1jiL6orO5CqqlmJ2CqJJPkBVJ7QdvVIS3w8d/duyFKhoB2ESIMEiSdF51Gcopahe2p72wxtrCkAGWb3IJIkwAANWJOy7nyGtQODwLM4vYmGfTKnu249mRsXGpnYE6bTW7A4HIxuXG7y+05rhM77qnReU846QB2gV5qvXjmapL75ff11ezQw05JSr8bLp5vq/j3OizcneubjWKNuy7ggFRoTEbjruY2HPatP2s7WR3h5n3F9X2J8hXj8OS6QMQwuPE5MxCgToQmm3U0yjRyq9XTy5G1Xf8Cg4+737iAzXJGglmiVIN+5pA3i2IAJ2G5s9rh14qIVVEbZxPWDrvHw/CpzDcFtp7Kqq8lUBR8hXUFWSoIlYkSJE7SOVWpYpLSC0KqoX1kVL+w7jSMiJ5lgZjeCsn/aurAdlVkNfYPzyKCF+JJ8WnKI1qwJag61sy0mWJk1podWFp7vUwdByrBbB3roQVsApKkWGjLDLAHWupDXMDWxGpqmKcTopFYq1Z0y4ux3cJY54G0SR/GpiorgyasfID+f4CpWtTCr/GijX/MUpSrAkUpSgBSlKAFKUoAUpUF2yvYxcPGAtq952CZmYKLSsDN2D7UaaDrziKDqV3Yhe3fGnuN/Z+FXvL11SLgBjKjDXMfdEES3IHTUgVzcL7GtgluYhrxu3nTu2AVQiISC3d7sNtTOs7VYeyPZhMFbIk3Lz63bze1cbU6n7onQfida84zx3xfZ8KBdxDSP2bYIPiuNED03PSkVKWdO71at+v0MoRbqJ2vb0S+8lYu3QuXNPiMKAJZj0Uc60dy763CVX/CUkctrjDcjyqSxPAmw3iZjcZ4zXDvI2XyXoNq5qwak/wDyt04Lxct/0b8GqizJ6A7QNANgNh6Co/D2BdN1iYbvMquNGXu1C6H1z6bGT1ruJqJu4v7MzlwTaYlwygkqx3UgawTqD561Xpyk23yzlRLnYlOH8RYh1cAXbc5hrDaEqw/ZYa+Wo5VF2b4t3MM27YiyzO33mm28n/vYAcgAK18Wxa/qMTbMq4KE7Ao4LLPowjyzGuTGmLXDmO+VV+doE/6atw+f9MrTLiTXJhsfbuEhHDRB0mIOxB2YaHUSNK4+K4hSuRjCBO8vH/8AMbL++wj0DVF/2jmxdruxCvhrTRtAZnZQRyMcqhGndHXKzLUhrdbrkW4JCyJIkCRMdY6VyjjaeLJLkZMuhAYu2RcrRqJ5gRvEwajFNk5NExXorjt8QQ2u9bwqFJYHdcvtD1BBFcVzD3e7N4lu+ALBAxygDXuSs5SSNC286g6CppEGyfVqzDVHcOxq3ba3EMqwBHoda6s1MvYhluWLhCQhPU13VqwrSikfdH4VtrdpxywSRlTd5NilKVMgKUpQApSlAClKUAKUpQBwcbwly7Ze3Zu9y7CM8TA5jynaeVY8E4NawtsW7Sx1Y6sxJmWbc1I0oJZ3ly8GvEWA6lW1BEGqpiuz91cxUBgCY11I6xVvpVXEYSnXtm3Q2jiZ0vxPnFwFSQQQRyOlaLqBhB1FTXafFZ7xAiEGWfPc6/T4Gqu+Ja4StrQAw1yJHmLY95vPYecRXmpxUakoxeie5uxbcFJrfgjsXw03EvYdDlUXLTg/dzHM6jzgE/vipLiODF+3bFoqDauaTMeANbZdB10+FR/GOLW8JbyJ4rrTlSZJY7vcPrqSd65ez3FVw2HC4guDmZg3d3HDBzm3RTBknerMe8ccy66eemrESyXyv+fLoTv9j94pGIM5nVmVScpCABEYkAlQRmjTU1yjhN5b73V7sgkZQWZYUAKo0U7AbV1Y/jiWrFu/le5abKSyKSVRhIcqfFG3KRXnE+0uHsKjO5PeLmthEds66QQQIEyNSRvXYuo9luDUFuzTieE3S6lSniVxcuEnNLwDkEHQLIXXSefPa2Au/a0cKpsgqIDAFAttlWVO4DMx067aVwYntrZCju0uXHIHhCsoB6FnAn1ANbLPbG0Fm7bu22jbIXBPQMkx8YqdqqWxC9PqY8PxGZ3te6cWw35KzXSP/Aip/h3D3t371xrzOtyIQzCRO2sRrGgHnNVfsphHayXOlwv3gJ2zzmMjoZYehqUw3GLrm69y2tu1h1ZiQ5bPcCnweyNFGp8yOhqc73aiRjaybNnYK5OHABkLIHoDAq0RVW/R/ZKYdQd4E+vP61aqKv5sKf4osHBsRmtxzXT4cvz5V31AcGVs8gabE+X5ip+tbCzcqauZ2IiozdhSlKsiBSlKAFKUoAUpSgBSlKAFKUoAVpxt8W7bufdUn48h863VA9rsTltqg986+iwfxK0jFVe6oyn0Xvx7jqFPvKiiVK6M05tc0z5zvVcx/A2Iy23uKu0C5ciOm+3lVjrBhXkKVWUHdHpKkFJalZ4b2WS2cx1O9WI4RGAUjSsorJbgpzrTm7tilSjFWSOPDYu3hgbV1hbVSe7LGAUJkLO0rMR0ANQFl1xuMa4BNtAEQkaEKSSwHmWPwAq14jDrdWHE0wPD0tewIp8asUm+WJlTbaXBgvCbQ1yissVw5HUrESCJESPMeddleGoKb6k8qK/w9VQ91du3LTclDgI/mjkZx/lzSPMa1yds+KJbtphLOXM5GZV9y2DOsc2MDXlJqw47AJdUhwCPMV19nf0ZWUdbt3lqLagAfvnn6CKvYaHeyv09CpXl3cbdTb2U4VcaysLAjcnT+tWTBcIM/rNhyB3+PSplRGg2r2tKGCgnd6soyxU3otDFEAEAQOgrKlKuFYUpSgBSlKAFKUoAUpSgBSlKAFKUoAVX+0XC7t1gyZSAsRMHfXfQ1YKUnEUI14ZJbDaNaVKWaJ80NYmrTx7gLO/eWgDPtCY16jl61Ff8PYj7g/7k/nXmKmBrU5uKi35pG9DF0pxTckiFuNWoPFSPFOE3bK53WFJiZU6n0NRLUpwlB2krPzGKUZK6dzqt3eldyODtUShipXs/gjfu5RoACWPTkAB5n+NShBzkox3ZGbUVmexnXhNXCxwGyu4Lf5j9IECpG1aVRCgAeQitSn2XUf5St7/6KEu0IL8Vf2KrwHhpa4GYEKsHUESeUeXOrbSlauHw8aMcqM+vWdWV2KUpTxIpSlAClKUAKUpQApSlAClKUAKUpQApSlAClKUAKUpQBqxWHW4jI4lWBB/p518x4pgGsXGtty2P3l5Efnea8pWX2pSi6eflGh2fUanl4Zy19E7KcO7mwCR438TTy+6vwH1JpSq3ZUE5yk+Le9yx2jNqCj1/omqUpW6Y4pSlAClKUAKUpQApSlAClKUAKUpQB//Z"/>
          <p:cNvSpPr>
            <a:spLocks noChangeAspect="1" noChangeArrowheads="1"/>
          </p:cNvSpPr>
          <p:nvPr/>
        </p:nvSpPr>
        <p:spPr bwMode="auto">
          <a:xfrm>
            <a:off x="892333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ar-SA">
              <a:solidFill>
                <a:srgbClr val="000000"/>
              </a:solidFill>
              <a:latin typeface="Arial" pitchFamily="34" charset="0"/>
            </a:endParaRPr>
          </a:p>
        </p:txBody>
      </p:sp>
      <p:sp>
        <p:nvSpPr>
          <p:cNvPr id="182275" name="AutoShape 4" descr="data:image/jpeg;base64,/9j/4AAQSkZJRgABAQAAAQABAAD/2wCEAAkGBxQTEhQUEhQWFRUWFhYYGBgYFhQYHBkXFxkYFxcWFRcaHCkgGRolGxgUIjEhJSkrLi4uGh8zODMsNygtLisBCgoKDg0OGxAQGzckICYtLDcyNC00LCwsLCwsLC00LywsLiwsLCwtLC0sLCwsLCwsLCwsLCwsLCwsLCwvLCwsLP/AABEIAOgA2QMBIgACEQEDEQH/xAAcAAEAAgMBAQEAAAAAAAAAAAAABQYCAwQBBwj/xABDEAACAQIEAwUFBAcGBgMAAAABAhEAAwQSITEFQVEGEyJhcTJCgZGhFFKx8AcjYoLB0eEVM1NysvEWNHOSotIkQ2P/xAAaAQACAwEBAAAAAAAAAAAAAAAAAwIEBQEG/8QALhEAAgECBQEIAgIDAQAAAAAAAAECAxEEEiExQVEFEyJhkaGx8DJxgcEj0eEU/9oADAMBAAIRAxEAPwD7jSlKAFKUoAUpSgBSlKAFKUoAxubH0qPBrdxHGKgg+02w/jXDh72YedLk1ckk7XO5WmsxXMrRW9WpbOoyrdbrTNbrR0qUNwZnSlKcQFKUoAUpSgBSlKAFKUoAUpSgBSlKAFKUoAUpSgBSvGYDU6Vit1TsQfQiuXR2xnUbxTiot+FdX+g9f5VIXdj6GqZknfU0mtUcVZDKUM25hdxUTcuNtuT8tPidvOonHdoGzBFzKWMLbTW6xiYciRZBHIS8fdrp49hy1hgFZjmtkZSwIIdTmEEE5YzROsRVfwuCeTbtr3YI8UEF3G5Fxxoo55EgTzNJpSQypFl77N4rvLFs5i3gXxEEFtB4iDrrUwlRvBsIbdsLoNNAOQqSFMkxcUbM1bbbRXKTW+2ajFu52SOkXKzqM4hje7ygKXd2yoggSYkkk6KoAJJ/EkA5cL4l3mdHUJcttkdQ2YTlVwVaASMrruBzEaU+MuopokaV5NAaYcPaUpQApSlAClKUAKUpQApSlAClKUAKUpQBB8TZi/iERt6da5KsWJw4cQfgelV5xBIrKxVNwld8mhQqKUbdDMXmgiTB0iuYrrW2sLzAAk8hNKjK4ySOIcQtlzbkgyQCQcrMollVtiR030PQ1utIFMgVGcOw63MKguCe8XvG657h7wkHkQzGCOlecOxTBzZumWUSrRGdDoGPLMNjHrpIp1ugq5YcXxS3ZVS5Os6KJOVfaYjkqyJPmBuQK7g1VG8uYY2dT3ZtjyTug+g6l2aTzgdKleyuMN7Do5MyAfpTr6CuSaWum3UAvF2GZzaJsBmXOpLMMpys7W49iQdQSdJiDpNYa8GAIIIIBBGoIOxBqUSMiE7Tdz3ijEibV201skMF7sBhcZ2MiEMWwTrrlEGaguy+KsLiowty+9vKwc3feclQpWVDaKDqdDmG8Vau0Ni2bZuPbV2TRAYkuxAVQeRLZaheEYG3hcX3MAsbFpiw0zPmuh2jz8PwApqFl1Br0ViKzUVOOpAypSlMOClKUAKUpQApSlAClKUAKUpQApSlAGjG3cqMecQPU1X6leMsYUcp38+Q/Goh3ArKxk71LdC/ho2hfqek1pxDAqQdiI+dc9y9zrTcvk+QqtHceyMwvE1sjubxy92vgc7OiDefvhRqPIkeXnH3HdLiLZBNqLgIOhttAfXmMpzeqiuriPDVurluKCPnUXhsN3Vu9hSZQ2na3PJSCHT0Bg/vxyq3CSepXlFol+BXRcfEdG7sfO2K5OxWP7rBCBmZYRV6uSEVfKWgU7D2WGHDuCGuEMARBChVVZ9Qs/GuXsdZb7SbbI4W1exNwZkdVMMUtwxEHwuSI6TTeosvPC8J3Vq3bmSqgE7SeZ+c1wv/APFcMP8Al7jAMv8AhXGOjL0RjoRyYjkTEB2RtY84y5cxJuKhDB0f2MxINsWeUASJHLeSdO7gPaO3xE4nDPbNuMwAJMtaPhzEEAo4MGDtIrtmjlyb4o47zCa6G8dOp7i8VPwIHxjpUNxy9l4jhjzay4P7rrH+o1o4VxA3cLh3uHx279oMf2s3dN/qavO1H/P4P/p3v9VupJu5yyLwL1bVxArhWoLtrxr7NhmytF25KprBH3nH+Ua1JTtqdhQdSahFasy4D2yGI4jicKIKIoNtpXVlgOo5tMkzyC+dXCvzDfx13C4hLllylxAhJGssQGIM7jKVBnep9/0l8Qa7n71QJ/u1RMgGmmozdTJJNcjiUl4jVrdizlO1F6efX/u59/pXzfgH6VLbnLirZtn76yyz5qdRr619BweLS6oe26up2KmRT4TjPZmTiMJWw7tUjb49djfSlKmVxSlKAFKUoAUpSgBSlYXboUSxAHnXG7asErnty2GBBEg1UeKqEuMoMxH11ipPHcYJ0t6Drz+HSoDEaknzrKxWIpzdo6+ZoYejOKvL0NNx5r21WphWvEYrulzkFoIHOJOgLGDCzuYpC1HMkMRiVRczmBt6k6AAbknoNa5MPhWuP3txcnhKom5CsQWL8sxhdBMR5mo9ONYVD3l6+HuxpCXITytpGnqdT6aCM4p2ye6O7wVtwx0711iB1RDqT5tAGmhpkYS4IOUeSXwvG83EGw49lLJk9bkqSPUKV+Zq2YQganpVH7PdmGtILmYreBLhtzmYENmB9qQzTPWd9a2XcVxMEhe5jl+qb/3p17uyYq3LL/nrC/iVtq1xtAqlmP7KiT+FfPMJw3iZJY4y6rEztbK+gQoVA+FZcTwfEbts2bt1Wtt7ZCKrMo90sNMvoB8qmo+ZF/o2dk3P9ns7yCGS4fUXFc6n413cfvi5xSyi691aObpNxgQPWFB/eFSmD4KBhWsTGZCsxMT5VHW8MmDN3F4lp1JJjV3bZUBO+kATsN9JqakmyOR6JFh47xq3hLRuXDrqEXm7ROVR+Yr5RxXHXcQ5uXjJM5VkhUH3V8vhrTGY+7jLrXrojSEtgkhE+6p0nqW515iUAA309NoPy5fSkVJaWR6jsvBql4pLX4/X9lZ7Rg/aXA0DZDJ6FFP8PpTidkobSAD+7DFiZnN06RFbeJrLWi22qz5BgfXYx8K7uNYbPqo1XVY+7Hsjy5+s1FyRoU6L1V9b/BH4W0xkgyRrlEk6cx6dK+qfoY4tZyXcOMwvF2uGRAYCF0nWRG3xr5LhcQVIYNB5bbirz2BuluI4d00Zs4uRADJkOvk0gSP61KhLLUQntSj32Flrolf0/o+4UpStQ8GKUpQApSlAClKUAePMGN40nr51VMbddmOc6gxHIelWyo3jGBzjMo8Q+o/nVLG0pThePHHUtYWpGEteSvVouCtzGsCaw07Gra5ykVsRaydQazsLE0+M9BbicN7gdpzmcSfOu3BcMtW/ZUT6Vtmtltqmpt6EHFI2is4rTNehqmQOi3vW25ZVgVYAqwIIPMHQj5VzWbkGutXpsGLmiI4RiWtH7NiGm4v93cP/AN1v3TMAd6ACGHPLm56Vr9K9+RhbUe89ydx4YSCu+zsZ9asPG7oxAu4ZFLEZf1iso7p5DBgxByOuhGkzyqh9veHCzcsvLN3gfO7Mzwc3hBY7aMdomD0EddSN7LcZ2c4yxUYN9fh6HNg4VNfhO2skE+Wv0Fasbd5cyZb05D89K5MPdAE8gDAjnpENyNc+LxYQSx13AnU6ztyEzS22z20Yxhq9jDHkAWh7xcn0WI+pn5VjcvlYmIG2079fnXCl4u/eHy/oPSKxv3Z5/h+etda4ORno5dTzE2MjFgZXMSR0EzI6iunh+JaAyEqVJykMVMn2YIO+pqMF2J5A/WRqIrrNm6lqQoGpIE+LXSQOYqeW5U71Rv06b/VY/R3ZjtRhsWiizeDOFGZTo4gCSVOu53qdr8scHvEwwJDLHiBg8zoQQemo3r7n+jHi2Iv2bvfnMttwqMTLmRLBzziRB8+e9X6dXM7M8ljMAqMc8Xp7l0pSlPM0UpSgBSlKAFCaVy8UJ7m5l3yn5c/pNRlLLFs7FXaR87492ot2r5Vkds0tKZTAJMaGJ06Vjge0mGumFuZW08NwFDJ2AzaE+QNV/teJvDUQ1sRJj2WIMdT4h8/SqpcTdSdIEETG23LSSd+lef8ADLda/f4JV+0K1Cq4bpP2/Z9hFZLVA7N9pjaK27zE29BmJ/uz/m3ZNfhFWjtLj+7sEIfHdlFI15EsyxziY8yKjks/Ivwx1OdJ1FxuvvXg1cS7SKhK2wGI3Y7Dl4V3fY8wPWoLE8Ru3PautEnwqQBuSJAA1gEQZPKtHcEWxcfwIpygx4c8dSIZvejlXLfxyDNmDqTuwUjX2pkacz86U5zb8Jg1sXVqvxPTpwW7sjcALrJPhU6mdiw189R8qsZNQHY7AlbZuMCveQVVpLBNSCTPOZjlA+FiirUbpWe5tYSDVGN/upgta14vb/xFnfLPi3jVPaBkjSOdasZxC3bMEy2+RRmaNdYGw0OpgaGoPiV67i7ZW3bLW2VlIF1EVww9673bQPK3OvMU6Pn9+/wFWqo6LV9NyAv9rkwt1+/uRmdn7i0guXAXghXMhEYDkZrRY7TYvirFBYtWMOZBZ81wkkeyhbKC05ToBG/WebtD2Zv2bS3LqYYIpOYYe0RkHIswIYz4RmAPMmtlnh2LsZB9iuux8NsNctC0ggkBoYlW0OjefSpd2krxWv3+DNvUi9E09yuPiHQsklGXRkYA5WEzofWuBxJJdpPUx+FWbtR2VxYBxWKup3txoKqWud4+UsNfCEhVC6dBUCOD3CFKuhkAxOxI1BJHIyPhU1C3J7PD9pd9BOcGn7ehz96Pz+fOue7errXglzm1seeYmd9tPL8KkeHcKRWX3mPMgab7LyNSUUh08TOStsReDwT3PZWNpJ0GvQnf4V0XuG3AdSCeubf5x+NTGDTKDAifqIEHaJiuprcjrBBG/Igx9PrXbFd1mlc4ODYBVym4raiSugy76GNx8q+g/o6LW8YFVjkuo8jkxUSDHUa6+dVXDWDOojUabE+X1q1dk7/d4m22TP7vKQX8MrynU6dJ6VOCtJFLFVM8GnrofV6UpV48+KUpQApSlACojtPje7skD2n8I9I8R+WnxFS9UntHiDcvGPZTwjz+8fnp8Kp46t3dJ23ehZwlPPUV9kQHEsGt5ApOVlJKON1Y6ExzBgSOcDbeqHxm0bbsLoKk7fd2kZW6ayAdd6+iVWuP2AbrDKPEqEiNDpkkjzynXyrHwvjeV8Du0sJTmlPZlf4fhTcOQAkEEK0xDNAhV98kE+Gep5VY7aqxW1dfJiLQKl3uIURBqmUEjOTKjwzEHMRtUVhnNkk2FRHIYAwBEglmWfeCgn/eurtDxMRauW1hVUocwB7t5zAMx++CQG5kHnvcdLKnpcyo0Y0oSb16ryv8r75RfGDeD5FIdF1DJdGRpGrZvvHM0iBGorp7P4nDYfLcu27t68NcxFsIhgj9WufxQfeYTz0gCuaxjrl4/qpuEwWEKoQEa94x0EAif61y3cQDKgd84M5VkIDrJuOfaOp26Uim5LhIqQlKEsyXrr8n0fDdscOULfrNNwUiNJgvOQdNWrnt8WxWLn7NbC2w0d4XhTBHvRmP7qxuM2lfOLpLgZ49AfACJjKOnrrzr6T2Ga8uFHenwlibc+0EIHtfHMR5GmKyu7GnQxFXETySeluNDbhuyYmcRdN1dZtKgtWiSSfEoJZxECCY3JG0WCa0HFR51rGINCZoRpRgrRRvuoGK5tgZjkTECeRAkmDzg8q58bi0YPaKm5IhgPPTfqPoYrZdxIVC7aAfHyH41Ari/ETqxLEwNN9YEnaR8TToK+pCo7bEN2hw7gJme4+oHjcmNNNDoNZ+dV17ccok66bnqa+gfrL/AIe7UKdCTJ0gjSYnX+FV6/w0iRzBIIMx6bUzcuYGssuV7ors1khmR10+B6fX6V24jhTbjz2GmnPUivbHDyPzrzG3KJaixenVTR7YWB/LoK6bKGfpEa+fptWxMPHL5wPl056V2YWxrE77+nQfn8KkkVZ1FwZ4XCzrtpqd5Ok/71Z+zlpUvW2fZducGIE+n41hw/hVwwe7aJj2TECNPPb51YMBwRm9vwARyEkfw5VOKd9EUalRNNNllpWNtIAA2AA+VZVcM4UpSgBSlKAI3jmLa2nh3aRPT0qqKnWrtjMMLilT8D0PWqxjcA1swR6HkfSsXtGnUz5+Pg08FUhly8nE9kVC8e4UXAdPbUER99d8s8iNY5aweonK4OM8QWxbZmgtDZFJAzNGg8lmJPIVRouSn4Pv7LVbJked6FCvWyLkEZckghhBBIMiDzGVPnNbLeKFtjIzkqwayFLl0IhlZBsvIkkRUhw/B3cW2W4Sq2szZ+6ysxus091nUiYBkwQNIEiatuGwS2ky21yjnEyfNjux8zWhVrqOn377mVSoTq6x0XXn0KJxHgWJNsAlLOHyyqYdTcUrGYFyCDG3igz1qDHD8nhF3OoMjwGR0yjNz/Iq5Y3irWbr2w5tgXCEHhgBgGAAI0BBB6DYaCuEYZNgIYRtv89/yKmoraxVqUIX8K9Rwnsk5i5eBRSJgwXMjYaEJpzOu/rVtUwABoBsBy/nVMuKUMh2QzpDsG3EeydNxWTcbuHKt289u3szro0anXIJbzO8defJUm/0WaNSnRVlEtuIxIT22Ak6AnU+g3Nc1jiwuGLK5z1kADXSYmN+cVrscEsABsveZgCGc58wbxBo9kyCOXT1qRwyBdFAUdFAUeoAEUtOEdNy3apLV6GwYJ7mjXQP2Qkr8JM/OfhW+5ws8mLTp4o026RppW6xXeh0qaqMi4I4hhiOQO/tMSIPlHw1mua/wksSzN4jvpoSAAPTYVL1iRXVOxyNNJ6EQvZe465kCNyI0B2EgHn9Nq0/8JYgz+rjb318vPb+tX/hygW1A6cjOu5+tdNX40k0mKliZ3aKJgOwjEzeuBVn2U1J/eI0+VWzh/BrFkRbtqD94iW+LHWu+lNUEhM6s5bsUpSpCxSlKAFKUoAUpSgBWNy2GBBEg1jiL6orO5CqqlmJ2CqJJPkBVJ7QdvVIS3w8d/duyFKhoB2ESIMEiSdF51Gcopahe2p72wxtrCkAGWb3IJIkwAANWJOy7nyGtQODwLM4vYmGfTKnu249mRsXGpnYE6bTW7A4HIxuXG7y+05rhM77qnReU846QB2gV5qvXjmapL75ff11ezQw05JSr8bLp5vq/j3OizcneubjWKNuy7ggFRoTEbjruY2HPatP2s7WR3h5n3F9X2J8hXj8OS6QMQwuPE5MxCgToQmm3U0yjRyq9XTy5G1Xf8Cg4+737iAzXJGglmiVIN+5pA3i2IAJ2G5s9rh14qIVVEbZxPWDrvHw/CpzDcFtp7Kqq8lUBR8hXUFWSoIlYkSJE7SOVWpYpLSC0KqoX1kVL+w7jSMiJ5lgZjeCsn/aurAdlVkNfYPzyKCF+JJ8WnKI1qwJag61sy0mWJk1podWFp7vUwdByrBbB3roQVsApKkWGjLDLAHWupDXMDWxGpqmKcTopFYq1Z0y4ux3cJY54G0SR/GpiorgyasfID+f4CpWtTCr/GijX/MUpSrAkUpSgBSlKAFKUoAUpUF2yvYxcPGAtq952CZmYKLSsDN2D7UaaDrziKDqV3Yhe3fGnuN/Z+FXvL11SLgBjKjDXMfdEES3IHTUgVzcL7GtgluYhrxu3nTu2AVQiISC3d7sNtTOs7VYeyPZhMFbIk3Lz63bze1cbU6n7onQfida84zx3xfZ8KBdxDSP2bYIPiuNED03PSkVKWdO71at+v0MoRbqJ2vb0S+8lYu3QuXNPiMKAJZj0Uc60dy763CVX/CUkctrjDcjyqSxPAmw3iZjcZ4zXDvI2XyXoNq5qwak/wDyt04Lxct/0b8GqizJ6A7QNANgNh6Co/D2BdN1iYbvMquNGXu1C6H1z6bGT1ruJqJu4v7MzlwTaYlwygkqx3UgawTqD561Xpyk23yzlRLnYlOH8RYh1cAXbc5hrDaEqw/ZYa+Wo5VF2b4t3MM27YiyzO33mm28n/vYAcgAK18Wxa/qMTbMq4KE7Ao4LLPowjyzGuTGmLXDmO+VV+doE/6atw+f9MrTLiTXJhsfbuEhHDRB0mIOxB2YaHUSNK4+K4hSuRjCBO8vH/8AMbL++wj0DVF/2jmxdruxCvhrTRtAZnZQRyMcqhGndHXKzLUhrdbrkW4JCyJIkCRMdY6VyjjaeLJLkZMuhAYu2RcrRqJ5gRvEwajFNk5NExXorjt8QQ2u9bwqFJYHdcvtD1BBFcVzD3e7N4lu+ALBAxygDXuSs5SSNC286g6CppEGyfVqzDVHcOxq3ba3EMqwBHoda6s1MvYhluWLhCQhPU13VqwrSikfdH4VtrdpxywSRlTd5NilKVMgKUpQApSlAClKUAKUpQBwcbwly7Ze3Zu9y7CM8TA5jynaeVY8E4NawtsW7Sx1Y6sxJmWbc1I0oJZ3ly8GvEWA6lW1BEGqpiuz91cxUBgCY11I6xVvpVXEYSnXtm3Q2jiZ0vxPnFwFSQQQRyOlaLqBhB1FTXafFZ7xAiEGWfPc6/T4Gqu+Ja4StrQAw1yJHmLY95vPYecRXmpxUakoxeie5uxbcFJrfgjsXw03EvYdDlUXLTg/dzHM6jzgE/vipLiODF+3bFoqDauaTMeANbZdB10+FR/GOLW8JbyJ4rrTlSZJY7vcPrqSd65ez3FVw2HC4guDmZg3d3HDBzm3RTBknerMe8ccy66eemrESyXyv+fLoTv9j94pGIM5nVmVScpCABEYkAlQRmjTU1yjhN5b73V7sgkZQWZYUAKo0U7AbV1Y/jiWrFu/le5abKSyKSVRhIcqfFG3KRXnE+0uHsKjO5PeLmthEds66QQQIEyNSRvXYuo9luDUFuzTieE3S6lSniVxcuEnNLwDkEHQLIXXSefPa2Au/a0cKpsgqIDAFAttlWVO4DMx067aVwYntrZCju0uXHIHhCsoB6FnAn1ANbLPbG0Fm7bu22jbIXBPQMkx8YqdqqWxC9PqY8PxGZ3te6cWw35KzXSP/Aip/h3D3t371xrzOtyIQzCRO2sRrGgHnNVfsphHayXOlwv3gJ2zzmMjoZYehqUw3GLrm69y2tu1h1ZiQ5bPcCnweyNFGp8yOhqc73aiRjaybNnYK5OHABkLIHoDAq0RVW/R/ZKYdQd4E+vP61aqKv5sKf4osHBsRmtxzXT4cvz5V31AcGVs8gabE+X5ip+tbCzcqauZ2IiozdhSlKsiBSlKAFKUoAUpSgBSlKAFKUoAVpxt8W7bufdUn48h863VA9rsTltqg986+iwfxK0jFVe6oyn0Xvx7jqFPvKiiVK6M05tc0z5zvVcx/A2Iy23uKu0C5ciOm+3lVjrBhXkKVWUHdHpKkFJalZ4b2WS2cx1O9WI4RGAUjSsorJbgpzrTm7tilSjFWSOPDYu3hgbV1hbVSe7LGAUJkLO0rMR0ANQFl1xuMa4BNtAEQkaEKSSwHmWPwAq14jDrdWHE0wPD0tewIp8asUm+WJlTbaXBgvCbQ1yissVw5HUrESCJESPMeddleGoKb6k8qK/w9VQ91du3LTclDgI/mjkZx/lzSPMa1yds+KJbtphLOXM5GZV9y2DOsc2MDXlJqw47AJdUhwCPMV19nf0ZWUdbt3lqLagAfvnn6CKvYaHeyv09CpXl3cbdTb2U4VcaysLAjcnT+tWTBcIM/rNhyB3+PSplRGg2r2tKGCgnd6soyxU3otDFEAEAQOgrKlKuFYUpSgBSlKAFKUoAUpSgBSlKAFKUoAVX+0XC7t1gyZSAsRMHfXfQ1YKUnEUI14ZJbDaNaVKWaJ80NYmrTx7gLO/eWgDPtCY16jl61Ff8PYj7g/7k/nXmKmBrU5uKi35pG9DF0pxTckiFuNWoPFSPFOE3bK53WFJiZU6n0NRLUpwlB2krPzGKUZK6dzqt3eldyODtUShipXs/gjfu5RoACWPTkAB5n+NShBzkox3ZGbUVmexnXhNXCxwGyu4Lf5j9IECpG1aVRCgAeQitSn2XUf5St7/6KEu0IL8Vf2KrwHhpa4GYEKsHUESeUeXOrbSlauHw8aMcqM+vWdWV2KUpTxIpSlAClKUAKUpQApSlAClKUAKUpQApSlAClKUAKUpQBqxWHW4jI4lWBB/p518x4pgGsXGtty2P3l5Efnea8pWX2pSi6eflGh2fUanl4Zy19E7KcO7mwCR438TTy+6vwH1JpSq3ZUE5yk+Le9yx2jNqCj1/omqUpW6Y4pSlAClKUAKUpQApSlAClKUAKUpQB//Z"/>
          <p:cNvSpPr>
            <a:spLocks noChangeAspect="1" noChangeArrowheads="1"/>
          </p:cNvSpPr>
          <p:nvPr/>
        </p:nvSpPr>
        <p:spPr bwMode="auto">
          <a:xfrm>
            <a:off x="892333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ar-SA">
              <a:solidFill>
                <a:srgbClr val="000000"/>
              </a:solidFill>
              <a:latin typeface="Arial" pitchFamily="34" charset="0"/>
            </a:endParaRPr>
          </a:p>
        </p:txBody>
      </p:sp>
      <p:pic>
        <p:nvPicPr>
          <p:cNvPr id="268293" name="Picture 5" descr="C:\Users\Administrator\Desktop\تنزيل (4).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14375" y="1000125"/>
            <a:ext cx="7786688" cy="478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2277" name="عنصر نائب لرقم الشريحة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Majalla UI"/>
                <a:cs typeface="Majalla UI"/>
              </a:defRPr>
            </a:lvl1pPr>
            <a:lvl2pPr marL="742950" indent="-285750" eaLnBrk="0" hangingPunct="0">
              <a:defRPr>
                <a:solidFill>
                  <a:schemeClr val="tx1"/>
                </a:solidFill>
                <a:latin typeface="Arial" pitchFamily="34" charset="0"/>
                <a:ea typeface="Majalla UI"/>
                <a:cs typeface="Majalla UI"/>
              </a:defRPr>
            </a:lvl2pPr>
            <a:lvl3pPr marL="1143000" indent="-228600" eaLnBrk="0" hangingPunct="0">
              <a:defRPr>
                <a:solidFill>
                  <a:schemeClr val="tx1"/>
                </a:solidFill>
                <a:latin typeface="Arial" pitchFamily="34" charset="0"/>
                <a:ea typeface="Majalla UI"/>
                <a:cs typeface="Majalla UI"/>
              </a:defRPr>
            </a:lvl3pPr>
            <a:lvl4pPr marL="1600200" indent="-228600" eaLnBrk="0" hangingPunct="0">
              <a:defRPr>
                <a:solidFill>
                  <a:schemeClr val="tx1"/>
                </a:solidFill>
                <a:latin typeface="Arial" pitchFamily="34" charset="0"/>
                <a:ea typeface="Majalla UI"/>
                <a:cs typeface="Majalla UI"/>
              </a:defRPr>
            </a:lvl4pPr>
            <a:lvl5pPr marL="2057400" indent="-228600" eaLnBrk="0" hangingPunct="0">
              <a:defRPr>
                <a:solidFill>
                  <a:schemeClr val="tx1"/>
                </a:solidFill>
                <a:latin typeface="Arial" pitchFamily="34" charset="0"/>
                <a:ea typeface="Majalla UI"/>
                <a:cs typeface="Majalla UI"/>
              </a:defRPr>
            </a:lvl5pPr>
            <a:lvl6pPr marL="2514600" indent="-228600" eaLnBrk="0" fontAlgn="base" hangingPunct="0">
              <a:spcBef>
                <a:spcPct val="0"/>
              </a:spcBef>
              <a:spcAft>
                <a:spcPct val="0"/>
              </a:spcAft>
              <a:defRPr>
                <a:solidFill>
                  <a:schemeClr val="tx1"/>
                </a:solidFill>
                <a:latin typeface="Arial" pitchFamily="34" charset="0"/>
                <a:ea typeface="Majalla UI"/>
                <a:cs typeface="Majalla UI"/>
              </a:defRPr>
            </a:lvl6pPr>
            <a:lvl7pPr marL="2971800" indent="-228600" eaLnBrk="0" fontAlgn="base" hangingPunct="0">
              <a:spcBef>
                <a:spcPct val="0"/>
              </a:spcBef>
              <a:spcAft>
                <a:spcPct val="0"/>
              </a:spcAft>
              <a:defRPr>
                <a:solidFill>
                  <a:schemeClr val="tx1"/>
                </a:solidFill>
                <a:latin typeface="Arial" pitchFamily="34" charset="0"/>
                <a:ea typeface="Majalla UI"/>
                <a:cs typeface="Majalla UI"/>
              </a:defRPr>
            </a:lvl7pPr>
            <a:lvl8pPr marL="3429000" indent="-228600" eaLnBrk="0" fontAlgn="base" hangingPunct="0">
              <a:spcBef>
                <a:spcPct val="0"/>
              </a:spcBef>
              <a:spcAft>
                <a:spcPct val="0"/>
              </a:spcAft>
              <a:defRPr>
                <a:solidFill>
                  <a:schemeClr val="tx1"/>
                </a:solidFill>
                <a:latin typeface="Arial" pitchFamily="34" charset="0"/>
                <a:ea typeface="Majalla UI"/>
                <a:cs typeface="Majalla UI"/>
              </a:defRPr>
            </a:lvl8pPr>
            <a:lvl9pPr marL="3886200" indent="-228600" eaLnBrk="0" fontAlgn="base" hangingPunct="0">
              <a:spcBef>
                <a:spcPct val="0"/>
              </a:spcBef>
              <a:spcAft>
                <a:spcPct val="0"/>
              </a:spcAft>
              <a:defRPr>
                <a:solidFill>
                  <a:schemeClr val="tx1"/>
                </a:solidFill>
                <a:latin typeface="Arial" pitchFamily="34" charset="0"/>
                <a:ea typeface="Majalla UI"/>
                <a:cs typeface="Majalla UI"/>
              </a:defRPr>
            </a:lvl9pPr>
          </a:lstStyle>
          <a:p>
            <a:pPr eaLnBrk="1" hangingPunct="1"/>
            <a:fld id="{147CCF43-56E0-4A8E-9C67-F2DF1C637FAD}" type="slidenum">
              <a:rPr lang="ar-SA" smtClean="0">
                <a:solidFill>
                  <a:srgbClr val="5F6680"/>
                </a:solidFill>
              </a:rPr>
              <a:pPr eaLnBrk="1" hangingPunct="1"/>
              <a:t>4</a:t>
            </a:fld>
            <a:endParaRPr lang="ar-SA" smtClean="0">
              <a:solidFill>
                <a:srgbClr val="5F6680"/>
              </a:solidFill>
            </a:endParaRPr>
          </a:p>
        </p:txBody>
      </p:sp>
    </p:spTree>
    <p:extLst>
      <p:ext uri="{BB962C8B-B14F-4D97-AF65-F5344CB8AC3E}">
        <p14:creationId xmlns:p14="http://schemas.microsoft.com/office/powerpoint/2010/main" val="483961789"/>
      </p:ext>
    </p:extLst>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268293"/>
                                        </p:tgtEl>
                                        <p:attrNameLst>
                                          <p:attrName>style.visibility</p:attrName>
                                        </p:attrNameLst>
                                      </p:cBhvr>
                                      <p:to>
                                        <p:strVal val="visible"/>
                                      </p:to>
                                    </p:set>
                                    <p:anim from="(-#ppt_w/2)" to="(#ppt_x)" calcmode="lin" valueType="num">
                                      <p:cBhvr>
                                        <p:cTn id="7" dur="600" fill="hold">
                                          <p:stCondLst>
                                            <p:cond delay="0"/>
                                          </p:stCondLst>
                                        </p:cTn>
                                        <p:tgtEl>
                                          <p:spTgt spid="268293"/>
                                        </p:tgtEl>
                                        <p:attrNameLst>
                                          <p:attrName>ppt_x</p:attrName>
                                        </p:attrNameLst>
                                      </p:cBhvr>
                                    </p:anim>
                                    <p:anim from="0" to="-1.0" calcmode="lin" valueType="num">
                                      <p:cBhvr>
                                        <p:cTn id="8" dur="200" decel="50000" autoRev="1" fill="hold">
                                          <p:stCondLst>
                                            <p:cond delay="600"/>
                                          </p:stCondLst>
                                        </p:cTn>
                                        <p:tgtEl>
                                          <p:spTgt spid="268293"/>
                                        </p:tgtEl>
                                        <p:attrNameLst>
                                          <p:attrName>xshear</p:attrName>
                                        </p:attrNameLst>
                                      </p:cBhvr>
                                    </p:anim>
                                    <p:animScale>
                                      <p:cBhvr>
                                        <p:cTn id="9" dur="200" decel="100000" autoRev="1" fill="hold">
                                          <p:stCondLst>
                                            <p:cond delay="600"/>
                                          </p:stCondLst>
                                        </p:cTn>
                                        <p:tgtEl>
                                          <p:spTgt spid="268293"/>
                                        </p:tgtEl>
                                      </p:cBhvr>
                                      <p:from x="100000" y="100000"/>
                                      <p:to x="80000" y="100000"/>
                                    </p:animScale>
                                    <p:anim by="(#ppt_h/3+#ppt_w*0.1)" calcmode="lin" valueType="num">
                                      <p:cBhvr additive="sum">
                                        <p:cTn id="10" dur="200" decel="100000" autoRev="1" fill="hold">
                                          <p:stCondLst>
                                            <p:cond delay="600"/>
                                          </p:stCondLst>
                                        </p:cTn>
                                        <p:tgtEl>
                                          <p:spTgt spid="268293"/>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1"/>
          <p:cNvSpPr>
            <a:spLocks noChangeArrowheads="1"/>
          </p:cNvSpPr>
          <p:nvPr/>
        </p:nvSpPr>
        <p:spPr bwMode="auto">
          <a:xfrm>
            <a:off x="214313" y="540714"/>
            <a:ext cx="8643937" cy="59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ctr" eaLnBrk="0" fontAlgn="base" hangingPunct="0">
              <a:spcBef>
                <a:spcPct val="0"/>
              </a:spcBef>
              <a:spcAft>
                <a:spcPct val="0"/>
              </a:spcAft>
            </a:pPr>
            <a:r>
              <a:rPr lang="ar-SA" sz="4400" b="1" dirty="0">
                <a:solidFill>
                  <a:srgbClr val="FF0000"/>
                </a:solidFill>
                <a:latin typeface="Traditional Arabic" pitchFamily="18" charset="-78"/>
                <a:ea typeface="Times New Roman" pitchFamily="18" charset="0"/>
                <a:cs typeface="Traditional Arabic" pitchFamily="18" charset="-78"/>
                <a:sym typeface="HQPB2" pitchFamily="2" charset="2"/>
              </a:rPr>
              <a:t>وسائل التكافل الاجتماعي الاقتصادي</a:t>
            </a:r>
            <a:endParaRPr lang="en-US" sz="4400" b="1" dirty="0">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إن التكافل الاجتماعي في النظام الاقتصادي الإسلامي ليس كلاماً نظرياً، و إنما هو نظام متكامل للإنفاق المرتبط بالدافع </a:t>
            </a:r>
            <a:r>
              <a:rPr lang="ar-SA" sz="2800" b="1" dirty="0" err="1">
                <a:solidFill>
                  <a:prstClr val="black"/>
                </a:solidFill>
                <a:latin typeface="Traditional Arabic" pitchFamily="18" charset="-78"/>
                <a:ea typeface="Times New Roman" pitchFamily="18" charset="0"/>
                <a:cs typeface="Traditional Arabic" pitchFamily="18" charset="-78"/>
                <a:sym typeface="HQPB2" pitchFamily="2" charset="2"/>
              </a:rPr>
              <a:t>الإيماني</a:t>
            </a: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 .</a:t>
            </a:r>
          </a:p>
          <a:p>
            <a:pPr indent="457200" algn="just" eaLnBrk="0" fontAlgn="base" hangingPunct="0">
              <a:spcBef>
                <a:spcPct val="0"/>
              </a:spcBef>
              <a:spcAft>
                <a:spcPct val="0"/>
              </a:spcAft>
            </a:pP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ففي النظام الاقتصادي الإسلامي عدد كبير من الوسائل ، التي تحقق التكافل داخل المجتمع المسلم ، و تعتمد هذه الوسائل في جملتها على الدافع </a:t>
            </a:r>
            <a:r>
              <a:rPr lang="ar-SA" sz="2800" b="1" dirty="0" err="1">
                <a:solidFill>
                  <a:prstClr val="black"/>
                </a:solidFill>
                <a:latin typeface="Traditional Arabic" pitchFamily="18" charset="-78"/>
                <a:ea typeface="Times New Roman" pitchFamily="18" charset="0"/>
                <a:cs typeface="Traditional Arabic" pitchFamily="18" charset="-78"/>
                <a:sym typeface="HQPB2" pitchFamily="2" charset="2"/>
              </a:rPr>
              <a:t>الإيماني</a:t>
            </a: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 بالدرجة الأولى ، ويكمله دور الدولة في تطبيق هذه الوسائل ، أي أن وسائل التكافل في النظام الاقتصادي الإسلامي تعتبر شبكة من الأدوات التي يكمل بعضها بعضاً ، ولا مثيل لها في أي نظام اقتصادي آخر ، ولكنها لا تؤتي ثمارها إلاَّ بقوة الدافع </a:t>
            </a:r>
            <a:r>
              <a:rPr lang="ar-SA" sz="2800" b="1" dirty="0" err="1">
                <a:solidFill>
                  <a:prstClr val="black"/>
                </a:solidFill>
                <a:latin typeface="Traditional Arabic" pitchFamily="18" charset="-78"/>
                <a:ea typeface="Times New Roman" pitchFamily="18" charset="0"/>
                <a:cs typeface="Traditional Arabic" pitchFamily="18" charset="-78"/>
                <a:sym typeface="HQPB2" pitchFamily="2" charset="2"/>
              </a:rPr>
              <a:t>الإيماني</a:t>
            </a: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 بالدرجة الأولى وكلما ضعف الدافع </a:t>
            </a:r>
            <a:r>
              <a:rPr lang="ar-SA" sz="2800" b="1" dirty="0" err="1">
                <a:solidFill>
                  <a:prstClr val="black"/>
                </a:solidFill>
                <a:latin typeface="Traditional Arabic" pitchFamily="18" charset="-78"/>
                <a:ea typeface="Times New Roman" pitchFamily="18" charset="0"/>
                <a:cs typeface="Traditional Arabic" pitchFamily="18" charset="-78"/>
                <a:sym typeface="HQPB2" pitchFamily="2" charset="2"/>
              </a:rPr>
              <a:t>الإيماني</a:t>
            </a: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 في المجتمع  ضعف أثر هذه الوسائل ، فهي إحدى ثمار التربية الإسلامية . ومن هذه  الوسائل : الزكاة ، صدقات التطوع ، الوقف ، القرض الحسن ، النفقات الواجبة للأولاد والزوجة والأقارب ، الكفارات ، ضمان الدولة لحد الكفاية ، </a:t>
            </a:r>
            <a:r>
              <a:rPr lang="ar-SA" sz="2800" b="1" dirty="0" err="1">
                <a:solidFill>
                  <a:prstClr val="black"/>
                </a:solidFill>
                <a:latin typeface="Traditional Arabic" pitchFamily="18" charset="-78"/>
                <a:ea typeface="Times New Roman" pitchFamily="18" charset="0"/>
                <a:cs typeface="Traditional Arabic" pitchFamily="18" charset="-78"/>
                <a:sym typeface="HQPB2" pitchFamily="2" charset="2"/>
              </a:rPr>
              <a:t>الأضحية،العارية</a:t>
            </a: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 وفيما يلي سنتعرض لأبرز المسائل المتعلقة ببعض هذه الوسائل.</a:t>
            </a:r>
            <a:r>
              <a:rPr lang="en-US" sz="2800" b="1" dirty="0">
                <a:solidFill>
                  <a:prstClr val="black"/>
                </a:solidFill>
                <a:latin typeface="Traditional Arabic" pitchFamily="18" charset="-78"/>
                <a:ea typeface="Times New Roman" pitchFamily="18" charset="0"/>
                <a:cs typeface="Traditional Arabic" pitchFamily="18" charset="-78"/>
                <a:sym typeface="HQPB2" pitchFamily="2" charset="2"/>
              </a:rPr>
              <a:t> </a:t>
            </a:r>
          </a:p>
        </p:txBody>
      </p:sp>
      <p:sp>
        <p:nvSpPr>
          <p:cNvPr id="2" name="عنصر نائب لرقم الشريحة 1"/>
          <p:cNvSpPr>
            <a:spLocks noGrp="1"/>
          </p:cNvSpPr>
          <p:nvPr>
            <p:ph type="sldNum" sz="quarter" idx="12"/>
          </p:nvPr>
        </p:nvSpPr>
        <p:spPr/>
        <p:txBody>
          <a:bodyPr/>
          <a:lstStyle/>
          <a:p>
            <a:pPr>
              <a:defRPr/>
            </a:pPr>
            <a:fld id="{973B3BB0-2A39-4B34-B7B6-BA5C8B2F1F69}" type="slidenum">
              <a:rPr lang="ar-SA" smtClean="0">
                <a:solidFill>
                  <a:srgbClr val="646B86">
                    <a:shade val="90000"/>
                  </a:srgbClr>
                </a:solidFill>
              </a:rPr>
              <a:pPr>
                <a:defRPr/>
              </a:pPr>
              <a:t>5</a:t>
            </a:fld>
            <a:endParaRPr lang="ar-SA">
              <a:solidFill>
                <a:srgbClr val="646B86">
                  <a:shade val="90000"/>
                </a:srgbClr>
              </a:solidFill>
            </a:endParaRPr>
          </a:p>
        </p:txBody>
      </p:sp>
    </p:spTree>
    <p:extLst>
      <p:ext uri="{BB962C8B-B14F-4D97-AF65-F5344CB8AC3E}">
        <p14:creationId xmlns:p14="http://schemas.microsoft.com/office/powerpoint/2010/main" val="2919703869"/>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48482">
                                            <p:txEl>
                                              <p:pRg st="0" end="0"/>
                                            </p:txEl>
                                          </p:spTgt>
                                        </p:tgtEl>
                                        <p:attrNameLst>
                                          <p:attrName>style.visibility</p:attrName>
                                        </p:attrNameLst>
                                      </p:cBhvr>
                                      <p:to>
                                        <p:strVal val="visible"/>
                                      </p:to>
                                    </p:set>
                                    <p:animEffect transition="in" filter="fade">
                                      <p:cBhvr>
                                        <p:cTn id="7" dur="2000"/>
                                        <p:tgtEl>
                                          <p:spTgt spid="14848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7" presetClass="entr" presetSubtype="0" fill="hold" nodeType="clickEffect">
                                  <p:stCondLst>
                                    <p:cond delay="0"/>
                                  </p:stCondLst>
                                  <p:childTnLst>
                                    <p:set>
                                      <p:cBhvr>
                                        <p:cTn id="11" dur="1" fill="hold">
                                          <p:stCondLst>
                                            <p:cond delay="0"/>
                                          </p:stCondLst>
                                        </p:cTn>
                                        <p:tgtEl>
                                          <p:spTgt spid="148482">
                                            <p:txEl>
                                              <p:pRg st="1" end="1"/>
                                            </p:txEl>
                                          </p:spTgt>
                                        </p:tgtEl>
                                        <p:attrNameLst>
                                          <p:attrName>style.visibility</p:attrName>
                                        </p:attrNameLst>
                                      </p:cBhvr>
                                      <p:to>
                                        <p:strVal val="visible"/>
                                      </p:to>
                                    </p:set>
                                    <p:animEffect transition="in" filter="fade">
                                      <p:cBhvr>
                                        <p:cTn id="12" dur="1000"/>
                                        <p:tgtEl>
                                          <p:spTgt spid="148482">
                                            <p:txEl>
                                              <p:pRg st="1" end="1"/>
                                            </p:txEl>
                                          </p:spTgt>
                                        </p:tgtEl>
                                      </p:cBhvr>
                                    </p:animEffect>
                                    <p:anim calcmode="lin" valueType="num">
                                      <p:cBhvr>
                                        <p:cTn id="13" dur="1000" fill="hold"/>
                                        <p:tgtEl>
                                          <p:spTgt spid="148482">
                                            <p:txEl>
                                              <p:pRg st="1" end="1"/>
                                            </p:txEl>
                                          </p:spTgt>
                                        </p:tgtEl>
                                        <p:attrNameLst>
                                          <p:attrName>ppt_x</p:attrName>
                                        </p:attrNameLst>
                                      </p:cBhvr>
                                      <p:tavLst>
                                        <p:tav tm="0">
                                          <p:val>
                                            <p:strVal val="#ppt_x"/>
                                          </p:val>
                                        </p:tav>
                                        <p:tav tm="100000">
                                          <p:val>
                                            <p:strVal val="#ppt_x"/>
                                          </p:val>
                                        </p:tav>
                                      </p:tavLst>
                                    </p:anim>
                                    <p:anim calcmode="lin" valueType="num">
                                      <p:cBhvr>
                                        <p:cTn id="14" dur="900" decel="100000" fill="hold"/>
                                        <p:tgtEl>
                                          <p:spTgt spid="148482">
                                            <p:txEl>
                                              <p:pRg st="1" end="1"/>
                                            </p:txEl>
                                          </p:spTgt>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148482">
                                            <p:txEl>
                                              <p:pRg st="1" end="1"/>
                                            </p:txEl>
                                          </p:spTgt>
                                        </p:tgtEl>
                                        <p:attrNameLst>
                                          <p:attrName>ppt_y</p:attrName>
                                        </p:attrNameLst>
                                      </p:cBhvr>
                                      <p:tavLst>
                                        <p:tav tm="0">
                                          <p:val>
                                            <p:strVal val="#ppt_y-.03"/>
                                          </p:val>
                                        </p:tav>
                                        <p:tav tm="100000">
                                          <p:val>
                                            <p:strVal val="#ppt_y"/>
                                          </p:val>
                                        </p:tav>
                                      </p:tavLst>
                                    </p:anim>
                                  </p:childTnLst>
                                </p:cTn>
                              </p:par>
                              <p:par>
                                <p:cTn id="16" presetID="37" presetClass="entr" presetSubtype="0" fill="hold" nodeType="withEffect">
                                  <p:stCondLst>
                                    <p:cond delay="0"/>
                                  </p:stCondLst>
                                  <p:childTnLst>
                                    <p:set>
                                      <p:cBhvr>
                                        <p:cTn id="17" dur="1" fill="hold">
                                          <p:stCondLst>
                                            <p:cond delay="0"/>
                                          </p:stCondLst>
                                        </p:cTn>
                                        <p:tgtEl>
                                          <p:spTgt spid="148482">
                                            <p:txEl>
                                              <p:pRg st="2" end="2"/>
                                            </p:txEl>
                                          </p:spTgt>
                                        </p:tgtEl>
                                        <p:attrNameLst>
                                          <p:attrName>style.visibility</p:attrName>
                                        </p:attrNameLst>
                                      </p:cBhvr>
                                      <p:to>
                                        <p:strVal val="visible"/>
                                      </p:to>
                                    </p:set>
                                    <p:animEffect transition="in" filter="fade">
                                      <p:cBhvr>
                                        <p:cTn id="18" dur="1000"/>
                                        <p:tgtEl>
                                          <p:spTgt spid="148482">
                                            <p:txEl>
                                              <p:pRg st="2" end="2"/>
                                            </p:txEl>
                                          </p:spTgt>
                                        </p:tgtEl>
                                      </p:cBhvr>
                                    </p:animEffect>
                                    <p:anim calcmode="lin" valueType="num">
                                      <p:cBhvr>
                                        <p:cTn id="19" dur="1000" fill="hold"/>
                                        <p:tgtEl>
                                          <p:spTgt spid="148482">
                                            <p:txEl>
                                              <p:pRg st="2" end="2"/>
                                            </p:txEl>
                                          </p:spTgt>
                                        </p:tgtEl>
                                        <p:attrNameLst>
                                          <p:attrName>ppt_x</p:attrName>
                                        </p:attrNameLst>
                                      </p:cBhvr>
                                      <p:tavLst>
                                        <p:tav tm="0">
                                          <p:val>
                                            <p:strVal val="#ppt_x"/>
                                          </p:val>
                                        </p:tav>
                                        <p:tav tm="100000">
                                          <p:val>
                                            <p:strVal val="#ppt_x"/>
                                          </p:val>
                                        </p:tav>
                                      </p:tavLst>
                                    </p:anim>
                                    <p:anim calcmode="lin" valueType="num">
                                      <p:cBhvr>
                                        <p:cTn id="20" dur="900" decel="100000" fill="hold"/>
                                        <p:tgtEl>
                                          <p:spTgt spid="148482">
                                            <p:txEl>
                                              <p:pRg st="2" end="2"/>
                                            </p:txEl>
                                          </p:spTgt>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148482">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1"/>
          <p:cNvSpPr>
            <a:spLocks noChangeArrowheads="1"/>
          </p:cNvSpPr>
          <p:nvPr/>
        </p:nvSpPr>
        <p:spPr bwMode="auto">
          <a:xfrm>
            <a:off x="571500" y="948246"/>
            <a:ext cx="7929563"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 eaLnBrk="0" fontAlgn="base" hangingPunct="0">
              <a:spcBef>
                <a:spcPct val="0"/>
              </a:spcBef>
              <a:spcAft>
                <a:spcPct val="0"/>
              </a:spcAft>
            </a:pPr>
            <a:r>
              <a:rPr lang="ar-SA" sz="3600" b="1" dirty="0">
                <a:solidFill>
                  <a:srgbClr val="FF0000"/>
                </a:solidFill>
                <a:latin typeface="Traditional Arabic" pitchFamily="18" charset="-78"/>
                <a:ea typeface="Times New Roman" pitchFamily="18" charset="0"/>
                <a:cs typeface="Traditional Arabic" pitchFamily="18" charset="-78"/>
                <a:sym typeface="HQPB2" pitchFamily="2" charset="2"/>
              </a:rPr>
              <a:t>أولاً : الـزكــاة</a:t>
            </a:r>
            <a:endParaRPr lang="en-US" sz="3600" b="1" dirty="0">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وتشمل زكاة الأموال وزكاة الأبدان ( صدقة الفطر) . وسنقصر الكلام على زكاة الأموال .</a:t>
            </a:r>
            <a:endParaRPr lang="en-US" sz="2800" b="1" dirty="0">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3600" b="1" dirty="0">
                <a:solidFill>
                  <a:srgbClr val="FF0000"/>
                </a:solidFill>
                <a:latin typeface="Traditional Arabic" pitchFamily="18" charset="-78"/>
                <a:ea typeface="Times New Roman" pitchFamily="18" charset="0"/>
                <a:cs typeface="Traditional Arabic" pitchFamily="18" charset="-78"/>
                <a:sym typeface="HQPB2" pitchFamily="2" charset="2"/>
              </a:rPr>
              <a:t>زكاة الأموال : </a:t>
            </a: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من تعريفاتها أنها: " نصيب مقدر شرعاً في مال معين ، يُصرف لطائفة مخصوصة". حكمها : واجبة . ومن أدلة وجوبها : قوله تعالى: </a:t>
            </a:r>
            <a:b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br>
            <a:r>
              <a:rPr lang="en-US" sz="2800" b="1" dirty="0">
                <a:solidFill>
                  <a:prstClr val="black"/>
                </a:solidFill>
                <a:latin typeface="Traditional Arabic" pitchFamily="18" charset="-78"/>
                <a:ea typeface="Times New Roman" pitchFamily="18" charset="0"/>
                <a:cs typeface="Traditional Arabic" pitchFamily="18" charset="-78"/>
                <a:sym typeface="HQPB2" pitchFamily="2" charset="2"/>
              </a:rPr>
              <a:t> </a:t>
            </a:r>
            <a:r>
              <a:rPr lang="ar-SA" sz="2800" b="1" dirty="0">
                <a:solidFill>
                  <a:srgbClr val="FF0000"/>
                </a:solidFill>
                <a:latin typeface="Traditional Arabic" pitchFamily="18" charset="-78"/>
                <a:ea typeface="Times New Roman" pitchFamily="18" charset="0"/>
                <a:cs typeface="Traditional Arabic" pitchFamily="18" charset="-78"/>
                <a:sym typeface="HQPB2" pitchFamily="2" charset="2"/>
              </a:rPr>
              <a:t>وَأَقِيمُوا الصَّلاةَ وَآتُوا الزَّكَاةَ </a:t>
            </a: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(المزمل ، 20 ) . </a:t>
            </a:r>
            <a:endParaRPr lang="en-US" sz="2800" b="1" dirty="0">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و مما تمتاز به الزكاة على الضرائب أن المكلفين بها يؤدونها بدافع ديني ، إضافةً إلى الدافع النظامي الرسمي ، الذي تعتمد عليه الضرائب المعاصرة ، التي تعاني من تهرب الناس منها ، متى وجدوا غفلة من الرقيب الحكومي . ولهذه الزكاة آثار عديدة يهمنا منها الآثار الاقتصادية . </a:t>
            </a:r>
            <a:endParaRPr lang="en-US" sz="2800" b="1" dirty="0">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rtl="0" eaLnBrk="0" fontAlgn="base" hangingPunct="0">
              <a:spcBef>
                <a:spcPct val="0"/>
              </a:spcBef>
              <a:spcAft>
                <a:spcPct val="0"/>
              </a:spcAft>
            </a:pPr>
            <a:r>
              <a:rPr lang="en-US" sz="2800" b="1" dirty="0">
                <a:solidFill>
                  <a:prstClr val="black"/>
                </a:solidFill>
                <a:latin typeface="Traditional Arabic" pitchFamily="18" charset="-78"/>
                <a:ea typeface="Times New Roman" pitchFamily="18" charset="0"/>
                <a:cs typeface="Traditional Arabic" pitchFamily="18" charset="-78"/>
                <a:sym typeface="HQPB2" pitchFamily="2" charset="2"/>
              </a:rPr>
              <a:t/>
            </a:r>
            <a:br>
              <a:rPr lang="en-US" sz="2800" b="1" dirty="0">
                <a:solidFill>
                  <a:prstClr val="black"/>
                </a:solidFill>
                <a:latin typeface="Traditional Arabic" pitchFamily="18" charset="-78"/>
                <a:ea typeface="Times New Roman" pitchFamily="18" charset="0"/>
                <a:cs typeface="Traditional Arabic" pitchFamily="18" charset="-78"/>
                <a:sym typeface="HQPB2" pitchFamily="2" charset="2"/>
              </a:rPr>
            </a:br>
            <a:endParaRPr lang="en-US" sz="2800" b="1" dirty="0">
              <a:solidFill>
                <a:prstClr val="black"/>
              </a:solidFill>
              <a:latin typeface="Traditional Arabic" pitchFamily="18" charset="-78"/>
              <a:ea typeface="Times New Roman" pitchFamily="18" charset="0"/>
              <a:cs typeface="Traditional Arabic" pitchFamily="18" charset="-78"/>
              <a:sym typeface="HQPB2" pitchFamily="2" charset="2"/>
            </a:endParaRPr>
          </a:p>
        </p:txBody>
      </p:sp>
      <p:sp>
        <p:nvSpPr>
          <p:cNvPr id="2" name="عنصر نائب لرقم الشريحة 1"/>
          <p:cNvSpPr>
            <a:spLocks noGrp="1"/>
          </p:cNvSpPr>
          <p:nvPr>
            <p:ph type="sldNum" sz="quarter" idx="12"/>
          </p:nvPr>
        </p:nvSpPr>
        <p:spPr/>
        <p:txBody>
          <a:bodyPr/>
          <a:lstStyle/>
          <a:p>
            <a:pPr>
              <a:defRPr/>
            </a:pPr>
            <a:fld id="{84B736F7-2BCE-48EB-993A-BAEC7E4C5485}" type="slidenum">
              <a:rPr lang="ar-SA" smtClean="0">
                <a:solidFill>
                  <a:srgbClr val="646B86">
                    <a:shade val="90000"/>
                  </a:srgbClr>
                </a:solidFill>
              </a:rPr>
              <a:pPr>
                <a:defRPr/>
              </a:pPr>
              <a:t>6</a:t>
            </a:fld>
            <a:endParaRPr lang="ar-SA">
              <a:solidFill>
                <a:srgbClr val="646B86">
                  <a:shade val="90000"/>
                </a:srgbClr>
              </a:solidFill>
            </a:endParaRPr>
          </a:p>
        </p:txBody>
      </p:sp>
    </p:spTree>
    <p:extLst>
      <p:ext uri="{BB962C8B-B14F-4D97-AF65-F5344CB8AC3E}">
        <p14:creationId xmlns:p14="http://schemas.microsoft.com/office/powerpoint/2010/main" val="2367861964"/>
      </p:ext>
    </p:extLst>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0" presetClass="entr" presetSubtype="0" fill="hold" nodeType="clickEffect">
                                  <p:stCondLst>
                                    <p:cond delay="0"/>
                                  </p:stCondLst>
                                  <p:childTnLst>
                                    <p:set>
                                      <p:cBhvr>
                                        <p:cTn id="6" dur="1" fill="hold">
                                          <p:stCondLst>
                                            <p:cond delay="0"/>
                                          </p:stCondLst>
                                        </p:cTn>
                                        <p:tgtEl>
                                          <p:spTgt spid="149506">
                                            <p:txEl>
                                              <p:pRg st="0" end="0"/>
                                            </p:txEl>
                                          </p:spTgt>
                                        </p:tgtEl>
                                        <p:attrNameLst>
                                          <p:attrName>style.visibility</p:attrName>
                                        </p:attrNameLst>
                                      </p:cBhvr>
                                      <p:to>
                                        <p:strVal val="visible"/>
                                      </p:to>
                                    </p:set>
                                    <p:animEffect transition="in" filter="fade">
                                      <p:cBhvr>
                                        <p:cTn id="7" dur="800" decel="100000"/>
                                        <p:tgtEl>
                                          <p:spTgt spid="149506">
                                            <p:txEl>
                                              <p:pRg st="0" end="0"/>
                                            </p:txEl>
                                          </p:spTgt>
                                        </p:tgtEl>
                                      </p:cBhvr>
                                    </p:animEffect>
                                    <p:anim calcmode="lin" valueType="num">
                                      <p:cBhvr>
                                        <p:cTn id="8" dur="800" decel="100000" fill="hold"/>
                                        <p:tgtEl>
                                          <p:spTgt spid="149506">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149506">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149506">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49506">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49506">
                                            <p:txEl>
                                              <p:pRg st="0" end="0"/>
                                            </p:txEl>
                                          </p:spTgt>
                                        </p:tgtEl>
                                        <p:attrNameLst>
                                          <p:attrName>ppt_y</p:attrName>
                                        </p:attrNameLst>
                                      </p:cBhvr>
                                      <p:tavLst>
                                        <p:tav tm="0">
                                          <p:val>
                                            <p:strVal val="#ppt_y+0.1"/>
                                          </p:val>
                                        </p:tav>
                                        <p:tav tm="100000">
                                          <p:val>
                                            <p:strVal val="#ppt_y"/>
                                          </p:val>
                                        </p:tav>
                                      </p:tavLst>
                                    </p:anim>
                                  </p:childTnLst>
                                </p:cTn>
                              </p:par>
                              <p:par>
                                <p:cTn id="13" presetID="30" presetClass="entr" presetSubtype="0" fill="hold" nodeType="withEffect">
                                  <p:stCondLst>
                                    <p:cond delay="0"/>
                                  </p:stCondLst>
                                  <p:childTnLst>
                                    <p:set>
                                      <p:cBhvr>
                                        <p:cTn id="14" dur="1" fill="hold">
                                          <p:stCondLst>
                                            <p:cond delay="0"/>
                                          </p:stCondLst>
                                        </p:cTn>
                                        <p:tgtEl>
                                          <p:spTgt spid="149506">
                                            <p:txEl>
                                              <p:pRg st="1" end="1"/>
                                            </p:txEl>
                                          </p:spTgt>
                                        </p:tgtEl>
                                        <p:attrNameLst>
                                          <p:attrName>style.visibility</p:attrName>
                                        </p:attrNameLst>
                                      </p:cBhvr>
                                      <p:to>
                                        <p:strVal val="visible"/>
                                      </p:to>
                                    </p:set>
                                    <p:animEffect transition="in" filter="fade">
                                      <p:cBhvr>
                                        <p:cTn id="15" dur="800" decel="100000"/>
                                        <p:tgtEl>
                                          <p:spTgt spid="149506">
                                            <p:txEl>
                                              <p:pRg st="1" end="1"/>
                                            </p:txEl>
                                          </p:spTgt>
                                        </p:tgtEl>
                                      </p:cBhvr>
                                    </p:animEffect>
                                    <p:anim calcmode="lin" valueType="num">
                                      <p:cBhvr>
                                        <p:cTn id="16" dur="800" decel="100000" fill="hold"/>
                                        <p:tgtEl>
                                          <p:spTgt spid="149506">
                                            <p:txEl>
                                              <p:pRg st="1" end="1"/>
                                            </p:txEl>
                                          </p:spTgt>
                                        </p:tgtEl>
                                        <p:attrNameLst>
                                          <p:attrName>style.rotation</p:attrName>
                                        </p:attrNameLst>
                                      </p:cBhvr>
                                      <p:tavLst>
                                        <p:tav tm="0">
                                          <p:val>
                                            <p:fltVal val="-90"/>
                                          </p:val>
                                        </p:tav>
                                        <p:tav tm="100000">
                                          <p:val>
                                            <p:fltVal val="0"/>
                                          </p:val>
                                        </p:tav>
                                      </p:tavLst>
                                    </p:anim>
                                    <p:anim calcmode="lin" valueType="num">
                                      <p:cBhvr>
                                        <p:cTn id="17" dur="800" decel="100000" fill="hold"/>
                                        <p:tgtEl>
                                          <p:spTgt spid="149506">
                                            <p:txEl>
                                              <p:pRg st="1" end="1"/>
                                            </p:txEl>
                                          </p:spTgt>
                                        </p:tgtEl>
                                        <p:attrNameLst>
                                          <p:attrName>ppt_x</p:attrName>
                                        </p:attrNameLst>
                                      </p:cBhvr>
                                      <p:tavLst>
                                        <p:tav tm="0">
                                          <p:val>
                                            <p:strVal val="#ppt_x+0.4"/>
                                          </p:val>
                                        </p:tav>
                                        <p:tav tm="100000">
                                          <p:val>
                                            <p:strVal val="#ppt_x-0.05"/>
                                          </p:val>
                                        </p:tav>
                                      </p:tavLst>
                                    </p:anim>
                                    <p:anim calcmode="lin" valueType="num">
                                      <p:cBhvr>
                                        <p:cTn id="18" dur="800" decel="100000" fill="hold"/>
                                        <p:tgtEl>
                                          <p:spTgt spid="149506">
                                            <p:txEl>
                                              <p:pRg st="1" end="1"/>
                                            </p:txEl>
                                          </p:spTgt>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149506">
                                            <p:txEl>
                                              <p:pRg st="1" end="1"/>
                                            </p:txEl>
                                          </p:spTgt>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149506">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30" presetClass="entr" presetSubtype="0" fill="hold" nodeType="clickEffect">
                                  <p:stCondLst>
                                    <p:cond delay="0"/>
                                  </p:stCondLst>
                                  <p:childTnLst>
                                    <p:set>
                                      <p:cBhvr>
                                        <p:cTn id="24" dur="1" fill="hold">
                                          <p:stCondLst>
                                            <p:cond delay="0"/>
                                          </p:stCondLst>
                                        </p:cTn>
                                        <p:tgtEl>
                                          <p:spTgt spid="149506">
                                            <p:txEl>
                                              <p:pRg st="2" end="2"/>
                                            </p:txEl>
                                          </p:spTgt>
                                        </p:tgtEl>
                                        <p:attrNameLst>
                                          <p:attrName>style.visibility</p:attrName>
                                        </p:attrNameLst>
                                      </p:cBhvr>
                                      <p:to>
                                        <p:strVal val="visible"/>
                                      </p:to>
                                    </p:set>
                                    <p:animEffect transition="in" filter="fade">
                                      <p:cBhvr>
                                        <p:cTn id="25" dur="800" decel="100000"/>
                                        <p:tgtEl>
                                          <p:spTgt spid="149506">
                                            <p:txEl>
                                              <p:pRg st="2" end="2"/>
                                            </p:txEl>
                                          </p:spTgt>
                                        </p:tgtEl>
                                      </p:cBhvr>
                                    </p:animEffect>
                                    <p:anim calcmode="lin" valueType="num">
                                      <p:cBhvr>
                                        <p:cTn id="26" dur="800" decel="100000" fill="hold"/>
                                        <p:tgtEl>
                                          <p:spTgt spid="149506">
                                            <p:txEl>
                                              <p:pRg st="2" end="2"/>
                                            </p:txEl>
                                          </p:spTgt>
                                        </p:tgtEl>
                                        <p:attrNameLst>
                                          <p:attrName>style.rotation</p:attrName>
                                        </p:attrNameLst>
                                      </p:cBhvr>
                                      <p:tavLst>
                                        <p:tav tm="0">
                                          <p:val>
                                            <p:fltVal val="-90"/>
                                          </p:val>
                                        </p:tav>
                                        <p:tav tm="100000">
                                          <p:val>
                                            <p:fltVal val="0"/>
                                          </p:val>
                                        </p:tav>
                                      </p:tavLst>
                                    </p:anim>
                                    <p:anim calcmode="lin" valueType="num">
                                      <p:cBhvr>
                                        <p:cTn id="27" dur="800" decel="100000" fill="hold"/>
                                        <p:tgtEl>
                                          <p:spTgt spid="149506">
                                            <p:txEl>
                                              <p:pRg st="2" end="2"/>
                                            </p:txEl>
                                          </p:spTgt>
                                        </p:tgtEl>
                                        <p:attrNameLst>
                                          <p:attrName>ppt_x</p:attrName>
                                        </p:attrNameLst>
                                      </p:cBhvr>
                                      <p:tavLst>
                                        <p:tav tm="0">
                                          <p:val>
                                            <p:strVal val="#ppt_x+0.4"/>
                                          </p:val>
                                        </p:tav>
                                        <p:tav tm="100000">
                                          <p:val>
                                            <p:strVal val="#ppt_x-0.05"/>
                                          </p:val>
                                        </p:tav>
                                      </p:tavLst>
                                    </p:anim>
                                    <p:anim calcmode="lin" valueType="num">
                                      <p:cBhvr>
                                        <p:cTn id="28" dur="800" decel="100000" fill="hold"/>
                                        <p:tgtEl>
                                          <p:spTgt spid="149506">
                                            <p:txEl>
                                              <p:pRg st="2" end="2"/>
                                            </p:txEl>
                                          </p:spTgt>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149506">
                                            <p:txEl>
                                              <p:pRg st="2" end="2"/>
                                            </p:txEl>
                                          </p:spTgt>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149506">
                                            <p:txEl>
                                              <p:pRg st="2" end="2"/>
                                            </p:txEl>
                                          </p:spTgt>
                                        </p:tgtEl>
                                        <p:attrNameLst>
                                          <p:attrName>ppt_y</p:attrName>
                                        </p:attrNameLst>
                                      </p:cBhvr>
                                      <p:tavLst>
                                        <p:tav tm="0">
                                          <p:val>
                                            <p:strVal val="#ppt_y+0.1"/>
                                          </p:val>
                                        </p:tav>
                                        <p:tav tm="100000">
                                          <p:val>
                                            <p:strVal val="#ppt_y"/>
                                          </p:val>
                                        </p:tav>
                                      </p:tavLst>
                                    </p:anim>
                                  </p:childTnLst>
                                </p:cTn>
                              </p:par>
                              <p:par>
                                <p:cTn id="31" presetID="30" presetClass="entr" presetSubtype="0" fill="hold" nodeType="withEffect">
                                  <p:stCondLst>
                                    <p:cond delay="0"/>
                                  </p:stCondLst>
                                  <p:childTnLst>
                                    <p:set>
                                      <p:cBhvr>
                                        <p:cTn id="32" dur="1" fill="hold">
                                          <p:stCondLst>
                                            <p:cond delay="0"/>
                                          </p:stCondLst>
                                        </p:cTn>
                                        <p:tgtEl>
                                          <p:spTgt spid="149506">
                                            <p:txEl>
                                              <p:pRg st="3" end="3"/>
                                            </p:txEl>
                                          </p:spTgt>
                                        </p:tgtEl>
                                        <p:attrNameLst>
                                          <p:attrName>style.visibility</p:attrName>
                                        </p:attrNameLst>
                                      </p:cBhvr>
                                      <p:to>
                                        <p:strVal val="visible"/>
                                      </p:to>
                                    </p:set>
                                    <p:animEffect transition="in" filter="fade">
                                      <p:cBhvr>
                                        <p:cTn id="33" dur="800" decel="100000"/>
                                        <p:tgtEl>
                                          <p:spTgt spid="149506">
                                            <p:txEl>
                                              <p:pRg st="3" end="3"/>
                                            </p:txEl>
                                          </p:spTgt>
                                        </p:tgtEl>
                                      </p:cBhvr>
                                    </p:animEffect>
                                    <p:anim calcmode="lin" valueType="num">
                                      <p:cBhvr>
                                        <p:cTn id="34" dur="800" decel="100000" fill="hold"/>
                                        <p:tgtEl>
                                          <p:spTgt spid="149506">
                                            <p:txEl>
                                              <p:pRg st="3" end="3"/>
                                            </p:txEl>
                                          </p:spTgt>
                                        </p:tgtEl>
                                        <p:attrNameLst>
                                          <p:attrName>style.rotation</p:attrName>
                                        </p:attrNameLst>
                                      </p:cBhvr>
                                      <p:tavLst>
                                        <p:tav tm="0">
                                          <p:val>
                                            <p:fltVal val="-90"/>
                                          </p:val>
                                        </p:tav>
                                        <p:tav tm="100000">
                                          <p:val>
                                            <p:fltVal val="0"/>
                                          </p:val>
                                        </p:tav>
                                      </p:tavLst>
                                    </p:anim>
                                    <p:anim calcmode="lin" valueType="num">
                                      <p:cBhvr>
                                        <p:cTn id="35" dur="800" decel="100000" fill="hold"/>
                                        <p:tgtEl>
                                          <p:spTgt spid="149506">
                                            <p:txEl>
                                              <p:pRg st="3" end="3"/>
                                            </p:txEl>
                                          </p:spTgt>
                                        </p:tgtEl>
                                        <p:attrNameLst>
                                          <p:attrName>ppt_x</p:attrName>
                                        </p:attrNameLst>
                                      </p:cBhvr>
                                      <p:tavLst>
                                        <p:tav tm="0">
                                          <p:val>
                                            <p:strVal val="#ppt_x+0.4"/>
                                          </p:val>
                                        </p:tav>
                                        <p:tav tm="100000">
                                          <p:val>
                                            <p:strVal val="#ppt_x-0.05"/>
                                          </p:val>
                                        </p:tav>
                                      </p:tavLst>
                                    </p:anim>
                                    <p:anim calcmode="lin" valueType="num">
                                      <p:cBhvr>
                                        <p:cTn id="36" dur="800" decel="100000" fill="hold"/>
                                        <p:tgtEl>
                                          <p:spTgt spid="149506">
                                            <p:txEl>
                                              <p:pRg st="3" end="3"/>
                                            </p:txEl>
                                          </p:spTgt>
                                        </p:tgtEl>
                                        <p:attrNameLst>
                                          <p:attrName>ppt_y</p:attrName>
                                        </p:attrNameLst>
                                      </p:cBhvr>
                                      <p:tavLst>
                                        <p:tav tm="0">
                                          <p:val>
                                            <p:strVal val="#ppt_y-0.4"/>
                                          </p:val>
                                        </p:tav>
                                        <p:tav tm="100000">
                                          <p:val>
                                            <p:strVal val="#ppt_y+0.1"/>
                                          </p:val>
                                        </p:tav>
                                      </p:tavLst>
                                    </p:anim>
                                    <p:anim calcmode="lin" valueType="num">
                                      <p:cBhvr>
                                        <p:cTn id="37" dur="200" accel="100000" fill="hold">
                                          <p:stCondLst>
                                            <p:cond delay="800"/>
                                          </p:stCondLst>
                                        </p:cTn>
                                        <p:tgtEl>
                                          <p:spTgt spid="149506">
                                            <p:txEl>
                                              <p:pRg st="3" end="3"/>
                                            </p:txEl>
                                          </p:spTgt>
                                        </p:tgtEl>
                                        <p:attrNameLst>
                                          <p:attrName>ppt_x</p:attrName>
                                        </p:attrNameLst>
                                      </p:cBhvr>
                                      <p:tavLst>
                                        <p:tav tm="0">
                                          <p:val>
                                            <p:strVal val="#ppt_x-0.05"/>
                                          </p:val>
                                        </p:tav>
                                        <p:tav tm="100000">
                                          <p:val>
                                            <p:strVal val="#ppt_x"/>
                                          </p:val>
                                        </p:tav>
                                      </p:tavLst>
                                    </p:anim>
                                    <p:anim calcmode="lin" valueType="num">
                                      <p:cBhvr>
                                        <p:cTn id="38" dur="200" accel="100000" fill="hold">
                                          <p:stCondLst>
                                            <p:cond delay="800"/>
                                          </p:stCondLst>
                                        </p:cTn>
                                        <p:tgtEl>
                                          <p:spTgt spid="149506">
                                            <p:txEl>
                                              <p:pRg st="3" end="3"/>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1"/>
          <p:cNvSpPr>
            <a:spLocks noChangeArrowheads="1"/>
          </p:cNvSpPr>
          <p:nvPr/>
        </p:nvSpPr>
        <p:spPr bwMode="auto">
          <a:xfrm>
            <a:off x="285750" y="550516"/>
            <a:ext cx="8643938" cy="6309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Low" eaLnBrk="0" fontAlgn="base" hangingPunct="0">
              <a:spcBef>
                <a:spcPct val="0"/>
              </a:spcBef>
              <a:spcAft>
                <a:spcPct val="0"/>
              </a:spcAft>
              <a:tabLst>
                <a:tab pos="187325" algn="l"/>
              </a:tabLst>
            </a:pPr>
            <a:r>
              <a:rPr lang="ar-SA" sz="3600" b="1" dirty="0">
                <a:solidFill>
                  <a:srgbClr val="FF0000"/>
                </a:solidFill>
                <a:latin typeface="Traditional Arabic" pitchFamily="18" charset="-78"/>
                <a:ea typeface="Times New Roman" pitchFamily="18" charset="0"/>
                <a:cs typeface="Traditional Arabic" pitchFamily="18" charset="-78"/>
                <a:sym typeface="HQPB2" pitchFamily="2" charset="2"/>
              </a:rPr>
              <a:t>أهم الآثار الاقتصادية للزكاة : </a:t>
            </a:r>
            <a:endParaRPr lang="en-US" sz="3600" b="1" dirty="0">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tabLst>
                <a:tab pos="187325" algn="l"/>
              </a:tabLst>
            </a:pPr>
            <a:r>
              <a:rPr lang="ar-SA" sz="3200" b="1" dirty="0">
                <a:solidFill>
                  <a:srgbClr val="FF0000"/>
                </a:solidFill>
                <a:latin typeface="Traditional Arabic" pitchFamily="18" charset="-78"/>
                <a:ea typeface="Times New Roman" pitchFamily="18" charset="0"/>
                <a:cs typeface="Traditional Arabic" pitchFamily="18" charset="-78"/>
                <a:sym typeface="HQPB2" pitchFamily="2" charset="2"/>
              </a:rPr>
              <a:t>أداء الزكاة عبادة ، ولها آثار اقتصادية ، من أهمها : </a:t>
            </a:r>
            <a:endParaRPr lang="en-US" sz="3200" b="1" dirty="0">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buClr>
                <a:srgbClr val="FF0000"/>
              </a:buClr>
              <a:buFont typeface="Calibri" pitchFamily="34" charset="0"/>
              <a:buAutoNum type="arabicPeriod"/>
              <a:tabLst>
                <a:tab pos="187325" algn="l"/>
              </a:tabLst>
            </a:pP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أنها وسيلة من وسائل إعادة توزيع الدخل ، والثروة في المجتمع : فتؤدي إلى مواساة الفقراء . فهي وسيلة من وسائل العدل الاقتصادي، الذي أصبح محل اتفاق بين الاقتصاديين مع الاختلاف حول تعريفه ووسائله .</a:t>
            </a:r>
            <a:endParaRPr lang="en-US" sz="2800" b="1" dirty="0">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buClr>
                <a:srgbClr val="FF0000"/>
              </a:buClr>
              <a:buFont typeface="Calibri" pitchFamily="34" charset="0"/>
              <a:buAutoNum type="arabicPeriod"/>
              <a:tabLst>
                <a:tab pos="187325" algn="l"/>
              </a:tabLst>
            </a:pP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أنها أحد الدوافع نحو الاستثمار : فإخراج الزكاة لا يشجع الأغنياء على تجميد الأرصدة النقدية عاطلة ، لأن تجميدها ، وإخراج الزكاة منها يؤدي إلى تآكلها . أي أن من يملك أرصدة نقدية لابد له من استثمارها حرصاً عليها من التآكل ، ومعروف أن الاستثمار في مختلف المشروعات من مصلحة الاقتصاد القومي و تحرص الدول على تشجيعه بمختلف الوسائل .</a:t>
            </a:r>
          </a:p>
          <a:p>
            <a:pPr indent="457200" algn="justLow" eaLnBrk="0" fontAlgn="base" hangingPunct="0">
              <a:spcBef>
                <a:spcPct val="0"/>
              </a:spcBef>
              <a:spcAft>
                <a:spcPct val="0"/>
              </a:spcAft>
              <a:buClr>
                <a:srgbClr val="FF0000"/>
              </a:buClr>
              <a:buFont typeface="Calibri" pitchFamily="34" charset="0"/>
              <a:buAutoNum type="arabicPeriod"/>
              <a:tabLst>
                <a:tab pos="187325" algn="l"/>
              </a:tabLst>
            </a:pP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أنها وسيلة من وسائل الأمن المشجع على توفير البيئة المناسبة للانتعاش الاقتصادي ، لأن الفقر أحد أسباب الجريمة ، ولأن الزكاة تحارب الفقر فهي وسيلة لمحاربة الجريمة بطريقة غير مباشرة . </a:t>
            </a:r>
          </a:p>
          <a:p>
            <a:pPr indent="457200" algn="justLow" eaLnBrk="0" fontAlgn="base" hangingPunct="0">
              <a:spcBef>
                <a:spcPct val="0"/>
              </a:spcBef>
              <a:spcAft>
                <a:spcPct val="0"/>
              </a:spcAft>
              <a:buClr>
                <a:srgbClr val="FF0000"/>
              </a:buClr>
              <a:buFont typeface="Calibri" pitchFamily="34" charset="0"/>
              <a:buAutoNum type="arabicPeriod"/>
              <a:tabLst>
                <a:tab pos="187325" algn="l"/>
              </a:tabLst>
            </a:pPr>
            <a:endParaRPr lang="ar-SA" sz="2800" b="1" dirty="0">
              <a:solidFill>
                <a:prstClr val="black"/>
              </a:solidFill>
              <a:latin typeface="Traditional Arabic" pitchFamily="18" charset="-78"/>
              <a:ea typeface="Times New Roman" pitchFamily="18" charset="0"/>
              <a:cs typeface="Traditional Arabic" pitchFamily="18" charset="-78"/>
              <a:sym typeface="HQPB2" pitchFamily="2" charset="2"/>
            </a:endParaRPr>
          </a:p>
        </p:txBody>
      </p:sp>
      <p:sp>
        <p:nvSpPr>
          <p:cNvPr id="2" name="عنصر نائب لرقم الشريحة 1"/>
          <p:cNvSpPr>
            <a:spLocks noGrp="1"/>
          </p:cNvSpPr>
          <p:nvPr>
            <p:ph type="sldNum" sz="quarter" idx="12"/>
          </p:nvPr>
        </p:nvSpPr>
        <p:spPr/>
        <p:txBody>
          <a:bodyPr/>
          <a:lstStyle/>
          <a:p>
            <a:pPr>
              <a:defRPr/>
            </a:pPr>
            <a:fld id="{9ACC0C0E-2ED0-458E-BFC9-E49E256BE909}" type="slidenum">
              <a:rPr lang="ar-SA" smtClean="0">
                <a:solidFill>
                  <a:srgbClr val="646B86">
                    <a:shade val="90000"/>
                  </a:srgbClr>
                </a:solidFill>
              </a:rPr>
              <a:pPr>
                <a:defRPr/>
              </a:pPr>
              <a:t>7</a:t>
            </a:fld>
            <a:endParaRPr lang="ar-SA">
              <a:solidFill>
                <a:srgbClr val="646B86">
                  <a:shade val="90000"/>
                </a:srgbClr>
              </a:solidFill>
            </a:endParaRPr>
          </a:p>
        </p:txBody>
      </p:sp>
    </p:spTree>
    <p:extLst>
      <p:ext uri="{BB962C8B-B14F-4D97-AF65-F5344CB8AC3E}">
        <p14:creationId xmlns:p14="http://schemas.microsoft.com/office/powerpoint/2010/main" val="3578512515"/>
      </p:ext>
    </p:extLst>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150530">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150530">
                                            <p:txEl>
                                              <p:pRg st="0" end="0"/>
                                            </p:txEl>
                                          </p:spTgt>
                                        </p:tgtEl>
                                        <p:attrNameLst>
                                          <p:attrName>ppt_x</p:attrName>
                                        </p:attrNameLst>
                                      </p:cBhvr>
                                    </p:anim>
                                    <p:anim from="0" to="-1.0" calcmode="lin" valueType="num">
                                      <p:cBhvr>
                                        <p:cTn id="8" dur="200" decel="50000" autoRev="1" fill="hold">
                                          <p:stCondLst>
                                            <p:cond delay="600"/>
                                          </p:stCondLst>
                                        </p:cTn>
                                        <p:tgtEl>
                                          <p:spTgt spid="150530">
                                            <p:txEl>
                                              <p:pRg st="0" end="0"/>
                                            </p:txEl>
                                          </p:spTgt>
                                        </p:tgtEl>
                                        <p:attrNameLst>
                                          <p:attrName>xshear</p:attrName>
                                        </p:attrNameLst>
                                      </p:cBhvr>
                                    </p:anim>
                                    <p:animScale>
                                      <p:cBhvr>
                                        <p:cTn id="9" dur="200" decel="100000" autoRev="1" fill="hold">
                                          <p:stCondLst>
                                            <p:cond delay="600"/>
                                          </p:stCondLst>
                                        </p:cTn>
                                        <p:tgtEl>
                                          <p:spTgt spid="150530">
                                            <p:txEl>
                                              <p:pRg st="0" end="0"/>
                                            </p:txEl>
                                          </p:spTgt>
                                        </p:tgtEl>
                                      </p:cBhvr>
                                      <p:from x="100000" y="100000"/>
                                      <p:to x="80000" y="100000"/>
                                    </p:animScale>
                                    <p:anim by="(#ppt_h/3+#ppt_w*0.1)" calcmode="lin" valueType="num">
                                      <p:cBhvr additive="sum">
                                        <p:cTn id="10" dur="200" decel="100000" autoRev="1" fill="hold">
                                          <p:stCondLst>
                                            <p:cond delay="600"/>
                                          </p:stCondLst>
                                        </p:cTn>
                                        <p:tgtEl>
                                          <p:spTgt spid="150530">
                                            <p:txEl>
                                              <p:pRg st="0" end="0"/>
                                            </p:txEl>
                                          </p:spTgt>
                                        </p:tgtEl>
                                        <p:attrNameLst>
                                          <p:attrName>ppt_x</p:attrName>
                                        </p:attrNameLst>
                                      </p:cBhvr>
                                    </p:anim>
                                  </p:childTnLst>
                                </p:cTn>
                              </p:par>
                              <p:par>
                                <p:cTn id="11" presetID="34" presetClass="entr" presetSubtype="0" fill="hold" nodeType="withEffect">
                                  <p:stCondLst>
                                    <p:cond delay="0"/>
                                  </p:stCondLst>
                                  <p:childTnLst>
                                    <p:set>
                                      <p:cBhvr>
                                        <p:cTn id="12" dur="1" fill="hold">
                                          <p:stCondLst>
                                            <p:cond delay="0"/>
                                          </p:stCondLst>
                                        </p:cTn>
                                        <p:tgtEl>
                                          <p:spTgt spid="150530">
                                            <p:txEl>
                                              <p:pRg st="1" end="1"/>
                                            </p:txEl>
                                          </p:spTgt>
                                        </p:tgtEl>
                                        <p:attrNameLst>
                                          <p:attrName>style.visibility</p:attrName>
                                        </p:attrNameLst>
                                      </p:cBhvr>
                                      <p:to>
                                        <p:strVal val="visible"/>
                                      </p:to>
                                    </p:set>
                                    <p:anim from="(-#ppt_w/2)" to="(#ppt_x)" calcmode="lin" valueType="num">
                                      <p:cBhvr>
                                        <p:cTn id="13" dur="600" fill="hold">
                                          <p:stCondLst>
                                            <p:cond delay="0"/>
                                          </p:stCondLst>
                                        </p:cTn>
                                        <p:tgtEl>
                                          <p:spTgt spid="150530">
                                            <p:txEl>
                                              <p:pRg st="1" end="1"/>
                                            </p:txEl>
                                          </p:spTgt>
                                        </p:tgtEl>
                                        <p:attrNameLst>
                                          <p:attrName>ppt_x</p:attrName>
                                        </p:attrNameLst>
                                      </p:cBhvr>
                                    </p:anim>
                                    <p:anim from="0" to="-1.0" calcmode="lin" valueType="num">
                                      <p:cBhvr>
                                        <p:cTn id="14" dur="200" decel="50000" autoRev="1" fill="hold">
                                          <p:stCondLst>
                                            <p:cond delay="600"/>
                                          </p:stCondLst>
                                        </p:cTn>
                                        <p:tgtEl>
                                          <p:spTgt spid="150530">
                                            <p:txEl>
                                              <p:pRg st="1" end="1"/>
                                            </p:txEl>
                                          </p:spTgt>
                                        </p:tgtEl>
                                        <p:attrNameLst>
                                          <p:attrName>xshear</p:attrName>
                                        </p:attrNameLst>
                                      </p:cBhvr>
                                    </p:anim>
                                    <p:animScale>
                                      <p:cBhvr>
                                        <p:cTn id="15" dur="200" decel="100000" autoRev="1" fill="hold">
                                          <p:stCondLst>
                                            <p:cond delay="600"/>
                                          </p:stCondLst>
                                        </p:cTn>
                                        <p:tgtEl>
                                          <p:spTgt spid="150530">
                                            <p:txEl>
                                              <p:pRg st="1" end="1"/>
                                            </p:txEl>
                                          </p:spTgt>
                                        </p:tgtEl>
                                      </p:cBhvr>
                                      <p:from x="100000" y="100000"/>
                                      <p:to x="80000" y="100000"/>
                                    </p:animScale>
                                    <p:anim by="(#ppt_h/3+#ppt_w*0.1)" calcmode="lin" valueType="num">
                                      <p:cBhvr additive="sum">
                                        <p:cTn id="16" dur="200" decel="100000" autoRev="1" fill="hold">
                                          <p:stCondLst>
                                            <p:cond delay="600"/>
                                          </p:stCondLst>
                                        </p:cTn>
                                        <p:tgtEl>
                                          <p:spTgt spid="150530">
                                            <p:txEl>
                                              <p:pRg st="1" end="1"/>
                                            </p:txEl>
                                          </p:spTgt>
                                        </p:tgtEl>
                                        <p:attrNameLst>
                                          <p:attrName>ppt_x</p:attrName>
                                        </p:attrNameLst>
                                      </p:cBhvr>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19" presetClass="entr" presetSubtype="10" fill="hold" nodeType="clickEffect">
                                  <p:stCondLst>
                                    <p:cond delay="0"/>
                                  </p:stCondLst>
                                  <p:childTnLst>
                                    <p:set>
                                      <p:cBhvr>
                                        <p:cTn id="20" dur="1" fill="hold">
                                          <p:stCondLst>
                                            <p:cond delay="0"/>
                                          </p:stCondLst>
                                        </p:cTn>
                                        <p:tgtEl>
                                          <p:spTgt spid="150530">
                                            <p:txEl>
                                              <p:pRg st="2" end="2"/>
                                            </p:txEl>
                                          </p:spTgt>
                                        </p:tgtEl>
                                        <p:attrNameLst>
                                          <p:attrName>style.visibility</p:attrName>
                                        </p:attrNameLst>
                                      </p:cBhvr>
                                      <p:to>
                                        <p:strVal val="visible"/>
                                      </p:to>
                                    </p:set>
                                    <p:anim calcmode="lin" valueType="num">
                                      <p:cBhvr>
                                        <p:cTn id="21" dur="5000" fill="hold"/>
                                        <p:tgtEl>
                                          <p:spTgt spid="150530">
                                            <p:txEl>
                                              <p:pRg st="2" end="2"/>
                                            </p:txEl>
                                          </p:spTgt>
                                        </p:tgtEl>
                                        <p:attrNameLst>
                                          <p:attrName>ppt_w</p:attrName>
                                        </p:attrNameLst>
                                      </p:cBhvr>
                                      <p:tavLst>
                                        <p:tav tm="0" fmla="#ppt_w*sin(2.5*pi*$)">
                                          <p:val>
                                            <p:fltVal val="0"/>
                                          </p:val>
                                        </p:tav>
                                        <p:tav tm="100000">
                                          <p:val>
                                            <p:fltVal val="1"/>
                                          </p:val>
                                        </p:tav>
                                      </p:tavLst>
                                    </p:anim>
                                    <p:anim calcmode="lin" valueType="num">
                                      <p:cBhvr>
                                        <p:cTn id="22" dur="5000" fill="hold"/>
                                        <p:tgtEl>
                                          <p:spTgt spid="150530">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48" presetClass="entr" presetSubtype="0" accel="50000" fill="hold" nodeType="clickEffect">
                                  <p:stCondLst>
                                    <p:cond delay="0"/>
                                  </p:stCondLst>
                                  <p:childTnLst>
                                    <p:set>
                                      <p:cBhvr>
                                        <p:cTn id="26" dur="1" fill="hold">
                                          <p:stCondLst>
                                            <p:cond delay="0"/>
                                          </p:stCondLst>
                                        </p:cTn>
                                        <p:tgtEl>
                                          <p:spTgt spid="150530">
                                            <p:txEl>
                                              <p:pRg st="3" end="3"/>
                                            </p:txEl>
                                          </p:spTgt>
                                        </p:tgtEl>
                                        <p:attrNameLst>
                                          <p:attrName>style.visibility</p:attrName>
                                        </p:attrNameLst>
                                      </p:cBhvr>
                                      <p:to>
                                        <p:strVal val="visible"/>
                                      </p:to>
                                    </p:set>
                                    <p:anim calcmode="lin" valueType="num">
                                      <p:cBhvr>
                                        <p:cTn id="27" dur="1000" fill="hold"/>
                                        <p:tgtEl>
                                          <p:spTgt spid="150530">
                                            <p:txEl>
                                              <p:pRg st="3" end="3"/>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8" dur="1000" fill="hold"/>
                                        <p:tgtEl>
                                          <p:spTgt spid="150530">
                                            <p:txEl>
                                              <p:pRg st="3" end="3"/>
                                            </p:txEl>
                                          </p:spTgt>
                                        </p:tgtEl>
                                        <p:attrNameLst>
                                          <p:attrName>ppt_x</p:attrName>
                                        </p:attrNameLst>
                                      </p:cBhvr>
                                      <p:tavLst>
                                        <p:tav tm="0">
                                          <p:val>
                                            <p:fltVal val="-1"/>
                                          </p:val>
                                        </p:tav>
                                        <p:tav tm="50000">
                                          <p:val>
                                            <p:fltVal val="0.95"/>
                                          </p:val>
                                        </p:tav>
                                        <p:tav tm="100000">
                                          <p:val>
                                            <p:strVal val="#ppt_x"/>
                                          </p:val>
                                        </p:tav>
                                      </p:tavLst>
                                    </p:anim>
                                    <p:anim calcmode="lin" valueType="num">
                                      <p:cBhvr>
                                        <p:cTn id="29" dur="1000" fill="hold"/>
                                        <p:tgtEl>
                                          <p:spTgt spid="150530">
                                            <p:txEl>
                                              <p:pRg st="3" end="3"/>
                                            </p:txEl>
                                          </p:spTgt>
                                        </p:tgtEl>
                                        <p:attrNameLst>
                                          <p:attrName>ppt_y</p:attrName>
                                        </p:attrNameLst>
                                      </p:cBhvr>
                                      <p:tavLst>
                                        <p:tav tm="0">
                                          <p:val>
                                            <p:strVal val="#ppt_y"/>
                                          </p:val>
                                        </p:tav>
                                        <p:tav tm="100000">
                                          <p:val>
                                            <p:strVal val="#ppt_y"/>
                                          </p:val>
                                        </p:tav>
                                      </p:tavLst>
                                    </p:anim>
                                    <p:animEffect transition="in" filter="fade">
                                      <p:cBhvr>
                                        <p:cTn id="30" dur="1000"/>
                                        <p:tgtEl>
                                          <p:spTgt spid="150530">
                                            <p:txEl>
                                              <p:pRg st="3" end="3"/>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0" presetClass="entr" presetSubtype="0" fill="hold" nodeType="clickEffect">
                                  <p:stCondLst>
                                    <p:cond delay="0"/>
                                  </p:stCondLst>
                                  <p:childTnLst>
                                    <p:set>
                                      <p:cBhvr>
                                        <p:cTn id="34" dur="1" fill="hold">
                                          <p:stCondLst>
                                            <p:cond delay="0"/>
                                          </p:stCondLst>
                                        </p:cTn>
                                        <p:tgtEl>
                                          <p:spTgt spid="150530">
                                            <p:txEl>
                                              <p:pRg st="4" end="4"/>
                                            </p:txEl>
                                          </p:spTgt>
                                        </p:tgtEl>
                                        <p:attrNameLst>
                                          <p:attrName>style.visibility</p:attrName>
                                        </p:attrNameLst>
                                      </p:cBhvr>
                                      <p:to>
                                        <p:strVal val="visible"/>
                                      </p:to>
                                    </p:set>
                                    <p:animEffect transition="in" filter="fade">
                                      <p:cBhvr>
                                        <p:cTn id="35" dur="2000"/>
                                        <p:tgtEl>
                                          <p:spTgt spid="15053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1"/>
          <p:cNvSpPr>
            <a:spLocks noChangeArrowheads="1"/>
          </p:cNvSpPr>
          <p:nvPr/>
        </p:nvSpPr>
        <p:spPr bwMode="auto">
          <a:xfrm>
            <a:off x="428625" y="526445"/>
            <a:ext cx="8429625" cy="6494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Low" eaLnBrk="0" fontAlgn="base" hangingPunct="0">
              <a:spcBef>
                <a:spcPct val="0"/>
              </a:spcBef>
              <a:spcAft>
                <a:spcPct val="0"/>
              </a:spcAft>
              <a:tabLst>
                <a:tab pos="187325" algn="l"/>
              </a:tabLst>
            </a:pPr>
            <a:r>
              <a:rPr lang="ar-SA" sz="2400" b="1" dirty="0">
                <a:solidFill>
                  <a:srgbClr val="FF0000"/>
                </a:solidFill>
                <a:latin typeface="Traditional Arabic" pitchFamily="18" charset="-78"/>
                <a:ea typeface="Times New Roman" pitchFamily="18" charset="0"/>
                <a:cs typeface="Traditional Arabic" pitchFamily="18" charset="-78"/>
                <a:sym typeface="HQPB2" pitchFamily="2" charset="2"/>
              </a:rPr>
              <a:t>4-</a:t>
            </a:r>
            <a:r>
              <a:rPr lang="ar-SA" sz="2400" b="1" dirty="0">
                <a:solidFill>
                  <a:prstClr val="black"/>
                </a:solidFill>
                <a:latin typeface="Traditional Arabic" pitchFamily="18" charset="-78"/>
                <a:ea typeface="Times New Roman" pitchFamily="18" charset="0"/>
                <a:cs typeface="Traditional Arabic" pitchFamily="18" charset="-78"/>
                <a:sym typeface="HQPB2" pitchFamily="2" charset="2"/>
              </a:rPr>
              <a:t> أنها وسيلة من وسائل تحسين أوضاع الفئات الفقيرة في المجتمع : أي إنها تساهم في تحسين مستواهم المعيشي ، والصحي ، والتعليمي ، وهذا يعني المساهمة في تأهيلهم ليصبحوا قوة عمل مشاركة في التنمية الاقتصادية .</a:t>
            </a:r>
            <a:endParaRPr lang="en-US" sz="2400" b="1" dirty="0">
              <a:solidFill>
                <a:prstClr val="black"/>
              </a:solidFill>
              <a:latin typeface="Traditional Arabic" pitchFamily="18" charset="-78"/>
              <a:ea typeface="Times New Roman" pitchFamily="18" charset="0"/>
              <a:cs typeface="Traditional Arabic" pitchFamily="18" charset="-78"/>
              <a:sym typeface="HQPB2" pitchFamily="2" charset="2"/>
            </a:endParaRPr>
          </a:p>
          <a:p>
            <a:pPr algn="justLow" eaLnBrk="0" fontAlgn="base" hangingPunct="0">
              <a:spcBef>
                <a:spcPct val="0"/>
              </a:spcBef>
              <a:spcAft>
                <a:spcPct val="0"/>
              </a:spcAft>
              <a:tabLst>
                <a:tab pos="187325" algn="l"/>
              </a:tabLst>
            </a:pPr>
            <a:r>
              <a:rPr lang="ar-SA" sz="2400" b="1" dirty="0">
                <a:solidFill>
                  <a:srgbClr val="FF0000"/>
                </a:solidFill>
                <a:latin typeface="Traditional Arabic" pitchFamily="18" charset="-78"/>
                <a:ea typeface="Times New Roman" pitchFamily="18" charset="0"/>
                <a:cs typeface="Traditional Arabic" pitchFamily="18" charset="-78"/>
                <a:sym typeface="HQPB2" pitchFamily="2" charset="2"/>
              </a:rPr>
              <a:t>5-</a:t>
            </a:r>
            <a:r>
              <a:rPr lang="ar-SA" sz="2400" b="1" dirty="0">
                <a:solidFill>
                  <a:prstClr val="black"/>
                </a:solidFill>
                <a:latin typeface="Traditional Arabic" pitchFamily="18" charset="-78"/>
                <a:ea typeface="Times New Roman" pitchFamily="18" charset="0"/>
                <a:cs typeface="Traditional Arabic" pitchFamily="18" charset="-78"/>
                <a:sym typeface="HQPB2" pitchFamily="2" charset="2"/>
              </a:rPr>
              <a:t> أنها تساهم في توفير موارد تموِّل التكافل في المجتمع ، فتخفف العبء عن ميزانية الدولة . وكلما تراجع التزام الناس بأداء الزكاة ، زاد العبء الذي تتحمله ميزانية الدولة لتمويل التكافل داخل المجتمع . وكلما قوي الدافع </a:t>
            </a:r>
            <a:r>
              <a:rPr lang="ar-SA" sz="2400" b="1" dirty="0" err="1">
                <a:solidFill>
                  <a:prstClr val="black"/>
                </a:solidFill>
                <a:latin typeface="Traditional Arabic" pitchFamily="18" charset="-78"/>
                <a:ea typeface="Times New Roman" pitchFamily="18" charset="0"/>
                <a:cs typeface="Traditional Arabic" pitchFamily="18" charset="-78"/>
                <a:sym typeface="HQPB2" pitchFamily="2" charset="2"/>
              </a:rPr>
              <a:t>الإيماني</a:t>
            </a:r>
            <a:r>
              <a:rPr lang="ar-SA" sz="2400" b="1" dirty="0">
                <a:solidFill>
                  <a:prstClr val="black"/>
                </a:solidFill>
                <a:latin typeface="Traditional Arabic" pitchFamily="18" charset="-78"/>
                <a:ea typeface="Times New Roman" pitchFamily="18" charset="0"/>
                <a:cs typeface="Traditional Arabic" pitchFamily="18" charset="-78"/>
                <a:sym typeface="HQPB2" pitchFamily="2" charset="2"/>
              </a:rPr>
              <a:t> في المجتمع ، زاد التزام الناس بأداء الزكاة  وغيرها من الواجبات المالية ، مما يؤدي إلى تخفيف العبء المالي الذي تتحمله ميزانية الدولة للإنفاق على أصناف من الإعانات التي تقدم للمحتاجين كالأيتام ، والعجزة ، و المعاقين ... وغيرهم ممن يحتاجون إلى الرعاية الاجتماعية .</a:t>
            </a:r>
          </a:p>
          <a:p>
            <a:pPr algn="justLow" eaLnBrk="0" fontAlgn="base" hangingPunct="0">
              <a:spcBef>
                <a:spcPct val="0"/>
              </a:spcBef>
              <a:spcAft>
                <a:spcPct val="0"/>
              </a:spcAft>
              <a:tabLst>
                <a:tab pos="187325" algn="l"/>
              </a:tabLst>
            </a:pPr>
            <a:r>
              <a:rPr lang="ar-SA" sz="2400" b="1" dirty="0">
                <a:solidFill>
                  <a:prstClr val="black"/>
                </a:solidFill>
                <a:latin typeface="Traditional Arabic" pitchFamily="18" charset="-78"/>
                <a:ea typeface="Times New Roman" pitchFamily="18" charset="0"/>
                <a:cs typeface="Traditional Arabic" pitchFamily="18" charset="-78"/>
                <a:sym typeface="HQPB2" pitchFamily="2" charset="2"/>
              </a:rPr>
              <a:t> </a:t>
            </a:r>
            <a:r>
              <a:rPr lang="ar-SA" sz="2400" b="1" dirty="0">
                <a:solidFill>
                  <a:srgbClr val="FF0000"/>
                </a:solidFill>
                <a:latin typeface="Traditional Arabic" pitchFamily="18" charset="-78"/>
                <a:ea typeface="Times New Roman" pitchFamily="18" charset="0"/>
                <a:cs typeface="Traditional Arabic" pitchFamily="18" charset="-78"/>
                <a:sym typeface="HQPB2" pitchFamily="2" charset="2"/>
              </a:rPr>
              <a:t> </a:t>
            </a:r>
            <a:r>
              <a:rPr lang="ar-SA" sz="3200" b="1" dirty="0">
                <a:solidFill>
                  <a:srgbClr val="FF0000"/>
                </a:solidFill>
                <a:latin typeface="Traditional Arabic" pitchFamily="18" charset="-78"/>
                <a:ea typeface="Times New Roman" pitchFamily="18" charset="0"/>
                <a:cs typeface="Traditional Arabic" pitchFamily="18" charset="-78"/>
                <a:sym typeface="HQPB2" pitchFamily="2" charset="2"/>
              </a:rPr>
              <a:t>الأموال التي تجب فيها الزكاة :</a:t>
            </a:r>
          </a:p>
          <a:p>
            <a:pPr algn="justLow" eaLnBrk="0" fontAlgn="base" hangingPunct="0">
              <a:spcBef>
                <a:spcPct val="0"/>
              </a:spcBef>
              <a:spcAft>
                <a:spcPct val="0"/>
              </a:spcAft>
              <a:tabLst>
                <a:tab pos="187325" algn="l"/>
              </a:tabLst>
            </a:pPr>
            <a:r>
              <a:rPr lang="ar-SA" sz="2400" b="1" dirty="0">
                <a:solidFill>
                  <a:srgbClr val="FF0000"/>
                </a:solidFill>
                <a:latin typeface="Traditional Arabic" pitchFamily="18" charset="-78"/>
                <a:ea typeface="Times New Roman" pitchFamily="18" charset="0"/>
                <a:cs typeface="Traditional Arabic" pitchFamily="18" charset="-78"/>
                <a:sym typeface="HQPB2" pitchFamily="2" charset="2"/>
              </a:rPr>
              <a:t>تجب الزكاة في أربعة أصناف من المال ، هي : </a:t>
            </a:r>
          </a:p>
          <a:p>
            <a:pPr algn="justLow" eaLnBrk="0" fontAlgn="base" hangingPunct="0">
              <a:spcBef>
                <a:spcPct val="0"/>
              </a:spcBef>
              <a:spcAft>
                <a:spcPct val="0"/>
              </a:spcAft>
              <a:tabLst>
                <a:tab pos="187325" algn="l"/>
              </a:tabLst>
            </a:pPr>
            <a:r>
              <a:rPr lang="ar-SA" sz="2400" b="1" dirty="0">
                <a:solidFill>
                  <a:srgbClr val="FF0000"/>
                </a:solidFill>
                <a:latin typeface="Traditional Arabic" pitchFamily="18" charset="-78"/>
                <a:ea typeface="Times New Roman" pitchFamily="18" charset="0"/>
                <a:cs typeface="Traditional Arabic" pitchFamily="18" charset="-78"/>
                <a:sym typeface="HQPB2" pitchFamily="2" charset="2"/>
              </a:rPr>
              <a:t>الأثمان : </a:t>
            </a:r>
            <a:r>
              <a:rPr lang="ar-SA" sz="2400" b="1" dirty="0">
                <a:solidFill>
                  <a:prstClr val="black"/>
                </a:solidFill>
                <a:latin typeface="Traditional Arabic" pitchFamily="18" charset="-78"/>
                <a:ea typeface="Times New Roman" pitchFamily="18" charset="0"/>
                <a:cs typeface="Traditional Arabic" pitchFamily="18" charset="-78"/>
                <a:sym typeface="HQPB2" pitchFamily="2" charset="2"/>
              </a:rPr>
              <a:t>وتشمل الذهب ، والفضة ، وما يلحق بهما من العملات المعاصرة المصنوعة من الورق أو غيره . </a:t>
            </a:r>
          </a:p>
          <a:p>
            <a:pPr algn="justLow" eaLnBrk="0" fontAlgn="base" hangingPunct="0">
              <a:spcBef>
                <a:spcPct val="0"/>
              </a:spcBef>
              <a:spcAft>
                <a:spcPct val="0"/>
              </a:spcAft>
              <a:tabLst>
                <a:tab pos="187325" algn="l"/>
              </a:tabLst>
            </a:pPr>
            <a:r>
              <a:rPr lang="ar-SA" sz="2400" b="1" dirty="0">
                <a:solidFill>
                  <a:srgbClr val="FF0000"/>
                </a:solidFill>
                <a:latin typeface="Traditional Arabic" pitchFamily="18" charset="-78"/>
                <a:ea typeface="Times New Roman" pitchFamily="18" charset="0"/>
                <a:cs typeface="Traditional Arabic" pitchFamily="18" charset="-78"/>
                <a:sym typeface="HQPB2" pitchFamily="2" charset="2"/>
              </a:rPr>
              <a:t>السائمة من بهيمة الأنعام . </a:t>
            </a:r>
            <a:r>
              <a:rPr lang="ar-SA" sz="2400" b="1" dirty="0">
                <a:solidFill>
                  <a:prstClr val="black"/>
                </a:solidFill>
                <a:latin typeface="Traditional Arabic" pitchFamily="18" charset="-78"/>
                <a:ea typeface="Times New Roman" pitchFamily="18" charset="0"/>
                <a:cs typeface="Traditional Arabic" pitchFamily="18" charset="-78"/>
                <a:sym typeface="HQPB2" pitchFamily="2" charset="2"/>
              </a:rPr>
              <a:t>وهي البقر ، والإبل ، والغنم ، التي ترعى في البراري معظم السنة . </a:t>
            </a:r>
          </a:p>
          <a:p>
            <a:pPr algn="justLow" eaLnBrk="0" fontAlgn="base" hangingPunct="0">
              <a:spcBef>
                <a:spcPct val="0"/>
              </a:spcBef>
              <a:spcAft>
                <a:spcPct val="0"/>
              </a:spcAft>
              <a:tabLst>
                <a:tab pos="187325" algn="l"/>
              </a:tabLst>
            </a:pPr>
            <a:r>
              <a:rPr lang="ar-SA" sz="2400" b="1" dirty="0">
                <a:solidFill>
                  <a:srgbClr val="FF0000"/>
                </a:solidFill>
                <a:latin typeface="Traditional Arabic" pitchFamily="18" charset="-78"/>
                <a:ea typeface="Times New Roman" pitchFamily="18" charset="0"/>
                <a:cs typeface="Traditional Arabic" pitchFamily="18" charset="-78"/>
                <a:sym typeface="HQPB2" pitchFamily="2" charset="2"/>
              </a:rPr>
              <a:t>الخارج من الأرض </a:t>
            </a:r>
            <a:r>
              <a:rPr lang="ar-SA" sz="2400" b="1" dirty="0">
                <a:solidFill>
                  <a:prstClr val="black"/>
                </a:solidFill>
                <a:latin typeface="Traditional Arabic" pitchFamily="18" charset="-78"/>
                <a:ea typeface="Times New Roman" pitchFamily="18" charset="0"/>
                <a:cs typeface="Traditional Arabic" pitchFamily="18" charset="-78"/>
                <a:sym typeface="HQPB2" pitchFamily="2" charset="2"/>
              </a:rPr>
              <a:t>من الحبوب كالقمح ، والثمار كالتمر ، والمعدن كالحديد. </a:t>
            </a:r>
          </a:p>
          <a:p>
            <a:pPr algn="justLow" eaLnBrk="0" fontAlgn="base" hangingPunct="0">
              <a:spcBef>
                <a:spcPct val="0"/>
              </a:spcBef>
              <a:spcAft>
                <a:spcPct val="0"/>
              </a:spcAft>
              <a:tabLst>
                <a:tab pos="187325" algn="l"/>
              </a:tabLst>
            </a:pPr>
            <a:r>
              <a:rPr lang="ar-SA" sz="2400" b="1" dirty="0">
                <a:solidFill>
                  <a:srgbClr val="FF0000"/>
                </a:solidFill>
                <a:latin typeface="Traditional Arabic" pitchFamily="18" charset="-78"/>
                <a:ea typeface="Times New Roman" pitchFamily="18" charset="0"/>
                <a:cs typeface="Traditional Arabic" pitchFamily="18" charset="-78"/>
                <a:sym typeface="HQPB2" pitchFamily="2" charset="2"/>
              </a:rPr>
              <a:t>عروض التجارة </a:t>
            </a:r>
            <a:r>
              <a:rPr lang="ar-SA" sz="2400" b="1" dirty="0">
                <a:solidFill>
                  <a:prstClr val="black"/>
                </a:solidFill>
                <a:latin typeface="Traditional Arabic" pitchFamily="18" charset="-78"/>
                <a:ea typeface="Times New Roman" pitchFamily="18" charset="0"/>
                <a:cs typeface="Traditional Arabic" pitchFamily="18" charset="-78"/>
                <a:sym typeface="HQPB2" pitchFamily="2" charset="2"/>
              </a:rPr>
              <a:t>: وهي كل ما أُعد للبيع والشراء بهدف الربح . </a:t>
            </a:r>
          </a:p>
          <a:p>
            <a:pPr algn="justLow" eaLnBrk="0" fontAlgn="base" hangingPunct="0">
              <a:spcBef>
                <a:spcPct val="0"/>
              </a:spcBef>
              <a:spcAft>
                <a:spcPct val="0"/>
              </a:spcAft>
              <a:tabLst>
                <a:tab pos="187325" algn="l"/>
              </a:tabLst>
            </a:pPr>
            <a:endParaRPr lang="ar-SA" sz="2400" b="1" dirty="0">
              <a:solidFill>
                <a:prstClr val="black"/>
              </a:solidFill>
              <a:latin typeface="Traditional Arabic" pitchFamily="18" charset="-78"/>
              <a:ea typeface="Times New Roman" pitchFamily="18" charset="0"/>
              <a:cs typeface="Traditional Arabic" pitchFamily="18" charset="-78"/>
              <a:sym typeface="HQPB2" pitchFamily="2" charset="2"/>
            </a:endParaRPr>
          </a:p>
        </p:txBody>
      </p:sp>
      <p:sp>
        <p:nvSpPr>
          <p:cNvPr id="2" name="عنصر نائب لرقم الشريحة 1"/>
          <p:cNvSpPr>
            <a:spLocks noGrp="1"/>
          </p:cNvSpPr>
          <p:nvPr>
            <p:ph type="sldNum" sz="quarter" idx="12"/>
          </p:nvPr>
        </p:nvSpPr>
        <p:spPr/>
        <p:txBody>
          <a:bodyPr/>
          <a:lstStyle/>
          <a:p>
            <a:pPr>
              <a:defRPr/>
            </a:pPr>
            <a:fld id="{AF0A0574-4623-4705-9C63-6C7A4DAEC757}" type="slidenum">
              <a:rPr lang="ar-SA" smtClean="0">
                <a:solidFill>
                  <a:srgbClr val="646B86">
                    <a:shade val="90000"/>
                  </a:srgbClr>
                </a:solidFill>
              </a:rPr>
              <a:pPr>
                <a:defRPr/>
              </a:pPr>
              <a:t>8</a:t>
            </a:fld>
            <a:endParaRPr lang="ar-SA">
              <a:solidFill>
                <a:srgbClr val="646B86">
                  <a:shade val="90000"/>
                </a:srgbClr>
              </a:solidFill>
            </a:endParaRPr>
          </a:p>
        </p:txBody>
      </p:sp>
    </p:spTree>
    <p:extLst>
      <p:ext uri="{BB962C8B-B14F-4D97-AF65-F5344CB8AC3E}">
        <p14:creationId xmlns:p14="http://schemas.microsoft.com/office/powerpoint/2010/main" val="1172686066"/>
      </p:ext>
    </p:extLst>
  </p:cSld>
  <p:clrMapOvr>
    <a:masterClrMapping/>
  </p:clrMapOvr>
  <p:transition>
    <p:wipe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151554">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151554">
                                            <p:txEl>
                                              <p:pRg st="0" end="0"/>
                                            </p:txEl>
                                          </p:spTgt>
                                        </p:tgtEl>
                                        <p:attrNameLst>
                                          <p:attrName>ppt_x</p:attrName>
                                        </p:attrNameLst>
                                      </p:cBhvr>
                                    </p:anim>
                                    <p:anim from="0" to="-1.0" calcmode="lin" valueType="num">
                                      <p:cBhvr>
                                        <p:cTn id="8" dur="200" decel="50000" autoRev="1" fill="hold">
                                          <p:stCondLst>
                                            <p:cond delay="600"/>
                                          </p:stCondLst>
                                        </p:cTn>
                                        <p:tgtEl>
                                          <p:spTgt spid="151554">
                                            <p:txEl>
                                              <p:pRg st="0" end="0"/>
                                            </p:txEl>
                                          </p:spTgt>
                                        </p:tgtEl>
                                        <p:attrNameLst>
                                          <p:attrName>xshear</p:attrName>
                                        </p:attrNameLst>
                                      </p:cBhvr>
                                    </p:anim>
                                    <p:animScale>
                                      <p:cBhvr>
                                        <p:cTn id="9" dur="200" decel="100000" autoRev="1" fill="hold">
                                          <p:stCondLst>
                                            <p:cond delay="600"/>
                                          </p:stCondLst>
                                        </p:cTn>
                                        <p:tgtEl>
                                          <p:spTgt spid="151554">
                                            <p:txEl>
                                              <p:pRg st="0" end="0"/>
                                            </p:txEl>
                                          </p:spTgt>
                                        </p:tgtEl>
                                      </p:cBhvr>
                                      <p:from x="100000" y="100000"/>
                                      <p:to x="80000" y="100000"/>
                                    </p:animScale>
                                    <p:anim by="(#ppt_h/3+#ppt_w*0.1)" calcmode="lin" valueType="num">
                                      <p:cBhvr additive="sum">
                                        <p:cTn id="10" dur="200" decel="100000" autoRev="1" fill="hold">
                                          <p:stCondLst>
                                            <p:cond delay="600"/>
                                          </p:stCondLst>
                                        </p:cTn>
                                        <p:tgtEl>
                                          <p:spTgt spid="151554">
                                            <p:txEl>
                                              <p:pRg st="0" end="0"/>
                                            </p:txEl>
                                          </p:spTgt>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4" presetClass="entr" presetSubtype="0" fill="hold" nodeType="clickEffect">
                                  <p:stCondLst>
                                    <p:cond delay="0"/>
                                  </p:stCondLst>
                                  <p:childTnLst>
                                    <p:set>
                                      <p:cBhvr>
                                        <p:cTn id="14" dur="1" fill="hold">
                                          <p:stCondLst>
                                            <p:cond delay="0"/>
                                          </p:stCondLst>
                                        </p:cTn>
                                        <p:tgtEl>
                                          <p:spTgt spid="151554">
                                            <p:txEl>
                                              <p:pRg st="1" end="1"/>
                                            </p:txEl>
                                          </p:spTgt>
                                        </p:tgtEl>
                                        <p:attrNameLst>
                                          <p:attrName>style.visibility</p:attrName>
                                        </p:attrNameLst>
                                      </p:cBhvr>
                                      <p:to>
                                        <p:strVal val="visible"/>
                                      </p:to>
                                    </p:set>
                                    <p:anim from="(-#ppt_w/2)" to="(#ppt_x)" calcmode="lin" valueType="num">
                                      <p:cBhvr>
                                        <p:cTn id="15" dur="600" fill="hold">
                                          <p:stCondLst>
                                            <p:cond delay="0"/>
                                          </p:stCondLst>
                                        </p:cTn>
                                        <p:tgtEl>
                                          <p:spTgt spid="151554">
                                            <p:txEl>
                                              <p:pRg st="1" end="1"/>
                                            </p:txEl>
                                          </p:spTgt>
                                        </p:tgtEl>
                                        <p:attrNameLst>
                                          <p:attrName>ppt_x</p:attrName>
                                        </p:attrNameLst>
                                      </p:cBhvr>
                                    </p:anim>
                                    <p:anim from="0" to="-1.0" calcmode="lin" valueType="num">
                                      <p:cBhvr>
                                        <p:cTn id="16" dur="200" decel="50000" autoRev="1" fill="hold">
                                          <p:stCondLst>
                                            <p:cond delay="600"/>
                                          </p:stCondLst>
                                        </p:cTn>
                                        <p:tgtEl>
                                          <p:spTgt spid="151554">
                                            <p:txEl>
                                              <p:pRg st="1" end="1"/>
                                            </p:txEl>
                                          </p:spTgt>
                                        </p:tgtEl>
                                        <p:attrNameLst>
                                          <p:attrName>xshear</p:attrName>
                                        </p:attrNameLst>
                                      </p:cBhvr>
                                    </p:anim>
                                    <p:animScale>
                                      <p:cBhvr>
                                        <p:cTn id="17" dur="200" decel="100000" autoRev="1" fill="hold">
                                          <p:stCondLst>
                                            <p:cond delay="600"/>
                                          </p:stCondLst>
                                        </p:cTn>
                                        <p:tgtEl>
                                          <p:spTgt spid="151554">
                                            <p:txEl>
                                              <p:pRg st="1" end="1"/>
                                            </p:txEl>
                                          </p:spTgt>
                                        </p:tgtEl>
                                      </p:cBhvr>
                                      <p:from x="100000" y="100000"/>
                                      <p:to x="80000" y="100000"/>
                                    </p:animScale>
                                    <p:anim by="(#ppt_h/3+#ppt_w*0.1)" calcmode="lin" valueType="num">
                                      <p:cBhvr additive="sum">
                                        <p:cTn id="18" dur="200" decel="100000" autoRev="1" fill="hold">
                                          <p:stCondLst>
                                            <p:cond delay="600"/>
                                          </p:stCondLst>
                                        </p:cTn>
                                        <p:tgtEl>
                                          <p:spTgt spid="151554">
                                            <p:txEl>
                                              <p:pRg st="1" end="1"/>
                                            </p:txEl>
                                          </p:spTgt>
                                        </p:tgtEl>
                                        <p:attrNameLst>
                                          <p:attrName>ppt_x</p:attrName>
                                        </p:attrNameLst>
                                      </p:cBhvr>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0" presetClass="entr" presetSubtype="0" fill="hold" nodeType="clickEffect">
                                  <p:stCondLst>
                                    <p:cond delay="0"/>
                                  </p:stCondLst>
                                  <p:childTnLst>
                                    <p:set>
                                      <p:cBhvr>
                                        <p:cTn id="22" dur="1" fill="hold">
                                          <p:stCondLst>
                                            <p:cond delay="0"/>
                                          </p:stCondLst>
                                        </p:cTn>
                                        <p:tgtEl>
                                          <p:spTgt spid="151554">
                                            <p:txEl>
                                              <p:pRg st="3" end="3"/>
                                            </p:txEl>
                                          </p:spTgt>
                                        </p:tgtEl>
                                        <p:attrNameLst>
                                          <p:attrName>style.visibility</p:attrName>
                                        </p:attrNameLst>
                                      </p:cBhvr>
                                      <p:to>
                                        <p:strVal val="visible"/>
                                      </p:to>
                                    </p:set>
                                    <p:animEffect transition="in" filter="fade">
                                      <p:cBhvr>
                                        <p:cTn id="23" dur="800" decel="100000"/>
                                        <p:tgtEl>
                                          <p:spTgt spid="151554">
                                            <p:txEl>
                                              <p:pRg st="3" end="3"/>
                                            </p:txEl>
                                          </p:spTgt>
                                        </p:tgtEl>
                                      </p:cBhvr>
                                    </p:animEffect>
                                    <p:anim calcmode="lin" valueType="num">
                                      <p:cBhvr>
                                        <p:cTn id="24" dur="800" decel="100000" fill="hold"/>
                                        <p:tgtEl>
                                          <p:spTgt spid="151554">
                                            <p:txEl>
                                              <p:pRg st="3" end="3"/>
                                            </p:txEl>
                                          </p:spTgt>
                                        </p:tgtEl>
                                        <p:attrNameLst>
                                          <p:attrName>style.rotation</p:attrName>
                                        </p:attrNameLst>
                                      </p:cBhvr>
                                      <p:tavLst>
                                        <p:tav tm="0">
                                          <p:val>
                                            <p:fltVal val="-90"/>
                                          </p:val>
                                        </p:tav>
                                        <p:tav tm="100000">
                                          <p:val>
                                            <p:fltVal val="0"/>
                                          </p:val>
                                        </p:tav>
                                      </p:tavLst>
                                    </p:anim>
                                    <p:anim calcmode="lin" valueType="num">
                                      <p:cBhvr>
                                        <p:cTn id="25" dur="800" decel="100000" fill="hold"/>
                                        <p:tgtEl>
                                          <p:spTgt spid="151554">
                                            <p:txEl>
                                              <p:pRg st="3" end="3"/>
                                            </p:txEl>
                                          </p:spTgt>
                                        </p:tgtEl>
                                        <p:attrNameLst>
                                          <p:attrName>ppt_x</p:attrName>
                                        </p:attrNameLst>
                                      </p:cBhvr>
                                      <p:tavLst>
                                        <p:tav tm="0">
                                          <p:val>
                                            <p:strVal val="#ppt_x+0.4"/>
                                          </p:val>
                                        </p:tav>
                                        <p:tav tm="100000">
                                          <p:val>
                                            <p:strVal val="#ppt_x-0.05"/>
                                          </p:val>
                                        </p:tav>
                                      </p:tavLst>
                                    </p:anim>
                                    <p:anim calcmode="lin" valueType="num">
                                      <p:cBhvr>
                                        <p:cTn id="26" dur="800" decel="100000" fill="hold"/>
                                        <p:tgtEl>
                                          <p:spTgt spid="151554">
                                            <p:txEl>
                                              <p:pRg st="3" end="3"/>
                                            </p:txEl>
                                          </p:spTgt>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151554">
                                            <p:txEl>
                                              <p:pRg st="3" end="3"/>
                                            </p:txEl>
                                          </p:spTgt>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151554">
                                            <p:txEl>
                                              <p:pRg st="3" end="3"/>
                                            </p:txEl>
                                          </p:spTgt>
                                        </p:tgtEl>
                                        <p:attrNameLst>
                                          <p:attrName>ppt_y</p:attrName>
                                        </p:attrNameLst>
                                      </p:cBhvr>
                                      <p:tavLst>
                                        <p:tav tm="0">
                                          <p:val>
                                            <p:strVal val="#ppt_y+0.1"/>
                                          </p:val>
                                        </p:tav>
                                        <p:tav tm="100000">
                                          <p:val>
                                            <p:strVal val="#ppt_y"/>
                                          </p:val>
                                        </p:tav>
                                      </p:tavLst>
                                    </p:anim>
                                  </p:childTnLst>
                                </p:cTn>
                              </p:par>
                              <p:par>
                                <p:cTn id="29" presetID="30" presetClass="entr" presetSubtype="0" fill="hold" nodeType="withEffect">
                                  <p:stCondLst>
                                    <p:cond delay="0"/>
                                  </p:stCondLst>
                                  <p:childTnLst>
                                    <p:set>
                                      <p:cBhvr>
                                        <p:cTn id="30" dur="1" fill="hold">
                                          <p:stCondLst>
                                            <p:cond delay="0"/>
                                          </p:stCondLst>
                                        </p:cTn>
                                        <p:tgtEl>
                                          <p:spTgt spid="151554">
                                            <p:txEl>
                                              <p:pRg st="4" end="4"/>
                                            </p:txEl>
                                          </p:spTgt>
                                        </p:tgtEl>
                                        <p:attrNameLst>
                                          <p:attrName>style.visibility</p:attrName>
                                        </p:attrNameLst>
                                      </p:cBhvr>
                                      <p:to>
                                        <p:strVal val="visible"/>
                                      </p:to>
                                    </p:set>
                                    <p:animEffect transition="in" filter="fade">
                                      <p:cBhvr>
                                        <p:cTn id="31" dur="800" decel="100000"/>
                                        <p:tgtEl>
                                          <p:spTgt spid="151554">
                                            <p:txEl>
                                              <p:pRg st="4" end="4"/>
                                            </p:txEl>
                                          </p:spTgt>
                                        </p:tgtEl>
                                      </p:cBhvr>
                                    </p:animEffect>
                                    <p:anim calcmode="lin" valueType="num">
                                      <p:cBhvr>
                                        <p:cTn id="32" dur="800" decel="100000" fill="hold"/>
                                        <p:tgtEl>
                                          <p:spTgt spid="151554">
                                            <p:txEl>
                                              <p:pRg st="4" end="4"/>
                                            </p:txEl>
                                          </p:spTgt>
                                        </p:tgtEl>
                                        <p:attrNameLst>
                                          <p:attrName>style.rotation</p:attrName>
                                        </p:attrNameLst>
                                      </p:cBhvr>
                                      <p:tavLst>
                                        <p:tav tm="0">
                                          <p:val>
                                            <p:fltVal val="-90"/>
                                          </p:val>
                                        </p:tav>
                                        <p:tav tm="100000">
                                          <p:val>
                                            <p:fltVal val="0"/>
                                          </p:val>
                                        </p:tav>
                                      </p:tavLst>
                                    </p:anim>
                                    <p:anim calcmode="lin" valueType="num">
                                      <p:cBhvr>
                                        <p:cTn id="33" dur="800" decel="100000" fill="hold"/>
                                        <p:tgtEl>
                                          <p:spTgt spid="151554">
                                            <p:txEl>
                                              <p:pRg st="4" end="4"/>
                                            </p:txEl>
                                          </p:spTgt>
                                        </p:tgtEl>
                                        <p:attrNameLst>
                                          <p:attrName>ppt_x</p:attrName>
                                        </p:attrNameLst>
                                      </p:cBhvr>
                                      <p:tavLst>
                                        <p:tav tm="0">
                                          <p:val>
                                            <p:strVal val="#ppt_x+0.4"/>
                                          </p:val>
                                        </p:tav>
                                        <p:tav tm="100000">
                                          <p:val>
                                            <p:strVal val="#ppt_x-0.05"/>
                                          </p:val>
                                        </p:tav>
                                      </p:tavLst>
                                    </p:anim>
                                    <p:anim calcmode="lin" valueType="num">
                                      <p:cBhvr>
                                        <p:cTn id="34" dur="800" decel="100000" fill="hold"/>
                                        <p:tgtEl>
                                          <p:spTgt spid="151554">
                                            <p:txEl>
                                              <p:pRg st="4" end="4"/>
                                            </p:txEl>
                                          </p:spTgt>
                                        </p:tgtEl>
                                        <p:attrNameLst>
                                          <p:attrName>ppt_y</p:attrName>
                                        </p:attrNameLst>
                                      </p:cBhvr>
                                      <p:tavLst>
                                        <p:tav tm="0">
                                          <p:val>
                                            <p:strVal val="#ppt_y-0.4"/>
                                          </p:val>
                                        </p:tav>
                                        <p:tav tm="100000">
                                          <p:val>
                                            <p:strVal val="#ppt_y+0.1"/>
                                          </p:val>
                                        </p:tav>
                                      </p:tavLst>
                                    </p:anim>
                                    <p:anim calcmode="lin" valueType="num">
                                      <p:cBhvr>
                                        <p:cTn id="35" dur="200" accel="100000" fill="hold">
                                          <p:stCondLst>
                                            <p:cond delay="800"/>
                                          </p:stCondLst>
                                        </p:cTn>
                                        <p:tgtEl>
                                          <p:spTgt spid="151554">
                                            <p:txEl>
                                              <p:pRg st="4" end="4"/>
                                            </p:txEl>
                                          </p:spTgt>
                                        </p:tgtEl>
                                        <p:attrNameLst>
                                          <p:attrName>ppt_x</p:attrName>
                                        </p:attrNameLst>
                                      </p:cBhvr>
                                      <p:tavLst>
                                        <p:tav tm="0">
                                          <p:val>
                                            <p:strVal val="#ppt_x-0.05"/>
                                          </p:val>
                                        </p:tav>
                                        <p:tav tm="100000">
                                          <p:val>
                                            <p:strVal val="#ppt_x"/>
                                          </p:val>
                                        </p:tav>
                                      </p:tavLst>
                                    </p:anim>
                                    <p:anim calcmode="lin" valueType="num">
                                      <p:cBhvr>
                                        <p:cTn id="36" dur="200" accel="100000" fill="hold">
                                          <p:stCondLst>
                                            <p:cond delay="800"/>
                                          </p:stCondLst>
                                        </p:cTn>
                                        <p:tgtEl>
                                          <p:spTgt spid="151554">
                                            <p:txEl>
                                              <p:pRg st="4" end="4"/>
                                            </p:txEl>
                                          </p:spTgt>
                                        </p:tgtEl>
                                        <p:attrNameLst>
                                          <p:attrName>ppt_y</p:attrName>
                                        </p:attrNameLst>
                                      </p:cBhvr>
                                      <p:tavLst>
                                        <p:tav tm="0">
                                          <p:val>
                                            <p:strVal val="#ppt_y+0.1"/>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34" presetClass="entr" presetSubtype="0" fill="hold" nodeType="clickEffect">
                                  <p:stCondLst>
                                    <p:cond delay="0"/>
                                  </p:stCondLst>
                                  <p:childTnLst>
                                    <p:set>
                                      <p:cBhvr>
                                        <p:cTn id="40" dur="1" fill="hold">
                                          <p:stCondLst>
                                            <p:cond delay="0"/>
                                          </p:stCondLst>
                                        </p:cTn>
                                        <p:tgtEl>
                                          <p:spTgt spid="151554">
                                            <p:txEl>
                                              <p:pRg st="5" end="5"/>
                                            </p:txEl>
                                          </p:spTgt>
                                        </p:tgtEl>
                                        <p:attrNameLst>
                                          <p:attrName>style.visibility</p:attrName>
                                        </p:attrNameLst>
                                      </p:cBhvr>
                                      <p:to>
                                        <p:strVal val="visible"/>
                                      </p:to>
                                    </p:set>
                                    <p:anim from="(-#ppt_w/2)" to="(#ppt_x)" calcmode="lin" valueType="num">
                                      <p:cBhvr>
                                        <p:cTn id="41" dur="600" fill="hold">
                                          <p:stCondLst>
                                            <p:cond delay="0"/>
                                          </p:stCondLst>
                                        </p:cTn>
                                        <p:tgtEl>
                                          <p:spTgt spid="151554">
                                            <p:txEl>
                                              <p:pRg st="5" end="5"/>
                                            </p:txEl>
                                          </p:spTgt>
                                        </p:tgtEl>
                                        <p:attrNameLst>
                                          <p:attrName>ppt_x</p:attrName>
                                        </p:attrNameLst>
                                      </p:cBhvr>
                                    </p:anim>
                                    <p:anim from="0" to="-1.0" calcmode="lin" valueType="num">
                                      <p:cBhvr>
                                        <p:cTn id="42" dur="200" decel="50000" autoRev="1" fill="hold">
                                          <p:stCondLst>
                                            <p:cond delay="600"/>
                                          </p:stCondLst>
                                        </p:cTn>
                                        <p:tgtEl>
                                          <p:spTgt spid="151554">
                                            <p:txEl>
                                              <p:pRg st="5" end="5"/>
                                            </p:txEl>
                                          </p:spTgt>
                                        </p:tgtEl>
                                        <p:attrNameLst>
                                          <p:attrName>xshear</p:attrName>
                                        </p:attrNameLst>
                                      </p:cBhvr>
                                    </p:anim>
                                    <p:animScale>
                                      <p:cBhvr>
                                        <p:cTn id="43" dur="200" decel="100000" autoRev="1" fill="hold">
                                          <p:stCondLst>
                                            <p:cond delay="600"/>
                                          </p:stCondLst>
                                        </p:cTn>
                                        <p:tgtEl>
                                          <p:spTgt spid="151554">
                                            <p:txEl>
                                              <p:pRg st="5" end="5"/>
                                            </p:txEl>
                                          </p:spTgt>
                                        </p:tgtEl>
                                      </p:cBhvr>
                                      <p:from x="100000" y="100000"/>
                                      <p:to x="80000" y="100000"/>
                                    </p:animScale>
                                    <p:anim by="(#ppt_h/3+#ppt_w*0.1)" calcmode="lin" valueType="num">
                                      <p:cBhvr additive="sum">
                                        <p:cTn id="44" dur="200" decel="100000" autoRev="1" fill="hold">
                                          <p:stCondLst>
                                            <p:cond delay="600"/>
                                          </p:stCondLst>
                                        </p:cTn>
                                        <p:tgtEl>
                                          <p:spTgt spid="151554">
                                            <p:txEl>
                                              <p:pRg st="5" end="5"/>
                                            </p:txEl>
                                          </p:spTgt>
                                        </p:tgtEl>
                                        <p:attrNameLst>
                                          <p:attrName>ppt_x</p:attrName>
                                        </p:attrNameLst>
                                      </p:cBhvr>
                                    </p:anim>
                                  </p:childTnLst>
                                </p:cTn>
                              </p:par>
                              <p:par>
                                <p:cTn id="45" presetID="34" presetClass="entr" presetSubtype="0" fill="hold" nodeType="withEffect">
                                  <p:stCondLst>
                                    <p:cond delay="0"/>
                                  </p:stCondLst>
                                  <p:childTnLst>
                                    <p:set>
                                      <p:cBhvr>
                                        <p:cTn id="46" dur="1" fill="hold">
                                          <p:stCondLst>
                                            <p:cond delay="0"/>
                                          </p:stCondLst>
                                        </p:cTn>
                                        <p:tgtEl>
                                          <p:spTgt spid="151554">
                                            <p:txEl>
                                              <p:pRg st="6" end="6"/>
                                            </p:txEl>
                                          </p:spTgt>
                                        </p:tgtEl>
                                        <p:attrNameLst>
                                          <p:attrName>style.visibility</p:attrName>
                                        </p:attrNameLst>
                                      </p:cBhvr>
                                      <p:to>
                                        <p:strVal val="visible"/>
                                      </p:to>
                                    </p:set>
                                    <p:anim from="(-#ppt_w/2)" to="(#ppt_x)" calcmode="lin" valueType="num">
                                      <p:cBhvr>
                                        <p:cTn id="47" dur="600" fill="hold">
                                          <p:stCondLst>
                                            <p:cond delay="0"/>
                                          </p:stCondLst>
                                        </p:cTn>
                                        <p:tgtEl>
                                          <p:spTgt spid="151554">
                                            <p:txEl>
                                              <p:pRg st="6" end="6"/>
                                            </p:txEl>
                                          </p:spTgt>
                                        </p:tgtEl>
                                        <p:attrNameLst>
                                          <p:attrName>ppt_x</p:attrName>
                                        </p:attrNameLst>
                                      </p:cBhvr>
                                    </p:anim>
                                    <p:anim from="0" to="-1.0" calcmode="lin" valueType="num">
                                      <p:cBhvr>
                                        <p:cTn id="48" dur="200" decel="50000" autoRev="1" fill="hold">
                                          <p:stCondLst>
                                            <p:cond delay="600"/>
                                          </p:stCondLst>
                                        </p:cTn>
                                        <p:tgtEl>
                                          <p:spTgt spid="151554">
                                            <p:txEl>
                                              <p:pRg st="6" end="6"/>
                                            </p:txEl>
                                          </p:spTgt>
                                        </p:tgtEl>
                                        <p:attrNameLst>
                                          <p:attrName>xshear</p:attrName>
                                        </p:attrNameLst>
                                      </p:cBhvr>
                                    </p:anim>
                                    <p:animScale>
                                      <p:cBhvr>
                                        <p:cTn id="49" dur="200" decel="100000" autoRev="1" fill="hold">
                                          <p:stCondLst>
                                            <p:cond delay="600"/>
                                          </p:stCondLst>
                                        </p:cTn>
                                        <p:tgtEl>
                                          <p:spTgt spid="151554">
                                            <p:txEl>
                                              <p:pRg st="6" end="6"/>
                                            </p:txEl>
                                          </p:spTgt>
                                        </p:tgtEl>
                                      </p:cBhvr>
                                      <p:from x="100000" y="100000"/>
                                      <p:to x="80000" y="100000"/>
                                    </p:animScale>
                                    <p:anim by="(#ppt_h/3+#ppt_w*0.1)" calcmode="lin" valueType="num">
                                      <p:cBhvr additive="sum">
                                        <p:cTn id="50" dur="200" decel="100000" autoRev="1" fill="hold">
                                          <p:stCondLst>
                                            <p:cond delay="600"/>
                                          </p:stCondLst>
                                        </p:cTn>
                                        <p:tgtEl>
                                          <p:spTgt spid="151554">
                                            <p:txEl>
                                              <p:pRg st="6" end="6"/>
                                            </p:txEl>
                                          </p:spTgt>
                                        </p:tgtEl>
                                        <p:attrNameLst>
                                          <p:attrName>ppt_x</p:attrName>
                                        </p:attrNameLst>
                                      </p:cBhvr>
                                    </p:anim>
                                  </p:childTnLst>
                                </p:cTn>
                              </p:par>
                              <p:par>
                                <p:cTn id="51" presetID="34" presetClass="entr" presetSubtype="0" fill="hold" nodeType="withEffect">
                                  <p:stCondLst>
                                    <p:cond delay="0"/>
                                  </p:stCondLst>
                                  <p:childTnLst>
                                    <p:set>
                                      <p:cBhvr>
                                        <p:cTn id="52" dur="1" fill="hold">
                                          <p:stCondLst>
                                            <p:cond delay="0"/>
                                          </p:stCondLst>
                                        </p:cTn>
                                        <p:tgtEl>
                                          <p:spTgt spid="151554">
                                            <p:txEl>
                                              <p:pRg st="7" end="7"/>
                                            </p:txEl>
                                          </p:spTgt>
                                        </p:tgtEl>
                                        <p:attrNameLst>
                                          <p:attrName>style.visibility</p:attrName>
                                        </p:attrNameLst>
                                      </p:cBhvr>
                                      <p:to>
                                        <p:strVal val="visible"/>
                                      </p:to>
                                    </p:set>
                                    <p:anim from="(-#ppt_w/2)" to="(#ppt_x)" calcmode="lin" valueType="num">
                                      <p:cBhvr>
                                        <p:cTn id="53" dur="600" fill="hold">
                                          <p:stCondLst>
                                            <p:cond delay="0"/>
                                          </p:stCondLst>
                                        </p:cTn>
                                        <p:tgtEl>
                                          <p:spTgt spid="151554">
                                            <p:txEl>
                                              <p:pRg st="7" end="7"/>
                                            </p:txEl>
                                          </p:spTgt>
                                        </p:tgtEl>
                                        <p:attrNameLst>
                                          <p:attrName>ppt_x</p:attrName>
                                        </p:attrNameLst>
                                      </p:cBhvr>
                                    </p:anim>
                                    <p:anim from="0" to="-1.0" calcmode="lin" valueType="num">
                                      <p:cBhvr>
                                        <p:cTn id="54" dur="200" decel="50000" autoRev="1" fill="hold">
                                          <p:stCondLst>
                                            <p:cond delay="600"/>
                                          </p:stCondLst>
                                        </p:cTn>
                                        <p:tgtEl>
                                          <p:spTgt spid="151554">
                                            <p:txEl>
                                              <p:pRg st="7" end="7"/>
                                            </p:txEl>
                                          </p:spTgt>
                                        </p:tgtEl>
                                        <p:attrNameLst>
                                          <p:attrName>xshear</p:attrName>
                                        </p:attrNameLst>
                                      </p:cBhvr>
                                    </p:anim>
                                    <p:animScale>
                                      <p:cBhvr>
                                        <p:cTn id="55" dur="200" decel="100000" autoRev="1" fill="hold">
                                          <p:stCondLst>
                                            <p:cond delay="600"/>
                                          </p:stCondLst>
                                        </p:cTn>
                                        <p:tgtEl>
                                          <p:spTgt spid="151554">
                                            <p:txEl>
                                              <p:pRg st="7" end="7"/>
                                            </p:txEl>
                                          </p:spTgt>
                                        </p:tgtEl>
                                      </p:cBhvr>
                                      <p:from x="100000" y="100000"/>
                                      <p:to x="80000" y="100000"/>
                                    </p:animScale>
                                    <p:anim by="(#ppt_h/3+#ppt_w*0.1)" calcmode="lin" valueType="num">
                                      <p:cBhvr additive="sum">
                                        <p:cTn id="56" dur="200" decel="100000" autoRev="1" fill="hold">
                                          <p:stCondLst>
                                            <p:cond delay="600"/>
                                          </p:stCondLst>
                                        </p:cTn>
                                        <p:tgtEl>
                                          <p:spTgt spid="151554">
                                            <p:txEl>
                                              <p:pRg st="7" end="7"/>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1"/>
          <p:cNvSpPr>
            <a:spLocks noChangeArrowheads="1"/>
          </p:cNvSpPr>
          <p:nvPr/>
        </p:nvSpPr>
        <p:spPr bwMode="auto">
          <a:xfrm>
            <a:off x="0" y="448382"/>
            <a:ext cx="9001125" cy="6124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tabLst>
                <a:tab pos="187325" algn="l"/>
              </a:tabLst>
            </a:pPr>
            <a:r>
              <a:rPr lang="ar-SA" sz="3600" b="1" dirty="0">
                <a:solidFill>
                  <a:srgbClr val="FF0000"/>
                </a:solidFill>
                <a:latin typeface="Traditional Arabic" pitchFamily="18" charset="-78"/>
                <a:ea typeface="Times New Roman" pitchFamily="18" charset="0"/>
                <a:cs typeface="Traditional Arabic" pitchFamily="18" charset="-78"/>
                <a:sym typeface="HQPB2" pitchFamily="2" charset="2"/>
              </a:rPr>
              <a:t>شروط وجوب الزكاة : </a:t>
            </a:r>
          </a:p>
          <a:p>
            <a:pPr eaLnBrk="0" fontAlgn="base" hangingPunct="0">
              <a:spcBef>
                <a:spcPct val="0"/>
              </a:spcBef>
              <a:spcAft>
                <a:spcPct val="0"/>
              </a:spcAft>
              <a:tabLst>
                <a:tab pos="187325" algn="l"/>
              </a:tabLst>
            </a:pPr>
            <a:r>
              <a:rPr lang="ar-SA" sz="3600" b="1" dirty="0">
                <a:solidFill>
                  <a:srgbClr val="FF0000"/>
                </a:solidFill>
                <a:latin typeface="Traditional Arabic" pitchFamily="18" charset="-78"/>
                <a:ea typeface="Times New Roman" pitchFamily="18" charset="0"/>
                <a:cs typeface="Traditional Arabic" pitchFamily="18" charset="-78"/>
                <a:sym typeface="HQPB2" pitchFamily="2" charset="2"/>
              </a:rPr>
              <a:t>تجب الزكاة في الأموال بشروط خمسة ، هي </a:t>
            </a:r>
            <a:r>
              <a:rPr lang="ar-SA" sz="2800" b="1" dirty="0">
                <a:solidFill>
                  <a:srgbClr val="FF0000"/>
                </a:solidFill>
                <a:latin typeface="Traditional Arabic" pitchFamily="18" charset="-78"/>
                <a:ea typeface="Times New Roman" pitchFamily="18" charset="0"/>
                <a:cs typeface="Traditional Arabic" pitchFamily="18" charset="-78"/>
                <a:sym typeface="HQPB2" pitchFamily="2" charset="2"/>
              </a:rPr>
              <a:t>:</a:t>
            </a:r>
          </a:p>
          <a:p>
            <a:pPr eaLnBrk="0" fontAlgn="base" hangingPunct="0">
              <a:spcBef>
                <a:spcPct val="0"/>
              </a:spcBef>
              <a:spcAft>
                <a:spcPct val="0"/>
              </a:spcAft>
              <a:tabLst>
                <a:tab pos="187325" algn="l"/>
              </a:tabLst>
            </a:pPr>
            <a:r>
              <a:rPr lang="ar-SA" sz="2800" b="1" dirty="0">
                <a:solidFill>
                  <a:srgbClr val="FF0000"/>
                </a:solidFill>
                <a:latin typeface="Traditional Arabic" pitchFamily="18" charset="-78"/>
                <a:ea typeface="Times New Roman" pitchFamily="18" charset="0"/>
                <a:cs typeface="Traditional Arabic" pitchFamily="18" charset="-78"/>
                <a:sym typeface="HQPB2" pitchFamily="2" charset="2"/>
              </a:rPr>
              <a:t>1-</a:t>
            </a:r>
            <a:r>
              <a:rPr lang="ar-SA" sz="3200" b="1" dirty="0">
                <a:solidFill>
                  <a:srgbClr val="FF0000"/>
                </a:solidFill>
                <a:latin typeface="Traditional Arabic" pitchFamily="18" charset="-78"/>
                <a:ea typeface="Times New Roman" pitchFamily="18" charset="0"/>
                <a:cs typeface="Traditional Arabic" pitchFamily="18" charset="-78"/>
                <a:sym typeface="HQPB2" pitchFamily="2" charset="2"/>
              </a:rPr>
              <a:t>الحرية</a:t>
            </a:r>
            <a:r>
              <a:rPr lang="ar-SA" sz="2800" b="1" dirty="0">
                <a:solidFill>
                  <a:srgbClr val="FF0000"/>
                </a:solidFill>
                <a:latin typeface="Traditional Arabic" pitchFamily="18" charset="-78"/>
                <a:ea typeface="Times New Roman" pitchFamily="18" charset="0"/>
                <a:cs typeface="Traditional Arabic" pitchFamily="18" charset="-78"/>
                <a:sym typeface="HQPB2" pitchFamily="2" charset="2"/>
              </a:rPr>
              <a:t> : </a:t>
            </a: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وضدها الرِّق ، فلا تجب على عبد مملوك . ويلاحظ أن نظام الرق غير موجود الآن في بلاد المسلمين وغيرها . </a:t>
            </a:r>
          </a:p>
          <a:p>
            <a:pPr eaLnBrk="0" fontAlgn="base" hangingPunct="0">
              <a:spcBef>
                <a:spcPct val="0"/>
              </a:spcBef>
              <a:spcAft>
                <a:spcPct val="0"/>
              </a:spcAft>
              <a:tabLst>
                <a:tab pos="187325" algn="l"/>
              </a:tabLst>
            </a:pPr>
            <a:r>
              <a:rPr lang="ar-SA" sz="2800" b="1" dirty="0">
                <a:solidFill>
                  <a:srgbClr val="FF0000"/>
                </a:solidFill>
                <a:latin typeface="Traditional Arabic" pitchFamily="18" charset="-78"/>
                <a:ea typeface="Times New Roman" pitchFamily="18" charset="0"/>
                <a:cs typeface="Traditional Arabic" pitchFamily="18" charset="-78"/>
                <a:sym typeface="HQPB2" pitchFamily="2" charset="2"/>
              </a:rPr>
              <a:t>2-</a:t>
            </a:r>
            <a:r>
              <a:rPr lang="ar-SA" sz="3200" b="1" dirty="0">
                <a:solidFill>
                  <a:srgbClr val="FF0000"/>
                </a:solidFill>
                <a:latin typeface="Traditional Arabic" pitchFamily="18" charset="-78"/>
                <a:ea typeface="Times New Roman" pitchFamily="18" charset="0"/>
                <a:cs typeface="Traditional Arabic" pitchFamily="18" charset="-78"/>
                <a:sym typeface="HQPB2" pitchFamily="2" charset="2"/>
              </a:rPr>
              <a:t>الإسلام</a:t>
            </a:r>
            <a:r>
              <a:rPr lang="ar-SA" sz="2800" b="1" dirty="0">
                <a:solidFill>
                  <a:srgbClr val="FF0000"/>
                </a:solidFill>
                <a:latin typeface="Traditional Arabic" pitchFamily="18" charset="-78"/>
                <a:ea typeface="Times New Roman" pitchFamily="18" charset="0"/>
                <a:cs typeface="Traditional Arabic" pitchFamily="18" charset="-78"/>
                <a:sym typeface="HQPB2" pitchFamily="2" charset="2"/>
              </a:rPr>
              <a:t> : </a:t>
            </a: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فلا تؤخذ الزكاة من غير المسلمين ، سواء أكان كفرهم أصلياَ ، أم ناتجاً عن ردة عن الإسلام .</a:t>
            </a:r>
          </a:p>
          <a:p>
            <a:pPr eaLnBrk="0" fontAlgn="base" hangingPunct="0">
              <a:spcBef>
                <a:spcPct val="0"/>
              </a:spcBef>
              <a:spcAft>
                <a:spcPct val="0"/>
              </a:spcAft>
              <a:tabLst>
                <a:tab pos="187325" algn="l"/>
              </a:tabLst>
            </a:pPr>
            <a:r>
              <a:rPr lang="ar-SA" sz="3200" b="1" dirty="0">
                <a:solidFill>
                  <a:srgbClr val="FF0000"/>
                </a:solidFill>
                <a:latin typeface="Traditional Arabic" pitchFamily="18" charset="-78"/>
                <a:ea typeface="Times New Roman" pitchFamily="18" charset="0"/>
                <a:cs typeface="Traditional Arabic" pitchFamily="18" charset="-78"/>
                <a:sym typeface="HQPB2" pitchFamily="2" charset="2"/>
              </a:rPr>
              <a:t>3-ملك النصاب </a:t>
            </a:r>
            <a:r>
              <a:rPr lang="ar-SA" sz="2800" b="1" dirty="0">
                <a:solidFill>
                  <a:srgbClr val="FF0000"/>
                </a:solidFill>
                <a:latin typeface="Traditional Arabic" pitchFamily="18" charset="-78"/>
                <a:ea typeface="Times New Roman" pitchFamily="18" charset="0"/>
                <a:cs typeface="Traditional Arabic" pitchFamily="18" charset="-78"/>
                <a:sym typeface="HQPB2" pitchFamily="2" charset="2"/>
              </a:rPr>
              <a:t>: </a:t>
            </a: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ويقصد بالنصاب : المقدار من المال الذي لا تجب الزكاة في أقل  منه . أو هو: " المقدار من المال الذي رتب الشارع وجوب الزكاة على بلوغه() " ولكل صنف من المال نصاب . فمثلاً نصاب الإبل (5) ، ونصاب الغنم  (40) ، ونصاب الذهب (85) جراماً . ولا تجب الزكاة على من كان ماله أقـل من النصاب، فمن كان لديه (30) رأساً من الغنم فلا زكاة فيها ، لأنها أقل من النصاب . ومن يملك (40) جراماً من الذهب فلا زكاة فيها . وفائدة معرفة مقدار النصاب لكل صنف من المال ، أن نعرف هل وصل هذا المال إلى الحد الذي تجب فيه الزكاة أم لا . </a:t>
            </a:r>
          </a:p>
        </p:txBody>
      </p:sp>
      <p:sp>
        <p:nvSpPr>
          <p:cNvPr id="2" name="عنصر نائب لرقم الشريحة 1"/>
          <p:cNvSpPr>
            <a:spLocks noGrp="1"/>
          </p:cNvSpPr>
          <p:nvPr>
            <p:ph type="sldNum" sz="quarter" idx="12"/>
          </p:nvPr>
        </p:nvSpPr>
        <p:spPr/>
        <p:txBody>
          <a:bodyPr/>
          <a:lstStyle/>
          <a:p>
            <a:pPr>
              <a:defRPr/>
            </a:pPr>
            <a:fld id="{8C2DB02E-0BB6-420F-9242-405914FA0E6C}" type="slidenum">
              <a:rPr lang="ar-SA" smtClean="0">
                <a:solidFill>
                  <a:srgbClr val="646B86">
                    <a:shade val="90000"/>
                  </a:srgbClr>
                </a:solidFill>
              </a:rPr>
              <a:pPr>
                <a:defRPr/>
              </a:pPr>
              <a:t>9</a:t>
            </a:fld>
            <a:endParaRPr lang="ar-SA">
              <a:solidFill>
                <a:srgbClr val="646B86">
                  <a:shade val="90000"/>
                </a:srgbClr>
              </a:solidFill>
            </a:endParaRPr>
          </a:p>
        </p:txBody>
      </p:sp>
    </p:spTree>
    <p:extLst>
      <p:ext uri="{BB962C8B-B14F-4D97-AF65-F5344CB8AC3E}">
        <p14:creationId xmlns:p14="http://schemas.microsoft.com/office/powerpoint/2010/main" val="460964716"/>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nodeType="clickEffect">
                                  <p:stCondLst>
                                    <p:cond delay="0"/>
                                  </p:stCondLst>
                                  <p:childTnLst>
                                    <p:set>
                                      <p:cBhvr>
                                        <p:cTn id="6" dur="1" fill="hold">
                                          <p:stCondLst>
                                            <p:cond delay="0"/>
                                          </p:stCondLst>
                                        </p:cTn>
                                        <p:tgtEl>
                                          <p:spTgt spid="152578">
                                            <p:txEl>
                                              <p:pRg st="0" end="0"/>
                                            </p:txEl>
                                          </p:spTgt>
                                        </p:tgtEl>
                                        <p:attrNameLst>
                                          <p:attrName>style.visibility</p:attrName>
                                        </p:attrNameLst>
                                      </p:cBhvr>
                                      <p:to>
                                        <p:strVal val="visible"/>
                                      </p:to>
                                    </p:set>
                                    <p:anim calcmode="lin" valueType="num">
                                      <p:cBhvr>
                                        <p:cTn id="7" dur="5000" fill="hold"/>
                                        <p:tgtEl>
                                          <p:spTgt spid="152578">
                                            <p:txEl>
                                              <p:pRg st="0" end="0"/>
                                            </p:txEl>
                                          </p:spTgt>
                                        </p:tgtEl>
                                        <p:attrNameLst>
                                          <p:attrName>ppt_w</p:attrName>
                                        </p:attrNameLst>
                                      </p:cBhvr>
                                      <p:tavLst>
                                        <p:tav tm="0" fmla="#ppt_w*sin(2.5*pi*$)">
                                          <p:val>
                                            <p:fltVal val="0"/>
                                          </p:val>
                                        </p:tav>
                                        <p:tav tm="100000">
                                          <p:val>
                                            <p:fltVal val="1"/>
                                          </p:val>
                                        </p:tav>
                                      </p:tavLst>
                                    </p:anim>
                                    <p:anim calcmode="lin" valueType="num">
                                      <p:cBhvr>
                                        <p:cTn id="8" dur="5000" fill="hold"/>
                                        <p:tgtEl>
                                          <p:spTgt spid="152578">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7" presetClass="entr" presetSubtype="0" fill="hold" nodeType="clickEffect">
                                  <p:stCondLst>
                                    <p:cond delay="0"/>
                                  </p:stCondLst>
                                  <p:childTnLst>
                                    <p:set>
                                      <p:cBhvr>
                                        <p:cTn id="12" dur="1" fill="hold">
                                          <p:stCondLst>
                                            <p:cond delay="0"/>
                                          </p:stCondLst>
                                        </p:cTn>
                                        <p:tgtEl>
                                          <p:spTgt spid="152578">
                                            <p:txEl>
                                              <p:pRg st="1" end="1"/>
                                            </p:txEl>
                                          </p:spTgt>
                                        </p:tgtEl>
                                        <p:attrNameLst>
                                          <p:attrName>style.visibility</p:attrName>
                                        </p:attrNameLst>
                                      </p:cBhvr>
                                      <p:to>
                                        <p:strVal val="visible"/>
                                      </p:to>
                                    </p:set>
                                    <p:animEffect transition="in" filter="fade">
                                      <p:cBhvr>
                                        <p:cTn id="13" dur="1000"/>
                                        <p:tgtEl>
                                          <p:spTgt spid="152578">
                                            <p:txEl>
                                              <p:pRg st="1" end="1"/>
                                            </p:txEl>
                                          </p:spTgt>
                                        </p:tgtEl>
                                      </p:cBhvr>
                                    </p:animEffect>
                                    <p:anim calcmode="lin" valueType="num">
                                      <p:cBhvr>
                                        <p:cTn id="14" dur="1000" fill="hold"/>
                                        <p:tgtEl>
                                          <p:spTgt spid="152578">
                                            <p:txEl>
                                              <p:pRg st="1" end="1"/>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152578">
                                            <p:txEl>
                                              <p:pRg st="1" end="1"/>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52578">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34" presetClass="entr" presetSubtype="0" fill="hold" nodeType="clickEffect">
                                  <p:stCondLst>
                                    <p:cond delay="0"/>
                                  </p:stCondLst>
                                  <p:childTnLst>
                                    <p:set>
                                      <p:cBhvr>
                                        <p:cTn id="20" dur="1" fill="hold">
                                          <p:stCondLst>
                                            <p:cond delay="0"/>
                                          </p:stCondLst>
                                        </p:cTn>
                                        <p:tgtEl>
                                          <p:spTgt spid="152578">
                                            <p:txEl>
                                              <p:pRg st="2" end="2"/>
                                            </p:txEl>
                                          </p:spTgt>
                                        </p:tgtEl>
                                        <p:attrNameLst>
                                          <p:attrName>style.visibility</p:attrName>
                                        </p:attrNameLst>
                                      </p:cBhvr>
                                      <p:to>
                                        <p:strVal val="visible"/>
                                      </p:to>
                                    </p:set>
                                    <p:anim from="(-#ppt_w/2)" to="(#ppt_x)" calcmode="lin" valueType="num">
                                      <p:cBhvr>
                                        <p:cTn id="21" dur="600" fill="hold">
                                          <p:stCondLst>
                                            <p:cond delay="0"/>
                                          </p:stCondLst>
                                        </p:cTn>
                                        <p:tgtEl>
                                          <p:spTgt spid="152578">
                                            <p:txEl>
                                              <p:pRg st="2" end="2"/>
                                            </p:txEl>
                                          </p:spTgt>
                                        </p:tgtEl>
                                        <p:attrNameLst>
                                          <p:attrName>ppt_x</p:attrName>
                                        </p:attrNameLst>
                                      </p:cBhvr>
                                    </p:anim>
                                    <p:anim from="0" to="-1.0" calcmode="lin" valueType="num">
                                      <p:cBhvr>
                                        <p:cTn id="22" dur="200" decel="50000" autoRev="1" fill="hold">
                                          <p:stCondLst>
                                            <p:cond delay="600"/>
                                          </p:stCondLst>
                                        </p:cTn>
                                        <p:tgtEl>
                                          <p:spTgt spid="152578">
                                            <p:txEl>
                                              <p:pRg st="2" end="2"/>
                                            </p:txEl>
                                          </p:spTgt>
                                        </p:tgtEl>
                                        <p:attrNameLst>
                                          <p:attrName>xshear</p:attrName>
                                        </p:attrNameLst>
                                      </p:cBhvr>
                                    </p:anim>
                                    <p:animScale>
                                      <p:cBhvr>
                                        <p:cTn id="23" dur="200" decel="100000" autoRev="1" fill="hold">
                                          <p:stCondLst>
                                            <p:cond delay="600"/>
                                          </p:stCondLst>
                                        </p:cTn>
                                        <p:tgtEl>
                                          <p:spTgt spid="152578">
                                            <p:txEl>
                                              <p:pRg st="2" end="2"/>
                                            </p:txEl>
                                          </p:spTgt>
                                        </p:tgtEl>
                                      </p:cBhvr>
                                      <p:from x="100000" y="100000"/>
                                      <p:to x="80000" y="100000"/>
                                    </p:animScale>
                                    <p:anim by="(#ppt_h/3+#ppt_w*0.1)" calcmode="lin" valueType="num">
                                      <p:cBhvr additive="sum">
                                        <p:cTn id="24" dur="200" decel="100000" autoRev="1" fill="hold">
                                          <p:stCondLst>
                                            <p:cond delay="600"/>
                                          </p:stCondLst>
                                        </p:cTn>
                                        <p:tgtEl>
                                          <p:spTgt spid="152578">
                                            <p:txEl>
                                              <p:pRg st="2" end="2"/>
                                            </p:txEl>
                                          </p:spTgt>
                                        </p:tgtEl>
                                        <p:attrNameLst>
                                          <p:attrName>ppt_x</p:attrName>
                                        </p:attrNameLst>
                                      </p:cBhvr>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37" presetClass="entr" presetSubtype="0" fill="hold" nodeType="clickEffect">
                                  <p:stCondLst>
                                    <p:cond delay="0"/>
                                  </p:stCondLst>
                                  <p:childTnLst>
                                    <p:set>
                                      <p:cBhvr>
                                        <p:cTn id="28" dur="1" fill="hold">
                                          <p:stCondLst>
                                            <p:cond delay="0"/>
                                          </p:stCondLst>
                                        </p:cTn>
                                        <p:tgtEl>
                                          <p:spTgt spid="152578">
                                            <p:txEl>
                                              <p:pRg st="3" end="3"/>
                                            </p:txEl>
                                          </p:spTgt>
                                        </p:tgtEl>
                                        <p:attrNameLst>
                                          <p:attrName>style.visibility</p:attrName>
                                        </p:attrNameLst>
                                      </p:cBhvr>
                                      <p:to>
                                        <p:strVal val="visible"/>
                                      </p:to>
                                    </p:set>
                                    <p:animEffect transition="in" filter="fade">
                                      <p:cBhvr>
                                        <p:cTn id="29" dur="1000"/>
                                        <p:tgtEl>
                                          <p:spTgt spid="152578">
                                            <p:txEl>
                                              <p:pRg st="3" end="3"/>
                                            </p:txEl>
                                          </p:spTgt>
                                        </p:tgtEl>
                                      </p:cBhvr>
                                    </p:animEffect>
                                    <p:anim calcmode="lin" valueType="num">
                                      <p:cBhvr>
                                        <p:cTn id="30" dur="1000" fill="hold"/>
                                        <p:tgtEl>
                                          <p:spTgt spid="152578">
                                            <p:txEl>
                                              <p:pRg st="3" end="3"/>
                                            </p:txEl>
                                          </p:spTgt>
                                        </p:tgtEl>
                                        <p:attrNameLst>
                                          <p:attrName>ppt_x</p:attrName>
                                        </p:attrNameLst>
                                      </p:cBhvr>
                                      <p:tavLst>
                                        <p:tav tm="0">
                                          <p:val>
                                            <p:strVal val="#ppt_x"/>
                                          </p:val>
                                        </p:tav>
                                        <p:tav tm="100000">
                                          <p:val>
                                            <p:strVal val="#ppt_x"/>
                                          </p:val>
                                        </p:tav>
                                      </p:tavLst>
                                    </p:anim>
                                    <p:anim calcmode="lin" valueType="num">
                                      <p:cBhvr>
                                        <p:cTn id="31" dur="900" decel="100000" fill="hold"/>
                                        <p:tgtEl>
                                          <p:spTgt spid="152578">
                                            <p:txEl>
                                              <p:pRg st="3" end="3"/>
                                            </p:txEl>
                                          </p:spTgt>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52578">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48" presetClass="entr" presetSubtype="0" accel="50000" fill="hold" nodeType="clickEffect">
                                  <p:stCondLst>
                                    <p:cond delay="0"/>
                                  </p:stCondLst>
                                  <p:childTnLst>
                                    <p:set>
                                      <p:cBhvr>
                                        <p:cTn id="36" dur="1" fill="hold">
                                          <p:stCondLst>
                                            <p:cond delay="0"/>
                                          </p:stCondLst>
                                        </p:cTn>
                                        <p:tgtEl>
                                          <p:spTgt spid="152578">
                                            <p:txEl>
                                              <p:pRg st="4" end="4"/>
                                            </p:txEl>
                                          </p:spTgt>
                                        </p:tgtEl>
                                        <p:attrNameLst>
                                          <p:attrName>style.visibility</p:attrName>
                                        </p:attrNameLst>
                                      </p:cBhvr>
                                      <p:to>
                                        <p:strVal val="visible"/>
                                      </p:to>
                                    </p:set>
                                    <p:anim calcmode="lin" valueType="num">
                                      <p:cBhvr>
                                        <p:cTn id="37" dur="1000" fill="hold"/>
                                        <p:tgtEl>
                                          <p:spTgt spid="152578">
                                            <p:txEl>
                                              <p:pRg st="4" end="4"/>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8" dur="1000" fill="hold"/>
                                        <p:tgtEl>
                                          <p:spTgt spid="152578">
                                            <p:txEl>
                                              <p:pRg st="4" end="4"/>
                                            </p:txEl>
                                          </p:spTgt>
                                        </p:tgtEl>
                                        <p:attrNameLst>
                                          <p:attrName>ppt_x</p:attrName>
                                        </p:attrNameLst>
                                      </p:cBhvr>
                                      <p:tavLst>
                                        <p:tav tm="0">
                                          <p:val>
                                            <p:fltVal val="-1"/>
                                          </p:val>
                                        </p:tav>
                                        <p:tav tm="50000">
                                          <p:val>
                                            <p:fltVal val="0.95"/>
                                          </p:val>
                                        </p:tav>
                                        <p:tav tm="100000">
                                          <p:val>
                                            <p:strVal val="#ppt_x"/>
                                          </p:val>
                                        </p:tav>
                                      </p:tavLst>
                                    </p:anim>
                                    <p:anim calcmode="lin" valueType="num">
                                      <p:cBhvr>
                                        <p:cTn id="39" dur="1000" fill="hold"/>
                                        <p:tgtEl>
                                          <p:spTgt spid="152578">
                                            <p:txEl>
                                              <p:pRg st="4" end="4"/>
                                            </p:txEl>
                                          </p:spTgt>
                                        </p:tgtEl>
                                        <p:attrNameLst>
                                          <p:attrName>ppt_y</p:attrName>
                                        </p:attrNameLst>
                                      </p:cBhvr>
                                      <p:tavLst>
                                        <p:tav tm="0">
                                          <p:val>
                                            <p:strVal val="#ppt_y"/>
                                          </p:val>
                                        </p:tav>
                                        <p:tav tm="100000">
                                          <p:val>
                                            <p:strVal val="#ppt_y"/>
                                          </p:val>
                                        </p:tav>
                                      </p:tavLst>
                                    </p:anim>
                                    <p:animEffect transition="in" filter="fade">
                                      <p:cBhvr>
                                        <p:cTn id="40" dur="1000"/>
                                        <p:tgtEl>
                                          <p:spTgt spid="15257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1"/>
          <p:cNvSpPr>
            <a:spLocks noChangeArrowheads="1"/>
          </p:cNvSpPr>
          <p:nvPr/>
        </p:nvSpPr>
        <p:spPr bwMode="auto">
          <a:xfrm>
            <a:off x="428625" y="662951"/>
            <a:ext cx="8429625" cy="59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eaLnBrk="0" fontAlgn="base" hangingPunct="0">
              <a:spcBef>
                <a:spcPct val="0"/>
              </a:spcBef>
              <a:spcAft>
                <a:spcPct val="0"/>
              </a:spcAft>
              <a:tabLst>
                <a:tab pos="187325" algn="l"/>
              </a:tabLst>
            </a:pPr>
            <a:r>
              <a:rPr lang="ar-SA" sz="3600" b="1" dirty="0">
                <a:solidFill>
                  <a:srgbClr val="FF0000"/>
                </a:solidFill>
                <a:latin typeface="Traditional Arabic" pitchFamily="18" charset="-78"/>
                <a:ea typeface="Times New Roman" pitchFamily="18" charset="0"/>
                <a:cs typeface="Traditional Arabic" pitchFamily="18" charset="-78"/>
                <a:sym typeface="HQPB2" pitchFamily="2" charset="2"/>
              </a:rPr>
              <a:t>4-تمام الملك ، واستقراره </a:t>
            </a:r>
            <a:r>
              <a:rPr lang="ar-SA" sz="2800" b="1" dirty="0">
                <a:solidFill>
                  <a:srgbClr val="FF0000"/>
                </a:solidFill>
                <a:latin typeface="Traditional Arabic" pitchFamily="18" charset="-78"/>
                <a:ea typeface="Times New Roman" pitchFamily="18" charset="0"/>
                <a:cs typeface="Traditional Arabic" pitchFamily="18" charset="-78"/>
                <a:sym typeface="HQPB2" pitchFamily="2" charset="2"/>
              </a:rPr>
              <a:t>: </a:t>
            </a: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أي أن يكون ملكه للمال تاماً بأن لا يتعلق به حق غيره ، ويمكنه التصرف به وبمنافعه حسب اختياره .</a:t>
            </a:r>
            <a:endParaRPr lang="en-US" sz="2800" b="1" dirty="0">
              <a:solidFill>
                <a:prstClr val="black"/>
              </a:solidFill>
              <a:latin typeface="Traditional Arabic" pitchFamily="18" charset="-78"/>
              <a:ea typeface="Times New Roman" pitchFamily="18" charset="0"/>
              <a:cs typeface="Traditional Arabic" pitchFamily="18" charset="-78"/>
              <a:sym typeface="HQPB2" pitchFamily="2" charset="2"/>
            </a:endParaRPr>
          </a:p>
          <a:p>
            <a:pPr algn="just" eaLnBrk="0" fontAlgn="base" hangingPunct="0">
              <a:spcBef>
                <a:spcPct val="0"/>
              </a:spcBef>
              <a:spcAft>
                <a:spcPct val="0"/>
              </a:spcAft>
              <a:tabLst>
                <a:tab pos="187325" algn="l"/>
              </a:tabLst>
            </a:pPr>
            <a:r>
              <a:rPr lang="ar-SA" sz="2800" b="1" dirty="0">
                <a:solidFill>
                  <a:srgbClr val="FF0000"/>
                </a:solidFill>
                <a:latin typeface="Traditional Arabic" pitchFamily="18" charset="-78"/>
                <a:ea typeface="Times New Roman" pitchFamily="18" charset="0"/>
                <a:cs typeface="Traditional Arabic" pitchFamily="18" charset="-78"/>
                <a:sym typeface="HQPB2" pitchFamily="2" charset="2"/>
              </a:rPr>
              <a:t>5- </a:t>
            </a:r>
            <a:r>
              <a:rPr lang="ar-SA" sz="3600" b="1" dirty="0">
                <a:solidFill>
                  <a:srgbClr val="FF0000"/>
                </a:solidFill>
                <a:latin typeface="Traditional Arabic" pitchFamily="18" charset="-78"/>
                <a:ea typeface="Times New Roman" pitchFamily="18" charset="0"/>
                <a:cs typeface="Traditional Arabic" pitchFamily="18" charset="-78"/>
                <a:sym typeface="HQPB2" pitchFamily="2" charset="2"/>
              </a:rPr>
              <a:t>تمام الحول </a:t>
            </a:r>
            <a:r>
              <a:rPr lang="ar-SA" sz="2800" b="1" dirty="0">
                <a:solidFill>
                  <a:srgbClr val="FF0000"/>
                </a:solidFill>
                <a:latin typeface="Traditional Arabic" pitchFamily="18" charset="-78"/>
                <a:ea typeface="Times New Roman" pitchFamily="18" charset="0"/>
                <a:cs typeface="Traditional Arabic" pitchFamily="18" charset="-78"/>
                <a:sym typeface="HQPB2" pitchFamily="2" charset="2"/>
              </a:rPr>
              <a:t>: </a:t>
            </a: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أي أن يمضي على ملكه للمال سنة هجرية كاملة ،فلا زكاة في مال إلاَّ بعد مضي سنة . ويستثنى بعض أصناف المال فلا يشترط لها الحول ، وهي ربح التجارة فحوله حول أصله ، والخارج من الأرض كالحبوب والثمار تزكى عند حصادها . وصغار بهيمة الأنعام تعد مع الكبار من بهيمة الأنعام وتزكى. وتطبيقاً لهذا الشرط لا تجب الزكاة في رواتب الموظفين بمجرد قبضها ، أما ما توفر منها حتى حال عليه الحول وكان نصاباً ، أو ضمه إلى غيره من المال فهنا  يزكيه . وقد جاء في جواب لسؤال حول هذا الموضوع أجابت عليه اللجنة الدائمة " و لا يجوز قياسها ( أي الرواتب ) على الخارج من الأرض ، لأن اشتراط الحول في وجوب الزكاة في النقدين ثابت بالنص ، ولا قياس مع النص ".</a:t>
            </a:r>
            <a:endParaRPr lang="en-US" sz="2800" b="1" dirty="0">
              <a:solidFill>
                <a:prstClr val="black"/>
              </a:solidFill>
              <a:latin typeface="Traditional Arabic" pitchFamily="18" charset="-78"/>
              <a:ea typeface="Times New Roman" pitchFamily="18" charset="0"/>
              <a:cs typeface="Traditional Arabic" pitchFamily="18" charset="-78"/>
              <a:sym typeface="HQPB2" pitchFamily="2" charset="2"/>
            </a:endParaRPr>
          </a:p>
          <a:p>
            <a:pPr algn="just" rtl="0" eaLnBrk="0" fontAlgn="base" hangingPunct="0">
              <a:spcBef>
                <a:spcPct val="0"/>
              </a:spcBef>
              <a:spcAft>
                <a:spcPct val="0"/>
              </a:spcAft>
              <a:tabLst>
                <a:tab pos="187325" algn="l"/>
              </a:tabLst>
            </a:pPr>
            <a:r>
              <a:rPr lang="en-US" sz="2800" b="1" dirty="0">
                <a:solidFill>
                  <a:prstClr val="black"/>
                </a:solidFill>
                <a:latin typeface="Traditional Arabic" pitchFamily="18" charset="-78"/>
                <a:ea typeface="Times New Roman" pitchFamily="18" charset="0"/>
                <a:cs typeface="Traditional Arabic" pitchFamily="18" charset="-78"/>
                <a:sym typeface="HQPB2" pitchFamily="2" charset="2"/>
              </a:rPr>
              <a:t/>
            </a:r>
            <a:br>
              <a:rPr lang="en-US" sz="2800" b="1" dirty="0">
                <a:solidFill>
                  <a:prstClr val="black"/>
                </a:solidFill>
                <a:latin typeface="Traditional Arabic" pitchFamily="18" charset="-78"/>
                <a:ea typeface="Times New Roman" pitchFamily="18" charset="0"/>
                <a:cs typeface="Traditional Arabic" pitchFamily="18" charset="-78"/>
                <a:sym typeface="HQPB2" pitchFamily="2" charset="2"/>
              </a:rPr>
            </a:br>
            <a:endParaRPr lang="en-US" sz="2800" b="1" dirty="0">
              <a:solidFill>
                <a:prstClr val="black"/>
              </a:solidFill>
              <a:latin typeface="Traditional Arabic" pitchFamily="18" charset="-78"/>
              <a:ea typeface="Times New Roman" pitchFamily="18" charset="0"/>
              <a:cs typeface="Traditional Arabic" pitchFamily="18" charset="-78"/>
              <a:sym typeface="HQPB2" pitchFamily="2" charset="2"/>
            </a:endParaRPr>
          </a:p>
        </p:txBody>
      </p:sp>
      <p:sp>
        <p:nvSpPr>
          <p:cNvPr id="2" name="عنصر نائب لرقم الشريحة 1"/>
          <p:cNvSpPr>
            <a:spLocks noGrp="1"/>
          </p:cNvSpPr>
          <p:nvPr>
            <p:ph type="sldNum" sz="quarter" idx="12"/>
          </p:nvPr>
        </p:nvSpPr>
        <p:spPr/>
        <p:txBody>
          <a:bodyPr/>
          <a:lstStyle/>
          <a:p>
            <a:pPr>
              <a:defRPr/>
            </a:pPr>
            <a:fld id="{E24702BA-2FDA-42C4-8C22-319DD2F88082}" type="slidenum">
              <a:rPr lang="ar-SA" smtClean="0">
                <a:solidFill>
                  <a:srgbClr val="646B86">
                    <a:shade val="90000"/>
                  </a:srgbClr>
                </a:solidFill>
              </a:rPr>
              <a:pPr>
                <a:defRPr/>
              </a:pPr>
              <a:t>10</a:t>
            </a:fld>
            <a:endParaRPr lang="ar-SA">
              <a:solidFill>
                <a:srgbClr val="646B86">
                  <a:shade val="90000"/>
                </a:srgbClr>
              </a:solidFill>
            </a:endParaRPr>
          </a:p>
        </p:txBody>
      </p:sp>
    </p:spTree>
    <p:extLst>
      <p:ext uri="{BB962C8B-B14F-4D97-AF65-F5344CB8AC3E}">
        <p14:creationId xmlns:p14="http://schemas.microsoft.com/office/powerpoint/2010/main" val="1867216161"/>
      </p:ext>
    </p:extLst>
  </p:cSld>
  <p:clrMapOvr>
    <a:masterClrMapping/>
  </p:clrMapOvr>
  <p:transition>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nodeType="clickEffect">
                                  <p:stCondLst>
                                    <p:cond delay="0"/>
                                  </p:stCondLst>
                                  <p:childTnLst>
                                    <p:set>
                                      <p:cBhvr>
                                        <p:cTn id="6" dur="1" fill="hold">
                                          <p:stCondLst>
                                            <p:cond delay="0"/>
                                          </p:stCondLst>
                                        </p:cTn>
                                        <p:tgtEl>
                                          <p:spTgt spid="153602">
                                            <p:txEl>
                                              <p:pRg st="0" end="0"/>
                                            </p:txEl>
                                          </p:spTgt>
                                        </p:tgtEl>
                                        <p:attrNameLst>
                                          <p:attrName>style.visibility</p:attrName>
                                        </p:attrNameLst>
                                      </p:cBhvr>
                                      <p:to>
                                        <p:strVal val="visible"/>
                                      </p:to>
                                    </p:set>
                                    <p:anim calcmode="lin" valueType="num">
                                      <p:cBhvr>
                                        <p:cTn id="7" dur="5000" fill="hold"/>
                                        <p:tgtEl>
                                          <p:spTgt spid="153602">
                                            <p:txEl>
                                              <p:pRg st="0" end="0"/>
                                            </p:txEl>
                                          </p:spTgt>
                                        </p:tgtEl>
                                        <p:attrNameLst>
                                          <p:attrName>ppt_w</p:attrName>
                                        </p:attrNameLst>
                                      </p:cBhvr>
                                      <p:tavLst>
                                        <p:tav tm="0" fmla="#ppt_w*sin(2.5*pi*$)">
                                          <p:val>
                                            <p:fltVal val="0"/>
                                          </p:val>
                                        </p:tav>
                                        <p:tav tm="100000">
                                          <p:val>
                                            <p:fltVal val="1"/>
                                          </p:val>
                                        </p:tav>
                                      </p:tavLst>
                                    </p:anim>
                                    <p:anim calcmode="lin" valueType="num">
                                      <p:cBhvr>
                                        <p:cTn id="8" dur="5000" fill="hold"/>
                                        <p:tgtEl>
                                          <p:spTgt spid="153602">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9" presetClass="entr" presetSubtype="10" fill="hold" nodeType="clickEffect">
                                  <p:stCondLst>
                                    <p:cond delay="0"/>
                                  </p:stCondLst>
                                  <p:childTnLst>
                                    <p:set>
                                      <p:cBhvr>
                                        <p:cTn id="12" dur="1" fill="hold">
                                          <p:stCondLst>
                                            <p:cond delay="0"/>
                                          </p:stCondLst>
                                        </p:cTn>
                                        <p:tgtEl>
                                          <p:spTgt spid="153602">
                                            <p:txEl>
                                              <p:pRg st="1" end="1"/>
                                            </p:txEl>
                                          </p:spTgt>
                                        </p:tgtEl>
                                        <p:attrNameLst>
                                          <p:attrName>style.visibility</p:attrName>
                                        </p:attrNameLst>
                                      </p:cBhvr>
                                      <p:to>
                                        <p:strVal val="visible"/>
                                      </p:to>
                                    </p:set>
                                    <p:anim calcmode="lin" valueType="num">
                                      <p:cBhvr>
                                        <p:cTn id="13" dur="5000" fill="hold"/>
                                        <p:tgtEl>
                                          <p:spTgt spid="153602">
                                            <p:txEl>
                                              <p:pRg st="1" end="1"/>
                                            </p:txEl>
                                          </p:spTgt>
                                        </p:tgtEl>
                                        <p:attrNameLst>
                                          <p:attrName>ppt_w</p:attrName>
                                        </p:attrNameLst>
                                      </p:cBhvr>
                                      <p:tavLst>
                                        <p:tav tm="0" fmla="#ppt_w*sin(2.5*pi*$)">
                                          <p:val>
                                            <p:fltVal val="0"/>
                                          </p:val>
                                        </p:tav>
                                        <p:tav tm="100000">
                                          <p:val>
                                            <p:fltVal val="1"/>
                                          </p:val>
                                        </p:tav>
                                      </p:tavLst>
                                    </p:anim>
                                    <p:anim calcmode="lin" valueType="num">
                                      <p:cBhvr>
                                        <p:cTn id="14" dur="5000" fill="hold"/>
                                        <p:tgtEl>
                                          <p:spTgt spid="153602">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1"/>
          <p:cNvSpPr>
            <a:spLocks noChangeArrowheads="1"/>
          </p:cNvSpPr>
          <p:nvPr/>
        </p:nvSpPr>
        <p:spPr bwMode="auto">
          <a:xfrm>
            <a:off x="285750" y="283816"/>
            <a:ext cx="8572500" cy="6309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Low" eaLnBrk="0" fontAlgn="base" hangingPunct="0">
              <a:spcBef>
                <a:spcPct val="0"/>
              </a:spcBef>
              <a:spcAft>
                <a:spcPct val="0"/>
              </a:spcAft>
            </a:pPr>
            <a:r>
              <a:rPr lang="ar-SA" sz="4000" b="1" dirty="0">
                <a:solidFill>
                  <a:srgbClr val="FF0000"/>
                </a:solidFill>
                <a:latin typeface="Traditional Arabic" pitchFamily="18" charset="-78"/>
                <a:ea typeface="Times New Roman" pitchFamily="18" charset="0"/>
                <a:cs typeface="Traditional Arabic" pitchFamily="18" charset="-78"/>
                <a:sym typeface="HQPB2" pitchFamily="2" charset="2"/>
              </a:rPr>
              <a:t>مسائل متفرقة في فقه الزكاة :-</a:t>
            </a:r>
            <a:endParaRPr lang="en-US" sz="4000" b="1" dirty="0">
              <a:solidFill>
                <a:srgbClr val="FF0000"/>
              </a:solidFill>
              <a:latin typeface="Traditional Arabic" pitchFamily="18" charset="-78"/>
              <a:ea typeface="Times New Roman" pitchFamily="18" charset="0"/>
              <a:cs typeface="Traditional Arabic" pitchFamily="18" charset="-78"/>
              <a:sym typeface="HQPB2" pitchFamily="2" charset="2"/>
            </a:endParaRPr>
          </a:p>
          <a:p>
            <a:pPr algn="justLow" eaLnBrk="0" fontAlgn="base" hangingPunct="0">
              <a:spcBef>
                <a:spcPct val="0"/>
              </a:spcBef>
              <a:spcAft>
                <a:spcPct val="0"/>
              </a:spcAft>
            </a:pPr>
            <a:r>
              <a:rPr lang="ar-SA" sz="2800" b="1" dirty="0">
                <a:solidFill>
                  <a:srgbClr val="FF0000"/>
                </a:solidFill>
                <a:latin typeface="Traditional Arabic" pitchFamily="18" charset="-78"/>
                <a:ea typeface="Times New Roman" pitchFamily="18" charset="0"/>
                <a:cs typeface="Traditional Arabic" pitchFamily="18" charset="-78"/>
                <a:sym typeface="HQPB2" pitchFamily="2" charset="2"/>
              </a:rPr>
              <a:t>المسألة الأولى : 	</a:t>
            </a:r>
            <a:endParaRPr lang="en-US" sz="2800" b="1" dirty="0">
              <a:solidFill>
                <a:srgbClr val="FF0000"/>
              </a:solidFill>
              <a:latin typeface="Traditional Arabic" pitchFamily="18" charset="-78"/>
              <a:ea typeface="Times New Roman" pitchFamily="18" charset="0"/>
              <a:cs typeface="Traditional Arabic" pitchFamily="18" charset="-78"/>
              <a:sym typeface="HQPB2" pitchFamily="2" charset="2"/>
            </a:endParaRPr>
          </a:p>
          <a:p>
            <a:pPr algn="justLow" eaLnBrk="0" fontAlgn="base" hangingPunct="0">
              <a:spcBef>
                <a:spcPct val="0"/>
              </a:spcBef>
              <a:spcAft>
                <a:spcPct val="0"/>
              </a:spcAft>
            </a:pP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تجب الزكاة في مال الصبي و المجنون في أصح أقوال العلماء لأنها حق واجب في المال وليس متعلقاً بالجسم كالصلاة التي لا تجب عليها .</a:t>
            </a:r>
            <a:endParaRPr lang="en-US" sz="2800" b="1" dirty="0">
              <a:solidFill>
                <a:prstClr val="black"/>
              </a:solidFill>
              <a:latin typeface="Traditional Arabic" pitchFamily="18" charset="-78"/>
              <a:ea typeface="Times New Roman" pitchFamily="18" charset="0"/>
              <a:cs typeface="Traditional Arabic" pitchFamily="18" charset="-78"/>
              <a:sym typeface="HQPB2" pitchFamily="2" charset="2"/>
            </a:endParaRPr>
          </a:p>
          <a:p>
            <a:pPr algn="justLow" eaLnBrk="0" fontAlgn="base" hangingPunct="0">
              <a:spcBef>
                <a:spcPct val="0"/>
              </a:spcBef>
              <a:spcAft>
                <a:spcPct val="0"/>
              </a:spcAft>
            </a:pPr>
            <a:r>
              <a:rPr lang="ar-SA" sz="2800" b="1" dirty="0">
                <a:solidFill>
                  <a:srgbClr val="FF0000"/>
                </a:solidFill>
                <a:latin typeface="Traditional Arabic" pitchFamily="18" charset="-78"/>
                <a:ea typeface="Times New Roman" pitchFamily="18" charset="0"/>
                <a:cs typeface="Traditional Arabic" pitchFamily="18" charset="-78"/>
                <a:sym typeface="HQPB2" pitchFamily="2" charset="2"/>
              </a:rPr>
              <a:t>المسألة الثانية : 	</a:t>
            </a:r>
            <a:endParaRPr lang="en-US" sz="2800" b="1" dirty="0">
              <a:solidFill>
                <a:srgbClr val="FF0000"/>
              </a:solidFill>
              <a:latin typeface="Traditional Arabic" pitchFamily="18" charset="-78"/>
              <a:ea typeface="Times New Roman" pitchFamily="18" charset="0"/>
              <a:cs typeface="Traditional Arabic" pitchFamily="18" charset="-78"/>
              <a:sym typeface="HQPB2" pitchFamily="2" charset="2"/>
            </a:endParaRPr>
          </a:p>
          <a:p>
            <a:pPr algn="justLow" eaLnBrk="0" fontAlgn="base" hangingPunct="0">
              <a:spcBef>
                <a:spcPct val="0"/>
              </a:spcBef>
              <a:spcAft>
                <a:spcPct val="0"/>
              </a:spcAft>
            </a:pP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لا زكاة في أموال الدولة ، وأموال الجمعيات الخيرية ، والأوقاف الموقوفة على جهات خيرية كالمدارس ، والمستشفيات ، لأنها مرصدة للخير وليست ملكاً للفرد المكلف . </a:t>
            </a:r>
            <a:endParaRPr lang="en-US" sz="2800" b="1" dirty="0">
              <a:solidFill>
                <a:prstClr val="black"/>
              </a:solidFill>
              <a:latin typeface="Traditional Arabic" pitchFamily="18" charset="-78"/>
              <a:ea typeface="Times New Roman" pitchFamily="18" charset="0"/>
              <a:cs typeface="Traditional Arabic" pitchFamily="18" charset="-78"/>
              <a:sym typeface="HQPB2" pitchFamily="2" charset="2"/>
            </a:endParaRPr>
          </a:p>
          <a:p>
            <a:pPr algn="justLow" eaLnBrk="0" fontAlgn="base" hangingPunct="0">
              <a:spcBef>
                <a:spcPct val="0"/>
              </a:spcBef>
              <a:spcAft>
                <a:spcPct val="0"/>
              </a:spcAft>
            </a:pPr>
            <a:r>
              <a:rPr lang="ar-SA" sz="2800" b="1" dirty="0">
                <a:solidFill>
                  <a:srgbClr val="FF0000"/>
                </a:solidFill>
                <a:latin typeface="Traditional Arabic" pitchFamily="18" charset="-78"/>
                <a:ea typeface="Times New Roman" pitchFamily="18" charset="0"/>
                <a:cs typeface="Traditional Arabic" pitchFamily="18" charset="-78"/>
                <a:sym typeface="HQPB2" pitchFamily="2" charset="2"/>
              </a:rPr>
              <a:t>المسألة الثالثة : 	زكاة الدين :</a:t>
            </a:r>
            <a:endParaRPr lang="en-US" sz="2800" b="1" dirty="0">
              <a:solidFill>
                <a:srgbClr val="FF0000"/>
              </a:solidFill>
              <a:latin typeface="Traditional Arabic" pitchFamily="18" charset="-78"/>
              <a:ea typeface="Times New Roman" pitchFamily="18" charset="0"/>
              <a:cs typeface="Traditional Arabic" pitchFamily="18" charset="-78"/>
              <a:sym typeface="HQPB2" pitchFamily="2" charset="2"/>
            </a:endParaRPr>
          </a:p>
          <a:p>
            <a:pPr algn="justLow" eaLnBrk="0" fontAlgn="base" hangingPunct="0">
              <a:spcBef>
                <a:spcPct val="0"/>
              </a:spcBef>
              <a:spcAft>
                <a:spcPct val="0"/>
              </a:spcAft>
            </a:pP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إذا كان للإنسان دين عند الآخرين فهل تجب فيه زكاة أم لا ؟ هذه من مسائل الخلاف ، </a:t>
            </a:r>
            <a:r>
              <a:rPr lang="ar-SA" sz="3200" b="1" dirty="0">
                <a:solidFill>
                  <a:srgbClr val="FF0000"/>
                </a:solidFill>
                <a:latin typeface="Traditional Arabic" pitchFamily="18" charset="-78"/>
                <a:ea typeface="Times New Roman" pitchFamily="18" charset="0"/>
                <a:cs typeface="Traditional Arabic" pitchFamily="18" charset="-78"/>
                <a:sym typeface="HQPB2" pitchFamily="2" charset="2"/>
              </a:rPr>
              <a:t>وخلاصتها أن للدَّين حالتين :-</a:t>
            </a:r>
            <a:endParaRPr lang="en-US" sz="2800" b="1" dirty="0">
              <a:solidFill>
                <a:srgbClr val="FF0000"/>
              </a:solidFill>
              <a:latin typeface="Traditional Arabic" pitchFamily="18" charset="-78"/>
              <a:ea typeface="Times New Roman" pitchFamily="18" charset="0"/>
              <a:cs typeface="Traditional Arabic" pitchFamily="18" charset="-78"/>
              <a:sym typeface="HQPB2" pitchFamily="2" charset="2"/>
            </a:endParaRPr>
          </a:p>
          <a:p>
            <a:pPr algn="justLow" eaLnBrk="0" fontAlgn="base" hangingPunct="0">
              <a:spcBef>
                <a:spcPct val="0"/>
              </a:spcBef>
              <a:spcAft>
                <a:spcPct val="0"/>
              </a:spcAft>
            </a:pPr>
            <a:r>
              <a:rPr lang="ar-SA" sz="2800" b="1" dirty="0">
                <a:solidFill>
                  <a:srgbClr val="FF0000"/>
                </a:solidFill>
                <a:latin typeface="Traditional Arabic" pitchFamily="18" charset="-78"/>
                <a:ea typeface="Times New Roman" pitchFamily="18" charset="0"/>
                <a:cs typeface="Traditional Arabic" pitchFamily="18" charset="-78"/>
                <a:sym typeface="HQPB2" pitchFamily="2" charset="2"/>
              </a:rPr>
              <a:t>الحالة الأولى : </a:t>
            </a: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	إذا كان الدين على مليء أي إذا كان المدين غنياً وفياً غير   مماطل ، بحيث أن صاحب الدين يستطيع الحصول عليه متى أراد، فهذا الدين تجب فيه الزكاة كل عام ، وله أن يخرج زكاته كل سنة ، وهو الأفضل ، وله أن ينتظر حتى يقبضه ثم يزكي عن كل السنوات الماضية . </a:t>
            </a:r>
          </a:p>
        </p:txBody>
      </p:sp>
      <p:sp>
        <p:nvSpPr>
          <p:cNvPr id="2" name="عنصر نائب لرقم الشريحة 1"/>
          <p:cNvSpPr>
            <a:spLocks noGrp="1"/>
          </p:cNvSpPr>
          <p:nvPr>
            <p:ph type="sldNum" sz="quarter" idx="12"/>
          </p:nvPr>
        </p:nvSpPr>
        <p:spPr/>
        <p:txBody>
          <a:bodyPr/>
          <a:lstStyle/>
          <a:p>
            <a:pPr>
              <a:defRPr/>
            </a:pPr>
            <a:fld id="{1B636F14-C00F-4183-B843-D2F5D6B8D290}" type="slidenum">
              <a:rPr lang="ar-SA" smtClean="0">
                <a:solidFill>
                  <a:srgbClr val="646B86">
                    <a:shade val="90000"/>
                  </a:srgbClr>
                </a:solidFill>
              </a:rPr>
              <a:pPr>
                <a:defRPr/>
              </a:pPr>
              <a:t>11</a:t>
            </a:fld>
            <a:endParaRPr lang="ar-SA">
              <a:solidFill>
                <a:srgbClr val="646B86">
                  <a:shade val="90000"/>
                </a:srgbClr>
              </a:solidFill>
            </a:endParaRPr>
          </a:p>
        </p:txBody>
      </p:sp>
    </p:spTree>
    <p:extLst>
      <p:ext uri="{BB962C8B-B14F-4D97-AF65-F5344CB8AC3E}">
        <p14:creationId xmlns:p14="http://schemas.microsoft.com/office/powerpoint/2010/main" val="345650251"/>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154626">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154626">
                                            <p:txEl>
                                              <p:pRg st="0" end="0"/>
                                            </p:txEl>
                                          </p:spTgt>
                                        </p:tgtEl>
                                        <p:attrNameLst>
                                          <p:attrName>ppt_x</p:attrName>
                                        </p:attrNameLst>
                                      </p:cBhvr>
                                    </p:anim>
                                    <p:anim from="0" to="-1.0" calcmode="lin" valueType="num">
                                      <p:cBhvr>
                                        <p:cTn id="8" dur="200" decel="50000" autoRev="1" fill="hold">
                                          <p:stCondLst>
                                            <p:cond delay="600"/>
                                          </p:stCondLst>
                                        </p:cTn>
                                        <p:tgtEl>
                                          <p:spTgt spid="154626">
                                            <p:txEl>
                                              <p:pRg st="0" end="0"/>
                                            </p:txEl>
                                          </p:spTgt>
                                        </p:tgtEl>
                                        <p:attrNameLst>
                                          <p:attrName>xshear</p:attrName>
                                        </p:attrNameLst>
                                      </p:cBhvr>
                                    </p:anim>
                                    <p:animScale>
                                      <p:cBhvr>
                                        <p:cTn id="9" dur="200" decel="100000" autoRev="1" fill="hold">
                                          <p:stCondLst>
                                            <p:cond delay="600"/>
                                          </p:stCondLst>
                                        </p:cTn>
                                        <p:tgtEl>
                                          <p:spTgt spid="154626">
                                            <p:txEl>
                                              <p:pRg st="0" end="0"/>
                                            </p:txEl>
                                          </p:spTgt>
                                        </p:tgtEl>
                                      </p:cBhvr>
                                      <p:from x="100000" y="100000"/>
                                      <p:to x="80000" y="100000"/>
                                    </p:animScale>
                                    <p:anim by="(#ppt_h/3+#ppt_w*0.1)" calcmode="lin" valueType="num">
                                      <p:cBhvr additive="sum">
                                        <p:cTn id="10" dur="200" decel="100000" autoRev="1" fill="hold">
                                          <p:stCondLst>
                                            <p:cond delay="600"/>
                                          </p:stCondLst>
                                        </p:cTn>
                                        <p:tgtEl>
                                          <p:spTgt spid="154626">
                                            <p:txEl>
                                              <p:pRg st="0" end="0"/>
                                            </p:txEl>
                                          </p:spTgt>
                                        </p:tgtEl>
                                        <p:attrNameLst>
                                          <p:attrName>ppt_x</p:attrName>
                                        </p:attrNameLst>
                                      </p:cBhvr>
                                    </p:anim>
                                  </p:childTnLst>
                                </p:cTn>
                              </p:par>
                              <p:par>
                                <p:cTn id="11" presetID="34" presetClass="entr" presetSubtype="0" fill="hold" nodeType="withEffect">
                                  <p:stCondLst>
                                    <p:cond delay="0"/>
                                  </p:stCondLst>
                                  <p:childTnLst>
                                    <p:set>
                                      <p:cBhvr>
                                        <p:cTn id="12" dur="1" fill="hold">
                                          <p:stCondLst>
                                            <p:cond delay="0"/>
                                          </p:stCondLst>
                                        </p:cTn>
                                        <p:tgtEl>
                                          <p:spTgt spid="154626">
                                            <p:txEl>
                                              <p:pRg st="1" end="1"/>
                                            </p:txEl>
                                          </p:spTgt>
                                        </p:tgtEl>
                                        <p:attrNameLst>
                                          <p:attrName>style.visibility</p:attrName>
                                        </p:attrNameLst>
                                      </p:cBhvr>
                                      <p:to>
                                        <p:strVal val="visible"/>
                                      </p:to>
                                    </p:set>
                                    <p:anim from="(-#ppt_w/2)" to="(#ppt_x)" calcmode="lin" valueType="num">
                                      <p:cBhvr>
                                        <p:cTn id="13" dur="600" fill="hold">
                                          <p:stCondLst>
                                            <p:cond delay="0"/>
                                          </p:stCondLst>
                                        </p:cTn>
                                        <p:tgtEl>
                                          <p:spTgt spid="154626">
                                            <p:txEl>
                                              <p:pRg st="1" end="1"/>
                                            </p:txEl>
                                          </p:spTgt>
                                        </p:tgtEl>
                                        <p:attrNameLst>
                                          <p:attrName>ppt_x</p:attrName>
                                        </p:attrNameLst>
                                      </p:cBhvr>
                                    </p:anim>
                                    <p:anim from="0" to="-1.0" calcmode="lin" valueType="num">
                                      <p:cBhvr>
                                        <p:cTn id="14" dur="200" decel="50000" autoRev="1" fill="hold">
                                          <p:stCondLst>
                                            <p:cond delay="600"/>
                                          </p:stCondLst>
                                        </p:cTn>
                                        <p:tgtEl>
                                          <p:spTgt spid="154626">
                                            <p:txEl>
                                              <p:pRg st="1" end="1"/>
                                            </p:txEl>
                                          </p:spTgt>
                                        </p:tgtEl>
                                        <p:attrNameLst>
                                          <p:attrName>xshear</p:attrName>
                                        </p:attrNameLst>
                                      </p:cBhvr>
                                    </p:anim>
                                    <p:animScale>
                                      <p:cBhvr>
                                        <p:cTn id="15" dur="200" decel="100000" autoRev="1" fill="hold">
                                          <p:stCondLst>
                                            <p:cond delay="600"/>
                                          </p:stCondLst>
                                        </p:cTn>
                                        <p:tgtEl>
                                          <p:spTgt spid="154626">
                                            <p:txEl>
                                              <p:pRg st="1" end="1"/>
                                            </p:txEl>
                                          </p:spTgt>
                                        </p:tgtEl>
                                      </p:cBhvr>
                                      <p:from x="100000" y="100000"/>
                                      <p:to x="80000" y="100000"/>
                                    </p:animScale>
                                    <p:anim by="(#ppt_h/3+#ppt_w*0.1)" calcmode="lin" valueType="num">
                                      <p:cBhvr additive="sum">
                                        <p:cTn id="16" dur="200" decel="100000" autoRev="1" fill="hold">
                                          <p:stCondLst>
                                            <p:cond delay="600"/>
                                          </p:stCondLst>
                                        </p:cTn>
                                        <p:tgtEl>
                                          <p:spTgt spid="154626">
                                            <p:txEl>
                                              <p:pRg st="1" end="1"/>
                                            </p:txEl>
                                          </p:spTgt>
                                        </p:tgtEl>
                                        <p:attrNameLst>
                                          <p:attrName>ppt_x</p:attrName>
                                        </p:attrNameLst>
                                      </p:cBhvr>
                                    </p:anim>
                                  </p:childTnLst>
                                </p:cTn>
                              </p:par>
                              <p:par>
                                <p:cTn id="17" presetID="34" presetClass="entr" presetSubtype="0" fill="hold" nodeType="withEffect">
                                  <p:stCondLst>
                                    <p:cond delay="0"/>
                                  </p:stCondLst>
                                  <p:childTnLst>
                                    <p:set>
                                      <p:cBhvr>
                                        <p:cTn id="18" dur="1" fill="hold">
                                          <p:stCondLst>
                                            <p:cond delay="0"/>
                                          </p:stCondLst>
                                        </p:cTn>
                                        <p:tgtEl>
                                          <p:spTgt spid="154626">
                                            <p:txEl>
                                              <p:pRg st="2" end="2"/>
                                            </p:txEl>
                                          </p:spTgt>
                                        </p:tgtEl>
                                        <p:attrNameLst>
                                          <p:attrName>style.visibility</p:attrName>
                                        </p:attrNameLst>
                                      </p:cBhvr>
                                      <p:to>
                                        <p:strVal val="visible"/>
                                      </p:to>
                                    </p:set>
                                    <p:anim from="(-#ppt_w/2)" to="(#ppt_x)" calcmode="lin" valueType="num">
                                      <p:cBhvr>
                                        <p:cTn id="19" dur="600" fill="hold">
                                          <p:stCondLst>
                                            <p:cond delay="0"/>
                                          </p:stCondLst>
                                        </p:cTn>
                                        <p:tgtEl>
                                          <p:spTgt spid="154626">
                                            <p:txEl>
                                              <p:pRg st="2" end="2"/>
                                            </p:txEl>
                                          </p:spTgt>
                                        </p:tgtEl>
                                        <p:attrNameLst>
                                          <p:attrName>ppt_x</p:attrName>
                                        </p:attrNameLst>
                                      </p:cBhvr>
                                    </p:anim>
                                    <p:anim from="0" to="-1.0" calcmode="lin" valueType="num">
                                      <p:cBhvr>
                                        <p:cTn id="20" dur="200" decel="50000" autoRev="1" fill="hold">
                                          <p:stCondLst>
                                            <p:cond delay="600"/>
                                          </p:stCondLst>
                                        </p:cTn>
                                        <p:tgtEl>
                                          <p:spTgt spid="154626">
                                            <p:txEl>
                                              <p:pRg st="2" end="2"/>
                                            </p:txEl>
                                          </p:spTgt>
                                        </p:tgtEl>
                                        <p:attrNameLst>
                                          <p:attrName>xshear</p:attrName>
                                        </p:attrNameLst>
                                      </p:cBhvr>
                                    </p:anim>
                                    <p:animScale>
                                      <p:cBhvr>
                                        <p:cTn id="21" dur="200" decel="100000" autoRev="1" fill="hold">
                                          <p:stCondLst>
                                            <p:cond delay="600"/>
                                          </p:stCondLst>
                                        </p:cTn>
                                        <p:tgtEl>
                                          <p:spTgt spid="154626">
                                            <p:txEl>
                                              <p:pRg st="2" end="2"/>
                                            </p:txEl>
                                          </p:spTgt>
                                        </p:tgtEl>
                                      </p:cBhvr>
                                      <p:from x="100000" y="100000"/>
                                      <p:to x="80000" y="100000"/>
                                    </p:animScale>
                                    <p:anim by="(#ppt_h/3+#ppt_w*0.1)" calcmode="lin" valueType="num">
                                      <p:cBhvr additive="sum">
                                        <p:cTn id="22" dur="200" decel="100000" autoRev="1" fill="hold">
                                          <p:stCondLst>
                                            <p:cond delay="600"/>
                                          </p:stCondLst>
                                        </p:cTn>
                                        <p:tgtEl>
                                          <p:spTgt spid="154626">
                                            <p:txEl>
                                              <p:pRg st="2" end="2"/>
                                            </p:txEl>
                                          </p:spTgt>
                                        </p:tgtEl>
                                        <p:attrNameLst>
                                          <p:attrName>ppt_x</p:attrName>
                                        </p:attrNameLst>
                                      </p:cBhvr>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34" presetClass="entr" presetSubtype="0" fill="hold" nodeType="clickEffect">
                                  <p:stCondLst>
                                    <p:cond delay="0"/>
                                  </p:stCondLst>
                                  <p:childTnLst>
                                    <p:set>
                                      <p:cBhvr>
                                        <p:cTn id="26" dur="1" fill="hold">
                                          <p:stCondLst>
                                            <p:cond delay="0"/>
                                          </p:stCondLst>
                                        </p:cTn>
                                        <p:tgtEl>
                                          <p:spTgt spid="154626">
                                            <p:txEl>
                                              <p:pRg st="3" end="3"/>
                                            </p:txEl>
                                          </p:spTgt>
                                        </p:tgtEl>
                                        <p:attrNameLst>
                                          <p:attrName>style.visibility</p:attrName>
                                        </p:attrNameLst>
                                      </p:cBhvr>
                                      <p:to>
                                        <p:strVal val="visible"/>
                                      </p:to>
                                    </p:set>
                                    <p:anim from="(-#ppt_w/2)" to="(#ppt_x)" calcmode="lin" valueType="num">
                                      <p:cBhvr>
                                        <p:cTn id="27" dur="600" fill="hold">
                                          <p:stCondLst>
                                            <p:cond delay="0"/>
                                          </p:stCondLst>
                                        </p:cTn>
                                        <p:tgtEl>
                                          <p:spTgt spid="154626">
                                            <p:txEl>
                                              <p:pRg st="3" end="3"/>
                                            </p:txEl>
                                          </p:spTgt>
                                        </p:tgtEl>
                                        <p:attrNameLst>
                                          <p:attrName>ppt_x</p:attrName>
                                        </p:attrNameLst>
                                      </p:cBhvr>
                                    </p:anim>
                                    <p:anim from="0" to="-1.0" calcmode="lin" valueType="num">
                                      <p:cBhvr>
                                        <p:cTn id="28" dur="200" decel="50000" autoRev="1" fill="hold">
                                          <p:stCondLst>
                                            <p:cond delay="600"/>
                                          </p:stCondLst>
                                        </p:cTn>
                                        <p:tgtEl>
                                          <p:spTgt spid="154626">
                                            <p:txEl>
                                              <p:pRg st="3" end="3"/>
                                            </p:txEl>
                                          </p:spTgt>
                                        </p:tgtEl>
                                        <p:attrNameLst>
                                          <p:attrName>xshear</p:attrName>
                                        </p:attrNameLst>
                                      </p:cBhvr>
                                    </p:anim>
                                    <p:animScale>
                                      <p:cBhvr>
                                        <p:cTn id="29" dur="200" decel="100000" autoRev="1" fill="hold">
                                          <p:stCondLst>
                                            <p:cond delay="600"/>
                                          </p:stCondLst>
                                        </p:cTn>
                                        <p:tgtEl>
                                          <p:spTgt spid="154626">
                                            <p:txEl>
                                              <p:pRg st="3" end="3"/>
                                            </p:txEl>
                                          </p:spTgt>
                                        </p:tgtEl>
                                      </p:cBhvr>
                                      <p:from x="100000" y="100000"/>
                                      <p:to x="80000" y="100000"/>
                                    </p:animScale>
                                    <p:anim by="(#ppt_h/3+#ppt_w*0.1)" calcmode="lin" valueType="num">
                                      <p:cBhvr additive="sum">
                                        <p:cTn id="30" dur="200" decel="100000" autoRev="1" fill="hold">
                                          <p:stCondLst>
                                            <p:cond delay="600"/>
                                          </p:stCondLst>
                                        </p:cTn>
                                        <p:tgtEl>
                                          <p:spTgt spid="154626">
                                            <p:txEl>
                                              <p:pRg st="3" end="3"/>
                                            </p:txEl>
                                          </p:spTgt>
                                        </p:tgtEl>
                                        <p:attrNameLst>
                                          <p:attrName>ppt_x</p:attrName>
                                        </p:attrNameLst>
                                      </p:cBhvr>
                                    </p:anim>
                                  </p:childTnLst>
                                </p:cTn>
                              </p:par>
                              <p:par>
                                <p:cTn id="31" presetID="34" presetClass="entr" presetSubtype="0" fill="hold" nodeType="withEffect">
                                  <p:stCondLst>
                                    <p:cond delay="0"/>
                                  </p:stCondLst>
                                  <p:childTnLst>
                                    <p:set>
                                      <p:cBhvr>
                                        <p:cTn id="32" dur="1" fill="hold">
                                          <p:stCondLst>
                                            <p:cond delay="0"/>
                                          </p:stCondLst>
                                        </p:cTn>
                                        <p:tgtEl>
                                          <p:spTgt spid="154626">
                                            <p:txEl>
                                              <p:pRg st="4" end="4"/>
                                            </p:txEl>
                                          </p:spTgt>
                                        </p:tgtEl>
                                        <p:attrNameLst>
                                          <p:attrName>style.visibility</p:attrName>
                                        </p:attrNameLst>
                                      </p:cBhvr>
                                      <p:to>
                                        <p:strVal val="visible"/>
                                      </p:to>
                                    </p:set>
                                    <p:anim from="(-#ppt_w/2)" to="(#ppt_x)" calcmode="lin" valueType="num">
                                      <p:cBhvr>
                                        <p:cTn id="33" dur="600" fill="hold">
                                          <p:stCondLst>
                                            <p:cond delay="0"/>
                                          </p:stCondLst>
                                        </p:cTn>
                                        <p:tgtEl>
                                          <p:spTgt spid="154626">
                                            <p:txEl>
                                              <p:pRg st="4" end="4"/>
                                            </p:txEl>
                                          </p:spTgt>
                                        </p:tgtEl>
                                        <p:attrNameLst>
                                          <p:attrName>ppt_x</p:attrName>
                                        </p:attrNameLst>
                                      </p:cBhvr>
                                    </p:anim>
                                    <p:anim from="0" to="-1.0" calcmode="lin" valueType="num">
                                      <p:cBhvr>
                                        <p:cTn id="34" dur="200" decel="50000" autoRev="1" fill="hold">
                                          <p:stCondLst>
                                            <p:cond delay="600"/>
                                          </p:stCondLst>
                                        </p:cTn>
                                        <p:tgtEl>
                                          <p:spTgt spid="154626">
                                            <p:txEl>
                                              <p:pRg st="4" end="4"/>
                                            </p:txEl>
                                          </p:spTgt>
                                        </p:tgtEl>
                                        <p:attrNameLst>
                                          <p:attrName>xshear</p:attrName>
                                        </p:attrNameLst>
                                      </p:cBhvr>
                                    </p:anim>
                                    <p:animScale>
                                      <p:cBhvr>
                                        <p:cTn id="35" dur="200" decel="100000" autoRev="1" fill="hold">
                                          <p:stCondLst>
                                            <p:cond delay="600"/>
                                          </p:stCondLst>
                                        </p:cTn>
                                        <p:tgtEl>
                                          <p:spTgt spid="154626">
                                            <p:txEl>
                                              <p:pRg st="4" end="4"/>
                                            </p:txEl>
                                          </p:spTgt>
                                        </p:tgtEl>
                                      </p:cBhvr>
                                      <p:from x="100000" y="100000"/>
                                      <p:to x="80000" y="100000"/>
                                    </p:animScale>
                                    <p:anim by="(#ppt_h/3+#ppt_w*0.1)" calcmode="lin" valueType="num">
                                      <p:cBhvr additive="sum">
                                        <p:cTn id="36" dur="200" decel="100000" autoRev="1" fill="hold">
                                          <p:stCondLst>
                                            <p:cond delay="600"/>
                                          </p:stCondLst>
                                        </p:cTn>
                                        <p:tgtEl>
                                          <p:spTgt spid="154626">
                                            <p:txEl>
                                              <p:pRg st="4" end="4"/>
                                            </p:txEl>
                                          </p:spTgt>
                                        </p:tgtEl>
                                        <p:attrNameLst>
                                          <p:attrName>ppt_x</p:attrName>
                                        </p:attrNameLst>
                                      </p:cBhvr>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19" presetClass="entr" presetSubtype="10" fill="hold" nodeType="clickEffect">
                                  <p:stCondLst>
                                    <p:cond delay="0"/>
                                  </p:stCondLst>
                                  <p:childTnLst>
                                    <p:set>
                                      <p:cBhvr>
                                        <p:cTn id="40" dur="1" fill="hold">
                                          <p:stCondLst>
                                            <p:cond delay="0"/>
                                          </p:stCondLst>
                                        </p:cTn>
                                        <p:tgtEl>
                                          <p:spTgt spid="154626">
                                            <p:txEl>
                                              <p:pRg st="5" end="5"/>
                                            </p:txEl>
                                          </p:spTgt>
                                        </p:tgtEl>
                                        <p:attrNameLst>
                                          <p:attrName>style.visibility</p:attrName>
                                        </p:attrNameLst>
                                      </p:cBhvr>
                                      <p:to>
                                        <p:strVal val="visible"/>
                                      </p:to>
                                    </p:set>
                                    <p:anim calcmode="lin" valueType="num">
                                      <p:cBhvr>
                                        <p:cTn id="41" dur="5000" fill="hold"/>
                                        <p:tgtEl>
                                          <p:spTgt spid="154626">
                                            <p:txEl>
                                              <p:pRg st="5" end="5"/>
                                            </p:txEl>
                                          </p:spTgt>
                                        </p:tgtEl>
                                        <p:attrNameLst>
                                          <p:attrName>ppt_w</p:attrName>
                                        </p:attrNameLst>
                                      </p:cBhvr>
                                      <p:tavLst>
                                        <p:tav tm="0" fmla="#ppt_w*sin(2.5*pi*$)">
                                          <p:val>
                                            <p:fltVal val="0"/>
                                          </p:val>
                                        </p:tav>
                                        <p:tav tm="100000">
                                          <p:val>
                                            <p:fltVal val="1"/>
                                          </p:val>
                                        </p:tav>
                                      </p:tavLst>
                                    </p:anim>
                                    <p:anim calcmode="lin" valueType="num">
                                      <p:cBhvr>
                                        <p:cTn id="42" dur="5000" fill="hold"/>
                                        <p:tgtEl>
                                          <p:spTgt spid="154626">
                                            <p:txEl>
                                              <p:pRg st="5" end="5"/>
                                            </p:txEl>
                                          </p:spTgt>
                                        </p:tgtEl>
                                        <p:attrNameLst>
                                          <p:attrName>ppt_h</p:attrName>
                                        </p:attrNameLst>
                                      </p:cBhvr>
                                      <p:tavLst>
                                        <p:tav tm="0">
                                          <p:val>
                                            <p:strVal val="#ppt_h"/>
                                          </p:val>
                                        </p:tav>
                                        <p:tav tm="100000">
                                          <p:val>
                                            <p:strVal val="#ppt_h"/>
                                          </p:val>
                                        </p:tav>
                                      </p:tavLst>
                                    </p:anim>
                                  </p:childTnLst>
                                </p:cTn>
                              </p:par>
                              <p:par>
                                <p:cTn id="43" presetID="19" presetClass="entr" presetSubtype="10" fill="hold" nodeType="withEffect">
                                  <p:stCondLst>
                                    <p:cond delay="0"/>
                                  </p:stCondLst>
                                  <p:childTnLst>
                                    <p:set>
                                      <p:cBhvr>
                                        <p:cTn id="44" dur="1" fill="hold">
                                          <p:stCondLst>
                                            <p:cond delay="0"/>
                                          </p:stCondLst>
                                        </p:cTn>
                                        <p:tgtEl>
                                          <p:spTgt spid="154626">
                                            <p:txEl>
                                              <p:pRg st="6" end="6"/>
                                            </p:txEl>
                                          </p:spTgt>
                                        </p:tgtEl>
                                        <p:attrNameLst>
                                          <p:attrName>style.visibility</p:attrName>
                                        </p:attrNameLst>
                                      </p:cBhvr>
                                      <p:to>
                                        <p:strVal val="visible"/>
                                      </p:to>
                                    </p:set>
                                    <p:anim calcmode="lin" valueType="num">
                                      <p:cBhvr>
                                        <p:cTn id="45" dur="5000" fill="hold"/>
                                        <p:tgtEl>
                                          <p:spTgt spid="154626">
                                            <p:txEl>
                                              <p:pRg st="6" end="6"/>
                                            </p:txEl>
                                          </p:spTgt>
                                        </p:tgtEl>
                                        <p:attrNameLst>
                                          <p:attrName>ppt_w</p:attrName>
                                        </p:attrNameLst>
                                      </p:cBhvr>
                                      <p:tavLst>
                                        <p:tav tm="0" fmla="#ppt_w*sin(2.5*pi*$)">
                                          <p:val>
                                            <p:fltVal val="0"/>
                                          </p:val>
                                        </p:tav>
                                        <p:tav tm="100000">
                                          <p:val>
                                            <p:fltVal val="1"/>
                                          </p:val>
                                        </p:tav>
                                      </p:tavLst>
                                    </p:anim>
                                    <p:anim calcmode="lin" valueType="num">
                                      <p:cBhvr>
                                        <p:cTn id="46" dur="5000" fill="hold"/>
                                        <p:tgtEl>
                                          <p:spTgt spid="154626">
                                            <p:txEl>
                                              <p:pRg st="6" end="6"/>
                                            </p:txEl>
                                          </p:spTgt>
                                        </p:tgtEl>
                                        <p:attrNameLst>
                                          <p:attrName>ppt_h</p:attrName>
                                        </p:attrNameLst>
                                      </p:cBhvr>
                                      <p:tavLst>
                                        <p:tav tm="0">
                                          <p:val>
                                            <p:strVal val="#ppt_h"/>
                                          </p:val>
                                        </p:tav>
                                        <p:tav tm="100000">
                                          <p:val>
                                            <p:strVal val="#ppt_h"/>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30" presetClass="entr" presetSubtype="0" fill="hold" nodeType="clickEffect">
                                  <p:stCondLst>
                                    <p:cond delay="0"/>
                                  </p:stCondLst>
                                  <p:childTnLst>
                                    <p:set>
                                      <p:cBhvr>
                                        <p:cTn id="50" dur="1" fill="hold">
                                          <p:stCondLst>
                                            <p:cond delay="0"/>
                                          </p:stCondLst>
                                        </p:cTn>
                                        <p:tgtEl>
                                          <p:spTgt spid="154626">
                                            <p:txEl>
                                              <p:pRg st="7" end="7"/>
                                            </p:txEl>
                                          </p:spTgt>
                                        </p:tgtEl>
                                        <p:attrNameLst>
                                          <p:attrName>style.visibility</p:attrName>
                                        </p:attrNameLst>
                                      </p:cBhvr>
                                      <p:to>
                                        <p:strVal val="visible"/>
                                      </p:to>
                                    </p:set>
                                    <p:animEffect transition="in" filter="fade">
                                      <p:cBhvr>
                                        <p:cTn id="51" dur="800" decel="100000"/>
                                        <p:tgtEl>
                                          <p:spTgt spid="154626">
                                            <p:txEl>
                                              <p:pRg st="7" end="7"/>
                                            </p:txEl>
                                          </p:spTgt>
                                        </p:tgtEl>
                                      </p:cBhvr>
                                    </p:animEffect>
                                    <p:anim calcmode="lin" valueType="num">
                                      <p:cBhvr>
                                        <p:cTn id="52" dur="800" decel="100000" fill="hold"/>
                                        <p:tgtEl>
                                          <p:spTgt spid="154626">
                                            <p:txEl>
                                              <p:pRg st="7" end="7"/>
                                            </p:txEl>
                                          </p:spTgt>
                                        </p:tgtEl>
                                        <p:attrNameLst>
                                          <p:attrName>style.rotation</p:attrName>
                                        </p:attrNameLst>
                                      </p:cBhvr>
                                      <p:tavLst>
                                        <p:tav tm="0">
                                          <p:val>
                                            <p:fltVal val="-90"/>
                                          </p:val>
                                        </p:tav>
                                        <p:tav tm="100000">
                                          <p:val>
                                            <p:fltVal val="0"/>
                                          </p:val>
                                        </p:tav>
                                      </p:tavLst>
                                    </p:anim>
                                    <p:anim calcmode="lin" valueType="num">
                                      <p:cBhvr>
                                        <p:cTn id="53" dur="800" decel="100000" fill="hold"/>
                                        <p:tgtEl>
                                          <p:spTgt spid="154626">
                                            <p:txEl>
                                              <p:pRg st="7" end="7"/>
                                            </p:txEl>
                                          </p:spTgt>
                                        </p:tgtEl>
                                        <p:attrNameLst>
                                          <p:attrName>ppt_x</p:attrName>
                                        </p:attrNameLst>
                                      </p:cBhvr>
                                      <p:tavLst>
                                        <p:tav tm="0">
                                          <p:val>
                                            <p:strVal val="#ppt_x+0.4"/>
                                          </p:val>
                                        </p:tav>
                                        <p:tav tm="100000">
                                          <p:val>
                                            <p:strVal val="#ppt_x-0.05"/>
                                          </p:val>
                                        </p:tav>
                                      </p:tavLst>
                                    </p:anim>
                                    <p:anim calcmode="lin" valueType="num">
                                      <p:cBhvr>
                                        <p:cTn id="54" dur="800" decel="100000" fill="hold"/>
                                        <p:tgtEl>
                                          <p:spTgt spid="154626">
                                            <p:txEl>
                                              <p:pRg st="7" end="7"/>
                                            </p:txEl>
                                          </p:spTgt>
                                        </p:tgtEl>
                                        <p:attrNameLst>
                                          <p:attrName>ppt_y</p:attrName>
                                        </p:attrNameLst>
                                      </p:cBhvr>
                                      <p:tavLst>
                                        <p:tav tm="0">
                                          <p:val>
                                            <p:strVal val="#ppt_y-0.4"/>
                                          </p:val>
                                        </p:tav>
                                        <p:tav tm="100000">
                                          <p:val>
                                            <p:strVal val="#ppt_y+0.1"/>
                                          </p:val>
                                        </p:tav>
                                      </p:tavLst>
                                    </p:anim>
                                    <p:anim calcmode="lin" valueType="num">
                                      <p:cBhvr>
                                        <p:cTn id="55" dur="200" accel="100000" fill="hold">
                                          <p:stCondLst>
                                            <p:cond delay="800"/>
                                          </p:stCondLst>
                                        </p:cTn>
                                        <p:tgtEl>
                                          <p:spTgt spid="154626">
                                            <p:txEl>
                                              <p:pRg st="7" end="7"/>
                                            </p:txEl>
                                          </p:spTgt>
                                        </p:tgtEl>
                                        <p:attrNameLst>
                                          <p:attrName>ppt_x</p:attrName>
                                        </p:attrNameLst>
                                      </p:cBhvr>
                                      <p:tavLst>
                                        <p:tav tm="0">
                                          <p:val>
                                            <p:strVal val="#ppt_x-0.05"/>
                                          </p:val>
                                        </p:tav>
                                        <p:tav tm="100000">
                                          <p:val>
                                            <p:strVal val="#ppt_x"/>
                                          </p:val>
                                        </p:tav>
                                      </p:tavLst>
                                    </p:anim>
                                    <p:anim calcmode="lin" valueType="num">
                                      <p:cBhvr>
                                        <p:cTn id="56" dur="200" accel="100000" fill="hold">
                                          <p:stCondLst>
                                            <p:cond delay="800"/>
                                          </p:stCondLst>
                                        </p:cTn>
                                        <p:tgtEl>
                                          <p:spTgt spid="154626">
                                            <p:txEl>
                                              <p:pRg st="7" end="7"/>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1"/>
          <p:cNvSpPr>
            <a:spLocks noChangeArrowheads="1"/>
          </p:cNvSpPr>
          <p:nvPr/>
        </p:nvSpPr>
        <p:spPr bwMode="auto">
          <a:xfrm>
            <a:off x="285750" y="674688"/>
            <a:ext cx="8572500" cy="591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Low" eaLnBrk="0" fontAlgn="base" hangingPunct="0">
              <a:spcBef>
                <a:spcPct val="0"/>
              </a:spcBef>
              <a:spcAft>
                <a:spcPct val="0"/>
              </a:spcAft>
            </a:pPr>
            <a:r>
              <a:rPr lang="ar-SA" sz="2700" b="1">
                <a:solidFill>
                  <a:srgbClr val="FF0000"/>
                </a:solidFill>
                <a:latin typeface="Traditional Arabic" pitchFamily="18" charset="-78"/>
                <a:ea typeface="Times New Roman" pitchFamily="18" charset="0"/>
                <a:cs typeface="Traditional Arabic" pitchFamily="18" charset="-78"/>
                <a:sym typeface="HQPB2" pitchFamily="2" charset="2"/>
              </a:rPr>
              <a:t>الحالة الثانية : </a:t>
            </a:r>
            <a:r>
              <a:rPr lang="ar-SA" sz="2700" b="1">
                <a:solidFill>
                  <a:prstClr val="black"/>
                </a:solidFill>
                <a:latin typeface="Traditional Arabic" pitchFamily="18" charset="-78"/>
                <a:ea typeface="Times New Roman" pitchFamily="18" charset="0"/>
                <a:cs typeface="Traditional Arabic" pitchFamily="18" charset="-78"/>
                <a:sym typeface="HQPB2" pitchFamily="2" charset="2"/>
              </a:rPr>
              <a:t>أن يكون المدين معسراً أو مماطلا غير وفي ، فلا زكاة فيه ولو تغيرت أحوال المدين فسدد هذا الدين لاحقاً فهو أيضاً لا زكاة فيه، فيُعامل على أنه دخل ، ينتظر حتى يحول عليه الحول من قبضه إذا كان قد بلغ النصاب. وقيل يزكي عن سنة واحدة من باب الاستحباب.</a:t>
            </a:r>
            <a:endParaRPr lang="en-US" sz="2700" b="1">
              <a:solidFill>
                <a:prstClr val="black"/>
              </a:solidFill>
              <a:latin typeface="Traditional Arabic" pitchFamily="18" charset="-78"/>
              <a:ea typeface="Times New Roman" pitchFamily="18" charset="0"/>
              <a:cs typeface="Traditional Arabic" pitchFamily="18" charset="-78"/>
              <a:sym typeface="HQPB2" pitchFamily="2" charset="2"/>
            </a:endParaRPr>
          </a:p>
          <a:p>
            <a:pPr algn="justLow" eaLnBrk="0" fontAlgn="base" hangingPunct="0">
              <a:spcBef>
                <a:spcPct val="0"/>
              </a:spcBef>
              <a:spcAft>
                <a:spcPct val="0"/>
              </a:spcAft>
            </a:pPr>
            <a:r>
              <a:rPr lang="ar-SA" sz="2700" b="1">
                <a:solidFill>
                  <a:srgbClr val="FF0000"/>
                </a:solidFill>
                <a:latin typeface="Traditional Arabic" pitchFamily="18" charset="-78"/>
                <a:ea typeface="Times New Roman" pitchFamily="18" charset="0"/>
                <a:cs typeface="Traditional Arabic" pitchFamily="18" charset="-78"/>
                <a:sym typeface="HQPB2" pitchFamily="2" charset="2"/>
              </a:rPr>
              <a:t>المسألة الرابعة : </a:t>
            </a:r>
            <a:r>
              <a:rPr lang="ar-SA" sz="2700" b="1">
                <a:solidFill>
                  <a:prstClr val="black"/>
                </a:solidFill>
                <a:latin typeface="Traditional Arabic" pitchFamily="18" charset="-78"/>
                <a:ea typeface="Times New Roman" pitchFamily="18" charset="0"/>
                <a:cs typeface="Traditional Arabic" pitchFamily="18" charset="-78"/>
                <a:sym typeface="HQPB2" pitchFamily="2" charset="2"/>
              </a:rPr>
              <a:t>حكم الزكاة في مال من عليه دين ينقص النصاب : فلو أن شخصاً عنده مئة ألف ريال ، وعليه دين يزيد عن هذا المبلغ أو يساويه ، أي أنه لو سدد الدين لم يبق عنده ما يساوي النصاب ، فهل يزكي المبلغ الذي عنده وهو مئة ألف ريال في هذا المثال ؟</a:t>
            </a:r>
          </a:p>
          <a:p>
            <a:pPr algn="justLow" eaLnBrk="0" fontAlgn="base" hangingPunct="0">
              <a:spcBef>
                <a:spcPct val="0"/>
              </a:spcBef>
              <a:spcAft>
                <a:spcPct val="0"/>
              </a:spcAft>
            </a:pPr>
            <a:r>
              <a:rPr lang="ar-SA" sz="2700" b="1">
                <a:solidFill>
                  <a:srgbClr val="FF0000"/>
                </a:solidFill>
                <a:latin typeface="Traditional Arabic" pitchFamily="18" charset="-78"/>
                <a:ea typeface="Times New Roman" pitchFamily="18" charset="0"/>
                <a:cs typeface="Traditional Arabic" pitchFamily="18" charset="-78"/>
                <a:sym typeface="HQPB2" pitchFamily="2" charset="2"/>
              </a:rPr>
              <a:t>هذه من مسائل الخلاف القوي ، وفيها أقوال :</a:t>
            </a:r>
          </a:p>
          <a:p>
            <a:pPr algn="justLow" eaLnBrk="0" fontAlgn="base" hangingPunct="0">
              <a:spcBef>
                <a:spcPct val="0"/>
              </a:spcBef>
              <a:spcAft>
                <a:spcPct val="0"/>
              </a:spcAft>
            </a:pPr>
            <a:r>
              <a:rPr lang="ar-SA" sz="2700" b="1">
                <a:solidFill>
                  <a:srgbClr val="FF0000"/>
                </a:solidFill>
                <a:latin typeface="Traditional Arabic" pitchFamily="18" charset="-78"/>
                <a:ea typeface="Times New Roman" pitchFamily="18" charset="0"/>
                <a:cs typeface="Traditional Arabic" pitchFamily="18" charset="-78"/>
                <a:sym typeface="HQPB2" pitchFamily="2" charset="2"/>
              </a:rPr>
              <a:t>الأول : </a:t>
            </a:r>
            <a:r>
              <a:rPr lang="ar-SA" sz="2700" b="1">
                <a:solidFill>
                  <a:prstClr val="black"/>
                </a:solidFill>
                <a:latin typeface="Traditional Arabic" pitchFamily="18" charset="-78"/>
                <a:ea typeface="Times New Roman" pitchFamily="18" charset="0"/>
                <a:cs typeface="Traditional Arabic" pitchFamily="18" charset="-78"/>
                <a:sym typeface="HQPB2" pitchFamily="2" charset="2"/>
              </a:rPr>
              <a:t>	أنه لا زكاة عليه ، فهو فقير يستحق المواساة ، وهذا هو المشهور في المذهب الحنبلي ، و لا فرق بين الدين الحال والمؤجل .</a:t>
            </a:r>
          </a:p>
          <a:p>
            <a:pPr algn="justLow" eaLnBrk="0" fontAlgn="base" hangingPunct="0">
              <a:spcBef>
                <a:spcPct val="0"/>
              </a:spcBef>
              <a:spcAft>
                <a:spcPct val="0"/>
              </a:spcAft>
            </a:pPr>
            <a:r>
              <a:rPr lang="ar-SA" sz="2700" b="1">
                <a:solidFill>
                  <a:prstClr val="black"/>
                </a:solidFill>
                <a:latin typeface="Traditional Arabic" pitchFamily="18" charset="-78"/>
                <a:ea typeface="Times New Roman" pitchFamily="18" charset="0"/>
                <a:cs typeface="Traditional Arabic" pitchFamily="18" charset="-78"/>
                <a:sym typeface="HQPB2" pitchFamily="2" charset="2"/>
              </a:rPr>
              <a:t> </a:t>
            </a:r>
            <a:r>
              <a:rPr lang="ar-SA" sz="2700" b="1">
                <a:solidFill>
                  <a:srgbClr val="FF0000"/>
                </a:solidFill>
                <a:latin typeface="Traditional Arabic" pitchFamily="18" charset="-78"/>
                <a:ea typeface="Times New Roman" pitchFamily="18" charset="0"/>
                <a:cs typeface="Traditional Arabic" pitchFamily="18" charset="-78"/>
                <a:sym typeface="HQPB2" pitchFamily="2" charset="2"/>
              </a:rPr>
              <a:t>الثاني : </a:t>
            </a:r>
            <a:r>
              <a:rPr lang="ar-SA" sz="2700" b="1">
                <a:solidFill>
                  <a:prstClr val="black"/>
                </a:solidFill>
                <a:latin typeface="Traditional Arabic" pitchFamily="18" charset="-78"/>
                <a:ea typeface="Times New Roman" pitchFamily="18" charset="0"/>
                <a:cs typeface="Traditional Arabic" pitchFamily="18" charset="-78"/>
                <a:sym typeface="HQPB2" pitchFamily="2" charset="2"/>
              </a:rPr>
              <a:t>	أنه تجب عليه الزكاة فيما عنده من المال ، ولا أثر للدين في منع    الزكاة ، ومما يُستدل به لهذا القول عمومات الأدلة الآمرة بالزكاة في كل مال بلغ النصاب و أن الزكاة تجب في المال ، وهو موجود ، إذاً تجب فيه الزكاة ، أما الدين فهو في الذمة . وممن رجح هذا القول عبد العزيز بن باز ومحمد بن صالح بن عثيمين رحمهما الله . </a:t>
            </a:r>
          </a:p>
        </p:txBody>
      </p:sp>
      <p:sp>
        <p:nvSpPr>
          <p:cNvPr id="2" name="عنصر نائب لرقم الشريحة 1"/>
          <p:cNvSpPr>
            <a:spLocks noGrp="1"/>
          </p:cNvSpPr>
          <p:nvPr>
            <p:ph type="sldNum" sz="quarter" idx="12"/>
          </p:nvPr>
        </p:nvSpPr>
        <p:spPr/>
        <p:txBody>
          <a:bodyPr/>
          <a:lstStyle/>
          <a:p>
            <a:pPr>
              <a:defRPr/>
            </a:pPr>
            <a:fld id="{2184498D-BB90-47A1-BE36-5943B3F8A0B2}" type="slidenum">
              <a:rPr lang="ar-SA" smtClean="0">
                <a:solidFill>
                  <a:srgbClr val="646B86">
                    <a:shade val="90000"/>
                  </a:srgbClr>
                </a:solidFill>
              </a:rPr>
              <a:pPr>
                <a:defRPr/>
              </a:pPr>
              <a:t>12</a:t>
            </a:fld>
            <a:endParaRPr lang="ar-SA">
              <a:solidFill>
                <a:srgbClr val="646B86">
                  <a:shade val="90000"/>
                </a:srgbClr>
              </a:solidFill>
            </a:endParaRPr>
          </a:p>
        </p:txBody>
      </p:sp>
    </p:spTree>
    <p:extLst>
      <p:ext uri="{BB962C8B-B14F-4D97-AF65-F5344CB8AC3E}">
        <p14:creationId xmlns:p14="http://schemas.microsoft.com/office/powerpoint/2010/main" val="3429770695"/>
      </p:ext>
    </p:extLst>
  </p:cSld>
  <p:clrMapOvr>
    <a:masterClrMapping/>
  </p:clrMapOvr>
  <p:transition>
    <p:cover dir="l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155650">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155650">
                                            <p:txEl>
                                              <p:pRg st="0" end="0"/>
                                            </p:txEl>
                                          </p:spTgt>
                                        </p:tgtEl>
                                        <p:attrNameLst>
                                          <p:attrName>ppt_x</p:attrName>
                                        </p:attrNameLst>
                                      </p:cBhvr>
                                    </p:anim>
                                    <p:anim from="0" to="-1.0" calcmode="lin" valueType="num">
                                      <p:cBhvr>
                                        <p:cTn id="8" dur="200" decel="50000" autoRev="1" fill="hold">
                                          <p:stCondLst>
                                            <p:cond delay="600"/>
                                          </p:stCondLst>
                                        </p:cTn>
                                        <p:tgtEl>
                                          <p:spTgt spid="155650">
                                            <p:txEl>
                                              <p:pRg st="0" end="0"/>
                                            </p:txEl>
                                          </p:spTgt>
                                        </p:tgtEl>
                                        <p:attrNameLst>
                                          <p:attrName>xshear</p:attrName>
                                        </p:attrNameLst>
                                      </p:cBhvr>
                                    </p:anim>
                                    <p:animScale>
                                      <p:cBhvr>
                                        <p:cTn id="9" dur="200" decel="100000" autoRev="1" fill="hold">
                                          <p:stCondLst>
                                            <p:cond delay="600"/>
                                          </p:stCondLst>
                                        </p:cTn>
                                        <p:tgtEl>
                                          <p:spTgt spid="155650">
                                            <p:txEl>
                                              <p:pRg st="0" end="0"/>
                                            </p:txEl>
                                          </p:spTgt>
                                        </p:tgtEl>
                                      </p:cBhvr>
                                      <p:from x="100000" y="100000"/>
                                      <p:to x="80000" y="100000"/>
                                    </p:animScale>
                                    <p:anim by="(#ppt_h/3+#ppt_w*0.1)" calcmode="lin" valueType="num">
                                      <p:cBhvr additive="sum">
                                        <p:cTn id="10" dur="200" decel="100000" autoRev="1" fill="hold">
                                          <p:stCondLst>
                                            <p:cond delay="600"/>
                                          </p:stCondLst>
                                        </p:cTn>
                                        <p:tgtEl>
                                          <p:spTgt spid="155650">
                                            <p:txEl>
                                              <p:pRg st="0" end="0"/>
                                            </p:txEl>
                                          </p:spTgt>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4" presetClass="entr" presetSubtype="0" fill="hold" nodeType="clickEffect">
                                  <p:stCondLst>
                                    <p:cond delay="0"/>
                                  </p:stCondLst>
                                  <p:childTnLst>
                                    <p:set>
                                      <p:cBhvr>
                                        <p:cTn id="14" dur="1" fill="hold">
                                          <p:stCondLst>
                                            <p:cond delay="0"/>
                                          </p:stCondLst>
                                        </p:cTn>
                                        <p:tgtEl>
                                          <p:spTgt spid="155650">
                                            <p:txEl>
                                              <p:pRg st="1" end="1"/>
                                            </p:txEl>
                                          </p:spTgt>
                                        </p:tgtEl>
                                        <p:attrNameLst>
                                          <p:attrName>style.visibility</p:attrName>
                                        </p:attrNameLst>
                                      </p:cBhvr>
                                      <p:to>
                                        <p:strVal val="visible"/>
                                      </p:to>
                                    </p:set>
                                    <p:anim from="(-#ppt_w/2)" to="(#ppt_x)" calcmode="lin" valueType="num">
                                      <p:cBhvr>
                                        <p:cTn id="15" dur="600" fill="hold">
                                          <p:stCondLst>
                                            <p:cond delay="0"/>
                                          </p:stCondLst>
                                        </p:cTn>
                                        <p:tgtEl>
                                          <p:spTgt spid="155650">
                                            <p:txEl>
                                              <p:pRg st="1" end="1"/>
                                            </p:txEl>
                                          </p:spTgt>
                                        </p:tgtEl>
                                        <p:attrNameLst>
                                          <p:attrName>ppt_x</p:attrName>
                                        </p:attrNameLst>
                                      </p:cBhvr>
                                    </p:anim>
                                    <p:anim from="0" to="-1.0" calcmode="lin" valueType="num">
                                      <p:cBhvr>
                                        <p:cTn id="16" dur="200" decel="50000" autoRev="1" fill="hold">
                                          <p:stCondLst>
                                            <p:cond delay="600"/>
                                          </p:stCondLst>
                                        </p:cTn>
                                        <p:tgtEl>
                                          <p:spTgt spid="155650">
                                            <p:txEl>
                                              <p:pRg st="1" end="1"/>
                                            </p:txEl>
                                          </p:spTgt>
                                        </p:tgtEl>
                                        <p:attrNameLst>
                                          <p:attrName>xshear</p:attrName>
                                        </p:attrNameLst>
                                      </p:cBhvr>
                                    </p:anim>
                                    <p:animScale>
                                      <p:cBhvr>
                                        <p:cTn id="17" dur="200" decel="100000" autoRev="1" fill="hold">
                                          <p:stCondLst>
                                            <p:cond delay="600"/>
                                          </p:stCondLst>
                                        </p:cTn>
                                        <p:tgtEl>
                                          <p:spTgt spid="155650">
                                            <p:txEl>
                                              <p:pRg st="1" end="1"/>
                                            </p:txEl>
                                          </p:spTgt>
                                        </p:tgtEl>
                                      </p:cBhvr>
                                      <p:from x="100000" y="100000"/>
                                      <p:to x="80000" y="100000"/>
                                    </p:animScale>
                                    <p:anim by="(#ppt_h/3+#ppt_w*0.1)" calcmode="lin" valueType="num">
                                      <p:cBhvr additive="sum">
                                        <p:cTn id="18" dur="200" decel="100000" autoRev="1" fill="hold">
                                          <p:stCondLst>
                                            <p:cond delay="600"/>
                                          </p:stCondLst>
                                        </p:cTn>
                                        <p:tgtEl>
                                          <p:spTgt spid="155650">
                                            <p:txEl>
                                              <p:pRg st="1" end="1"/>
                                            </p:txEl>
                                          </p:spTgt>
                                        </p:tgtEl>
                                        <p:attrNameLst>
                                          <p:attrName>ppt_x</p:attrName>
                                        </p:attrNameLst>
                                      </p:cBhvr>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4" presetClass="entr" presetSubtype="0" fill="hold" nodeType="clickEffect">
                                  <p:stCondLst>
                                    <p:cond delay="0"/>
                                  </p:stCondLst>
                                  <p:childTnLst>
                                    <p:set>
                                      <p:cBhvr>
                                        <p:cTn id="22" dur="1" fill="hold">
                                          <p:stCondLst>
                                            <p:cond delay="0"/>
                                          </p:stCondLst>
                                        </p:cTn>
                                        <p:tgtEl>
                                          <p:spTgt spid="155650">
                                            <p:txEl>
                                              <p:pRg st="2" end="2"/>
                                            </p:txEl>
                                          </p:spTgt>
                                        </p:tgtEl>
                                        <p:attrNameLst>
                                          <p:attrName>style.visibility</p:attrName>
                                        </p:attrNameLst>
                                      </p:cBhvr>
                                      <p:to>
                                        <p:strVal val="visible"/>
                                      </p:to>
                                    </p:set>
                                    <p:anim from="(-#ppt_w/2)" to="(#ppt_x)" calcmode="lin" valueType="num">
                                      <p:cBhvr>
                                        <p:cTn id="23" dur="600" fill="hold">
                                          <p:stCondLst>
                                            <p:cond delay="0"/>
                                          </p:stCondLst>
                                        </p:cTn>
                                        <p:tgtEl>
                                          <p:spTgt spid="155650">
                                            <p:txEl>
                                              <p:pRg st="2" end="2"/>
                                            </p:txEl>
                                          </p:spTgt>
                                        </p:tgtEl>
                                        <p:attrNameLst>
                                          <p:attrName>ppt_x</p:attrName>
                                        </p:attrNameLst>
                                      </p:cBhvr>
                                    </p:anim>
                                    <p:anim from="0" to="-1.0" calcmode="lin" valueType="num">
                                      <p:cBhvr>
                                        <p:cTn id="24" dur="200" decel="50000" autoRev="1" fill="hold">
                                          <p:stCondLst>
                                            <p:cond delay="600"/>
                                          </p:stCondLst>
                                        </p:cTn>
                                        <p:tgtEl>
                                          <p:spTgt spid="155650">
                                            <p:txEl>
                                              <p:pRg st="2" end="2"/>
                                            </p:txEl>
                                          </p:spTgt>
                                        </p:tgtEl>
                                        <p:attrNameLst>
                                          <p:attrName>xshear</p:attrName>
                                        </p:attrNameLst>
                                      </p:cBhvr>
                                    </p:anim>
                                    <p:animScale>
                                      <p:cBhvr>
                                        <p:cTn id="25" dur="200" decel="100000" autoRev="1" fill="hold">
                                          <p:stCondLst>
                                            <p:cond delay="600"/>
                                          </p:stCondLst>
                                        </p:cTn>
                                        <p:tgtEl>
                                          <p:spTgt spid="155650">
                                            <p:txEl>
                                              <p:pRg st="2" end="2"/>
                                            </p:txEl>
                                          </p:spTgt>
                                        </p:tgtEl>
                                      </p:cBhvr>
                                      <p:from x="100000" y="100000"/>
                                      <p:to x="80000" y="100000"/>
                                    </p:animScale>
                                    <p:anim by="(#ppt_h/3+#ppt_w*0.1)" calcmode="lin" valueType="num">
                                      <p:cBhvr additive="sum">
                                        <p:cTn id="26" dur="200" decel="100000" autoRev="1" fill="hold">
                                          <p:stCondLst>
                                            <p:cond delay="600"/>
                                          </p:stCondLst>
                                        </p:cTn>
                                        <p:tgtEl>
                                          <p:spTgt spid="155650">
                                            <p:txEl>
                                              <p:pRg st="2" end="2"/>
                                            </p:txEl>
                                          </p:spTgt>
                                        </p:tgtEl>
                                        <p:attrNameLst>
                                          <p:attrName>ppt_x</p:attrName>
                                        </p:attrNameLst>
                                      </p:cBhvr>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9" presetClass="entr" presetSubtype="10" fill="hold" nodeType="clickEffect">
                                  <p:stCondLst>
                                    <p:cond delay="0"/>
                                  </p:stCondLst>
                                  <p:childTnLst>
                                    <p:set>
                                      <p:cBhvr>
                                        <p:cTn id="30" dur="1" fill="hold">
                                          <p:stCondLst>
                                            <p:cond delay="0"/>
                                          </p:stCondLst>
                                        </p:cTn>
                                        <p:tgtEl>
                                          <p:spTgt spid="155650">
                                            <p:txEl>
                                              <p:pRg st="3" end="3"/>
                                            </p:txEl>
                                          </p:spTgt>
                                        </p:tgtEl>
                                        <p:attrNameLst>
                                          <p:attrName>style.visibility</p:attrName>
                                        </p:attrNameLst>
                                      </p:cBhvr>
                                      <p:to>
                                        <p:strVal val="visible"/>
                                      </p:to>
                                    </p:set>
                                    <p:anim calcmode="lin" valueType="num">
                                      <p:cBhvr>
                                        <p:cTn id="31" dur="5000" fill="hold"/>
                                        <p:tgtEl>
                                          <p:spTgt spid="155650">
                                            <p:txEl>
                                              <p:pRg st="3" end="3"/>
                                            </p:txEl>
                                          </p:spTgt>
                                        </p:tgtEl>
                                        <p:attrNameLst>
                                          <p:attrName>ppt_w</p:attrName>
                                        </p:attrNameLst>
                                      </p:cBhvr>
                                      <p:tavLst>
                                        <p:tav tm="0" fmla="#ppt_w*sin(2.5*pi*$)">
                                          <p:val>
                                            <p:fltVal val="0"/>
                                          </p:val>
                                        </p:tav>
                                        <p:tav tm="100000">
                                          <p:val>
                                            <p:fltVal val="1"/>
                                          </p:val>
                                        </p:tav>
                                      </p:tavLst>
                                    </p:anim>
                                    <p:anim calcmode="lin" valueType="num">
                                      <p:cBhvr>
                                        <p:cTn id="32" dur="5000" fill="hold"/>
                                        <p:tgtEl>
                                          <p:spTgt spid="155650">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48" presetClass="entr" presetSubtype="0" accel="50000" fill="hold" nodeType="clickEffect">
                                  <p:stCondLst>
                                    <p:cond delay="0"/>
                                  </p:stCondLst>
                                  <p:childTnLst>
                                    <p:set>
                                      <p:cBhvr>
                                        <p:cTn id="36" dur="1" fill="hold">
                                          <p:stCondLst>
                                            <p:cond delay="0"/>
                                          </p:stCondLst>
                                        </p:cTn>
                                        <p:tgtEl>
                                          <p:spTgt spid="155650">
                                            <p:txEl>
                                              <p:pRg st="4" end="4"/>
                                            </p:txEl>
                                          </p:spTgt>
                                        </p:tgtEl>
                                        <p:attrNameLst>
                                          <p:attrName>style.visibility</p:attrName>
                                        </p:attrNameLst>
                                      </p:cBhvr>
                                      <p:to>
                                        <p:strVal val="visible"/>
                                      </p:to>
                                    </p:set>
                                    <p:anim calcmode="lin" valueType="num">
                                      <p:cBhvr>
                                        <p:cTn id="37" dur="1000" fill="hold"/>
                                        <p:tgtEl>
                                          <p:spTgt spid="155650">
                                            <p:txEl>
                                              <p:pRg st="4" end="4"/>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8" dur="1000" fill="hold"/>
                                        <p:tgtEl>
                                          <p:spTgt spid="155650">
                                            <p:txEl>
                                              <p:pRg st="4" end="4"/>
                                            </p:txEl>
                                          </p:spTgt>
                                        </p:tgtEl>
                                        <p:attrNameLst>
                                          <p:attrName>ppt_x</p:attrName>
                                        </p:attrNameLst>
                                      </p:cBhvr>
                                      <p:tavLst>
                                        <p:tav tm="0">
                                          <p:val>
                                            <p:fltVal val="-1"/>
                                          </p:val>
                                        </p:tav>
                                        <p:tav tm="50000">
                                          <p:val>
                                            <p:fltVal val="0.95"/>
                                          </p:val>
                                        </p:tav>
                                        <p:tav tm="100000">
                                          <p:val>
                                            <p:strVal val="#ppt_x"/>
                                          </p:val>
                                        </p:tav>
                                      </p:tavLst>
                                    </p:anim>
                                    <p:anim calcmode="lin" valueType="num">
                                      <p:cBhvr>
                                        <p:cTn id="39" dur="1000" fill="hold"/>
                                        <p:tgtEl>
                                          <p:spTgt spid="155650">
                                            <p:txEl>
                                              <p:pRg st="4" end="4"/>
                                            </p:txEl>
                                          </p:spTgt>
                                        </p:tgtEl>
                                        <p:attrNameLst>
                                          <p:attrName>ppt_y</p:attrName>
                                        </p:attrNameLst>
                                      </p:cBhvr>
                                      <p:tavLst>
                                        <p:tav tm="0">
                                          <p:val>
                                            <p:strVal val="#ppt_y"/>
                                          </p:val>
                                        </p:tav>
                                        <p:tav tm="100000">
                                          <p:val>
                                            <p:strVal val="#ppt_y"/>
                                          </p:val>
                                        </p:tav>
                                      </p:tavLst>
                                    </p:anim>
                                    <p:animEffect transition="in" filter="fade">
                                      <p:cBhvr>
                                        <p:cTn id="40" dur="1000"/>
                                        <p:tgtEl>
                                          <p:spTgt spid="15565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1"/>
          <p:cNvSpPr>
            <a:spLocks noChangeArrowheads="1"/>
          </p:cNvSpPr>
          <p:nvPr/>
        </p:nvSpPr>
        <p:spPr bwMode="auto">
          <a:xfrm>
            <a:off x="428625" y="928688"/>
            <a:ext cx="8501063"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 eaLnBrk="0" fontAlgn="base" hangingPunct="0">
              <a:spcBef>
                <a:spcPct val="0"/>
              </a:spcBef>
              <a:spcAft>
                <a:spcPct val="0"/>
              </a:spcAft>
            </a:pPr>
            <a:r>
              <a:rPr lang="ar-SA" sz="2800" b="1">
                <a:solidFill>
                  <a:srgbClr val="FF0000"/>
                </a:solidFill>
                <a:latin typeface="Traditional Arabic" pitchFamily="18" charset="-78"/>
                <a:ea typeface="Times New Roman" pitchFamily="18" charset="0"/>
                <a:cs typeface="Traditional Arabic" pitchFamily="18" charset="-78"/>
                <a:sym typeface="HQPB2" pitchFamily="2" charset="2"/>
              </a:rPr>
              <a:t>الثالث : التفصيل : </a:t>
            </a: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فأصحاب هذا القول قسموا الأموال الزكوية إلى قسمين . فالأموال الظاهرة وهي الحبوب ، والثمار ، وبهيمة الأنعام تجب فيها الزكاة ،  إذا كان ما لكها عليه دين ينقص النصاب ،أما الأموال الباطنة وهي الأثمان وعروض التجارة فلا تجب فيها الزكاة إذا كان مالكها عليه دين ينقص النصاب وهذا القول اختيار الشيخ عبد الرحمن السعدي رحمه الله.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ويبدو أن الأخذ بالقول الثاني أحوط ، و أبرأ للذمة ، وفيه حث للناس على الوفاء بما في ذممهم من الديون والله أعلم .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800" b="1">
                <a:solidFill>
                  <a:prstClr val="black"/>
                </a:solidFill>
                <a:latin typeface="Traditional Arabic" pitchFamily="18" charset="-78"/>
                <a:ea typeface="Times New Roman" pitchFamily="18" charset="0"/>
                <a:cs typeface="Traditional Arabic" pitchFamily="18" charset="-78"/>
                <a:sym typeface="HQPB2" pitchFamily="2" charset="2"/>
              </a:rPr>
              <a:t>وبعد هذا سنعرض بإيجاز أهم المسائل المتعلقة بكل قسم من الأموال الزكوية التي سبق إجمال الكلام عليها . </a:t>
            </a: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rtl="0" eaLnBrk="0" fontAlgn="base" hangingPunct="0">
              <a:spcBef>
                <a:spcPct val="0"/>
              </a:spcBef>
              <a:spcAft>
                <a:spcPct val="0"/>
              </a:spcAft>
            </a:pPr>
            <a:r>
              <a:rPr lang="en-US" sz="2800" b="1">
                <a:solidFill>
                  <a:prstClr val="black"/>
                </a:solidFill>
                <a:latin typeface="Traditional Arabic" pitchFamily="18" charset="-78"/>
                <a:ea typeface="Times New Roman" pitchFamily="18" charset="0"/>
                <a:cs typeface="Traditional Arabic" pitchFamily="18" charset="-78"/>
                <a:sym typeface="HQPB2" pitchFamily="2" charset="2"/>
              </a:rPr>
              <a:t/>
            </a:r>
            <a:br>
              <a:rPr lang="en-US" sz="2800" b="1">
                <a:solidFill>
                  <a:prstClr val="black"/>
                </a:solidFill>
                <a:latin typeface="Traditional Arabic" pitchFamily="18" charset="-78"/>
                <a:ea typeface="Times New Roman" pitchFamily="18" charset="0"/>
                <a:cs typeface="Traditional Arabic" pitchFamily="18" charset="-78"/>
                <a:sym typeface="HQPB2" pitchFamily="2" charset="2"/>
              </a:rPr>
            </a:br>
            <a:endParaRPr lang="en-US" sz="2800" b="1">
              <a:solidFill>
                <a:prstClr val="black"/>
              </a:solidFill>
              <a:latin typeface="Traditional Arabic" pitchFamily="18" charset="-78"/>
              <a:ea typeface="Times New Roman" pitchFamily="18" charset="0"/>
              <a:cs typeface="Traditional Arabic" pitchFamily="18" charset="-78"/>
              <a:sym typeface="HQPB2" pitchFamily="2" charset="2"/>
            </a:endParaRPr>
          </a:p>
        </p:txBody>
      </p:sp>
      <p:sp>
        <p:nvSpPr>
          <p:cNvPr id="2" name="عنصر نائب لرقم الشريحة 1"/>
          <p:cNvSpPr>
            <a:spLocks noGrp="1"/>
          </p:cNvSpPr>
          <p:nvPr>
            <p:ph type="sldNum" sz="quarter" idx="12"/>
          </p:nvPr>
        </p:nvSpPr>
        <p:spPr/>
        <p:txBody>
          <a:bodyPr/>
          <a:lstStyle/>
          <a:p>
            <a:pPr>
              <a:defRPr/>
            </a:pPr>
            <a:fld id="{47385F89-C56E-4F4F-9B72-1274EC587E50}" type="slidenum">
              <a:rPr lang="ar-SA" smtClean="0">
                <a:solidFill>
                  <a:srgbClr val="646B86">
                    <a:shade val="90000"/>
                  </a:srgbClr>
                </a:solidFill>
              </a:rPr>
              <a:pPr>
                <a:defRPr/>
              </a:pPr>
              <a:t>13</a:t>
            </a:fld>
            <a:endParaRPr lang="ar-SA">
              <a:solidFill>
                <a:srgbClr val="646B86">
                  <a:shade val="90000"/>
                </a:srgbClr>
              </a:solidFill>
            </a:endParaRPr>
          </a:p>
        </p:txBody>
      </p:sp>
    </p:spTree>
    <p:extLst>
      <p:ext uri="{BB962C8B-B14F-4D97-AF65-F5344CB8AC3E}">
        <p14:creationId xmlns:p14="http://schemas.microsoft.com/office/powerpoint/2010/main" val="2216869443"/>
      </p:ext>
    </p:extLst>
  </p:cSld>
  <p:clrMapOvr>
    <a:masterClrMapping/>
  </p:clrMapOvr>
  <p:transition>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156674">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156674">
                                            <p:txEl>
                                              <p:pRg st="0" end="0"/>
                                            </p:txEl>
                                          </p:spTgt>
                                        </p:tgtEl>
                                        <p:attrNameLst>
                                          <p:attrName>ppt_x</p:attrName>
                                        </p:attrNameLst>
                                      </p:cBhvr>
                                    </p:anim>
                                    <p:anim from="0" to="-1.0" calcmode="lin" valueType="num">
                                      <p:cBhvr>
                                        <p:cTn id="8" dur="200" decel="50000" autoRev="1" fill="hold">
                                          <p:stCondLst>
                                            <p:cond delay="600"/>
                                          </p:stCondLst>
                                        </p:cTn>
                                        <p:tgtEl>
                                          <p:spTgt spid="156674">
                                            <p:txEl>
                                              <p:pRg st="0" end="0"/>
                                            </p:txEl>
                                          </p:spTgt>
                                        </p:tgtEl>
                                        <p:attrNameLst>
                                          <p:attrName>xshear</p:attrName>
                                        </p:attrNameLst>
                                      </p:cBhvr>
                                    </p:anim>
                                    <p:animScale>
                                      <p:cBhvr>
                                        <p:cTn id="9" dur="200" decel="100000" autoRev="1" fill="hold">
                                          <p:stCondLst>
                                            <p:cond delay="600"/>
                                          </p:stCondLst>
                                        </p:cTn>
                                        <p:tgtEl>
                                          <p:spTgt spid="156674">
                                            <p:txEl>
                                              <p:pRg st="0" end="0"/>
                                            </p:txEl>
                                          </p:spTgt>
                                        </p:tgtEl>
                                      </p:cBhvr>
                                      <p:from x="100000" y="100000"/>
                                      <p:to x="80000" y="100000"/>
                                    </p:animScale>
                                    <p:anim by="(#ppt_h/3+#ppt_w*0.1)" calcmode="lin" valueType="num">
                                      <p:cBhvr additive="sum">
                                        <p:cTn id="10" dur="200" decel="100000" autoRev="1" fill="hold">
                                          <p:stCondLst>
                                            <p:cond delay="600"/>
                                          </p:stCondLst>
                                        </p:cTn>
                                        <p:tgtEl>
                                          <p:spTgt spid="156674">
                                            <p:txEl>
                                              <p:pRg st="0" end="0"/>
                                            </p:txEl>
                                          </p:spTgt>
                                        </p:tgtEl>
                                        <p:attrNameLst>
                                          <p:attrName>ppt_x</p:attrName>
                                        </p:attrNameLst>
                                      </p:cBhvr>
                                    </p:anim>
                                  </p:childTnLst>
                                </p:cTn>
                              </p:par>
                              <p:par>
                                <p:cTn id="11" presetID="34" presetClass="entr" presetSubtype="0" fill="hold" nodeType="withEffect">
                                  <p:stCondLst>
                                    <p:cond delay="0"/>
                                  </p:stCondLst>
                                  <p:childTnLst>
                                    <p:set>
                                      <p:cBhvr>
                                        <p:cTn id="12" dur="1" fill="hold">
                                          <p:stCondLst>
                                            <p:cond delay="0"/>
                                          </p:stCondLst>
                                        </p:cTn>
                                        <p:tgtEl>
                                          <p:spTgt spid="156674">
                                            <p:txEl>
                                              <p:pRg st="1" end="1"/>
                                            </p:txEl>
                                          </p:spTgt>
                                        </p:tgtEl>
                                        <p:attrNameLst>
                                          <p:attrName>style.visibility</p:attrName>
                                        </p:attrNameLst>
                                      </p:cBhvr>
                                      <p:to>
                                        <p:strVal val="visible"/>
                                      </p:to>
                                    </p:set>
                                    <p:anim from="(-#ppt_w/2)" to="(#ppt_x)" calcmode="lin" valueType="num">
                                      <p:cBhvr>
                                        <p:cTn id="13" dur="600" fill="hold">
                                          <p:stCondLst>
                                            <p:cond delay="0"/>
                                          </p:stCondLst>
                                        </p:cTn>
                                        <p:tgtEl>
                                          <p:spTgt spid="156674">
                                            <p:txEl>
                                              <p:pRg st="1" end="1"/>
                                            </p:txEl>
                                          </p:spTgt>
                                        </p:tgtEl>
                                        <p:attrNameLst>
                                          <p:attrName>ppt_x</p:attrName>
                                        </p:attrNameLst>
                                      </p:cBhvr>
                                    </p:anim>
                                    <p:anim from="0" to="-1.0" calcmode="lin" valueType="num">
                                      <p:cBhvr>
                                        <p:cTn id="14" dur="200" decel="50000" autoRev="1" fill="hold">
                                          <p:stCondLst>
                                            <p:cond delay="600"/>
                                          </p:stCondLst>
                                        </p:cTn>
                                        <p:tgtEl>
                                          <p:spTgt spid="156674">
                                            <p:txEl>
                                              <p:pRg st="1" end="1"/>
                                            </p:txEl>
                                          </p:spTgt>
                                        </p:tgtEl>
                                        <p:attrNameLst>
                                          <p:attrName>xshear</p:attrName>
                                        </p:attrNameLst>
                                      </p:cBhvr>
                                    </p:anim>
                                    <p:animScale>
                                      <p:cBhvr>
                                        <p:cTn id="15" dur="200" decel="100000" autoRev="1" fill="hold">
                                          <p:stCondLst>
                                            <p:cond delay="600"/>
                                          </p:stCondLst>
                                        </p:cTn>
                                        <p:tgtEl>
                                          <p:spTgt spid="156674">
                                            <p:txEl>
                                              <p:pRg st="1" end="1"/>
                                            </p:txEl>
                                          </p:spTgt>
                                        </p:tgtEl>
                                      </p:cBhvr>
                                      <p:from x="100000" y="100000"/>
                                      <p:to x="80000" y="100000"/>
                                    </p:animScale>
                                    <p:anim by="(#ppt_h/3+#ppt_w*0.1)" calcmode="lin" valueType="num">
                                      <p:cBhvr additive="sum">
                                        <p:cTn id="16" dur="200" decel="100000" autoRev="1" fill="hold">
                                          <p:stCondLst>
                                            <p:cond delay="600"/>
                                          </p:stCondLst>
                                        </p:cTn>
                                        <p:tgtEl>
                                          <p:spTgt spid="156674">
                                            <p:txEl>
                                              <p:pRg st="1" end="1"/>
                                            </p:txEl>
                                          </p:spTgt>
                                        </p:tgtEl>
                                        <p:attrNameLst>
                                          <p:attrName>ppt_x</p:attrName>
                                        </p:attrNameLst>
                                      </p:cBhvr>
                                    </p:anim>
                                  </p:childTnLst>
                                </p:cTn>
                              </p:par>
                              <p:par>
                                <p:cTn id="17" presetID="34" presetClass="entr" presetSubtype="0" fill="hold" nodeType="withEffect">
                                  <p:stCondLst>
                                    <p:cond delay="0"/>
                                  </p:stCondLst>
                                  <p:childTnLst>
                                    <p:set>
                                      <p:cBhvr>
                                        <p:cTn id="18" dur="1" fill="hold">
                                          <p:stCondLst>
                                            <p:cond delay="0"/>
                                          </p:stCondLst>
                                        </p:cTn>
                                        <p:tgtEl>
                                          <p:spTgt spid="156674">
                                            <p:txEl>
                                              <p:pRg st="2" end="2"/>
                                            </p:txEl>
                                          </p:spTgt>
                                        </p:tgtEl>
                                        <p:attrNameLst>
                                          <p:attrName>style.visibility</p:attrName>
                                        </p:attrNameLst>
                                      </p:cBhvr>
                                      <p:to>
                                        <p:strVal val="visible"/>
                                      </p:to>
                                    </p:set>
                                    <p:anim from="(-#ppt_w/2)" to="(#ppt_x)" calcmode="lin" valueType="num">
                                      <p:cBhvr>
                                        <p:cTn id="19" dur="600" fill="hold">
                                          <p:stCondLst>
                                            <p:cond delay="0"/>
                                          </p:stCondLst>
                                        </p:cTn>
                                        <p:tgtEl>
                                          <p:spTgt spid="156674">
                                            <p:txEl>
                                              <p:pRg st="2" end="2"/>
                                            </p:txEl>
                                          </p:spTgt>
                                        </p:tgtEl>
                                        <p:attrNameLst>
                                          <p:attrName>ppt_x</p:attrName>
                                        </p:attrNameLst>
                                      </p:cBhvr>
                                    </p:anim>
                                    <p:anim from="0" to="-1.0" calcmode="lin" valueType="num">
                                      <p:cBhvr>
                                        <p:cTn id="20" dur="200" decel="50000" autoRev="1" fill="hold">
                                          <p:stCondLst>
                                            <p:cond delay="600"/>
                                          </p:stCondLst>
                                        </p:cTn>
                                        <p:tgtEl>
                                          <p:spTgt spid="156674">
                                            <p:txEl>
                                              <p:pRg st="2" end="2"/>
                                            </p:txEl>
                                          </p:spTgt>
                                        </p:tgtEl>
                                        <p:attrNameLst>
                                          <p:attrName>xshear</p:attrName>
                                        </p:attrNameLst>
                                      </p:cBhvr>
                                    </p:anim>
                                    <p:animScale>
                                      <p:cBhvr>
                                        <p:cTn id="21" dur="200" decel="100000" autoRev="1" fill="hold">
                                          <p:stCondLst>
                                            <p:cond delay="600"/>
                                          </p:stCondLst>
                                        </p:cTn>
                                        <p:tgtEl>
                                          <p:spTgt spid="156674">
                                            <p:txEl>
                                              <p:pRg st="2" end="2"/>
                                            </p:txEl>
                                          </p:spTgt>
                                        </p:tgtEl>
                                      </p:cBhvr>
                                      <p:from x="100000" y="100000"/>
                                      <p:to x="80000" y="100000"/>
                                    </p:animScale>
                                    <p:anim by="(#ppt_h/3+#ppt_w*0.1)" calcmode="lin" valueType="num">
                                      <p:cBhvr additive="sum">
                                        <p:cTn id="22" dur="200" decel="100000" autoRev="1" fill="hold">
                                          <p:stCondLst>
                                            <p:cond delay="600"/>
                                          </p:stCondLst>
                                        </p:cTn>
                                        <p:tgtEl>
                                          <p:spTgt spid="156674">
                                            <p:txEl>
                                              <p:pRg st="2" end="2"/>
                                            </p:txEl>
                                          </p:spTgt>
                                        </p:tgtEl>
                                        <p:attrNameLst>
                                          <p:attrName>ppt_x</p:attrName>
                                        </p:attrNameLst>
                                      </p:cBhvr>
                                    </p:anim>
                                  </p:childTnLst>
                                </p:cTn>
                              </p:par>
                              <p:par>
                                <p:cTn id="23" presetID="34" presetClass="entr" presetSubtype="0" fill="hold" nodeType="withEffect">
                                  <p:stCondLst>
                                    <p:cond delay="0"/>
                                  </p:stCondLst>
                                  <p:childTnLst>
                                    <p:set>
                                      <p:cBhvr>
                                        <p:cTn id="24" dur="1" fill="hold">
                                          <p:stCondLst>
                                            <p:cond delay="0"/>
                                          </p:stCondLst>
                                        </p:cTn>
                                        <p:tgtEl>
                                          <p:spTgt spid="156674">
                                            <p:txEl>
                                              <p:pRg st="3" end="3"/>
                                            </p:txEl>
                                          </p:spTgt>
                                        </p:tgtEl>
                                        <p:attrNameLst>
                                          <p:attrName>style.visibility</p:attrName>
                                        </p:attrNameLst>
                                      </p:cBhvr>
                                      <p:to>
                                        <p:strVal val="visible"/>
                                      </p:to>
                                    </p:set>
                                    <p:anim from="(-#ppt_w/2)" to="(#ppt_x)" calcmode="lin" valueType="num">
                                      <p:cBhvr>
                                        <p:cTn id="25" dur="600" fill="hold">
                                          <p:stCondLst>
                                            <p:cond delay="0"/>
                                          </p:stCondLst>
                                        </p:cTn>
                                        <p:tgtEl>
                                          <p:spTgt spid="156674">
                                            <p:txEl>
                                              <p:pRg st="3" end="3"/>
                                            </p:txEl>
                                          </p:spTgt>
                                        </p:tgtEl>
                                        <p:attrNameLst>
                                          <p:attrName>ppt_x</p:attrName>
                                        </p:attrNameLst>
                                      </p:cBhvr>
                                    </p:anim>
                                    <p:anim from="0" to="-1.0" calcmode="lin" valueType="num">
                                      <p:cBhvr>
                                        <p:cTn id="26" dur="200" decel="50000" autoRev="1" fill="hold">
                                          <p:stCondLst>
                                            <p:cond delay="600"/>
                                          </p:stCondLst>
                                        </p:cTn>
                                        <p:tgtEl>
                                          <p:spTgt spid="156674">
                                            <p:txEl>
                                              <p:pRg st="3" end="3"/>
                                            </p:txEl>
                                          </p:spTgt>
                                        </p:tgtEl>
                                        <p:attrNameLst>
                                          <p:attrName>xshear</p:attrName>
                                        </p:attrNameLst>
                                      </p:cBhvr>
                                    </p:anim>
                                    <p:animScale>
                                      <p:cBhvr>
                                        <p:cTn id="27" dur="200" decel="100000" autoRev="1" fill="hold">
                                          <p:stCondLst>
                                            <p:cond delay="600"/>
                                          </p:stCondLst>
                                        </p:cTn>
                                        <p:tgtEl>
                                          <p:spTgt spid="156674">
                                            <p:txEl>
                                              <p:pRg st="3" end="3"/>
                                            </p:txEl>
                                          </p:spTgt>
                                        </p:tgtEl>
                                      </p:cBhvr>
                                      <p:from x="100000" y="100000"/>
                                      <p:to x="80000" y="100000"/>
                                    </p:animScale>
                                    <p:anim by="(#ppt_h/3+#ppt_w*0.1)" calcmode="lin" valueType="num">
                                      <p:cBhvr additive="sum">
                                        <p:cTn id="28" dur="200" decel="100000" autoRev="1" fill="hold">
                                          <p:stCondLst>
                                            <p:cond delay="600"/>
                                          </p:stCondLst>
                                        </p:cTn>
                                        <p:tgtEl>
                                          <p:spTgt spid="156674">
                                            <p:txEl>
                                              <p:pRg st="3" end="3"/>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1"/>
          <p:cNvSpPr>
            <a:spLocks noChangeArrowheads="1"/>
          </p:cNvSpPr>
          <p:nvPr/>
        </p:nvSpPr>
        <p:spPr bwMode="auto">
          <a:xfrm>
            <a:off x="428625" y="224304"/>
            <a:ext cx="8501063" cy="6863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Low" eaLnBrk="0" fontAlgn="base" hangingPunct="0">
              <a:spcBef>
                <a:spcPct val="0"/>
              </a:spcBef>
              <a:spcAft>
                <a:spcPct val="0"/>
              </a:spcAft>
            </a:pPr>
            <a:r>
              <a:rPr lang="ar-SA" sz="3200" b="1" dirty="0">
                <a:solidFill>
                  <a:srgbClr val="FF0000"/>
                </a:solidFill>
                <a:latin typeface="Traditional Arabic" pitchFamily="18" charset="-78"/>
                <a:ea typeface="Times New Roman" pitchFamily="18" charset="0"/>
                <a:cs typeface="Traditional Arabic" pitchFamily="18" charset="-78"/>
                <a:sym typeface="HQPB2" pitchFamily="2" charset="2"/>
              </a:rPr>
              <a:t>القسم الأول: زكاة الذهب والفضة والعملات الورقية : </a:t>
            </a:r>
            <a:endParaRPr lang="en-US" sz="3200" b="1" dirty="0">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pPr>
            <a:r>
              <a:rPr lang="ar-SA" sz="2400" b="1" dirty="0">
                <a:solidFill>
                  <a:prstClr val="black"/>
                </a:solidFill>
                <a:latin typeface="Traditional Arabic" pitchFamily="18" charset="-78"/>
                <a:ea typeface="Times New Roman" pitchFamily="18" charset="0"/>
                <a:cs typeface="Traditional Arabic" pitchFamily="18" charset="-78"/>
                <a:sym typeface="HQPB2" pitchFamily="2" charset="2"/>
              </a:rPr>
              <a:t>تجب الزكاة في الذهب ، والفضة ، لقوله تعالى </a:t>
            </a:r>
            <a:r>
              <a:rPr lang="ar-SA" sz="2400" b="1" dirty="0">
                <a:solidFill>
                  <a:srgbClr val="FF0000"/>
                </a:solidFill>
                <a:latin typeface="Traditional Arabic" pitchFamily="18" charset="-78"/>
                <a:ea typeface="Times New Roman" pitchFamily="18" charset="0"/>
                <a:cs typeface="Traditional Arabic" pitchFamily="18" charset="-78"/>
                <a:sym typeface="HQPB2" pitchFamily="2" charset="2"/>
              </a:rPr>
              <a:t>وَالَّذِينَ يَكْنِزُونَ الذَّهَبَ وَالْفِضَّةَ وَلَا يُنْفِقُونَهَا فِي سَبِيلِ اللَّهِ فَبَشِّرْهُمْ بِعَذَابٍ أَلِيمٍ </a:t>
            </a:r>
            <a:r>
              <a:rPr lang="ar-SA" sz="2400" b="1" dirty="0">
                <a:solidFill>
                  <a:prstClr val="black"/>
                </a:solidFill>
                <a:latin typeface="Traditional Arabic" pitchFamily="18" charset="-78"/>
                <a:ea typeface="Times New Roman" pitchFamily="18" charset="0"/>
                <a:cs typeface="Traditional Arabic" pitchFamily="18" charset="-78"/>
                <a:sym typeface="HQPB2" pitchFamily="2" charset="2"/>
              </a:rPr>
              <a:t>( التوبة 34 ) فقوله " في سبيل الله " على الراجح أن ذلك الزكاة الواجبة . </a:t>
            </a:r>
            <a:endParaRPr lang="en-US" sz="2400" b="1" dirty="0">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pPr>
            <a:r>
              <a:rPr lang="ar-SA" sz="2400" b="1" dirty="0">
                <a:solidFill>
                  <a:prstClr val="black"/>
                </a:solidFill>
                <a:latin typeface="Traditional Arabic" pitchFamily="18" charset="-78"/>
                <a:ea typeface="Times New Roman" pitchFamily="18" charset="0"/>
                <a:cs typeface="Traditional Arabic" pitchFamily="18" charset="-78"/>
                <a:sym typeface="HQPB2" pitchFamily="2" charset="2"/>
              </a:rPr>
              <a:t>وقوله </a:t>
            </a:r>
            <a:r>
              <a:rPr lang="en-US" sz="2400" dirty="0">
                <a:solidFill>
                  <a:prstClr val="black"/>
                </a:solidFill>
                <a:latin typeface="Traditional Arabic" pitchFamily="18" charset="-78"/>
                <a:ea typeface="Times New Roman" pitchFamily="18" charset="0"/>
                <a:cs typeface="Traditional Arabic" pitchFamily="18" charset="-78"/>
                <a:sym typeface="AGA Arabesque" pitchFamily="2" charset="2"/>
              </a:rPr>
              <a:t></a:t>
            </a:r>
            <a:r>
              <a:rPr lang="en-US" sz="2400" b="1" dirty="0">
                <a:solidFill>
                  <a:prstClr val="black"/>
                </a:solidFill>
                <a:latin typeface="Traditional Arabic" pitchFamily="18" charset="-78"/>
                <a:ea typeface="Times New Roman" pitchFamily="18" charset="0"/>
                <a:cs typeface="Traditional Arabic" pitchFamily="18" charset="-78"/>
                <a:sym typeface="HQPB2" pitchFamily="2" charset="2"/>
              </a:rPr>
              <a:t> </a:t>
            </a:r>
            <a:r>
              <a:rPr lang="ar-SA" sz="2400" b="1" dirty="0">
                <a:solidFill>
                  <a:prstClr val="black"/>
                </a:solidFill>
                <a:latin typeface="Traditional Arabic" pitchFamily="18" charset="-78"/>
                <a:ea typeface="Times New Roman" pitchFamily="18" charset="0"/>
                <a:cs typeface="Traditional Arabic" pitchFamily="18" charset="-78"/>
                <a:sym typeface="HQPB2" pitchFamily="2" charset="2"/>
              </a:rPr>
              <a:t> ( ما من صاحب ذهب ولا فضة لا يؤدي منها حقها إلاَّ إذا كان يوم القيامة صُفِّحت له صفائح من نار ، فأحمي عليها في نار جهنم فيُكوى بها جنبه ، وجبينه ، وظهره ... الحديث " </a:t>
            </a:r>
            <a:endParaRPr lang="en-US" sz="2400" b="1" dirty="0">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pPr>
            <a:r>
              <a:rPr lang="ar-SA" sz="2400" b="1" dirty="0">
                <a:solidFill>
                  <a:srgbClr val="FF0000"/>
                </a:solidFill>
                <a:latin typeface="Traditional Arabic" pitchFamily="18" charset="-78"/>
                <a:ea typeface="Times New Roman" pitchFamily="18" charset="0"/>
                <a:cs typeface="Traditional Arabic" pitchFamily="18" charset="-78"/>
                <a:sym typeface="HQPB2" pitchFamily="2" charset="2"/>
              </a:rPr>
              <a:t>نصاب الذهب والفضة </a:t>
            </a:r>
            <a:r>
              <a:rPr lang="ar-SA" sz="2400" b="1" dirty="0">
                <a:solidFill>
                  <a:prstClr val="black"/>
                </a:solidFill>
                <a:latin typeface="Traditional Arabic" pitchFamily="18" charset="-78"/>
                <a:ea typeface="Times New Roman" pitchFamily="18" charset="0"/>
                <a:cs typeface="Traditional Arabic" pitchFamily="18" charset="-78"/>
                <a:sym typeface="HQPB2" pitchFamily="2" charset="2"/>
              </a:rPr>
              <a:t>: أُختلف في ذلك ، وما قيل فيه: أن </a:t>
            </a:r>
            <a:r>
              <a:rPr lang="ar-SA" sz="2400" b="1" dirty="0">
                <a:solidFill>
                  <a:srgbClr val="FF0000"/>
                </a:solidFill>
                <a:latin typeface="Traditional Arabic" pitchFamily="18" charset="-78"/>
                <a:ea typeface="Times New Roman" pitchFamily="18" charset="0"/>
                <a:cs typeface="Traditional Arabic" pitchFamily="18" charset="-78"/>
                <a:sym typeface="HQPB2" pitchFamily="2" charset="2"/>
              </a:rPr>
              <a:t>نصاب الفضة </a:t>
            </a:r>
            <a:r>
              <a:rPr lang="ar-SA" sz="2400" b="1" dirty="0">
                <a:solidFill>
                  <a:prstClr val="black"/>
                </a:solidFill>
                <a:latin typeface="Traditional Arabic" pitchFamily="18" charset="-78"/>
                <a:ea typeface="Times New Roman" pitchFamily="18" charset="0"/>
                <a:cs typeface="Traditional Arabic" pitchFamily="18" charset="-78"/>
                <a:sym typeface="HQPB2" pitchFamily="2" charset="2"/>
              </a:rPr>
              <a:t>( </a:t>
            </a:r>
            <a:r>
              <a:rPr lang="ar-SA" sz="2400" b="1" dirty="0">
                <a:solidFill>
                  <a:srgbClr val="FF0000"/>
                </a:solidFill>
                <a:latin typeface="Traditional Arabic" pitchFamily="18" charset="-78"/>
                <a:ea typeface="Times New Roman" pitchFamily="18" charset="0"/>
                <a:cs typeface="Traditional Arabic" pitchFamily="18" charset="-78"/>
                <a:sym typeface="HQPB2" pitchFamily="2" charset="2"/>
              </a:rPr>
              <a:t>595</a:t>
            </a:r>
            <a:r>
              <a:rPr lang="ar-SA" sz="2400" b="1" dirty="0">
                <a:solidFill>
                  <a:prstClr val="black"/>
                </a:solidFill>
                <a:latin typeface="Traditional Arabic" pitchFamily="18" charset="-78"/>
                <a:ea typeface="Times New Roman" pitchFamily="18" charset="0"/>
                <a:cs typeface="Traditional Arabic" pitchFamily="18" charset="-78"/>
                <a:sym typeface="HQPB2" pitchFamily="2" charset="2"/>
              </a:rPr>
              <a:t>) جراماً ، </a:t>
            </a:r>
            <a:r>
              <a:rPr lang="ar-SA" sz="2400" b="1" dirty="0">
                <a:solidFill>
                  <a:srgbClr val="FF0000"/>
                </a:solidFill>
                <a:latin typeface="Traditional Arabic" pitchFamily="18" charset="-78"/>
                <a:ea typeface="Times New Roman" pitchFamily="18" charset="0"/>
                <a:cs typeface="Traditional Arabic" pitchFamily="18" charset="-78"/>
                <a:sym typeface="HQPB2" pitchFamily="2" charset="2"/>
              </a:rPr>
              <a:t>ونصاب الذهب (85</a:t>
            </a:r>
            <a:r>
              <a:rPr lang="ar-SA" sz="2400" b="1" dirty="0">
                <a:solidFill>
                  <a:prstClr val="black"/>
                </a:solidFill>
                <a:latin typeface="Traditional Arabic" pitchFamily="18" charset="-78"/>
                <a:ea typeface="Times New Roman" pitchFamily="18" charset="0"/>
                <a:cs typeface="Traditional Arabic" pitchFamily="18" charset="-78"/>
                <a:sym typeface="HQPB2" pitchFamily="2" charset="2"/>
              </a:rPr>
              <a:t>) جراماً وهو قول الشيخ محمد بن صالح بن عثيمين. و الشيخ عبد الله بن جبرين.  </a:t>
            </a:r>
          </a:p>
          <a:p>
            <a:pPr indent="457200" algn="justLow" eaLnBrk="0" fontAlgn="base" hangingPunct="0">
              <a:spcBef>
                <a:spcPct val="0"/>
              </a:spcBef>
              <a:spcAft>
                <a:spcPct val="0"/>
              </a:spcAft>
            </a:pPr>
            <a:r>
              <a:rPr lang="ar-SA" sz="2400" b="1" dirty="0">
                <a:solidFill>
                  <a:srgbClr val="FF0000"/>
                </a:solidFill>
                <a:latin typeface="Traditional Arabic" pitchFamily="18" charset="-78"/>
                <a:ea typeface="Times New Roman" pitchFamily="18" charset="0"/>
                <a:cs typeface="Traditional Arabic" pitchFamily="18" charset="-78"/>
                <a:sym typeface="HQPB2" pitchFamily="2" charset="2"/>
              </a:rPr>
              <a:t>نصاب العملات الورقية : </a:t>
            </a:r>
            <a:r>
              <a:rPr lang="ar-SA" sz="2400" b="1" dirty="0">
                <a:solidFill>
                  <a:prstClr val="black"/>
                </a:solidFill>
                <a:latin typeface="Traditional Arabic" pitchFamily="18" charset="-78"/>
                <a:ea typeface="Times New Roman" pitchFamily="18" charset="0"/>
                <a:cs typeface="Traditional Arabic" pitchFamily="18" charset="-78"/>
                <a:sym typeface="HQPB2" pitchFamily="2" charset="2"/>
              </a:rPr>
              <a:t>العملات المعاصرة المصنوعة من الورق ، أو غيره حلت محل الذهب ، والفضة ، وأصبحت هي الأثمان المتداولة ، فتقاس على الذهب ، والفضة ، فتجب فيها الزكاة . </a:t>
            </a:r>
          </a:p>
          <a:p>
            <a:pPr indent="457200" algn="justLow" eaLnBrk="0" fontAlgn="base" hangingPunct="0">
              <a:spcBef>
                <a:spcPct val="0"/>
              </a:spcBef>
              <a:spcAft>
                <a:spcPct val="0"/>
              </a:spcAft>
            </a:pPr>
            <a:r>
              <a:rPr lang="ar-SA" sz="2400" b="1" dirty="0">
                <a:solidFill>
                  <a:prstClr val="black"/>
                </a:solidFill>
                <a:latin typeface="Traditional Arabic" pitchFamily="18" charset="-78"/>
                <a:ea typeface="Times New Roman" pitchFamily="18" charset="0"/>
                <a:cs typeface="Traditional Arabic" pitchFamily="18" charset="-78"/>
                <a:sym typeface="HQPB2" pitchFamily="2" charset="2"/>
              </a:rPr>
              <a:t> أما نصاب العملة الورقية فليس محدداً بمقدار ثابت ، بل يتغير حسب اختلاف أسعار الذهب أو الفضة . ولم يعد من الممكن القول أن العملة الورقية تنوب عن ذهب ، أو فضة ، بل هي عملة مستقلة بذاتها ، ويُقدر نصابها على أساس قيمة نصاب الفضة ، عملاً بالأفضل للفقراء فنظراً لارتفاع أسعار الذهب ، وانخفاض أسعار الفضة ، فإن تقدير نصاب العملة الورقية على أساس قيمة نصاب الفضة يزيد من الأموال التي تخرج منها الزكاة ، فهو من مصلحة الفقراء ، </a:t>
            </a:r>
            <a:br>
              <a:rPr lang="ar-SA" sz="2400" b="1" dirty="0">
                <a:solidFill>
                  <a:prstClr val="black"/>
                </a:solidFill>
                <a:latin typeface="Traditional Arabic" pitchFamily="18" charset="-78"/>
                <a:ea typeface="Times New Roman" pitchFamily="18" charset="0"/>
                <a:cs typeface="Traditional Arabic" pitchFamily="18" charset="-78"/>
                <a:sym typeface="HQPB2" pitchFamily="2" charset="2"/>
              </a:rPr>
            </a:br>
            <a:r>
              <a:rPr lang="ar-SA" sz="2400" b="1" dirty="0">
                <a:solidFill>
                  <a:prstClr val="black"/>
                </a:solidFill>
                <a:latin typeface="Traditional Arabic" pitchFamily="18" charset="-78"/>
                <a:ea typeface="Times New Roman" pitchFamily="18" charset="0"/>
                <a:cs typeface="Traditional Arabic" pitchFamily="18" charset="-78"/>
                <a:sym typeface="HQPB2" pitchFamily="2" charset="2"/>
              </a:rPr>
              <a:t>وهو مبدأ معتبر في تقدير الزكاة ، كما نص عليه بعض الفقهاء في تقدير زكاة عروض التجارة . </a:t>
            </a:r>
          </a:p>
          <a:p>
            <a:pPr indent="457200" algn="justLow" eaLnBrk="0" fontAlgn="base" hangingPunct="0">
              <a:spcBef>
                <a:spcPct val="0"/>
              </a:spcBef>
              <a:spcAft>
                <a:spcPct val="0"/>
              </a:spcAft>
            </a:pPr>
            <a:endParaRPr lang="ar-SA" sz="2400" b="1" dirty="0">
              <a:solidFill>
                <a:prstClr val="black"/>
              </a:solidFill>
              <a:latin typeface="Traditional Arabic" pitchFamily="18" charset="-78"/>
              <a:ea typeface="Times New Roman" pitchFamily="18" charset="0"/>
              <a:cs typeface="Traditional Arabic" pitchFamily="18" charset="-78"/>
              <a:sym typeface="HQPB2" pitchFamily="2" charset="2"/>
            </a:endParaRPr>
          </a:p>
        </p:txBody>
      </p:sp>
      <p:sp>
        <p:nvSpPr>
          <p:cNvPr id="2" name="عنصر نائب لرقم الشريحة 1"/>
          <p:cNvSpPr>
            <a:spLocks noGrp="1"/>
          </p:cNvSpPr>
          <p:nvPr>
            <p:ph type="sldNum" sz="quarter" idx="12"/>
          </p:nvPr>
        </p:nvSpPr>
        <p:spPr/>
        <p:txBody>
          <a:bodyPr/>
          <a:lstStyle/>
          <a:p>
            <a:pPr>
              <a:defRPr/>
            </a:pPr>
            <a:fld id="{50EACA8B-6FCF-44B1-8053-F346A7B3A15A}" type="slidenum">
              <a:rPr lang="ar-SA" smtClean="0">
                <a:solidFill>
                  <a:srgbClr val="646B86">
                    <a:shade val="90000"/>
                  </a:srgbClr>
                </a:solidFill>
              </a:rPr>
              <a:pPr>
                <a:defRPr/>
              </a:pPr>
              <a:t>14</a:t>
            </a:fld>
            <a:endParaRPr lang="ar-SA">
              <a:solidFill>
                <a:srgbClr val="646B86">
                  <a:shade val="90000"/>
                </a:srgbClr>
              </a:solidFill>
            </a:endParaRPr>
          </a:p>
        </p:txBody>
      </p:sp>
    </p:spTree>
    <p:extLst>
      <p:ext uri="{BB962C8B-B14F-4D97-AF65-F5344CB8AC3E}">
        <p14:creationId xmlns:p14="http://schemas.microsoft.com/office/powerpoint/2010/main" val="4011317411"/>
      </p:ext>
    </p:extLst>
  </p:cSld>
  <p:clrMapOvr>
    <a:masterClrMapping/>
  </p:clrMapOvr>
  <p:transition>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157698">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157698">
                                            <p:txEl>
                                              <p:pRg st="0" end="0"/>
                                            </p:txEl>
                                          </p:spTgt>
                                        </p:tgtEl>
                                        <p:attrNameLst>
                                          <p:attrName>ppt_x</p:attrName>
                                        </p:attrNameLst>
                                      </p:cBhvr>
                                    </p:anim>
                                    <p:anim from="0" to="-1.0" calcmode="lin" valueType="num">
                                      <p:cBhvr>
                                        <p:cTn id="8" dur="200" decel="50000" autoRev="1" fill="hold">
                                          <p:stCondLst>
                                            <p:cond delay="600"/>
                                          </p:stCondLst>
                                        </p:cTn>
                                        <p:tgtEl>
                                          <p:spTgt spid="157698">
                                            <p:txEl>
                                              <p:pRg st="0" end="0"/>
                                            </p:txEl>
                                          </p:spTgt>
                                        </p:tgtEl>
                                        <p:attrNameLst>
                                          <p:attrName>xshear</p:attrName>
                                        </p:attrNameLst>
                                      </p:cBhvr>
                                    </p:anim>
                                    <p:animScale>
                                      <p:cBhvr>
                                        <p:cTn id="9" dur="200" decel="100000" autoRev="1" fill="hold">
                                          <p:stCondLst>
                                            <p:cond delay="600"/>
                                          </p:stCondLst>
                                        </p:cTn>
                                        <p:tgtEl>
                                          <p:spTgt spid="157698">
                                            <p:txEl>
                                              <p:pRg st="0" end="0"/>
                                            </p:txEl>
                                          </p:spTgt>
                                        </p:tgtEl>
                                      </p:cBhvr>
                                      <p:from x="100000" y="100000"/>
                                      <p:to x="80000" y="100000"/>
                                    </p:animScale>
                                    <p:anim by="(#ppt_h/3+#ppt_w*0.1)" calcmode="lin" valueType="num">
                                      <p:cBhvr additive="sum">
                                        <p:cTn id="10" dur="200" decel="100000" autoRev="1" fill="hold">
                                          <p:stCondLst>
                                            <p:cond delay="600"/>
                                          </p:stCondLst>
                                        </p:cTn>
                                        <p:tgtEl>
                                          <p:spTgt spid="157698">
                                            <p:txEl>
                                              <p:pRg st="0" end="0"/>
                                            </p:txEl>
                                          </p:spTgt>
                                        </p:tgtEl>
                                        <p:attrNameLst>
                                          <p:attrName>ppt_x</p:attrName>
                                        </p:attrNameLst>
                                      </p:cBhvr>
                                    </p:anim>
                                  </p:childTnLst>
                                </p:cTn>
                              </p:par>
                              <p:par>
                                <p:cTn id="11" presetID="34" presetClass="entr" presetSubtype="0" fill="hold" nodeType="withEffect">
                                  <p:stCondLst>
                                    <p:cond delay="0"/>
                                  </p:stCondLst>
                                  <p:childTnLst>
                                    <p:set>
                                      <p:cBhvr>
                                        <p:cTn id="12" dur="1" fill="hold">
                                          <p:stCondLst>
                                            <p:cond delay="0"/>
                                          </p:stCondLst>
                                        </p:cTn>
                                        <p:tgtEl>
                                          <p:spTgt spid="157698">
                                            <p:txEl>
                                              <p:pRg st="1" end="1"/>
                                            </p:txEl>
                                          </p:spTgt>
                                        </p:tgtEl>
                                        <p:attrNameLst>
                                          <p:attrName>style.visibility</p:attrName>
                                        </p:attrNameLst>
                                      </p:cBhvr>
                                      <p:to>
                                        <p:strVal val="visible"/>
                                      </p:to>
                                    </p:set>
                                    <p:anim from="(-#ppt_w/2)" to="(#ppt_x)" calcmode="lin" valueType="num">
                                      <p:cBhvr>
                                        <p:cTn id="13" dur="600" fill="hold">
                                          <p:stCondLst>
                                            <p:cond delay="0"/>
                                          </p:stCondLst>
                                        </p:cTn>
                                        <p:tgtEl>
                                          <p:spTgt spid="157698">
                                            <p:txEl>
                                              <p:pRg st="1" end="1"/>
                                            </p:txEl>
                                          </p:spTgt>
                                        </p:tgtEl>
                                        <p:attrNameLst>
                                          <p:attrName>ppt_x</p:attrName>
                                        </p:attrNameLst>
                                      </p:cBhvr>
                                    </p:anim>
                                    <p:anim from="0" to="-1.0" calcmode="lin" valueType="num">
                                      <p:cBhvr>
                                        <p:cTn id="14" dur="200" decel="50000" autoRev="1" fill="hold">
                                          <p:stCondLst>
                                            <p:cond delay="600"/>
                                          </p:stCondLst>
                                        </p:cTn>
                                        <p:tgtEl>
                                          <p:spTgt spid="157698">
                                            <p:txEl>
                                              <p:pRg st="1" end="1"/>
                                            </p:txEl>
                                          </p:spTgt>
                                        </p:tgtEl>
                                        <p:attrNameLst>
                                          <p:attrName>xshear</p:attrName>
                                        </p:attrNameLst>
                                      </p:cBhvr>
                                    </p:anim>
                                    <p:animScale>
                                      <p:cBhvr>
                                        <p:cTn id="15" dur="200" decel="100000" autoRev="1" fill="hold">
                                          <p:stCondLst>
                                            <p:cond delay="600"/>
                                          </p:stCondLst>
                                        </p:cTn>
                                        <p:tgtEl>
                                          <p:spTgt spid="157698">
                                            <p:txEl>
                                              <p:pRg st="1" end="1"/>
                                            </p:txEl>
                                          </p:spTgt>
                                        </p:tgtEl>
                                      </p:cBhvr>
                                      <p:from x="100000" y="100000"/>
                                      <p:to x="80000" y="100000"/>
                                    </p:animScale>
                                    <p:anim by="(#ppt_h/3+#ppt_w*0.1)" calcmode="lin" valueType="num">
                                      <p:cBhvr additive="sum">
                                        <p:cTn id="16" dur="200" decel="100000" autoRev="1" fill="hold">
                                          <p:stCondLst>
                                            <p:cond delay="600"/>
                                          </p:stCondLst>
                                        </p:cTn>
                                        <p:tgtEl>
                                          <p:spTgt spid="157698">
                                            <p:txEl>
                                              <p:pRg st="1" end="1"/>
                                            </p:txEl>
                                          </p:spTgt>
                                        </p:tgtEl>
                                        <p:attrNameLst>
                                          <p:attrName>ppt_x</p:attrName>
                                        </p:attrNameLst>
                                      </p:cBhvr>
                                    </p:anim>
                                  </p:childTnLst>
                                </p:cTn>
                              </p:par>
                              <p:par>
                                <p:cTn id="17" presetID="34" presetClass="entr" presetSubtype="0" fill="hold" nodeType="withEffect">
                                  <p:stCondLst>
                                    <p:cond delay="0"/>
                                  </p:stCondLst>
                                  <p:childTnLst>
                                    <p:set>
                                      <p:cBhvr>
                                        <p:cTn id="18" dur="1" fill="hold">
                                          <p:stCondLst>
                                            <p:cond delay="0"/>
                                          </p:stCondLst>
                                        </p:cTn>
                                        <p:tgtEl>
                                          <p:spTgt spid="157698">
                                            <p:txEl>
                                              <p:pRg st="2" end="2"/>
                                            </p:txEl>
                                          </p:spTgt>
                                        </p:tgtEl>
                                        <p:attrNameLst>
                                          <p:attrName>style.visibility</p:attrName>
                                        </p:attrNameLst>
                                      </p:cBhvr>
                                      <p:to>
                                        <p:strVal val="visible"/>
                                      </p:to>
                                    </p:set>
                                    <p:anim from="(-#ppt_w/2)" to="(#ppt_x)" calcmode="lin" valueType="num">
                                      <p:cBhvr>
                                        <p:cTn id="19" dur="600" fill="hold">
                                          <p:stCondLst>
                                            <p:cond delay="0"/>
                                          </p:stCondLst>
                                        </p:cTn>
                                        <p:tgtEl>
                                          <p:spTgt spid="157698">
                                            <p:txEl>
                                              <p:pRg st="2" end="2"/>
                                            </p:txEl>
                                          </p:spTgt>
                                        </p:tgtEl>
                                        <p:attrNameLst>
                                          <p:attrName>ppt_x</p:attrName>
                                        </p:attrNameLst>
                                      </p:cBhvr>
                                    </p:anim>
                                    <p:anim from="0" to="-1.0" calcmode="lin" valueType="num">
                                      <p:cBhvr>
                                        <p:cTn id="20" dur="200" decel="50000" autoRev="1" fill="hold">
                                          <p:stCondLst>
                                            <p:cond delay="600"/>
                                          </p:stCondLst>
                                        </p:cTn>
                                        <p:tgtEl>
                                          <p:spTgt spid="157698">
                                            <p:txEl>
                                              <p:pRg st="2" end="2"/>
                                            </p:txEl>
                                          </p:spTgt>
                                        </p:tgtEl>
                                        <p:attrNameLst>
                                          <p:attrName>xshear</p:attrName>
                                        </p:attrNameLst>
                                      </p:cBhvr>
                                    </p:anim>
                                    <p:animScale>
                                      <p:cBhvr>
                                        <p:cTn id="21" dur="200" decel="100000" autoRev="1" fill="hold">
                                          <p:stCondLst>
                                            <p:cond delay="600"/>
                                          </p:stCondLst>
                                        </p:cTn>
                                        <p:tgtEl>
                                          <p:spTgt spid="157698">
                                            <p:txEl>
                                              <p:pRg st="2" end="2"/>
                                            </p:txEl>
                                          </p:spTgt>
                                        </p:tgtEl>
                                      </p:cBhvr>
                                      <p:from x="100000" y="100000"/>
                                      <p:to x="80000" y="100000"/>
                                    </p:animScale>
                                    <p:anim by="(#ppt_h/3+#ppt_w*0.1)" calcmode="lin" valueType="num">
                                      <p:cBhvr additive="sum">
                                        <p:cTn id="22" dur="200" decel="100000" autoRev="1" fill="hold">
                                          <p:stCondLst>
                                            <p:cond delay="600"/>
                                          </p:stCondLst>
                                        </p:cTn>
                                        <p:tgtEl>
                                          <p:spTgt spid="157698">
                                            <p:txEl>
                                              <p:pRg st="2" end="2"/>
                                            </p:txEl>
                                          </p:spTgt>
                                        </p:tgtEl>
                                        <p:attrNameLst>
                                          <p:attrName>ppt_x</p:attrName>
                                        </p:attrNameLst>
                                      </p:cBhvr>
                                    </p:anim>
                                  </p:childTnLst>
                                </p:cTn>
                              </p:par>
                              <p:par>
                                <p:cTn id="23" presetID="34" presetClass="entr" presetSubtype="0" fill="hold" nodeType="withEffect">
                                  <p:stCondLst>
                                    <p:cond delay="0"/>
                                  </p:stCondLst>
                                  <p:childTnLst>
                                    <p:set>
                                      <p:cBhvr>
                                        <p:cTn id="24" dur="1" fill="hold">
                                          <p:stCondLst>
                                            <p:cond delay="0"/>
                                          </p:stCondLst>
                                        </p:cTn>
                                        <p:tgtEl>
                                          <p:spTgt spid="157698">
                                            <p:txEl>
                                              <p:pRg st="3" end="3"/>
                                            </p:txEl>
                                          </p:spTgt>
                                        </p:tgtEl>
                                        <p:attrNameLst>
                                          <p:attrName>style.visibility</p:attrName>
                                        </p:attrNameLst>
                                      </p:cBhvr>
                                      <p:to>
                                        <p:strVal val="visible"/>
                                      </p:to>
                                    </p:set>
                                    <p:anim from="(-#ppt_w/2)" to="(#ppt_x)" calcmode="lin" valueType="num">
                                      <p:cBhvr>
                                        <p:cTn id="25" dur="600" fill="hold">
                                          <p:stCondLst>
                                            <p:cond delay="0"/>
                                          </p:stCondLst>
                                        </p:cTn>
                                        <p:tgtEl>
                                          <p:spTgt spid="157698">
                                            <p:txEl>
                                              <p:pRg st="3" end="3"/>
                                            </p:txEl>
                                          </p:spTgt>
                                        </p:tgtEl>
                                        <p:attrNameLst>
                                          <p:attrName>ppt_x</p:attrName>
                                        </p:attrNameLst>
                                      </p:cBhvr>
                                    </p:anim>
                                    <p:anim from="0" to="-1.0" calcmode="lin" valueType="num">
                                      <p:cBhvr>
                                        <p:cTn id="26" dur="200" decel="50000" autoRev="1" fill="hold">
                                          <p:stCondLst>
                                            <p:cond delay="600"/>
                                          </p:stCondLst>
                                        </p:cTn>
                                        <p:tgtEl>
                                          <p:spTgt spid="157698">
                                            <p:txEl>
                                              <p:pRg st="3" end="3"/>
                                            </p:txEl>
                                          </p:spTgt>
                                        </p:tgtEl>
                                        <p:attrNameLst>
                                          <p:attrName>xshear</p:attrName>
                                        </p:attrNameLst>
                                      </p:cBhvr>
                                    </p:anim>
                                    <p:animScale>
                                      <p:cBhvr>
                                        <p:cTn id="27" dur="200" decel="100000" autoRev="1" fill="hold">
                                          <p:stCondLst>
                                            <p:cond delay="600"/>
                                          </p:stCondLst>
                                        </p:cTn>
                                        <p:tgtEl>
                                          <p:spTgt spid="157698">
                                            <p:txEl>
                                              <p:pRg st="3" end="3"/>
                                            </p:txEl>
                                          </p:spTgt>
                                        </p:tgtEl>
                                      </p:cBhvr>
                                      <p:from x="100000" y="100000"/>
                                      <p:to x="80000" y="100000"/>
                                    </p:animScale>
                                    <p:anim by="(#ppt_h/3+#ppt_w*0.1)" calcmode="lin" valueType="num">
                                      <p:cBhvr additive="sum">
                                        <p:cTn id="28" dur="200" decel="100000" autoRev="1" fill="hold">
                                          <p:stCondLst>
                                            <p:cond delay="600"/>
                                          </p:stCondLst>
                                        </p:cTn>
                                        <p:tgtEl>
                                          <p:spTgt spid="157698">
                                            <p:txEl>
                                              <p:pRg st="3" end="3"/>
                                            </p:txEl>
                                          </p:spTgt>
                                        </p:tgtEl>
                                        <p:attrNameLst>
                                          <p:attrName>ppt_x</p:attrName>
                                        </p:attrNameLst>
                                      </p:cBhvr>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37" presetClass="entr" presetSubtype="0" fill="hold" nodeType="clickEffect">
                                  <p:stCondLst>
                                    <p:cond delay="0"/>
                                  </p:stCondLst>
                                  <p:childTnLst>
                                    <p:set>
                                      <p:cBhvr>
                                        <p:cTn id="32" dur="1" fill="hold">
                                          <p:stCondLst>
                                            <p:cond delay="0"/>
                                          </p:stCondLst>
                                        </p:cTn>
                                        <p:tgtEl>
                                          <p:spTgt spid="157698">
                                            <p:txEl>
                                              <p:pRg st="4" end="4"/>
                                            </p:txEl>
                                          </p:spTgt>
                                        </p:tgtEl>
                                        <p:attrNameLst>
                                          <p:attrName>style.visibility</p:attrName>
                                        </p:attrNameLst>
                                      </p:cBhvr>
                                      <p:to>
                                        <p:strVal val="visible"/>
                                      </p:to>
                                    </p:set>
                                    <p:animEffect transition="in" filter="fade">
                                      <p:cBhvr>
                                        <p:cTn id="33" dur="1000"/>
                                        <p:tgtEl>
                                          <p:spTgt spid="157698">
                                            <p:txEl>
                                              <p:pRg st="4" end="4"/>
                                            </p:txEl>
                                          </p:spTgt>
                                        </p:tgtEl>
                                      </p:cBhvr>
                                    </p:animEffect>
                                    <p:anim calcmode="lin" valueType="num">
                                      <p:cBhvr>
                                        <p:cTn id="34" dur="1000" fill="hold"/>
                                        <p:tgtEl>
                                          <p:spTgt spid="157698">
                                            <p:txEl>
                                              <p:pRg st="4" end="4"/>
                                            </p:txEl>
                                          </p:spTgt>
                                        </p:tgtEl>
                                        <p:attrNameLst>
                                          <p:attrName>ppt_x</p:attrName>
                                        </p:attrNameLst>
                                      </p:cBhvr>
                                      <p:tavLst>
                                        <p:tav tm="0">
                                          <p:val>
                                            <p:strVal val="#ppt_x"/>
                                          </p:val>
                                        </p:tav>
                                        <p:tav tm="100000">
                                          <p:val>
                                            <p:strVal val="#ppt_x"/>
                                          </p:val>
                                        </p:tav>
                                      </p:tavLst>
                                    </p:anim>
                                    <p:anim calcmode="lin" valueType="num">
                                      <p:cBhvr>
                                        <p:cTn id="35" dur="900" decel="100000" fill="hold"/>
                                        <p:tgtEl>
                                          <p:spTgt spid="157698">
                                            <p:txEl>
                                              <p:pRg st="4" end="4"/>
                                            </p:txEl>
                                          </p:spTgt>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157698">
                                            <p:txEl>
                                              <p:pRg st="4" end="4"/>
                                            </p:txEl>
                                          </p:spTgt>
                                        </p:tgtEl>
                                        <p:attrNameLst>
                                          <p:attrName>ppt_y</p:attrName>
                                        </p:attrNameLst>
                                      </p:cBhvr>
                                      <p:tavLst>
                                        <p:tav tm="0">
                                          <p:val>
                                            <p:strVal val="#ppt_y-.03"/>
                                          </p:val>
                                        </p:tav>
                                        <p:tav tm="100000">
                                          <p:val>
                                            <p:strVal val="#ppt_y"/>
                                          </p:val>
                                        </p:tav>
                                      </p:tavLst>
                                    </p:anim>
                                  </p:childTnLst>
                                </p:cTn>
                              </p:par>
                              <p:par>
                                <p:cTn id="37" presetID="37" presetClass="entr" presetSubtype="0" fill="hold" nodeType="withEffect">
                                  <p:stCondLst>
                                    <p:cond delay="0"/>
                                  </p:stCondLst>
                                  <p:childTnLst>
                                    <p:set>
                                      <p:cBhvr>
                                        <p:cTn id="38" dur="1" fill="hold">
                                          <p:stCondLst>
                                            <p:cond delay="0"/>
                                          </p:stCondLst>
                                        </p:cTn>
                                        <p:tgtEl>
                                          <p:spTgt spid="157698">
                                            <p:txEl>
                                              <p:pRg st="5" end="5"/>
                                            </p:txEl>
                                          </p:spTgt>
                                        </p:tgtEl>
                                        <p:attrNameLst>
                                          <p:attrName>style.visibility</p:attrName>
                                        </p:attrNameLst>
                                      </p:cBhvr>
                                      <p:to>
                                        <p:strVal val="visible"/>
                                      </p:to>
                                    </p:set>
                                    <p:animEffect transition="in" filter="fade">
                                      <p:cBhvr>
                                        <p:cTn id="39" dur="1000"/>
                                        <p:tgtEl>
                                          <p:spTgt spid="157698">
                                            <p:txEl>
                                              <p:pRg st="5" end="5"/>
                                            </p:txEl>
                                          </p:spTgt>
                                        </p:tgtEl>
                                      </p:cBhvr>
                                    </p:animEffect>
                                    <p:anim calcmode="lin" valueType="num">
                                      <p:cBhvr>
                                        <p:cTn id="40" dur="1000" fill="hold"/>
                                        <p:tgtEl>
                                          <p:spTgt spid="157698">
                                            <p:txEl>
                                              <p:pRg st="5" end="5"/>
                                            </p:txEl>
                                          </p:spTgt>
                                        </p:tgtEl>
                                        <p:attrNameLst>
                                          <p:attrName>ppt_x</p:attrName>
                                        </p:attrNameLst>
                                      </p:cBhvr>
                                      <p:tavLst>
                                        <p:tav tm="0">
                                          <p:val>
                                            <p:strVal val="#ppt_x"/>
                                          </p:val>
                                        </p:tav>
                                        <p:tav tm="100000">
                                          <p:val>
                                            <p:strVal val="#ppt_x"/>
                                          </p:val>
                                        </p:tav>
                                      </p:tavLst>
                                    </p:anim>
                                    <p:anim calcmode="lin" valueType="num">
                                      <p:cBhvr>
                                        <p:cTn id="41" dur="900" decel="100000" fill="hold"/>
                                        <p:tgtEl>
                                          <p:spTgt spid="157698">
                                            <p:txEl>
                                              <p:pRg st="5" end="5"/>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157698">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1"/>
          <p:cNvSpPr>
            <a:spLocks noChangeArrowheads="1"/>
          </p:cNvSpPr>
          <p:nvPr/>
        </p:nvSpPr>
        <p:spPr bwMode="auto">
          <a:xfrm>
            <a:off x="285750" y="642929"/>
            <a:ext cx="8643938" cy="587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 eaLnBrk="0" fontAlgn="base" hangingPunct="0">
              <a:spcBef>
                <a:spcPct val="0"/>
              </a:spcBef>
              <a:spcAft>
                <a:spcPct val="0"/>
              </a:spcAft>
            </a:pPr>
            <a:r>
              <a:rPr lang="ar-SA" sz="4000" b="1" dirty="0">
                <a:solidFill>
                  <a:srgbClr val="FF0000"/>
                </a:solidFill>
                <a:latin typeface="Traditional Arabic" pitchFamily="18" charset="-78"/>
                <a:ea typeface="Times New Roman" pitchFamily="18" charset="0"/>
                <a:cs typeface="Traditional Arabic" pitchFamily="18" charset="-78"/>
                <a:sym typeface="HQPB2" pitchFamily="2" charset="2"/>
              </a:rPr>
              <a:t>طريقة حساب نصاب العملة الورقية :-</a:t>
            </a:r>
            <a:endParaRPr lang="en-US" sz="4000" b="1" dirty="0">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نصاب العملة الورقية = مقدار نصاب الفضة بالجرام ×  سعر الجرام بالريال .</a:t>
            </a:r>
            <a:endParaRPr lang="en-US" sz="2800" b="1" dirty="0">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فلو كان سعر الجرام (2) ريال ، فإن مقدار نصاب العملة الورقية =  595× 2 =(1190) ريال . </a:t>
            </a:r>
            <a:endParaRPr lang="en-US" sz="2800" b="1" dirty="0">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ولو كان سعر جرام الفضة ريالاً واحداً ، فإن النصاب : 595× 1=(595) ريالا. </a:t>
            </a:r>
            <a:endParaRPr lang="en-US" sz="2800" b="1" dirty="0">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ويلاحظ أن فائدة معرفة مقدار نصاب العملة الورقية ، ليعرف الشخص، هل المبلغ الذي يملكه وصل إلى حد وجوب الزكاة ، أولا ، ولا دخل لمقدار النصاب في طريقة حساب ما يخرج من المال الذي يملكه .</a:t>
            </a:r>
            <a:endParaRPr lang="en-US" sz="2800" b="1" dirty="0">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مقدار ما يخرج من الأثمان : </a:t>
            </a:r>
            <a:endParaRPr lang="en-US" sz="2800" b="1" dirty="0">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من يملك ذهباً ، أو فضة ، أو أي عملات معاصرة ، ورقية ، أو معدنية، أو كانت مصنوعة من أي مادة أخرى ، وتوفرت فيها شروط وجوب الزكاة ، فإنه يخرج منها (2.5٪) ، أي ( 25 ) من كل ( 1000) فمن يملك (10000) ريال ، فإنه يخرج منه الآتي : 10000×  0.025 = (250) ريالاً . </a:t>
            </a:r>
          </a:p>
        </p:txBody>
      </p:sp>
      <p:sp>
        <p:nvSpPr>
          <p:cNvPr id="2" name="عنصر نائب لرقم الشريحة 1"/>
          <p:cNvSpPr>
            <a:spLocks noGrp="1"/>
          </p:cNvSpPr>
          <p:nvPr>
            <p:ph type="sldNum" sz="quarter" idx="12"/>
          </p:nvPr>
        </p:nvSpPr>
        <p:spPr/>
        <p:txBody>
          <a:bodyPr/>
          <a:lstStyle/>
          <a:p>
            <a:pPr>
              <a:defRPr/>
            </a:pPr>
            <a:fld id="{1A4E4C4E-8535-4832-8315-46E2E6EDB4E9}" type="slidenum">
              <a:rPr lang="ar-SA" smtClean="0">
                <a:solidFill>
                  <a:srgbClr val="646B86">
                    <a:shade val="90000"/>
                  </a:srgbClr>
                </a:solidFill>
              </a:rPr>
              <a:pPr>
                <a:defRPr/>
              </a:pPr>
              <a:t>15</a:t>
            </a:fld>
            <a:endParaRPr lang="ar-SA">
              <a:solidFill>
                <a:srgbClr val="646B86">
                  <a:shade val="90000"/>
                </a:srgbClr>
              </a:solidFill>
            </a:endParaRPr>
          </a:p>
        </p:txBody>
      </p:sp>
    </p:spTree>
    <p:extLst>
      <p:ext uri="{BB962C8B-B14F-4D97-AF65-F5344CB8AC3E}">
        <p14:creationId xmlns:p14="http://schemas.microsoft.com/office/powerpoint/2010/main" val="2565797335"/>
      </p:ext>
    </p:extLst>
  </p:cSld>
  <p:clrMapOvr>
    <a:masterClrMapping/>
  </p:clrMapOvr>
  <p:transition>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58722">
                                            <p:txEl>
                                              <p:pRg st="0" end="0"/>
                                            </p:txEl>
                                          </p:spTgt>
                                        </p:tgtEl>
                                        <p:attrNameLst>
                                          <p:attrName>style.visibility</p:attrName>
                                        </p:attrNameLst>
                                      </p:cBhvr>
                                      <p:to>
                                        <p:strVal val="visible"/>
                                      </p:to>
                                    </p:set>
                                    <p:animEffect transition="in" filter="fade">
                                      <p:cBhvr>
                                        <p:cTn id="7" dur="2000"/>
                                        <p:tgtEl>
                                          <p:spTgt spid="15872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58722">
                                            <p:txEl>
                                              <p:pRg st="1" end="1"/>
                                            </p:txEl>
                                          </p:spTgt>
                                        </p:tgtEl>
                                        <p:attrNameLst>
                                          <p:attrName>style.visibility</p:attrName>
                                        </p:attrNameLst>
                                      </p:cBhvr>
                                      <p:to>
                                        <p:strVal val="visible"/>
                                      </p:to>
                                    </p:set>
                                    <p:animEffect transition="in" filter="fade">
                                      <p:cBhvr>
                                        <p:cTn id="10" dur="2000"/>
                                        <p:tgtEl>
                                          <p:spTgt spid="15872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58722">
                                            <p:txEl>
                                              <p:pRg st="2" end="2"/>
                                            </p:txEl>
                                          </p:spTgt>
                                        </p:tgtEl>
                                        <p:attrNameLst>
                                          <p:attrName>style.visibility</p:attrName>
                                        </p:attrNameLst>
                                      </p:cBhvr>
                                      <p:to>
                                        <p:strVal val="visible"/>
                                      </p:to>
                                    </p:set>
                                    <p:animEffect transition="in" filter="fade">
                                      <p:cBhvr>
                                        <p:cTn id="13" dur="2000"/>
                                        <p:tgtEl>
                                          <p:spTgt spid="158722">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58722">
                                            <p:txEl>
                                              <p:pRg st="3" end="3"/>
                                            </p:txEl>
                                          </p:spTgt>
                                        </p:tgtEl>
                                        <p:attrNameLst>
                                          <p:attrName>style.visibility</p:attrName>
                                        </p:attrNameLst>
                                      </p:cBhvr>
                                      <p:to>
                                        <p:strVal val="visible"/>
                                      </p:to>
                                    </p:set>
                                    <p:animEffect transition="in" filter="fade">
                                      <p:cBhvr>
                                        <p:cTn id="16" dur="2000"/>
                                        <p:tgtEl>
                                          <p:spTgt spid="158722">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58722">
                                            <p:txEl>
                                              <p:pRg st="4" end="4"/>
                                            </p:txEl>
                                          </p:spTgt>
                                        </p:tgtEl>
                                        <p:attrNameLst>
                                          <p:attrName>style.visibility</p:attrName>
                                        </p:attrNameLst>
                                      </p:cBhvr>
                                      <p:to>
                                        <p:strVal val="visible"/>
                                      </p:to>
                                    </p:set>
                                    <p:animEffect transition="in" filter="fade">
                                      <p:cBhvr>
                                        <p:cTn id="19" dur="2000"/>
                                        <p:tgtEl>
                                          <p:spTgt spid="158722">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58722">
                                            <p:txEl>
                                              <p:pRg st="5" end="5"/>
                                            </p:txEl>
                                          </p:spTgt>
                                        </p:tgtEl>
                                        <p:attrNameLst>
                                          <p:attrName>style.visibility</p:attrName>
                                        </p:attrNameLst>
                                      </p:cBhvr>
                                      <p:to>
                                        <p:strVal val="visible"/>
                                      </p:to>
                                    </p:set>
                                    <p:animEffect transition="in" filter="fade">
                                      <p:cBhvr>
                                        <p:cTn id="22" dur="2000"/>
                                        <p:tgtEl>
                                          <p:spTgt spid="158722">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58722">
                                            <p:txEl>
                                              <p:pRg st="6" end="6"/>
                                            </p:txEl>
                                          </p:spTgt>
                                        </p:tgtEl>
                                        <p:attrNameLst>
                                          <p:attrName>style.visibility</p:attrName>
                                        </p:attrNameLst>
                                      </p:cBhvr>
                                      <p:to>
                                        <p:strVal val="visible"/>
                                      </p:to>
                                    </p:set>
                                    <p:animEffect transition="in" filter="fade">
                                      <p:cBhvr>
                                        <p:cTn id="25" dur="2000"/>
                                        <p:tgtEl>
                                          <p:spTgt spid="15872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1"/>
          <p:cNvSpPr>
            <a:spLocks noChangeArrowheads="1"/>
          </p:cNvSpPr>
          <p:nvPr/>
        </p:nvSpPr>
        <p:spPr bwMode="auto">
          <a:xfrm>
            <a:off x="428625" y="591613"/>
            <a:ext cx="8429625" cy="624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 eaLnBrk="0" fontAlgn="base" hangingPunct="0">
              <a:spcBef>
                <a:spcPct val="0"/>
              </a:spcBef>
              <a:spcAft>
                <a:spcPct val="0"/>
              </a:spcAft>
            </a:pPr>
            <a:r>
              <a:rPr lang="ar-SA" sz="4000" b="1" dirty="0">
                <a:solidFill>
                  <a:srgbClr val="FF0000"/>
                </a:solidFill>
                <a:latin typeface="Traditional Arabic" pitchFamily="18" charset="-78"/>
                <a:ea typeface="Times New Roman" pitchFamily="18" charset="0"/>
                <a:cs typeface="Traditional Arabic" pitchFamily="18" charset="-78"/>
                <a:sym typeface="HQPB2" pitchFamily="2" charset="2"/>
              </a:rPr>
              <a:t>القسم الثاني: زكاة السائمة من بهيمة الأنعام : </a:t>
            </a:r>
            <a:endParaRPr lang="en-US" sz="4000" b="1" dirty="0">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400" b="1" dirty="0">
                <a:solidFill>
                  <a:srgbClr val="FF0000"/>
                </a:solidFill>
                <a:latin typeface="Traditional Arabic" pitchFamily="18" charset="-78"/>
                <a:ea typeface="Times New Roman" pitchFamily="18" charset="0"/>
                <a:cs typeface="Traditional Arabic" pitchFamily="18" charset="-78"/>
                <a:sym typeface="HQPB2" pitchFamily="2" charset="2"/>
              </a:rPr>
              <a:t>بهيمة الأنعام : </a:t>
            </a:r>
            <a:r>
              <a:rPr lang="ar-SA" sz="2400" b="1" dirty="0">
                <a:solidFill>
                  <a:prstClr val="black"/>
                </a:solidFill>
                <a:latin typeface="Traditional Arabic" pitchFamily="18" charset="-78"/>
                <a:ea typeface="Times New Roman" pitchFamily="18" charset="0"/>
                <a:cs typeface="Traditional Arabic" pitchFamily="18" charset="-78"/>
                <a:sym typeface="HQPB2" pitchFamily="2" charset="2"/>
              </a:rPr>
              <a:t>هي الإبل التي  لها سنام واحد ، أو لها سنامان ، والبقر ، بما فيها الجواميس ، والغنم ، وتشمل الماعز والضأن .</a:t>
            </a:r>
            <a:endParaRPr lang="en-US" sz="2400" b="1" dirty="0">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400" b="1" dirty="0">
                <a:solidFill>
                  <a:srgbClr val="FF0000"/>
                </a:solidFill>
                <a:latin typeface="Traditional Arabic" pitchFamily="18" charset="-78"/>
                <a:ea typeface="Times New Roman" pitchFamily="18" charset="0"/>
                <a:cs typeface="Traditional Arabic" pitchFamily="18" charset="-78"/>
                <a:sym typeface="HQPB2" pitchFamily="2" charset="2"/>
              </a:rPr>
              <a:t>والسائمة : </a:t>
            </a:r>
            <a:r>
              <a:rPr lang="ar-SA" sz="2400" b="1" dirty="0">
                <a:solidFill>
                  <a:prstClr val="black"/>
                </a:solidFill>
                <a:latin typeface="Traditional Arabic" pitchFamily="18" charset="-78"/>
                <a:ea typeface="Times New Roman" pitchFamily="18" charset="0"/>
                <a:cs typeface="Traditional Arabic" pitchFamily="18" charset="-78"/>
                <a:sym typeface="HQPB2" pitchFamily="2" charset="2"/>
              </a:rPr>
              <a:t>أي التي ترعى أكثر من ستة أشهر من كل سنة من العشب الذي نبت بالأمطار ، وحتى لو أخرجها ولو قليلا من الوقت ، وعندما عادت علفها فتعتبر من السائمة أما لو اشترى لها العلف معظم السنة ، أو أنها رعت مما زرع في مزرعته معظم السنة ، فهذه لا ينطبق عليها وصف " السائمة " وعلى هذا فبهيمة الأنعام التي تربى في الحظائر لإنتاج الحليب أو للتكاثر لا تعتبر من السائمة فلا تجب فيها الزكاة، لأنها يُشترى لها العلف أو أنها ترعى في مزارع وقد زُرِع لها علف ، ويسقى لها لترعى منه ،إلاَّ إذا كان صاحبها يتاجر بها أي أنه يبيع منها ، ويشتري بدلاً مما باعه ، فتعامل معاملة عروض التجارة ، و سيأتي ذكرها . </a:t>
            </a:r>
            <a:endParaRPr lang="en-US" sz="2400" b="1" dirty="0">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400" b="1" dirty="0">
                <a:solidFill>
                  <a:srgbClr val="FF0000"/>
                </a:solidFill>
                <a:latin typeface="Traditional Arabic" pitchFamily="18" charset="-78"/>
                <a:ea typeface="Times New Roman" pitchFamily="18" charset="0"/>
                <a:cs typeface="Traditional Arabic" pitchFamily="18" charset="-78"/>
                <a:sym typeface="HQPB2" pitchFamily="2" charset="2"/>
              </a:rPr>
              <a:t>نصاب بهيمة الأنعام : </a:t>
            </a:r>
            <a:endParaRPr lang="en-US" sz="2400" b="1" dirty="0">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 eaLnBrk="0" fontAlgn="base" hangingPunct="0">
              <a:spcBef>
                <a:spcPct val="0"/>
              </a:spcBef>
              <a:spcAft>
                <a:spcPct val="0"/>
              </a:spcAft>
            </a:pPr>
            <a:r>
              <a:rPr lang="ar-SA" sz="2400" b="1" dirty="0">
                <a:solidFill>
                  <a:prstClr val="black"/>
                </a:solidFill>
                <a:latin typeface="Traditional Arabic" pitchFamily="18" charset="-78"/>
                <a:ea typeface="Times New Roman" pitchFamily="18" charset="0"/>
                <a:cs typeface="Traditional Arabic" pitchFamily="18" charset="-78"/>
                <a:sym typeface="HQPB2" pitchFamily="2" charset="2"/>
              </a:rPr>
              <a:t>لكل صنف من بهيمة الأنعام نصاب لا تجب الزكاة في أقل منه . فنصاب الإبل (5)، ونصاب البقر (30) ، و نصاب الغنم من الماعز ، أو الضأن (40) . وتفاصيل أحكام زكاتها مفصلة في كتب الفقه. </a:t>
            </a:r>
            <a:endParaRPr lang="en-US" sz="2400" b="1" dirty="0">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 rtl="0" eaLnBrk="0" fontAlgn="base" hangingPunct="0">
              <a:spcBef>
                <a:spcPct val="0"/>
              </a:spcBef>
              <a:spcAft>
                <a:spcPct val="0"/>
              </a:spcAft>
            </a:pPr>
            <a:r>
              <a:rPr lang="en-US" sz="2400" b="1" dirty="0">
                <a:solidFill>
                  <a:prstClr val="black"/>
                </a:solidFill>
                <a:latin typeface="Traditional Arabic" pitchFamily="18" charset="-78"/>
                <a:ea typeface="Times New Roman" pitchFamily="18" charset="0"/>
                <a:cs typeface="Traditional Arabic" pitchFamily="18" charset="-78"/>
                <a:sym typeface="HQPB2" pitchFamily="2" charset="2"/>
              </a:rPr>
              <a:t/>
            </a:r>
            <a:br>
              <a:rPr lang="en-US" sz="2400" b="1" dirty="0">
                <a:solidFill>
                  <a:prstClr val="black"/>
                </a:solidFill>
                <a:latin typeface="Traditional Arabic" pitchFamily="18" charset="-78"/>
                <a:ea typeface="Times New Roman" pitchFamily="18" charset="0"/>
                <a:cs typeface="Traditional Arabic" pitchFamily="18" charset="-78"/>
                <a:sym typeface="HQPB2" pitchFamily="2" charset="2"/>
              </a:rPr>
            </a:br>
            <a:endParaRPr lang="en-US" sz="2400" b="1" dirty="0">
              <a:solidFill>
                <a:prstClr val="black"/>
              </a:solidFill>
              <a:latin typeface="Traditional Arabic" pitchFamily="18" charset="-78"/>
              <a:ea typeface="Times New Roman" pitchFamily="18" charset="0"/>
              <a:cs typeface="Traditional Arabic" pitchFamily="18" charset="-78"/>
              <a:sym typeface="HQPB2" pitchFamily="2" charset="2"/>
            </a:endParaRPr>
          </a:p>
        </p:txBody>
      </p:sp>
      <p:sp>
        <p:nvSpPr>
          <p:cNvPr id="2" name="عنصر نائب لرقم الشريحة 1"/>
          <p:cNvSpPr>
            <a:spLocks noGrp="1"/>
          </p:cNvSpPr>
          <p:nvPr>
            <p:ph type="sldNum" sz="quarter" idx="12"/>
          </p:nvPr>
        </p:nvSpPr>
        <p:spPr/>
        <p:txBody>
          <a:bodyPr/>
          <a:lstStyle/>
          <a:p>
            <a:pPr>
              <a:defRPr/>
            </a:pPr>
            <a:fld id="{A5D3143B-2249-454B-AACB-8E26FAF099BD}" type="slidenum">
              <a:rPr lang="ar-SA" smtClean="0">
                <a:solidFill>
                  <a:srgbClr val="646B86">
                    <a:shade val="90000"/>
                  </a:srgbClr>
                </a:solidFill>
              </a:rPr>
              <a:pPr>
                <a:defRPr/>
              </a:pPr>
              <a:t>16</a:t>
            </a:fld>
            <a:endParaRPr lang="ar-SA">
              <a:solidFill>
                <a:srgbClr val="646B86">
                  <a:shade val="90000"/>
                </a:srgbClr>
              </a:solidFill>
            </a:endParaRPr>
          </a:p>
        </p:txBody>
      </p:sp>
    </p:spTree>
    <p:extLst>
      <p:ext uri="{BB962C8B-B14F-4D97-AF65-F5344CB8AC3E}">
        <p14:creationId xmlns:p14="http://schemas.microsoft.com/office/powerpoint/2010/main" val="3090331343"/>
      </p:ext>
    </p:extLst>
  </p:cSld>
  <p:clrMapOvr>
    <a:masterClrMapping/>
  </p:clrMapOvr>
  <p:transition>
    <p:newsfla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nodeType="clickEffect">
                                  <p:stCondLst>
                                    <p:cond delay="0"/>
                                  </p:stCondLst>
                                  <p:childTnLst>
                                    <p:set>
                                      <p:cBhvr>
                                        <p:cTn id="6" dur="1" fill="hold">
                                          <p:stCondLst>
                                            <p:cond delay="0"/>
                                          </p:stCondLst>
                                        </p:cTn>
                                        <p:tgtEl>
                                          <p:spTgt spid="159746">
                                            <p:txEl>
                                              <p:pRg st="0" end="0"/>
                                            </p:txEl>
                                          </p:spTgt>
                                        </p:tgtEl>
                                        <p:attrNameLst>
                                          <p:attrName>style.visibility</p:attrName>
                                        </p:attrNameLst>
                                      </p:cBhvr>
                                      <p:to>
                                        <p:strVal val="visible"/>
                                      </p:to>
                                    </p:set>
                                    <p:anim calcmode="lin" valueType="num">
                                      <p:cBhvr>
                                        <p:cTn id="7" dur="5000" fill="hold"/>
                                        <p:tgtEl>
                                          <p:spTgt spid="159746">
                                            <p:txEl>
                                              <p:pRg st="0" end="0"/>
                                            </p:txEl>
                                          </p:spTgt>
                                        </p:tgtEl>
                                        <p:attrNameLst>
                                          <p:attrName>ppt_w</p:attrName>
                                        </p:attrNameLst>
                                      </p:cBhvr>
                                      <p:tavLst>
                                        <p:tav tm="0" fmla="#ppt_w*sin(2.5*pi*$)">
                                          <p:val>
                                            <p:fltVal val="0"/>
                                          </p:val>
                                        </p:tav>
                                        <p:tav tm="100000">
                                          <p:val>
                                            <p:fltVal val="1"/>
                                          </p:val>
                                        </p:tav>
                                      </p:tavLst>
                                    </p:anim>
                                    <p:anim calcmode="lin" valueType="num">
                                      <p:cBhvr>
                                        <p:cTn id="8" dur="5000" fill="hold"/>
                                        <p:tgtEl>
                                          <p:spTgt spid="159746">
                                            <p:txEl>
                                              <p:pRg st="0" end="0"/>
                                            </p:txEl>
                                          </p:spTgt>
                                        </p:tgtEl>
                                        <p:attrNameLst>
                                          <p:attrName>ppt_h</p:attrName>
                                        </p:attrNameLst>
                                      </p:cBhvr>
                                      <p:tavLst>
                                        <p:tav tm="0">
                                          <p:val>
                                            <p:strVal val="#ppt_h"/>
                                          </p:val>
                                        </p:tav>
                                        <p:tav tm="100000">
                                          <p:val>
                                            <p:strVal val="#ppt_h"/>
                                          </p:val>
                                        </p:tav>
                                      </p:tavLst>
                                    </p:anim>
                                  </p:childTnLst>
                                </p:cTn>
                              </p:par>
                              <p:par>
                                <p:cTn id="9" presetID="19" presetClass="entr" presetSubtype="10" fill="hold" nodeType="withEffect">
                                  <p:stCondLst>
                                    <p:cond delay="0"/>
                                  </p:stCondLst>
                                  <p:childTnLst>
                                    <p:set>
                                      <p:cBhvr>
                                        <p:cTn id="10" dur="1" fill="hold">
                                          <p:stCondLst>
                                            <p:cond delay="0"/>
                                          </p:stCondLst>
                                        </p:cTn>
                                        <p:tgtEl>
                                          <p:spTgt spid="159746">
                                            <p:txEl>
                                              <p:pRg st="1" end="1"/>
                                            </p:txEl>
                                          </p:spTgt>
                                        </p:tgtEl>
                                        <p:attrNameLst>
                                          <p:attrName>style.visibility</p:attrName>
                                        </p:attrNameLst>
                                      </p:cBhvr>
                                      <p:to>
                                        <p:strVal val="visible"/>
                                      </p:to>
                                    </p:set>
                                    <p:anim calcmode="lin" valueType="num">
                                      <p:cBhvr>
                                        <p:cTn id="11" dur="5000" fill="hold"/>
                                        <p:tgtEl>
                                          <p:spTgt spid="159746">
                                            <p:txEl>
                                              <p:pRg st="1" end="1"/>
                                            </p:txEl>
                                          </p:spTgt>
                                        </p:tgtEl>
                                        <p:attrNameLst>
                                          <p:attrName>ppt_w</p:attrName>
                                        </p:attrNameLst>
                                      </p:cBhvr>
                                      <p:tavLst>
                                        <p:tav tm="0" fmla="#ppt_w*sin(2.5*pi*$)">
                                          <p:val>
                                            <p:fltVal val="0"/>
                                          </p:val>
                                        </p:tav>
                                        <p:tav tm="100000">
                                          <p:val>
                                            <p:fltVal val="1"/>
                                          </p:val>
                                        </p:tav>
                                      </p:tavLst>
                                    </p:anim>
                                    <p:anim calcmode="lin" valueType="num">
                                      <p:cBhvr>
                                        <p:cTn id="12" dur="5000" fill="hold"/>
                                        <p:tgtEl>
                                          <p:spTgt spid="159746">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30" presetClass="entr" presetSubtype="0" fill="hold" nodeType="clickEffect">
                                  <p:stCondLst>
                                    <p:cond delay="0"/>
                                  </p:stCondLst>
                                  <p:childTnLst>
                                    <p:set>
                                      <p:cBhvr>
                                        <p:cTn id="16" dur="1" fill="hold">
                                          <p:stCondLst>
                                            <p:cond delay="0"/>
                                          </p:stCondLst>
                                        </p:cTn>
                                        <p:tgtEl>
                                          <p:spTgt spid="159746">
                                            <p:txEl>
                                              <p:pRg st="2" end="2"/>
                                            </p:txEl>
                                          </p:spTgt>
                                        </p:tgtEl>
                                        <p:attrNameLst>
                                          <p:attrName>style.visibility</p:attrName>
                                        </p:attrNameLst>
                                      </p:cBhvr>
                                      <p:to>
                                        <p:strVal val="visible"/>
                                      </p:to>
                                    </p:set>
                                    <p:animEffect transition="in" filter="fade">
                                      <p:cBhvr>
                                        <p:cTn id="17" dur="800" decel="100000"/>
                                        <p:tgtEl>
                                          <p:spTgt spid="159746">
                                            <p:txEl>
                                              <p:pRg st="2" end="2"/>
                                            </p:txEl>
                                          </p:spTgt>
                                        </p:tgtEl>
                                      </p:cBhvr>
                                    </p:animEffect>
                                    <p:anim calcmode="lin" valueType="num">
                                      <p:cBhvr>
                                        <p:cTn id="18" dur="800" decel="100000" fill="hold"/>
                                        <p:tgtEl>
                                          <p:spTgt spid="159746">
                                            <p:txEl>
                                              <p:pRg st="2" end="2"/>
                                            </p:txEl>
                                          </p:spTgt>
                                        </p:tgtEl>
                                        <p:attrNameLst>
                                          <p:attrName>style.rotation</p:attrName>
                                        </p:attrNameLst>
                                      </p:cBhvr>
                                      <p:tavLst>
                                        <p:tav tm="0">
                                          <p:val>
                                            <p:fltVal val="-90"/>
                                          </p:val>
                                        </p:tav>
                                        <p:tav tm="100000">
                                          <p:val>
                                            <p:fltVal val="0"/>
                                          </p:val>
                                        </p:tav>
                                      </p:tavLst>
                                    </p:anim>
                                    <p:anim calcmode="lin" valueType="num">
                                      <p:cBhvr>
                                        <p:cTn id="19" dur="800" decel="100000" fill="hold"/>
                                        <p:tgtEl>
                                          <p:spTgt spid="159746">
                                            <p:txEl>
                                              <p:pRg st="2" end="2"/>
                                            </p:txEl>
                                          </p:spTgt>
                                        </p:tgtEl>
                                        <p:attrNameLst>
                                          <p:attrName>ppt_x</p:attrName>
                                        </p:attrNameLst>
                                      </p:cBhvr>
                                      <p:tavLst>
                                        <p:tav tm="0">
                                          <p:val>
                                            <p:strVal val="#ppt_x+0.4"/>
                                          </p:val>
                                        </p:tav>
                                        <p:tav tm="100000">
                                          <p:val>
                                            <p:strVal val="#ppt_x-0.05"/>
                                          </p:val>
                                        </p:tav>
                                      </p:tavLst>
                                    </p:anim>
                                    <p:anim calcmode="lin" valueType="num">
                                      <p:cBhvr>
                                        <p:cTn id="20" dur="800" decel="100000" fill="hold"/>
                                        <p:tgtEl>
                                          <p:spTgt spid="159746">
                                            <p:txEl>
                                              <p:pRg st="2" end="2"/>
                                            </p:txEl>
                                          </p:spTgt>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159746">
                                            <p:txEl>
                                              <p:pRg st="2" end="2"/>
                                            </p:txEl>
                                          </p:spTgt>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159746">
                                            <p:txEl>
                                              <p:pRg st="2" end="2"/>
                                            </p:txEl>
                                          </p:spTgt>
                                        </p:tgtEl>
                                        <p:attrNameLst>
                                          <p:attrName>ppt_y</p:attrName>
                                        </p:attrNameLst>
                                      </p:cBhvr>
                                      <p:tavLst>
                                        <p:tav tm="0">
                                          <p:val>
                                            <p:strVal val="#ppt_y+0.1"/>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37" presetClass="entr" presetSubtype="0" fill="hold" nodeType="clickEffect">
                                  <p:stCondLst>
                                    <p:cond delay="0"/>
                                  </p:stCondLst>
                                  <p:childTnLst>
                                    <p:set>
                                      <p:cBhvr>
                                        <p:cTn id="26" dur="1" fill="hold">
                                          <p:stCondLst>
                                            <p:cond delay="0"/>
                                          </p:stCondLst>
                                        </p:cTn>
                                        <p:tgtEl>
                                          <p:spTgt spid="159746">
                                            <p:txEl>
                                              <p:pRg st="3" end="3"/>
                                            </p:txEl>
                                          </p:spTgt>
                                        </p:tgtEl>
                                        <p:attrNameLst>
                                          <p:attrName>style.visibility</p:attrName>
                                        </p:attrNameLst>
                                      </p:cBhvr>
                                      <p:to>
                                        <p:strVal val="visible"/>
                                      </p:to>
                                    </p:set>
                                    <p:animEffect transition="in" filter="fade">
                                      <p:cBhvr>
                                        <p:cTn id="27" dur="1000"/>
                                        <p:tgtEl>
                                          <p:spTgt spid="159746">
                                            <p:txEl>
                                              <p:pRg st="3" end="3"/>
                                            </p:txEl>
                                          </p:spTgt>
                                        </p:tgtEl>
                                      </p:cBhvr>
                                    </p:animEffect>
                                    <p:anim calcmode="lin" valueType="num">
                                      <p:cBhvr>
                                        <p:cTn id="28" dur="1000" fill="hold"/>
                                        <p:tgtEl>
                                          <p:spTgt spid="159746">
                                            <p:txEl>
                                              <p:pRg st="3" end="3"/>
                                            </p:txEl>
                                          </p:spTgt>
                                        </p:tgtEl>
                                        <p:attrNameLst>
                                          <p:attrName>ppt_x</p:attrName>
                                        </p:attrNameLst>
                                      </p:cBhvr>
                                      <p:tavLst>
                                        <p:tav tm="0">
                                          <p:val>
                                            <p:strVal val="#ppt_x"/>
                                          </p:val>
                                        </p:tav>
                                        <p:tav tm="100000">
                                          <p:val>
                                            <p:strVal val="#ppt_x"/>
                                          </p:val>
                                        </p:tav>
                                      </p:tavLst>
                                    </p:anim>
                                    <p:anim calcmode="lin" valueType="num">
                                      <p:cBhvr>
                                        <p:cTn id="29" dur="900" decel="100000" fill="hold"/>
                                        <p:tgtEl>
                                          <p:spTgt spid="159746">
                                            <p:txEl>
                                              <p:pRg st="3" end="3"/>
                                            </p:txEl>
                                          </p:spTgt>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159746">
                                            <p:txEl>
                                              <p:pRg st="3" end="3"/>
                                            </p:txEl>
                                          </p:spTgt>
                                        </p:tgtEl>
                                        <p:attrNameLst>
                                          <p:attrName>ppt_y</p:attrName>
                                        </p:attrNameLst>
                                      </p:cBhvr>
                                      <p:tavLst>
                                        <p:tav tm="0">
                                          <p:val>
                                            <p:strVal val="#ppt_y-.03"/>
                                          </p:val>
                                        </p:tav>
                                        <p:tav tm="100000">
                                          <p:val>
                                            <p:strVal val="#ppt_y"/>
                                          </p:val>
                                        </p:tav>
                                      </p:tavLst>
                                    </p:anim>
                                  </p:childTnLst>
                                </p:cTn>
                              </p:par>
                              <p:par>
                                <p:cTn id="31" presetID="37" presetClass="entr" presetSubtype="0" fill="hold" nodeType="withEffect">
                                  <p:stCondLst>
                                    <p:cond delay="0"/>
                                  </p:stCondLst>
                                  <p:childTnLst>
                                    <p:set>
                                      <p:cBhvr>
                                        <p:cTn id="32" dur="1" fill="hold">
                                          <p:stCondLst>
                                            <p:cond delay="0"/>
                                          </p:stCondLst>
                                        </p:cTn>
                                        <p:tgtEl>
                                          <p:spTgt spid="159746">
                                            <p:txEl>
                                              <p:pRg st="4" end="4"/>
                                            </p:txEl>
                                          </p:spTgt>
                                        </p:tgtEl>
                                        <p:attrNameLst>
                                          <p:attrName>style.visibility</p:attrName>
                                        </p:attrNameLst>
                                      </p:cBhvr>
                                      <p:to>
                                        <p:strVal val="visible"/>
                                      </p:to>
                                    </p:set>
                                    <p:animEffect transition="in" filter="fade">
                                      <p:cBhvr>
                                        <p:cTn id="33" dur="1000"/>
                                        <p:tgtEl>
                                          <p:spTgt spid="159746">
                                            <p:txEl>
                                              <p:pRg st="4" end="4"/>
                                            </p:txEl>
                                          </p:spTgt>
                                        </p:tgtEl>
                                      </p:cBhvr>
                                    </p:animEffect>
                                    <p:anim calcmode="lin" valueType="num">
                                      <p:cBhvr>
                                        <p:cTn id="34" dur="1000" fill="hold"/>
                                        <p:tgtEl>
                                          <p:spTgt spid="159746">
                                            <p:txEl>
                                              <p:pRg st="4" end="4"/>
                                            </p:txEl>
                                          </p:spTgt>
                                        </p:tgtEl>
                                        <p:attrNameLst>
                                          <p:attrName>ppt_x</p:attrName>
                                        </p:attrNameLst>
                                      </p:cBhvr>
                                      <p:tavLst>
                                        <p:tav tm="0">
                                          <p:val>
                                            <p:strVal val="#ppt_x"/>
                                          </p:val>
                                        </p:tav>
                                        <p:tav tm="100000">
                                          <p:val>
                                            <p:strVal val="#ppt_x"/>
                                          </p:val>
                                        </p:tav>
                                      </p:tavLst>
                                    </p:anim>
                                    <p:anim calcmode="lin" valueType="num">
                                      <p:cBhvr>
                                        <p:cTn id="35" dur="900" decel="100000" fill="hold"/>
                                        <p:tgtEl>
                                          <p:spTgt spid="159746">
                                            <p:txEl>
                                              <p:pRg st="4" end="4"/>
                                            </p:txEl>
                                          </p:spTgt>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159746">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1"/>
          <p:cNvSpPr>
            <a:spLocks noChangeArrowheads="1"/>
          </p:cNvSpPr>
          <p:nvPr/>
        </p:nvSpPr>
        <p:spPr bwMode="auto">
          <a:xfrm>
            <a:off x="285750" y="142206"/>
            <a:ext cx="8715375" cy="6540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Low" eaLnBrk="0" fontAlgn="base" hangingPunct="0">
              <a:spcBef>
                <a:spcPct val="0"/>
              </a:spcBef>
              <a:spcAft>
                <a:spcPct val="0"/>
              </a:spcAft>
            </a:pPr>
            <a:r>
              <a:rPr lang="ar-SA" sz="3200" b="1" dirty="0">
                <a:solidFill>
                  <a:srgbClr val="FF0000"/>
                </a:solidFill>
                <a:latin typeface="Traditional Arabic" pitchFamily="18" charset="-78"/>
                <a:ea typeface="Times New Roman" pitchFamily="18" charset="0"/>
                <a:cs typeface="Traditional Arabic" pitchFamily="18" charset="-78"/>
                <a:sym typeface="HQPB2" pitchFamily="2" charset="2"/>
              </a:rPr>
              <a:t>القسم الثالث : زكاة الخارج من الأرض :</a:t>
            </a:r>
            <a:endParaRPr lang="en-US" sz="3200" b="1" dirty="0">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pPr>
            <a:r>
              <a:rPr lang="ar-SA" sz="2300" b="1" dirty="0">
                <a:solidFill>
                  <a:prstClr val="black"/>
                </a:solidFill>
                <a:latin typeface="Traditional Arabic" pitchFamily="18" charset="-78"/>
                <a:ea typeface="Times New Roman" pitchFamily="18" charset="0"/>
                <a:cs typeface="Traditional Arabic" pitchFamily="18" charset="-78"/>
                <a:sym typeface="HQPB2" pitchFamily="2" charset="2"/>
              </a:rPr>
              <a:t>يشمل الخارج من الأرض الحبوب و الثمار ، والعسل ، والمعادن ، والركاز . ومما يدل على وجوب الزكاة فيها عموم قوله تعالى</a:t>
            </a:r>
            <a:r>
              <a:rPr lang="en-US" sz="2300" b="1" dirty="0">
                <a:solidFill>
                  <a:prstClr val="black"/>
                </a:solidFill>
                <a:latin typeface="Traditional Arabic" pitchFamily="18" charset="-78"/>
                <a:ea typeface="Times New Roman" pitchFamily="18" charset="0"/>
                <a:cs typeface="Traditional Arabic" pitchFamily="18" charset="-78"/>
                <a:sym typeface="HQPB2" pitchFamily="2" charset="2"/>
              </a:rPr>
              <a:t> </a:t>
            </a:r>
            <a:r>
              <a:rPr lang="ar-SA" sz="2300" b="1" dirty="0">
                <a:solidFill>
                  <a:prstClr val="black"/>
                </a:solidFill>
                <a:latin typeface="Traditional Arabic" pitchFamily="18" charset="-78"/>
                <a:ea typeface="Times New Roman" pitchFamily="18" charset="0"/>
                <a:cs typeface="Traditional Arabic" pitchFamily="18" charset="-78"/>
                <a:sym typeface="HQPB2" pitchFamily="2" charset="2"/>
              </a:rPr>
              <a:t> </a:t>
            </a:r>
            <a:r>
              <a:rPr lang="ar-SA" sz="2300" b="1" dirty="0">
                <a:solidFill>
                  <a:srgbClr val="FF0000"/>
                </a:solidFill>
                <a:latin typeface="Traditional Arabic" pitchFamily="18" charset="-78"/>
                <a:ea typeface="Times New Roman" pitchFamily="18" charset="0"/>
                <a:cs typeface="Traditional Arabic" pitchFamily="18" charset="-78"/>
                <a:sym typeface="HQPB2" pitchFamily="2" charset="2"/>
              </a:rPr>
              <a:t>يَا أَيُّهَا الَّذِينَ آمَنُوا أَنْفِقُوا مِنْ طَيِّبَاتِ مَا كَسَبْتُمْ وَمِمَّا أَخْرَجْنَا لَكُمْ مِنَ الأَرْضِ</a:t>
            </a:r>
            <a:r>
              <a:rPr lang="ar-SA" sz="2300" b="1" dirty="0">
                <a:solidFill>
                  <a:prstClr val="black"/>
                </a:solidFill>
                <a:latin typeface="Traditional Arabic" pitchFamily="18" charset="-78"/>
                <a:ea typeface="Times New Roman" pitchFamily="18" charset="0"/>
                <a:cs typeface="Traditional Arabic" pitchFamily="18" charset="-78"/>
                <a:sym typeface="HQPB2" pitchFamily="2" charset="2"/>
              </a:rPr>
              <a:t>  </a:t>
            </a:r>
            <a:r>
              <a:rPr lang="en-US" sz="2300" b="1" dirty="0">
                <a:solidFill>
                  <a:prstClr val="black"/>
                </a:solidFill>
                <a:latin typeface="Traditional Arabic" pitchFamily="18" charset="-78"/>
                <a:ea typeface="Times New Roman" pitchFamily="18" charset="0"/>
                <a:cs typeface="Traditional Arabic" pitchFamily="18" charset="-78"/>
                <a:sym typeface="HQPB4" pitchFamily="2" charset="2"/>
              </a:rPr>
              <a:t></a:t>
            </a:r>
            <a:r>
              <a:rPr lang="en-US" sz="2300" b="1" dirty="0">
                <a:solidFill>
                  <a:prstClr val="black"/>
                </a:solidFill>
                <a:latin typeface="Traditional Arabic" pitchFamily="18" charset="-78"/>
                <a:ea typeface="Times New Roman" pitchFamily="18" charset="0"/>
                <a:cs typeface="Traditional Arabic" pitchFamily="18" charset="-78"/>
                <a:sym typeface="HQPB2" pitchFamily="2" charset="2"/>
              </a:rPr>
              <a:t> </a:t>
            </a:r>
            <a:r>
              <a:rPr lang="ar-SA" sz="2300" b="1" dirty="0">
                <a:solidFill>
                  <a:prstClr val="black"/>
                </a:solidFill>
                <a:latin typeface="Traditional Arabic" pitchFamily="18" charset="-78"/>
                <a:ea typeface="Times New Roman" pitchFamily="18" charset="0"/>
                <a:cs typeface="Traditional Arabic" pitchFamily="18" charset="-78"/>
                <a:sym typeface="HQPB2" pitchFamily="2" charset="2"/>
              </a:rPr>
              <a:t>(البقرة267) وفيما يلي أبرز المسائل المتعلقة بزكاة الحبوب والثمار .</a:t>
            </a:r>
            <a:endParaRPr lang="en-US" sz="2300" b="1" dirty="0">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pPr>
            <a:r>
              <a:rPr lang="ar-SA" sz="2300" b="1" dirty="0">
                <a:solidFill>
                  <a:srgbClr val="FF0000"/>
                </a:solidFill>
                <a:latin typeface="Traditional Arabic" pitchFamily="18" charset="-78"/>
                <a:ea typeface="Times New Roman" pitchFamily="18" charset="0"/>
                <a:cs typeface="Traditional Arabic" pitchFamily="18" charset="-78"/>
                <a:sym typeface="HQPB2" pitchFamily="2" charset="2"/>
              </a:rPr>
              <a:t>زكاة الحبوب و الثمار:</a:t>
            </a:r>
            <a:endParaRPr lang="en-US" sz="2300" b="1" dirty="0">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pPr>
            <a:r>
              <a:rPr lang="ar-SA" sz="2300" b="1" dirty="0">
                <a:solidFill>
                  <a:prstClr val="black"/>
                </a:solidFill>
                <a:latin typeface="Traditional Arabic" pitchFamily="18" charset="-78"/>
                <a:ea typeface="Times New Roman" pitchFamily="18" charset="0"/>
                <a:cs typeface="Traditional Arabic" pitchFamily="18" charset="-78"/>
                <a:sym typeface="HQPB2" pitchFamily="2" charset="2"/>
              </a:rPr>
              <a:t>على الراجح من أقوال العلماء ، أن الزكاة لا تجب في كل المحاصيل الزراعية ، بل تجب في الحبوب التي تنتجها الزروع كالقمح ، والذرة ، والأرز ، و الشوفان و ما شابهها ، وتجب أيضاًَ في الثمار ، وهي ما يخرج من الأشجار كالتمر ، ويشترط في هذه الحبوب و الثمار أن تكون مما يُكال ويُدَّخر . أي أن القاعدة في تحديد المحاصيل الزراعية </a:t>
            </a:r>
            <a:r>
              <a:rPr lang="ar-SA" sz="2300" b="1" dirty="0" err="1">
                <a:solidFill>
                  <a:prstClr val="black"/>
                </a:solidFill>
                <a:latin typeface="Traditional Arabic" pitchFamily="18" charset="-78"/>
                <a:ea typeface="Times New Roman" pitchFamily="18" charset="0"/>
                <a:cs typeface="Traditional Arabic" pitchFamily="18" charset="-78"/>
                <a:sym typeface="HQPB2" pitchFamily="2" charset="2"/>
              </a:rPr>
              <a:t>الزكوية</a:t>
            </a:r>
            <a:r>
              <a:rPr lang="ar-SA" sz="2300" b="1" dirty="0">
                <a:solidFill>
                  <a:prstClr val="black"/>
                </a:solidFill>
                <a:latin typeface="Traditional Arabic" pitchFamily="18" charset="-78"/>
                <a:ea typeface="Times New Roman" pitchFamily="18" charset="0"/>
                <a:cs typeface="Traditional Arabic" pitchFamily="18" charset="-78"/>
                <a:sym typeface="HQPB2" pitchFamily="2" charset="2"/>
              </a:rPr>
              <a:t> في أن الزكاة تختص بالحبوب والثمار التي تُكال وتُدَّخر. سواء أكانت قوتاً كالقمح ،أو غير قوت كالحبة السوداء ، وحب الرشاد . ومعنى " تكال " أي أن المعيار الشرعي لتقديرها في زمن الرسول </a:t>
            </a:r>
            <a:r>
              <a:rPr lang="en-US" sz="2300" b="1" dirty="0">
                <a:solidFill>
                  <a:prstClr val="black"/>
                </a:solidFill>
                <a:latin typeface="Traditional Arabic" pitchFamily="18" charset="-78"/>
                <a:ea typeface="Times New Roman" pitchFamily="18" charset="0"/>
                <a:cs typeface="Traditional Arabic" pitchFamily="18" charset="-78"/>
                <a:sym typeface="HQPB2" pitchFamily="2" charset="2"/>
              </a:rPr>
              <a:t> </a:t>
            </a:r>
            <a:r>
              <a:rPr lang="ar-SA" sz="2300" b="1" dirty="0">
                <a:solidFill>
                  <a:prstClr val="black"/>
                </a:solidFill>
                <a:latin typeface="Traditional Arabic" pitchFamily="18" charset="-78"/>
                <a:ea typeface="Times New Roman" pitchFamily="18" charset="0"/>
                <a:cs typeface="Traditional Arabic" pitchFamily="18" charset="-78"/>
                <a:sym typeface="HQPB2" pitchFamily="2" charset="2"/>
              </a:rPr>
              <a:t> في المدينة هو الكيل . ولا يغير من ذلك تغير العرف في تقديرها . ومعنى " تُدَّخر" أي يمكن الاحتفاظ بها للانتفاع بها مستقبلاً بالطرق العادية كالتجفيف وليس بالتبريد . ومعنى هذا أنه لا زكاة في الفواكه كالتفاح ، والبرتقال ، و الموز ، ولا زكاة في الخضروات كالفجل والخس . وبتأمل هذه المحاصيل الزراعية المعفاة من الزكاة على الراجح من أقوال العلماء ، يُلاحظ أنها كما قال الفقهاء لا تتم بها النعمة ، فالتالف منها كثير ، فنجد أن بعضها يتلف قبل وصوله إلى السوق ، وبعضها يتلف عند الباعة ، وجزء منها يتلف عند المستهلكين ، وكل هذا يؤثر على قيمتها الاقتصادية ، فإعفاؤها من الزكاة فيه عدل وتيسير وتشجيع للنشاط الاقتصادي ، بتخفيف الأعباء عنه . فنفع هذه المحاصيل لا يقتصر على أصحابها ، بل أن إعفاءها أحد الأسباب المساعدة على توفيرها في الأسواق ،وهذا فيه مراعاة للمصلحة العامة. </a:t>
            </a:r>
          </a:p>
        </p:txBody>
      </p:sp>
      <p:sp>
        <p:nvSpPr>
          <p:cNvPr id="2" name="عنصر نائب لرقم الشريحة 1"/>
          <p:cNvSpPr>
            <a:spLocks noGrp="1"/>
          </p:cNvSpPr>
          <p:nvPr>
            <p:ph type="sldNum" sz="quarter" idx="12"/>
          </p:nvPr>
        </p:nvSpPr>
        <p:spPr/>
        <p:txBody>
          <a:bodyPr/>
          <a:lstStyle/>
          <a:p>
            <a:pPr>
              <a:defRPr/>
            </a:pPr>
            <a:fld id="{73BA8659-BA1E-4553-8526-3984BDBC5C42}" type="slidenum">
              <a:rPr lang="ar-SA" smtClean="0">
                <a:solidFill>
                  <a:srgbClr val="646B86">
                    <a:shade val="90000"/>
                  </a:srgbClr>
                </a:solidFill>
              </a:rPr>
              <a:pPr>
                <a:defRPr/>
              </a:pPr>
              <a:t>17</a:t>
            </a:fld>
            <a:endParaRPr lang="ar-SA">
              <a:solidFill>
                <a:srgbClr val="646B86">
                  <a:shade val="90000"/>
                </a:srgbClr>
              </a:solidFill>
            </a:endParaRPr>
          </a:p>
        </p:txBody>
      </p:sp>
    </p:spTree>
    <p:extLst>
      <p:ext uri="{BB962C8B-B14F-4D97-AF65-F5344CB8AC3E}">
        <p14:creationId xmlns:p14="http://schemas.microsoft.com/office/powerpoint/2010/main" val="1271574434"/>
      </p:ext>
    </p:extLst>
  </p:cSld>
  <p:clrMapOvr>
    <a:masterClrMapping/>
  </p:clrMapOvr>
  <p:transition>
    <p:cover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160770">
                                            <p:txEl>
                                              <p:pRg st="0" end="0"/>
                                            </p:txEl>
                                          </p:spTgt>
                                        </p:tgtEl>
                                        <p:attrNameLst>
                                          <p:attrName>style.visibility</p:attrName>
                                        </p:attrNameLst>
                                      </p:cBhvr>
                                      <p:to>
                                        <p:strVal val="visible"/>
                                      </p:to>
                                    </p:set>
                                    <p:animEffect transition="in" filter="fade">
                                      <p:cBhvr>
                                        <p:cTn id="7" dur="1000"/>
                                        <p:tgtEl>
                                          <p:spTgt spid="160770">
                                            <p:txEl>
                                              <p:pRg st="0" end="0"/>
                                            </p:txEl>
                                          </p:spTgt>
                                        </p:tgtEl>
                                      </p:cBhvr>
                                    </p:animEffect>
                                    <p:anim calcmode="lin" valueType="num">
                                      <p:cBhvr>
                                        <p:cTn id="8" dur="1000" fill="hold"/>
                                        <p:tgtEl>
                                          <p:spTgt spid="160770">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160770">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60770">
                                            <p:txEl>
                                              <p:pRg st="0" end="0"/>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160770">
                                            <p:txEl>
                                              <p:pRg st="1" end="1"/>
                                            </p:txEl>
                                          </p:spTgt>
                                        </p:tgtEl>
                                        <p:attrNameLst>
                                          <p:attrName>style.visibility</p:attrName>
                                        </p:attrNameLst>
                                      </p:cBhvr>
                                      <p:to>
                                        <p:strVal val="visible"/>
                                      </p:to>
                                    </p:set>
                                    <p:animEffect transition="in" filter="fade">
                                      <p:cBhvr>
                                        <p:cTn id="13" dur="1000"/>
                                        <p:tgtEl>
                                          <p:spTgt spid="160770">
                                            <p:txEl>
                                              <p:pRg st="1" end="1"/>
                                            </p:txEl>
                                          </p:spTgt>
                                        </p:tgtEl>
                                      </p:cBhvr>
                                    </p:animEffect>
                                    <p:anim calcmode="lin" valueType="num">
                                      <p:cBhvr>
                                        <p:cTn id="14" dur="1000" fill="hold"/>
                                        <p:tgtEl>
                                          <p:spTgt spid="160770">
                                            <p:txEl>
                                              <p:pRg st="1" end="1"/>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160770">
                                            <p:txEl>
                                              <p:pRg st="1" end="1"/>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60770">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37" presetClass="entr" presetSubtype="0" fill="hold" nodeType="clickEffect">
                                  <p:stCondLst>
                                    <p:cond delay="0"/>
                                  </p:stCondLst>
                                  <p:childTnLst>
                                    <p:set>
                                      <p:cBhvr>
                                        <p:cTn id="20" dur="1" fill="hold">
                                          <p:stCondLst>
                                            <p:cond delay="0"/>
                                          </p:stCondLst>
                                        </p:cTn>
                                        <p:tgtEl>
                                          <p:spTgt spid="160770">
                                            <p:txEl>
                                              <p:pRg st="2" end="2"/>
                                            </p:txEl>
                                          </p:spTgt>
                                        </p:tgtEl>
                                        <p:attrNameLst>
                                          <p:attrName>style.visibility</p:attrName>
                                        </p:attrNameLst>
                                      </p:cBhvr>
                                      <p:to>
                                        <p:strVal val="visible"/>
                                      </p:to>
                                    </p:set>
                                    <p:animEffect transition="in" filter="fade">
                                      <p:cBhvr>
                                        <p:cTn id="21" dur="1000"/>
                                        <p:tgtEl>
                                          <p:spTgt spid="160770">
                                            <p:txEl>
                                              <p:pRg st="2" end="2"/>
                                            </p:txEl>
                                          </p:spTgt>
                                        </p:tgtEl>
                                      </p:cBhvr>
                                    </p:animEffect>
                                    <p:anim calcmode="lin" valueType="num">
                                      <p:cBhvr>
                                        <p:cTn id="22" dur="1000" fill="hold"/>
                                        <p:tgtEl>
                                          <p:spTgt spid="160770">
                                            <p:txEl>
                                              <p:pRg st="2" end="2"/>
                                            </p:txEl>
                                          </p:spTgt>
                                        </p:tgtEl>
                                        <p:attrNameLst>
                                          <p:attrName>ppt_x</p:attrName>
                                        </p:attrNameLst>
                                      </p:cBhvr>
                                      <p:tavLst>
                                        <p:tav tm="0">
                                          <p:val>
                                            <p:strVal val="#ppt_x"/>
                                          </p:val>
                                        </p:tav>
                                        <p:tav tm="100000">
                                          <p:val>
                                            <p:strVal val="#ppt_x"/>
                                          </p:val>
                                        </p:tav>
                                      </p:tavLst>
                                    </p:anim>
                                    <p:anim calcmode="lin" valueType="num">
                                      <p:cBhvr>
                                        <p:cTn id="23" dur="900" decel="100000" fill="hold"/>
                                        <p:tgtEl>
                                          <p:spTgt spid="160770">
                                            <p:txEl>
                                              <p:pRg st="2" end="2"/>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160770">
                                            <p:txEl>
                                              <p:pRg st="2" end="2"/>
                                            </p:txEl>
                                          </p:spTgt>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0"/>
                                  </p:stCondLst>
                                  <p:childTnLst>
                                    <p:set>
                                      <p:cBhvr>
                                        <p:cTn id="26" dur="1" fill="hold">
                                          <p:stCondLst>
                                            <p:cond delay="0"/>
                                          </p:stCondLst>
                                        </p:cTn>
                                        <p:tgtEl>
                                          <p:spTgt spid="160770">
                                            <p:txEl>
                                              <p:pRg st="3" end="3"/>
                                            </p:txEl>
                                          </p:spTgt>
                                        </p:tgtEl>
                                        <p:attrNameLst>
                                          <p:attrName>style.visibility</p:attrName>
                                        </p:attrNameLst>
                                      </p:cBhvr>
                                      <p:to>
                                        <p:strVal val="visible"/>
                                      </p:to>
                                    </p:set>
                                    <p:animEffect transition="in" filter="fade">
                                      <p:cBhvr>
                                        <p:cTn id="27" dur="1000"/>
                                        <p:tgtEl>
                                          <p:spTgt spid="160770">
                                            <p:txEl>
                                              <p:pRg st="3" end="3"/>
                                            </p:txEl>
                                          </p:spTgt>
                                        </p:tgtEl>
                                      </p:cBhvr>
                                    </p:animEffect>
                                    <p:anim calcmode="lin" valueType="num">
                                      <p:cBhvr>
                                        <p:cTn id="28" dur="1000" fill="hold"/>
                                        <p:tgtEl>
                                          <p:spTgt spid="160770">
                                            <p:txEl>
                                              <p:pRg st="3" end="3"/>
                                            </p:txEl>
                                          </p:spTgt>
                                        </p:tgtEl>
                                        <p:attrNameLst>
                                          <p:attrName>ppt_x</p:attrName>
                                        </p:attrNameLst>
                                      </p:cBhvr>
                                      <p:tavLst>
                                        <p:tav tm="0">
                                          <p:val>
                                            <p:strVal val="#ppt_x"/>
                                          </p:val>
                                        </p:tav>
                                        <p:tav tm="100000">
                                          <p:val>
                                            <p:strVal val="#ppt_x"/>
                                          </p:val>
                                        </p:tav>
                                      </p:tavLst>
                                    </p:anim>
                                    <p:anim calcmode="lin" valueType="num">
                                      <p:cBhvr>
                                        <p:cTn id="29" dur="900" decel="100000" fill="hold"/>
                                        <p:tgtEl>
                                          <p:spTgt spid="160770">
                                            <p:txEl>
                                              <p:pRg st="3" end="3"/>
                                            </p:txEl>
                                          </p:spTgt>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160770">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1"/>
          <p:cNvSpPr>
            <a:spLocks noChangeArrowheads="1"/>
          </p:cNvSpPr>
          <p:nvPr/>
        </p:nvSpPr>
        <p:spPr bwMode="auto">
          <a:xfrm>
            <a:off x="251521" y="86121"/>
            <a:ext cx="8784976" cy="6494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indent="457200" algn="justLow" eaLnBrk="0" fontAlgn="base" hangingPunct="0">
              <a:spcBef>
                <a:spcPct val="0"/>
              </a:spcBef>
              <a:spcAft>
                <a:spcPct val="0"/>
              </a:spcAft>
            </a:pPr>
            <a:r>
              <a:rPr lang="en-US" sz="4000" b="1" dirty="0">
                <a:solidFill>
                  <a:prstClr val="black"/>
                </a:solidFill>
                <a:latin typeface="Traditional Arabic" pitchFamily="18" charset="-78"/>
                <a:ea typeface="Times New Roman" pitchFamily="18" charset="0"/>
                <a:cs typeface="Traditional Arabic" pitchFamily="18" charset="-78"/>
                <a:sym typeface="HQPB2" pitchFamily="2" charset="2"/>
              </a:rPr>
              <a:t> </a:t>
            </a:r>
            <a:r>
              <a:rPr lang="ar-SA" sz="4000" b="1" dirty="0">
                <a:solidFill>
                  <a:srgbClr val="FF0000"/>
                </a:solidFill>
                <a:latin typeface="Traditional Arabic" pitchFamily="18" charset="-78"/>
                <a:ea typeface="Times New Roman" pitchFamily="18" charset="0"/>
                <a:cs typeface="Traditional Arabic" pitchFamily="18" charset="-78"/>
                <a:sym typeface="HQPB2" pitchFamily="2" charset="2"/>
              </a:rPr>
              <a:t>شروط وجوب الزكاة في الحبوب والثمار المكيلة المدخرة:- </a:t>
            </a:r>
          </a:p>
          <a:p>
            <a:pPr indent="457200" algn="justLow" eaLnBrk="0" fontAlgn="base" hangingPunct="0">
              <a:spcBef>
                <a:spcPct val="0"/>
              </a:spcBef>
              <a:spcAft>
                <a:spcPct val="0"/>
              </a:spcAft>
            </a:pPr>
            <a:r>
              <a:rPr lang="ar-SA" sz="2800" b="1" dirty="0">
                <a:solidFill>
                  <a:srgbClr val="FF0000"/>
                </a:solidFill>
                <a:latin typeface="Traditional Arabic" pitchFamily="18" charset="-78"/>
                <a:ea typeface="Times New Roman" pitchFamily="18" charset="0"/>
                <a:cs typeface="Traditional Arabic" pitchFamily="18" charset="-78"/>
                <a:sym typeface="HQPB2" pitchFamily="2" charset="2"/>
              </a:rPr>
              <a:t>لوجوب الزكاة فيها شرطان :</a:t>
            </a:r>
            <a:endParaRPr lang="en-US" sz="2800" b="1" dirty="0">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pPr>
            <a:r>
              <a:rPr lang="ar-SA" sz="2800" b="1" dirty="0">
                <a:solidFill>
                  <a:srgbClr val="FF0000"/>
                </a:solidFill>
                <a:latin typeface="Traditional Arabic" pitchFamily="18" charset="-78"/>
                <a:ea typeface="Times New Roman" pitchFamily="18" charset="0"/>
                <a:cs typeface="Traditional Arabic" pitchFamily="18" charset="-78"/>
                <a:sym typeface="HQPB2" pitchFamily="2" charset="2"/>
              </a:rPr>
              <a:t>الشرط الأول : </a:t>
            </a: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أن تبلغ النصاب ، ومقداره ثلاثمائة صاع نبوي ويقدر الصاع بأنه حوالي (2.04) كغم أي أن النصاب حوالي (612) كغم من  القمح ، وهذا التقدير تقريبي نظراً لعدم وجود علاقة دقيقة بين وزن الحبوب وحجمها. </a:t>
            </a:r>
            <a:endParaRPr lang="en-US" sz="2800" b="1" dirty="0">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pPr>
            <a:r>
              <a:rPr lang="ar-SA" sz="2800" b="1" dirty="0">
                <a:solidFill>
                  <a:srgbClr val="FF0000"/>
                </a:solidFill>
                <a:latin typeface="Traditional Arabic" pitchFamily="18" charset="-78"/>
                <a:ea typeface="Times New Roman" pitchFamily="18" charset="0"/>
                <a:cs typeface="Traditional Arabic" pitchFamily="18" charset="-78"/>
                <a:sym typeface="HQPB2" pitchFamily="2" charset="2"/>
              </a:rPr>
              <a:t>الشرط الثاني : </a:t>
            </a: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أن تكون المحاصيل المراد تزكيتها مملوكة </a:t>
            </a:r>
            <a:r>
              <a:rPr lang="ar-SA" sz="2800" b="1" dirty="0" err="1">
                <a:solidFill>
                  <a:prstClr val="black"/>
                </a:solidFill>
                <a:latin typeface="Traditional Arabic" pitchFamily="18" charset="-78"/>
                <a:ea typeface="Times New Roman" pitchFamily="18" charset="0"/>
                <a:cs typeface="Traditional Arabic" pitchFamily="18" charset="-78"/>
                <a:sym typeface="HQPB2" pitchFamily="2" charset="2"/>
              </a:rPr>
              <a:t>للمزكي</a:t>
            </a: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 وقت وجوب الزكاة فيها.</a:t>
            </a:r>
            <a:endParaRPr lang="en-US" sz="2800" b="1" dirty="0">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pP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ووقت وجوب الزكاة في الحبوب هو ابتداء اشتداد الحب في سنبلة ، أما الثمار فوقت وجوب الزكاة فيها هو بدو صلاحها ، وبدو صلاح التمور مثلاً أن تبدأ تحمر أو تصفر . فيقدر كامل المحصول ثم يُقَدَّر ما يخرج فلو ، أشترى شخص محصول مزرعة بعد بدو صلاح الثمر ، فالزكاة تجب على المالك الأول، ولا تجب على المالك الثاني ،كذلك لو ملك شخص أحد المحاصيل </a:t>
            </a:r>
            <a:r>
              <a:rPr lang="ar-SA" sz="2800" b="1" dirty="0" err="1">
                <a:solidFill>
                  <a:prstClr val="black"/>
                </a:solidFill>
                <a:latin typeface="Traditional Arabic" pitchFamily="18" charset="-78"/>
                <a:ea typeface="Times New Roman" pitchFamily="18" charset="0"/>
                <a:cs typeface="Traditional Arabic" pitchFamily="18" charset="-78"/>
                <a:sym typeface="HQPB2" pitchFamily="2" charset="2"/>
              </a:rPr>
              <a:t>الزكوية</a:t>
            </a:r>
            <a:r>
              <a:rPr lang="ar-SA" sz="2800" b="1" dirty="0">
                <a:solidFill>
                  <a:prstClr val="black"/>
                </a:solidFill>
                <a:latin typeface="Traditional Arabic" pitchFamily="18" charset="-78"/>
                <a:ea typeface="Times New Roman" pitchFamily="18" charset="0"/>
                <a:cs typeface="Traditional Arabic" pitchFamily="18" charset="-78"/>
                <a:sym typeface="HQPB2" pitchFamily="2" charset="2"/>
              </a:rPr>
              <a:t> بعد الحصاد فليس عليه زكاة ، بل هي على من كان يملكها عند بدو صلاحها . </a:t>
            </a:r>
          </a:p>
        </p:txBody>
      </p:sp>
      <p:sp>
        <p:nvSpPr>
          <p:cNvPr id="2" name="عنصر نائب لرقم الشريحة 1"/>
          <p:cNvSpPr>
            <a:spLocks noGrp="1"/>
          </p:cNvSpPr>
          <p:nvPr>
            <p:ph type="sldNum" sz="quarter" idx="12"/>
          </p:nvPr>
        </p:nvSpPr>
        <p:spPr/>
        <p:txBody>
          <a:bodyPr/>
          <a:lstStyle/>
          <a:p>
            <a:pPr>
              <a:defRPr/>
            </a:pPr>
            <a:fld id="{132738B6-EE5B-406D-8956-0D69B5D83BC2}" type="slidenum">
              <a:rPr lang="ar-SA" smtClean="0">
                <a:solidFill>
                  <a:srgbClr val="646B86">
                    <a:shade val="90000"/>
                  </a:srgbClr>
                </a:solidFill>
              </a:rPr>
              <a:pPr>
                <a:defRPr/>
              </a:pPr>
              <a:t>18</a:t>
            </a:fld>
            <a:endParaRPr lang="ar-SA">
              <a:solidFill>
                <a:srgbClr val="646B86">
                  <a:shade val="90000"/>
                </a:srgbClr>
              </a:solidFill>
            </a:endParaRPr>
          </a:p>
        </p:txBody>
      </p:sp>
    </p:spTree>
    <p:extLst>
      <p:ext uri="{BB962C8B-B14F-4D97-AF65-F5344CB8AC3E}">
        <p14:creationId xmlns:p14="http://schemas.microsoft.com/office/powerpoint/2010/main" val="4067628354"/>
      </p:ext>
    </p:extLst>
  </p:cSld>
  <p:clrMapOvr>
    <a:masterClrMapping/>
  </p:clrMapOvr>
  <p:transition>
    <p:wheel spokes="2"/>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9" presetClass="entr" presetSubtype="10" fill="hold" nodeType="withEffect">
                                  <p:stCondLst>
                                    <p:cond delay="0"/>
                                  </p:stCondLst>
                                  <p:childTnLst>
                                    <p:set>
                                      <p:cBhvr>
                                        <p:cTn id="6" dur="1" fill="hold">
                                          <p:stCondLst>
                                            <p:cond delay="0"/>
                                          </p:stCondLst>
                                        </p:cTn>
                                        <p:tgtEl>
                                          <p:spTgt spid="161794">
                                            <p:txEl>
                                              <p:pRg st="1" end="1"/>
                                            </p:txEl>
                                          </p:spTgt>
                                        </p:tgtEl>
                                        <p:attrNameLst>
                                          <p:attrName>style.visibility</p:attrName>
                                        </p:attrNameLst>
                                      </p:cBhvr>
                                      <p:to>
                                        <p:strVal val="visible"/>
                                      </p:to>
                                    </p:set>
                                    <p:anim calcmode="lin" valueType="num">
                                      <p:cBhvr>
                                        <p:cTn id="7" dur="5000" fill="hold"/>
                                        <p:tgtEl>
                                          <p:spTgt spid="161794">
                                            <p:txEl>
                                              <p:pRg st="1" end="1"/>
                                            </p:txEl>
                                          </p:spTgt>
                                        </p:tgtEl>
                                        <p:attrNameLst>
                                          <p:attrName>ppt_w</p:attrName>
                                        </p:attrNameLst>
                                      </p:cBhvr>
                                      <p:tavLst>
                                        <p:tav tm="0" fmla="#ppt_w*sin(2.5*pi*$)">
                                          <p:val>
                                            <p:fltVal val="0"/>
                                          </p:val>
                                        </p:tav>
                                        <p:tav tm="100000">
                                          <p:val>
                                            <p:fltVal val="1"/>
                                          </p:val>
                                        </p:tav>
                                      </p:tavLst>
                                    </p:anim>
                                    <p:anim calcmode="lin" valueType="num">
                                      <p:cBhvr>
                                        <p:cTn id="8" dur="5000" fill="hold"/>
                                        <p:tgtEl>
                                          <p:spTgt spid="161794">
                                            <p:txEl>
                                              <p:pRg st="1" end="1"/>
                                            </p:txEl>
                                          </p:spTgt>
                                        </p:tgtEl>
                                        <p:attrNameLst>
                                          <p:attrName>ppt_h</p:attrName>
                                        </p:attrNameLst>
                                      </p:cBhvr>
                                      <p:tavLst>
                                        <p:tav tm="0">
                                          <p:val>
                                            <p:strVal val="#ppt_h"/>
                                          </p:val>
                                        </p:tav>
                                        <p:tav tm="100000">
                                          <p:val>
                                            <p:strVal val="#ppt_h"/>
                                          </p:val>
                                        </p:tav>
                                      </p:tavLst>
                                    </p:anim>
                                  </p:childTnLst>
                                </p:cTn>
                              </p:par>
                              <p:par>
                                <p:cTn id="9" presetID="19" presetClass="entr" presetSubtype="10" fill="hold" nodeType="withEffect">
                                  <p:stCondLst>
                                    <p:cond delay="0"/>
                                  </p:stCondLst>
                                  <p:childTnLst>
                                    <p:set>
                                      <p:cBhvr>
                                        <p:cTn id="10" dur="1" fill="hold">
                                          <p:stCondLst>
                                            <p:cond delay="0"/>
                                          </p:stCondLst>
                                        </p:cTn>
                                        <p:tgtEl>
                                          <p:spTgt spid="161794">
                                            <p:txEl>
                                              <p:pRg st="2" end="2"/>
                                            </p:txEl>
                                          </p:spTgt>
                                        </p:tgtEl>
                                        <p:attrNameLst>
                                          <p:attrName>style.visibility</p:attrName>
                                        </p:attrNameLst>
                                      </p:cBhvr>
                                      <p:to>
                                        <p:strVal val="visible"/>
                                      </p:to>
                                    </p:set>
                                    <p:anim calcmode="lin" valueType="num">
                                      <p:cBhvr>
                                        <p:cTn id="11" dur="5000" fill="hold"/>
                                        <p:tgtEl>
                                          <p:spTgt spid="161794">
                                            <p:txEl>
                                              <p:pRg st="2" end="2"/>
                                            </p:txEl>
                                          </p:spTgt>
                                        </p:tgtEl>
                                        <p:attrNameLst>
                                          <p:attrName>ppt_w</p:attrName>
                                        </p:attrNameLst>
                                      </p:cBhvr>
                                      <p:tavLst>
                                        <p:tav tm="0" fmla="#ppt_w*sin(2.5*pi*$)">
                                          <p:val>
                                            <p:fltVal val="0"/>
                                          </p:val>
                                        </p:tav>
                                        <p:tav tm="100000">
                                          <p:val>
                                            <p:fltVal val="1"/>
                                          </p:val>
                                        </p:tav>
                                      </p:tavLst>
                                    </p:anim>
                                    <p:anim calcmode="lin" valueType="num">
                                      <p:cBhvr>
                                        <p:cTn id="12" dur="5000" fill="hold"/>
                                        <p:tgtEl>
                                          <p:spTgt spid="161794">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48" presetClass="entr" presetSubtype="0" accel="50000" fill="hold" nodeType="clickEffect">
                                  <p:stCondLst>
                                    <p:cond delay="0"/>
                                  </p:stCondLst>
                                  <p:childTnLst>
                                    <p:set>
                                      <p:cBhvr>
                                        <p:cTn id="16" dur="1" fill="hold">
                                          <p:stCondLst>
                                            <p:cond delay="0"/>
                                          </p:stCondLst>
                                        </p:cTn>
                                        <p:tgtEl>
                                          <p:spTgt spid="161794">
                                            <p:txEl>
                                              <p:pRg st="3" end="3"/>
                                            </p:txEl>
                                          </p:spTgt>
                                        </p:tgtEl>
                                        <p:attrNameLst>
                                          <p:attrName>style.visibility</p:attrName>
                                        </p:attrNameLst>
                                      </p:cBhvr>
                                      <p:to>
                                        <p:strVal val="visible"/>
                                      </p:to>
                                    </p:set>
                                    <p:anim calcmode="lin" valueType="num">
                                      <p:cBhvr>
                                        <p:cTn id="17" dur="1000" fill="hold"/>
                                        <p:tgtEl>
                                          <p:spTgt spid="161794">
                                            <p:txEl>
                                              <p:pRg st="3" end="3"/>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8" dur="1000" fill="hold"/>
                                        <p:tgtEl>
                                          <p:spTgt spid="161794">
                                            <p:txEl>
                                              <p:pRg st="3" end="3"/>
                                            </p:txEl>
                                          </p:spTgt>
                                        </p:tgtEl>
                                        <p:attrNameLst>
                                          <p:attrName>ppt_x</p:attrName>
                                        </p:attrNameLst>
                                      </p:cBhvr>
                                      <p:tavLst>
                                        <p:tav tm="0">
                                          <p:val>
                                            <p:fltVal val="-1"/>
                                          </p:val>
                                        </p:tav>
                                        <p:tav tm="50000">
                                          <p:val>
                                            <p:fltVal val="0.95"/>
                                          </p:val>
                                        </p:tav>
                                        <p:tav tm="100000">
                                          <p:val>
                                            <p:strVal val="#ppt_x"/>
                                          </p:val>
                                        </p:tav>
                                      </p:tavLst>
                                    </p:anim>
                                    <p:anim calcmode="lin" valueType="num">
                                      <p:cBhvr>
                                        <p:cTn id="19" dur="1000" fill="hold"/>
                                        <p:tgtEl>
                                          <p:spTgt spid="161794">
                                            <p:txEl>
                                              <p:pRg st="3" end="3"/>
                                            </p:txEl>
                                          </p:spTgt>
                                        </p:tgtEl>
                                        <p:attrNameLst>
                                          <p:attrName>ppt_y</p:attrName>
                                        </p:attrNameLst>
                                      </p:cBhvr>
                                      <p:tavLst>
                                        <p:tav tm="0">
                                          <p:val>
                                            <p:strVal val="#ppt_y"/>
                                          </p:val>
                                        </p:tav>
                                        <p:tav tm="100000">
                                          <p:val>
                                            <p:strVal val="#ppt_y"/>
                                          </p:val>
                                        </p:tav>
                                      </p:tavLst>
                                    </p:anim>
                                    <p:animEffect transition="in" filter="fade">
                                      <p:cBhvr>
                                        <p:cTn id="20" dur="1000"/>
                                        <p:tgtEl>
                                          <p:spTgt spid="161794">
                                            <p:txEl>
                                              <p:pRg st="3" end="3"/>
                                            </p:txEl>
                                          </p:spTgt>
                                        </p:tgtEl>
                                      </p:cBhvr>
                                    </p:animEffect>
                                  </p:childTnLst>
                                </p:cTn>
                              </p:par>
                              <p:par>
                                <p:cTn id="21" presetID="48" presetClass="entr" presetSubtype="0" accel="50000" fill="hold" nodeType="withEffect">
                                  <p:stCondLst>
                                    <p:cond delay="0"/>
                                  </p:stCondLst>
                                  <p:childTnLst>
                                    <p:set>
                                      <p:cBhvr>
                                        <p:cTn id="22" dur="1" fill="hold">
                                          <p:stCondLst>
                                            <p:cond delay="0"/>
                                          </p:stCondLst>
                                        </p:cTn>
                                        <p:tgtEl>
                                          <p:spTgt spid="161794">
                                            <p:txEl>
                                              <p:pRg st="4" end="4"/>
                                            </p:txEl>
                                          </p:spTgt>
                                        </p:tgtEl>
                                        <p:attrNameLst>
                                          <p:attrName>style.visibility</p:attrName>
                                        </p:attrNameLst>
                                      </p:cBhvr>
                                      <p:to>
                                        <p:strVal val="visible"/>
                                      </p:to>
                                    </p:set>
                                    <p:anim calcmode="lin" valueType="num">
                                      <p:cBhvr>
                                        <p:cTn id="23" dur="1000" fill="hold"/>
                                        <p:tgtEl>
                                          <p:spTgt spid="161794">
                                            <p:txEl>
                                              <p:pRg st="4" end="4"/>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4" dur="1000" fill="hold"/>
                                        <p:tgtEl>
                                          <p:spTgt spid="161794">
                                            <p:txEl>
                                              <p:pRg st="4" end="4"/>
                                            </p:txEl>
                                          </p:spTgt>
                                        </p:tgtEl>
                                        <p:attrNameLst>
                                          <p:attrName>ppt_x</p:attrName>
                                        </p:attrNameLst>
                                      </p:cBhvr>
                                      <p:tavLst>
                                        <p:tav tm="0">
                                          <p:val>
                                            <p:fltVal val="-1"/>
                                          </p:val>
                                        </p:tav>
                                        <p:tav tm="50000">
                                          <p:val>
                                            <p:fltVal val="0.95"/>
                                          </p:val>
                                        </p:tav>
                                        <p:tav tm="100000">
                                          <p:val>
                                            <p:strVal val="#ppt_x"/>
                                          </p:val>
                                        </p:tav>
                                      </p:tavLst>
                                    </p:anim>
                                    <p:anim calcmode="lin" valueType="num">
                                      <p:cBhvr>
                                        <p:cTn id="25" dur="1000" fill="hold"/>
                                        <p:tgtEl>
                                          <p:spTgt spid="161794">
                                            <p:txEl>
                                              <p:pRg st="4" end="4"/>
                                            </p:txEl>
                                          </p:spTgt>
                                        </p:tgtEl>
                                        <p:attrNameLst>
                                          <p:attrName>ppt_y</p:attrName>
                                        </p:attrNameLst>
                                      </p:cBhvr>
                                      <p:tavLst>
                                        <p:tav tm="0">
                                          <p:val>
                                            <p:strVal val="#ppt_y"/>
                                          </p:val>
                                        </p:tav>
                                        <p:tav tm="100000">
                                          <p:val>
                                            <p:strVal val="#ppt_y"/>
                                          </p:val>
                                        </p:tav>
                                      </p:tavLst>
                                    </p:anim>
                                    <p:animEffect transition="in" filter="fade">
                                      <p:cBhvr>
                                        <p:cTn id="26" dur="1000"/>
                                        <p:tgtEl>
                                          <p:spTgt spid="16179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1"/>
          <p:cNvSpPr>
            <a:spLocks noChangeArrowheads="1"/>
          </p:cNvSpPr>
          <p:nvPr/>
        </p:nvSpPr>
        <p:spPr bwMode="auto">
          <a:xfrm>
            <a:off x="0" y="622665"/>
            <a:ext cx="9144000" cy="637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indent="457200" algn="justLow" eaLnBrk="0" fontAlgn="base" hangingPunct="0">
              <a:spcBef>
                <a:spcPct val="0"/>
              </a:spcBef>
              <a:spcAft>
                <a:spcPct val="0"/>
              </a:spcAft>
            </a:pPr>
            <a:r>
              <a:rPr lang="ar-SA" sz="4000" b="1" dirty="0">
                <a:solidFill>
                  <a:srgbClr val="FF0000"/>
                </a:solidFill>
                <a:latin typeface="Traditional Arabic" pitchFamily="18" charset="-78"/>
                <a:ea typeface="Times New Roman" pitchFamily="18" charset="0"/>
                <a:cs typeface="Traditional Arabic" pitchFamily="18" charset="-78"/>
                <a:sym typeface="HQPB2" pitchFamily="2" charset="2"/>
              </a:rPr>
              <a:t>وقت إخراج زكاة الحبوب والثمار :</a:t>
            </a:r>
          </a:p>
          <a:p>
            <a:pPr indent="457200" algn="justLow" eaLnBrk="0" fontAlgn="base" hangingPunct="0">
              <a:spcBef>
                <a:spcPct val="0"/>
              </a:spcBef>
              <a:spcAft>
                <a:spcPct val="0"/>
              </a:spcAft>
            </a:pPr>
            <a:r>
              <a:rPr lang="ar-SA" sz="3600" b="1" dirty="0">
                <a:solidFill>
                  <a:prstClr val="black"/>
                </a:solidFill>
                <a:latin typeface="Traditional Arabic" pitchFamily="18" charset="-78"/>
                <a:ea typeface="Times New Roman" pitchFamily="18" charset="0"/>
                <a:cs typeface="Traditional Arabic" pitchFamily="18" charset="-78"/>
                <a:sym typeface="HQPB2" pitchFamily="2" charset="2"/>
              </a:rPr>
              <a:t> تخرج زكاة الحبوب و الثمار بعد الحصاد ، لقوله تعالى : </a:t>
            </a:r>
            <a:r>
              <a:rPr lang="ar-SA" sz="3600" b="1" dirty="0">
                <a:solidFill>
                  <a:srgbClr val="FF0000"/>
                </a:solidFill>
                <a:latin typeface="Traditional Arabic" pitchFamily="18" charset="-78"/>
                <a:ea typeface="Times New Roman" pitchFamily="18" charset="0"/>
                <a:cs typeface="Traditional Arabic" pitchFamily="18" charset="-78"/>
                <a:sym typeface="HQPB2" pitchFamily="2" charset="2"/>
              </a:rPr>
              <a:t>وَآتُوا حَقَّهُ يَوْمَ حَصَادِهِ</a:t>
            </a:r>
            <a:r>
              <a:rPr lang="ar-SA" sz="3600" b="1" dirty="0">
                <a:solidFill>
                  <a:prstClr val="black"/>
                </a:solidFill>
                <a:latin typeface="Traditional Arabic" pitchFamily="18" charset="-78"/>
                <a:ea typeface="Times New Roman" pitchFamily="18" charset="0"/>
                <a:cs typeface="Traditional Arabic" pitchFamily="18" charset="-78"/>
                <a:sym typeface="HQPB2" pitchFamily="2" charset="2"/>
              </a:rPr>
              <a:t> </a:t>
            </a:r>
            <a:r>
              <a:rPr lang="en-US" sz="3600" b="1" dirty="0">
                <a:solidFill>
                  <a:prstClr val="black"/>
                </a:solidFill>
                <a:latin typeface="Traditional Arabic" pitchFamily="18" charset="-78"/>
                <a:ea typeface="Times New Roman" pitchFamily="18" charset="0"/>
                <a:cs typeface="Traditional Arabic" pitchFamily="18" charset="-78"/>
                <a:sym typeface="HQPB2" pitchFamily="2" charset="2"/>
              </a:rPr>
              <a:t> </a:t>
            </a:r>
            <a:r>
              <a:rPr lang="ar-SA" sz="3600" b="1" dirty="0">
                <a:solidFill>
                  <a:prstClr val="black"/>
                </a:solidFill>
                <a:latin typeface="Traditional Arabic" pitchFamily="18" charset="-78"/>
                <a:ea typeface="Times New Roman" pitchFamily="18" charset="0"/>
                <a:cs typeface="Traditional Arabic" pitchFamily="18" charset="-78"/>
                <a:sym typeface="HQPB2" pitchFamily="2" charset="2"/>
              </a:rPr>
              <a:t>(الأنعام 141) ولا تتكرر ، فلو بقيت عنده حتى السنة القادمة لا يزكيها مرة أخرى. </a:t>
            </a:r>
            <a:endParaRPr lang="en-US" sz="3600" b="1" dirty="0">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pPr>
            <a:r>
              <a:rPr lang="ar-SA" sz="3200" b="1" dirty="0">
                <a:solidFill>
                  <a:prstClr val="black"/>
                </a:solidFill>
                <a:latin typeface="Traditional Arabic" pitchFamily="18" charset="-78"/>
                <a:ea typeface="Times New Roman" pitchFamily="18" charset="0"/>
                <a:cs typeface="Traditional Arabic" pitchFamily="18" charset="-78"/>
                <a:sym typeface="HQPB2" pitchFamily="2" charset="2"/>
              </a:rPr>
              <a:t>مقدار ما يخرج : يختلف مقدار ما يخرج من الحبوب والثمار حسب طريقة السقي . فإذا كان يسقي من الأنهار أو المطر ، أو كان الثمر من أشجار لا تحتاج إلى سقي فيخرج (10٪) من المحصول ، و إذا كان يسقي باستخدام المكائن لإخراج الماء من باطن الأرض يخرج (5٪) من المحصول ، أما إذا كان يجمع بين الطريقتين السابقتين فيخرج (7.5٪) . ويلاحظ هنا أن الشرع راعى العدل ، وشرع الله كله عدل ، فلما زادت التكلفة انخفض مقدار ما يخرج من زكاة ، فمصلحة ملاك المزارع تراعى أيضاً في الوقت الذي تراعى فيه مصالح المحتاجين </a:t>
            </a:r>
            <a:r>
              <a:rPr lang="ar-SA" sz="3600" b="1" dirty="0">
                <a:solidFill>
                  <a:prstClr val="black"/>
                </a:solidFill>
                <a:latin typeface="Traditional Arabic" pitchFamily="18" charset="-78"/>
                <a:ea typeface="Times New Roman" pitchFamily="18" charset="0"/>
                <a:cs typeface="Traditional Arabic" pitchFamily="18" charset="-78"/>
                <a:sym typeface="HQPB2" pitchFamily="2" charset="2"/>
              </a:rPr>
              <a:t>.</a:t>
            </a:r>
          </a:p>
        </p:txBody>
      </p:sp>
      <p:sp>
        <p:nvSpPr>
          <p:cNvPr id="2" name="عنصر نائب لرقم الشريحة 1"/>
          <p:cNvSpPr>
            <a:spLocks noGrp="1"/>
          </p:cNvSpPr>
          <p:nvPr>
            <p:ph type="sldNum" sz="quarter" idx="12"/>
          </p:nvPr>
        </p:nvSpPr>
        <p:spPr/>
        <p:txBody>
          <a:bodyPr/>
          <a:lstStyle/>
          <a:p>
            <a:pPr>
              <a:defRPr/>
            </a:pPr>
            <a:fld id="{13944F6E-B3D1-4325-BCC1-EC19F73CBA3F}" type="slidenum">
              <a:rPr lang="ar-SA" smtClean="0">
                <a:solidFill>
                  <a:srgbClr val="646B86">
                    <a:shade val="90000"/>
                  </a:srgbClr>
                </a:solidFill>
              </a:rPr>
              <a:pPr>
                <a:defRPr/>
              </a:pPr>
              <a:t>19</a:t>
            </a:fld>
            <a:endParaRPr lang="ar-SA">
              <a:solidFill>
                <a:srgbClr val="646B86">
                  <a:shade val="90000"/>
                </a:srgbClr>
              </a:solidFill>
            </a:endParaRPr>
          </a:p>
        </p:txBody>
      </p:sp>
    </p:spTree>
    <p:extLst>
      <p:ext uri="{BB962C8B-B14F-4D97-AF65-F5344CB8AC3E}">
        <p14:creationId xmlns:p14="http://schemas.microsoft.com/office/powerpoint/2010/main" val="2795122914"/>
      </p:ext>
    </p:extLst>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0" presetClass="entr" presetSubtype="0" fill="hold" nodeType="clickEffect">
                                  <p:stCondLst>
                                    <p:cond delay="0"/>
                                  </p:stCondLst>
                                  <p:childTnLst>
                                    <p:set>
                                      <p:cBhvr>
                                        <p:cTn id="6" dur="1" fill="hold">
                                          <p:stCondLst>
                                            <p:cond delay="0"/>
                                          </p:stCondLst>
                                        </p:cTn>
                                        <p:tgtEl>
                                          <p:spTgt spid="162818">
                                            <p:txEl>
                                              <p:pRg st="0" end="0"/>
                                            </p:txEl>
                                          </p:spTgt>
                                        </p:tgtEl>
                                        <p:attrNameLst>
                                          <p:attrName>style.visibility</p:attrName>
                                        </p:attrNameLst>
                                      </p:cBhvr>
                                      <p:to>
                                        <p:strVal val="visible"/>
                                      </p:to>
                                    </p:set>
                                    <p:animEffect transition="in" filter="fade">
                                      <p:cBhvr>
                                        <p:cTn id="7" dur="800" decel="100000"/>
                                        <p:tgtEl>
                                          <p:spTgt spid="162818">
                                            <p:txEl>
                                              <p:pRg st="0" end="0"/>
                                            </p:txEl>
                                          </p:spTgt>
                                        </p:tgtEl>
                                      </p:cBhvr>
                                    </p:animEffect>
                                    <p:anim calcmode="lin" valueType="num">
                                      <p:cBhvr>
                                        <p:cTn id="8" dur="800" decel="100000" fill="hold"/>
                                        <p:tgtEl>
                                          <p:spTgt spid="162818">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162818">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162818">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62818">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62818">
                                            <p:txEl>
                                              <p:pRg st="0" end="0"/>
                                            </p:txEl>
                                          </p:spTgt>
                                        </p:tgtEl>
                                        <p:attrNameLst>
                                          <p:attrName>ppt_y</p:attrName>
                                        </p:attrNameLst>
                                      </p:cBhvr>
                                      <p:tavLst>
                                        <p:tav tm="0">
                                          <p:val>
                                            <p:strVal val="#ppt_y+0.1"/>
                                          </p:val>
                                        </p:tav>
                                        <p:tav tm="100000">
                                          <p:val>
                                            <p:strVal val="#ppt_y"/>
                                          </p:val>
                                        </p:tav>
                                      </p:tavLst>
                                    </p:anim>
                                  </p:childTnLst>
                                </p:cTn>
                              </p:par>
                              <p:par>
                                <p:cTn id="13" presetID="30" presetClass="entr" presetSubtype="0" fill="hold" nodeType="withEffect">
                                  <p:stCondLst>
                                    <p:cond delay="0"/>
                                  </p:stCondLst>
                                  <p:childTnLst>
                                    <p:set>
                                      <p:cBhvr>
                                        <p:cTn id="14" dur="1" fill="hold">
                                          <p:stCondLst>
                                            <p:cond delay="0"/>
                                          </p:stCondLst>
                                        </p:cTn>
                                        <p:tgtEl>
                                          <p:spTgt spid="162818">
                                            <p:txEl>
                                              <p:pRg st="1" end="1"/>
                                            </p:txEl>
                                          </p:spTgt>
                                        </p:tgtEl>
                                        <p:attrNameLst>
                                          <p:attrName>style.visibility</p:attrName>
                                        </p:attrNameLst>
                                      </p:cBhvr>
                                      <p:to>
                                        <p:strVal val="visible"/>
                                      </p:to>
                                    </p:set>
                                    <p:animEffect transition="in" filter="fade">
                                      <p:cBhvr>
                                        <p:cTn id="15" dur="800" decel="100000"/>
                                        <p:tgtEl>
                                          <p:spTgt spid="162818">
                                            <p:txEl>
                                              <p:pRg st="1" end="1"/>
                                            </p:txEl>
                                          </p:spTgt>
                                        </p:tgtEl>
                                      </p:cBhvr>
                                    </p:animEffect>
                                    <p:anim calcmode="lin" valueType="num">
                                      <p:cBhvr>
                                        <p:cTn id="16" dur="800" decel="100000" fill="hold"/>
                                        <p:tgtEl>
                                          <p:spTgt spid="162818">
                                            <p:txEl>
                                              <p:pRg st="1" end="1"/>
                                            </p:txEl>
                                          </p:spTgt>
                                        </p:tgtEl>
                                        <p:attrNameLst>
                                          <p:attrName>style.rotation</p:attrName>
                                        </p:attrNameLst>
                                      </p:cBhvr>
                                      <p:tavLst>
                                        <p:tav tm="0">
                                          <p:val>
                                            <p:fltVal val="-90"/>
                                          </p:val>
                                        </p:tav>
                                        <p:tav tm="100000">
                                          <p:val>
                                            <p:fltVal val="0"/>
                                          </p:val>
                                        </p:tav>
                                      </p:tavLst>
                                    </p:anim>
                                    <p:anim calcmode="lin" valueType="num">
                                      <p:cBhvr>
                                        <p:cTn id="17" dur="800" decel="100000" fill="hold"/>
                                        <p:tgtEl>
                                          <p:spTgt spid="162818">
                                            <p:txEl>
                                              <p:pRg st="1" end="1"/>
                                            </p:txEl>
                                          </p:spTgt>
                                        </p:tgtEl>
                                        <p:attrNameLst>
                                          <p:attrName>ppt_x</p:attrName>
                                        </p:attrNameLst>
                                      </p:cBhvr>
                                      <p:tavLst>
                                        <p:tav tm="0">
                                          <p:val>
                                            <p:strVal val="#ppt_x+0.4"/>
                                          </p:val>
                                        </p:tav>
                                        <p:tav tm="100000">
                                          <p:val>
                                            <p:strVal val="#ppt_x-0.05"/>
                                          </p:val>
                                        </p:tav>
                                      </p:tavLst>
                                    </p:anim>
                                    <p:anim calcmode="lin" valueType="num">
                                      <p:cBhvr>
                                        <p:cTn id="18" dur="800" decel="100000" fill="hold"/>
                                        <p:tgtEl>
                                          <p:spTgt spid="162818">
                                            <p:txEl>
                                              <p:pRg st="1" end="1"/>
                                            </p:txEl>
                                          </p:spTgt>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162818">
                                            <p:txEl>
                                              <p:pRg st="1" end="1"/>
                                            </p:txEl>
                                          </p:spTgt>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162818">
                                            <p:txEl>
                                              <p:pRg st="1" end="1"/>
                                            </p:txEl>
                                          </p:spTgt>
                                        </p:tgtEl>
                                        <p:attrNameLst>
                                          <p:attrName>ppt_y</p:attrName>
                                        </p:attrNameLst>
                                      </p:cBhvr>
                                      <p:tavLst>
                                        <p:tav tm="0">
                                          <p:val>
                                            <p:strVal val="#ppt_y+0.1"/>
                                          </p:val>
                                        </p:tav>
                                        <p:tav tm="100000">
                                          <p:val>
                                            <p:strVal val="#ppt_y"/>
                                          </p:val>
                                        </p:tav>
                                      </p:tavLst>
                                    </p:anim>
                                  </p:childTnLst>
                                </p:cTn>
                              </p:par>
                              <p:par>
                                <p:cTn id="21" presetID="30" presetClass="entr" presetSubtype="0" fill="hold" nodeType="withEffect">
                                  <p:stCondLst>
                                    <p:cond delay="0"/>
                                  </p:stCondLst>
                                  <p:childTnLst>
                                    <p:set>
                                      <p:cBhvr>
                                        <p:cTn id="22" dur="1" fill="hold">
                                          <p:stCondLst>
                                            <p:cond delay="0"/>
                                          </p:stCondLst>
                                        </p:cTn>
                                        <p:tgtEl>
                                          <p:spTgt spid="162818">
                                            <p:txEl>
                                              <p:pRg st="2" end="2"/>
                                            </p:txEl>
                                          </p:spTgt>
                                        </p:tgtEl>
                                        <p:attrNameLst>
                                          <p:attrName>style.visibility</p:attrName>
                                        </p:attrNameLst>
                                      </p:cBhvr>
                                      <p:to>
                                        <p:strVal val="visible"/>
                                      </p:to>
                                    </p:set>
                                    <p:animEffect transition="in" filter="fade">
                                      <p:cBhvr>
                                        <p:cTn id="23" dur="800" decel="100000"/>
                                        <p:tgtEl>
                                          <p:spTgt spid="162818">
                                            <p:txEl>
                                              <p:pRg st="2" end="2"/>
                                            </p:txEl>
                                          </p:spTgt>
                                        </p:tgtEl>
                                      </p:cBhvr>
                                    </p:animEffect>
                                    <p:anim calcmode="lin" valueType="num">
                                      <p:cBhvr>
                                        <p:cTn id="24" dur="800" decel="100000" fill="hold"/>
                                        <p:tgtEl>
                                          <p:spTgt spid="162818">
                                            <p:txEl>
                                              <p:pRg st="2" end="2"/>
                                            </p:txEl>
                                          </p:spTgt>
                                        </p:tgtEl>
                                        <p:attrNameLst>
                                          <p:attrName>style.rotation</p:attrName>
                                        </p:attrNameLst>
                                      </p:cBhvr>
                                      <p:tavLst>
                                        <p:tav tm="0">
                                          <p:val>
                                            <p:fltVal val="-90"/>
                                          </p:val>
                                        </p:tav>
                                        <p:tav tm="100000">
                                          <p:val>
                                            <p:fltVal val="0"/>
                                          </p:val>
                                        </p:tav>
                                      </p:tavLst>
                                    </p:anim>
                                    <p:anim calcmode="lin" valueType="num">
                                      <p:cBhvr>
                                        <p:cTn id="25" dur="800" decel="100000" fill="hold"/>
                                        <p:tgtEl>
                                          <p:spTgt spid="162818">
                                            <p:txEl>
                                              <p:pRg st="2" end="2"/>
                                            </p:txEl>
                                          </p:spTgt>
                                        </p:tgtEl>
                                        <p:attrNameLst>
                                          <p:attrName>ppt_x</p:attrName>
                                        </p:attrNameLst>
                                      </p:cBhvr>
                                      <p:tavLst>
                                        <p:tav tm="0">
                                          <p:val>
                                            <p:strVal val="#ppt_x+0.4"/>
                                          </p:val>
                                        </p:tav>
                                        <p:tav tm="100000">
                                          <p:val>
                                            <p:strVal val="#ppt_x-0.05"/>
                                          </p:val>
                                        </p:tav>
                                      </p:tavLst>
                                    </p:anim>
                                    <p:anim calcmode="lin" valueType="num">
                                      <p:cBhvr>
                                        <p:cTn id="26" dur="800" decel="100000" fill="hold"/>
                                        <p:tgtEl>
                                          <p:spTgt spid="162818">
                                            <p:txEl>
                                              <p:pRg st="2" end="2"/>
                                            </p:txEl>
                                          </p:spTgt>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162818">
                                            <p:txEl>
                                              <p:pRg st="2" end="2"/>
                                            </p:txEl>
                                          </p:spTgt>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162818">
                                            <p:txEl>
                                              <p:pRg st="2" end="2"/>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تدفق">
  <a:themeElements>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تدفق">
  <a:themeElements>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سمة Office">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themeOverride>
</file>

<file path=ppt/theme/themeOverride2.xml><?xml version="1.0" encoding="utf-8"?>
<a:themeOverride xmlns:a="http://schemas.openxmlformats.org/drawingml/2006/main">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themeOverride>
</file>

<file path=ppt/theme/themeOverride3.xml><?xml version="1.0" encoding="utf-8"?>
<a:themeOverride xmlns:a="http://schemas.openxmlformats.org/drawingml/2006/main">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themeOverride>
</file>

<file path=ppt/theme/themeOverride4.xml><?xml version="1.0" encoding="utf-8"?>
<a:themeOverride xmlns:a="http://schemas.openxmlformats.org/drawingml/2006/main">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themeOverride>
</file>

<file path=docProps/app.xml><?xml version="1.0" encoding="utf-8"?>
<Properties xmlns="http://schemas.openxmlformats.org/officeDocument/2006/extended-properties" xmlns:vt="http://schemas.openxmlformats.org/officeDocument/2006/docPropsVTypes">
  <TotalTime>133</TotalTime>
  <Words>1687</Words>
  <Application>Microsoft Office PowerPoint</Application>
  <PresentationFormat>عرض على الشاشة (3:4)‏</PresentationFormat>
  <Paragraphs>102</Paragraphs>
  <Slides>19</Slides>
  <Notes>0</Notes>
  <HiddenSlides>0</HiddenSlides>
  <MMClips>0</MMClips>
  <ScaleCrop>false</ScaleCrop>
  <HeadingPairs>
    <vt:vector size="4" baseType="variant">
      <vt:variant>
        <vt:lpstr>نسق</vt:lpstr>
      </vt:variant>
      <vt:variant>
        <vt:i4>3</vt:i4>
      </vt:variant>
      <vt:variant>
        <vt:lpstr>عناوين الشرائح</vt:lpstr>
      </vt:variant>
      <vt:variant>
        <vt:i4>19</vt:i4>
      </vt:variant>
    </vt:vector>
  </HeadingPairs>
  <TitlesOfParts>
    <vt:vector size="22" baseType="lpstr">
      <vt:lpstr>1_تدفق</vt:lpstr>
      <vt:lpstr>تدفق</vt:lpstr>
      <vt:lpstr>سمة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user</dc:creator>
  <cp:lastModifiedBy>user</cp:lastModifiedBy>
  <cp:revision>5</cp:revision>
  <dcterms:created xsi:type="dcterms:W3CDTF">2015-09-27T18:39:37Z</dcterms:created>
  <dcterms:modified xsi:type="dcterms:W3CDTF">2015-10-24T15:12:00Z</dcterms:modified>
</cp:coreProperties>
</file>